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9144000" cy="6858000"/>
  <p:embeddedFontLst>
    <p:embeddedFont>
      <p:font typeface="Arim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83" roundtripDataSignature="AMtx7mjeMOXbtx6xg3RAj7xjHuzgD3zS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customschemas.google.com/relationships/presentationmetadata" Target="meta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Arimo-bold.fntdata"/><Relationship Id="rId82" Type="http://schemas.openxmlformats.org/officeDocument/2006/relationships/font" Target="fonts/Arimo-boldItalic.fntdata"/><Relationship Id="rId81" Type="http://schemas.openxmlformats.org/officeDocument/2006/relationships/font" Target="fonts/Arim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rimo-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 name="Google Shape;9;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 name="Google Shape;17;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 name="Google Shape;23;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 name="Google Shape;37;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2" name="Google Shape;402;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6" name="Google Shape;446;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 name="Google Shape;48;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3" name="Google Shape;463;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2" name="Google Shape;472;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2" name="Google Shape;522;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4" name="Google Shape;534;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9" name="Google Shape;549;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8" name="Google Shape;558;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7" name="Google Shape;577;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7" name="Google Shape;597;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9" name="Google Shape;609;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9" name="Google Shape;619;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2" name="Google Shape;632;p6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6" name="Google Shape;646;p6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7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3" name="Google Shape;663;p7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3" name="Google Shape;673;p7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7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1" name="Google Shape;681;p7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8" name="Google Shape;698;p7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8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5" name="Google Shape;705;p8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9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3" name="Google Shape;713;p9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10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1" name="Google Shape;731;p10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0.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8.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4.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 name="Shape 10"/>
        <p:cNvGrpSpPr/>
        <p:nvPr/>
      </p:nvGrpSpPr>
      <p:grpSpPr>
        <a:xfrm>
          <a:off x="0" y="0"/>
          <a:ext cx="0" cy="0"/>
          <a:chOff x="0" y="0"/>
          <a:chExt cx="0" cy="0"/>
        </a:xfrm>
      </p:grpSpPr>
      <p:sp>
        <p:nvSpPr>
          <p:cNvPr id="11" name="Google Shape;11;p1"/>
          <p:cNvSpPr txBox="1"/>
          <p:nvPr/>
        </p:nvSpPr>
        <p:spPr>
          <a:xfrm>
            <a:off x="1684401" y="2086002"/>
            <a:ext cx="5818610" cy="1255268"/>
          </a:xfrm>
          <a:prstGeom prst="rect">
            <a:avLst/>
          </a:prstGeom>
          <a:noFill/>
          <a:ln>
            <a:noFill/>
          </a:ln>
        </p:spPr>
        <p:txBody>
          <a:bodyPr anchorCtr="0" anchor="t" bIns="0" lIns="0" spcFirstLastPara="1" rIns="0" wrap="square" tIns="29175">
            <a:noAutofit/>
          </a:bodyPr>
          <a:lstStyle/>
          <a:p>
            <a:pPr indent="0" lvl="0" marL="1579968" marR="1622111" rtl="0" algn="ctr">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UNIT – 03</a:t>
            </a:r>
            <a:endParaRPr b="0" i="0" sz="4400" u="none" cap="none" strike="noStrike">
              <a:solidFill>
                <a:srgbClr val="000000"/>
              </a:solidFill>
              <a:latin typeface="Times New Roman"/>
              <a:ea typeface="Times New Roman"/>
              <a:cs typeface="Times New Roman"/>
              <a:sym typeface="Times New Roman"/>
            </a:endParaRPr>
          </a:p>
          <a:p>
            <a:pPr indent="0" lvl="0" marL="0" marR="0" rtl="0" algn="ctr">
              <a:lnSpc>
                <a:spcPct val="95825"/>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The UX Design Process-</a:t>
            </a:r>
            <a:endParaRPr b="0" i="0" sz="4400" u="none" cap="none" strike="noStrike">
              <a:solidFill>
                <a:srgbClr val="000000"/>
              </a:solidFill>
              <a:latin typeface="Times New Roman"/>
              <a:ea typeface="Times New Roman"/>
              <a:cs typeface="Times New Roman"/>
              <a:sym typeface="Times New Roman"/>
            </a:endParaRPr>
          </a:p>
        </p:txBody>
      </p:sp>
      <p:sp>
        <p:nvSpPr>
          <p:cNvPr id="12" name="Google Shape;12;p1"/>
          <p:cNvSpPr txBox="1"/>
          <p:nvPr/>
        </p:nvSpPr>
        <p:spPr>
          <a:xfrm>
            <a:off x="2408301" y="3427376"/>
            <a:ext cx="2938835" cy="584707"/>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Understand</a:t>
            </a:r>
            <a:endParaRPr b="0" i="0" sz="4400" u="none" cap="none" strike="noStrike">
              <a:solidFill>
                <a:srgbClr val="000000"/>
              </a:solidFill>
              <a:latin typeface="Times New Roman"/>
              <a:ea typeface="Times New Roman"/>
              <a:cs typeface="Times New Roman"/>
              <a:sym typeface="Times New Roman"/>
            </a:endParaRPr>
          </a:p>
        </p:txBody>
      </p:sp>
      <p:sp>
        <p:nvSpPr>
          <p:cNvPr id="13" name="Google Shape;13;p1"/>
          <p:cNvSpPr txBox="1"/>
          <p:nvPr/>
        </p:nvSpPr>
        <p:spPr>
          <a:xfrm>
            <a:off x="5375429" y="3427376"/>
            <a:ext cx="1444923" cy="584707"/>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Users</a:t>
            </a:r>
            <a:endParaRPr b="0" i="0" sz="4400" u="none" cap="none" strike="noStrike">
              <a:solidFill>
                <a:srgbClr val="000000"/>
              </a:solidFill>
              <a:latin typeface="Times New Roman"/>
              <a:ea typeface="Times New Roman"/>
              <a:cs typeface="Times New Roman"/>
              <a:sym typeface="Times New Roman"/>
            </a:endParaRPr>
          </a:p>
        </p:txBody>
      </p:sp>
      <p:sp>
        <p:nvSpPr>
          <p:cNvPr id="14" name="Google Shape;14;p1"/>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nvSpPr>
        <p:spPr>
          <a:xfrm>
            <a:off x="1828545" y="2490751"/>
            <a:ext cx="528777"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2.</a:t>
            </a:r>
            <a:endParaRPr b="0" i="0" sz="4400" u="none" cap="none" strike="noStrike">
              <a:solidFill>
                <a:srgbClr val="000000"/>
              </a:solidFill>
              <a:latin typeface="Times New Roman"/>
              <a:ea typeface="Times New Roman"/>
              <a:cs typeface="Times New Roman"/>
              <a:sym typeface="Times New Roman"/>
            </a:endParaRPr>
          </a:p>
        </p:txBody>
      </p:sp>
      <p:sp>
        <p:nvSpPr>
          <p:cNvPr id="102" name="Google Shape;102;p13"/>
          <p:cNvSpPr txBox="1"/>
          <p:nvPr/>
        </p:nvSpPr>
        <p:spPr>
          <a:xfrm>
            <a:off x="2377227" y="2490751"/>
            <a:ext cx="5016105" cy="125526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The System Concept</a:t>
            </a:r>
            <a:endParaRPr b="0" i="0" sz="4400" u="none" cap="none" strike="noStrike">
              <a:solidFill>
                <a:srgbClr val="000000"/>
              </a:solidFill>
              <a:latin typeface="Times New Roman"/>
              <a:ea typeface="Times New Roman"/>
              <a:cs typeface="Times New Roman"/>
              <a:sym typeface="Times New Roman"/>
            </a:endParaRPr>
          </a:p>
          <a:p>
            <a:pPr indent="0" lvl="0" marL="980398" marR="83896" rtl="0" algn="l">
              <a:lnSpc>
                <a:spcPct val="95825"/>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Statement</a:t>
            </a:r>
            <a:endParaRPr b="0" i="0" sz="4400" u="none" cap="none" strike="noStrike">
              <a:solidFill>
                <a:srgbClr val="000000"/>
              </a:solidFill>
              <a:latin typeface="Times New Roman"/>
              <a:ea typeface="Times New Roman"/>
              <a:cs typeface="Times New Roman"/>
              <a:sym typeface="Times New Roman"/>
            </a:endParaRPr>
          </a:p>
        </p:txBody>
      </p:sp>
      <p:sp>
        <p:nvSpPr>
          <p:cNvPr id="103" name="Google Shape;103;p13"/>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nvSpPr>
        <p:spPr>
          <a:xfrm>
            <a:off x="154940" y="172441"/>
            <a:ext cx="229006" cy="432612"/>
          </a:xfrm>
          <a:prstGeom prst="rect">
            <a:avLst/>
          </a:prstGeom>
          <a:noFill/>
          <a:ln>
            <a:noFill/>
          </a:ln>
        </p:spPr>
        <p:txBody>
          <a:bodyPr anchorCtr="0" anchor="t" bIns="0" lIns="0" spcFirstLastPara="1" rIns="0" wrap="square" tIns="21425">
            <a:noAutofit/>
          </a:bodyPr>
          <a:lstStyle/>
          <a:p>
            <a:pPr indent="0" lvl="0" marL="12700" marR="0" rtl="0" algn="l">
              <a:lnSpc>
                <a:spcPct val="105468"/>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p:txBody>
      </p:sp>
      <p:sp>
        <p:nvSpPr>
          <p:cNvPr id="109" name="Google Shape;109;p14"/>
          <p:cNvSpPr txBox="1"/>
          <p:nvPr/>
        </p:nvSpPr>
        <p:spPr>
          <a:xfrm>
            <a:off x="497840" y="174738"/>
            <a:ext cx="8483906" cy="92048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 system concept statement is a concise descriptive</a:t>
            </a:r>
            <a:endParaRPr b="0" i="0" sz="3200" u="none" cap="none" strike="noStrike">
              <a:solidFill>
                <a:srgbClr val="000000"/>
              </a:solidFill>
              <a:latin typeface="Times New Roman"/>
              <a:ea typeface="Times New Roman"/>
              <a:cs typeface="Times New Roman"/>
              <a:sym typeface="Times New Roman"/>
            </a:endParaRPr>
          </a:p>
          <a:p>
            <a:pPr indent="0" lvl="0" marL="12700" marR="61080" rtl="0" algn="l">
              <a:lnSpc>
                <a:spcPct val="95825"/>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summary of the envisioned system or product</a:t>
            </a:r>
            <a:endParaRPr b="0" i="0" sz="3200" u="none" cap="none" strike="noStrike">
              <a:solidFill>
                <a:srgbClr val="000000"/>
              </a:solidFill>
              <a:latin typeface="Times New Roman"/>
              <a:ea typeface="Times New Roman"/>
              <a:cs typeface="Times New Roman"/>
              <a:sym typeface="Times New Roman"/>
            </a:endParaRPr>
          </a:p>
        </p:txBody>
      </p:sp>
      <p:sp>
        <p:nvSpPr>
          <p:cNvPr id="110" name="Google Shape;110;p14"/>
          <p:cNvSpPr txBox="1"/>
          <p:nvPr/>
        </p:nvSpPr>
        <p:spPr>
          <a:xfrm>
            <a:off x="497840" y="1150597"/>
            <a:ext cx="7067756" cy="92004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stating an initial system vision or mandate;</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it is a mission statement for the project.</a:t>
            </a:r>
            <a:endParaRPr b="0" i="0" sz="3200" u="none" cap="none" strike="noStrike">
              <a:solidFill>
                <a:srgbClr val="000000"/>
              </a:solidFill>
              <a:latin typeface="Times New Roman"/>
              <a:ea typeface="Times New Roman"/>
              <a:cs typeface="Times New Roman"/>
              <a:sym typeface="Times New Roman"/>
            </a:endParaRPr>
          </a:p>
        </p:txBody>
      </p:sp>
      <p:sp>
        <p:nvSpPr>
          <p:cNvPr id="111" name="Google Shape;111;p14"/>
          <p:cNvSpPr txBox="1"/>
          <p:nvPr/>
        </p:nvSpPr>
        <p:spPr>
          <a:xfrm>
            <a:off x="7576818" y="1150597"/>
            <a:ext cx="1420280"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in short,</a:t>
            </a:r>
            <a:endParaRPr b="0" i="0" sz="3200" u="none" cap="none" strike="noStrike">
              <a:solidFill>
                <a:srgbClr val="000000"/>
              </a:solidFill>
              <a:latin typeface="Times New Roman"/>
              <a:ea typeface="Times New Roman"/>
              <a:cs typeface="Times New Roman"/>
              <a:sym typeface="Times New Roman"/>
            </a:endParaRPr>
          </a:p>
        </p:txBody>
      </p:sp>
      <p:sp>
        <p:nvSpPr>
          <p:cNvPr id="112" name="Google Shape;112;p14"/>
          <p:cNvSpPr txBox="1"/>
          <p:nvPr/>
        </p:nvSpPr>
        <p:spPr>
          <a:xfrm>
            <a:off x="154940" y="2806795"/>
            <a:ext cx="228853" cy="432307"/>
          </a:xfrm>
          <a:prstGeom prst="rect">
            <a:avLst/>
          </a:prstGeom>
          <a:noFill/>
          <a:ln>
            <a:noFill/>
          </a:ln>
        </p:spPr>
        <p:txBody>
          <a:bodyPr anchorCtr="0" anchor="t" bIns="0" lIns="0" spcFirstLastPara="1" rIns="0" wrap="square" tIns="21425">
            <a:noAutofit/>
          </a:bodyPr>
          <a:lstStyle/>
          <a:p>
            <a:pPr indent="0" lvl="0" marL="12700" marR="0" rtl="0" algn="l">
              <a:lnSpc>
                <a:spcPct val="105468"/>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p:txBody>
      </p:sp>
      <p:sp>
        <p:nvSpPr>
          <p:cNvPr id="113" name="Google Shape;113;p14"/>
          <p:cNvSpPr txBox="1"/>
          <p:nvPr/>
        </p:nvSpPr>
        <p:spPr>
          <a:xfrm>
            <a:off x="497840" y="2809090"/>
            <a:ext cx="7042324" cy="92004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 system (or product) concept statement is</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all starts, even before contextual inquiry.</a:t>
            </a:r>
            <a:endParaRPr b="0" i="0" sz="3200" u="none" cap="none" strike="noStrike">
              <a:solidFill>
                <a:srgbClr val="000000"/>
              </a:solidFill>
              <a:latin typeface="Times New Roman"/>
              <a:ea typeface="Times New Roman"/>
              <a:cs typeface="Times New Roman"/>
              <a:sym typeface="Times New Roman"/>
            </a:endParaRPr>
          </a:p>
        </p:txBody>
      </p:sp>
      <p:sp>
        <p:nvSpPr>
          <p:cNvPr id="114" name="Google Shape;114;p14"/>
          <p:cNvSpPr txBox="1"/>
          <p:nvPr/>
        </p:nvSpPr>
        <p:spPr>
          <a:xfrm>
            <a:off x="7556754" y="2809090"/>
            <a:ext cx="1407666"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where it</a:t>
            </a:r>
            <a:endParaRPr b="0" i="0" sz="3200" u="none" cap="none" strike="noStrike">
              <a:solidFill>
                <a:srgbClr val="000000"/>
              </a:solidFill>
              <a:latin typeface="Times New Roman"/>
              <a:ea typeface="Times New Roman"/>
              <a:cs typeface="Times New Roman"/>
              <a:sym typeface="Times New Roman"/>
            </a:endParaRPr>
          </a:p>
        </p:txBody>
      </p:sp>
      <p:sp>
        <p:nvSpPr>
          <p:cNvPr id="115" name="Google Shape;115;p14"/>
          <p:cNvSpPr txBox="1"/>
          <p:nvPr/>
        </p:nvSpPr>
        <p:spPr>
          <a:xfrm>
            <a:off x="154940" y="4465161"/>
            <a:ext cx="228854" cy="432308"/>
          </a:xfrm>
          <a:prstGeom prst="rect">
            <a:avLst/>
          </a:prstGeom>
          <a:noFill/>
          <a:ln>
            <a:noFill/>
          </a:ln>
        </p:spPr>
        <p:txBody>
          <a:bodyPr anchorCtr="0" anchor="t" bIns="0" lIns="0" spcFirstLastPara="1" rIns="0" wrap="square" tIns="21425">
            <a:noAutofit/>
          </a:bodyPr>
          <a:lstStyle/>
          <a:p>
            <a:pPr indent="0" lvl="0" marL="12700" marR="0" rtl="0" algn="l">
              <a:lnSpc>
                <a:spcPct val="105468"/>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p:txBody>
      </p:sp>
      <p:sp>
        <p:nvSpPr>
          <p:cNvPr id="116" name="Google Shape;116;p14"/>
          <p:cNvSpPr txBox="1"/>
          <p:nvPr/>
        </p:nvSpPr>
        <p:spPr>
          <a:xfrm>
            <a:off x="497840" y="4467456"/>
            <a:ext cx="8263294" cy="2175252"/>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Before a UX team can conduct contextual inquiry,</a:t>
            </a:r>
            <a:endParaRPr b="0" i="0" sz="3200" u="none" cap="none" strike="noStrike">
              <a:solidFill>
                <a:srgbClr val="000000"/>
              </a:solidFill>
              <a:latin typeface="Times New Roman"/>
              <a:ea typeface="Times New Roman"/>
              <a:cs typeface="Times New Roman"/>
              <a:sym typeface="Times New Roman"/>
            </a:endParaRPr>
          </a:p>
          <a:p>
            <a:pPr indent="0" lvl="0" marL="12700" marR="6313" rtl="0" algn="l">
              <a:lnSpc>
                <a:spcPct val="100041"/>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which will lead to requirements and design for the envisioned system, there has to be a system concept.</a:t>
            </a:r>
            <a:endParaRPr b="0" i="0" sz="3200" u="none" cap="none" strike="noStrike">
              <a:solidFill>
                <a:srgbClr val="000000"/>
              </a:solidFill>
              <a:latin typeface="Times New Roman"/>
              <a:ea typeface="Times New Roman"/>
              <a:cs typeface="Times New Roman"/>
              <a:sym typeface="Times New Roman"/>
            </a:endParaRPr>
          </a:p>
          <a:p>
            <a:pPr indent="0" lvl="0" marL="2701036" marR="2817589" rtl="0" algn="ctr">
              <a:lnSpc>
                <a:spcPct val="101725"/>
              </a:lnSpc>
              <a:spcBef>
                <a:spcPts val="514"/>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nvSpPr>
        <p:spPr>
          <a:xfrm>
            <a:off x="154940" y="678704"/>
            <a:ext cx="325318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Points To Remember :</a:t>
            </a:r>
            <a:endParaRPr b="0" i="0" sz="2800" u="none" cap="none" strike="noStrike">
              <a:solidFill>
                <a:srgbClr val="000000"/>
              </a:solidFill>
              <a:latin typeface="Times New Roman"/>
              <a:ea typeface="Times New Roman"/>
              <a:cs typeface="Times New Roman"/>
              <a:sym typeface="Times New Roman"/>
            </a:endParaRPr>
          </a:p>
        </p:txBody>
      </p:sp>
      <p:sp>
        <p:nvSpPr>
          <p:cNvPr id="122" name="Google Shape;122;p15"/>
          <p:cNvSpPr txBox="1"/>
          <p:nvPr/>
        </p:nvSpPr>
        <p:spPr>
          <a:xfrm>
            <a:off x="154940" y="1700714"/>
            <a:ext cx="8603006" cy="4053367"/>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A system concept statement is typically 100 to 150 words</a:t>
            </a:r>
            <a:endParaRPr b="0" i="0" sz="2800" u="none" cap="none" strike="noStrike">
              <a:solidFill>
                <a:srgbClr val="000000"/>
              </a:solidFill>
              <a:latin typeface="Times New Roman"/>
              <a:ea typeface="Times New Roman"/>
              <a:cs typeface="Times New Roman"/>
              <a:sym typeface="Times New Roman"/>
            </a:endParaRPr>
          </a:p>
          <a:p>
            <a:pPr indent="0" lvl="0" marL="355600" marR="53590"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in length.</a:t>
            </a:r>
            <a:endParaRPr b="0" i="0" sz="2800" u="none" cap="none" strike="noStrike">
              <a:solidFill>
                <a:srgbClr val="000000"/>
              </a:solidFill>
              <a:latin typeface="Times New Roman"/>
              <a:ea typeface="Times New Roman"/>
              <a:cs typeface="Times New Roman"/>
              <a:sym typeface="Times New Roman"/>
            </a:endParaRPr>
          </a:p>
          <a:p>
            <a:pPr indent="-342900" lvl="0" marL="355600" marR="779267" rtl="0" algn="just">
              <a:lnSpc>
                <a:spcPct val="9994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It is a mission statement for a system to explain it to outsiders and to help set focus and scope for system development internally.</a:t>
            </a:r>
            <a:endParaRPr b="0" i="0" sz="2800" u="none" cap="none" strike="noStrike">
              <a:solidFill>
                <a:srgbClr val="000000"/>
              </a:solidFill>
              <a:latin typeface="Times New Roman"/>
              <a:ea typeface="Times New Roman"/>
              <a:cs typeface="Times New Roman"/>
              <a:sym typeface="Times New Roman"/>
            </a:endParaRPr>
          </a:p>
          <a:p>
            <a:pPr indent="0" lvl="0" marL="12700" marR="53590" rtl="0" algn="l">
              <a:lnSpc>
                <a:spcPct val="95825"/>
              </a:lnSpc>
              <a:spcBef>
                <a:spcPts val="648"/>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Writing a good system concept statement is not easy.</a:t>
            </a:r>
            <a:endParaRPr b="0" i="0" sz="2800" u="none" cap="none" strike="noStrike">
              <a:solidFill>
                <a:srgbClr val="000000"/>
              </a:solidFill>
              <a:latin typeface="Times New Roman"/>
              <a:ea typeface="Times New Roman"/>
              <a:cs typeface="Times New Roman"/>
              <a:sym typeface="Times New Roman"/>
            </a:endParaRPr>
          </a:p>
          <a:p>
            <a:pPr indent="-342900" lvl="0" marL="355600" marR="7334" rtl="0" algn="l">
              <a:lnSpc>
                <a:spcPct val="100041"/>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The amount of attention given per word is high. A system concept statement is not just written; it is iterated and refined to make it as clear and specific as possible.</a:t>
            </a:r>
            <a:endParaRPr b="0" i="0" sz="2800" u="none" cap="none" strike="noStrike">
              <a:solidFill>
                <a:srgbClr val="000000"/>
              </a:solidFill>
              <a:latin typeface="Times New Roman"/>
              <a:ea typeface="Times New Roman"/>
              <a:cs typeface="Times New Roman"/>
              <a:sym typeface="Times New Roman"/>
            </a:endParaRPr>
          </a:p>
        </p:txBody>
      </p:sp>
      <p:sp>
        <p:nvSpPr>
          <p:cNvPr id="123" name="Google Shape;123;p15"/>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154940" y="760453"/>
            <a:ext cx="8166371" cy="91998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An effective system concept statement answers at</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least the following questions:</a:t>
            </a:r>
            <a:endParaRPr b="0" i="0" sz="3200" u="none" cap="none" strike="noStrike">
              <a:solidFill>
                <a:srgbClr val="000000"/>
              </a:solidFill>
              <a:latin typeface="Times New Roman"/>
              <a:ea typeface="Times New Roman"/>
              <a:cs typeface="Times New Roman"/>
              <a:sym typeface="Times New Roman"/>
            </a:endParaRPr>
          </a:p>
        </p:txBody>
      </p:sp>
      <p:sp>
        <p:nvSpPr>
          <p:cNvPr id="129" name="Google Shape;129;p16"/>
          <p:cNvSpPr txBox="1"/>
          <p:nvPr/>
        </p:nvSpPr>
        <p:spPr>
          <a:xfrm>
            <a:off x="154940" y="2396286"/>
            <a:ext cx="8412083" cy="3626019"/>
          </a:xfrm>
          <a:prstGeom prst="rect">
            <a:avLst/>
          </a:prstGeom>
          <a:noFill/>
          <a:ln>
            <a:noFill/>
          </a:ln>
        </p:spPr>
        <p:txBody>
          <a:bodyPr anchorCtr="0" anchor="t" bIns="0" lIns="0" spcFirstLastPara="1" rIns="0" wrap="square" tIns="18850">
            <a:noAutofit/>
          </a:bodyPr>
          <a:lstStyle/>
          <a:p>
            <a:pPr indent="0" lvl="0" marL="12700" marR="61334"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What is the system name?</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63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Who are the system users? What will the system do?</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What problem(s) will the system solve? (You need to be</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broad here to include business objectives.)</a:t>
            </a:r>
            <a:endParaRPr b="0" i="0" sz="2800" u="none" cap="none" strike="noStrike">
              <a:solidFill>
                <a:srgbClr val="000000"/>
              </a:solidFill>
              <a:latin typeface="Times New Roman"/>
              <a:ea typeface="Times New Roman"/>
              <a:cs typeface="Times New Roman"/>
              <a:sym typeface="Times New Roman"/>
            </a:endParaRPr>
          </a:p>
          <a:p>
            <a:pPr indent="-342900" lvl="0" marL="355600" marR="210469" rtl="0" algn="l">
              <a:lnSpc>
                <a:spcPct val="100041"/>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What is the design vision and what are the emotional impact goals? In other words, what experience will the system provide to the user? This factor is especially important if the system is a commercial product.</a:t>
            </a:r>
            <a:endParaRPr b="0" i="0" sz="2800" u="none" cap="none" strike="noStrike">
              <a:solidFill>
                <a:srgbClr val="000000"/>
              </a:solidFill>
              <a:latin typeface="Times New Roman"/>
              <a:ea typeface="Times New Roman"/>
              <a:cs typeface="Times New Roman"/>
              <a:sym typeface="Times New Roman"/>
            </a:endParaRPr>
          </a:p>
        </p:txBody>
      </p:sp>
      <p:sp>
        <p:nvSpPr>
          <p:cNvPr id="130" name="Google Shape;130;p1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p:nvPr/>
        </p:nvSpPr>
        <p:spPr>
          <a:xfrm>
            <a:off x="0" y="33527"/>
            <a:ext cx="9144000" cy="68244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 name="Google Shape;136;p17"/>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nvSpPr>
        <p:spPr>
          <a:xfrm>
            <a:off x="154940" y="1345669"/>
            <a:ext cx="8690470" cy="92004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Upon interacting with the customers and users, some</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of our objectives in this system concept statement</a:t>
            </a:r>
            <a:endParaRPr b="0" i="0" sz="3200" u="none" cap="none" strike="noStrike">
              <a:solidFill>
                <a:srgbClr val="000000"/>
              </a:solidFill>
              <a:latin typeface="Times New Roman"/>
              <a:ea typeface="Times New Roman"/>
              <a:cs typeface="Times New Roman"/>
              <a:sym typeface="Times New Roman"/>
            </a:endParaRPr>
          </a:p>
        </p:txBody>
      </p:sp>
      <p:sp>
        <p:nvSpPr>
          <p:cNvPr id="142" name="Google Shape;142;p18"/>
          <p:cNvSpPr txBox="1"/>
          <p:nvPr/>
        </p:nvSpPr>
        <p:spPr>
          <a:xfrm>
            <a:off x="154940" y="2321410"/>
            <a:ext cx="719585"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will</a:t>
            </a:r>
            <a:endParaRPr b="0" i="0" sz="3200" u="none" cap="none" strike="noStrike">
              <a:solidFill>
                <a:srgbClr val="000000"/>
              </a:solidFill>
              <a:latin typeface="Times New Roman"/>
              <a:ea typeface="Times New Roman"/>
              <a:cs typeface="Times New Roman"/>
              <a:sym typeface="Times New Roman"/>
            </a:endParaRPr>
          </a:p>
        </p:txBody>
      </p:sp>
      <p:sp>
        <p:nvSpPr>
          <p:cNvPr id="143" name="Google Shape;143;p18"/>
          <p:cNvSpPr txBox="1"/>
          <p:nvPr/>
        </p:nvSpPr>
        <p:spPr>
          <a:xfrm>
            <a:off x="887781" y="2321410"/>
            <a:ext cx="470557"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be</a:t>
            </a:r>
            <a:endParaRPr b="0" i="0" sz="3200" u="none" cap="none" strike="noStrike">
              <a:solidFill>
                <a:srgbClr val="000000"/>
              </a:solidFill>
              <a:latin typeface="Times New Roman"/>
              <a:ea typeface="Times New Roman"/>
              <a:cs typeface="Times New Roman"/>
              <a:sym typeface="Times New Roman"/>
            </a:endParaRPr>
          </a:p>
        </p:txBody>
      </p:sp>
      <p:sp>
        <p:nvSpPr>
          <p:cNvPr id="144" name="Google Shape;144;p18"/>
          <p:cNvSpPr txBox="1"/>
          <p:nvPr/>
        </p:nvSpPr>
        <p:spPr>
          <a:xfrm>
            <a:off x="1374850" y="2321410"/>
            <a:ext cx="1443474"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adjusted</a:t>
            </a:r>
            <a:endParaRPr b="0" i="0" sz="3200" u="none" cap="none" strike="noStrike">
              <a:solidFill>
                <a:srgbClr val="000000"/>
              </a:solidFill>
              <a:latin typeface="Times New Roman"/>
              <a:ea typeface="Times New Roman"/>
              <a:cs typeface="Times New Roman"/>
              <a:sym typeface="Times New Roman"/>
            </a:endParaRPr>
          </a:p>
        </p:txBody>
      </p:sp>
      <p:sp>
        <p:nvSpPr>
          <p:cNvPr id="145" name="Google Shape;145;p18"/>
          <p:cNvSpPr txBox="1"/>
          <p:nvPr/>
        </p:nvSpPr>
        <p:spPr>
          <a:xfrm>
            <a:off x="2830360" y="2321410"/>
            <a:ext cx="675232"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and</a:t>
            </a:r>
            <a:endParaRPr b="0" i="0" sz="3200" u="none" cap="none" strike="noStrike">
              <a:solidFill>
                <a:srgbClr val="000000"/>
              </a:solidFill>
              <a:latin typeface="Times New Roman"/>
              <a:ea typeface="Times New Roman"/>
              <a:cs typeface="Times New Roman"/>
              <a:sym typeface="Times New Roman"/>
            </a:endParaRPr>
          </a:p>
        </p:txBody>
      </p:sp>
      <p:sp>
        <p:nvSpPr>
          <p:cNvPr id="146" name="Google Shape;146;p18"/>
          <p:cNvSpPr txBox="1"/>
          <p:nvPr/>
        </p:nvSpPr>
        <p:spPr>
          <a:xfrm>
            <a:off x="3520566" y="2321410"/>
            <a:ext cx="2101037"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assumptions</a:t>
            </a:r>
            <a:endParaRPr b="0" i="0" sz="3200" u="none" cap="none" strike="noStrike">
              <a:solidFill>
                <a:srgbClr val="000000"/>
              </a:solidFill>
              <a:latin typeface="Times New Roman"/>
              <a:ea typeface="Times New Roman"/>
              <a:cs typeface="Times New Roman"/>
              <a:sym typeface="Times New Roman"/>
            </a:endParaRPr>
          </a:p>
        </p:txBody>
      </p:sp>
      <p:sp>
        <p:nvSpPr>
          <p:cNvPr id="147" name="Google Shape;147;p18"/>
          <p:cNvSpPr txBox="1"/>
          <p:nvPr/>
        </p:nvSpPr>
        <p:spPr>
          <a:xfrm>
            <a:off x="5633640" y="2321410"/>
            <a:ext cx="719585"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will</a:t>
            </a:r>
            <a:endParaRPr b="0" i="0" sz="3200" u="none" cap="none" strike="noStrike">
              <a:solidFill>
                <a:srgbClr val="000000"/>
              </a:solidFill>
              <a:latin typeface="Times New Roman"/>
              <a:ea typeface="Times New Roman"/>
              <a:cs typeface="Times New Roman"/>
              <a:sym typeface="Times New Roman"/>
            </a:endParaRPr>
          </a:p>
        </p:txBody>
      </p:sp>
      <p:sp>
        <p:nvSpPr>
          <p:cNvPr id="148" name="Google Shape;148;p18"/>
          <p:cNvSpPr txBox="1"/>
          <p:nvPr/>
        </p:nvSpPr>
        <p:spPr>
          <a:xfrm>
            <a:off x="6366481" y="2321410"/>
            <a:ext cx="470557"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be</a:t>
            </a:r>
            <a:endParaRPr b="0" i="0" sz="3200" u="none" cap="none" strike="noStrike">
              <a:solidFill>
                <a:srgbClr val="000000"/>
              </a:solidFill>
              <a:latin typeface="Times New Roman"/>
              <a:ea typeface="Times New Roman"/>
              <a:cs typeface="Times New Roman"/>
              <a:sym typeface="Times New Roman"/>
            </a:endParaRPr>
          </a:p>
        </p:txBody>
      </p:sp>
      <p:sp>
        <p:nvSpPr>
          <p:cNvPr id="149" name="Google Shape;149;p18"/>
          <p:cNvSpPr txBox="1"/>
          <p:nvPr/>
        </p:nvSpPr>
        <p:spPr>
          <a:xfrm>
            <a:off x="6853550" y="2321410"/>
            <a:ext cx="1706706"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corrected.</a:t>
            </a:r>
            <a:endParaRPr b="0" i="0" sz="3200" u="none" cap="none" strike="noStrike">
              <a:solidFill>
                <a:srgbClr val="000000"/>
              </a:solidFill>
              <a:latin typeface="Times New Roman"/>
              <a:ea typeface="Times New Roman"/>
              <a:cs typeface="Times New Roman"/>
              <a:sym typeface="Times New Roman"/>
            </a:endParaRPr>
          </a:p>
        </p:txBody>
      </p:sp>
      <p:sp>
        <p:nvSpPr>
          <p:cNvPr id="150" name="Google Shape;150;p18"/>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1329944" y="2490751"/>
            <a:ext cx="529793"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3.</a:t>
            </a:r>
            <a:endParaRPr b="0" i="0" sz="4400" u="none" cap="none" strike="noStrike">
              <a:solidFill>
                <a:srgbClr val="000000"/>
              </a:solidFill>
              <a:latin typeface="Times New Roman"/>
              <a:ea typeface="Times New Roman"/>
              <a:cs typeface="Times New Roman"/>
              <a:sym typeface="Times New Roman"/>
            </a:endParaRPr>
          </a:p>
        </p:txBody>
      </p:sp>
      <p:sp>
        <p:nvSpPr>
          <p:cNvPr id="156" name="Google Shape;156;p19"/>
          <p:cNvSpPr txBox="1"/>
          <p:nvPr/>
        </p:nvSpPr>
        <p:spPr>
          <a:xfrm>
            <a:off x="1890267" y="2490751"/>
            <a:ext cx="1227352"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User</a:t>
            </a:r>
            <a:endParaRPr b="0" i="0" sz="4400" u="none" cap="none" strike="noStrike">
              <a:solidFill>
                <a:srgbClr val="000000"/>
              </a:solidFill>
              <a:latin typeface="Times New Roman"/>
              <a:ea typeface="Times New Roman"/>
              <a:cs typeface="Times New Roman"/>
              <a:sym typeface="Times New Roman"/>
            </a:endParaRPr>
          </a:p>
        </p:txBody>
      </p:sp>
      <p:sp>
        <p:nvSpPr>
          <p:cNvPr id="157" name="Google Shape;157;p19"/>
          <p:cNvSpPr txBox="1"/>
          <p:nvPr/>
        </p:nvSpPr>
        <p:spPr>
          <a:xfrm>
            <a:off x="3124101" y="2490751"/>
            <a:ext cx="3479686" cy="125526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Work Activity</a:t>
            </a:r>
            <a:endParaRPr b="0" i="0" sz="4400" u="none" cap="none" strike="noStrike">
              <a:solidFill>
                <a:srgbClr val="000000"/>
              </a:solidFill>
              <a:latin typeface="Times New Roman"/>
              <a:ea typeface="Times New Roman"/>
              <a:cs typeface="Times New Roman"/>
              <a:sym typeface="Times New Roman"/>
            </a:endParaRPr>
          </a:p>
          <a:p>
            <a:pPr indent="0" lvl="0" marL="218284" marR="83896" rtl="0" algn="l">
              <a:lnSpc>
                <a:spcPct val="95825"/>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Gathering</a:t>
            </a:r>
            <a:endParaRPr b="0" i="0" sz="4400" u="none" cap="none" strike="noStrike">
              <a:solidFill>
                <a:srgbClr val="000000"/>
              </a:solidFill>
              <a:latin typeface="Times New Roman"/>
              <a:ea typeface="Times New Roman"/>
              <a:cs typeface="Times New Roman"/>
              <a:sym typeface="Times New Roman"/>
            </a:endParaRPr>
          </a:p>
        </p:txBody>
      </p:sp>
      <p:sp>
        <p:nvSpPr>
          <p:cNvPr id="158" name="Google Shape;158;p19"/>
          <p:cNvSpPr txBox="1"/>
          <p:nvPr/>
        </p:nvSpPr>
        <p:spPr>
          <a:xfrm>
            <a:off x="6632640" y="2490751"/>
            <a:ext cx="1258674"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Data</a:t>
            </a:r>
            <a:endParaRPr b="0" i="0" sz="4400" u="none" cap="none" strike="noStrike">
              <a:solidFill>
                <a:srgbClr val="000000"/>
              </a:solidFill>
              <a:latin typeface="Times New Roman"/>
              <a:ea typeface="Times New Roman"/>
              <a:cs typeface="Times New Roman"/>
              <a:sym typeface="Times New Roman"/>
            </a:endParaRPr>
          </a:p>
        </p:txBody>
      </p:sp>
      <p:sp>
        <p:nvSpPr>
          <p:cNvPr id="159" name="Google Shape;159;p19"/>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nvSpPr>
        <p:spPr>
          <a:xfrm>
            <a:off x="154940" y="739664"/>
            <a:ext cx="826166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To do your user work activity data gathering you will:</a:t>
            </a:r>
            <a:endParaRPr b="0" i="0" sz="2800" u="none" cap="none" strike="noStrike">
              <a:solidFill>
                <a:srgbClr val="000000"/>
              </a:solidFill>
              <a:latin typeface="Times New Roman"/>
              <a:ea typeface="Times New Roman"/>
              <a:cs typeface="Times New Roman"/>
              <a:sym typeface="Times New Roman"/>
            </a:endParaRPr>
          </a:p>
        </p:txBody>
      </p:sp>
      <p:sp>
        <p:nvSpPr>
          <p:cNvPr id="165" name="Google Shape;165;p20"/>
          <p:cNvSpPr txBox="1"/>
          <p:nvPr/>
        </p:nvSpPr>
        <p:spPr>
          <a:xfrm>
            <a:off x="154940" y="1761674"/>
            <a:ext cx="8687314" cy="4138711"/>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Prepare and conduct field visits to the customer/user work</a:t>
            </a:r>
            <a:endParaRPr b="0" i="0" sz="2800" u="none" cap="none" strike="noStrike">
              <a:solidFill>
                <a:srgbClr val="000000"/>
              </a:solidFill>
              <a:latin typeface="Times New Roman"/>
              <a:ea typeface="Times New Roman"/>
              <a:cs typeface="Times New Roman"/>
              <a:sym typeface="Times New Roman"/>
            </a:endParaRPr>
          </a:p>
          <a:p>
            <a:pPr indent="0" lvl="0" marL="355600" marR="534393"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environment, where the system being designed will be used.</a:t>
            </a:r>
            <a:endParaRPr b="0" i="0" sz="2800" u="none" cap="none" strike="noStrike">
              <a:solidFill>
                <a:srgbClr val="000000"/>
              </a:solidFill>
              <a:latin typeface="Times New Roman"/>
              <a:ea typeface="Times New Roman"/>
              <a:cs typeface="Times New Roman"/>
              <a:sym typeface="Times New Roman"/>
            </a:endParaRPr>
          </a:p>
          <a:p>
            <a:pPr indent="0" lvl="0" marL="12700" marR="53590" rtl="0" algn="l">
              <a:lnSpc>
                <a:spcPct val="95825"/>
              </a:lnSpc>
              <a:spcBef>
                <a:spcPts val="643"/>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Observe and interview users while they work.</a:t>
            </a:r>
            <a:endParaRPr b="0" i="0" sz="2800" u="none" cap="none" strike="noStrike">
              <a:solidFill>
                <a:srgbClr val="000000"/>
              </a:solidFill>
              <a:latin typeface="Times New Roman"/>
              <a:ea typeface="Times New Roman"/>
              <a:cs typeface="Times New Roman"/>
              <a:sym typeface="Times New Roman"/>
            </a:endParaRPr>
          </a:p>
          <a:p>
            <a:pPr indent="0" lvl="0" marL="12700" marR="53590" rtl="0" algn="l">
              <a:lnSpc>
                <a:spcPct val="95825"/>
              </a:lnSpc>
              <a:spcBef>
                <a:spcPts val="781"/>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Inquire into the structure of the users’ own work practice</a:t>
            </a:r>
            <a:endParaRPr b="0" i="0" sz="2800" u="none" cap="none" strike="noStrike">
              <a:solidFill>
                <a:srgbClr val="000000"/>
              </a:solidFill>
              <a:latin typeface="Times New Roman"/>
              <a:ea typeface="Times New Roman"/>
              <a:cs typeface="Times New Roman"/>
              <a:sym typeface="Times New Roman"/>
            </a:endParaRPr>
          </a:p>
          <a:p>
            <a:pPr indent="-342900" lvl="0" marL="355600" marR="113771" rtl="0" algn="l">
              <a:lnSpc>
                <a:spcPct val="9994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Learn about how people do the work your system is to be designed to support</a:t>
            </a:r>
            <a:endParaRPr b="0" i="0" sz="2800" u="none" cap="none" strike="noStrike">
              <a:solidFill>
                <a:srgbClr val="000000"/>
              </a:solidFill>
              <a:latin typeface="Times New Roman"/>
              <a:ea typeface="Times New Roman"/>
              <a:cs typeface="Times New Roman"/>
              <a:sym typeface="Times New Roman"/>
            </a:endParaRPr>
          </a:p>
          <a:p>
            <a:pPr indent="0" lvl="0" marL="12700" marR="53590" rtl="0" algn="l">
              <a:lnSpc>
                <a:spcPct val="95825"/>
              </a:lnSpc>
              <a:spcBef>
                <a:spcPts val="646"/>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Take copious, detailed notes, raw user work activity data,</a:t>
            </a:r>
            <a:endParaRPr b="0" i="0" sz="2800" u="none" cap="none" strike="noStrike">
              <a:solidFill>
                <a:srgbClr val="000000"/>
              </a:solidFill>
              <a:latin typeface="Times New Roman"/>
              <a:ea typeface="Times New Roman"/>
              <a:cs typeface="Times New Roman"/>
              <a:sym typeface="Times New Roman"/>
            </a:endParaRPr>
          </a:p>
          <a:p>
            <a:pPr indent="0" lvl="0" marL="355600" marR="53590"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on the observations and interviews</a:t>
            </a:r>
            <a:endParaRPr b="0" i="0" sz="2800" u="none" cap="none" strike="noStrike">
              <a:solidFill>
                <a:srgbClr val="000000"/>
              </a:solidFill>
              <a:latin typeface="Times New Roman"/>
              <a:ea typeface="Times New Roman"/>
              <a:cs typeface="Times New Roman"/>
              <a:sym typeface="Times New Roman"/>
            </a:endParaRPr>
          </a:p>
        </p:txBody>
      </p:sp>
      <p:sp>
        <p:nvSpPr>
          <p:cNvPr id="166" name="Google Shape;166;p20"/>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nvSpPr>
        <p:spPr>
          <a:xfrm>
            <a:off x="154940" y="508016"/>
            <a:ext cx="8878114" cy="721868"/>
          </a:xfrm>
          <a:prstGeom prst="rect">
            <a:avLst/>
          </a:prstGeom>
          <a:noFill/>
          <a:ln>
            <a:noFill/>
          </a:ln>
        </p:spPr>
        <p:txBody>
          <a:bodyPr anchorCtr="0" anchor="t" bIns="0" lIns="0" spcFirstLastPara="1" rIns="0" wrap="square" tIns="18200">
            <a:noAutofit/>
          </a:bodyPr>
          <a:lstStyle/>
          <a:p>
            <a:pPr indent="0" lvl="0" marL="12700" marR="0" rtl="0" algn="l">
              <a:lnSpc>
                <a:spcPct val="102500"/>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3.1 Before the Visit: Preparation for the Domain-Complex</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8928"/>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System Perspective</a:t>
            </a:r>
            <a:endParaRPr b="0" i="0" sz="2800" u="none" cap="none" strike="noStrike">
              <a:solidFill>
                <a:srgbClr val="000000"/>
              </a:solidFill>
              <a:latin typeface="Times New Roman"/>
              <a:ea typeface="Times New Roman"/>
              <a:cs typeface="Times New Roman"/>
              <a:sym typeface="Times New Roman"/>
            </a:endParaRPr>
          </a:p>
        </p:txBody>
      </p:sp>
      <p:sp>
        <p:nvSpPr>
          <p:cNvPr id="172" name="Google Shape;172;p21"/>
          <p:cNvSpPr txBox="1"/>
          <p:nvPr/>
        </p:nvSpPr>
        <p:spPr>
          <a:xfrm>
            <a:off x="154940" y="1274241"/>
            <a:ext cx="241481" cy="4648657"/>
          </a:xfrm>
          <a:prstGeom prst="rect">
            <a:avLst/>
          </a:prstGeom>
          <a:noFill/>
          <a:ln>
            <a:noFill/>
          </a:ln>
        </p:spPr>
        <p:txBody>
          <a:bodyPr anchorCtr="0" anchor="t" bIns="0" lIns="0" spcFirstLastPara="1" rIns="0" wrap="square" tIns="17225">
            <a:noAutofit/>
          </a:bodyPr>
          <a:lstStyle/>
          <a:p>
            <a:pPr indent="0" lvl="0" marL="12700" marR="185"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0" rtl="0" algn="l">
              <a:lnSpc>
                <a:spcPct val="89192"/>
              </a:lnSpc>
              <a:spcBef>
                <a:spcPts val="224"/>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5"/>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0" rtl="0" algn="l">
              <a:lnSpc>
                <a:spcPct val="89192"/>
              </a:lnSpc>
              <a:spcBef>
                <a:spcPts val="36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5"/>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5"/>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185" rtl="0" algn="l">
              <a:lnSpc>
                <a:spcPct val="89192"/>
              </a:lnSpc>
              <a:spcBef>
                <a:spcPts val="36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173" name="Google Shape;173;p21"/>
          <p:cNvSpPr txBox="1"/>
          <p:nvPr/>
        </p:nvSpPr>
        <p:spPr>
          <a:xfrm>
            <a:off x="497840" y="1276112"/>
            <a:ext cx="8338735" cy="5366596"/>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Learn about your customer organization before the visit</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Learn about the domain</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Issues about your team</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Lining up the right customer and user people</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Get access to “key” people</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What if you cannot find real users?</a:t>
            </a:r>
            <a:endParaRPr b="0" i="0" sz="2800" u="none" cap="none" strike="noStrike">
              <a:solidFill>
                <a:srgbClr val="000000"/>
              </a:solidFill>
              <a:latin typeface="Times New Roman"/>
              <a:ea typeface="Times New Roman"/>
              <a:cs typeface="Times New Roman"/>
              <a:sym typeface="Times New Roman"/>
            </a:endParaRPr>
          </a:p>
          <a:p>
            <a:pPr indent="0" lvl="0" marL="12700" marR="3347029" rtl="0" algn="l">
              <a:lnSpc>
                <a:spcPct val="100041"/>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Setting up the right conditions How many interviewees at a time? Preparing your initial questions</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Before the visit: Preparation for the product perspective</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6071"/>
              </a:lnSpc>
              <a:spcBef>
                <a:spcPts val="736"/>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Anticipating modeling needs in contextual inquiry: Create contextual data “bins”</a:t>
            </a:r>
            <a:endParaRPr b="0" i="0" sz="2800" u="none" cap="none" strike="noStrike">
              <a:solidFill>
                <a:srgbClr val="000000"/>
              </a:solidFill>
              <a:latin typeface="Times New Roman"/>
              <a:ea typeface="Times New Roman"/>
              <a:cs typeface="Times New Roman"/>
              <a:sym typeface="Times New Roman"/>
            </a:endParaRPr>
          </a:p>
          <a:p>
            <a:pPr indent="0" lvl="0" marL="2725166" marR="48635" rtl="0" algn="l">
              <a:lnSpc>
                <a:spcPct val="101725"/>
              </a:lnSpc>
              <a:spcBef>
                <a:spcPts val="1373"/>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nvSpPr>
        <p:spPr>
          <a:xfrm>
            <a:off x="154940" y="166141"/>
            <a:ext cx="7582992" cy="893055"/>
          </a:xfrm>
          <a:prstGeom prst="rect">
            <a:avLst/>
          </a:prstGeom>
          <a:noFill/>
          <a:ln>
            <a:noFill/>
          </a:ln>
        </p:spPr>
        <p:txBody>
          <a:bodyPr anchorCtr="0" anchor="t" bIns="0" lIns="0" spcFirstLastPara="1" rIns="0" wrap="square" tIns="18750">
            <a:noAutofit/>
          </a:bodyPr>
          <a:lstStyle/>
          <a:p>
            <a:pPr indent="0" lvl="0" marL="12700" marR="53262"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7) Data Bin - </a:t>
            </a:r>
            <a:r>
              <a:rPr b="0" i="0" lang="en-US" sz="2800" u="none" cap="none" strike="noStrike">
                <a:solidFill>
                  <a:srgbClr val="FF0000"/>
                </a:solidFill>
                <a:latin typeface="Times New Roman"/>
                <a:ea typeface="Times New Roman"/>
                <a:cs typeface="Times New Roman"/>
                <a:sym typeface="Times New Roman"/>
              </a:rPr>
              <a:t>a temporary repository—for example,</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666"/>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 labeled pile of notes on a table—to hold data—raw</a:t>
            </a:r>
            <a:endParaRPr b="0" i="0" sz="2800" u="none" cap="none" strike="noStrike">
              <a:solidFill>
                <a:srgbClr val="000000"/>
              </a:solidFill>
              <a:latin typeface="Times New Roman"/>
              <a:ea typeface="Times New Roman"/>
              <a:cs typeface="Times New Roman"/>
              <a:sym typeface="Times New Roman"/>
            </a:endParaRPr>
          </a:p>
        </p:txBody>
      </p:sp>
      <p:sp>
        <p:nvSpPr>
          <p:cNvPr id="179" name="Google Shape;179;p22"/>
          <p:cNvSpPr txBox="1"/>
          <p:nvPr/>
        </p:nvSpPr>
        <p:spPr>
          <a:xfrm>
            <a:off x="154940" y="1190768"/>
            <a:ext cx="2258325" cy="807212"/>
          </a:xfrm>
          <a:prstGeom prst="rect">
            <a:avLst/>
          </a:prstGeom>
          <a:noFill/>
          <a:ln>
            <a:noFill/>
          </a:ln>
        </p:spPr>
        <p:txBody>
          <a:bodyPr anchorCtr="0" anchor="t" bIns="0" lIns="0" spcFirstLastPara="1" rIns="0" wrap="square" tIns="18750">
            <a:noAutofit/>
          </a:bodyPr>
          <a:lstStyle/>
          <a:p>
            <a:pPr indent="0" lvl="0" marL="12700" marR="22477"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contextual data</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notes. Each bin</a:t>
            </a:r>
            <a:endParaRPr b="0" i="0" sz="2800" u="none" cap="none" strike="noStrike">
              <a:solidFill>
                <a:srgbClr val="000000"/>
              </a:solidFill>
              <a:latin typeface="Times New Roman"/>
              <a:ea typeface="Times New Roman"/>
              <a:cs typeface="Times New Roman"/>
              <a:sym typeface="Times New Roman"/>
            </a:endParaRPr>
          </a:p>
        </p:txBody>
      </p:sp>
      <p:sp>
        <p:nvSpPr>
          <p:cNvPr id="180" name="Google Shape;180;p22"/>
          <p:cNvSpPr txBox="1"/>
          <p:nvPr/>
        </p:nvSpPr>
        <p:spPr>
          <a:xfrm>
            <a:off x="2400896" y="1190768"/>
            <a:ext cx="620190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at first and, later, synthesized work activity</a:t>
            </a:r>
            <a:endParaRPr b="0" i="0" sz="2800" u="none" cap="none" strike="noStrike">
              <a:solidFill>
                <a:srgbClr val="000000"/>
              </a:solidFill>
              <a:latin typeface="Times New Roman"/>
              <a:ea typeface="Times New Roman"/>
              <a:cs typeface="Times New Roman"/>
              <a:sym typeface="Times New Roman"/>
            </a:endParaRPr>
          </a:p>
        </p:txBody>
      </p:sp>
      <p:sp>
        <p:nvSpPr>
          <p:cNvPr id="181" name="Google Shape;181;p22"/>
          <p:cNvSpPr txBox="1"/>
          <p:nvPr/>
        </p:nvSpPr>
        <p:spPr>
          <a:xfrm>
            <a:off x="2402222" y="1617488"/>
            <a:ext cx="1819871" cy="807593"/>
          </a:xfrm>
          <a:prstGeom prst="rect">
            <a:avLst/>
          </a:prstGeom>
          <a:noFill/>
          <a:ln>
            <a:noFill/>
          </a:ln>
        </p:spPr>
        <p:txBody>
          <a:bodyPr anchorCtr="0" anchor="t" bIns="0" lIns="0" spcFirstLastPara="1" rIns="0" wrap="square" tIns="18750">
            <a:noAutofit/>
          </a:bodyPr>
          <a:lstStyle/>
          <a:p>
            <a:pPr indent="0" lvl="0" marL="34907"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corresponds</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topic.</a:t>
            </a:r>
            <a:endParaRPr b="0" i="0" sz="2800" u="none" cap="none" strike="noStrike">
              <a:solidFill>
                <a:srgbClr val="000000"/>
              </a:solidFill>
              <a:latin typeface="Times New Roman"/>
              <a:ea typeface="Times New Roman"/>
              <a:cs typeface="Times New Roman"/>
              <a:sym typeface="Times New Roman"/>
            </a:endParaRPr>
          </a:p>
        </p:txBody>
      </p:sp>
      <p:sp>
        <p:nvSpPr>
          <p:cNvPr id="182" name="Google Shape;182;p22"/>
          <p:cNvSpPr txBox="1"/>
          <p:nvPr/>
        </p:nvSpPr>
        <p:spPr>
          <a:xfrm>
            <a:off x="4229362" y="1617488"/>
            <a:ext cx="35492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to</a:t>
            </a:r>
            <a:endParaRPr b="0" i="0" sz="2800" u="none" cap="none" strike="noStrike">
              <a:solidFill>
                <a:srgbClr val="000000"/>
              </a:solidFill>
              <a:latin typeface="Times New Roman"/>
              <a:ea typeface="Times New Roman"/>
              <a:cs typeface="Times New Roman"/>
              <a:sym typeface="Times New Roman"/>
            </a:endParaRPr>
          </a:p>
        </p:txBody>
      </p:sp>
      <p:sp>
        <p:nvSpPr>
          <p:cNvPr id="183" name="Google Shape;183;p22"/>
          <p:cNvSpPr txBox="1"/>
          <p:nvPr/>
        </p:nvSpPr>
        <p:spPr>
          <a:xfrm>
            <a:off x="4596511" y="1617488"/>
            <a:ext cx="23632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a:t>
            </a:r>
            <a:endParaRPr b="0" i="0" sz="2800" u="none" cap="none" strike="noStrike">
              <a:solidFill>
                <a:srgbClr val="000000"/>
              </a:solidFill>
              <a:latin typeface="Times New Roman"/>
              <a:ea typeface="Times New Roman"/>
              <a:cs typeface="Times New Roman"/>
              <a:sym typeface="Times New Roman"/>
            </a:endParaRPr>
          </a:p>
        </p:txBody>
      </p:sp>
      <p:sp>
        <p:nvSpPr>
          <p:cNvPr id="184" name="Google Shape;184;p22"/>
          <p:cNvSpPr txBox="1"/>
          <p:nvPr/>
        </p:nvSpPr>
        <p:spPr>
          <a:xfrm>
            <a:off x="4841879" y="1617488"/>
            <a:ext cx="1296629"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different</a:t>
            </a:r>
            <a:endParaRPr b="0" i="0" sz="2800" u="none" cap="none" strike="noStrike">
              <a:solidFill>
                <a:srgbClr val="000000"/>
              </a:solidFill>
              <a:latin typeface="Times New Roman"/>
              <a:ea typeface="Times New Roman"/>
              <a:cs typeface="Times New Roman"/>
              <a:sym typeface="Times New Roman"/>
            </a:endParaRPr>
          </a:p>
        </p:txBody>
      </p:sp>
      <p:sp>
        <p:nvSpPr>
          <p:cNvPr id="185" name="Google Shape;185;p22"/>
          <p:cNvSpPr txBox="1"/>
          <p:nvPr/>
        </p:nvSpPr>
        <p:spPr>
          <a:xfrm>
            <a:off x="6148197" y="1617488"/>
            <a:ext cx="67024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data</a:t>
            </a:r>
            <a:endParaRPr b="0" i="0" sz="2800" u="none" cap="none" strike="noStrike">
              <a:solidFill>
                <a:srgbClr val="000000"/>
              </a:solidFill>
              <a:latin typeface="Times New Roman"/>
              <a:ea typeface="Times New Roman"/>
              <a:cs typeface="Times New Roman"/>
              <a:sym typeface="Times New Roman"/>
            </a:endParaRPr>
          </a:p>
        </p:txBody>
      </p:sp>
      <p:sp>
        <p:nvSpPr>
          <p:cNvPr id="186" name="Google Shape;186;p22"/>
          <p:cNvSpPr txBox="1"/>
          <p:nvPr/>
        </p:nvSpPr>
        <p:spPr>
          <a:xfrm>
            <a:off x="6828553" y="1617488"/>
            <a:ext cx="130053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category</a:t>
            </a:r>
            <a:endParaRPr b="0" i="0" sz="2800" u="none" cap="none" strike="noStrike">
              <a:solidFill>
                <a:srgbClr val="000000"/>
              </a:solidFill>
              <a:latin typeface="Times New Roman"/>
              <a:ea typeface="Times New Roman"/>
              <a:cs typeface="Times New Roman"/>
              <a:sym typeface="Times New Roman"/>
            </a:endParaRPr>
          </a:p>
        </p:txBody>
      </p:sp>
      <p:sp>
        <p:nvSpPr>
          <p:cNvPr id="187" name="Google Shape;187;p22"/>
          <p:cNvSpPr txBox="1"/>
          <p:nvPr/>
        </p:nvSpPr>
        <p:spPr>
          <a:xfrm>
            <a:off x="8140446" y="1617488"/>
            <a:ext cx="37445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or</a:t>
            </a:r>
            <a:endParaRPr b="0" i="0" sz="2800" u="none" cap="none" strike="noStrike">
              <a:solidFill>
                <a:srgbClr val="000000"/>
              </a:solidFill>
              <a:latin typeface="Times New Roman"/>
              <a:ea typeface="Times New Roman"/>
              <a:cs typeface="Times New Roman"/>
              <a:sym typeface="Times New Roman"/>
            </a:endParaRPr>
          </a:p>
        </p:txBody>
      </p:sp>
      <p:sp>
        <p:nvSpPr>
          <p:cNvPr id="188" name="Google Shape;188;p22"/>
          <p:cNvSpPr txBox="1"/>
          <p:nvPr/>
        </p:nvSpPr>
        <p:spPr>
          <a:xfrm>
            <a:off x="154940" y="2044589"/>
            <a:ext cx="155939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contextual</a:t>
            </a:r>
            <a:endParaRPr b="0" i="0" sz="2800" u="none" cap="none" strike="noStrike">
              <a:solidFill>
                <a:srgbClr val="000000"/>
              </a:solidFill>
              <a:latin typeface="Times New Roman"/>
              <a:ea typeface="Times New Roman"/>
              <a:cs typeface="Times New Roman"/>
              <a:sym typeface="Times New Roman"/>
            </a:endParaRPr>
          </a:p>
        </p:txBody>
      </p:sp>
      <p:sp>
        <p:nvSpPr>
          <p:cNvPr id="189" name="Google Shape;189;p22"/>
          <p:cNvSpPr txBox="1"/>
          <p:nvPr/>
        </p:nvSpPr>
        <p:spPr>
          <a:xfrm>
            <a:off x="1721866" y="2044589"/>
            <a:ext cx="67024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data</a:t>
            </a:r>
            <a:endParaRPr b="0" i="0" sz="2800" u="none" cap="none" strike="noStrike">
              <a:solidFill>
                <a:srgbClr val="000000"/>
              </a:solidFill>
              <a:latin typeface="Times New Roman"/>
              <a:ea typeface="Times New Roman"/>
              <a:cs typeface="Times New Roman"/>
              <a:sym typeface="Times New Roman"/>
            </a:endParaRPr>
          </a:p>
        </p:txBody>
      </p:sp>
      <p:sp>
        <p:nvSpPr>
          <p:cNvPr id="190" name="Google Shape;190;p22"/>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4"/>
          <p:cNvSpPr/>
          <p:nvPr/>
        </p:nvSpPr>
        <p:spPr>
          <a:xfrm>
            <a:off x="0" y="15239"/>
            <a:ext cx="9144000" cy="684275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p4"/>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154940" y="754904"/>
            <a:ext cx="7807300"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3.2 During the Visit: Collecting User Work Activity</a:t>
            </a:r>
            <a:endParaRPr b="0" i="0" sz="2800" u="none" cap="none" strike="noStrike">
              <a:solidFill>
                <a:srgbClr val="000000"/>
              </a:solidFill>
              <a:latin typeface="Times New Roman"/>
              <a:ea typeface="Times New Roman"/>
              <a:cs typeface="Times New Roman"/>
              <a:sym typeface="Times New Roman"/>
            </a:endParaRPr>
          </a:p>
        </p:txBody>
      </p:sp>
      <p:sp>
        <p:nvSpPr>
          <p:cNvPr id="196" name="Google Shape;196;p23"/>
          <p:cNvSpPr txBox="1"/>
          <p:nvPr/>
        </p:nvSpPr>
        <p:spPr>
          <a:xfrm>
            <a:off x="7972349" y="754904"/>
            <a:ext cx="80944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Data</a:t>
            </a:r>
            <a:endParaRPr b="0" i="0" sz="2800" u="none" cap="none" strike="noStrike">
              <a:solidFill>
                <a:srgbClr val="000000"/>
              </a:solidFill>
              <a:latin typeface="Times New Roman"/>
              <a:ea typeface="Times New Roman"/>
              <a:cs typeface="Times New Roman"/>
              <a:sym typeface="Times New Roman"/>
            </a:endParaRPr>
          </a:p>
        </p:txBody>
      </p:sp>
      <p:sp>
        <p:nvSpPr>
          <p:cNvPr id="197" name="Google Shape;197;p23"/>
          <p:cNvSpPr txBox="1"/>
          <p:nvPr/>
        </p:nvSpPr>
        <p:spPr>
          <a:xfrm>
            <a:off x="154940" y="1181624"/>
            <a:ext cx="4894228" cy="3965575"/>
          </a:xfrm>
          <a:prstGeom prst="rect">
            <a:avLst/>
          </a:prstGeom>
          <a:noFill/>
          <a:ln>
            <a:noFill/>
          </a:ln>
        </p:spPr>
        <p:txBody>
          <a:bodyPr anchorCtr="0" anchor="t" bIns="0" lIns="0" spcFirstLastPara="1" rIns="0" wrap="square" tIns="18750">
            <a:noAutofit/>
          </a:bodyPr>
          <a:lstStyle/>
          <a:p>
            <a:pPr indent="0" lvl="0" marL="12700" marR="1529"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in the Domain-Complex System</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631"/>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When you first arrive</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82"/>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Remember the goal</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Establish trust and rapport</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Form partnerships with users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81"/>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Task data from observation and</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Recording video</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Note taking</a:t>
            </a:r>
            <a:endParaRPr b="0" i="0" sz="2800" u="none" cap="none" strike="noStrike">
              <a:solidFill>
                <a:srgbClr val="000000"/>
              </a:solidFill>
              <a:latin typeface="Times New Roman"/>
              <a:ea typeface="Times New Roman"/>
              <a:cs typeface="Times New Roman"/>
              <a:sym typeface="Times New Roman"/>
            </a:endParaRPr>
          </a:p>
        </p:txBody>
      </p:sp>
      <p:sp>
        <p:nvSpPr>
          <p:cNvPr id="198" name="Google Shape;198;p23"/>
          <p:cNvSpPr txBox="1"/>
          <p:nvPr/>
        </p:nvSpPr>
        <p:spPr>
          <a:xfrm>
            <a:off x="5057748" y="1181624"/>
            <a:ext cx="181293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Perspective</a:t>
            </a:r>
            <a:endParaRPr b="0" i="0" sz="2800" u="none" cap="none" strike="noStrike">
              <a:solidFill>
                <a:srgbClr val="000000"/>
              </a:solidFill>
              <a:latin typeface="Times New Roman"/>
              <a:ea typeface="Times New Roman"/>
              <a:cs typeface="Times New Roman"/>
              <a:sym typeface="Times New Roman"/>
            </a:endParaRPr>
          </a:p>
        </p:txBody>
      </p:sp>
      <p:sp>
        <p:nvSpPr>
          <p:cNvPr id="199" name="Google Shape;199;p23"/>
          <p:cNvSpPr txBox="1"/>
          <p:nvPr/>
        </p:nvSpPr>
        <p:spPr>
          <a:xfrm>
            <a:off x="5058996" y="3742579"/>
            <a:ext cx="1421976"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interview</a:t>
            </a:r>
            <a:endParaRPr b="0" i="0" sz="2800" u="none" cap="none" strike="noStrike">
              <a:solidFill>
                <a:srgbClr val="000000"/>
              </a:solidFill>
              <a:latin typeface="Times New Roman"/>
              <a:ea typeface="Times New Roman"/>
              <a:cs typeface="Times New Roman"/>
              <a:sym typeface="Times New Roman"/>
            </a:endParaRPr>
          </a:p>
        </p:txBody>
      </p:sp>
      <p:sp>
        <p:nvSpPr>
          <p:cNvPr id="200" name="Google Shape;200;p23"/>
          <p:cNvSpPr txBox="1"/>
          <p:nvPr/>
        </p:nvSpPr>
        <p:spPr>
          <a:xfrm>
            <a:off x="154940" y="5277281"/>
            <a:ext cx="8082954" cy="382363"/>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Use a numbering system to identify each point in data</a:t>
            </a:r>
            <a:endParaRPr b="0" i="0" sz="2800" u="none" cap="none" strike="noStrike">
              <a:solidFill>
                <a:srgbClr val="000000"/>
              </a:solidFill>
              <a:latin typeface="Times New Roman"/>
              <a:ea typeface="Times New Roman"/>
              <a:cs typeface="Times New Roman"/>
              <a:sym typeface="Times New Roman"/>
            </a:endParaRPr>
          </a:p>
        </p:txBody>
      </p:sp>
      <p:sp>
        <p:nvSpPr>
          <p:cNvPr id="201" name="Google Shape;201;p23"/>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nvSpPr>
        <p:spPr>
          <a:xfrm>
            <a:off x="154940" y="164268"/>
            <a:ext cx="241481" cy="892924"/>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38535" rtl="0" algn="l">
              <a:lnSpc>
                <a:spcPct val="95825"/>
              </a:lnSpc>
              <a:spcBef>
                <a:spcPts val="921"/>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07" name="Google Shape;207;p24"/>
          <p:cNvSpPr txBox="1"/>
          <p:nvPr/>
        </p:nvSpPr>
        <p:spPr>
          <a:xfrm>
            <a:off x="497840" y="166141"/>
            <a:ext cx="8309290" cy="5502647"/>
          </a:xfrm>
          <a:prstGeom prst="rect">
            <a:avLst/>
          </a:prstGeom>
          <a:noFill/>
          <a:ln>
            <a:noFill/>
          </a:ln>
        </p:spPr>
        <p:txBody>
          <a:bodyPr anchorCtr="0" anchor="t" bIns="0" lIns="0" spcFirstLastPara="1" rIns="0" wrap="square" tIns="18750">
            <a:noAutofit/>
          </a:bodyPr>
          <a:lstStyle/>
          <a:p>
            <a:pPr indent="0" lvl="0" marL="12700" marR="5973006" rtl="0" algn="just">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How to proceed</a:t>
            </a:r>
            <a:endParaRPr b="0" i="0" sz="2800" u="none" cap="none" strike="noStrike">
              <a:solidFill>
                <a:srgbClr val="000000"/>
              </a:solidFill>
              <a:latin typeface="Times New Roman"/>
              <a:ea typeface="Times New Roman"/>
              <a:cs typeface="Times New Roman"/>
              <a:sym typeface="Times New Roman"/>
            </a:endParaRPr>
          </a:p>
          <a:p>
            <a:pPr indent="0" lvl="0" marL="12700" marR="668954" rtl="0" algn="l">
              <a:lnSpc>
                <a:spcPct val="100041"/>
              </a:lnSpc>
              <a:spcBef>
                <a:spcPts val="666"/>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Be a listener; in most cases you should not offer your opinions about what users might need.</a:t>
            </a:r>
            <a:endParaRPr b="0" i="0" sz="2800" u="none" cap="none" strike="noStrike">
              <a:solidFill>
                <a:srgbClr val="000000"/>
              </a:solidFill>
              <a:latin typeface="Times New Roman"/>
              <a:ea typeface="Times New Roman"/>
              <a:cs typeface="Times New Roman"/>
              <a:sym typeface="Times New Roman"/>
            </a:endParaRPr>
          </a:p>
          <a:p>
            <a:pPr indent="0" lvl="0" marL="12700" marR="185319" rtl="0" algn="l">
              <a:lnSpc>
                <a:spcPct val="114964"/>
              </a:lnSpc>
              <a:spcBef>
                <a:spcPts val="675"/>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Do not lead the user or introduce your own perspectives. </a:t>
            </a:r>
            <a:endParaRPr b="0" i="0" sz="2800" u="none" cap="none" strike="noStrike">
              <a:solidFill>
                <a:srgbClr val="000000"/>
              </a:solidFill>
              <a:latin typeface="Times New Roman"/>
              <a:ea typeface="Times New Roman"/>
              <a:cs typeface="Times New Roman"/>
              <a:sym typeface="Times New Roman"/>
            </a:endParaRPr>
          </a:p>
          <a:p>
            <a:pPr indent="0" lvl="0" marL="12700" marR="185319" rtl="0" algn="l">
              <a:lnSpc>
                <a:spcPct val="114964"/>
              </a:lnSpc>
              <a:spcBef>
                <a:spcPts val="814"/>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Do not expect every user to have the same view of the</a:t>
            </a:r>
            <a:endParaRPr b="0" i="0" sz="2800" u="none" cap="none" strike="noStrike">
              <a:solidFill>
                <a:srgbClr val="000000"/>
              </a:solidFill>
              <a:latin typeface="Times New Roman"/>
              <a:ea typeface="Times New Roman"/>
              <a:cs typeface="Times New Roman"/>
              <a:sym typeface="Times New Roman"/>
            </a:endParaRPr>
          </a:p>
          <a:p>
            <a:pPr indent="0" lvl="0" marL="12700" marR="923460" rtl="0" algn="just">
              <a:lnSpc>
                <a:spcPct val="91964"/>
              </a:lnSpc>
              <a:spcBef>
                <a:spcPts val="943"/>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work domain and the work; ask questions about the</a:t>
            </a:r>
            <a:endParaRPr b="0" i="0" sz="2800" u="none" cap="none" strike="noStrike">
              <a:solidFill>
                <a:srgbClr val="000000"/>
              </a:solidFill>
              <a:latin typeface="Times New Roman"/>
              <a:ea typeface="Times New Roman"/>
              <a:cs typeface="Times New Roman"/>
              <a:sym typeface="Times New Roman"/>
            </a:endParaRPr>
          </a:p>
          <a:p>
            <a:pPr indent="0" lvl="0" marL="12700" marR="330906" rtl="0" algn="just">
              <a:lnSpc>
                <a:spcPct val="95825"/>
              </a:lnSpc>
              <a:spcBef>
                <a:spcPts val="11"/>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differences and find ways to combine to get the “truth.”</a:t>
            </a:r>
            <a:endParaRPr b="0" i="0" sz="2800" u="none" cap="none" strike="noStrike">
              <a:solidFill>
                <a:srgbClr val="000000"/>
              </a:solidFill>
              <a:latin typeface="Times New Roman"/>
              <a:ea typeface="Times New Roman"/>
              <a:cs typeface="Times New Roman"/>
              <a:sym typeface="Times New Roman"/>
            </a:endParaRPr>
          </a:p>
          <a:p>
            <a:pPr indent="0" lvl="0" marL="12700" marR="377076" rtl="0" algn="just">
              <a:lnSpc>
                <a:spcPct val="95825"/>
              </a:lnSpc>
              <a:spcBef>
                <a:spcPts val="812"/>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Capture the details as they occur; do not wait and try to</a:t>
            </a:r>
            <a:endParaRPr b="0" i="0" sz="2800" u="none" cap="none" strike="noStrike">
              <a:solidFill>
                <a:srgbClr val="000000"/>
              </a:solidFill>
              <a:latin typeface="Times New Roman"/>
              <a:ea typeface="Times New Roman"/>
              <a:cs typeface="Times New Roman"/>
              <a:sym typeface="Times New Roman"/>
            </a:endParaRPr>
          </a:p>
          <a:p>
            <a:pPr indent="0" lvl="0" marL="12700" marR="5728565" rtl="0" algn="just">
              <a:lnSpc>
                <a:spcPct val="95825"/>
              </a:lnSpc>
              <a:spcBef>
                <a:spcPts val="14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remember it later.</a:t>
            </a:r>
            <a:endParaRPr b="0" i="0" sz="2800" u="none" cap="none" strike="noStrike">
              <a:solidFill>
                <a:srgbClr val="000000"/>
              </a:solidFill>
              <a:latin typeface="Times New Roman"/>
              <a:ea typeface="Times New Roman"/>
              <a:cs typeface="Times New Roman"/>
              <a:sym typeface="Times New Roman"/>
            </a:endParaRPr>
          </a:p>
          <a:p>
            <a:pPr indent="0" lvl="0" marL="12700" marR="0" rtl="0" algn="just">
              <a:lnSpc>
                <a:spcPct val="100041"/>
              </a:lnSpc>
              <a:spcBef>
                <a:spcPts val="812"/>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Be an effective data detective. Follow leads and discover, extract, “tease out” and collect “clues.” Be ready to adapt, modify, explore, and branch out.</a:t>
            </a:r>
            <a:endParaRPr b="0" i="0" sz="2800" u="none" cap="none" strike="noStrike">
              <a:solidFill>
                <a:srgbClr val="000000"/>
              </a:solidFill>
              <a:latin typeface="Times New Roman"/>
              <a:ea typeface="Times New Roman"/>
              <a:cs typeface="Times New Roman"/>
              <a:sym typeface="Times New Roman"/>
            </a:endParaRPr>
          </a:p>
        </p:txBody>
      </p:sp>
      <p:sp>
        <p:nvSpPr>
          <p:cNvPr id="208" name="Google Shape;208;p24"/>
          <p:cNvSpPr txBox="1"/>
          <p:nvPr/>
        </p:nvSpPr>
        <p:spPr>
          <a:xfrm>
            <a:off x="154940" y="1615485"/>
            <a:ext cx="202946" cy="892937"/>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12700" marR="0" rtl="0" algn="l">
              <a:lnSpc>
                <a:spcPct val="95825"/>
              </a:lnSpc>
              <a:spcBef>
                <a:spcPts val="667"/>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09" name="Google Shape;209;p24"/>
          <p:cNvSpPr txBox="1"/>
          <p:nvPr/>
        </p:nvSpPr>
        <p:spPr>
          <a:xfrm>
            <a:off x="154940" y="3493187"/>
            <a:ext cx="203098" cy="380796"/>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10" name="Google Shape;210;p24"/>
          <p:cNvSpPr txBox="1"/>
          <p:nvPr/>
        </p:nvSpPr>
        <p:spPr>
          <a:xfrm>
            <a:off x="154940" y="4432472"/>
            <a:ext cx="20294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11" name="Google Shape;211;p24"/>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nvSpPr>
        <p:spPr>
          <a:xfrm>
            <a:off x="154940" y="164268"/>
            <a:ext cx="8535170" cy="3882602"/>
          </a:xfrm>
          <a:prstGeom prst="rect">
            <a:avLst/>
          </a:prstGeom>
          <a:noFill/>
          <a:ln>
            <a:noFill/>
          </a:ln>
        </p:spPr>
        <p:txBody>
          <a:bodyPr anchorCtr="0" anchor="t" bIns="0" lIns="0" spcFirstLastPara="1" rIns="0" wrap="square" tIns="18850">
            <a:noAutofit/>
          </a:bodyPr>
          <a:lstStyle/>
          <a:p>
            <a:pPr indent="0" lvl="0" marL="12700" marR="61334"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Pay attention to information needs of users</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632"/>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What about design ideas that crop up?</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What about analyst and designer ideas that crop up?</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Questions not to ask</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130"/>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  </a:t>
            </a:r>
            <a:r>
              <a:rPr b="0" i="0" lang="en-US" sz="2800" u="none" cap="none" strike="noStrike">
                <a:solidFill>
                  <a:srgbClr val="00AF50"/>
                </a:solidFill>
                <a:latin typeface="Times New Roman"/>
                <a:ea typeface="Times New Roman"/>
                <a:cs typeface="Times New Roman"/>
                <a:sym typeface="Times New Roman"/>
              </a:rPr>
              <a:t>Do not ask about the future</a:t>
            </a:r>
            <a:endParaRPr b="0" i="0" sz="2800" u="none" cap="none" strike="noStrike">
              <a:solidFill>
                <a:srgbClr val="000000"/>
              </a:solidFill>
              <a:latin typeface="Times New Roman"/>
              <a:ea typeface="Times New Roman"/>
              <a:cs typeface="Times New Roman"/>
              <a:sym typeface="Times New Roman"/>
            </a:endParaRPr>
          </a:p>
          <a:p>
            <a:pPr indent="-342900" lvl="0" marL="355600" marR="315443" rtl="0" algn="l">
              <a:lnSpc>
                <a:spcPct val="96071"/>
              </a:lnSpc>
              <a:spcBef>
                <a:spcPts val="736"/>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	</a:t>
            </a:r>
            <a:r>
              <a:rPr b="0" i="0" lang="en-US" sz="2800" u="none" cap="none" strike="noStrike">
                <a:solidFill>
                  <a:srgbClr val="00AF50"/>
                </a:solidFill>
                <a:latin typeface="Times New Roman"/>
                <a:ea typeface="Times New Roman"/>
                <a:cs typeface="Times New Roman"/>
                <a:sym typeface="Times New Roman"/>
              </a:rPr>
              <a:t>Do not ask for design advice, how they would design a given feature</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2500"/>
              </a:lnSpc>
              <a:spcBef>
                <a:spcPts val="218"/>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  </a:t>
            </a:r>
            <a:r>
              <a:rPr b="0" i="0" lang="en-US" sz="2800" u="none" cap="none" strike="noStrike">
                <a:solidFill>
                  <a:srgbClr val="00AF50"/>
                </a:solidFill>
                <a:latin typeface="Times New Roman"/>
                <a:ea typeface="Times New Roman"/>
                <a:cs typeface="Times New Roman"/>
                <a:sym typeface="Times New Roman"/>
              </a:rPr>
              <a:t>Do not ask a question by trying to state what you think is</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9107"/>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their rationale.</a:t>
            </a:r>
            <a:endParaRPr b="0" i="0" sz="2800" u="none" cap="none" strike="noStrike">
              <a:solidFill>
                <a:srgbClr val="000000"/>
              </a:solidFill>
              <a:latin typeface="Times New Roman"/>
              <a:ea typeface="Times New Roman"/>
              <a:cs typeface="Times New Roman"/>
              <a:sym typeface="Times New Roman"/>
            </a:endParaRPr>
          </a:p>
        </p:txBody>
      </p:sp>
      <p:sp>
        <p:nvSpPr>
          <p:cNvPr id="217" name="Google Shape;217;p25"/>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nvSpPr>
        <p:spPr>
          <a:xfrm>
            <a:off x="154940" y="164268"/>
            <a:ext cx="241481" cy="892924"/>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38535" rtl="0" algn="l">
              <a:lnSpc>
                <a:spcPct val="95825"/>
              </a:lnSpc>
              <a:spcBef>
                <a:spcPts val="921"/>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23" name="Google Shape;223;p26"/>
          <p:cNvSpPr txBox="1"/>
          <p:nvPr/>
        </p:nvSpPr>
        <p:spPr>
          <a:xfrm>
            <a:off x="497840" y="166141"/>
            <a:ext cx="8389436" cy="5417303"/>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Other forms of data collection</a:t>
            </a:r>
            <a:endParaRPr b="0" i="0" sz="2800" u="none" cap="none" strike="noStrike">
              <a:solidFill>
                <a:srgbClr val="000000"/>
              </a:solidFill>
              <a:latin typeface="Times New Roman"/>
              <a:ea typeface="Times New Roman"/>
              <a:cs typeface="Times New Roman"/>
              <a:sym typeface="Times New Roman"/>
            </a:endParaRPr>
          </a:p>
          <a:p>
            <a:pPr indent="0" lvl="0" marL="12700" marR="1712" rtl="0" algn="l">
              <a:lnSpc>
                <a:spcPct val="100041"/>
              </a:lnSpc>
              <a:spcBef>
                <a:spcPts val="666"/>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Copious digital pictures of the physical environment, devices, people at work, and anything else to convey work activities and context visually</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678"/>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On-the-fly diagrams of workflow, roles, and relationships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812"/>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On-the-fly sketches of the physical layout, floor plans (not necessary to be to scale), locations of people, furniture, equipment, communications connections, etc.</a:t>
            </a:r>
            <a:endParaRPr b="0" i="0" sz="2800" u="none" cap="none" strike="noStrike">
              <a:solidFill>
                <a:srgbClr val="000000"/>
              </a:solidFill>
              <a:latin typeface="Times New Roman"/>
              <a:ea typeface="Times New Roman"/>
              <a:cs typeface="Times New Roman"/>
              <a:sym typeface="Times New Roman"/>
            </a:endParaRPr>
          </a:p>
          <a:p>
            <a:pPr indent="0" lvl="0" marL="12700" marR="19031" rtl="0" algn="l">
              <a:lnSpc>
                <a:spcPct val="100041"/>
              </a:lnSpc>
              <a:spcBef>
                <a:spcPts val="677"/>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Quantitative data—for example, how many people do this job, how long do they typically work before getting a break, or how many widgets per hour do they assemble on the average?</a:t>
            </a:r>
            <a:endParaRPr b="0" i="0" sz="2800" u="none" cap="none" strike="noStrike">
              <a:solidFill>
                <a:srgbClr val="000000"/>
              </a:solidFill>
              <a:latin typeface="Times New Roman"/>
              <a:ea typeface="Times New Roman"/>
              <a:cs typeface="Times New Roman"/>
              <a:sym typeface="Times New Roman"/>
            </a:endParaRPr>
          </a:p>
        </p:txBody>
      </p:sp>
      <p:sp>
        <p:nvSpPr>
          <p:cNvPr id="224" name="Google Shape;224;p26"/>
          <p:cNvSpPr txBox="1"/>
          <p:nvPr/>
        </p:nvSpPr>
        <p:spPr>
          <a:xfrm>
            <a:off x="154940" y="2042586"/>
            <a:ext cx="202946" cy="892556"/>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12700" marR="0" rtl="0" algn="l">
              <a:lnSpc>
                <a:spcPct val="95825"/>
              </a:lnSpc>
              <a:spcBef>
                <a:spcPts val="664"/>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25" name="Google Shape;225;p26"/>
          <p:cNvSpPr txBox="1"/>
          <p:nvPr/>
        </p:nvSpPr>
        <p:spPr>
          <a:xfrm>
            <a:off x="154940" y="3920408"/>
            <a:ext cx="20294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226" name="Google Shape;226;p2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p:nvPr/>
        </p:nvSpPr>
        <p:spPr>
          <a:xfrm>
            <a:off x="1200912" y="1600200"/>
            <a:ext cx="6743700" cy="48097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27"/>
          <p:cNvSpPr txBox="1"/>
          <p:nvPr/>
        </p:nvSpPr>
        <p:spPr>
          <a:xfrm>
            <a:off x="79959" y="88315"/>
            <a:ext cx="8415695" cy="894681"/>
          </a:xfrm>
          <a:prstGeom prst="rect">
            <a:avLst/>
          </a:prstGeom>
          <a:noFill/>
          <a:ln>
            <a:noFill/>
          </a:ln>
        </p:spPr>
        <p:txBody>
          <a:bodyPr anchorCtr="0" anchor="t" bIns="0" lIns="0" spcFirstLastPara="1" rIns="0" wrap="square" tIns="18850">
            <a:noAutofit/>
          </a:bodyPr>
          <a:lstStyle/>
          <a:p>
            <a:pPr indent="0" lvl="0" marL="12700" marR="53564"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Collect work artifacts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653"/>
              </a:spcBef>
              <a:spcAft>
                <a:spcPts val="0"/>
              </a:spcAft>
              <a:buClr>
                <a:srgbClr val="000000"/>
              </a:buClr>
              <a:buSzPts val="2800"/>
              <a:buFont typeface="Arial"/>
              <a:buNone/>
            </a:pPr>
            <a:r>
              <a:rPr b="0" i="0" lang="en-US" sz="2800" u="none" cap="none" strike="noStrike">
                <a:solidFill>
                  <a:srgbClr val="00AF50"/>
                </a:solidFill>
                <a:latin typeface="Arial"/>
                <a:ea typeface="Arial"/>
                <a:cs typeface="Arial"/>
                <a:sym typeface="Arial"/>
              </a:rPr>
              <a:t>•  </a:t>
            </a:r>
            <a:r>
              <a:rPr b="0" i="0" lang="en-US" sz="2800" u="none" cap="none" strike="noStrike">
                <a:solidFill>
                  <a:srgbClr val="00AF50"/>
                </a:solidFill>
                <a:latin typeface="Times New Roman"/>
                <a:ea typeface="Times New Roman"/>
                <a:cs typeface="Times New Roman"/>
                <a:sym typeface="Times New Roman"/>
              </a:rPr>
              <a:t>a set of paper work artifacts, including manually created</a:t>
            </a:r>
            <a:endParaRPr b="0" i="0" sz="2800" u="none" cap="none" strike="noStrike">
              <a:solidFill>
                <a:srgbClr val="000000"/>
              </a:solidFill>
              <a:latin typeface="Times New Roman"/>
              <a:ea typeface="Times New Roman"/>
              <a:cs typeface="Times New Roman"/>
              <a:sym typeface="Times New Roman"/>
            </a:endParaRPr>
          </a:p>
        </p:txBody>
      </p:sp>
      <p:sp>
        <p:nvSpPr>
          <p:cNvPr id="233" name="Google Shape;233;p27"/>
          <p:cNvSpPr txBox="1"/>
          <p:nvPr/>
        </p:nvSpPr>
        <p:spPr>
          <a:xfrm>
            <a:off x="422859" y="1029224"/>
            <a:ext cx="82897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order</a:t>
            </a:r>
            <a:endParaRPr b="0" i="0" sz="2800" u="none" cap="none" strike="noStrike">
              <a:solidFill>
                <a:srgbClr val="000000"/>
              </a:solidFill>
              <a:latin typeface="Times New Roman"/>
              <a:ea typeface="Times New Roman"/>
              <a:cs typeface="Times New Roman"/>
              <a:sym typeface="Times New Roman"/>
            </a:endParaRPr>
          </a:p>
        </p:txBody>
      </p:sp>
      <p:sp>
        <p:nvSpPr>
          <p:cNvPr id="234" name="Google Shape;234;p27"/>
          <p:cNvSpPr txBox="1"/>
          <p:nvPr/>
        </p:nvSpPr>
        <p:spPr>
          <a:xfrm>
            <a:off x="1261941" y="1029224"/>
            <a:ext cx="90709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forms</a:t>
            </a:r>
            <a:endParaRPr b="0" i="0" sz="2800" u="none" cap="none" strike="noStrike">
              <a:solidFill>
                <a:srgbClr val="000000"/>
              </a:solidFill>
              <a:latin typeface="Times New Roman"/>
              <a:ea typeface="Times New Roman"/>
              <a:cs typeface="Times New Roman"/>
              <a:sym typeface="Times New Roman"/>
            </a:endParaRPr>
          </a:p>
        </p:txBody>
      </p:sp>
      <p:sp>
        <p:nvSpPr>
          <p:cNvPr id="235" name="Google Shape;235;p27"/>
          <p:cNvSpPr txBox="1"/>
          <p:nvPr/>
        </p:nvSpPr>
        <p:spPr>
          <a:xfrm>
            <a:off x="2180564" y="1029224"/>
            <a:ext cx="59141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and</a:t>
            </a:r>
            <a:endParaRPr b="0" i="0" sz="2800" u="none" cap="none" strike="noStrike">
              <a:solidFill>
                <a:srgbClr val="000000"/>
              </a:solidFill>
              <a:latin typeface="Times New Roman"/>
              <a:ea typeface="Times New Roman"/>
              <a:cs typeface="Times New Roman"/>
              <a:sym typeface="Times New Roman"/>
            </a:endParaRPr>
          </a:p>
        </p:txBody>
      </p:sp>
      <p:sp>
        <p:nvSpPr>
          <p:cNvPr id="236" name="Google Shape;236;p27"/>
          <p:cNvSpPr txBox="1"/>
          <p:nvPr/>
        </p:nvSpPr>
        <p:spPr>
          <a:xfrm>
            <a:off x="2782090" y="1029224"/>
            <a:ext cx="98805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“guest</a:t>
            </a:r>
            <a:endParaRPr b="0" i="0" sz="2800" u="none" cap="none" strike="noStrike">
              <a:solidFill>
                <a:srgbClr val="000000"/>
              </a:solidFill>
              <a:latin typeface="Times New Roman"/>
              <a:ea typeface="Times New Roman"/>
              <a:cs typeface="Times New Roman"/>
              <a:sym typeface="Times New Roman"/>
            </a:endParaRPr>
          </a:p>
        </p:txBody>
      </p:sp>
      <p:sp>
        <p:nvSpPr>
          <p:cNvPr id="237" name="Google Shape;237;p27"/>
          <p:cNvSpPr txBox="1"/>
          <p:nvPr/>
        </p:nvSpPr>
        <p:spPr>
          <a:xfrm>
            <a:off x="3777058" y="1029224"/>
            <a:ext cx="129094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checks,”</a:t>
            </a:r>
            <a:endParaRPr b="0" i="0" sz="2800" u="none" cap="none" strike="noStrike">
              <a:solidFill>
                <a:srgbClr val="000000"/>
              </a:solidFill>
              <a:latin typeface="Times New Roman"/>
              <a:ea typeface="Times New Roman"/>
              <a:cs typeface="Times New Roman"/>
              <a:sym typeface="Times New Roman"/>
            </a:endParaRPr>
          </a:p>
        </p:txBody>
      </p:sp>
      <p:sp>
        <p:nvSpPr>
          <p:cNvPr id="238" name="Google Shape;238;p27"/>
          <p:cNvSpPr txBox="1"/>
          <p:nvPr/>
        </p:nvSpPr>
        <p:spPr>
          <a:xfrm>
            <a:off x="5077050" y="1029224"/>
            <a:ext cx="77038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from</a:t>
            </a:r>
            <a:endParaRPr b="0" i="0" sz="2800" u="none" cap="none" strike="noStrike">
              <a:solidFill>
                <a:srgbClr val="000000"/>
              </a:solidFill>
              <a:latin typeface="Times New Roman"/>
              <a:ea typeface="Times New Roman"/>
              <a:cs typeface="Times New Roman"/>
              <a:sym typeface="Times New Roman"/>
            </a:endParaRPr>
          </a:p>
        </p:txBody>
      </p:sp>
      <p:sp>
        <p:nvSpPr>
          <p:cNvPr id="239" name="Google Shape;239;p27"/>
          <p:cNvSpPr txBox="1"/>
          <p:nvPr/>
        </p:nvSpPr>
        <p:spPr>
          <a:xfrm>
            <a:off x="5858252" y="1029224"/>
            <a:ext cx="23632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a</a:t>
            </a:r>
            <a:endParaRPr b="0" i="0" sz="2800" u="none" cap="none" strike="noStrike">
              <a:solidFill>
                <a:srgbClr val="000000"/>
              </a:solidFill>
              <a:latin typeface="Times New Roman"/>
              <a:ea typeface="Times New Roman"/>
              <a:cs typeface="Times New Roman"/>
              <a:sym typeface="Times New Roman"/>
            </a:endParaRPr>
          </a:p>
        </p:txBody>
      </p:sp>
      <p:sp>
        <p:nvSpPr>
          <p:cNvPr id="240" name="Google Shape;240;p27"/>
          <p:cNvSpPr txBox="1"/>
          <p:nvPr/>
        </p:nvSpPr>
        <p:spPr>
          <a:xfrm>
            <a:off x="6103621" y="1029224"/>
            <a:ext cx="768252"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local</a:t>
            </a:r>
            <a:endParaRPr b="0" i="0" sz="2800" u="none" cap="none" strike="noStrike">
              <a:solidFill>
                <a:srgbClr val="000000"/>
              </a:solidFill>
              <a:latin typeface="Times New Roman"/>
              <a:ea typeface="Times New Roman"/>
              <a:cs typeface="Times New Roman"/>
              <a:sym typeface="Times New Roman"/>
            </a:endParaRPr>
          </a:p>
        </p:txBody>
      </p:sp>
      <p:sp>
        <p:nvSpPr>
          <p:cNvPr id="241" name="Google Shape;241;p27"/>
          <p:cNvSpPr txBox="1"/>
          <p:nvPr/>
        </p:nvSpPr>
        <p:spPr>
          <a:xfrm>
            <a:off x="6881982" y="1029224"/>
            <a:ext cx="147985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AF50"/>
                </a:solidFill>
                <a:latin typeface="Times New Roman"/>
                <a:ea typeface="Times New Roman"/>
                <a:cs typeface="Times New Roman"/>
                <a:sym typeface="Times New Roman"/>
              </a:rPr>
              <a:t>restaurant</a:t>
            </a:r>
            <a:endParaRPr b="0" i="0" sz="2800" u="none" cap="none" strike="noStrike">
              <a:solidFill>
                <a:srgbClr val="000000"/>
              </a:solidFill>
              <a:latin typeface="Times New Roman"/>
              <a:ea typeface="Times New Roman"/>
              <a:cs typeface="Times New Roman"/>
              <a:sym typeface="Times New Roman"/>
            </a:endParaRPr>
          </a:p>
        </p:txBody>
      </p:sp>
      <p:sp>
        <p:nvSpPr>
          <p:cNvPr id="242" name="Google Shape;242;p27"/>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p:nvPr/>
        </p:nvSpPr>
        <p:spPr>
          <a:xfrm>
            <a:off x="457200" y="3581400"/>
            <a:ext cx="8001000" cy="28864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28"/>
          <p:cNvSpPr txBox="1"/>
          <p:nvPr/>
        </p:nvSpPr>
        <p:spPr>
          <a:xfrm>
            <a:off x="154940" y="678704"/>
            <a:ext cx="8884653" cy="1917065"/>
          </a:xfrm>
          <a:prstGeom prst="rect">
            <a:avLst/>
          </a:prstGeom>
          <a:noFill/>
          <a:ln>
            <a:noFill/>
          </a:ln>
        </p:spPr>
        <p:txBody>
          <a:bodyPr anchorCtr="0" anchor="t" bIns="0" lIns="0" spcFirstLastPara="1" rIns="0" wrap="square" tIns="18750">
            <a:noAutofit/>
          </a:bodyPr>
          <a:lstStyle/>
          <a:p>
            <a:pPr indent="0" lvl="0" marL="12700" marR="53544"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3.3 During the Visit: Collecting User Work Activity</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664"/>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Data in the Product Perspective</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Roles of users will be different with commercial products.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82"/>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In most cases, work in a domain-complex system context is</a:t>
            </a:r>
            <a:endParaRPr b="0" i="0" sz="2800" u="none" cap="none" strike="noStrike">
              <a:solidFill>
                <a:srgbClr val="000000"/>
              </a:solidFill>
              <a:latin typeface="Times New Roman"/>
              <a:ea typeface="Times New Roman"/>
              <a:cs typeface="Times New Roman"/>
              <a:sym typeface="Times New Roman"/>
            </a:endParaRPr>
          </a:p>
        </p:txBody>
      </p:sp>
      <p:sp>
        <p:nvSpPr>
          <p:cNvPr id="249" name="Google Shape;249;p28"/>
          <p:cNvSpPr txBox="1"/>
          <p:nvPr/>
        </p:nvSpPr>
        <p:spPr>
          <a:xfrm>
            <a:off x="497840" y="2641997"/>
            <a:ext cx="3402680"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performed by people in</a:t>
            </a:r>
            <a:endParaRPr b="0" i="0" sz="2800" u="none" cap="none" strike="noStrike">
              <a:solidFill>
                <a:srgbClr val="000000"/>
              </a:solidFill>
              <a:latin typeface="Times New Roman"/>
              <a:ea typeface="Times New Roman"/>
              <a:cs typeface="Times New Roman"/>
              <a:sym typeface="Times New Roman"/>
            </a:endParaRPr>
          </a:p>
        </p:txBody>
      </p:sp>
      <p:sp>
        <p:nvSpPr>
          <p:cNvPr id="250" name="Google Shape;250;p28"/>
          <p:cNvSpPr txBox="1"/>
          <p:nvPr/>
        </p:nvSpPr>
        <p:spPr>
          <a:xfrm>
            <a:off x="3911339" y="2641997"/>
            <a:ext cx="321723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roles that make up the</a:t>
            </a:r>
            <a:endParaRPr b="0" i="0" sz="2800" u="none" cap="none" strike="noStrike">
              <a:solidFill>
                <a:srgbClr val="000000"/>
              </a:solidFill>
              <a:latin typeface="Times New Roman"/>
              <a:ea typeface="Times New Roman"/>
              <a:cs typeface="Times New Roman"/>
              <a:sym typeface="Times New Roman"/>
            </a:endParaRPr>
          </a:p>
        </p:txBody>
      </p:sp>
      <p:sp>
        <p:nvSpPr>
          <p:cNvPr id="251" name="Google Shape;251;p28"/>
          <p:cNvSpPr txBox="1"/>
          <p:nvPr/>
        </p:nvSpPr>
        <p:spPr>
          <a:xfrm>
            <a:off x="497840" y="3068717"/>
            <a:ext cx="1938280"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organization,</a:t>
            </a:r>
            <a:endParaRPr b="0" i="0" sz="2800" u="none" cap="none" strike="noStrike">
              <a:solidFill>
                <a:srgbClr val="000000"/>
              </a:solidFill>
              <a:latin typeface="Times New Roman"/>
              <a:ea typeface="Times New Roman"/>
              <a:cs typeface="Times New Roman"/>
              <a:sym typeface="Times New Roman"/>
            </a:endParaRPr>
          </a:p>
        </p:txBody>
      </p:sp>
      <p:sp>
        <p:nvSpPr>
          <p:cNvPr id="252" name="Google Shape;252;p28"/>
          <p:cNvSpPr txBox="1"/>
          <p:nvPr/>
        </p:nvSpPr>
        <p:spPr>
          <a:xfrm>
            <a:off x="2443033" y="3068717"/>
            <a:ext cx="946508"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which</a:t>
            </a:r>
            <a:endParaRPr b="0" i="0" sz="2800" u="none" cap="none" strike="noStrike">
              <a:solidFill>
                <a:srgbClr val="000000"/>
              </a:solidFill>
              <a:latin typeface="Times New Roman"/>
              <a:ea typeface="Times New Roman"/>
              <a:cs typeface="Times New Roman"/>
              <a:sym typeface="Times New Roman"/>
            </a:endParaRPr>
          </a:p>
        </p:txBody>
      </p:sp>
      <p:sp>
        <p:nvSpPr>
          <p:cNvPr id="253" name="Google Shape;253;p28"/>
          <p:cNvSpPr txBox="1"/>
          <p:nvPr/>
        </p:nvSpPr>
        <p:spPr>
          <a:xfrm>
            <a:off x="3399651" y="3068717"/>
            <a:ext cx="492701"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we</a:t>
            </a:r>
            <a:endParaRPr b="0" i="0" sz="2800" u="none" cap="none" strike="noStrike">
              <a:solidFill>
                <a:srgbClr val="000000"/>
              </a:solidFill>
              <a:latin typeface="Times New Roman"/>
              <a:ea typeface="Times New Roman"/>
              <a:cs typeface="Times New Roman"/>
              <a:sym typeface="Times New Roman"/>
            </a:endParaRPr>
          </a:p>
        </p:txBody>
      </p:sp>
      <p:sp>
        <p:nvSpPr>
          <p:cNvPr id="254" name="Google Shape;254;p28"/>
          <p:cNvSpPr txBox="1"/>
          <p:nvPr/>
        </p:nvSpPr>
        <p:spPr>
          <a:xfrm>
            <a:off x="3902462" y="3068717"/>
            <a:ext cx="63118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will</a:t>
            </a:r>
            <a:endParaRPr b="0" i="0" sz="2800" u="none" cap="none" strike="noStrike">
              <a:solidFill>
                <a:srgbClr val="000000"/>
              </a:solidFill>
              <a:latin typeface="Times New Roman"/>
              <a:ea typeface="Times New Roman"/>
              <a:cs typeface="Times New Roman"/>
              <a:sym typeface="Times New Roman"/>
            </a:endParaRPr>
          </a:p>
        </p:txBody>
      </p:sp>
      <p:sp>
        <p:nvSpPr>
          <p:cNvPr id="255" name="Google Shape;255;p28"/>
          <p:cNvSpPr txBox="1"/>
          <p:nvPr/>
        </p:nvSpPr>
        <p:spPr>
          <a:xfrm>
            <a:off x="4544823" y="3068717"/>
            <a:ext cx="413870"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be</a:t>
            </a:r>
            <a:endParaRPr b="0" i="0" sz="2800" u="none" cap="none" strike="noStrike">
              <a:solidFill>
                <a:srgbClr val="000000"/>
              </a:solidFill>
              <a:latin typeface="Times New Roman"/>
              <a:ea typeface="Times New Roman"/>
              <a:cs typeface="Times New Roman"/>
              <a:sym typeface="Times New Roman"/>
            </a:endParaRPr>
          </a:p>
        </p:txBody>
      </p:sp>
      <p:sp>
        <p:nvSpPr>
          <p:cNvPr id="256" name="Google Shape;256;p28"/>
          <p:cNvSpPr txBox="1"/>
          <p:nvPr/>
        </p:nvSpPr>
        <p:spPr>
          <a:xfrm>
            <a:off x="4968803" y="3068717"/>
            <a:ext cx="104451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calling</a:t>
            </a:r>
            <a:endParaRPr b="0" i="0" sz="2800" u="none" cap="none" strike="noStrike">
              <a:solidFill>
                <a:srgbClr val="000000"/>
              </a:solidFill>
              <a:latin typeface="Times New Roman"/>
              <a:ea typeface="Times New Roman"/>
              <a:cs typeface="Times New Roman"/>
              <a:sym typeface="Times New Roman"/>
            </a:endParaRPr>
          </a:p>
        </p:txBody>
      </p:sp>
      <p:sp>
        <p:nvSpPr>
          <p:cNvPr id="257" name="Google Shape;257;p28"/>
          <p:cNvSpPr txBox="1"/>
          <p:nvPr/>
        </p:nvSpPr>
        <p:spPr>
          <a:xfrm>
            <a:off x="6022361" y="3068717"/>
            <a:ext cx="102501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t>
            </a:r>
            <a:r>
              <a:rPr b="1" i="0" lang="en-US" sz="2800" u="none" cap="none" strike="noStrike">
                <a:solidFill>
                  <a:srgbClr val="001F5F"/>
                </a:solidFill>
                <a:latin typeface="Times New Roman"/>
                <a:ea typeface="Times New Roman"/>
                <a:cs typeface="Times New Roman"/>
                <a:sym typeface="Times New Roman"/>
              </a:rPr>
              <a:t>work</a:t>
            </a:r>
            <a:endParaRPr b="0" i="0" sz="2800" u="none" cap="none" strike="noStrike">
              <a:solidFill>
                <a:srgbClr val="000000"/>
              </a:solidFill>
              <a:latin typeface="Times New Roman"/>
              <a:ea typeface="Times New Roman"/>
              <a:cs typeface="Times New Roman"/>
              <a:sym typeface="Times New Roman"/>
            </a:endParaRPr>
          </a:p>
        </p:txBody>
      </p:sp>
      <p:sp>
        <p:nvSpPr>
          <p:cNvPr id="258" name="Google Shape;258;p28"/>
          <p:cNvSpPr txBox="1"/>
          <p:nvPr/>
        </p:nvSpPr>
        <p:spPr>
          <a:xfrm>
            <a:off x="7061073" y="3068717"/>
            <a:ext cx="96060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1F5F"/>
                </a:solidFill>
                <a:latin typeface="Times New Roman"/>
                <a:ea typeface="Times New Roman"/>
                <a:cs typeface="Times New Roman"/>
                <a:sym typeface="Times New Roman"/>
              </a:rPr>
              <a:t>roles</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
        <p:nvSpPr>
          <p:cNvPr id="259" name="Google Shape;259;p28"/>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p:nvPr/>
        </p:nvSpPr>
        <p:spPr>
          <a:xfrm>
            <a:off x="228600" y="2971800"/>
            <a:ext cx="8763000" cy="3657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29"/>
          <p:cNvSpPr txBox="1"/>
          <p:nvPr/>
        </p:nvSpPr>
        <p:spPr>
          <a:xfrm>
            <a:off x="154940" y="166141"/>
            <a:ext cx="8780640" cy="1831839"/>
          </a:xfrm>
          <a:prstGeom prst="rect">
            <a:avLst/>
          </a:prstGeom>
          <a:noFill/>
          <a:ln>
            <a:noFill/>
          </a:ln>
        </p:spPr>
        <p:txBody>
          <a:bodyPr anchorCtr="0" anchor="t" bIns="0" lIns="0" spcFirstLastPara="1" rIns="0" wrap="square" tIns="18750">
            <a:noAutofit/>
          </a:bodyPr>
          <a:lstStyle/>
          <a:p>
            <a:pPr indent="0" lvl="0" marL="12700" marR="61334"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Example: User Data Gathering for MUTTS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633"/>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There is contextual inquiry sessions, interviewing MUTTS</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employees and customers.</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Where three analysts separately interviewing several</a:t>
            </a:r>
            <a:endParaRPr b="0" i="0" sz="2800" u="none" cap="none" strike="noStrike">
              <a:solidFill>
                <a:srgbClr val="000000"/>
              </a:solidFill>
              <a:latin typeface="Times New Roman"/>
              <a:ea typeface="Times New Roman"/>
              <a:cs typeface="Times New Roman"/>
              <a:sym typeface="Times New Roman"/>
            </a:endParaRPr>
          </a:p>
        </p:txBody>
      </p:sp>
      <p:sp>
        <p:nvSpPr>
          <p:cNvPr id="266" name="Google Shape;266;p29"/>
          <p:cNvSpPr txBox="1"/>
          <p:nvPr/>
        </p:nvSpPr>
        <p:spPr>
          <a:xfrm>
            <a:off x="497840" y="2044589"/>
            <a:ext cx="5775478"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groups of one or two users at a time and</a:t>
            </a:r>
            <a:endParaRPr b="0" i="0" sz="2800" u="none" cap="none" strike="noStrike">
              <a:solidFill>
                <a:srgbClr val="000000"/>
              </a:solidFill>
              <a:latin typeface="Times New Roman"/>
              <a:ea typeface="Times New Roman"/>
              <a:cs typeface="Times New Roman"/>
              <a:sym typeface="Times New Roman"/>
            </a:endParaRPr>
          </a:p>
        </p:txBody>
      </p:sp>
      <p:sp>
        <p:nvSpPr>
          <p:cNvPr id="267" name="Google Shape;267;p29"/>
          <p:cNvSpPr txBox="1"/>
          <p:nvPr/>
        </p:nvSpPr>
        <p:spPr>
          <a:xfrm>
            <a:off x="6284138" y="2044589"/>
            <a:ext cx="82506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came</a:t>
            </a:r>
            <a:endParaRPr b="0" i="0" sz="2800" u="none" cap="none" strike="noStrike">
              <a:solidFill>
                <a:srgbClr val="000000"/>
              </a:solidFill>
              <a:latin typeface="Times New Roman"/>
              <a:ea typeface="Times New Roman"/>
              <a:cs typeface="Times New Roman"/>
              <a:sym typeface="Times New Roman"/>
            </a:endParaRPr>
          </a:p>
        </p:txBody>
      </p:sp>
      <p:sp>
        <p:nvSpPr>
          <p:cNvPr id="268" name="Google Shape;268;p29"/>
          <p:cNvSpPr txBox="1"/>
          <p:nvPr/>
        </p:nvSpPr>
        <p:spPr>
          <a:xfrm>
            <a:off x="7121090" y="2044589"/>
            <a:ext cx="43446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up</a:t>
            </a:r>
            <a:endParaRPr b="0" i="0" sz="2800" u="none" cap="none" strike="noStrike">
              <a:solidFill>
                <a:srgbClr val="000000"/>
              </a:solidFill>
              <a:latin typeface="Times New Roman"/>
              <a:ea typeface="Times New Roman"/>
              <a:cs typeface="Times New Roman"/>
              <a:sym typeface="Times New Roman"/>
            </a:endParaRPr>
          </a:p>
        </p:txBody>
      </p:sp>
      <p:sp>
        <p:nvSpPr>
          <p:cNvPr id="269" name="Google Shape;269;p29"/>
          <p:cNvSpPr txBox="1"/>
          <p:nvPr/>
        </p:nvSpPr>
        <p:spPr>
          <a:xfrm>
            <a:off x="7564600" y="2044589"/>
            <a:ext cx="71001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with</a:t>
            </a:r>
            <a:endParaRPr b="0" i="0" sz="2800" u="none" cap="none" strike="noStrike">
              <a:solidFill>
                <a:srgbClr val="000000"/>
              </a:solidFill>
              <a:latin typeface="Times New Roman"/>
              <a:ea typeface="Times New Roman"/>
              <a:cs typeface="Times New Roman"/>
              <a:sym typeface="Times New Roman"/>
            </a:endParaRPr>
          </a:p>
        </p:txBody>
      </p:sp>
      <p:sp>
        <p:nvSpPr>
          <p:cNvPr id="270" name="Google Shape;270;p29"/>
          <p:cNvSpPr txBox="1"/>
          <p:nvPr/>
        </p:nvSpPr>
        <p:spPr>
          <a:xfrm>
            <a:off x="8286147" y="2044589"/>
            <a:ext cx="23632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a:t>
            </a:r>
            <a:endParaRPr b="0" i="0" sz="2800" u="none" cap="none" strike="noStrike">
              <a:solidFill>
                <a:srgbClr val="000000"/>
              </a:solidFill>
              <a:latin typeface="Times New Roman"/>
              <a:ea typeface="Times New Roman"/>
              <a:cs typeface="Times New Roman"/>
              <a:sym typeface="Times New Roman"/>
            </a:endParaRPr>
          </a:p>
        </p:txBody>
      </p:sp>
      <p:sp>
        <p:nvSpPr>
          <p:cNvPr id="271" name="Google Shape;271;p29"/>
          <p:cNvSpPr txBox="1"/>
          <p:nvPr/>
        </p:nvSpPr>
        <p:spPr>
          <a:xfrm>
            <a:off x="497840" y="2471309"/>
            <a:ext cx="848858"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fairly</a:t>
            </a:r>
            <a:endParaRPr b="0" i="0" sz="2800" u="none" cap="none" strike="noStrike">
              <a:solidFill>
                <a:srgbClr val="000000"/>
              </a:solidFill>
              <a:latin typeface="Times New Roman"/>
              <a:ea typeface="Times New Roman"/>
              <a:cs typeface="Times New Roman"/>
              <a:sym typeface="Times New Roman"/>
            </a:endParaRPr>
          </a:p>
        </p:txBody>
      </p:sp>
      <p:sp>
        <p:nvSpPr>
          <p:cNvPr id="272" name="Google Shape;272;p29"/>
          <p:cNvSpPr txBox="1"/>
          <p:nvPr/>
        </p:nvSpPr>
        <p:spPr>
          <a:xfrm>
            <a:off x="1356807" y="2471309"/>
            <a:ext cx="63189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rich</a:t>
            </a:r>
            <a:endParaRPr b="0" i="0" sz="2800" u="none" cap="none" strike="noStrike">
              <a:solidFill>
                <a:srgbClr val="000000"/>
              </a:solidFill>
              <a:latin typeface="Times New Roman"/>
              <a:ea typeface="Times New Roman"/>
              <a:cs typeface="Times New Roman"/>
              <a:sym typeface="Times New Roman"/>
            </a:endParaRPr>
          </a:p>
        </p:txBody>
      </p:sp>
      <p:sp>
        <p:nvSpPr>
          <p:cNvPr id="273" name="Google Shape;273;p29"/>
          <p:cNvSpPr txBox="1"/>
          <p:nvPr/>
        </p:nvSpPr>
        <p:spPr>
          <a:xfrm>
            <a:off x="1997038" y="2471309"/>
            <a:ext cx="473171"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set</a:t>
            </a:r>
            <a:endParaRPr b="0" i="0" sz="2800" u="none" cap="none" strike="noStrike">
              <a:solidFill>
                <a:srgbClr val="000000"/>
              </a:solidFill>
              <a:latin typeface="Times New Roman"/>
              <a:ea typeface="Times New Roman"/>
              <a:cs typeface="Times New Roman"/>
              <a:sym typeface="Times New Roman"/>
            </a:endParaRPr>
          </a:p>
        </p:txBody>
      </p:sp>
      <p:sp>
        <p:nvSpPr>
          <p:cNvPr id="274" name="Google Shape;274;p29"/>
          <p:cNvSpPr txBox="1"/>
          <p:nvPr/>
        </p:nvSpPr>
        <p:spPr>
          <a:xfrm>
            <a:off x="2480318" y="2471309"/>
            <a:ext cx="37445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of</a:t>
            </a:r>
            <a:endParaRPr b="0" i="0" sz="2800" u="none" cap="none" strike="noStrike">
              <a:solidFill>
                <a:srgbClr val="000000"/>
              </a:solidFill>
              <a:latin typeface="Times New Roman"/>
              <a:ea typeface="Times New Roman"/>
              <a:cs typeface="Times New Roman"/>
              <a:sym typeface="Times New Roman"/>
            </a:endParaRPr>
          </a:p>
        </p:txBody>
      </p:sp>
      <p:sp>
        <p:nvSpPr>
          <p:cNvPr id="275" name="Google Shape;275;p29"/>
          <p:cNvSpPr txBox="1"/>
          <p:nvPr/>
        </p:nvSpPr>
        <p:spPr>
          <a:xfrm>
            <a:off x="2865593" y="2471309"/>
            <a:ext cx="61094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raw</a:t>
            </a:r>
            <a:endParaRPr b="0" i="0" sz="2800" u="none" cap="none" strike="noStrike">
              <a:solidFill>
                <a:srgbClr val="000000"/>
              </a:solidFill>
              <a:latin typeface="Times New Roman"/>
              <a:ea typeface="Times New Roman"/>
              <a:cs typeface="Times New Roman"/>
              <a:sym typeface="Times New Roman"/>
            </a:endParaRPr>
          </a:p>
        </p:txBody>
      </p:sp>
      <p:sp>
        <p:nvSpPr>
          <p:cNvPr id="276" name="Google Shape;276;p29"/>
          <p:cNvSpPr txBox="1"/>
          <p:nvPr/>
        </p:nvSpPr>
        <p:spPr>
          <a:xfrm>
            <a:off x="3488069" y="2471309"/>
            <a:ext cx="67024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data</a:t>
            </a:r>
            <a:endParaRPr b="0" i="0" sz="2800" u="none" cap="none" strike="noStrike">
              <a:solidFill>
                <a:srgbClr val="000000"/>
              </a:solidFill>
              <a:latin typeface="Times New Roman"/>
              <a:ea typeface="Times New Roman"/>
              <a:cs typeface="Times New Roman"/>
              <a:sym typeface="Times New Roman"/>
            </a:endParaRPr>
          </a:p>
        </p:txBody>
      </p:sp>
      <p:sp>
        <p:nvSpPr>
          <p:cNvPr id="277" name="Google Shape;277;p29"/>
          <p:cNvSpPr txBox="1"/>
          <p:nvPr/>
        </p:nvSpPr>
        <p:spPr>
          <a:xfrm>
            <a:off x="4166295" y="2471309"/>
            <a:ext cx="165251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transcripts.</a:t>
            </a:r>
            <a:endParaRPr b="0" i="0" sz="2800" u="none" cap="none" strike="noStrike">
              <a:solidFill>
                <a:srgbClr val="000000"/>
              </a:solidFill>
              <a:latin typeface="Times New Roman"/>
              <a:ea typeface="Times New Roman"/>
              <a:cs typeface="Times New Roman"/>
              <a:sym typeface="Times New Roman"/>
            </a:endParaRPr>
          </a:p>
        </p:txBody>
      </p:sp>
      <p:sp>
        <p:nvSpPr>
          <p:cNvPr id="278" name="Google Shape;278;p29"/>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p:nvPr/>
        </p:nvSpPr>
        <p:spPr>
          <a:xfrm>
            <a:off x="0" y="25907"/>
            <a:ext cx="9144000" cy="68320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30"/>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p:nvPr/>
        </p:nvSpPr>
        <p:spPr>
          <a:xfrm>
            <a:off x="76200" y="76200"/>
            <a:ext cx="8915400" cy="2438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0" name="Google Shape;290;p31"/>
          <p:cNvSpPr/>
          <p:nvPr/>
        </p:nvSpPr>
        <p:spPr>
          <a:xfrm>
            <a:off x="152400" y="2209800"/>
            <a:ext cx="8839200" cy="4495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1" name="Google Shape;291;p31"/>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p:nvPr/>
        </p:nvSpPr>
        <p:spPr>
          <a:xfrm>
            <a:off x="28956" y="0"/>
            <a:ext cx="9115044" cy="4648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7" name="Google Shape;297;p32"/>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5"/>
          <p:cNvSpPr txBox="1"/>
          <p:nvPr/>
        </p:nvSpPr>
        <p:spPr>
          <a:xfrm>
            <a:off x="154940" y="174738"/>
            <a:ext cx="8535656" cy="1603239"/>
          </a:xfrm>
          <a:prstGeom prst="rect">
            <a:avLst/>
          </a:prstGeom>
          <a:noFill/>
          <a:ln>
            <a:noFill/>
          </a:ln>
        </p:spPr>
        <p:txBody>
          <a:bodyPr anchorCtr="0" anchor="t" bIns="0" lIns="0" spcFirstLastPara="1" rIns="0" wrap="square" tIns="21375">
            <a:noAutofit/>
          </a:bodyPr>
          <a:lstStyle/>
          <a:p>
            <a:pPr indent="0" lvl="0" marL="12700" marR="61034"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Some Important Definitions</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761"/>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1) </a:t>
            </a:r>
            <a:r>
              <a:rPr b="1" i="0" lang="en-US" sz="3200" u="none" cap="none" strike="noStrike">
                <a:solidFill>
                  <a:srgbClr val="000000"/>
                </a:solidFill>
                <a:latin typeface="Times New Roman"/>
                <a:ea typeface="Times New Roman"/>
                <a:cs typeface="Times New Roman"/>
                <a:sym typeface="Times New Roman"/>
              </a:rPr>
              <a:t>Work</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928"/>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Work is the set of activities that people undertake to</a:t>
            </a:r>
            <a:endParaRPr b="0" i="0" sz="3200" u="none" cap="none" strike="noStrike">
              <a:solidFill>
                <a:srgbClr val="000000"/>
              </a:solidFill>
              <a:latin typeface="Times New Roman"/>
              <a:ea typeface="Times New Roman"/>
              <a:cs typeface="Times New Roman"/>
              <a:sym typeface="Times New Roman"/>
            </a:endParaRPr>
          </a:p>
        </p:txBody>
      </p:sp>
      <p:sp>
        <p:nvSpPr>
          <p:cNvPr id="26" name="Google Shape;26;p5"/>
          <p:cNvSpPr txBox="1"/>
          <p:nvPr/>
        </p:nvSpPr>
        <p:spPr>
          <a:xfrm>
            <a:off x="154940" y="1930640"/>
            <a:ext cx="3003902" cy="920614"/>
          </a:xfrm>
          <a:prstGeom prst="rect">
            <a:avLst/>
          </a:prstGeom>
          <a:noFill/>
          <a:ln>
            <a:noFill/>
          </a:ln>
        </p:spPr>
        <p:txBody>
          <a:bodyPr anchorCtr="0" anchor="t" bIns="0" lIns="0" spcFirstLastPara="1" rIns="0" wrap="square" tIns="21375">
            <a:noAutofit/>
          </a:bodyPr>
          <a:lstStyle/>
          <a:p>
            <a:pPr indent="0" lvl="0" marL="12700" marR="2183"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accomplish goals.</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system or product</a:t>
            </a:r>
            <a:endParaRPr b="0" i="0" sz="3200" u="none" cap="none" strike="noStrike">
              <a:solidFill>
                <a:srgbClr val="000000"/>
              </a:solidFill>
              <a:latin typeface="Times New Roman"/>
              <a:ea typeface="Times New Roman"/>
              <a:cs typeface="Times New Roman"/>
              <a:sym typeface="Times New Roman"/>
            </a:endParaRPr>
          </a:p>
        </p:txBody>
      </p:sp>
      <p:sp>
        <p:nvSpPr>
          <p:cNvPr id="27" name="Google Shape;27;p5"/>
          <p:cNvSpPr txBox="1"/>
          <p:nvPr/>
        </p:nvSpPr>
        <p:spPr>
          <a:xfrm>
            <a:off x="3168843" y="1930640"/>
            <a:ext cx="1455594" cy="920614"/>
          </a:xfrm>
          <a:prstGeom prst="rect">
            <a:avLst/>
          </a:prstGeom>
          <a:noFill/>
          <a:ln>
            <a:noFill/>
          </a:ln>
        </p:spPr>
        <p:txBody>
          <a:bodyPr anchorCtr="0" anchor="t" bIns="0" lIns="0" spcFirstLastPara="1" rIns="0" wrap="square" tIns="21375">
            <a:noAutofit/>
          </a:bodyPr>
          <a:lstStyle/>
          <a:p>
            <a:pPr indent="0" lvl="0" marL="12986"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Some of</a:t>
            </a:r>
            <a:endParaRPr b="0" i="0" sz="3200" u="none" cap="none" strike="noStrike">
              <a:solidFill>
                <a:srgbClr val="000000"/>
              </a:solidFill>
              <a:latin typeface="Times New Roman"/>
              <a:ea typeface="Times New Roman"/>
              <a:cs typeface="Times New Roman"/>
              <a:sym typeface="Times New Roman"/>
            </a:endParaRPr>
          </a:p>
          <a:p>
            <a:pPr indent="0" lvl="0" marL="12700" marR="61080"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usage.</a:t>
            </a:r>
            <a:endParaRPr b="0" i="0" sz="3200" u="none" cap="none" strike="noStrike">
              <a:solidFill>
                <a:srgbClr val="000000"/>
              </a:solidFill>
              <a:latin typeface="Times New Roman"/>
              <a:ea typeface="Times New Roman"/>
              <a:cs typeface="Times New Roman"/>
              <a:sym typeface="Times New Roman"/>
            </a:endParaRPr>
          </a:p>
        </p:txBody>
      </p:sp>
      <p:sp>
        <p:nvSpPr>
          <p:cNvPr id="28" name="Google Shape;28;p5"/>
          <p:cNvSpPr txBox="1"/>
          <p:nvPr/>
        </p:nvSpPr>
        <p:spPr>
          <a:xfrm>
            <a:off x="4639758" y="1930640"/>
            <a:ext cx="3817498" cy="432612"/>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these activities involve</a:t>
            </a:r>
            <a:endParaRPr b="0" i="0" sz="3200" u="none" cap="none" strike="noStrike">
              <a:solidFill>
                <a:srgbClr val="000000"/>
              </a:solidFill>
              <a:latin typeface="Times New Roman"/>
              <a:ea typeface="Times New Roman"/>
              <a:cs typeface="Times New Roman"/>
              <a:sym typeface="Times New Roman"/>
            </a:endParaRPr>
          </a:p>
        </p:txBody>
      </p:sp>
      <p:sp>
        <p:nvSpPr>
          <p:cNvPr id="29" name="Google Shape;29;p5"/>
          <p:cNvSpPr txBox="1"/>
          <p:nvPr/>
        </p:nvSpPr>
        <p:spPr>
          <a:xfrm>
            <a:off x="154940" y="3589632"/>
            <a:ext cx="3048115" cy="1017523"/>
          </a:xfrm>
          <a:prstGeom prst="rect">
            <a:avLst/>
          </a:prstGeom>
          <a:noFill/>
          <a:ln>
            <a:noFill/>
          </a:ln>
        </p:spPr>
        <p:txBody>
          <a:bodyPr anchorCtr="0" anchor="t" bIns="0" lIns="0" spcFirstLastPara="1" rIns="0" wrap="square" tIns="21375">
            <a:noAutofit/>
          </a:bodyPr>
          <a:lstStyle/>
          <a:p>
            <a:pPr indent="0" lvl="0" marL="12700" marR="47242"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2) </a:t>
            </a:r>
            <a:r>
              <a:rPr b="1" i="0" lang="en-US" sz="3200" u="none" cap="none" strike="noStrike">
                <a:solidFill>
                  <a:srgbClr val="000000"/>
                </a:solidFill>
                <a:latin typeface="Times New Roman"/>
                <a:ea typeface="Times New Roman"/>
                <a:cs typeface="Times New Roman"/>
                <a:sym typeface="Times New Roman"/>
              </a:rPr>
              <a:t>Work Domain</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59"/>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The entire context</a:t>
            </a:r>
            <a:endParaRPr b="0" i="0" sz="3200" u="none" cap="none" strike="noStrike">
              <a:solidFill>
                <a:srgbClr val="000000"/>
              </a:solidFill>
              <a:latin typeface="Times New Roman"/>
              <a:ea typeface="Times New Roman"/>
              <a:cs typeface="Times New Roman"/>
              <a:sym typeface="Times New Roman"/>
            </a:endParaRPr>
          </a:p>
        </p:txBody>
      </p:sp>
      <p:sp>
        <p:nvSpPr>
          <p:cNvPr id="30" name="Google Shape;30;p5"/>
          <p:cNvSpPr txBox="1"/>
          <p:nvPr/>
        </p:nvSpPr>
        <p:spPr>
          <a:xfrm>
            <a:off x="3214683" y="4174848"/>
            <a:ext cx="1363441" cy="43230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of work</a:t>
            </a:r>
            <a:endParaRPr b="0" i="0" sz="3200" u="none" cap="none" strike="noStrike">
              <a:solidFill>
                <a:srgbClr val="000000"/>
              </a:solidFill>
              <a:latin typeface="Times New Roman"/>
              <a:ea typeface="Times New Roman"/>
              <a:cs typeface="Times New Roman"/>
              <a:sym typeface="Times New Roman"/>
            </a:endParaRPr>
          </a:p>
        </p:txBody>
      </p:sp>
      <p:sp>
        <p:nvSpPr>
          <p:cNvPr id="31" name="Google Shape;31;p5"/>
          <p:cNvSpPr txBox="1"/>
          <p:nvPr/>
        </p:nvSpPr>
        <p:spPr>
          <a:xfrm>
            <a:off x="4590160" y="4174848"/>
            <a:ext cx="675232" cy="43230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and</a:t>
            </a:r>
            <a:endParaRPr b="0" i="0" sz="3200" u="none" cap="none" strike="noStrike">
              <a:solidFill>
                <a:srgbClr val="000000"/>
              </a:solidFill>
              <a:latin typeface="Times New Roman"/>
              <a:ea typeface="Times New Roman"/>
              <a:cs typeface="Times New Roman"/>
              <a:sym typeface="Times New Roman"/>
            </a:endParaRPr>
          </a:p>
        </p:txBody>
      </p:sp>
      <p:sp>
        <p:nvSpPr>
          <p:cNvPr id="32" name="Google Shape;32;p5"/>
          <p:cNvSpPr txBox="1"/>
          <p:nvPr/>
        </p:nvSpPr>
        <p:spPr>
          <a:xfrm>
            <a:off x="5276469" y="4174848"/>
            <a:ext cx="3330809" cy="1017583"/>
          </a:xfrm>
          <a:prstGeom prst="rect">
            <a:avLst/>
          </a:prstGeom>
          <a:noFill/>
          <a:ln>
            <a:noFill/>
          </a:ln>
        </p:spPr>
        <p:txBody>
          <a:bodyPr anchorCtr="0" anchor="t" bIns="0" lIns="0" spcFirstLastPara="1" rIns="0" wrap="square" tIns="21375">
            <a:noAutofit/>
          </a:bodyPr>
          <a:lstStyle/>
          <a:p>
            <a:pPr indent="0" lvl="0" marL="17271"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work practice in the</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759"/>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usage environment.</a:t>
            </a:r>
            <a:endParaRPr b="0" i="0" sz="3200" u="none" cap="none" strike="noStrike">
              <a:solidFill>
                <a:srgbClr val="000000"/>
              </a:solidFill>
              <a:latin typeface="Times New Roman"/>
              <a:ea typeface="Times New Roman"/>
              <a:cs typeface="Times New Roman"/>
              <a:sym typeface="Times New Roman"/>
            </a:endParaRPr>
          </a:p>
        </p:txBody>
      </p:sp>
      <p:sp>
        <p:nvSpPr>
          <p:cNvPr id="33" name="Google Shape;33;p5"/>
          <p:cNvSpPr txBox="1"/>
          <p:nvPr/>
        </p:nvSpPr>
        <p:spPr>
          <a:xfrm>
            <a:off x="154940" y="4759819"/>
            <a:ext cx="5107424" cy="432612"/>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target enterprise or other target</a:t>
            </a:r>
            <a:endParaRPr b="0" i="0" sz="3200" u="none" cap="none" strike="noStrike">
              <a:solidFill>
                <a:srgbClr val="000000"/>
              </a:solidFill>
              <a:latin typeface="Times New Roman"/>
              <a:ea typeface="Times New Roman"/>
              <a:cs typeface="Times New Roman"/>
              <a:sym typeface="Times New Roman"/>
            </a:endParaRPr>
          </a:p>
        </p:txBody>
      </p:sp>
      <p:sp>
        <p:nvSpPr>
          <p:cNvPr id="34" name="Google Shape;34;p5"/>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nvSpPr>
        <p:spPr>
          <a:xfrm>
            <a:off x="1570990" y="2198791"/>
            <a:ext cx="2060220" cy="647192"/>
          </a:xfrm>
          <a:prstGeom prst="rect">
            <a:avLst/>
          </a:prstGeom>
          <a:noFill/>
          <a:ln>
            <a:noFill/>
          </a:ln>
        </p:spPr>
        <p:txBody>
          <a:bodyPr anchorCtr="0" anchor="t" bIns="0" lIns="0" spcFirstLastPara="1" rIns="0" wrap="square" tIns="32350">
            <a:noAutofit/>
          </a:bodyPr>
          <a:lstStyle/>
          <a:p>
            <a:pPr indent="0" lvl="0" marL="12700" marR="0" rtl="0" algn="l">
              <a:lnSpc>
                <a:spcPct val="103979"/>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4. </a:t>
            </a:r>
            <a:r>
              <a:rPr b="1" i="0" lang="en-US" sz="4900" u="none" cap="none" strike="noStrike">
                <a:solidFill>
                  <a:srgbClr val="000000"/>
                </a:solidFill>
                <a:latin typeface="Times New Roman"/>
                <a:ea typeface="Times New Roman"/>
                <a:cs typeface="Times New Roman"/>
                <a:sym typeface="Times New Roman"/>
              </a:rPr>
              <a:t>Look</a:t>
            </a:r>
            <a:endParaRPr b="0" i="0" sz="4900" u="none" cap="none" strike="noStrike">
              <a:solidFill>
                <a:srgbClr val="000000"/>
              </a:solidFill>
              <a:latin typeface="Times New Roman"/>
              <a:ea typeface="Times New Roman"/>
              <a:cs typeface="Times New Roman"/>
              <a:sym typeface="Times New Roman"/>
            </a:endParaRPr>
          </a:p>
        </p:txBody>
      </p:sp>
      <p:sp>
        <p:nvSpPr>
          <p:cNvPr id="303" name="Google Shape;303;p33"/>
          <p:cNvSpPr txBox="1"/>
          <p:nvPr/>
        </p:nvSpPr>
        <p:spPr>
          <a:xfrm>
            <a:off x="3667989" y="2198791"/>
            <a:ext cx="3993676" cy="647192"/>
          </a:xfrm>
          <a:prstGeom prst="rect">
            <a:avLst/>
          </a:prstGeom>
          <a:noFill/>
          <a:ln>
            <a:noFill/>
          </a:ln>
        </p:spPr>
        <p:txBody>
          <a:bodyPr anchorCtr="0" anchor="t" bIns="0" lIns="0" spcFirstLastPara="1" rIns="0" wrap="square" tIns="32350">
            <a:noAutofit/>
          </a:bodyPr>
          <a:lstStyle/>
          <a:p>
            <a:pPr indent="0" lvl="0" marL="12700" marR="0" rtl="0" algn="l">
              <a:lnSpc>
                <a:spcPct val="103979"/>
              </a:lnSpc>
              <a:spcBef>
                <a:spcPts val="0"/>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For Emotional</a:t>
            </a:r>
            <a:endParaRPr b="0" i="0" sz="4900" u="none" cap="none" strike="noStrike">
              <a:solidFill>
                <a:srgbClr val="000000"/>
              </a:solidFill>
              <a:latin typeface="Times New Roman"/>
              <a:ea typeface="Times New Roman"/>
              <a:cs typeface="Times New Roman"/>
              <a:sym typeface="Times New Roman"/>
            </a:endParaRPr>
          </a:p>
        </p:txBody>
      </p:sp>
      <p:sp>
        <p:nvSpPr>
          <p:cNvPr id="304" name="Google Shape;304;p33"/>
          <p:cNvSpPr txBox="1"/>
          <p:nvPr/>
        </p:nvSpPr>
        <p:spPr>
          <a:xfrm>
            <a:off x="1115060" y="2945306"/>
            <a:ext cx="2158569" cy="647496"/>
          </a:xfrm>
          <a:prstGeom prst="rect">
            <a:avLst/>
          </a:prstGeom>
          <a:noFill/>
          <a:ln>
            <a:noFill/>
          </a:ln>
        </p:spPr>
        <p:txBody>
          <a:bodyPr anchorCtr="0" anchor="t" bIns="0" lIns="0" spcFirstLastPara="1" rIns="0" wrap="square" tIns="32375">
            <a:noAutofit/>
          </a:bodyPr>
          <a:lstStyle/>
          <a:p>
            <a:pPr indent="0" lvl="0" marL="12700" marR="0" rtl="0" algn="l">
              <a:lnSpc>
                <a:spcPct val="104081"/>
              </a:lnSpc>
              <a:spcBef>
                <a:spcPts val="0"/>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Aspects</a:t>
            </a:r>
            <a:endParaRPr b="0" i="0" sz="4900" u="none" cap="none" strike="noStrike">
              <a:solidFill>
                <a:srgbClr val="000000"/>
              </a:solidFill>
              <a:latin typeface="Times New Roman"/>
              <a:ea typeface="Times New Roman"/>
              <a:cs typeface="Times New Roman"/>
              <a:sym typeface="Times New Roman"/>
            </a:endParaRPr>
          </a:p>
        </p:txBody>
      </p:sp>
      <p:sp>
        <p:nvSpPr>
          <p:cNvPr id="305" name="Google Shape;305;p33"/>
          <p:cNvSpPr txBox="1"/>
          <p:nvPr/>
        </p:nvSpPr>
        <p:spPr>
          <a:xfrm>
            <a:off x="3313550" y="2945306"/>
            <a:ext cx="809864" cy="647496"/>
          </a:xfrm>
          <a:prstGeom prst="rect">
            <a:avLst/>
          </a:prstGeom>
          <a:noFill/>
          <a:ln>
            <a:noFill/>
          </a:ln>
        </p:spPr>
        <p:txBody>
          <a:bodyPr anchorCtr="0" anchor="t" bIns="0" lIns="0" spcFirstLastPara="1" rIns="0" wrap="square" tIns="32375">
            <a:noAutofit/>
          </a:bodyPr>
          <a:lstStyle/>
          <a:p>
            <a:pPr indent="0" lvl="0" marL="12700" marR="0" rtl="0" algn="l">
              <a:lnSpc>
                <a:spcPct val="104081"/>
              </a:lnSpc>
              <a:spcBef>
                <a:spcPts val="0"/>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Of</a:t>
            </a:r>
            <a:endParaRPr b="0" i="0" sz="4900" u="none" cap="none" strike="noStrike">
              <a:solidFill>
                <a:srgbClr val="000000"/>
              </a:solidFill>
              <a:latin typeface="Times New Roman"/>
              <a:ea typeface="Times New Roman"/>
              <a:cs typeface="Times New Roman"/>
              <a:sym typeface="Times New Roman"/>
            </a:endParaRPr>
          </a:p>
        </p:txBody>
      </p:sp>
      <p:sp>
        <p:nvSpPr>
          <p:cNvPr id="306" name="Google Shape;306;p33"/>
          <p:cNvSpPr txBox="1"/>
          <p:nvPr/>
        </p:nvSpPr>
        <p:spPr>
          <a:xfrm>
            <a:off x="4150892" y="2945306"/>
            <a:ext cx="1639119" cy="647496"/>
          </a:xfrm>
          <a:prstGeom prst="rect">
            <a:avLst/>
          </a:prstGeom>
          <a:noFill/>
          <a:ln>
            <a:noFill/>
          </a:ln>
        </p:spPr>
        <p:txBody>
          <a:bodyPr anchorCtr="0" anchor="t" bIns="0" lIns="0" spcFirstLastPara="1" rIns="0" wrap="square" tIns="32375">
            <a:noAutofit/>
          </a:bodyPr>
          <a:lstStyle/>
          <a:p>
            <a:pPr indent="0" lvl="0" marL="12700" marR="0" rtl="0" algn="l">
              <a:lnSpc>
                <a:spcPct val="104081"/>
              </a:lnSpc>
              <a:spcBef>
                <a:spcPts val="0"/>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Work</a:t>
            </a:r>
            <a:endParaRPr b="0" i="0" sz="4900" u="none" cap="none" strike="noStrike">
              <a:solidFill>
                <a:srgbClr val="000000"/>
              </a:solidFill>
              <a:latin typeface="Times New Roman"/>
              <a:ea typeface="Times New Roman"/>
              <a:cs typeface="Times New Roman"/>
              <a:sym typeface="Times New Roman"/>
            </a:endParaRPr>
          </a:p>
        </p:txBody>
      </p:sp>
      <p:sp>
        <p:nvSpPr>
          <p:cNvPr id="307" name="Google Shape;307;p33"/>
          <p:cNvSpPr txBox="1"/>
          <p:nvPr/>
        </p:nvSpPr>
        <p:spPr>
          <a:xfrm>
            <a:off x="5828687" y="2945306"/>
            <a:ext cx="2294809" cy="647496"/>
          </a:xfrm>
          <a:prstGeom prst="rect">
            <a:avLst/>
          </a:prstGeom>
          <a:noFill/>
          <a:ln>
            <a:noFill/>
          </a:ln>
        </p:spPr>
        <p:txBody>
          <a:bodyPr anchorCtr="0" anchor="t" bIns="0" lIns="0" spcFirstLastPara="1" rIns="0" wrap="square" tIns="32375">
            <a:noAutofit/>
          </a:bodyPr>
          <a:lstStyle/>
          <a:p>
            <a:pPr indent="0" lvl="0" marL="12700" marR="0" rtl="0" algn="l">
              <a:lnSpc>
                <a:spcPct val="104081"/>
              </a:lnSpc>
              <a:spcBef>
                <a:spcPts val="0"/>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Practice</a:t>
            </a:r>
            <a:endParaRPr b="0" i="0" sz="4900" u="none" cap="none" strike="noStrike">
              <a:solidFill>
                <a:srgbClr val="000000"/>
              </a:solidFill>
              <a:latin typeface="Times New Roman"/>
              <a:ea typeface="Times New Roman"/>
              <a:cs typeface="Times New Roman"/>
              <a:sym typeface="Times New Roman"/>
            </a:endParaRPr>
          </a:p>
        </p:txBody>
      </p:sp>
      <p:sp>
        <p:nvSpPr>
          <p:cNvPr id="308" name="Google Shape;308;p33"/>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nvSpPr>
        <p:spPr>
          <a:xfrm>
            <a:off x="154940" y="678704"/>
            <a:ext cx="315979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Points To Remember:</a:t>
            </a:r>
            <a:endParaRPr b="0" i="0" sz="2800" u="none" cap="none" strike="noStrike">
              <a:solidFill>
                <a:srgbClr val="000000"/>
              </a:solidFill>
              <a:latin typeface="Times New Roman"/>
              <a:ea typeface="Times New Roman"/>
              <a:cs typeface="Times New Roman"/>
              <a:sym typeface="Times New Roman"/>
            </a:endParaRPr>
          </a:p>
        </p:txBody>
      </p:sp>
      <p:sp>
        <p:nvSpPr>
          <p:cNvPr id="314" name="Google Shape;314;p34"/>
          <p:cNvSpPr txBox="1"/>
          <p:nvPr/>
        </p:nvSpPr>
        <p:spPr>
          <a:xfrm>
            <a:off x="154940" y="1700714"/>
            <a:ext cx="8755945" cy="2260812"/>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Look for the impact of aesthetics and fun in work practice,</a:t>
            </a:r>
            <a:endParaRPr b="0" i="0" sz="2800" u="none" cap="none" strike="noStrike">
              <a:solidFill>
                <a:srgbClr val="000000"/>
              </a:solidFill>
              <a:latin typeface="Times New Roman"/>
              <a:ea typeface="Times New Roman"/>
              <a:cs typeface="Times New Roman"/>
              <a:sym typeface="Times New Roman"/>
            </a:endParaRPr>
          </a:p>
          <a:p>
            <a:pPr indent="0" lvl="0" marL="355600" marR="53590"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and look for opportunities for more of the same.</a:t>
            </a:r>
            <a:endParaRPr b="0" i="0" sz="2800" u="none" cap="none" strike="noStrike">
              <a:solidFill>
                <a:srgbClr val="000000"/>
              </a:solidFill>
              <a:latin typeface="Times New Roman"/>
              <a:ea typeface="Times New Roman"/>
              <a:cs typeface="Times New Roman"/>
              <a:sym typeface="Times New Roman"/>
            </a:endParaRPr>
          </a:p>
          <a:p>
            <a:pPr indent="-342900" lvl="0" marL="355600" marR="501063" rtl="0" algn="l">
              <a:lnSpc>
                <a:spcPct val="9994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You must try harder to uncover an understanding about emotional and social aspects of work practice.</a:t>
            </a:r>
            <a:endParaRPr b="0" i="0" sz="2800" u="none" cap="none" strike="noStrike">
              <a:solidFill>
                <a:srgbClr val="000000"/>
              </a:solidFill>
              <a:latin typeface="Times New Roman"/>
              <a:ea typeface="Times New Roman"/>
              <a:cs typeface="Times New Roman"/>
              <a:sym typeface="Times New Roman"/>
            </a:endParaRPr>
          </a:p>
          <a:p>
            <a:pPr indent="0" lvl="0" marL="12700" marR="53590" rtl="0" algn="l">
              <a:lnSpc>
                <a:spcPct val="95825"/>
              </a:lnSpc>
              <a:spcBef>
                <a:spcPts val="648"/>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Look for ways to fight job boredom</a:t>
            </a:r>
            <a:endParaRPr b="0" i="0" sz="2800" u="none" cap="none" strike="noStrike">
              <a:solidFill>
                <a:srgbClr val="000000"/>
              </a:solidFill>
              <a:latin typeface="Times New Roman"/>
              <a:ea typeface="Times New Roman"/>
              <a:cs typeface="Times New Roman"/>
              <a:sym typeface="Times New Roman"/>
            </a:endParaRPr>
          </a:p>
        </p:txBody>
      </p:sp>
      <p:sp>
        <p:nvSpPr>
          <p:cNvPr id="315" name="Google Shape;315;p34"/>
          <p:cNvSpPr txBox="1"/>
          <p:nvPr/>
        </p:nvSpPr>
        <p:spPr>
          <a:xfrm>
            <a:off x="612140" y="4603160"/>
            <a:ext cx="8091923" cy="2039548"/>
          </a:xfrm>
          <a:prstGeom prst="rect">
            <a:avLst/>
          </a:prstGeom>
          <a:noFill/>
          <a:ln>
            <a:noFill/>
          </a:ln>
        </p:spPr>
        <p:txBody>
          <a:bodyPr anchorCtr="0" anchor="t" bIns="0" lIns="0" spcFirstLastPara="1" rIns="0" wrap="square" tIns="18850">
            <a:noAutofit/>
          </a:bodyPr>
          <a:lstStyle/>
          <a:p>
            <a:pPr indent="0" lvl="0" marL="12700" marR="53564" rtl="0" algn="l">
              <a:lnSpc>
                <a:spcPct val="106071"/>
              </a:lnSpc>
              <a:spcBef>
                <a:spcPts val="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What about the work is boring?</a:t>
            </a:r>
            <a:endParaRPr b="0" i="0" sz="2800" u="none" cap="none" strike="noStrike">
              <a:solidFill>
                <a:srgbClr val="000000"/>
              </a:solidFill>
              <a:latin typeface="Times New Roman"/>
              <a:ea typeface="Times New Roman"/>
              <a:cs typeface="Times New Roman"/>
              <a:sym typeface="Times New Roman"/>
            </a:endParaRPr>
          </a:p>
          <a:p>
            <a:pPr indent="0" lvl="0" marL="12700" marR="53564" rtl="0" algn="l">
              <a:lnSpc>
                <a:spcPct val="95825"/>
              </a:lnSpc>
              <a:spcBef>
                <a:spcPts val="654"/>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What are they doing when they have fun?</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99"/>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Where can job stress be relived with aesthetics &amp; fun?</a:t>
            </a:r>
            <a:endParaRPr b="0" i="0" sz="2800" u="none" cap="none" strike="noStrike">
              <a:solidFill>
                <a:srgbClr val="000000"/>
              </a:solidFill>
              <a:latin typeface="Times New Roman"/>
              <a:ea typeface="Times New Roman"/>
              <a:cs typeface="Times New Roman"/>
              <a:sym typeface="Times New Roman"/>
            </a:endParaRPr>
          </a:p>
          <a:p>
            <a:pPr indent="0" lvl="0" marL="12700" marR="53564" rtl="0" algn="l">
              <a:lnSpc>
                <a:spcPct val="109821"/>
              </a:lnSpc>
              <a:spcBef>
                <a:spcPts val="953"/>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What parts of usage are learned over longer times?</a:t>
            </a:r>
            <a:endParaRPr b="0" i="0" sz="2800" u="none" cap="none" strike="noStrike">
              <a:solidFill>
                <a:srgbClr val="000000"/>
              </a:solidFill>
              <a:latin typeface="Times New Roman"/>
              <a:ea typeface="Times New Roman"/>
              <a:cs typeface="Times New Roman"/>
              <a:sym typeface="Times New Roman"/>
            </a:endParaRPr>
          </a:p>
          <a:p>
            <a:pPr indent="0" lvl="0" marL="2586736" marR="2760518" rtl="0" algn="ctr">
              <a:lnSpc>
                <a:spcPct val="8708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nvSpPr>
        <p:spPr>
          <a:xfrm>
            <a:off x="1494790" y="2198791"/>
            <a:ext cx="3148149" cy="1394011"/>
          </a:xfrm>
          <a:prstGeom prst="rect">
            <a:avLst/>
          </a:prstGeom>
          <a:noFill/>
          <a:ln>
            <a:noFill/>
          </a:ln>
        </p:spPr>
        <p:txBody>
          <a:bodyPr anchorCtr="0" anchor="t" bIns="0" lIns="0" spcFirstLastPara="1" rIns="0" wrap="square" tIns="32375">
            <a:noAutofit/>
          </a:bodyPr>
          <a:lstStyle/>
          <a:p>
            <a:pPr indent="0" lvl="0" marL="12700" marR="0" rtl="0" algn="l">
              <a:lnSpc>
                <a:spcPct val="104081"/>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5. </a:t>
            </a:r>
            <a:r>
              <a:rPr b="1" i="0" lang="en-US" sz="4900" u="none" cap="none" strike="noStrike">
                <a:solidFill>
                  <a:srgbClr val="000000"/>
                </a:solidFill>
                <a:latin typeface="Times New Roman"/>
                <a:ea typeface="Times New Roman"/>
                <a:cs typeface="Times New Roman"/>
                <a:sym typeface="Times New Roman"/>
              </a:rPr>
              <a:t>Abridged</a:t>
            </a:r>
            <a:endParaRPr b="0" i="0" sz="4900" u="none" cap="none" strike="noStrike">
              <a:solidFill>
                <a:srgbClr val="000000"/>
              </a:solidFill>
              <a:latin typeface="Times New Roman"/>
              <a:ea typeface="Times New Roman"/>
              <a:cs typeface="Times New Roman"/>
              <a:sym typeface="Times New Roman"/>
            </a:endParaRPr>
          </a:p>
          <a:p>
            <a:pPr indent="0" lvl="0" marL="980439" marR="21839" rtl="0" algn="l">
              <a:lnSpc>
                <a:spcPct val="114897"/>
              </a:lnSpc>
              <a:spcBef>
                <a:spcPts val="271"/>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Inquiry</a:t>
            </a:r>
            <a:endParaRPr b="0" i="0" sz="4900" u="none" cap="none" strike="noStrike">
              <a:solidFill>
                <a:srgbClr val="000000"/>
              </a:solidFill>
              <a:latin typeface="Times New Roman"/>
              <a:ea typeface="Times New Roman"/>
              <a:cs typeface="Times New Roman"/>
              <a:sym typeface="Times New Roman"/>
            </a:endParaRPr>
          </a:p>
        </p:txBody>
      </p:sp>
      <p:sp>
        <p:nvSpPr>
          <p:cNvPr id="321" name="Google Shape;321;p35"/>
          <p:cNvSpPr txBox="1"/>
          <p:nvPr/>
        </p:nvSpPr>
        <p:spPr>
          <a:xfrm>
            <a:off x="4659775" y="2198791"/>
            <a:ext cx="3077200" cy="1394011"/>
          </a:xfrm>
          <a:prstGeom prst="rect">
            <a:avLst/>
          </a:prstGeom>
          <a:noFill/>
          <a:ln>
            <a:noFill/>
          </a:ln>
        </p:spPr>
        <p:txBody>
          <a:bodyPr anchorCtr="0" anchor="t" bIns="0" lIns="0" spcFirstLastPara="1" rIns="0" wrap="square" tIns="32375">
            <a:noAutofit/>
          </a:bodyPr>
          <a:lstStyle/>
          <a:p>
            <a:pPr indent="0" lvl="0" marL="35129" marR="0" rtl="0" algn="l">
              <a:lnSpc>
                <a:spcPct val="104081"/>
              </a:lnSpc>
              <a:spcBef>
                <a:spcPts val="0"/>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Contextual</a:t>
            </a:r>
            <a:endParaRPr b="0" i="0" sz="4900" u="none" cap="none" strike="noStrike">
              <a:solidFill>
                <a:srgbClr val="000000"/>
              </a:solidFill>
              <a:latin typeface="Times New Roman"/>
              <a:ea typeface="Times New Roman"/>
              <a:cs typeface="Times New Roman"/>
              <a:sym typeface="Times New Roman"/>
            </a:endParaRPr>
          </a:p>
          <a:p>
            <a:pPr indent="0" lvl="0" marL="12700" marR="93268" rtl="0" algn="l">
              <a:lnSpc>
                <a:spcPct val="114897"/>
              </a:lnSpc>
              <a:spcBef>
                <a:spcPts val="271"/>
              </a:spcBef>
              <a:spcAft>
                <a:spcPts val="0"/>
              </a:spcAft>
              <a:buClr>
                <a:srgbClr val="000000"/>
              </a:buClr>
              <a:buSzPts val="4900"/>
              <a:buFont typeface="Arial"/>
              <a:buNone/>
            </a:pPr>
            <a:r>
              <a:rPr b="1" i="0" lang="en-US" sz="4900" u="none" cap="none" strike="noStrike">
                <a:solidFill>
                  <a:srgbClr val="000000"/>
                </a:solidFill>
                <a:latin typeface="Times New Roman"/>
                <a:ea typeface="Times New Roman"/>
                <a:cs typeface="Times New Roman"/>
                <a:sym typeface="Times New Roman"/>
              </a:rPr>
              <a:t>Process</a:t>
            </a:r>
            <a:endParaRPr b="0" i="0" sz="4900" u="none" cap="none" strike="noStrike">
              <a:solidFill>
                <a:srgbClr val="000000"/>
              </a:solidFill>
              <a:latin typeface="Times New Roman"/>
              <a:ea typeface="Times New Roman"/>
              <a:cs typeface="Times New Roman"/>
              <a:sym typeface="Times New Roman"/>
            </a:endParaRPr>
          </a:p>
        </p:txBody>
      </p:sp>
      <p:sp>
        <p:nvSpPr>
          <p:cNvPr id="322" name="Google Shape;322;p35"/>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nvSpPr>
        <p:spPr>
          <a:xfrm>
            <a:off x="154940" y="739664"/>
            <a:ext cx="315979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Points To Remember:</a:t>
            </a:r>
            <a:endParaRPr b="0" i="0" sz="2800" u="none" cap="none" strike="noStrike">
              <a:solidFill>
                <a:srgbClr val="000000"/>
              </a:solidFill>
              <a:latin typeface="Times New Roman"/>
              <a:ea typeface="Times New Roman"/>
              <a:cs typeface="Times New Roman"/>
              <a:sym typeface="Times New Roman"/>
            </a:endParaRPr>
          </a:p>
        </p:txBody>
      </p:sp>
      <p:sp>
        <p:nvSpPr>
          <p:cNvPr id="328" name="Google Shape;328;p36"/>
          <p:cNvSpPr txBox="1"/>
          <p:nvPr/>
        </p:nvSpPr>
        <p:spPr>
          <a:xfrm>
            <a:off x="154940" y="1761674"/>
            <a:ext cx="8849305" cy="3199596"/>
          </a:xfrm>
          <a:prstGeom prst="rect">
            <a:avLst/>
          </a:prstGeom>
          <a:noFill/>
          <a:ln>
            <a:noFill/>
          </a:ln>
        </p:spPr>
        <p:txBody>
          <a:bodyPr anchorCtr="0" anchor="t" bIns="0" lIns="0" spcFirstLastPara="1" rIns="0" wrap="square" tIns="18850">
            <a:noAutofit/>
          </a:bodyPr>
          <a:lstStyle/>
          <a:p>
            <a:pPr indent="0" lvl="0" marL="12700" marR="48635"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Minimize overlap in raw data collection across interviews.</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633"/>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Use your experience to focus on just the essentials.</a:t>
            </a:r>
            <a:endParaRPr b="0" i="0" sz="2800" u="none" cap="none" strike="noStrike">
              <a:solidFill>
                <a:srgbClr val="000000"/>
              </a:solidFill>
              <a:latin typeface="Times New Roman"/>
              <a:ea typeface="Times New Roman"/>
              <a:cs typeface="Times New Roman"/>
              <a:sym typeface="Times New Roman"/>
            </a:endParaRPr>
          </a:p>
          <a:p>
            <a:pPr indent="-342900" lvl="0" marL="355600" marR="197431" rtl="0" algn="l">
              <a:lnSpc>
                <a:spcPct val="9994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Another way to abridge your contextual inquiry is to limit your scope and rigor</a:t>
            </a:r>
            <a:endParaRPr b="0" i="0" sz="2800" u="none" cap="none" strike="noStrike">
              <a:solidFill>
                <a:srgbClr val="000000"/>
              </a:solidFill>
              <a:latin typeface="Times New Roman"/>
              <a:ea typeface="Times New Roman"/>
              <a:cs typeface="Times New Roman"/>
              <a:sym typeface="Times New Roman"/>
            </a:endParaRPr>
          </a:p>
          <a:p>
            <a:pPr indent="-342900" lvl="0" marL="355600" marR="0" rtl="0" algn="just">
              <a:lnSpc>
                <a:spcPct val="99945"/>
              </a:lnSpc>
              <a:spcBef>
                <a:spcPts val="648"/>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One of the most obvious and direct ways to abridge the full contextual inquiry process to save resources is to not make audio or video recordings of the user interview sessions</a:t>
            </a:r>
            <a:r>
              <a:rPr b="0" i="0" lang="en-US" sz="2800" u="none" cap="none" strike="noStrike">
                <a:solidFill>
                  <a:srgbClr val="000000"/>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
        <p:nvSpPr>
          <p:cNvPr id="329" name="Google Shape;329;p3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nvSpPr>
        <p:spPr>
          <a:xfrm>
            <a:off x="2857246" y="1929030"/>
            <a:ext cx="3507474" cy="125526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6. </a:t>
            </a:r>
            <a:r>
              <a:rPr b="1" i="0" lang="en-US" sz="4400" u="none" cap="none" strike="noStrike">
                <a:solidFill>
                  <a:srgbClr val="000000"/>
                </a:solidFill>
                <a:latin typeface="Times New Roman"/>
                <a:ea typeface="Times New Roman"/>
                <a:cs typeface="Times New Roman"/>
                <a:sym typeface="Times New Roman"/>
              </a:rPr>
              <a:t>Data-driven</a:t>
            </a:r>
            <a:endParaRPr b="0" i="0" sz="4400" u="none" cap="none" strike="noStrike">
              <a:solidFill>
                <a:srgbClr val="000000"/>
              </a:solidFill>
              <a:latin typeface="Times New Roman"/>
              <a:ea typeface="Times New Roman"/>
              <a:cs typeface="Times New Roman"/>
              <a:sym typeface="Times New Roman"/>
            </a:endParaRPr>
          </a:p>
          <a:p>
            <a:pPr indent="0" lvl="0" marL="1788541" marR="83896" rtl="0" algn="l">
              <a:lnSpc>
                <a:spcPct val="95825"/>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Vs.</a:t>
            </a:r>
            <a:endParaRPr b="0" i="0" sz="4400" u="none" cap="none" strike="noStrike">
              <a:solidFill>
                <a:srgbClr val="000000"/>
              </a:solidFill>
              <a:latin typeface="Times New Roman"/>
              <a:ea typeface="Times New Roman"/>
              <a:cs typeface="Times New Roman"/>
              <a:sym typeface="Times New Roman"/>
            </a:endParaRPr>
          </a:p>
        </p:txBody>
      </p:sp>
      <p:sp>
        <p:nvSpPr>
          <p:cNvPr id="335" name="Google Shape;335;p37"/>
          <p:cNvSpPr txBox="1"/>
          <p:nvPr/>
        </p:nvSpPr>
        <p:spPr>
          <a:xfrm>
            <a:off x="2396998" y="3269905"/>
            <a:ext cx="3372731" cy="585012"/>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Model-driven</a:t>
            </a:r>
            <a:endParaRPr b="0" i="0" sz="4400" u="none" cap="none" strike="noStrike">
              <a:solidFill>
                <a:srgbClr val="000000"/>
              </a:solidFill>
              <a:latin typeface="Times New Roman"/>
              <a:ea typeface="Times New Roman"/>
              <a:cs typeface="Times New Roman"/>
              <a:sym typeface="Times New Roman"/>
            </a:endParaRPr>
          </a:p>
        </p:txBody>
      </p:sp>
      <p:sp>
        <p:nvSpPr>
          <p:cNvPr id="336" name="Google Shape;336;p37"/>
          <p:cNvSpPr txBox="1"/>
          <p:nvPr/>
        </p:nvSpPr>
        <p:spPr>
          <a:xfrm>
            <a:off x="5795813" y="3269905"/>
            <a:ext cx="1944312" cy="585012"/>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Inquiry</a:t>
            </a:r>
            <a:endParaRPr b="0" i="0" sz="4400" u="none" cap="none" strike="noStrike">
              <a:solidFill>
                <a:srgbClr val="000000"/>
              </a:solidFill>
              <a:latin typeface="Times New Roman"/>
              <a:ea typeface="Times New Roman"/>
              <a:cs typeface="Times New Roman"/>
              <a:sym typeface="Times New Roman"/>
            </a:endParaRPr>
          </a:p>
        </p:txBody>
      </p:sp>
      <p:sp>
        <p:nvSpPr>
          <p:cNvPr id="337" name="Google Shape;337;p37"/>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8"/>
          <p:cNvSpPr txBox="1"/>
          <p:nvPr/>
        </p:nvSpPr>
        <p:spPr>
          <a:xfrm>
            <a:off x="154940" y="749785"/>
            <a:ext cx="3539895" cy="454555"/>
          </a:xfrm>
          <a:prstGeom prst="rect">
            <a:avLst/>
          </a:prstGeom>
          <a:noFill/>
          <a:ln>
            <a:noFill/>
          </a:ln>
        </p:spPr>
        <p:txBody>
          <a:bodyPr anchorCtr="0" anchor="t" bIns="0" lIns="0" spcFirstLastPara="1" rIns="0" wrap="square" tIns="22075">
            <a:noAutofit/>
          </a:bodyPr>
          <a:lstStyle/>
          <a:p>
            <a:pPr indent="0" lvl="0" marL="12700" marR="0" rtl="0" algn="l">
              <a:lnSpc>
                <a:spcPct val="108718"/>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Data-driven Inquiry </a:t>
            </a:r>
            <a:r>
              <a:rPr b="0" i="0" lang="en-US" sz="3200" u="none" cap="none" strike="noStrike">
                <a:solidFill>
                  <a:srgbClr val="000000"/>
                </a:solidFill>
                <a:latin typeface="Calibri"/>
                <a:ea typeface="Calibri"/>
                <a:cs typeface="Calibri"/>
                <a:sym typeface="Calibri"/>
              </a:rPr>
              <a:t>:</a:t>
            </a:r>
            <a:endParaRPr b="0" i="0" sz="3200" u="none" cap="none" strike="noStrike">
              <a:solidFill>
                <a:srgbClr val="000000"/>
              </a:solidFill>
              <a:latin typeface="Calibri"/>
              <a:ea typeface="Calibri"/>
              <a:cs typeface="Calibri"/>
              <a:sym typeface="Calibri"/>
            </a:endParaRPr>
          </a:p>
        </p:txBody>
      </p:sp>
      <p:sp>
        <p:nvSpPr>
          <p:cNvPr id="343" name="Google Shape;343;p38"/>
          <p:cNvSpPr txBox="1"/>
          <p:nvPr/>
        </p:nvSpPr>
        <p:spPr>
          <a:xfrm>
            <a:off x="154940" y="1907978"/>
            <a:ext cx="241481" cy="380796"/>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344" name="Google Shape;344;p38"/>
          <p:cNvSpPr txBox="1"/>
          <p:nvPr/>
        </p:nvSpPr>
        <p:spPr>
          <a:xfrm>
            <a:off x="497840" y="1909851"/>
            <a:ext cx="8466936" cy="4732858"/>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Data-driven contextual inquiry results in voluminous raw</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data describing a wide variety of topics.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812"/>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To digest this mass of disparate data points, make sense of them, and put these data to work in informing design, practitioners must apply contextual analysis to extract the concise and meaningful points and issues and then sort and organize them into affinity diagrams.</a:t>
            </a:r>
            <a:endParaRPr b="0" i="0" sz="2800" u="none" cap="none" strike="noStrike">
              <a:solidFill>
                <a:srgbClr val="000000"/>
              </a:solidFill>
              <a:latin typeface="Times New Roman"/>
              <a:ea typeface="Times New Roman"/>
              <a:cs typeface="Times New Roman"/>
              <a:sym typeface="Times New Roman"/>
            </a:endParaRPr>
          </a:p>
          <a:p>
            <a:pPr indent="0" lvl="0" marL="12700" marR="166572" rtl="0" algn="l">
              <a:lnSpc>
                <a:spcPct val="100041"/>
              </a:lnSpc>
              <a:spcBef>
                <a:spcPts val="67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Then the sorted categories must be converted into design informing models such as </a:t>
            </a:r>
            <a:r>
              <a:rPr b="1" i="0" lang="en-US" sz="2800" u="none" cap="none" strike="noStrike">
                <a:solidFill>
                  <a:srgbClr val="001F5F"/>
                </a:solidFill>
                <a:latin typeface="Times New Roman"/>
                <a:ea typeface="Times New Roman"/>
                <a:cs typeface="Times New Roman"/>
                <a:sym typeface="Times New Roman"/>
              </a:rPr>
              <a:t>flow models</a:t>
            </a:r>
            <a:r>
              <a:rPr b="0" i="0" lang="en-US" sz="2800" u="none" cap="none" strike="noStrike">
                <a:solidFill>
                  <a:srgbClr val="001F5F"/>
                </a:solidFill>
                <a:latin typeface="Times New Roman"/>
                <a:ea typeface="Times New Roman"/>
                <a:cs typeface="Times New Roman"/>
                <a:sym typeface="Times New Roman"/>
              </a:rPr>
              <a:t>, </a:t>
            </a:r>
            <a:r>
              <a:rPr b="1" i="0" lang="en-US" sz="2800" u="none" cap="none" strike="noStrike">
                <a:solidFill>
                  <a:srgbClr val="001F5F"/>
                </a:solidFill>
                <a:latin typeface="Times New Roman"/>
                <a:ea typeface="Times New Roman"/>
                <a:cs typeface="Times New Roman"/>
                <a:sym typeface="Times New Roman"/>
              </a:rPr>
              <a:t>user models</a:t>
            </a:r>
            <a:r>
              <a:rPr b="0" i="0" lang="en-US" sz="2800" u="none" cap="none" strike="noStrike">
                <a:solidFill>
                  <a:srgbClr val="001F5F"/>
                </a:solidFill>
                <a:latin typeface="Times New Roman"/>
                <a:ea typeface="Times New Roman"/>
                <a:cs typeface="Times New Roman"/>
                <a:sym typeface="Times New Roman"/>
              </a:rPr>
              <a:t>, and </a:t>
            </a:r>
            <a:r>
              <a:rPr b="1" i="0" lang="en-US" sz="2800" u="none" cap="none" strike="noStrike">
                <a:solidFill>
                  <a:srgbClr val="001F5F"/>
                </a:solidFill>
                <a:latin typeface="Times New Roman"/>
                <a:ea typeface="Times New Roman"/>
                <a:cs typeface="Times New Roman"/>
                <a:sym typeface="Times New Roman"/>
              </a:rPr>
              <a:t>task models</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2701036" marR="3021232" rtl="0" algn="ctr">
              <a:lnSpc>
                <a:spcPct val="101725"/>
              </a:lnSpc>
              <a:spcBef>
                <a:spcPts val="1016"/>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345" name="Google Shape;345;p38"/>
          <p:cNvSpPr txBox="1"/>
          <p:nvPr/>
        </p:nvSpPr>
        <p:spPr>
          <a:xfrm>
            <a:off x="154940" y="2847390"/>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346" name="Google Shape;346;p38"/>
          <p:cNvSpPr txBox="1"/>
          <p:nvPr/>
        </p:nvSpPr>
        <p:spPr>
          <a:xfrm>
            <a:off x="154940" y="5066341"/>
            <a:ext cx="241481" cy="380796"/>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p:nvPr/>
        </p:nvSpPr>
        <p:spPr>
          <a:xfrm>
            <a:off x="0" y="33527"/>
            <a:ext cx="9144000" cy="68244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39"/>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nvSpPr>
        <p:spPr>
          <a:xfrm>
            <a:off x="154940" y="534413"/>
            <a:ext cx="3598968" cy="427230"/>
          </a:xfrm>
          <a:prstGeom prst="rect">
            <a:avLst/>
          </a:prstGeom>
          <a:noFill/>
          <a:ln>
            <a:noFill/>
          </a:ln>
        </p:spPr>
        <p:txBody>
          <a:bodyPr anchorCtr="0" anchor="t" bIns="0" lIns="0" spcFirstLastPara="1" rIns="0" wrap="square" tIns="20725">
            <a:noAutofit/>
          </a:bodyPr>
          <a:lstStyle/>
          <a:p>
            <a:pPr indent="0" lvl="0" marL="12700" marR="0" rtl="0" algn="l">
              <a:lnSpc>
                <a:spcPct val="108833"/>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Model-driven Inquiry </a:t>
            </a:r>
            <a:r>
              <a:rPr b="0" i="0" lang="en-US" sz="3000" u="none" cap="none" strike="noStrike">
                <a:solidFill>
                  <a:srgbClr val="000000"/>
                </a:solidFill>
                <a:latin typeface="Calibri"/>
                <a:ea typeface="Calibri"/>
                <a:cs typeface="Calibri"/>
                <a:sym typeface="Calibri"/>
              </a:rPr>
              <a:t>:</a:t>
            </a:r>
            <a:endParaRPr b="0" i="0" sz="3000" u="none" cap="none" strike="noStrike">
              <a:solidFill>
                <a:srgbClr val="000000"/>
              </a:solidFill>
              <a:latin typeface="Calibri"/>
              <a:ea typeface="Calibri"/>
              <a:cs typeface="Calibri"/>
              <a:sym typeface="Calibri"/>
            </a:endParaRPr>
          </a:p>
        </p:txBody>
      </p:sp>
      <p:sp>
        <p:nvSpPr>
          <p:cNvPr id="358" name="Google Shape;358;p40"/>
          <p:cNvSpPr txBox="1"/>
          <p:nvPr/>
        </p:nvSpPr>
        <p:spPr>
          <a:xfrm>
            <a:off x="154940" y="1444929"/>
            <a:ext cx="8667498" cy="5197779"/>
          </a:xfrm>
          <a:prstGeom prst="rect">
            <a:avLst/>
          </a:prstGeom>
          <a:noFill/>
          <a:ln>
            <a:noFill/>
          </a:ln>
        </p:spPr>
        <p:txBody>
          <a:bodyPr anchorCtr="0" anchor="t" bIns="0" lIns="0" spcFirstLastPara="1" rIns="0" wrap="square" tIns="18300">
            <a:noAutofit/>
          </a:bodyPr>
          <a:lstStyle/>
          <a:p>
            <a:pPr indent="0" lvl="0" marL="12700" marR="48635" rtl="0" algn="l">
              <a:lnSpc>
                <a:spcPct val="103035"/>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Model-driven inquiry is based in exploratory modeling</a:t>
            </a:r>
            <a:endParaRPr b="0" i="0" sz="2800" u="none" cap="none" strike="noStrike">
              <a:solidFill>
                <a:srgbClr val="000000"/>
              </a:solidFill>
              <a:latin typeface="Times New Roman"/>
              <a:ea typeface="Times New Roman"/>
              <a:cs typeface="Times New Roman"/>
              <a:sym typeface="Times New Roman"/>
            </a:endParaRPr>
          </a:p>
          <a:p>
            <a:pPr indent="0" lvl="0" marL="355600" marR="48635" rtl="0" algn="l">
              <a:lnSpc>
                <a:spcPct val="99107"/>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development.</a:t>
            </a:r>
            <a:endParaRPr b="0" i="0" sz="2800" u="none" cap="none" strike="noStrike">
              <a:solidFill>
                <a:srgbClr val="000000"/>
              </a:solidFill>
              <a:latin typeface="Times New Roman"/>
              <a:ea typeface="Times New Roman"/>
              <a:cs typeface="Times New Roman"/>
              <a:sym typeface="Times New Roman"/>
            </a:endParaRPr>
          </a:p>
          <a:p>
            <a:pPr indent="-342900" lvl="0" marL="355600" marR="0" rtl="0" algn="l">
              <a:lnSpc>
                <a:spcPct val="96071"/>
              </a:lnSpc>
              <a:spcBef>
                <a:spcPts val="601"/>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The approach has evolved through practice on multiple projects into a streamlined and simplified agile alternative to conventional ethnographic approaches.</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4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In outline, model-driven inquiry is straight forward:</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13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Build exploratory models</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125"/>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Compile emerging questions or issues</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125"/>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Select expeditious means for resolution</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125"/>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Conduct limited, highly focused inquiry</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13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Refine and complete the initial models</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125"/>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Review and validate the models</a:t>
            </a:r>
            <a:endParaRPr b="0" i="0" sz="2800" u="none" cap="none" strike="noStrike">
              <a:solidFill>
                <a:srgbClr val="000000"/>
              </a:solidFill>
              <a:latin typeface="Times New Roman"/>
              <a:ea typeface="Times New Roman"/>
              <a:cs typeface="Times New Roman"/>
              <a:sym typeface="Times New Roman"/>
            </a:endParaRPr>
          </a:p>
          <a:p>
            <a:pPr indent="0" lvl="0" marL="3068066" marR="48635" rtl="0" algn="l">
              <a:lnSpc>
                <a:spcPct val="101725"/>
              </a:lnSpc>
              <a:spcBef>
                <a:spcPts val="144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nvSpPr>
        <p:spPr>
          <a:xfrm>
            <a:off x="3375405" y="2599590"/>
            <a:ext cx="529920"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7.</a:t>
            </a:r>
            <a:endParaRPr b="0" i="0" sz="4400" u="none" cap="none" strike="noStrike">
              <a:solidFill>
                <a:srgbClr val="000000"/>
              </a:solidFill>
              <a:latin typeface="Times New Roman"/>
              <a:ea typeface="Times New Roman"/>
              <a:cs typeface="Times New Roman"/>
              <a:sym typeface="Times New Roman"/>
            </a:endParaRPr>
          </a:p>
        </p:txBody>
      </p:sp>
      <p:sp>
        <p:nvSpPr>
          <p:cNvPr id="364" name="Google Shape;364;p41"/>
          <p:cNvSpPr txBox="1"/>
          <p:nvPr/>
        </p:nvSpPr>
        <p:spPr>
          <a:xfrm>
            <a:off x="3935856" y="2599590"/>
            <a:ext cx="1911386"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History</a:t>
            </a:r>
            <a:endParaRPr b="0" i="0" sz="4400" u="none" cap="none" strike="noStrike">
              <a:solidFill>
                <a:srgbClr val="000000"/>
              </a:solidFill>
              <a:latin typeface="Times New Roman"/>
              <a:ea typeface="Times New Roman"/>
              <a:cs typeface="Times New Roman"/>
              <a:sym typeface="Times New Roman"/>
            </a:endParaRPr>
          </a:p>
        </p:txBody>
      </p:sp>
      <p:sp>
        <p:nvSpPr>
          <p:cNvPr id="365" name="Google Shape;365;p41"/>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nvSpPr>
        <p:spPr>
          <a:xfrm>
            <a:off x="154940" y="652449"/>
            <a:ext cx="4487647" cy="382363"/>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7.1 Roots in Activity Theory</a:t>
            </a:r>
            <a:endParaRPr b="0" i="0" sz="2800" u="none" cap="none" strike="noStrike">
              <a:solidFill>
                <a:srgbClr val="000000"/>
              </a:solidFill>
              <a:latin typeface="Times New Roman"/>
              <a:ea typeface="Times New Roman"/>
              <a:cs typeface="Times New Roman"/>
              <a:sym typeface="Times New Roman"/>
            </a:endParaRPr>
          </a:p>
        </p:txBody>
      </p:sp>
      <p:sp>
        <p:nvSpPr>
          <p:cNvPr id="371" name="Google Shape;371;p42"/>
          <p:cNvSpPr txBox="1"/>
          <p:nvPr/>
        </p:nvSpPr>
        <p:spPr>
          <a:xfrm>
            <a:off x="154940" y="1505889"/>
            <a:ext cx="4074675" cy="382363"/>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7.2 Roots in Ethnography</a:t>
            </a:r>
            <a:endParaRPr b="0" i="0" sz="2800" u="none" cap="none" strike="noStrike">
              <a:solidFill>
                <a:srgbClr val="000000"/>
              </a:solidFill>
              <a:latin typeface="Times New Roman"/>
              <a:ea typeface="Times New Roman"/>
              <a:cs typeface="Times New Roman"/>
              <a:sym typeface="Times New Roman"/>
            </a:endParaRPr>
          </a:p>
        </p:txBody>
      </p:sp>
      <p:sp>
        <p:nvSpPr>
          <p:cNvPr id="372" name="Google Shape;372;p42"/>
          <p:cNvSpPr txBox="1"/>
          <p:nvPr/>
        </p:nvSpPr>
        <p:spPr>
          <a:xfrm>
            <a:off x="154940" y="2359710"/>
            <a:ext cx="6140246" cy="382363"/>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7.3 Getting Contextual Studies into HCI</a:t>
            </a:r>
            <a:endParaRPr b="0" i="0" sz="2800" u="none" cap="none" strike="noStrike">
              <a:solidFill>
                <a:srgbClr val="000000"/>
              </a:solidFill>
              <a:latin typeface="Times New Roman"/>
              <a:ea typeface="Times New Roman"/>
              <a:cs typeface="Times New Roman"/>
              <a:sym typeface="Times New Roman"/>
            </a:endParaRPr>
          </a:p>
        </p:txBody>
      </p:sp>
      <p:sp>
        <p:nvSpPr>
          <p:cNvPr id="373" name="Google Shape;373;p42"/>
          <p:cNvSpPr txBox="1"/>
          <p:nvPr/>
        </p:nvSpPr>
        <p:spPr>
          <a:xfrm>
            <a:off x="154940" y="3213150"/>
            <a:ext cx="6111483" cy="382363"/>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7.4 Connections to Participatory Design</a:t>
            </a:r>
            <a:endParaRPr b="0" i="0" sz="2800" u="none" cap="none" strike="noStrike">
              <a:solidFill>
                <a:srgbClr val="000000"/>
              </a:solidFill>
              <a:latin typeface="Times New Roman"/>
              <a:ea typeface="Times New Roman"/>
              <a:cs typeface="Times New Roman"/>
              <a:sym typeface="Times New Roman"/>
            </a:endParaRPr>
          </a:p>
        </p:txBody>
      </p:sp>
      <p:sp>
        <p:nvSpPr>
          <p:cNvPr id="374" name="Google Shape;374;p42"/>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6"/>
          <p:cNvSpPr txBox="1"/>
          <p:nvPr/>
        </p:nvSpPr>
        <p:spPr>
          <a:xfrm>
            <a:off x="154940" y="174738"/>
            <a:ext cx="8755616" cy="1993442"/>
          </a:xfrm>
          <a:prstGeom prst="rect">
            <a:avLst/>
          </a:prstGeom>
          <a:noFill/>
          <a:ln>
            <a:noFill/>
          </a:ln>
        </p:spPr>
        <p:txBody>
          <a:bodyPr anchorCtr="0" anchor="t" bIns="0" lIns="0" spcFirstLastPara="1" rIns="0" wrap="square" tIns="21375">
            <a:noAutofit/>
          </a:bodyPr>
          <a:lstStyle/>
          <a:p>
            <a:pPr indent="0" lvl="0" marL="12700" marR="57398"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3) </a:t>
            </a:r>
            <a:r>
              <a:rPr b="1" i="0" lang="en-US" sz="3200" u="none" cap="none" strike="noStrike">
                <a:solidFill>
                  <a:srgbClr val="000000"/>
                </a:solidFill>
                <a:latin typeface="Times New Roman"/>
                <a:ea typeface="Times New Roman"/>
                <a:cs typeface="Times New Roman"/>
                <a:sym typeface="Times New Roman"/>
              </a:rPr>
              <a:t>Work Practice</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761"/>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Work practice is the pattern of established actions, approaches, routines, conventions, and procedures followed and observed in the customary performance</a:t>
            </a:r>
            <a:endParaRPr b="0" i="0" sz="3200" u="none" cap="none" strike="noStrike">
              <a:solidFill>
                <a:srgbClr val="000000"/>
              </a:solidFill>
              <a:latin typeface="Times New Roman"/>
              <a:ea typeface="Times New Roman"/>
              <a:cs typeface="Times New Roman"/>
              <a:sym typeface="Times New Roman"/>
            </a:endParaRPr>
          </a:p>
        </p:txBody>
      </p:sp>
      <p:sp>
        <p:nvSpPr>
          <p:cNvPr id="40" name="Google Shape;40;p6"/>
          <p:cNvSpPr txBox="1"/>
          <p:nvPr/>
        </p:nvSpPr>
        <p:spPr>
          <a:xfrm>
            <a:off x="154940" y="2223874"/>
            <a:ext cx="2988097" cy="91998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of a particular job</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enterprise.</a:t>
            </a:r>
            <a:endParaRPr b="0" i="0" sz="3200" u="none" cap="none" strike="noStrike">
              <a:solidFill>
                <a:srgbClr val="000000"/>
              </a:solidFill>
              <a:latin typeface="Times New Roman"/>
              <a:ea typeface="Times New Roman"/>
              <a:cs typeface="Times New Roman"/>
              <a:sym typeface="Times New Roman"/>
            </a:endParaRPr>
          </a:p>
        </p:txBody>
      </p:sp>
      <p:sp>
        <p:nvSpPr>
          <p:cNvPr id="41" name="Google Shape;41;p6"/>
          <p:cNvSpPr txBox="1"/>
          <p:nvPr/>
        </p:nvSpPr>
        <p:spPr>
          <a:xfrm>
            <a:off x="3156700" y="2223874"/>
            <a:ext cx="5277768"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to carry out the operations of an</a:t>
            </a:r>
            <a:endParaRPr b="0" i="0" sz="3200" u="none" cap="none" strike="noStrike">
              <a:solidFill>
                <a:srgbClr val="000000"/>
              </a:solidFill>
              <a:latin typeface="Times New Roman"/>
              <a:ea typeface="Times New Roman"/>
              <a:cs typeface="Times New Roman"/>
              <a:sym typeface="Times New Roman"/>
            </a:endParaRPr>
          </a:p>
        </p:txBody>
      </p:sp>
      <p:sp>
        <p:nvSpPr>
          <p:cNvPr id="42" name="Google Shape;42;p6"/>
          <p:cNvSpPr txBox="1"/>
          <p:nvPr/>
        </p:nvSpPr>
        <p:spPr>
          <a:xfrm>
            <a:off x="154940" y="3882240"/>
            <a:ext cx="2988521" cy="1017524"/>
          </a:xfrm>
          <a:prstGeom prst="rect">
            <a:avLst/>
          </a:prstGeom>
          <a:noFill/>
          <a:ln>
            <a:noFill/>
          </a:ln>
        </p:spPr>
        <p:txBody>
          <a:bodyPr anchorCtr="0" anchor="t" bIns="0" lIns="0" spcFirstLastPara="1" rIns="0" wrap="square" tIns="21375">
            <a:noAutofit/>
          </a:bodyPr>
          <a:lstStyle/>
          <a:p>
            <a:pPr indent="0" lvl="0" marL="12700" marR="10435"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2) </a:t>
            </a:r>
            <a:r>
              <a:rPr b="1" i="0" lang="en-US" sz="3200" u="none" cap="none" strike="noStrike">
                <a:solidFill>
                  <a:srgbClr val="000000"/>
                </a:solidFill>
                <a:latin typeface="Times New Roman"/>
                <a:ea typeface="Times New Roman"/>
                <a:cs typeface="Times New Roman"/>
                <a:sym typeface="Times New Roman"/>
              </a:rPr>
              <a:t>Work Activity</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59"/>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A work activity is</a:t>
            </a:r>
            <a:endParaRPr b="0" i="0" sz="3200" u="none" cap="none" strike="noStrike">
              <a:solidFill>
                <a:srgbClr val="000000"/>
              </a:solidFill>
              <a:latin typeface="Times New Roman"/>
              <a:ea typeface="Times New Roman"/>
              <a:cs typeface="Times New Roman"/>
              <a:sym typeface="Times New Roman"/>
            </a:endParaRPr>
          </a:p>
        </p:txBody>
      </p:sp>
      <p:sp>
        <p:nvSpPr>
          <p:cNvPr id="43" name="Google Shape;43;p6"/>
          <p:cNvSpPr txBox="1"/>
          <p:nvPr/>
        </p:nvSpPr>
        <p:spPr>
          <a:xfrm>
            <a:off x="3158752" y="4467456"/>
            <a:ext cx="5489896" cy="43230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comprised of sensory , cognitive,</a:t>
            </a:r>
            <a:endParaRPr b="0" i="0" sz="3200" u="none" cap="none" strike="noStrike">
              <a:solidFill>
                <a:srgbClr val="000000"/>
              </a:solidFill>
              <a:latin typeface="Times New Roman"/>
              <a:ea typeface="Times New Roman"/>
              <a:cs typeface="Times New Roman"/>
              <a:sym typeface="Times New Roman"/>
            </a:endParaRPr>
          </a:p>
        </p:txBody>
      </p:sp>
      <p:sp>
        <p:nvSpPr>
          <p:cNvPr id="44" name="Google Shape;44;p6"/>
          <p:cNvSpPr txBox="1"/>
          <p:nvPr/>
        </p:nvSpPr>
        <p:spPr>
          <a:xfrm>
            <a:off x="154940" y="4954891"/>
            <a:ext cx="8435794" cy="920563"/>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and physical actions made by users in the course of</a:t>
            </a:r>
            <a:endParaRPr b="0" i="0" sz="3200" u="none" cap="none" strike="noStrike">
              <a:solidFill>
                <a:srgbClr val="000000"/>
              </a:solidFill>
              <a:latin typeface="Times New Roman"/>
              <a:ea typeface="Times New Roman"/>
              <a:cs typeface="Times New Roman"/>
              <a:sym typeface="Times New Roman"/>
            </a:endParaRPr>
          </a:p>
          <a:p>
            <a:pPr indent="0" lvl="0" marL="12700" marR="61080"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carrying out the work practice.</a:t>
            </a:r>
            <a:endParaRPr b="0" i="0" sz="3200" u="none" cap="none" strike="noStrike">
              <a:solidFill>
                <a:srgbClr val="000000"/>
              </a:solidFill>
              <a:latin typeface="Times New Roman"/>
              <a:ea typeface="Times New Roman"/>
              <a:cs typeface="Times New Roman"/>
              <a:sym typeface="Times New Roman"/>
            </a:endParaRPr>
          </a:p>
        </p:txBody>
      </p:sp>
      <p:sp>
        <p:nvSpPr>
          <p:cNvPr id="45" name="Google Shape;45;p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nvSpPr>
        <p:spPr>
          <a:xfrm>
            <a:off x="1892554" y="2599590"/>
            <a:ext cx="529539"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8.</a:t>
            </a:r>
            <a:endParaRPr b="0" i="0" sz="4400" u="none" cap="none" strike="noStrike">
              <a:solidFill>
                <a:srgbClr val="000000"/>
              </a:solidFill>
              <a:latin typeface="Times New Roman"/>
              <a:ea typeface="Times New Roman"/>
              <a:cs typeface="Times New Roman"/>
              <a:sym typeface="Times New Roman"/>
            </a:endParaRPr>
          </a:p>
        </p:txBody>
      </p:sp>
      <p:sp>
        <p:nvSpPr>
          <p:cNvPr id="380" name="Google Shape;380;p43"/>
          <p:cNvSpPr txBox="1"/>
          <p:nvPr/>
        </p:nvSpPr>
        <p:spPr>
          <a:xfrm>
            <a:off x="2452623" y="2599590"/>
            <a:ext cx="2750348"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Contextual</a:t>
            </a:r>
            <a:endParaRPr b="0" i="0" sz="4400" u="none" cap="none" strike="noStrike">
              <a:solidFill>
                <a:srgbClr val="000000"/>
              </a:solidFill>
              <a:latin typeface="Times New Roman"/>
              <a:ea typeface="Times New Roman"/>
              <a:cs typeface="Times New Roman"/>
              <a:sym typeface="Times New Roman"/>
            </a:endParaRPr>
          </a:p>
        </p:txBody>
      </p:sp>
      <p:sp>
        <p:nvSpPr>
          <p:cNvPr id="381" name="Google Shape;381;p43"/>
          <p:cNvSpPr txBox="1"/>
          <p:nvPr/>
        </p:nvSpPr>
        <p:spPr>
          <a:xfrm>
            <a:off x="5198266" y="2599590"/>
            <a:ext cx="2130635"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Analysis</a:t>
            </a:r>
            <a:endParaRPr b="0" i="0" sz="4400" u="none" cap="none" strike="noStrike">
              <a:solidFill>
                <a:srgbClr val="000000"/>
              </a:solidFill>
              <a:latin typeface="Times New Roman"/>
              <a:ea typeface="Times New Roman"/>
              <a:cs typeface="Times New Roman"/>
              <a:sym typeface="Times New Roman"/>
            </a:endParaRPr>
          </a:p>
        </p:txBody>
      </p:sp>
      <p:sp>
        <p:nvSpPr>
          <p:cNvPr id="382" name="Google Shape;382;p43"/>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nvSpPr>
        <p:spPr>
          <a:xfrm>
            <a:off x="154940" y="1190768"/>
            <a:ext cx="8398485" cy="1831721"/>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622422"/>
                </a:solidFill>
                <a:latin typeface="Times New Roman"/>
                <a:ea typeface="Times New Roman"/>
                <a:cs typeface="Times New Roman"/>
                <a:sym typeface="Times New Roman"/>
              </a:rPr>
              <a:t>Contextual analysis is the systematic analysis</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664"/>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identification, sorting,organization,interpretation,</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815"/>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consolidation, and communication—of the contextual user work activity data gathered in contextual inquiry, for the</a:t>
            </a:r>
            <a:endParaRPr b="0" i="0" sz="2800" u="none" cap="none" strike="noStrike">
              <a:solidFill>
                <a:srgbClr val="000000"/>
              </a:solidFill>
              <a:latin typeface="Times New Roman"/>
              <a:ea typeface="Times New Roman"/>
              <a:cs typeface="Times New Roman"/>
              <a:sym typeface="Times New Roman"/>
            </a:endParaRPr>
          </a:p>
        </p:txBody>
      </p:sp>
      <p:sp>
        <p:nvSpPr>
          <p:cNvPr id="388" name="Google Shape;388;p44"/>
          <p:cNvSpPr txBox="1"/>
          <p:nvPr/>
        </p:nvSpPr>
        <p:spPr>
          <a:xfrm>
            <a:off x="154940" y="3068717"/>
            <a:ext cx="3694619"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purpose of understanding</a:t>
            </a:r>
            <a:endParaRPr b="0" i="0" sz="2800" u="none" cap="none" strike="noStrike">
              <a:solidFill>
                <a:srgbClr val="000000"/>
              </a:solidFill>
              <a:latin typeface="Times New Roman"/>
              <a:ea typeface="Times New Roman"/>
              <a:cs typeface="Times New Roman"/>
              <a:sym typeface="Times New Roman"/>
            </a:endParaRPr>
          </a:p>
        </p:txBody>
      </p:sp>
      <p:sp>
        <p:nvSpPr>
          <p:cNvPr id="389" name="Google Shape;389;p44"/>
          <p:cNvSpPr txBox="1"/>
          <p:nvPr/>
        </p:nvSpPr>
        <p:spPr>
          <a:xfrm>
            <a:off x="3855408" y="3068717"/>
            <a:ext cx="51329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the</a:t>
            </a:r>
            <a:endParaRPr b="0" i="0" sz="2800" u="none" cap="none" strike="noStrike">
              <a:solidFill>
                <a:srgbClr val="000000"/>
              </a:solidFill>
              <a:latin typeface="Times New Roman"/>
              <a:ea typeface="Times New Roman"/>
              <a:cs typeface="Times New Roman"/>
              <a:sym typeface="Times New Roman"/>
            </a:endParaRPr>
          </a:p>
        </p:txBody>
      </p:sp>
      <p:sp>
        <p:nvSpPr>
          <p:cNvPr id="390" name="Google Shape;390;p44"/>
          <p:cNvSpPr txBox="1"/>
          <p:nvPr/>
        </p:nvSpPr>
        <p:spPr>
          <a:xfrm>
            <a:off x="4377748" y="3068717"/>
            <a:ext cx="80837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work</a:t>
            </a:r>
            <a:endParaRPr b="0" i="0" sz="2800" u="none" cap="none" strike="noStrike">
              <a:solidFill>
                <a:srgbClr val="000000"/>
              </a:solidFill>
              <a:latin typeface="Times New Roman"/>
              <a:ea typeface="Times New Roman"/>
              <a:cs typeface="Times New Roman"/>
              <a:sym typeface="Times New Roman"/>
            </a:endParaRPr>
          </a:p>
        </p:txBody>
      </p:sp>
      <p:sp>
        <p:nvSpPr>
          <p:cNvPr id="391" name="Google Shape;391;p44"/>
          <p:cNvSpPr txBox="1"/>
          <p:nvPr/>
        </p:nvSpPr>
        <p:spPr>
          <a:xfrm>
            <a:off x="5197655" y="3068717"/>
            <a:ext cx="112405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context</a:t>
            </a:r>
            <a:endParaRPr b="0" i="0" sz="2800" u="none" cap="none" strike="noStrike">
              <a:solidFill>
                <a:srgbClr val="000000"/>
              </a:solidFill>
              <a:latin typeface="Times New Roman"/>
              <a:ea typeface="Times New Roman"/>
              <a:cs typeface="Times New Roman"/>
              <a:sym typeface="Times New Roman"/>
            </a:endParaRPr>
          </a:p>
        </p:txBody>
      </p:sp>
      <p:sp>
        <p:nvSpPr>
          <p:cNvPr id="392" name="Google Shape;392;p44"/>
          <p:cNvSpPr txBox="1"/>
          <p:nvPr/>
        </p:nvSpPr>
        <p:spPr>
          <a:xfrm>
            <a:off x="6334125" y="3068717"/>
            <a:ext cx="49376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for</a:t>
            </a:r>
            <a:endParaRPr b="0" i="0" sz="2800" u="none" cap="none" strike="noStrike">
              <a:solidFill>
                <a:srgbClr val="000000"/>
              </a:solidFill>
              <a:latin typeface="Times New Roman"/>
              <a:ea typeface="Times New Roman"/>
              <a:cs typeface="Times New Roman"/>
              <a:sym typeface="Times New Roman"/>
            </a:endParaRPr>
          </a:p>
        </p:txBody>
      </p:sp>
      <p:sp>
        <p:nvSpPr>
          <p:cNvPr id="393" name="Google Shape;393;p44"/>
          <p:cNvSpPr txBox="1"/>
          <p:nvPr/>
        </p:nvSpPr>
        <p:spPr>
          <a:xfrm>
            <a:off x="6838569" y="3068717"/>
            <a:ext cx="23632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a:t>
            </a:r>
            <a:endParaRPr b="0" i="0" sz="2800" u="none" cap="none" strike="noStrike">
              <a:solidFill>
                <a:srgbClr val="000000"/>
              </a:solidFill>
              <a:latin typeface="Times New Roman"/>
              <a:ea typeface="Times New Roman"/>
              <a:cs typeface="Times New Roman"/>
              <a:sym typeface="Times New Roman"/>
            </a:endParaRPr>
          </a:p>
        </p:txBody>
      </p:sp>
      <p:sp>
        <p:nvSpPr>
          <p:cNvPr id="394" name="Google Shape;394;p44"/>
          <p:cNvSpPr txBox="1"/>
          <p:nvPr/>
        </p:nvSpPr>
        <p:spPr>
          <a:xfrm>
            <a:off x="7085457" y="3068717"/>
            <a:ext cx="67095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new</a:t>
            </a:r>
            <a:endParaRPr b="0" i="0" sz="2800" u="none" cap="none" strike="noStrike">
              <a:solidFill>
                <a:srgbClr val="000000"/>
              </a:solidFill>
              <a:latin typeface="Times New Roman"/>
              <a:ea typeface="Times New Roman"/>
              <a:cs typeface="Times New Roman"/>
              <a:sym typeface="Times New Roman"/>
            </a:endParaRPr>
          </a:p>
        </p:txBody>
      </p:sp>
      <p:sp>
        <p:nvSpPr>
          <p:cNvPr id="395" name="Google Shape;395;p44"/>
          <p:cNvSpPr txBox="1"/>
          <p:nvPr/>
        </p:nvSpPr>
        <p:spPr>
          <a:xfrm>
            <a:off x="154940" y="3581035"/>
            <a:ext cx="1066174"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system</a:t>
            </a:r>
            <a:endParaRPr b="0" i="0" sz="2800" u="none" cap="none" strike="noStrike">
              <a:solidFill>
                <a:srgbClr val="000000"/>
              </a:solidFill>
              <a:latin typeface="Times New Roman"/>
              <a:ea typeface="Times New Roman"/>
              <a:cs typeface="Times New Roman"/>
              <a:sym typeface="Times New Roman"/>
            </a:endParaRPr>
          </a:p>
        </p:txBody>
      </p:sp>
      <p:sp>
        <p:nvSpPr>
          <p:cNvPr id="396" name="Google Shape;396;p44"/>
          <p:cNvSpPr txBox="1"/>
          <p:nvPr/>
        </p:nvSpPr>
        <p:spPr>
          <a:xfrm>
            <a:off x="1229664" y="3581035"/>
            <a:ext cx="354925"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to</a:t>
            </a:r>
            <a:endParaRPr b="0" i="0" sz="2800" u="none" cap="none" strike="noStrike">
              <a:solidFill>
                <a:srgbClr val="000000"/>
              </a:solidFill>
              <a:latin typeface="Times New Roman"/>
              <a:ea typeface="Times New Roman"/>
              <a:cs typeface="Times New Roman"/>
              <a:sym typeface="Times New Roman"/>
            </a:endParaRPr>
          </a:p>
        </p:txBody>
      </p:sp>
      <p:sp>
        <p:nvSpPr>
          <p:cNvPr id="397" name="Google Shape;397;p44"/>
          <p:cNvSpPr txBox="1"/>
          <p:nvPr/>
        </p:nvSpPr>
        <p:spPr>
          <a:xfrm>
            <a:off x="1595409" y="3581035"/>
            <a:ext cx="413870"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be</a:t>
            </a:r>
            <a:endParaRPr b="0" i="0" sz="2800" u="none" cap="none" strike="noStrike">
              <a:solidFill>
                <a:srgbClr val="000000"/>
              </a:solidFill>
              <a:latin typeface="Times New Roman"/>
              <a:ea typeface="Times New Roman"/>
              <a:cs typeface="Times New Roman"/>
              <a:sym typeface="Times New Roman"/>
            </a:endParaRPr>
          </a:p>
        </p:txBody>
      </p:sp>
      <p:sp>
        <p:nvSpPr>
          <p:cNvPr id="398" name="Google Shape;398;p44"/>
          <p:cNvSpPr txBox="1"/>
          <p:nvPr/>
        </p:nvSpPr>
        <p:spPr>
          <a:xfrm>
            <a:off x="2019389" y="3581035"/>
            <a:ext cx="1431209"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designed.</a:t>
            </a:r>
            <a:endParaRPr b="0" i="0" sz="2800" u="none" cap="none" strike="noStrike">
              <a:solidFill>
                <a:srgbClr val="000000"/>
              </a:solidFill>
              <a:latin typeface="Times New Roman"/>
              <a:ea typeface="Times New Roman"/>
              <a:cs typeface="Times New Roman"/>
              <a:sym typeface="Times New Roman"/>
            </a:endParaRPr>
          </a:p>
        </p:txBody>
      </p:sp>
      <p:sp>
        <p:nvSpPr>
          <p:cNvPr id="399" name="Google Shape;399;p44"/>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45"/>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nvSpPr>
        <p:spPr>
          <a:xfrm>
            <a:off x="154940" y="535937"/>
            <a:ext cx="8596261" cy="1260875"/>
          </a:xfrm>
          <a:prstGeom prst="rect">
            <a:avLst/>
          </a:prstGeom>
          <a:noFill/>
          <a:ln>
            <a:noFill/>
          </a:ln>
        </p:spPr>
        <p:txBody>
          <a:bodyPr anchorCtr="0" anchor="t" bIns="0" lIns="0" spcFirstLastPara="1" rIns="0" wrap="square" tIns="20075">
            <a:noAutofit/>
          </a:bodyPr>
          <a:lstStyle/>
          <a:p>
            <a:pPr indent="0" lvl="0" marL="12700" marR="48635"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8.1 Contextual Analysis Is Data Interpretation</a:t>
            </a:r>
            <a:endParaRPr b="0" i="0" sz="3000" u="none" cap="none" strike="noStrike">
              <a:solidFill>
                <a:srgbClr val="000000"/>
              </a:solidFill>
              <a:latin typeface="Times New Roman"/>
              <a:ea typeface="Times New Roman"/>
              <a:cs typeface="Times New Roman"/>
              <a:sym typeface="Times New Roman"/>
            </a:endParaRPr>
          </a:p>
          <a:p>
            <a:pPr indent="0" lvl="0" marL="12700" marR="0" rtl="0" algn="l">
              <a:lnSpc>
                <a:spcPct val="107857"/>
              </a:lnSpc>
              <a:spcBef>
                <a:spcPts val="671"/>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Since contextual analysis consists of user work activity data interpretation, consolidation, and communication.</a:t>
            </a:r>
            <a:endParaRPr b="0" i="0" sz="2800" u="none" cap="none" strike="noStrike">
              <a:solidFill>
                <a:srgbClr val="000000"/>
              </a:solidFill>
              <a:latin typeface="Times New Roman"/>
              <a:ea typeface="Times New Roman"/>
              <a:cs typeface="Times New Roman"/>
              <a:sym typeface="Times New Roman"/>
            </a:endParaRPr>
          </a:p>
        </p:txBody>
      </p:sp>
      <p:sp>
        <p:nvSpPr>
          <p:cNvPr id="411" name="Google Shape;411;p46"/>
          <p:cNvSpPr txBox="1"/>
          <p:nvPr/>
        </p:nvSpPr>
        <p:spPr>
          <a:xfrm>
            <a:off x="154940" y="2277414"/>
            <a:ext cx="8374547" cy="1525422"/>
          </a:xfrm>
          <a:prstGeom prst="rect">
            <a:avLst/>
          </a:prstGeom>
          <a:noFill/>
          <a:ln>
            <a:noFill/>
          </a:ln>
        </p:spPr>
        <p:txBody>
          <a:bodyPr anchorCtr="0" anchor="t" bIns="0" lIns="0" spcFirstLastPara="1" rIns="0" wrap="square" tIns="53975">
            <a:noAutofit/>
          </a:bodyPr>
          <a:lstStyle/>
          <a:p>
            <a:pPr indent="-342900" lvl="0" marL="355600" marR="0" rtl="0" algn="l">
              <a:lnSpc>
                <a:spcPct val="1204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Interpretation of raw work activity data is accomplished </a:t>
            </a:r>
            <a:endParaRPr b="0" i="0" sz="2800" u="none" cap="none" strike="noStrike">
              <a:solidFill>
                <a:srgbClr val="000000"/>
              </a:solidFill>
              <a:latin typeface="Times New Roman"/>
              <a:ea typeface="Times New Roman"/>
              <a:cs typeface="Times New Roman"/>
              <a:sym typeface="Times New Roman"/>
            </a:endParaRPr>
          </a:p>
          <a:p>
            <a:pPr indent="0" lvl="0" marL="3556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through:</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building a flow model</a:t>
            </a:r>
            <a:endParaRPr b="0" i="0" sz="2800" u="none" cap="none" strike="noStrike">
              <a:solidFill>
                <a:srgbClr val="000000"/>
              </a:solidFill>
              <a:latin typeface="Times New Roman"/>
              <a:ea typeface="Times New Roman"/>
              <a:cs typeface="Times New Roman"/>
              <a:sym typeface="Times New Roman"/>
            </a:endParaRPr>
          </a:p>
          <a:p>
            <a:pPr indent="0" lvl="0" marL="469900" marR="48635" rtl="0" algn="l">
              <a:lnSpc>
                <a:spcPct val="95825"/>
              </a:lnSpc>
              <a:spcBef>
                <a:spcPts val="125"/>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synthesizing work activity notes</a:t>
            </a:r>
            <a:endParaRPr b="0" i="0" sz="2800" u="none" cap="none" strike="noStrike">
              <a:solidFill>
                <a:srgbClr val="000000"/>
              </a:solidFill>
              <a:latin typeface="Times New Roman"/>
              <a:ea typeface="Times New Roman"/>
              <a:cs typeface="Times New Roman"/>
              <a:sym typeface="Times New Roman"/>
            </a:endParaRPr>
          </a:p>
        </p:txBody>
      </p:sp>
      <p:sp>
        <p:nvSpPr>
          <p:cNvPr id="412" name="Google Shape;412;p46"/>
          <p:cNvSpPr txBox="1"/>
          <p:nvPr/>
        </p:nvSpPr>
        <p:spPr>
          <a:xfrm>
            <a:off x="154940" y="4240580"/>
            <a:ext cx="8793823" cy="1867069"/>
          </a:xfrm>
          <a:prstGeom prst="rect">
            <a:avLst/>
          </a:prstGeom>
          <a:noFill/>
          <a:ln>
            <a:noFill/>
          </a:ln>
        </p:spPr>
        <p:txBody>
          <a:bodyPr anchorCtr="0" anchor="t" bIns="0" lIns="0" spcFirstLastPara="1" rIns="0" wrap="square" tIns="53975">
            <a:noAutofit/>
          </a:bodyPr>
          <a:lstStyle/>
          <a:p>
            <a:pPr indent="-342900" lvl="0" marL="355600" marR="246701" rtl="0" algn="l">
              <a:lnSpc>
                <a:spcPct val="1204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Data consolidation and communication are accomplished </a:t>
            </a:r>
            <a:endParaRPr b="0" i="0" sz="2800" u="none" cap="none" strike="noStrike">
              <a:solidFill>
                <a:srgbClr val="000000"/>
              </a:solidFill>
              <a:latin typeface="Times New Roman"/>
              <a:ea typeface="Times New Roman"/>
              <a:cs typeface="Times New Roman"/>
              <a:sym typeface="Times New Roman"/>
            </a:endParaRPr>
          </a:p>
          <a:p>
            <a:pPr indent="0" lvl="0" marL="355600" marR="246701"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by, respectively:</a:t>
            </a:r>
            <a:endParaRPr b="0" i="0" sz="2800" u="none" cap="none" strike="noStrike">
              <a:solidFill>
                <a:srgbClr val="000000"/>
              </a:solidFill>
              <a:latin typeface="Times New Roman"/>
              <a:ea typeface="Times New Roman"/>
              <a:cs typeface="Times New Roman"/>
              <a:sym typeface="Times New Roman"/>
            </a:endParaRPr>
          </a:p>
          <a:p>
            <a:pPr indent="0" lvl="0" marL="469900" marR="0" rtl="0" algn="l">
              <a:lnSpc>
                <a:spcPct val="112500"/>
              </a:lnSpc>
              <a:spcBef>
                <a:spcPts val="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building a work activity affinity diagram (WAAD) from</a:t>
            </a:r>
            <a:endParaRPr b="0" i="0" sz="2800" u="none" cap="none" strike="noStrike">
              <a:solidFill>
                <a:srgbClr val="000000"/>
              </a:solidFill>
              <a:latin typeface="Times New Roman"/>
              <a:ea typeface="Times New Roman"/>
              <a:cs typeface="Times New Roman"/>
              <a:sym typeface="Times New Roman"/>
            </a:endParaRPr>
          </a:p>
          <a:p>
            <a:pPr indent="0" lvl="0" marL="756412" marR="61334" rtl="0" algn="l">
              <a:lnSpc>
                <a:spcPct val="99107"/>
              </a:lnSpc>
              <a:spcBef>
                <a:spcPts val="0"/>
              </a:spcBef>
              <a:spcAft>
                <a:spcPts val="0"/>
              </a:spcAft>
              <a:buClr>
                <a:srgbClr val="000000"/>
              </a:buClr>
              <a:buSzPts val="2800"/>
              <a:buFont typeface="Arial"/>
              <a:buNone/>
            </a:pPr>
            <a:r>
              <a:rPr b="0" i="0" lang="en-US" sz="2800" u="none" cap="none" strike="noStrike">
                <a:solidFill>
                  <a:srgbClr val="6F2F9F"/>
                </a:solidFill>
                <a:latin typeface="Times New Roman"/>
                <a:ea typeface="Times New Roman"/>
                <a:cs typeface="Times New Roman"/>
                <a:sym typeface="Times New Roman"/>
              </a:rPr>
              <a:t>the work activity notes</a:t>
            </a:r>
            <a:endParaRPr b="0" i="0" sz="2800" u="none" cap="none" strike="noStrike">
              <a:solidFill>
                <a:srgbClr val="000000"/>
              </a:solidFill>
              <a:latin typeface="Times New Roman"/>
              <a:ea typeface="Times New Roman"/>
              <a:cs typeface="Times New Roman"/>
              <a:sym typeface="Times New Roman"/>
            </a:endParaRPr>
          </a:p>
          <a:p>
            <a:pPr indent="0" lvl="0" marL="469900" marR="61334" rtl="0" algn="l">
              <a:lnSpc>
                <a:spcPct val="95825"/>
              </a:lnSpc>
              <a:spcBef>
                <a:spcPts val="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walkthroughs of all these work products</a:t>
            </a:r>
            <a:endParaRPr b="0" i="0" sz="2800" u="none" cap="none" strike="noStrike">
              <a:solidFill>
                <a:srgbClr val="000000"/>
              </a:solidFill>
              <a:latin typeface="Times New Roman"/>
              <a:ea typeface="Times New Roman"/>
              <a:cs typeface="Times New Roman"/>
              <a:sym typeface="Times New Roman"/>
            </a:endParaRPr>
          </a:p>
        </p:txBody>
      </p:sp>
      <p:sp>
        <p:nvSpPr>
          <p:cNvPr id="413" name="Google Shape;413;p4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7"/>
          <p:cNvSpPr/>
          <p:nvPr/>
        </p:nvSpPr>
        <p:spPr>
          <a:xfrm>
            <a:off x="228600" y="304800"/>
            <a:ext cx="8610600" cy="556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9" name="Google Shape;419;p47"/>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p:nvPr/>
        </p:nvSpPr>
        <p:spPr>
          <a:xfrm>
            <a:off x="0" y="533398"/>
            <a:ext cx="9144000" cy="6324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48"/>
          <p:cNvSpPr txBox="1"/>
          <p:nvPr/>
        </p:nvSpPr>
        <p:spPr>
          <a:xfrm>
            <a:off x="154940" y="123958"/>
            <a:ext cx="559226"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8.2</a:t>
            </a:r>
            <a:endParaRPr b="0" i="0" sz="3000" u="none" cap="none" strike="noStrike">
              <a:solidFill>
                <a:srgbClr val="000000"/>
              </a:solidFill>
              <a:latin typeface="Times New Roman"/>
              <a:ea typeface="Times New Roman"/>
              <a:cs typeface="Times New Roman"/>
              <a:sym typeface="Times New Roman"/>
            </a:endParaRPr>
          </a:p>
        </p:txBody>
      </p:sp>
      <p:sp>
        <p:nvSpPr>
          <p:cNvPr id="426" name="Google Shape;426;p48"/>
          <p:cNvSpPr txBox="1"/>
          <p:nvPr/>
        </p:nvSpPr>
        <p:spPr>
          <a:xfrm>
            <a:off x="726897" y="123958"/>
            <a:ext cx="1646708"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Overview</a:t>
            </a:r>
            <a:endParaRPr b="0" i="0" sz="3000" u="none" cap="none" strike="noStrike">
              <a:solidFill>
                <a:srgbClr val="000000"/>
              </a:solidFill>
              <a:latin typeface="Times New Roman"/>
              <a:ea typeface="Times New Roman"/>
              <a:cs typeface="Times New Roman"/>
              <a:sym typeface="Times New Roman"/>
            </a:endParaRPr>
          </a:p>
        </p:txBody>
      </p:sp>
      <p:sp>
        <p:nvSpPr>
          <p:cNvPr id="427" name="Google Shape;427;p48"/>
          <p:cNvSpPr txBox="1"/>
          <p:nvPr/>
        </p:nvSpPr>
        <p:spPr>
          <a:xfrm>
            <a:off x="2390148" y="123958"/>
            <a:ext cx="400222"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of</a:t>
            </a:r>
            <a:endParaRPr b="0" i="0" sz="3000" u="none" cap="none" strike="noStrike">
              <a:solidFill>
                <a:srgbClr val="000000"/>
              </a:solidFill>
              <a:latin typeface="Times New Roman"/>
              <a:ea typeface="Times New Roman"/>
              <a:cs typeface="Times New Roman"/>
              <a:sym typeface="Times New Roman"/>
            </a:endParaRPr>
          </a:p>
        </p:txBody>
      </p:sp>
      <p:sp>
        <p:nvSpPr>
          <p:cNvPr id="428" name="Google Shape;428;p48"/>
          <p:cNvSpPr txBox="1"/>
          <p:nvPr/>
        </p:nvSpPr>
        <p:spPr>
          <a:xfrm>
            <a:off x="2803906" y="123958"/>
            <a:ext cx="866177"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Data</a:t>
            </a:r>
            <a:endParaRPr b="0" i="0" sz="3000" u="none" cap="none" strike="noStrike">
              <a:solidFill>
                <a:srgbClr val="000000"/>
              </a:solidFill>
              <a:latin typeface="Times New Roman"/>
              <a:ea typeface="Times New Roman"/>
              <a:cs typeface="Times New Roman"/>
              <a:sym typeface="Times New Roman"/>
            </a:endParaRPr>
          </a:p>
        </p:txBody>
      </p:sp>
      <p:sp>
        <p:nvSpPr>
          <p:cNvPr id="429" name="Google Shape;429;p48"/>
          <p:cNvSpPr txBox="1"/>
          <p:nvPr/>
        </p:nvSpPr>
        <p:spPr>
          <a:xfrm>
            <a:off x="3682813" y="123958"/>
            <a:ext cx="2402835"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Interpretation</a:t>
            </a:r>
            <a:endParaRPr b="0" i="0" sz="3000" u="none" cap="none" strike="noStrike">
              <a:solidFill>
                <a:srgbClr val="000000"/>
              </a:solidFill>
              <a:latin typeface="Times New Roman"/>
              <a:ea typeface="Times New Roman"/>
              <a:cs typeface="Times New Roman"/>
              <a:sym typeface="Times New Roman"/>
            </a:endParaRPr>
          </a:p>
        </p:txBody>
      </p:sp>
      <p:sp>
        <p:nvSpPr>
          <p:cNvPr id="430" name="Google Shape;430;p48"/>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9"/>
          <p:cNvSpPr txBox="1"/>
          <p:nvPr/>
        </p:nvSpPr>
        <p:spPr>
          <a:xfrm>
            <a:off x="154940" y="739664"/>
            <a:ext cx="690779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Two important things about contextual analysis:</a:t>
            </a:r>
            <a:endParaRPr b="0" i="0" sz="2800" u="none" cap="none" strike="noStrike">
              <a:solidFill>
                <a:srgbClr val="000000"/>
              </a:solidFill>
              <a:latin typeface="Times New Roman"/>
              <a:ea typeface="Times New Roman"/>
              <a:cs typeface="Times New Roman"/>
              <a:sym typeface="Times New Roman"/>
            </a:endParaRPr>
          </a:p>
        </p:txBody>
      </p:sp>
      <p:sp>
        <p:nvSpPr>
          <p:cNvPr id="436" name="Google Shape;436;p49"/>
          <p:cNvSpPr txBox="1"/>
          <p:nvPr/>
        </p:nvSpPr>
        <p:spPr>
          <a:xfrm>
            <a:off x="154940" y="1676577"/>
            <a:ext cx="7355078" cy="724120"/>
          </a:xfrm>
          <a:prstGeom prst="rect">
            <a:avLst/>
          </a:prstGeom>
          <a:noFill/>
          <a:ln>
            <a:noFill/>
          </a:ln>
        </p:spPr>
        <p:txBody>
          <a:bodyPr anchorCtr="0" anchor="t" bIns="0" lIns="0" spcFirstLastPara="1" rIns="0" wrap="square" tIns="43750">
            <a:noAutofit/>
          </a:bodyPr>
          <a:lstStyle/>
          <a:p>
            <a:pPr indent="-342900" lvl="0" marL="355600" marR="0" rtl="0" algn="l">
              <a:lnSpc>
                <a:spcPct val="9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Contextual analysis does not directly yield either requirements or design.</a:t>
            </a:r>
            <a:endParaRPr b="0" i="0" sz="2800" u="none" cap="none" strike="noStrike">
              <a:solidFill>
                <a:srgbClr val="000000"/>
              </a:solidFill>
              <a:latin typeface="Times New Roman"/>
              <a:ea typeface="Times New Roman"/>
              <a:cs typeface="Times New Roman"/>
              <a:sym typeface="Times New Roman"/>
            </a:endParaRPr>
          </a:p>
        </p:txBody>
      </p:sp>
      <p:sp>
        <p:nvSpPr>
          <p:cNvPr id="437" name="Google Shape;437;p49"/>
          <p:cNvSpPr txBox="1"/>
          <p:nvPr/>
        </p:nvSpPr>
        <p:spPr>
          <a:xfrm>
            <a:off x="154940" y="2871774"/>
            <a:ext cx="8599675" cy="723739"/>
          </a:xfrm>
          <a:prstGeom prst="rect">
            <a:avLst/>
          </a:prstGeom>
          <a:noFill/>
          <a:ln>
            <a:noFill/>
          </a:ln>
        </p:spPr>
        <p:txBody>
          <a:bodyPr anchorCtr="0" anchor="t" bIns="0" lIns="0" spcFirstLastPara="1" rIns="0" wrap="square" tIns="43750">
            <a:noAutofit/>
          </a:bodyPr>
          <a:lstStyle/>
          <a:p>
            <a:pPr indent="-342900" lvl="0" marL="355600" marR="0" rtl="0" algn="l">
              <a:lnSpc>
                <a:spcPct val="9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You probably have to do much of your data interpretation separately for each of the work roles.</a:t>
            </a:r>
            <a:endParaRPr b="0" i="0" sz="2800" u="none" cap="none" strike="noStrike">
              <a:solidFill>
                <a:srgbClr val="000000"/>
              </a:solidFill>
              <a:latin typeface="Times New Roman"/>
              <a:ea typeface="Times New Roman"/>
              <a:cs typeface="Times New Roman"/>
              <a:sym typeface="Times New Roman"/>
            </a:endParaRPr>
          </a:p>
        </p:txBody>
      </p:sp>
      <p:sp>
        <p:nvSpPr>
          <p:cNvPr id="438" name="Google Shape;438;p49"/>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0"/>
          <p:cNvSpPr txBox="1"/>
          <p:nvPr/>
        </p:nvSpPr>
        <p:spPr>
          <a:xfrm>
            <a:off x="154940" y="78483"/>
            <a:ext cx="8844407" cy="6564226"/>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8.3Organizing Concepts:Work Roles And Flow Model</a:t>
            </a:r>
            <a:endParaRPr b="0" i="0" sz="3000" u="none" cap="none" strike="noStrike">
              <a:solidFill>
                <a:srgbClr val="000000"/>
              </a:solidFill>
              <a:latin typeface="Times New Roman"/>
              <a:ea typeface="Times New Roman"/>
              <a:cs typeface="Times New Roman"/>
              <a:sym typeface="Times New Roman"/>
            </a:endParaRPr>
          </a:p>
          <a:p>
            <a:pPr indent="0" lvl="0" marL="12700" marR="57150" rtl="0" algn="l">
              <a:lnSpc>
                <a:spcPct val="95825"/>
              </a:lnSpc>
              <a:spcBef>
                <a:spcPts val="354"/>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8.3.1 Managing Complexity with Work Roles and Flow</a:t>
            </a:r>
            <a:endParaRPr b="0" i="0" sz="3000" u="none" cap="none" strike="noStrike">
              <a:solidFill>
                <a:srgbClr val="000000"/>
              </a:solidFill>
              <a:latin typeface="Times New Roman"/>
              <a:ea typeface="Times New Roman"/>
              <a:cs typeface="Times New Roman"/>
              <a:sym typeface="Times New Roman"/>
            </a:endParaRPr>
          </a:p>
          <a:p>
            <a:pPr indent="0" lvl="0" marL="12700" marR="57150" rtl="0" algn="l">
              <a:lnSpc>
                <a:spcPct val="108000"/>
              </a:lnSpc>
              <a:spcBef>
                <a:spcPts val="162"/>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Models</a:t>
            </a:r>
            <a:endParaRPr b="0" i="0" sz="3000" u="none" cap="none" strike="noStrike">
              <a:solidFill>
                <a:srgbClr val="000000"/>
              </a:solidFill>
              <a:latin typeface="Times New Roman"/>
              <a:ea typeface="Times New Roman"/>
              <a:cs typeface="Times New Roman"/>
              <a:sym typeface="Times New Roman"/>
            </a:endParaRPr>
          </a:p>
          <a:p>
            <a:pPr indent="0" lvl="0" marL="12700" marR="57150" rtl="0" algn="l">
              <a:lnSpc>
                <a:spcPct val="95825"/>
              </a:lnSpc>
              <a:spcBef>
                <a:spcPts val="283"/>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We need two things to help control the complexity and</a:t>
            </a:r>
            <a:endParaRPr b="0" i="0" sz="2800" u="none" cap="none" strike="noStrike">
              <a:solidFill>
                <a:srgbClr val="000000"/>
              </a:solidFill>
              <a:latin typeface="Times New Roman"/>
              <a:ea typeface="Times New Roman"/>
              <a:cs typeface="Times New Roman"/>
              <a:sym typeface="Times New Roman"/>
            </a:endParaRPr>
          </a:p>
          <a:p>
            <a:pPr indent="0" lvl="0" marL="355600" marR="57150" rtl="0" algn="l">
              <a:lnSpc>
                <a:spcPct val="108035"/>
              </a:lnSpc>
              <a:spcBef>
                <a:spcPts val="151"/>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wrap our heads around the problem:</a:t>
            </a:r>
            <a:endParaRPr b="0" i="0" sz="2800" u="none" cap="none" strike="noStrike">
              <a:solidFill>
                <a:srgbClr val="000000"/>
              </a:solidFill>
              <a:latin typeface="Times New Roman"/>
              <a:ea typeface="Times New Roman"/>
              <a:cs typeface="Times New Roman"/>
              <a:sym typeface="Times New Roman"/>
            </a:endParaRPr>
          </a:p>
          <a:p>
            <a:pPr indent="-286512" lvl="0" marL="756412" marR="282078" rtl="0" algn="l">
              <a:lnSpc>
                <a:spcPct val="96071"/>
              </a:lnSpc>
              <a:spcBef>
                <a:spcPts val="588"/>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A big picture of the work domain, its components, and how information flows among them</a:t>
            </a:r>
            <a:endParaRPr b="0" i="0" sz="2800" u="none" cap="none" strike="noStrike">
              <a:solidFill>
                <a:srgbClr val="000000"/>
              </a:solidFill>
              <a:latin typeface="Times New Roman"/>
              <a:ea typeface="Times New Roman"/>
              <a:cs typeface="Times New Roman"/>
              <a:sym typeface="Times New Roman"/>
            </a:endParaRPr>
          </a:p>
          <a:p>
            <a:pPr indent="0" lvl="0" marL="469900" marR="57150" rtl="0" algn="l">
              <a:lnSpc>
                <a:spcPct val="95825"/>
              </a:lnSpc>
              <a:spcBef>
                <a:spcPts val="6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A way to divide the big picture into manageable pieces</a:t>
            </a:r>
            <a:endParaRPr b="0" i="0" sz="2800" u="none" cap="none" strike="noStrike">
              <a:solidFill>
                <a:srgbClr val="000000"/>
              </a:solidFill>
              <a:latin typeface="Times New Roman"/>
              <a:ea typeface="Times New Roman"/>
              <a:cs typeface="Times New Roman"/>
              <a:sym typeface="Times New Roman"/>
            </a:endParaRPr>
          </a:p>
          <a:p>
            <a:pPr indent="-342900" lvl="0" marL="355600" marR="245526" rtl="0" algn="l">
              <a:lnSpc>
                <a:spcPct val="120464"/>
              </a:lnSpc>
              <a:spcBef>
                <a:spcPts val="602"/>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Because these two things are somewhat in opposition and </a:t>
            </a:r>
            <a:endParaRPr b="0" i="0" sz="2800" u="none" cap="none" strike="noStrike">
              <a:solidFill>
                <a:srgbClr val="000000"/>
              </a:solidFill>
              <a:latin typeface="Times New Roman"/>
              <a:ea typeface="Times New Roman"/>
              <a:cs typeface="Times New Roman"/>
              <a:sym typeface="Times New Roman"/>
            </a:endParaRPr>
          </a:p>
          <a:p>
            <a:pPr indent="0" lvl="0" marL="355600" marR="245526"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cannot be done by one single means, we need two </a:t>
            </a:r>
            <a:endParaRPr b="0" i="0" sz="2800" u="none" cap="none" strike="noStrike">
              <a:solidFill>
                <a:srgbClr val="000000"/>
              </a:solidFill>
              <a:latin typeface="Times New Roman"/>
              <a:ea typeface="Times New Roman"/>
              <a:cs typeface="Times New Roman"/>
              <a:sym typeface="Times New Roman"/>
            </a:endParaRPr>
          </a:p>
          <a:p>
            <a:pPr indent="0" lvl="0" marL="355600" marR="245526"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complementary concepts to solve the two parts of the </a:t>
            </a:r>
            <a:endParaRPr b="0" i="0" sz="2800" u="none" cap="none" strike="noStrike">
              <a:solidFill>
                <a:srgbClr val="000000"/>
              </a:solidFill>
              <a:latin typeface="Times New Roman"/>
              <a:ea typeface="Times New Roman"/>
              <a:cs typeface="Times New Roman"/>
              <a:sym typeface="Times New Roman"/>
            </a:endParaRPr>
          </a:p>
          <a:p>
            <a:pPr indent="0" lvl="0" marL="355600" marR="245526"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problem, respectively:</a:t>
            </a:r>
            <a:endParaRPr b="0" i="0" sz="2800" u="none" cap="none" strike="noStrike">
              <a:solidFill>
                <a:srgbClr val="000000"/>
              </a:solidFill>
              <a:latin typeface="Times New Roman"/>
              <a:ea typeface="Times New Roman"/>
              <a:cs typeface="Times New Roman"/>
              <a:sym typeface="Times New Roman"/>
            </a:endParaRPr>
          </a:p>
          <a:p>
            <a:pPr indent="0" lvl="0" marL="469900" marR="57150" rtl="0" algn="l">
              <a:lnSpc>
                <a:spcPct val="95825"/>
              </a:lnSpc>
              <a:spcBef>
                <a:spcPts val="0"/>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A flow model to provide the big picture</a:t>
            </a:r>
            <a:endParaRPr b="0" i="0" sz="2800" u="none" cap="none" strike="noStrike">
              <a:solidFill>
                <a:srgbClr val="000000"/>
              </a:solidFill>
              <a:latin typeface="Times New Roman"/>
              <a:ea typeface="Times New Roman"/>
              <a:cs typeface="Times New Roman"/>
              <a:sym typeface="Times New Roman"/>
            </a:endParaRPr>
          </a:p>
          <a:p>
            <a:pPr indent="-286512" lvl="0" marL="756412" marR="1039158" rtl="0" algn="l">
              <a:lnSpc>
                <a:spcPct val="96071"/>
              </a:lnSpc>
              <a:spcBef>
                <a:spcPts val="736"/>
              </a:spcBef>
              <a:spcAft>
                <a:spcPts val="0"/>
              </a:spcAft>
              <a:buClr>
                <a:srgbClr val="000000"/>
              </a:buClr>
              <a:buSzPts val="2800"/>
              <a:buFont typeface="Arial"/>
              <a:buNone/>
            </a:pPr>
            <a:r>
              <a:rPr b="0" i="0" lang="en-US" sz="2800" u="none" cap="none" strike="noStrike">
                <a:solidFill>
                  <a:srgbClr val="6F2F9F"/>
                </a:solidFill>
                <a:latin typeface="Arial"/>
                <a:ea typeface="Arial"/>
                <a:cs typeface="Arial"/>
                <a:sym typeface="Arial"/>
              </a:rPr>
              <a:t>– </a:t>
            </a:r>
            <a:r>
              <a:rPr b="0" i="0" lang="en-US" sz="2800" u="none" cap="none" strike="noStrike">
                <a:solidFill>
                  <a:srgbClr val="6F2F9F"/>
                </a:solidFill>
                <a:latin typeface="Times New Roman"/>
                <a:ea typeface="Times New Roman"/>
                <a:cs typeface="Times New Roman"/>
                <a:sym typeface="Times New Roman"/>
              </a:rPr>
              <a:t>the concept of work roles as a basis to divide and conquer</a:t>
            </a:r>
            <a:endParaRPr b="0" i="0" sz="2800" u="none" cap="none" strike="noStrike">
              <a:solidFill>
                <a:srgbClr val="000000"/>
              </a:solidFill>
              <a:latin typeface="Times New Roman"/>
              <a:ea typeface="Times New Roman"/>
              <a:cs typeface="Times New Roman"/>
              <a:sym typeface="Times New Roman"/>
            </a:endParaRPr>
          </a:p>
          <a:p>
            <a:pPr indent="0" lvl="0" marL="3043936" marR="3055802" rtl="0" algn="ctr">
              <a:lnSpc>
                <a:spcPct val="101725"/>
              </a:lnSpc>
              <a:spcBef>
                <a:spcPts val="1373"/>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1"/>
          <p:cNvSpPr txBox="1"/>
          <p:nvPr/>
        </p:nvSpPr>
        <p:spPr>
          <a:xfrm>
            <a:off x="154940" y="169678"/>
            <a:ext cx="7150524"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8.3.2 Identify Work Roles as Early as Possible</a:t>
            </a:r>
            <a:endParaRPr b="0" i="0" sz="3000" u="none" cap="none" strike="noStrike">
              <a:solidFill>
                <a:srgbClr val="000000"/>
              </a:solidFill>
              <a:latin typeface="Times New Roman"/>
              <a:ea typeface="Times New Roman"/>
              <a:cs typeface="Times New Roman"/>
              <a:sym typeface="Times New Roman"/>
            </a:endParaRPr>
          </a:p>
        </p:txBody>
      </p:sp>
      <p:sp>
        <p:nvSpPr>
          <p:cNvPr id="449" name="Google Shape;449;p51"/>
          <p:cNvSpPr txBox="1"/>
          <p:nvPr/>
        </p:nvSpPr>
        <p:spPr>
          <a:xfrm>
            <a:off x="154940" y="1134033"/>
            <a:ext cx="8588310" cy="1065174"/>
          </a:xfrm>
          <a:prstGeom prst="rect">
            <a:avLst/>
          </a:prstGeom>
          <a:noFill/>
          <a:ln>
            <a:noFill/>
          </a:ln>
        </p:spPr>
        <p:txBody>
          <a:bodyPr anchorCtr="0" anchor="t" bIns="0" lIns="0" spcFirstLastPara="1" rIns="0" wrap="square" tIns="43750">
            <a:noAutofit/>
          </a:bodyPr>
          <a:lstStyle/>
          <a:p>
            <a:pPr indent="-342900" lvl="0" marL="355600" marR="0" rtl="0" algn="l">
              <a:lnSpc>
                <a:spcPct val="9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As Beyer and Holtzblatt (1998, p. 163) put it, a work role is a “collection of responsibilities that accomplish a coherent part of the work.”</a:t>
            </a:r>
            <a:endParaRPr b="0" i="0" sz="2800" u="none" cap="none" strike="noStrike">
              <a:solidFill>
                <a:srgbClr val="000000"/>
              </a:solidFill>
              <a:latin typeface="Times New Roman"/>
              <a:ea typeface="Times New Roman"/>
              <a:cs typeface="Times New Roman"/>
              <a:sym typeface="Times New Roman"/>
            </a:endParaRPr>
          </a:p>
        </p:txBody>
      </p:sp>
      <p:sp>
        <p:nvSpPr>
          <p:cNvPr id="450" name="Google Shape;450;p51"/>
          <p:cNvSpPr txBox="1"/>
          <p:nvPr/>
        </p:nvSpPr>
        <p:spPr>
          <a:xfrm>
            <a:off x="154940" y="2670606"/>
            <a:ext cx="8546992" cy="1406745"/>
          </a:xfrm>
          <a:prstGeom prst="rect">
            <a:avLst/>
          </a:prstGeom>
          <a:noFill/>
          <a:ln>
            <a:noFill/>
          </a:ln>
        </p:spPr>
        <p:txBody>
          <a:bodyPr anchorCtr="0" anchor="t" bIns="0" lIns="0" spcFirstLastPara="1" rIns="0" wrap="square" tIns="19050">
            <a:noAutofit/>
          </a:bodyPr>
          <a:lstStyle/>
          <a:p>
            <a:pPr indent="-342900" lvl="0" marL="355600" marR="0" rtl="0" algn="l">
              <a:lnSpc>
                <a:spcPct val="1204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A given work role may or may not involve system usage </a:t>
            </a:r>
            <a:endParaRPr b="0" i="0" sz="2800" u="none" cap="none" strike="noStrike">
              <a:solidFill>
                <a:srgbClr val="000000"/>
              </a:solidFill>
              <a:latin typeface="Times New Roman"/>
              <a:ea typeface="Times New Roman"/>
              <a:cs typeface="Times New Roman"/>
              <a:sym typeface="Times New Roman"/>
            </a:endParaRPr>
          </a:p>
          <a:p>
            <a:pPr indent="0" lvl="0" marL="3556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and some roles can be external to the organization, for </a:t>
            </a:r>
            <a:endParaRPr b="0" i="0" sz="2800" u="none" cap="none" strike="noStrike">
              <a:solidFill>
                <a:srgbClr val="000000"/>
              </a:solidFill>
              <a:latin typeface="Times New Roman"/>
              <a:ea typeface="Times New Roman"/>
              <a:cs typeface="Times New Roman"/>
              <a:sym typeface="Times New Roman"/>
            </a:endParaRPr>
          </a:p>
          <a:p>
            <a:pPr indent="0" lvl="0" marL="3556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example, a parts vendor, as long as they participate in the </a:t>
            </a:r>
            <a:endParaRPr b="0" i="0" sz="2800" u="none" cap="none" strike="noStrike">
              <a:solidFill>
                <a:srgbClr val="000000"/>
              </a:solidFill>
              <a:latin typeface="Times New Roman"/>
              <a:ea typeface="Times New Roman"/>
              <a:cs typeface="Times New Roman"/>
              <a:sym typeface="Times New Roman"/>
            </a:endParaRPr>
          </a:p>
          <a:p>
            <a:pPr indent="0" lvl="0" marL="3556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work practice of the organization.</a:t>
            </a:r>
            <a:endParaRPr b="0" i="0" sz="2800" u="none" cap="none" strike="noStrike">
              <a:solidFill>
                <a:srgbClr val="000000"/>
              </a:solidFill>
              <a:latin typeface="Times New Roman"/>
              <a:ea typeface="Times New Roman"/>
              <a:cs typeface="Times New Roman"/>
              <a:sym typeface="Times New Roman"/>
            </a:endParaRPr>
          </a:p>
        </p:txBody>
      </p:sp>
      <p:sp>
        <p:nvSpPr>
          <p:cNvPr id="451" name="Google Shape;451;p51"/>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p:nvPr/>
        </p:nvSpPr>
        <p:spPr>
          <a:xfrm>
            <a:off x="0" y="1523999"/>
            <a:ext cx="9144000" cy="5334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52"/>
          <p:cNvSpPr txBox="1"/>
          <p:nvPr/>
        </p:nvSpPr>
        <p:spPr>
          <a:xfrm>
            <a:off x="154940" y="169678"/>
            <a:ext cx="6712342" cy="138329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8.3.3 Start Sketching an Initial Flow Model</a:t>
            </a:r>
            <a:endParaRPr b="0" i="0" sz="3000" u="none" cap="none" strike="noStrike">
              <a:solidFill>
                <a:srgbClr val="000000"/>
              </a:solidFill>
              <a:latin typeface="Times New Roman"/>
              <a:ea typeface="Times New Roman"/>
              <a:cs typeface="Times New Roman"/>
              <a:sym typeface="Times New Roman"/>
            </a:endParaRPr>
          </a:p>
          <a:p>
            <a:pPr indent="0" lvl="0" marL="12700" marR="57195" rtl="0" algn="l">
              <a:lnSpc>
                <a:spcPct val="95825"/>
              </a:lnSpc>
              <a:spcBef>
                <a:spcPts val="714"/>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as Possible</a:t>
            </a:r>
            <a:endParaRPr b="0" i="0" sz="3000" u="none" cap="none" strike="noStrike">
              <a:solidFill>
                <a:srgbClr val="000000"/>
              </a:solidFill>
              <a:latin typeface="Times New Roman"/>
              <a:ea typeface="Times New Roman"/>
              <a:cs typeface="Times New Roman"/>
              <a:sym typeface="Times New Roman"/>
            </a:endParaRPr>
          </a:p>
          <a:p>
            <a:pPr indent="0" lvl="0" marL="12700" marR="29515" rtl="0" algn="l">
              <a:lnSpc>
                <a:spcPct val="95825"/>
              </a:lnSpc>
              <a:spcBef>
                <a:spcPts val="11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An initial flow model sketch of the MUTTS</a:t>
            </a:r>
            <a:endParaRPr b="0" i="0" sz="2800" u="none" cap="none" strike="noStrike">
              <a:solidFill>
                <a:srgbClr val="000000"/>
              </a:solidFill>
              <a:latin typeface="Times New Roman"/>
              <a:ea typeface="Times New Roman"/>
              <a:cs typeface="Times New Roman"/>
              <a:sym typeface="Times New Roman"/>
            </a:endParaRPr>
          </a:p>
        </p:txBody>
      </p:sp>
      <p:sp>
        <p:nvSpPr>
          <p:cNvPr id="458" name="Google Shape;458;p52"/>
          <p:cNvSpPr txBox="1"/>
          <p:nvPr/>
        </p:nvSpPr>
        <p:spPr>
          <a:xfrm>
            <a:off x="6880775" y="169678"/>
            <a:ext cx="1318785"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as Early</a:t>
            </a:r>
            <a:endParaRPr b="0" i="0" sz="3000" u="none" cap="none" strike="noStrike">
              <a:solidFill>
                <a:srgbClr val="000000"/>
              </a:solidFill>
              <a:latin typeface="Times New Roman"/>
              <a:ea typeface="Times New Roman"/>
              <a:cs typeface="Times New Roman"/>
              <a:sym typeface="Times New Roman"/>
            </a:endParaRPr>
          </a:p>
        </p:txBody>
      </p:sp>
      <p:sp>
        <p:nvSpPr>
          <p:cNvPr id="459" name="Google Shape;459;p52"/>
          <p:cNvSpPr txBox="1"/>
          <p:nvPr/>
        </p:nvSpPr>
        <p:spPr>
          <a:xfrm>
            <a:off x="6851501" y="1172480"/>
            <a:ext cx="115767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system.</a:t>
            </a:r>
            <a:endParaRPr b="0" i="0" sz="2800" u="none" cap="none" strike="noStrike">
              <a:solidFill>
                <a:srgbClr val="000000"/>
              </a:solidFill>
              <a:latin typeface="Times New Roman"/>
              <a:ea typeface="Times New Roman"/>
              <a:cs typeface="Times New Roman"/>
              <a:sym typeface="Times New Roman"/>
            </a:endParaRPr>
          </a:p>
        </p:txBody>
      </p:sp>
      <p:sp>
        <p:nvSpPr>
          <p:cNvPr id="460" name="Google Shape;460;p52"/>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nvSpPr>
        <p:spPr>
          <a:xfrm>
            <a:off x="154940" y="174738"/>
            <a:ext cx="3878686" cy="432612"/>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5) </a:t>
            </a:r>
            <a:r>
              <a:rPr b="1" i="0" lang="en-US" sz="3200" u="none" cap="none" strike="noStrike">
                <a:solidFill>
                  <a:srgbClr val="000000"/>
                </a:solidFill>
                <a:latin typeface="Times New Roman"/>
                <a:ea typeface="Times New Roman"/>
                <a:cs typeface="Times New Roman"/>
                <a:sym typeface="Times New Roman"/>
              </a:rPr>
              <a:t>Contextual Inquiry</a:t>
            </a:r>
            <a:endParaRPr b="0" i="0" sz="3200" u="none" cap="none" strike="noStrike">
              <a:solidFill>
                <a:srgbClr val="000000"/>
              </a:solidFill>
              <a:latin typeface="Times New Roman"/>
              <a:ea typeface="Times New Roman"/>
              <a:cs typeface="Times New Roman"/>
              <a:sym typeface="Times New Roman"/>
            </a:endParaRPr>
          </a:p>
        </p:txBody>
      </p:sp>
      <p:sp>
        <p:nvSpPr>
          <p:cNvPr id="51" name="Google Shape;51;p7"/>
          <p:cNvSpPr txBox="1"/>
          <p:nvPr/>
        </p:nvSpPr>
        <p:spPr>
          <a:xfrm>
            <a:off x="154940" y="758158"/>
            <a:ext cx="228853" cy="432307"/>
          </a:xfrm>
          <a:prstGeom prst="rect">
            <a:avLst/>
          </a:prstGeom>
          <a:noFill/>
          <a:ln>
            <a:noFill/>
          </a:ln>
        </p:spPr>
        <p:txBody>
          <a:bodyPr anchorCtr="0" anchor="t" bIns="0" lIns="0" spcFirstLastPara="1" rIns="0" wrap="square" tIns="21425">
            <a:noAutofit/>
          </a:bodyPr>
          <a:lstStyle/>
          <a:p>
            <a:pPr indent="0" lvl="0" marL="12700" marR="0" rtl="0" algn="l">
              <a:lnSpc>
                <a:spcPct val="105468"/>
              </a:lnSpc>
              <a:spcBef>
                <a:spcPts val="0"/>
              </a:spcBef>
              <a:spcAft>
                <a:spcPts val="0"/>
              </a:spcAft>
              <a:buClr>
                <a:srgbClr val="000000"/>
              </a:buClr>
              <a:buSzPts val="3200"/>
              <a:buFont typeface="Arial"/>
              <a:buNone/>
            </a:pPr>
            <a:r>
              <a:rPr b="0" i="0" lang="en-US" sz="3200" u="none" cap="none" strike="noStrike">
                <a:solidFill>
                  <a:srgbClr val="FF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p:txBody>
      </p:sp>
      <p:sp>
        <p:nvSpPr>
          <p:cNvPr id="52" name="Google Shape;52;p7"/>
          <p:cNvSpPr txBox="1"/>
          <p:nvPr/>
        </p:nvSpPr>
        <p:spPr>
          <a:xfrm>
            <a:off x="497840" y="760453"/>
            <a:ext cx="8501266" cy="5882255"/>
          </a:xfrm>
          <a:prstGeom prst="rect">
            <a:avLst/>
          </a:prstGeom>
          <a:noFill/>
          <a:ln>
            <a:noFill/>
          </a:ln>
        </p:spPr>
        <p:txBody>
          <a:bodyPr anchorCtr="0" anchor="t" bIns="0" lIns="0" spcFirstLastPara="1" rIns="0" wrap="square" tIns="21375">
            <a:noAutofit/>
          </a:bodyPr>
          <a:lstStyle/>
          <a:p>
            <a:pPr indent="0" lvl="0" marL="12700" marR="70098"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Contextual inquiry is an early system or product</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UX lifecycle activity to gather detailed descriptions</a:t>
            </a:r>
            <a:endParaRPr b="0" i="0" sz="3200" u="none" cap="none" strike="noStrike">
              <a:solidFill>
                <a:srgbClr val="000000"/>
              </a:solidFill>
              <a:latin typeface="Times New Roman"/>
              <a:ea typeface="Times New Roman"/>
              <a:cs typeface="Times New Roman"/>
              <a:sym typeface="Times New Roman"/>
            </a:endParaRPr>
          </a:p>
          <a:p>
            <a:pPr indent="0" lvl="0" marL="12700" marR="377219" rtl="0" algn="l">
              <a:lnSpc>
                <a:spcPct val="100041"/>
              </a:lnSpc>
              <a:spcBef>
                <a:spcPts val="16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of customer or user work practice for the purpose of understanding work activities and underlying rationale.</a:t>
            </a:r>
            <a:endParaRPr b="0" i="0" sz="3200" u="none" cap="none" strike="noStrike">
              <a:solidFill>
                <a:srgbClr val="000000"/>
              </a:solidFill>
              <a:latin typeface="Times New Roman"/>
              <a:ea typeface="Times New Roman"/>
              <a:cs typeface="Times New Roman"/>
              <a:sym typeface="Times New Roman"/>
            </a:endParaRPr>
          </a:p>
          <a:p>
            <a:pPr indent="0" lvl="0" marL="12700" marR="289560" rtl="0" algn="l">
              <a:lnSpc>
                <a:spcPct val="100041"/>
              </a:lnSpc>
              <a:spcBef>
                <a:spcPts val="772"/>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The goal of contextual inquiry is to improve work practice and construct and/or improve system designs to support it.</a:t>
            </a:r>
            <a:endParaRPr b="0" i="0" sz="3200" u="none" cap="none" strike="noStrike">
              <a:solidFill>
                <a:srgbClr val="000000"/>
              </a:solidFill>
              <a:latin typeface="Times New Roman"/>
              <a:ea typeface="Times New Roman"/>
              <a:cs typeface="Times New Roman"/>
              <a:sym typeface="Times New Roman"/>
            </a:endParaRPr>
          </a:p>
          <a:p>
            <a:pPr indent="0" lvl="0" marL="12700" marR="840514" rtl="0" algn="just">
              <a:lnSpc>
                <a:spcPct val="100041"/>
              </a:lnSpc>
              <a:spcBef>
                <a:spcPts val="772"/>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Contextual inquiry includes both interviews of customers and users and observations of work practice occurring in its real-world context.</a:t>
            </a:r>
            <a:endParaRPr b="0" i="0" sz="3200" u="none" cap="none" strike="noStrike">
              <a:solidFill>
                <a:srgbClr val="000000"/>
              </a:solidFill>
              <a:latin typeface="Times New Roman"/>
              <a:ea typeface="Times New Roman"/>
              <a:cs typeface="Times New Roman"/>
              <a:sym typeface="Times New Roman"/>
            </a:endParaRPr>
          </a:p>
          <a:p>
            <a:pPr indent="0" lvl="0" marL="2725166" marR="70098" rtl="0" algn="l">
              <a:lnSpc>
                <a:spcPct val="101725"/>
              </a:lnSpc>
              <a:spcBef>
                <a:spcPts val="1282"/>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53" name="Google Shape;53;p7"/>
          <p:cNvSpPr txBox="1"/>
          <p:nvPr/>
        </p:nvSpPr>
        <p:spPr>
          <a:xfrm>
            <a:off x="154940" y="3294228"/>
            <a:ext cx="229006" cy="432612"/>
          </a:xfrm>
          <a:prstGeom prst="rect">
            <a:avLst/>
          </a:prstGeom>
          <a:noFill/>
          <a:ln>
            <a:noFill/>
          </a:ln>
        </p:spPr>
        <p:txBody>
          <a:bodyPr anchorCtr="0" anchor="t" bIns="0" lIns="0" spcFirstLastPara="1" rIns="0" wrap="square" tIns="21425">
            <a:noAutofit/>
          </a:bodyPr>
          <a:lstStyle/>
          <a:p>
            <a:pPr indent="0" lvl="0" marL="12700" marR="0" rtl="0" algn="l">
              <a:lnSpc>
                <a:spcPct val="105468"/>
              </a:lnSpc>
              <a:spcBef>
                <a:spcPts val="0"/>
              </a:spcBef>
              <a:spcAft>
                <a:spcPts val="0"/>
              </a:spcAft>
              <a:buClr>
                <a:srgbClr val="000000"/>
              </a:buClr>
              <a:buSzPts val="3200"/>
              <a:buFont typeface="Arial"/>
              <a:buNone/>
            </a:pPr>
            <a:r>
              <a:rPr b="0" i="0" lang="en-US" sz="3200" u="none" cap="none" strike="noStrike">
                <a:solidFill>
                  <a:srgbClr val="FF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p:txBody>
      </p:sp>
      <p:sp>
        <p:nvSpPr>
          <p:cNvPr id="54" name="Google Shape;54;p7"/>
          <p:cNvSpPr txBox="1"/>
          <p:nvPr/>
        </p:nvSpPr>
        <p:spPr>
          <a:xfrm>
            <a:off x="154940" y="4855058"/>
            <a:ext cx="229006" cy="432612"/>
          </a:xfrm>
          <a:prstGeom prst="rect">
            <a:avLst/>
          </a:prstGeom>
          <a:noFill/>
          <a:ln>
            <a:noFill/>
          </a:ln>
        </p:spPr>
        <p:txBody>
          <a:bodyPr anchorCtr="0" anchor="t" bIns="0" lIns="0" spcFirstLastPara="1" rIns="0" wrap="square" tIns="21425">
            <a:noAutofit/>
          </a:bodyPr>
          <a:lstStyle/>
          <a:p>
            <a:pPr indent="0" lvl="0" marL="12700" marR="0" rtl="0" algn="l">
              <a:lnSpc>
                <a:spcPct val="105468"/>
              </a:lnSpc>
              <a:spcBef>
                <a:spcPts val="0"/>
              </a:spcBef>
              <a:spcAft>
                <a:spcPts val="0"/>
              </a:spcAft>
              <a:buClr>
                <a:srgbClr val="000000"/>
              </a:buClr>
              <a:buSzPts val="3200"/>
              <a:buFont typeface="Arial"/>
              <a:buNone/>
            </a:pPr>
            <a:r>
              <a:rPr b="0" i="0" lang="en-US" sz="3200" u="none" cap="none" strike="noStrike">
                <a:solidFill>
                  <a:srgbClr val="FF0000"/>
                </a:solidFill>
                <a:latin typeface="Arial"/>
                <a:ea typeface="Arial"/>
                <a:cs typeface="Arial"/>
                <a:sym typeface="Arial"/>
              </a:rPr>
              <a:t>•</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3"/>
          <p:cNvSpPr txBox="1"/>
          <p:nvPr/>
        </p:nvSpPr>
        <p:spPr>
          <a:xfrm>
            <a:off x="154940" y="703577"/>
            <a:ext cx="7994776"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8.4 Creating And Managing Work Activity Notes</a:t>
            </a:r>
            <a:endParaRPr b="0" i="0" sz="3000" u="none" cap="none" strike="noStrike">
              <a:solidFill>
                <a:srgbClr val="000000"/>
              </a:solidFill>
              <a:latin typeface="Times New Roman"/>
              <a:ea typeface="Times New Roman"/>
              <a:cs typeface="Times New Roman"/>
              <a:sym typeface="Times New Roman"/>
            </a:endParaRPr>
          </a:p>
        </p:txBody>
      </p:sp>
      <p:sp>
        <p:nvSpPr>
          <p:cNvPr id="466" name="Google Shape;466;p53"/>
          <p:cNvSpPr txBox="1"/>
          <p:nvPr/>
        </p:nvSpPr>
        <p:spPr>
          <a:xfrm>
            <a:off x="154940" y="1827555"/>
            <a:ext cx="8315415"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main point of contextual analysis has two basic parts:</a:t>
            </a:r>
            <a:endParaRPr b="0" i="0" sz="2800" u="none" cap="none" strike="noStrike">
              <a:solidFill>
                <a:srgbClr val="000000"/>
              </a:solidFill>
              <a:latin typeface="Times New Roman"/>
              <a:ea typeface="Times New Roman"/>
              <a:cs typeface="Times New Roman"/>
              <a:sym typeface="Times New Roman"/>
            </a:endParaRPr>
          </a:p>
        </p:txBody>
      </p:sp>
      <p:sp>
        <p:nvSpPr>
          <p:cNvPr id="467" name="Google Shape;467;p53"/>
          <p:cNvSpPr txBox="1"/>
          <p:nvPr/>
        </p:nvSpPr>
        <p:spPr>
          <a:xfrm>
            <a:off x="154940" y="2838246"/>
            <a:ext cx="8344198" cy="382363"/>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Converting raw contextual data into work activity notes</a:t>
            </a:r>
            <a:endParaRPr b="0" i="0" sz="2800" u="none" cap="none" strike="noStrike">
              <a:solidFill>
                <a:srgbClr val="000000"/>
              </a:solidFill>
              <a:latin typeface="Times New Roman"/>
              <a:ea typeface="Times New Roman"/>
              <a:cs typeface="Times New Roman"/>
              <a:sym typeface="Times New Roman"/>
            </a:endParaRPr>
          </a:p>
        </p:txBody>
      </p:sp>
      <p:sp>
        <p:nvSpPr>
          <p:cNvPr id="468" name="Google Shape;468;p53"/>
          <p:cNvSpPr txBox="1"/>
          <p:nvPr/>
        </p:nvSpPr>
        <p:spPr>
          <a:xfrm>
            <a:off x="154940" y="3691940"/>
            <a:ext cx="7824994" cy="723739"/>
          </a:xfrm>
          <a:prstGeom prst="rect">
            <a:avLst/>
          </a:prstGeom>
          <a:noFill/>
          <a:ln>
            <a:noFill/>
          </a:ln>
        </p:spPr>
        <p:txBody>
          <a:bodyPr anchorCtr="0" anchor="t" bIns="0" lIns="0" spcFirstLastPara="1" rIns="0" wrap="square" tIns="18300">
            <a:noAutofit/>
          </a:bodyPr>
          <a:lstStyle/>
          <a:p>
            <a:pPr indent="0" lvl="0" marL="12700" marR="0" rtl="0" algn="l">
              <a:lnSpc>
                <a:spcPct val="103035"/>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Converting work activity notes into a Work Activity</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8928"/>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Affinity Diagram(WAAD)</a:t>
            </a:r>
            <a:endParaRPr b="0" i="0" sz="2800" u="none" cap="none" strike="noStrike">
              <a:solidFill>
                <a:srgbClr val="000000"/>
              </a:solidFill>
              <a:latin typeface="Times New Roman"/>
              <a:ea typeface="Times New Roman"/>
              <a:cs typeface="Times New Roman"/>
              <a:sym typeface="Times New Roman"/>
            </a:endParaRPr>
          </a:p>
        </p:txBody>
      </p:sp>
      <p:sp>
        <p:nvSpPr>
          <p:cNvPr id="469" name="Google Shape;469;p53"/>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4"/>
          <p:cNvSpPr txBox="1"/>
          <p:nvPr/>
        </p:nvSpPr>
        <p:spPr>
          <a:xfrm>
            <a:off x="154940" y="718817"/>
            <a:ext cx="8860028" cy="1468199"/>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8.4.1 Transcribing Interview and Observation Recordings</a:t>
            </a:r>
            <a:endParaRPr b="0" i="0" sz="3000" u="none" cap="none" strike="noStrike">
              <a:solidFill>
                <a:srgbClr val="000000"/>
              </a:solidFill>
              <a:latin typeface="Times New Roman"/>
              <a:ea typeface="Times New Roman"/>
              <a:cs typeface="Times New Roman"/>
              <a:sym typeface="Times New Roman"/>
            </a:endParaRPr>
          </a:p>
          <a:p>
            <a:pPr indent="0" lvl="0" marL="12700" marR="57150" rtl="0" algn="l">
              <a:lnSpc>
                <a:spcPct val="95825"/>
              </a:lnSpc>
              <a:spcBef>
                <a:spcPts val="712"/>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8.4.2 Reviewing Raw User Work Activity Data</a:t>
            </a:r>
            <a:endParaRPr b="0" i="0" sz="3000" u="none" cap="none" strike="noStrike">
              <a:solidFill>
                <a:srgbClr val="000000"/>
              </a:solidFill>
              <a:latin typeface="Times New Roman"/>
              <a:ea typeface="Times New Roman"/>
              <a:cs typeface="Times New Roman"/>
              <a:sym typeface="Times New Roman"/>
            </a:endParaRPr>
          </a:p>
          <a:p>
            <a:pPr indent="0" lvl="0" marL="12700" marR="57150" rtl="0" algn="l">
              <a:lnSpc>
                <a:spcPct val="95825"/>
              </a:lnSpc>
              <a:spcBef>
                <a:spcPts val="804"/>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a:t>
            </a:r>
            <a:r>
              <a:rPr b="0" i="0" lang="en-US" sz="2800" u="none" cap="none" strike="noStrike">
                <a:solidFill>
                  <a:srgbClr val="000000"/>
                </a:solidFill>
                <a:latin typeface="Times New Roman"/>
                <a:ea typeface="Times New Roman"/>
                <a:cs typeface="Times New Roman"/>
                <a:sym typeface="Times New Roman"/>
              </a:rPr>
              <a:t>Recounting one interview at a time, researchers:</a:t>
            </a:r>
            <a:endParaRPr b="0" i="0" sz="2800" u="none" cap="none" strike="noStrike">
              <a:solidFill>
                <a:srgbClr val="000000"/>
              </a:solidFill>
              <a:latin typeface="Times New Roman"/>
              <a:ea typeface="Times New Roman"/>
              <a:cs typeface="Times New Roman"/>
              <a:sym typeface="Times New Roman"/>
            </a:endParaRPr>
          </a:p>
        </p:txBody>
      </p:sp>
      <p:sp>
        <p:nvSpPr>
          <p:cNvPr id="475" name="Google Shape;475;p54"/>
          <p:cNvSpPr txBox="1"/>
          <p:nvPr/>
        </p:nvSpPr>
        <p:spPr>
          <a:xfrm>
            <a:off x="154940" y="2743758"/>
            <a:ext cx="8855634" cy="1577433"/>
          </a:xfrm>
          <a:prstGeom prst="rect">
            <a:avLst/>
          </a:prstGeom>
          <a:noFill/>
          <a:ln>
            <a:noFill/>
          </a:ln>
        </p:spPr>
        <p:txBody>
          <a:bodyPr anchorCtr="0" anchor="t" bIns="0" lIns="0" spcFirstLastPara="1" rIns="0" wrap="square" tIns="43750">
            <a:noAutofit/>
          </a:bodyPr>
          <a:lstStyle/>
          <a:p>
            <a:pPr indent="-342900" lvl="0" marL="355600" marR="205890" rtl="0" algn="l">
              <a:lnSpc>
                <a:spcPct val="9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Review interview and observation notes and any recorded audio</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4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Retell the events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11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In discussion with the group, capture key points and issues,</a:t>
            </a:r>
            <a:endParaRPr b="0" i="0" sz="2800" u="none" cap="none" strike="noStrike">
              <a:solidFill>
                <a:srgbClr val="000000"/>
              </a:solidFill>
              <a:latin typeface="Times New Roman"/>
              <a:ea typeface="Times New Roman"/>
              <a:cs typeface="Times New Roman"/>
              <a:sym typeface="Times New Roman"/>
            </a:endParaRPr>
          </a:p>
        </p:txBody>
      </p:sp>
      <p:sp>
        <p:nvSpPr>
          <p:cNvPr id="476" name="Google Shape;476;p54"/>
          <p:cNvSpPr txBox="1"/>
          <p:nvPr/>
        </p:nvSpPr>
        <p:spPr>
          <a:xfrm>
            <a:off x="497840" y="4282075"/>
            <a:ext cx="5902160" cy="721868"/>
          </a:xfrm>
          <a:prstGeom prst="rect">
            <a:avLst/>
          </a:prstGeom>
          <a:noFill/>
          <a:ln>
            <a:noFill/>
          </a:ln>
        </p:spPr>
        <p:txBody>
          <a:bodyPr anchorCtr="0" anchor="t" bIns="0" lIns="0" spcFirstLastPara="1" rIns="0" wrap="square" tIns="41825">
            <a:noAutofit/>
          </a:bodyPr>
          <a:lstStyle/>
          <a:p>
            <a:pPr indent="0" lvl="0" marL="12700" marR="0" rtl="0" algn="l">
              <a:lnSpc>
                <a:spcPct val="9607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design ideas, missing data, and questions course of the discussion</a:t>
            </a:r>
            <a:endParaRPr b="0" i="0" sz="2800" u="none" cap="none" strike="noStrike">
              <a:solidFill>
                <a:srgbClr val="000000"/>
              </a:solidFill>
              <a:latin typeface="Times New Roman"/>
              <a:ea typeface="Times New Roman"/>
              <a:cs typeface="Times New Roman"/>
              <a:sym typeface="Times New Roman"/>
            </a:endParaRPr>
          </a:p>
        </p:txBody>
      </p:sp>
      <p:sp>
        <p:nvSpPr>
          <p:cNvPr id="477" name="Google Shape;477;p54"/>
          <p:cNvSpPr txBox="1"/>
          <p:nvPr/>
        </p:nvSpPr>
        <p:spPr>
          <a:xfrm>
            <a:off x="6410831" y="4282075"/>
            <a:ext cx="1933664"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arising in the</a:t>
            </a:r>
            <a:endParaRPr b="0" i="0" sz="2800" u="none" cap="none" strike="noStrike">
              <a:solidFill>
                <a:srgbClr val="000000"/>
              </a:solidFill>
              <a:latin typeface="Times New Roman"/>
              <a:ea typeface="Times New Roman"/>
              <a:cs typeface="Times New Roman"/>
              <a:sym typeface="Times New Roman"/>
            </a:endParaRPr>
          </a:p>
        </p:txBody>
      </p:sp>
      <p:sp>
        <p:nvSpPr>
          <p:cNvPr id="478" name="Google Shape;478;p54"/>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txBox="1"/>
          <p:nvPr/>
        </p:nvSpPr>
        <p:spPr>
          <a:xfrm>
            <a:off x="154940" y="676701"/>
            <a:ext cx="202946"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484" name="Google Shape;484;p55"/>
          <p:cNvSpPr txBox="1"/>
          <p:nvPr/>
        </p:nvSpPr>
        <p:spPr>
          <a:xfrm>
            <a:off x="497840" y="678704"/>
            <a:ext cx="8275020" cy="80721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User researchers talk about what users said and what they</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observed that users did:</a:t>
            </a:r>
            <a:endParaRPr b="0" i="0" sz="2800" u="none" cap="none" strike="noStrike">
              <a:solidFill>
                <a:srgbClr val="000000"/>
              </a:solidFill>
              <a:latin typeface="Times New Roman"/>
              <a:ea typeface="Times New Roman"/>
              <a:cs typeface="Times New Roman"/>
              <a:sym typeface="Times New Roman"/>
            </a:endParaRPr>
          </a:p>
        </p:txBody>
      </p:sp>
      <p:sp>
        <p:nvSpPr>
          <p:cNvPr id="485" name="Google Shape;485;p55"/>
          <p:cNvSpPr txBox="1"/>
          <p:nvPr/>
        </p:nvSpPr>
        <p:spPr>
          <a:xfrm>
            <a:off x="154940" y="2042718"/>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486" name="Google Shape;486;p55"/>
          <p:cNvSpPr txBox="1"/>
          <p:nvPr/>
        </p:nvSpPr>
        <p:spPr>
          <a:xfrm>
            <a:off x="497840" y="2044589"/>
            <a:ext cx="8487230" cy="721868"/>
          </a:xfrm>
          <a:prstGeom prst="rect">
            <a:avLst/>
          </a:prstGeom>
          <a:noFill/>
          <a:ln>
            <a:noFill/>
          </a:ln>
        </p:spPr>
        <p:txBody>
          <a:bodyPr anchorCtr="0" anchor="t" bIns="0" lIns="0" spcFirstLastPara="1" rIns="0" wrap="square" tIns="41825">
            <a:noAutofit/>
          </a:bodyPr>
          <a:lstStyle/>
          <a:p>
            <a:pPr indent="0" lvl="0" marL="12700" marR="0" rtl="0" algn="l">
              <a:lnSpc>
                <a:spcPct val="9607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Start with one big session to help everyone get going in the same direction, then break into groups to work in parallel.</a:t>
            </a:r>
            <a:endParaRPr b="0" i="0" sz="2800" u="none" cap="none" strike="noStrike">
              <a:solidFill>
                <a:srgbClr val="000000"/>
              </a:solidFill>
              <a:latin typeface="Times New Roman"/>
              <a:ea typeface="Times New Roman"/>
              <a:cs typeface="Times New Roman"/>
              <a:sym typeface="Times New Roman"/>
            </a:endParaRPr>
          </a:p>
        </p:txBody>
      </p:sp>
      <p:sp>
        <p:nvSpPr>
          <p:cNvPr id="487" name="Google Shape;487;p55"/>
          <p:cNvSpPr txBox="1"/>
          <p:nvPr/>
        </p:nvSpPr>
        <p:spPr>
          <a:xfrm>
            <a:off x="154940" y="3237534"/>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488" name="Google Shape;488;p55"/>
          <p:cNvSpPr txBox="1"/>
          <p:nvPr/>
        </p:nvSpPr>
        <p:spPr>
          <a:xfrm>
            <a:off x="497840" y="3239405"/>
            <a:ext cx="8476805" cy="1063498"/>
          </a:xfrm>
          <a:prstGeom prst="rect">
            <a:avLst/>
          </a:prstGeom>
          <a:noFill/>
          <a:ln>
            <a:noFill/>
          </a:ln>
        </p:spPr>
        <p:txBody>
          <a:bodyPr anchorCtr="0" anchor="t" bIns="0" lIns="0" spcFirstLastPara="1" rIns="0" wrap="square" tIns="20950">
            <a:noAutofit/>
          </a:bodyPr>
          <a:lstStyle/>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Choose groupings to give an approximate balance of group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size, background and skills, and distributing the user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researchers across the groups.</a:t>
            </a:r>
            <a:endParaRPr b="0" i="0" sz="2800" u="none" cap="none" strike="noStrike">
              <a:solidFill>
                <a:srgbClr val="000000"/>
              </a:solidFill>
              <a:latin typeface="Times New Roman"/>
              <a:ea typeface="Times New Roman"/>
              <a:cs typeface="Times New Roman"/>
              <a:sym typeface="Times New Roman"/>
            </a:endParaRPr>
          </a:p>
        </p:txBody>
      </p:sp>
      <p:sp>
        <p:nvSpPr>
          <p:cNvPr id="489" name="Google Shape;489;p55"/>
          <p:cNvSpPr txBox="1"/>
          <p:nvPr/>
        </p:nvSpPr>
        <p:spPr>
          <a:xfrm>
            <a:off x="154940" y="4773980"/>
            <a:ext cx="241295" cy="380492"/>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490" name="Google Shape;490;p55"/>
          <p:cNvSpPr txBox="1"/>
          <p:nvPr/>
        </p:nvSpPr>
        <p:spPr>
          <a:xfrm>
            <a:off x="497840" y="4775851"/>
            <a:ext cx="8385624" cy="1063574"/>
          </a:xfrm>
          <a:prstGeom prst="rect">
            <a:avLst/>
          </a:prstGeom>
          <a:noFill/>
          <a:ln>
            <a:noFill/>
          </a:ln>
        </p:spPr>
        <p:txBody>
          <a:bodyPr anchorCtr="0" anchor="t" bIns="0" lIns="0" spcFirstLastPara="1" rIns="0" wrap="square" tIns="20950">
            <a:noAutofit/>
          </a:bodyPr>
          <a:lstStyle/>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 moderator in each group keeps things on track, while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user researchers give accounts of each interview. AND SO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ON ….</a:t>
            </a:r>
            <a:endParaRPr b="0" i="0" sz="2800" u="none" cap="none" strike="noStrike">
              <a:solidFill>
                <a:srgbClr val="000000"/>
              </a:solidFill>
              <a:latin typeface="Times New Roman"/>
              <a:ea typeface="Times New Roman"/>
              <a:cs typeface="Times New Roman"/>
              <a:sym typeface="Times New Roman"/>
            </a:endParaRPr>
          </a:p>
        </p:txBody>
      </p:sp>
      <p:sp>
        <p:nvSpPr>
          <p:cNvPr id="491" name="Google Shape;491;p55"/>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nvSpPr>
        <p:spPr>
          <a:xfrm>
            <a:off x="154940" y="164136"/>
            <a:ext cx="203098" cy="380796"/>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497" name="Google Shape;497;p56"/>
          <p:cNvSpPr txBox="1"/>
          <p:nvPr/>
        </p:nvSpPr>
        <p:spPr>
          <a:xfrm>
            <a:off x="497840" y="166141"/>
            <a:ext cx="8288023" cy="3112380"/>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Finally the group engages in introspection about lessons</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learned.</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812"/>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group brainstorms to evaluate their process reflecting on what went well and what could be improved for next visit and how.</a:t>
            </a:r>
            <a:endParaRPr b="0" i="0" sz="2800" u="none" cap="none" strike="noStrike">
              <a:solidFill>
                <a:srgbClr val="000000"/>
              </a:solidFill>
              <a:latin typeface="Times New Roman"/>
              <a:ea typeface="Times New Roman"/>
              <a:cs typeface="Times New Roman"/>
              <a:sym typeface="Times New Roman"/>
            </a:endParaRPr>
          </a:p>
          <a:p>
            <a:pPr indent="0" lvl="0" marL="12700" marR="340888" rtl="0" algn="l">
              <a:lnSpc>
                <a:spcPct val="100041"/>
              </a:lnSpc>
              <a:spcBef>
                <a:spcPts val="678"/>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 outputs of this process of review and interpretation are:</a:t>
            </a:r>
            <a:endParaRPr b="0" i="0" sz="2800" u="none" cap="none" strike="noStrike">
              <a:solidFill>
                <a:srgbClr val="000000"/>
              </a:solidFill>
              <a:latin typeface="Times New Roman"/>
              <a:ea typeface="Times New Roman"/>
              <a:cs typeface="Times New Roman"/>
              <a:sym typeface="Times New Roman"/>
            </a:endParaRPr>
          </a:p>
        </p:txBody>
      </p:sp>
      <p:sp>
        <p:nvSpPr>
          <p:cNvPr id="498" name="Google Shape;498;p56"/>
          <p:cNvSpPr txBox="1"/>
          <p:nvPr/>
        </p:nvSpPr>
        <p:spPr>
          <a:xfrm>
            <a:off x="154940" y="1103421"/>
            <a:ext cx="202946"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499" name="Google Shape;499;p56"/>
          <p:cNvSpPr txBox="1"/>
          <p:nvPr/>
        </p:nvSpPr>
        <p:spPr>
          <a:xfrm>
            <a:off x="154940" y="2469306"/>
            <a:ext cx="202946" cy="380492"/>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500" name="Google Shape;500;p56"/>
          <p:cNvSpPr txBox="1"/>
          <p:nvPr/>
        </p:nvSpPr>
        <p:spPr>
          <a:xfrm>
            <a:off x="154940" y="3835196"/>
            <a:ext cx="241295" cy="807212"/>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0" rtl="0" algn="l">
              <a:lnSpc>
                <a:spcPct val="89192"/>
              </a:lnSpc>
              <a:spcBef>
                <a:spcPts val="224"/>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501" name="Google Shape;501;p56"/>
          <p:cNvSpPr txBox="1"/>
          <p:nvPr/>
        </p:nvSpPr>
        <p:spPr>
          <a:xfrm>
            <a:off x="497840" y="3837067"/>
            <a:ext cx="7692657" cy="1148588"/>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Sets of work activity notes synthesized from raw data</a:t>
            </a:r>
            <a:endParaRPr b="0" i="0" sz="2800" u="none" cap="none" strike="noStrike">
              <a:solidFill>
                <a:srgbClr val="000000"/>
              </a:solidFill>
              <a:latin typeface="Times New Roman"/>
              <a:ea typeface="Times New Roman"/>
              <a:cs typeface="Times New Roman"/>
              <a:sym typeface="Times New Roman"/>
            </a:endParaRPr>
          </a:p>
          <a:p>
            <a:pPr indent="0" lvl="0" marL="12700" marR="11324" rtl="0" algn="l">
              <a:lnSpc>
                <a:spcPct val="96071"/>
              </a:lnSpc>
              <a:spcBef>
                <a:spcPts val="589"/>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 work activity affinity diagram to organize the work activity notes</a:t>
            </a:r>
            <a:endParaRPr b="0" i="0" sz="2800" u="none" cap="none" strike="noStrike">
              <a:solidFill>
                <a:srgbClr val="000000"/>
              </a:solidFill>
              <a:latin typeface="Times New Roman"/>
              <a:ea typeface="Times New Roman"/>
              <a:cs typeface="Times New Roman"/>
              <a:sym typeface="Times New Roman"/>
            </a:endParaRPr>
          </a:p>
        </p:txBody>
      </p:sp>
      <p:sp>
        <p:nvSpPr>
          <p:cNvPr id="502" name="Google Shape;502;p5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nvSpPr>
        <p:spPr>
          <a:xfrm>
            <a:off x="154940" y="718817"/>
            <a:ext cx="6146292"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8.4.3 Synthesizing Work Activity Notes</a:t>
            </a:r>
            <a:endParaRPr b="0" i="0" sz="3000" u="none" cap="none" strike="noStrike">
              <a:solidFill>
                <a:srgbClr val="000000"/>
              </a:solidFill>
              <a:latin typeface="Times New Roman"/>
              <a:ea typeface="Times New Roman"/>
              <a:cs typeface="Times New Roman"/>
              <a:sym typeface="Times New Roman"/>
            </a:endParaRPr>
          </a:p>
        </p:txBody>
      </p:sp>
      <p:sp>
        <p:nvSpPr>
          <p:cNvPr id="508" name="Google Shape;508;p57"/>
          <p:cNvSpPr txBox="1"/>
          <p:nvPr/>
        </p:nvSpPr>
        <p:spPr>
          <a:xfrm>
            <a:off x="154940" y="1804214"/>
            <a:ext cx="203098" cy="380796"/>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509" name="Google Shape;509;p57"/>
          <p:cNvSpPr txBox="1"/>
          <p:nvPr/>
        </p:nvSpPr>
        <p:spPr>
          <a:xfrm>
            <a:off x="497840" y="1806219"/>
            <a:ext cx="8439648" cy="4136838"/>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Because some application domains can be unfamiliar to</a:t>
            </a:r>
            <a:endParaRPr b="0" i="0" sz="2800" u="none" cap="none" strike="noStrike">
              <a:solidFill>
                <a:srgbClr val="000000"/>
              </a:solidFill>
              <a:latin typeface="Times New Roman"/>
              <a:ea typeface="Times New Roman"/>
              <a:cs typeface="Times New Roman"/>
              <a:sym typeface="Times New Roman"/>
            </a:endParaRPr>
          </a:p>
          <a:p>
            <a:pPr indent="0" lvl="0" marL="12700" marR="773745" rtl="0" algn="l">
              <a:lnSpc>
                <a:spcPct val="100041"/>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some team members, the work activity note synthesis should be done by people who have already been</a:t>
            </a:r>
            <a:endParaRPr b="0" i="0" sz="2800" u="none" cap="none" strike="noStrike">
              <a:solidFill>
                <a:srgbClr val="000000"/>
              </a:solidFill>
              <a:latin typeface="Times New Roman"/>
              <a:ea typeface="Times New Roman"/>
              <a:cs typeface="Times New Roman"/>
              <a:sym typeface="Times New Roman"/>
            </a:endParaRPr>
          </a:p>
          <a:p>
            <a:pPr indent="0" lvl="0" marL="12700" marR="4344" rtl="0" algn="l">
              <a:lnSpc>
                <a:spcPct val="9582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immersed in the contextual data, probably the same people</a:t>
            </a:r>
            <a:endParaRPr b="0" i="0" sz="2800" u="none" cap="none" strike="noStrike">
              <a:solidFill>
                <a:srgbClr val="000000"/>
              </a:solidFill>
              <a:latin typeface="Times New Roman"/>
              <a:ea typeface="Times New Roman"/>
              <a:cs typeface="Times New Roman"/>
              <a:sym typeface="Times New Roman"/>
            </a:endParaRPr>
          </a:p>
          <a:p>
            <a:pPr indent="0" lvl="0" marL="12700" marR="48635" rtl="0" algn="l">
              <a:lnSpc>
                <a:spcPct val="95825"/>
              </a:lnSpc>
              <a:spcBef>
                <a:spcPts val="14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who did the interviews and observations.</a:t>
            </a:r>
            <a:endParaRPr b="0" i="0" sz="2800" u="none" cap="none" strike="noStrike">
              <a:solidFill>
                <a:srgbClr val="000000"/>
              </a:solidFill>
              <a:latin typeface="Times New Roman"/>
              <a:ea typeface="Times New Roman"/>
              <a:cs typeface="Times New Roman"/>
              <a:sym typeface="Times New Roman"/>
            </a:endParaRPr>
          </a:p>
          <a:p>
            <a:pPr indent="0" lvl="0" marL="12700" marR="402439" rtl="0" algn="l">
              <a:lnSpc>
                <a:spcPct val="100041"/>
              </a:lnSpc>
              <a:spcBef>
                <a:spcPts val="814"/>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Guidelines for synthesizing work activity notes, starting here:</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434"/>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As you create each new work activity note, tag it with a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source ID, a unique identifier of the person being observed </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14964"/>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and/or interviewed when the note was written.</a:t>
            </a:r>
            <a:endParaRPr b="0" i="0" sz="2800" u="none" cap="none" strike="noStrike">
              <a:solidFill>
                <a:srgbClr val="000000"/>
              </a:solidFill>
              <a:latin typeface="Times New Roman"/>
              <a:ea typeface="Times New Roman"/>
              <a:cs typeface="Times New Roman"/>
              <a:sym typeface="Times New Roman"/>
            </a:endParaRPr>
          </a:p>
        </p:txBody>
      </p:sp>
      <p:sp>
        <p:nvSpPr>
          <p:cNvPr id="510" name="Google Shape;510;p57"/>
          <p:cNvSpPr txBox="1"/>
          <p:nvPr/>
        </p:nvSpPr>
        <p:spPr>
          <a:xfrm>
            <a:off x="154940" y="4024040"/>
            <a:ext cx="202945" cy="380491"/>
          </a:xfrm>
          <a:prstGeom prst="rect">
            <a:avLst/>
          </a:prstGeom>
          <a:noFill/>
          <a:ln>
            <a:noFill/>
          </a:ln>
        </p:spPr>
        <p:txBody>
          <a:bodyPr anchorCtr="0" anchor="t" bIns="0" lIns="0" spcFirstLastPara="1" rIns="0" wrap="square" tIns="18775">
            <a:noAutofit/>
          </a:bodyPr>
          <a:lstStyle/>
          <a:p>
            <a:pPr indent="0" lvl="0" marL="12700" marR="0" rtl="0" algn="l">
              <a:lnSpc>
                <a:spcPct val="105714"/>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p:txBody>
      </p:sp>
      <p:sp>
        <p:nvSpPr>
          <p:cNvPr id="511" name="Google Shape;511;p57"/>
          <p:cNvSpPr txBox="1"/>
          <p:nvPr/>
        </p:nvSpPr>
        <p:spPr>
          <a:xfrm>
            <a:off x="154940" y="4877365"/>
            <a:ext cx="241481" cy="380796"/>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512" name="Google Shape;512;p57"/>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8"/>
          <p:cNvSpPr txBox="1"/>
          <p:nvPr/>
        </p:nvSpPr>
        <p:spPr>
          <a:xfrm>
            <a:off x="154940" y="164268"/>
            <a:ext cx="8724315" cy="3257873"/>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 </a:t>
            </a:r>
            <a:r>
              <a:rPr b="0" i="0" lang="en-US" sz="2800" u="none" cap="none" strike="noStrike">
                <a:solidFill>
                  <a:srgbClr val="974707"/>
                </a:solidFill>
                <a:latin typeface="Times New Roman"/>
                <a:ea typeface="Times New Roman"/>
                <a:cs typeface="Times New Roman"/>
                <a:sym typeface="Times New Roman"/>
              </a:rPr>
              <a:t>Paraphrase and synthesize instead of quoting raw data text</a:t>
            </a:r>
            <a:endParaRPr b="0" i="0" sz="2800" u="none" cap="none" strike="noStrike">
              <a:solidFill>
                <a:srgbClr val="000000"/>
              </a:solidFill>
              <a:latin typeface="Times New Roman"/>
              <a:ea typeface="Times New Roman"/>
              <a:cs typeface="Times New Roman"/>
              <a:sym typeface="Times New Roman"/>
            </a:endParaRPr>
          </a:p>
          <a:p>
            <a:pPr indent="342900" lvl="0" marL="12700" marR="6766705" rtl="0" algn="l">
              <a:lnSpc>
                <a:spcPct val="114964"/>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verbatim. </a:t>
            </a:r>
            <a:endParaRPr b="0" i="0" sz="2800" u="none" cap="none" strike="noStrike">
              <a:solidFill>
                <a:srgbClr val="000000"/>
              </a:solidFill>
              <a:latin typeface="Times New Roman"/>
              <a:ea typeface="Times New Roman"/>
              <a:cs typeface="Times New Roman"/>
              <a:sym typeface="Times New Roman"/>
            </a:endParaRPr>
          </a:p>
          <a:p>
            <a:pPr indent="0" lvl="0" marL="12700" marR="6766705" rtl="0" algn="l">
              <a:lnSpc>
                <a:spcPct val="114964"/>
              </a:lnSpc>
              <a:spcBef>
                <a:spcPts val="811"/>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For example:</a:t>
            </a:r>
            <a:endParaRPr b="0" i="0" sz="2800" u="none" cap="none" strike="noStrike">
              <a:solidFill>
                <a:srgbClr val="000000"/>
              </a:solidFill>
              <a:latin typeface="Times New Roman"/>
              <a:ea typeface="Times New Roman"/>
              <a:cs typeface="Times New Roman"/>
              <a:sym typeface="Times New Roman"/>
            </a:endParaRPr>
          </a:p>
          <a:p>
            <a:pPr indent="0" lvl="0" marL="12700" marR="87562" rtl="0" algn="l">
              <a:lnSpc>
                <a:spcPct val="110625"/>
              </a:lnSpc>
              <a:spcBef>
                <a:spcPts val="1193"/>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Raw data: </a:t>
            </a:r>
            <a:r>
              <a:rPr b="0" i="0" lang="en-US" sz="3200" u="none" cap="none" strike="noStrike">
                <a:solidFill>
                  <a:srgbClr val="000000"/>
                </a:solidFill>
                <a:latin typeface="Calibri"/>
                <a:ea typeface="Calibri"/>
                <a:cs typeface="Calibri"/>
                <a:sym typeface="Calibri"/>
              </a:rPr>
              <a:t>“</a:t>
            </a:r>
            <a:r>
              <a:rPr b="0" i="0" lang="en-US" sz="2800" u="none" cap="none" strike="noStrike">
                <a:solidFill>
                  <a:srgbClr val="001F5F"/>
                </a:solidFill>
                <a:latin typeface="Times New Roman"/>
                <a:ea typeface="Times New Roman"/>
                <a:cs typeface="Times New Roman"/>
                <a:sym typeface="Times New Roman"/>
              </a:rPr>
              <a:t>I think of sports events as social events, so I like to go with my friends. The problem is that we often have to</a:t>
            </a:r>
            <a:endParaRPr b="0" i="0" sz="2800" u="none" cap="none" strike="noStrike">
              <a:solidFill>
                <a:srgbClr val="000000"/>
              </a:solidFill>
              <a:latin typeface="Times New Roman"/>
              <a:ea typeface="Times New Roman"/>
              <a:cs typeface="Times New Roman"/>
              <a:sym typeface="Times New Roman"/>
            </a:endParaRPr>
          </a:p>
          <a:p>
            <a:pPr indent="0" lvl="0" marL="12700" marR="386638" rtl="0" algn="l">
              <a:lnSpc>
                <a:spcPct val="100097"/>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sit in different places, so it is not as much fun. It would be better if we could sit together.</a:t>
            </a:r>
            <a:r>
              <a:rPr b="0" i="0" lang="en-US" sz="3200" u="none" cap="none" strike="noStrike">
                <a:solidFill>
                  <a:srgbClr val="000000"/>
                </a:solidFill>
                <a:latin typeface="Calibri"/>
                <a:ea typeface="Calibri"/>
                <a:cs typeface="Calibri"/>
                <a:sym typeface="Calibri"/>
              </a:rPr>
              <a:t>”</a:t>
            </a:r>
            <a:endParaRPr b="0" i="0" sz="3200" u="none" cap="none" strike="noStrike">
              <a:solidFill>
                <a:srgbClr val="000000"/>
              </a:solidFill>
              <a:latin typeface="Calibri"/>
              <a:ea typeface="Calibri"/>
              <a:cs typeface="Calibri"/>
              <a:sym typeface="Calibri"/>
            </a:endParaRPr>
          </a:p>
        </p:txBody>
      </p:sp>
      <p:sp>
        <p:nvSpPr>
          <p:cNvPr id="518" name="Google Shape;518;p58"/>
          <p:cNvSpPr txBox="1"/>
          <p:nvPr/>
        </p:nvSpPr>
        <p:spPr>
          <a:xfrm>
            <a:off x="154940" y="4160520"/>
            <a:ext cx="8755395" cy="1346784"/>
          </a:xfrm>
          <a:prstGeom prst="rect">
            <a:avLst/>
          </a:prstGeom>
          <a:noFill/>
          <a:ln>
            <a:noFill/>
          </a:ln>
        </p:spPr>
        <p:txBody>
          <a:bodyPr anchorCtr="0" anchor="t" bIns="0" lIns="0" spcFirstLastPara="1" rIns="0" wrap="square" tIns="20975">
            <a:noAutofit/>
          </a:bodyPr>
          <a:lstStyle/>
          <a:p>
            <a:pPr indent="0" lvl="0" marL="12700" marR="0" rtl="0" algn="l">
              <a:lnSpc>
                <a:spcPct val="103250"/>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In the user’s perspective: </a:t>
            </a:r>
            <a:r>
              <a:rPr b="0" i="0" lang="en-US" sz="3200" u="none" cap="none" strike="noStrike">
                <a:solidFill>
                  <a:srgbClr val="000000"/>
                </a:solidFill>
                <a:latin typeface="Calibri"/>
                <a:ea typeface="Calibri"/>
                <a:cs typeface="Calibri"/>
                <a:sym typeface="Calibri"/>
              </a:rPr>
              <a:t>“</a:t>
            </a:r>
            <a:r>
              <a:rPr b="0" i="0" lang="en-US" sz="2800" u="none" cap="none" strike="noStrike">
                <a:solidFill>
                  <a:srgbClr val="001F5F"/>
                </a:solidFill>
                <a:latin typeface="Times New Roman"/>
                <a:ea typeface="Times New Roman"/>
                <a:cs typeface="Times New Roman"/>
                <a:sym typeface="Times New Roman"/>
              </a:rPr>
              <a:t>When I am looking to buy student</a:t>
            </a:r>
            <a:endParaRPr b="0" i="0" sz="28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tickets to MU basketball, I look for an option allowing</a:t>
            </a:r>
            <a:endParaRPr b="0" i="0" sz="2800" u="none" cap="none" strike="noStrike">
              <a:solidFill>
                <a:srgbClr val="000000"/>
              </a:solidFill>
              <a:latin typeface="Times New Roman"/>
              <a:ea typeface="Times New Roman"/>
              <a:cs typeface="Times New Roman"/>
              <a:sym typeface="Times New Roman"/>
            </a:endParaRPr>
          </a:p>
          <a:p>
            <a:pPr indent="0" lvl="0" marL="12700" marR="61034" rtl="0" algn="l">
              <a:lnSpc>
                <a:spcPct val="120437"/>
              </a:lnSpc>
              <a:spcBef>
                <a:spcPts val="192"/>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several friends to sit together</a:t>
            </a:r>
            <a:r>
              <a:rPr b="0" i="0" lang="en-US" sz="3200" u="none" cap="none" strike="noStrike">
                <a:solidFill>
                  <a:srgbClr val="000000"/>
                </a:solidFill>
                <a:latin typeface="Calibri"/>
                <a:ea typeface="Calibri"/>
                <a:cs typeface="Calibri"/>
                <a:sym typeface="Calibri"/>
              </a:rPr>
              <a:t>.”</a:t>
            </a:r>
            <a:endParaRPr b="0" i="0" sz="3200" u="none" cap="none" strike="noStrike">
              <a:solidFill>
                <a:srgbClr val="000000"/>
              </a:solidFill>
              <a:latin typeface="Calibri"/>
              <a:ea typeface="Calibri"/>
              <a:cs typeface="Calibri"/>
              <a:sym typeface="Calibri"/>
            </a:endParaRPr>
          </a:p>
        </p:txBody>
      </p:sp>
      <p:sp>
        <p:nvSpPr>
          <p:cNvPr id="519" name="Google Shape;519;p58"/>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9"/>
          <p:cNvSpPr txBox="1"/>
          <p:nvPr/>
        </p:nvSpPr>
        <p:spPr>
          <a:xfrm>
            <a:off x="154940" y="676833"/>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525" name="Google Shape;525;p59"/>
          <p:cNvSpPr txBox="1"/>
          <p:nvPr/>
        </p:nvSpPr>
        <p:spPr>
          <a:xfrm>
            <a:off x="497840" y="678704"/>
            <a:ext cx="8456254" cy="3197284"/>
          </a:xfrm>
          <a:prstGeom prst="rect">
            <a:avLst/>
          </a:prstGeom>
          <a:noFill/>
          <a:ln>
            <a:noFill/>
          </a:ln>
        </p:spPr>
        <p:txBody>
          <a:bodyPr anchorCtr="0" anchor="t" bIns="0" lIns="0" spcFirstLastPara="1" rIns="0" wrap="square" tIns="18750">
            <a:noAutofit/>
          </a:bodyPr>
          <a:lstStyle/>
          <a:p>
            <a:pPr indent="0" lvl="0" marL="12700" marR="61334" rtl="0" algn="l">
              <a:lnSpc>
                <a:spcPct val="10553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Make each work activity note a simple declarative point</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instead of quoting an interviewer’s question plus the user’s</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answer.</a:t>
            </a:r>
            <a:endParaRPr b="0" i="0" sz="2800" u="none" cap="none" strike="noStrike">
              <a:solidFill>
                <a:srgbClr val="000000"/>
              </a:solidFill>
              <a:latin typeface="Times New Roman"/>
              <a:ea typeface="Times New Roman"/>
              <a:cs typeface="Times New Roman"/>
              <a:sym typeface="Times New Roman"/>
            </a:endParaRPr>
          </a:p>
          <a:p>
            <a:pPr indent="0" lvl="0" marL="12700" marR="187050" rtl="0" algn="l">
              <a:lnSpc>
                <a:spcPct val="100041"/>
              </a:lnSpc>
              <a:spcBef>
                <a:spcPts val="815"/>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Filter out all noise and fluff; make each note compact and concise, easily read and understood at a glance.</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675"/>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Be brief: Keep a note to one to three succinct sentences.</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812"/>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Each note should contain just one concept, idea, or fact,</a:t>
            </a:r>
            <a:endParaRPr b="0" i="0" sz="2800" u="none" cap="none" strike="noStrike">
              <a:solidFill>
                <a:srgbClr val="000000"/>
              </a:solidFill>
              <a:latin typeface="Times New Roman"/>
              <a:ea typeface="Times New Roman"/>
              <a:cs typeface="Times New Roman"/>
              <a:sym typeface="Times New Roman"/>
            </a:endParaRPr>
          </a:p>
        </p:txBody>
      </p:sp>
      <p:sp>
        <p:nvSpPr>
          <p:cNvPr id="526" name="Google Shape;526;p59"/>
          <p:cNvSpPr txBox="1"/>
          <p:nvPr/>
        </p:nvSpPr>
        <p:spPr>
          <a:xfrm>
            <a:off x="154940" y="2042718"/>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527" name="Google Shape;527;p59"/>
          <p:cNvSpPr txBox="1"/>
          <p:nvPr/>
        </p:nvSpPr>
        <p:spPr>
          <a:xfrm>
            <a:off x="154940" y="2981502"/>
            <a:ext cx="241481" cy="892613"/>
          </a:xfrm>
          <a:prstGeom prst="rect">
            <a:avLst/>
          </a:prstGeom>
          <a:noFill/>
          <a:ln>
            <a:noFill/>
          </a:ln>
        </p:spPr>
        <p:txBody>
          <a:bodyPr anchorCtr="0" anchor="t" bIns="0" lIns="0" spcFirstLastPara="1" rIns="0" wrap="square" tIns="17225">
            <a:noAutofit/>
          </a:bodyPr>
          <a:lstStyle/>
          <a:p>
            <a:pPr indent="0" lvl="0" marL="12700" marR="185" rtl="0" algn="l">
              <a:lnSpc>
                <a:spcPct val="96964"/>
              </a:lnSpc>
              <a:spcBef>
                <a:spcPts val="0"/>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a:p>
            <a:pPr indent="0" lvl="0" marL="12700" marR="0" rtl="0" algn="l">
              <a:lnSpc>
                <a:spcPct val="89192"/>
              </a:lnSpc>
              <a:spcBef>
                <a:spcPts val="899"/>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528" name="Google Shape;528;p59"/>
          <p:cNvSpPr txBox="1"/>
          <p:nvPr/>
        </p:nvSpPr>
        <p:spPr>
          <a:xfrm>
            <a:off x="497840" y="3922411"/>
            <a:ext cx="7423031" cy="1319335"/>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with possibly one rationale statement for it. Break a</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work activity note into shorter work activity notes.</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812"/>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Make each note complete and self-standing.</a:t>
            </a:r>
            <a:endParaRPr b="0" i="0" sz="2800" u="none" cap="none" strike="noStrike">
              <a:solidFill>
                <a:srgbClr val="000000"/>
              </a:solidFill>
              <a:latin typeface="Times New Roman"/>
              <a:ea typeface="Times New Roman"/>
              <a:cs typeface="Times New Roman"/>
              <a:sym typeface="Times New Roman"/>
            </a:endParaRPr>
          </a:p>
        </p:txBody>
      </p:sp>
      <p:sp>
        <p:nvSpPr>
          <p:cNvPr id="529" name="Google Shape;529;p59"/>
          <p:cNvSpPr txBox="1"/>
          <p:nvPr/>
        </p:nvSpPr>
        <p:spPr>
          <a:xfrm>
            <a:off x="7929915" y="3922411"/>
            <a:ext cx="710727"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long</a:t>
            </a:r>
            <a:endParaRPr b="0" i="0" sz="2800" u="none" cap="none" strike="noStrike">
              <a:solidFill>
                <a:srgbClr val="000000"/>
              </a:solidFill>
              <a:latin typeface="Times New Roman"/>
              <a:ea typeface="Times New Roman"/>
              <a:cs typeface="Times New Roman"/>
              <a:sym typeface="Times New Roman"/>
            </a:endParaRPr>
          </a:p>
        </p:txBody>
      </p:sp>
      <p:sp>
        <p:nvSpPr>
          <p:cNvPr id="530" name="Google Shape;530;p59"/>
          <p:cNvSpPr txBox="1"/>
          <p:nvPr/>
        </p:nvSpPr>
        <p:spPr>
          <a:xfrm>
            <a:off x="154940" y="4859077"/>
            <a:ext cx="241481" cy="380796"/>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531" name="Google Shape;531;p59"/>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0"/>
          <p:cNvSpPr txBox="1"/>
          <p:nvPr/>
        </p:nvSpPr>
        <p:spPr>
          <a:xfrm>
            <a:off x="154940" y="676833"/>
            <a:ext cx="8172416" cy="4052790"/>
          </a:xfrm>
          <a:prstGeom prst="rect">
            <a:avLst/>
          </a:prstGeom>
          <a:noFill/>
          <a:ln>
            <a:noFill/>
          </a:ln>
        </p:spPr>
        <p:txBody>
          <a:bodyPr anchorCtr="0" anchor="t" bIns="0" lIns="0" spcFirstLastPara="1" rIns="0" wrap="square" tIns="18850">
            <a:noAutofit/>
          </a:bodyPr>
          <a:lstStyle/>
          <a:p>
            <a:pPr indent="0" lvl="0" marL="12700" marR="61334" rtl="0" algn="l">
              <a:lnSpc>
                <a:spcPct val="106071"/>
              </a:lnSpc>
              <a:spcBef>
                <a:spcPts val="0"/>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 </a:t>
            </a:r>
            <a:r>
              <a:rPr b="0" i="0" lang="en-US" sz="2800" u="none" cap="none" strike="noStrike">
                <a:solidFill>
                  <a:srgbClr val="974707"/>
                </a:solidFill>
                <a:latin typeface="Times New Roman"/>
                <a:ea typeface="Times New Roman"/>
                <a:cs typeface="Times New Roman"/>
                <a:sym typeface="Times New Roman"/>
              </a:rPr>
              <a:t>Never use an indefinite pronoun, such as “this,” “it,”</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582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“they,” or “them” unless its referent has already been</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identified in the same note.</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82"/>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 </a:t>
            </a:r>
            <a:r>
              <a:rPr b="0" i="0" lang="en-US" sz="2800" u="none" cap="none" strike="noStrike">
                <a:solidFill>
                  <a:srgbClr val="974707"/>
                </a:solidFill>
                <a:latin typeface="Times New Roman"/>
                <a:ea typeface="Times New Roman"/>
                <a:cs typeface="Times New Roman"/>
                <a:sym typeface="Times New Roman"/>
              </a:rPr>
              <a:t>State the work role that a person represents rather than</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using “he” or “she.”</a:t>
            </a:r>
            <a:endParaRPr b="0" i="0" sz="2800" u="none" cap="none" strike="noStrike">
              <a:solidFill>
                <a:srgbClr val="000000"/>
              </a:solidFill>
              <a:latin typeface="Times New Roman"/>
              <a:ea typeface="Times New Roman"/>
              <a:cs typeface="Times New Roman"/>
              <a:sym typeface="Times New Roman"/>
            </a:endParaRPr>
          </a:p>
          <a:p>
            <a:pPr indent="0" lvl="0" marL="12700" marR="61334" rtl="0" algn="l">
              <a:lnSpc>
                <a:spcPct val="95825"/>
              </a:lnSpc>
              <a:spcBef>
                <a:spcPts val="779"/>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 </a:t>
            </a:r>
            <a:r>
              <a:rPr b="0" i="0" lang="en-US" sz="2800" u="none" cap="none" strike="noStrike">
                <a:solidFill>
                  <a:srgbClr val="974707"/>
                </a:solidFill>
                <a:latin typeface="Times New Roman"/>
                <a:ea typeface="Times New Roman"/>
                <a:cs typeface="Times New Roman"/>
                <a:sym typeface="Times New Roman"/>
              </a:rPr>
              <a:t>Add words to disambiguate and explain references to</a:t>
            </a:r>
            <a:endParaRPr b="0" i="0" sz="2800" u="none" cap="none" strike="noStrike">
              <a:solidFill>
                <a:srgbClr val="000000"/>
              </a:solidFill>
              <a:latin typeface="Times New Roman"/>
              <a:ea typeface="Times New Roman"/>
              <a:cs typeface="Times New Roman"/>
              <a:sym typeface="Times New Roman"/>
            </a:endParaRPr>
          </a:p>
          <a:p>
            <a:pPr indent="0" lvl="0" marL="355600" marR="61334" rtl="0" algn="l">
              <a:lnSpc>
                <a:spcPct val="95825"/>
              </a:lnSpc>
              <a:spcBef>
                <a:spcPts val="14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pronouns or other context dependencies.</a:t>
            </a:r>
            <a:endParaRPr b="0" i="0" sz="2800" u="none" cap="none" strike="noStrike">
              <a:solidFill>
                <a:srgbClr val="000000"/>
              </a:solidFill>
              <a:latin typeface="Times New Roman"/>
              <a:ea typeface="Times New Roman"/>
              <a:cs typeface="Times New Roman"/>
              <a:sym typeface="Times New Roman"/>
            </a:endParaRPr>
          </a:p>
          <a:p>
            <a:pPr indent="-342900" lvl="0" marL="355600" marR="317368" rtl="0" algn="l">
              <a:lnSpc>
                <a:spcPct val="99945"/>
              </a:lnSpc>
              <a:spcBef>
                <a:spcPts val="781"/>
              </a:spcBef>
              <a:spcAft>
                <a:spcPts val="0"/>
              </a:spcAft>
              <a:buClr>
                <a:srgbClr val="000000"/>
              </a:buClr>
              <a:buSzPts val="2800"/>
              <a:buFont typeface="Arial"/>
              <a:buNone/>
            </a:pPr>
            <a:r>
              <a:rPr b="0" i="0" lang="en-US" sz="2800" u="none" cap="none" strike="noStrike">
                <a:solidFill>
                  <a:srgbClr val="974707"/>
                </a:solidFill>
                <a:latin typeface="Arimo"/>
                <a:ea typeface="Arimo"/>
                <a:cs typeface="Arimo"/>
                <a:sym typeface="Arimo"/>
              </a:rPr>
              <a:t> </a:t>
            </a:r>
            <a:r>
              <a:rPr b="0" i="0" lang="en-US" sz="2800" u="none" cap="none" strike="noStrike">
                <a:solidFill>
                  <a:srgbClr val="974707"/>
                </a:solidFill>
                <a:latin typeface="Times New Roman"/>
                <a:ea typeface="Times New Roman"/>
                <a:cs typeface="Times New Roman"/>
                <a:sym typeface="Times New Roman"/>
              </a:rPr>
              <a:t>Avoid repetition of the same information in multiple places.</a:t>
            </a:r>
            <a:endParaRPr b="0" i="0" sz="2800" u="none" cap="none" strike="noStrike">
              <a:solidFill>
                <a:srgbClr val="000000"/>
              </a:solidFill>
              <a:latin typeface="Times New Roman"/>
              <a:ea typeface="Times New Roman"/>
              <a:cs typeface="Times New Roman"/>
              <a:sym typeface="Times New Roman"/>
            </a:endParaRPr>
          </a:p>
        </p:txBody>
      </p:sp>
      <p:sp>
        <p:nvSpPr>
          <p:cNvPr id="537" name="Google Shape;537;p60"/>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1"/>
          <p:cNvSpPr txBox="1"/>
          <p:nvPr/>
        </p:nvSpPr>
        <p:spPr>
          <a:xfrm>
            <a:off x="154940" y="678704"/>
            <a:ext cx="8589153" cy="4136263"/>
          </a:xfrm>
          <a:prstGeom prst="rect">
            <a:avLst/>
          </a:prstGeom>
          <a:noFill/>
          <a:ln>
            <a:noFill/>
          </a:ln>
        </p:spPr>
        <p:txBody>
          <a:bodyPr anchorCtr="0" anchor="t" bIns="0" lIns="0" spcFirstLastPara="1" rIns="0" wrap="square" tIns="18750">
            <a:noAutofit/>
          </a:bodyPr>
          <a:lstStyle/>
          <a:p>
            <a:pPr indent="0" lvl="0" marL="12700" marR="53262"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Example: Work Activity Note Synthesis for MUTTS</a:t>
            </a:r>
            <a:endParaRPr b="0" i="0" sz="2800" u="none" cap="none" strike="noStrike">
              <a:solidFill>
                <a:srgbClr val="000000"/>
              </a:solidFill>
              <a:latin typeface="Times New Roman"/>
              <a:ea typeface="Times New Roman"/>
              <a:cs typeface="Times New Roman"/>
              <a:sym typeface="Times New Roman"/>
            </a:endParaRPr>
          </a:p>
          <a:p>
            <a:pPr indent="-342900" lvl="0" marL="355600" marR="844894" rtl="0" algn="l">
              <a:lnSpc>
                <a:spcPct val="99945"/>
              </a:lnSpc>
              <a:spcBef>
                <a:spcPts val="631"/>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User comment (in response to thinking ahead about including athletic events):</a:t>
            </a:r>
            <a:endParaRPr b="0" i="0" sz="2800" u="none" cap="none" strike="noStrike">
              <a:solidFill>
                <a:srgbClr val="000000"/>
              </a:solidFill>
              <a:latin typeface="Times New Roman"/>
              <a:ea typeface="Times New Roman"/>
              <a:cs typeface="Times New Roman"/>
              <a:sym typeface="Times New Roman"/>
            </a:endParaRPr>
          </a:p>
          <a:p>
            <a:pPr indent="0" lvl="0" marL="12700" marR="4628" rtl="0" algn="l">
              <a:lnSpc>
                <a:spcPct val="100041"/>
              </a:lnSpc>
              <a:spcBef>
                <a:spcPts val="681"/>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When I am looking to buy student tickets to MU basketball, like to look at different seating options vs. prices; I sometimes look for an option allowing several friends to sit together.</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645"/>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Synthesized work activity notes:</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812"/>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When I am looking to buy student tickets to MU basketball,</a:t>
            </a:r>
            <a:endParaRPr b="0" i="0" sz="2800" u="none" cap="none" strike="noStrike">
              <a:solidFill>
                <a:srgbClr val="000000"/>
              </a:solidFill>
              <a:latin typeface="Times New Roman"/>
              <a:ea typeface="Times New Roman"/>
              <a:cs typeface="Times New Roman"/>
              <a:sym typeface="Times New Roman"/>
            </a:endParaRPr>
          </a:p>
        </p:txBody>
      </p:sp>
      <p:sp>
        <p:nvSpPr>
          <p:cNvPr id="543" name="Google Shape;543;p61"/>
          <p:cNvSpPr txBox="1"/>
          <p:nvPr/>
        </p:nvSpPr>
        <p:spPr>
          <a:xfrm>
            <a:off x="8752427" y="2129933"/>
            <a:ext cx="196909"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I</a:t>
            </a:r>
            <a:endParaRPr b="0" i="0" sz="2800" u="none" cap="none" strike="noStrike">
              <a:solidFill>
                <a:srgbClr val="000000"/>
              </a:solidFill>
              <a:latin typeface="Times New Roman"/>
              <a:ea typeface="Times New Roman"/>
              <a:cs typeface="Times New Roman"/>
              <a:sym typeface="Times New Roman"/>
            </a:endParaRPr>
          </a:p>
        </p:txBody>
      </p:sp>
      <p:sp>
        <p:nvSpPr>
          <p:cNvPr id="544" name="Google Shape;544;p61"/>
          <p:cNvSpPr txBox="1"/>
          <p:nvPr/>
        </p:nvSpPr>
        <p:spPr>
          <a:xfrm>
            <a:off x="8752427" y="4434475"/>
            <a:ext cx="196909"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I</a:t>
            </a:r>
            <a:endParaRPr b="0" i="0" sz="2800" u="none" cap="none" strike="noStrike">
              <a:solidFill>
                <a:srgbClr val="000000"/>
              </a:solidFill>
              <a:latin typeface="Times New Roman"/>
              <a:ea typeface="Times New Roman"/>
              <a:cs typeface="Times New Roman"/>
              <a:sym typeface="Times New Roman"/>
            </a:endParaRPr>
          </a:p>
        </p:txBody>
      </p:sp>
      <p:sp>
        <p:nvSpPr>
          <p:cNvPr id="545" name="Google Shape;545;p61"/>
          <p:cNvSpPr txBox="1"/>
          <p:nvPr/>
        </p:nvSpPr>
        <p:spPr>
          <a:xfrm>
            <a:off x="154940" y="4860950"/>
            <a:ext cx="8753590" cy="1234507"/>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like to look at different seating options vs. prices. When I am</a:t>
            </a:r>
            <a:endParaRPr b="0" i="0" sz="2800" u="none" cap="none" strike="noStrike">
              <a:solidFill>
                <a:srgbClr val="000000"/>
              </a:solidFill>
              <a:latin typeface="Times New Roman"/>
              <a:ea typeface="Times New Roman"/>
              <a:cs typeface="Times New Roman"/>
              <a:sym typeface="Times New Roman"/>
            </a:endParaRPr>
          </a:p>
          <a:p>
            <a:pPr indent="0" lvl="0" marL="12700" marR="25251" rtl="0" algn="l">
              <a:lnSpc>
                <a:spcPct val="99945"/>
              </a:lnSpc>
              <a:spcBef>
                <a:spcPts val="0"/>
              </a:spcBef>
              <a:spcAft>
                <a:spcPts val="0"/>
              </a:spcAft>
              <a:buClr>
                <a:srgbClr val="000000"/>
              </a:buClr>
              <a:buSzPts val="2800"/>
              <a:buFont typeface="Arial"/>
              <a:buNone/>
            </a:pPr>
            <a:r>
              <a:rPr b="0" i="0" lang="en-US" sz="2800" u="none" cap="none" strike="noStrike">
                <a:solidFill>
                  <a:srgbClr val="974707"/>
                </a:solidFill>
                <a:latin typeface="Times New Roman"/>
                <a:ea typeface="Times New Roman"/>
                <a:cs typeface="Times New Roman"/>
                <a:sym typeface="Times New Roman"/>
              </a:rPr>
              <a:t>looking to buy student tickets to MU basketball, I sometimes look for an option allowing several friends to sit together.</a:t>
            </a:r>
            <a:endParaRPr b="0" i="0" sz="2800" u="none" cap="none" strike="noStrike">
              <a:solidFill>
                <a:srgbClr val="000000"/>
              </a:solidFill>
              <a:latin typeface="Times New Roman"/>
              <a:ea typeface="Times New Roman"/>
              <a:cs typeface="Times New Roman"/>
              <a:sym typeface="Times New Roman"/>
            </a:endParaRPr>
          </a:p>
        </p:txBody>
      </p:sp>
      <p:sp>
        <p:nvSpPr>
          <p:cNvPr id="546" name="Google Shape;546;p61"/>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2"/>
          <p:cNvSpPr txBox="1"/>
          <p:nvPr/>
        </p:nvSpPr>
        <p:spPr>
          <a:xfrm>
            <a:off x="154940" y="749297"/>
            <a:ext cx="7944485" cy="863600"/>
          </a:xfrm>
          <a:prstGeom prst="rect">
            <a:avLst/>
          </a:prstGeom>
          <a:noFill/>
          <a:ln>
            <a:noFill/>
          </a:ln>
        </p:spPr>
        <p:txBody>
          <a:bodyPr anchorCtr="0" anchor="t" bIns="0" lIns="0" spcFirstLastPara="1" rIns="0" wrap="square" tIns="20075">
            <a:noAutofit/>
          </a:bodyPr>
          <a:lstStyle/>
          <a:p>
            <a:pPr indent="0" lvl="0" marL="12700" marR="5715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8.4.4 Extending the Anticipated Data Bins to</a:t>
            </a:r>
            <a:endParaRPr b="0" i="0" sz="30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Accommodate Your Work Activity Note Categories</a:t>
            </a:r>
            <a:endParaRPr b="0" i="0" sz="3000" u="none" cap="none" strike="noStrike">
              <a:solidFill>
                <a:srgbClr val="000000"/>
              </a:solidFill>
              <a:latin typeface="Times New Roman"/>
              <a:ea typeface="Times New Roman"/>
              <a:cs typeface="Times New Roman"/>
              <a:sym typeface="Times New Roman"/>
            </a:endParaRPr>
          </a:p>
        </p:txBody>
      </p:sp>
      <p:sp>
        <p:nvSpPr>
          <p:cNvPr id="552" name="Google Shape;552;p62"/>
          <p:cNvSpPr txBox="1"/>
          <p:nvPr/>
        </p:nvSpPr>
        <p:spPr>
          <a:xfrm>
            <a:off x="154940" y="2257949"/>
            <a:ext cx="8153046" cy="131927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Examples of typical data categories you might encounter</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your raw data are:</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User and user class information</a:t>
            </a:r>
            <a:endParaRPr b="0" i="0" sz="2800" u="none" cap="none" strike="noStrike">
              <a:solidFill>
                <a:srgbClr val="000000"/>
              </a:solidFill>
              <a:latin typeface="Times New Roman"/>
              <a:ea typeface="Times New Roman"/>
              <a:cs typeface="Times New Roman"/>
              <a:sym typeface="Times New Roman"/>
            </a:endParaRPr>
          </a:p>
        </p:txBody>
      </p:sp>
      <p:sp>
        <p:nvSpPr>
          <p:cNvPr id="553" name="Google Shape;553;p62"/>
          <p:cNvSpPr txBox="1"/>
          <p:nvPr/>
        </p:nvSpPr>
        <p:spPr>
          <a:xfrm>
            <a:off x="8315965" y="2257949"/>
            <a:ext cx="35492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in</a:t>
            </a:r>
            <a:endParaRPr b="0" i="0" sz="2800" u="none" cap="none" strike="noStrike">
              <a:solidFill>
                <a:srgbClr val="000000"/>
              </a:solidFill>
              <a:latin typeface="Times New Roman"/>
              <a:ea typeface="Times New Roman"/>
              <a:cs typeface="Times New Roman"/>
              <a:sym typeface="Times New Roman"/>
            </a:endParaRPr>
          </a:p>
        </p:txBody>
      </p:sp>
      <p:sp>
        <p:nvSpPr>
          <p:cNvPr id="554" name="Google Shape;554;p62"/>
          <p:cNvSpPr txBox="1"/>
          <p:nvPr/>
        </p:nvSpPr>
        <p:spPr>
          <a:xfrm>
            <a:off x="154940" y="3707180"/>
            <a:ext cx="8872858" cy="2857669"/>
          </a:xfrm>
          <a:prstGeom prst="rect">
            <a:avLst/>
          </a:prstGeom>
          <a:noFill/>
          <a:ln>
            <a:noFill/>
          </a:ln>
        </p:spPr>
        <p:txBody>
          <a:bodyPr anchorCtr="0" anchor="t" bIns="0" lIns="0" spcFirstLastPara="1" rIns="0" wrap="square" tIns="18850">
            <a:noAutofit/>
          </a:bodyPr>
          <a:lstStyle/>
          <a:p>
            <a:pPr indent="0" lvl="0" marL="12700" marR="53544"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Social aspects of work practice (how people interact with</a:t>
            </a:r>
            <a:endParaRPr b="0" i="0" sz="2800" u="none" cap="none" strike="noStrike">
              <a:solidFill>
                <a:srgbClr val="000000"/>
              </a:solidFill>
              <a:latin typeface="Times New Roman"/>
              <a:ea typeface="Times New Roman"/>
              <a:cs typeface="Times New Roman"/>
              <a:sym typeface="Times New Roman"/>
            </a:endParaRPr>
          </a:p>
          <a:p>
            <a:pPr indent="0" lvl="0" marL="316268" marR="4880134" rtl="0" algn="ctr">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and influence each other)</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Emotional impact and long-term phenomenological aspects</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82"/>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Task-specific information</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Physical work environment</a:t>
            </a:r>
            <a:endParaRPr b="0" i="0" sz="28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Design inspiration ideas</a:t>
            </a:r>
            <a:endParaRPr b="0" i="0" sz="2800" u="none" cap="none" strike="noStrike">
              <a:solidFill>
                <a:srgbClr val="000000"/>
              </a:solidFill>
              <a:latin typeface="Times New Roman"/>
              <a:ea typeface="Times New Roman"/>
              <a:cs typeface="Times New Roman"/>
              <a:sym typeface="Times New Roman"/>
            </a:endParaRPr>
          </a:p>
        </p:txBody>
      </p:sp>
      <p:sp>
        <p:nvSpPr>
          <p:cNvPr id="555" name="Google Shape;555;p62"/>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p8"/>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3"/>
          <p:cNvSpPr txBox="1"/>
          <p:nvPr/>
        </p:nvSpPr>
        <p:spPr>
          <a:xfrm>
            <a:off x="154940" y="749297"/>
            <a:ext cx="7399655" cy="8636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8.5 Constructing Your Work Activity Affinity</a:t>
            </a:r>
            <a:endParaRPr b="0" i="0" sz="3000" u="none" cap="none" strike="noStrike">
              <a:solidFill>
                <a:srgbClr val="000000"/>
              </a:solidFill>
              <a:latin typeface="Times New Roman"/>
              <a:ea typeface="Times New Roman"/>
              <a:cs typeface="Times New Roman"/>
              <a:sym typeface="Times New Roman"/>
            </a:endParaRPr>
          </a:p>
          <a:p>
            <a:pPr indent="0" lvl="0" marL="12700" marR="57150" rtl="0" algn="l">
              <a:lnSpc>
                <a:spcPct val="95825"/>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Diagram (WAAD)</a:t>
            </a:r>
            <a:endParaRPr b="0" i="0" sz="3000" u="none" cap="none" strike="noStrike">
              <a:solidFill>
                <a:srgbClr val="000000"/>
              </a:solidFill>
              <a:latin typeface="Times New Roman"/>
              <a:ea typeface="Times New Roman"/>
              <a:cs typeface="Times New Roman"/>
              <a:sym typeface="Times New Roman"/>
            </a:endParaRPr>
          </a:p>
        </p:txBody>
      </p:sp>
      <p:sp>
        <p:nvSpPr>
          <p:cNvPr id="561" name="Google Shape;561;p63"/>
          <p:cNvSpPr txBox="1"/>
          <p:nvPr/>
        </p:nvSpPr>
        <p:spPr>
          <a:xfrm>
            <a:off x="154940" y="2304158"/>
            <a:ext cx="7962129" cy="1346279"/>
          </a:xfrm>
          <a:prstGeom prst="rect">
            <a:avLst/>
          </a:prstGeom>
          <a:noFill/>
          <a:ln>
            <a:noFill/>
          </a:ln>
        </p:spPr>
        <p:txBody>
          <a:bodyPr anchorCtr="0" anchor="t" bIns="0" lIns="0" spcFirstLastPara="1" rIns="0" wrap="square" tIns="20075">
            <a:noAutofit/>
          </a:bodyPr>
          <a:lstStyle/>
          <a:p>
            <a:pPr indent="0" lvl="0" marL="12700" marR="53308"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Introduction to WAAD Building</a:t>
            </a:r>
            <a:endParaRPr b="0" i="0" sz="3000" u="none" cap="none" strike="noStrike">
              <a:solidFill>
                <a:srgbClr val="000000"/>
              </a:solidFill>
              <a:latin typeface="Times New Roman"/>
              <a:ea typeface="Times New Roman"/>
              <a:cs typeface="Times New Roman"/>
              <a:sym typeface="Times New Roman"/>
            </a:endParaRPr>
          </a:p>
          <a:p>
            <a:pPr indent="0" lvl="0" marL="12700" marR="8330" rtl="0" algn="l">
              <a:lnSpc>
                <a:spcPct val="95825"/>
              </a:lnSpc>
              <a:spcBef>
                <a:spcPts val="658"/>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Affinity diagramming is a technique for organizing and</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14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grouping the issues and insights across all users in your</a:t>
            </a:r>
            <a:endParaRPr b="0" i="0" sz="2800" u="none" cap="none" strike="noStrike">
              <a:solidFill>
                <a:srgbClr val="000000"/>
              </a:solidFill>
              <a:latin typeface="Times New Roman"/>
              <a:ea typeface="Times New Roman"/>
              <a:cs typeface="Times New Roman"/>
              <a:sym typeface="Times New Roman"/>
            </a:endParaRPr>
          </a:p>
        </p:txBody>
      </p:sp>
      <p:sp>
        <p:nvSpPr>
          <p:cNvPr id="562" name="Google Shape;562;p63"/>
          <p:cNvSpPr txBox="1"/>
          <p:nvPr/>
        </p:nvSpPr>
        <p:spPr>
          <a:xfrm>
            <a:off x="154940" y="3696859"/>
            <a:ext cx="4130618"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contextual data and showing</a:t>
            </a:r>
            <a:endParaRPr b="0" i="0" sz="2800" u="none" cap="none" strike="noStrike">
              <a:solidFill>
                <a:srgbClr val="000000"/>
              </a:solidFill>
              <a:latin typeface="Times New Roman"/>
              <a:ea typeface="Times New Roman"/>
              <a:cs typeface="Times New Roman"/>
              <a:sym typeface="Times New Roman"/>
            </a:endParaRPr>
          </a:p>
        </p:txBody>
      </p:sp>
      <p:sp>
        <p:nvSpPr>
          <p:cNvPr id="563" name="Google Shape;563;p63"/>
          <p:cNvSpPr txBox="1"/>
          <p:nvPr/>
        </p:nvSpPr>
        <p:spPr>
          <a:xfrm>
            <a:off x="4294957" y="3696859"/>
            <a:ext cx="1828785" cy="80721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it in a visual</a:t>
            </a:r>
            <a:endParaRPr b="0" i="0" sz="2800" u="none" cap="none" strike="noStrike">
              <a:solidFill>
                <a:srgbClr val="000000"/>
              </a:solidFill>
              <a:latin typeface="Times New Roman"/>
              <a:ea typeface="Times New Roman"/>
              <a:cs typeface="Times New Roman"/>
              <a:sym typeface="Times New Roman"/>
            </a:endParaRPr>
          </a:p>
          <a:p>
            <a:pPr indent="0" lvl="0" marL="27741" marR="53262" rtl="0" algn="l">
              <a:lnSpc>
                <a:spcPct val="9582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room.</a:t>
            </a:r>
            <a:endParaRPr b="0" i="0" sz="2800" u="none" cap="none" strike="noStrike">
              <a:solidFill>
                <a:srgbClr val="000000"/>
              </a:solidFill>
              <a:latin typeface="Times New Roman"/>
              <a:ea typeface="Times New Roman"/>
              <a:cs typeface="Times New Roman"/>
              <a:sym typeface="Times New Roman"/>
            </a:endParaRPr>
          </a:p>
        </p:txBody>
      </p:sp>
      <p:sp>
        <p:nvSpPr>
          <p:cNvPr id="564" name="Google Shape;564;p63"/>
          <p:cNvSpPr txBox="1"/>
          <p:nvPr/>
        </p:nvSpPr>
        <p:spPr>
          <a:xfrm>
            <a:off x="6131433" y="3696859"/>
            <a:ext cx="1106300"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display</a:t>
            </a:r>
            <a:endParaRPr b="0" i="0" sz="2800" u="none" cap="none" strike="noStrike">
              <a:solidFill>
                <a:srgbClr val="000000"/>
              </a:solidFill>
              <a:latin typeface="Times New Roman"/>
              <a:ea typeface="Times New Roman"/>
              <a:cs typeface="Times New Roman"/>
              <a:sym typeface="Times New Roman"/>
            </a:endParaRPr>
          </a:p>
        </p:txBody>
      </p:sp>
      <p:sp>
        <p:nvSpPr>
          <p:cNvPr id="565" name="Google Shape;565;p63"/>
          <p:cNvSpPr txBox="1"/>
          <p:nvPr/>
        </p:nvSpPr>
        <p:spPr>
          <a:xfrm>
            <a:off x="7245001" y="3696859"/>
            <a:ext cx="612011"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that</a:t>
            </a:r>
            <a:endParaRPr b="0" i="0" sz="2800" u="none" cap="none" strike="noStrike">
              <a:solidFill>
                <a:srgbClr val="000000"/>
              </a:solidFill>
              <a:latin typeface="Times New Roman"/>
              <a:ea typeface="Times New Roman"/>
              <a:cs typeface="Times New Roman"/>
              <a:sym typeface="Times New Roman"/>
            </a:endParaRPr>
          </a:p>
        </p:txBody>
      </p:sp>
      <p:sp>
        <p:nvSpPr>
          <p:cNvPr id="566" name="Google Shape;566;p63"/>
          <p:cNvSpPr txBox="1"/>
          <p:nvPr/>
        </p:nvSpPr>
        <p:spPr>
          <a:xfrm>
            <a:off x="7864992" y="3696859"/>
            <a:ext cx="570111"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can</a:t>
            </a:r>
            <a:endParaRPr b="0" i="0" sz="2800" u="none" cap="none" strike="noStrike">
              <a:solidFill>
                <a:srgbClr val="000000"/>
              </a:solidFill>
              <a:latin typeface="Times New Roman"/>
              <a:ea typeface="Times New Roman"/>
              <a:cs typeface="Times New Roman"/>
              <a:sym typeface="Times New Roman"/>
            </a:endParaRPr>
          </a:p>
        </p:txBody>
      </p:sp>
      <p:sp>
        <p:nvSpPr>
          <p:cNvPr id="567" name="Google Shape;567;p63"/>
          <p:cNvSpPr txBox="1"/>
          <p:nvPr/>
        </p:nvSpPr>
        <p:spPr>
          <a:xfrm>
            <a:off x="154940" y="4123579"/>
            <a:ext cx="867323"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cover</a:t>
            </a:r>
            <a:endParaRPr b="0" i="0" sz="2800" u="none" cap="none" strike="noStrike">
              <a:solidFill>
                <a:srgbClr val="000000"/>
              </a:solidFill>
              <a:latin typeface="Times New Roman"/>
              <a:ea typeface="Times New Roman"/>
              <a:cs typeface="Times New Roman"/>
              <a:sym typeface="Times New Roman"/>
            </a:endParaRPr>
          </a:p>
        </p:txBody>
      </p:sp>
      <p:sp>
        <p:nvSpPr>
          <p:cNvPr id="568" name="Google Shape;568;p63"/>
          <p:cNvSpPr txBox="1"/>
          <p:nvPr/>
        </p:nvSpPr>
        <p:spPr>
          <a:xfrm>
            <a:off x="1032372" y="4123579"/>
            <a:ext cx="592126"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one</a:t>
            </a:r>
            <a:endParaRPr b="0" i="0" sz="2800" u="none" cap="none" strike="noStrike">
              <a:solidFill>
                <a:srgbClr val="000000"/>
              </a:solidFill>
              <a:latin typeface="Times New Roman"/>
              <a:ea typeface="Times New Roman"/>
              <a:cs typeface="Times New Roman"/>
              <a:sym typeface="Times New Roman"/>
            </a:endParaRPr>
          </a:p>
        </p:txBody>
      </p:sp>
      <p:sp>
        <p:nvSpPr>
          <p:cNvPr id="569" name="Google Shape;569;p63"/>
          <p:cNvSpPr txBox="1"/>
          <p:nvPr/>
        </p:nvSpPr>
        <p:spPr>
          <a:xfrm>
            <a:off x="1634608" y="4123579"/>
            <a:ext cx="374455"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or</a:t>
            </a:r>
            <a:endParaRPr b="0" i="0" sz="2800" u="none" cap="none" strike="noStrike">
              <a:solidFill>
                <a:srgbClr val="000000"/>
              </a:solidFill>
              <a:latin typeface="Times New Roman"/>
              <a:ea typeface="Times New Roman"/>
              <a:cs typeface="Times New Roman"/>
              <a:sym typeface="Times New Roman"/>
            </a:endParaRPr>
          </a:p>
        </p:txBody>
      </p:sp>
      <p:sp>
        <p:nvSpPr>
          <p:cNvPr id="570" name="Google Shape;570;p63"/>
          <p:cNvSpPr txBox="1"/>
          <p:nvPr/>
        </p:nvSpPr>
        <p:spPr>
          <a:xfrm>
            <a:off x="2019883" y="4123579"/>
            <a:ext cx="806957"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more</a:t>
            </a:r>
            <a:endParaRPr b="0" i="0" sz="2800" u="none" cap="none" strike="noStrike">
              <a:solidFill>
                <a:srgbClr val="000000"/>
              </a:solidFill>
              <a:latin typeface="Times New Roman"/>
              <a:ea typeface="Times New Roman"/>
              <a:cs typeface="Times New Roman"/>
              <a:sym typeface="Times New Roman"/>
            </a:endParaRPr>
          </a:p>
        </p:txBody>
      </p:sp>
      <p:sp>
        <p:nvSpPr>
          <p:cNvPr id="571" name="Google Shape;571;p63"/>
          <p:cNvSpPr txBox="1"/>
          <p:nvPr/>
        </p:nvSpPr>
        <p:spPr>
          <a:xfrm>
            <a:off x="2836949" y="4123579"/>
            <a:ext cx="828263"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walls</a:t>
            </a:r>
            <a:endParaRPr b="0" i="0" sz="2800" u="none" cap="none" strike="noStrike">
              <a:solidFill>
                <a:srgbClr val="000000"/>
              </a:solidFill>
              <a:latin typeface="Times New Roman"/>
              <a:ea typeface="Times New Roman"/>
              <a:cs typeface="Times New Roman"/>
              <a:sym typeface="Times New Roman"/>
            </a:endParaRPr>
          </a:p>
        </p:txBody>
      </p:sp>
      <p:sp>
        <p:nvSpPr>
          <p:cNvPr id="572" name="Google Shape;572;p63"/>
          <p:cNvSpPr txBox="1"/>
          <p:nvPr/>
        </p:nvSpPr>
        <p:spPr>
          <a:xfrm>
            <a:off x="3675322" y="4123579"/>
            <a:ext cx="374455"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of</a:t>
            </a:r>
            <a:endParaRPr b="0" i="0" sz="2800" u="none" cap="none" strike="noStrike">
              <a:solidFill>
                <a:srgbClr val="000000"/>
              </a:solidFill>
              <a:latin typeface="Times New Roman"/>
              <a:ea typeface="Times New Roman"/>
              <a:cs typeface="Times New Roman"/>
              <a:sym typeface="Times New Roman"/>
            </a:endParaRPr>
          </a:p>
        </p:txBody>
      </p:sp>
      <p:sp>
        <p:nvSpPr>
          <p:cNvPr id="573" name="Google Shape;573;p63"/>
          <p:cNvSpPr txBox="1"/>
          <p:nvPr/>
        </p:nvSpPr>
        <p:spPr>
          <a:xfrm>
            <a:off x="4062017" y="4123579"/>
            <a:ext cx="236324"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a</a:t>
            </a:r>
            <a:endParaRPr b="0" i="0" sz="2800" u="none" cap="none" strike="noStrike">
              <a:solidFill>
                <a:srgbClr val="000000"/>
              </a:solidFill>
              <a:latin typeface="Times New Roman"/>
              <a:ea typeface="Times New Roman"/>
              <a:cs typeface="Times New Roman"/>
              <a:sym typeface="Times New Roman"/>
            </a:endParaRPr>
          </a:p>
        </p:txBody>
      </p:sp>
      <p:sp>
        <p:nvSpPr>
          <p:cNvPr id="574" name="Google Shape;574;p63"/>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4"/>
          <p:cNvSpPr/>
          <p:nvPr/>
        </p:nvSpPr>
        <p:spPr>
          <a:xfrm>
            <a:off x="15240" y="1523999"/>
            <a:ext cx="9128760" cy="5334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 name="Google Shape;580;p64"/>
          <p:cNvSpPr txBox="1"/>
          <p:nvPr/>
        </p:nvSpPr>
        <p:spPr>
          <a:xfrm>
            <a:off x="154940" y="166141"/>
            <a:ext cx="5715658"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Example: WAAD Building for MUTTS</a:t>
            </a:r>
            <a:endParaRPr b="0" i="0" sz="2800" u="none" cap="none" strike="noStrike">
              <a:solidFill>
                <a:srgbClr val="000000"/>
              </a:solidFill>
              <a:latin typeface="Times New Roman"/>
              <a:ea typeface="Times New Roman"/>
              <a:cs typeface="Times New Roman"/>
              <a:sym typeface="Times New Roman"/>
            </a:endParaRPr>
          </a:p>
        </p:txBody>
      </p:sp>
      <p:sp>
        <p:nvSpPr>
          <p:cNvPr id="581" name="Google Shape;581;p64"/>
          <p:cNvSpPr txBox="1"/>
          <p:nvPr/>
        </p:nvSpPr>
        <p:spPr>
          <a:xfrm>
            <a:off x="154940" y="678704"/>
            <a:ext cx="2878919"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you can see a photo</a:t>
            </a:r>
            <a:endParaRPr b="0" i="0" sz="2800" u="none" cap="none" strike="noStrike">
              <a:solidFill>
                <a:srgbClr val="000000"/>
              </a:solidFill>
              <a:latin typeface="Times New Roman"/>
              <a:ea typeface="Times New Roman"/>
              <a:cs typeface="Times New Roman"/>
              <a:sym typeface="Times New Roman"/>
            </a:endParaRPr>
          </a:p>
        </p:txBody>
      </p:sp>
      <p:sp>
        <p:nvSpPr>
          <p:cNvPr id="582" name="Google Shape;582;p64"/>
          <p:cNvSpPr txBox="1"/>
          <p:nvPr/>
        </p:nvSpPr>
        <p:spPr>
          <a:xfrm>
            <a:off x="3042903" y="678704"/>
            <a:ext cx="37445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of</a:t>
            </a:r>
            <a:endParaRPr b="0" i="0" sz="2800" u="none" cap="none" strike="noStrike">
              <a:solidFill>
                <a:srgbClr val="000000"/>
              </a:solidFill>
              <a:latin typeface="Times New Roman"/>
              <a:ea typeface="Times New Roman"/>
              <a:cs typeface="Times New Roman"/>
              <a:sym typeface="Times New Roman"/>
            </a:endParaRPr>
          </a:p>
        </p:txBody>
      </p:sp>
      <p:sp>
        <p:nvSpPr>
          <p:cNvPr id="583" name="Google Shape;583;p64"/>
          <p:cNvSpPr txBox="1"/>
          <p:nvPr/>
        </p:nvSpPr>
        <p:spPr>
          <a:xfrm>
            <a:off x="3428533" y="678704"/>
            <a:ext cx="23632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a</a:t>
            </a:r>
            <a:endParaRPr b="0" i="0" sz="2800" u="none" cap="none" strike="noStrike">
              <a:solidFill>
                <a:srgbClr val="000000"/>
              </a:solidFill>
              <a:latin typeface="Times New Roman"/>
              <a:ea typeface="Times New Roman"/>
              <a:cs typeface="Times New Roman"/>
              <a:sym typeface="Times New Roman"/>
            </a:endParaRPr>
          </a:p>
        </p:txBody>
      </p:sp>
      <p:sp>
        <p:nvSpPr>
          <p:cNvPr id="584" name="Google Shape;584;p64"/>
          <p:cNvSpPr txBox="1"/>
          <p:nvPr/>
        </p:nvSpPr>
        <p:spPr>
          <a:xfrm>
            <a:off x="3673901" y="678704"/>
            <a:ext cx="78245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large</a:t>
            </a:r>
            <a:endParaRPr b="0" i="0" sz="2800" u="none" cap="none" strike="noStrike">
              <a:solidFill>
                <a:srgbClr val="000000"/>
              </a:solidFill>
              <a:latin typeface="Times New Roman"/>
              <a:ea typeface="Times New Roman"/>
              <a:cs typeface="Times New Roman"/>
              <a:sym typeface="Times New Roman"/>
            </a:endParaRPr>
          </a:p>
        </p:txBody>
      </p:sp>
      <p:sp>
        <p:nvSpPr>
          <p:cNvPr id="585" name="Google Shape;585;p64"/>
          <p:cNvSpPr txBox="1"/>
          <p:nvPr/>
        </p:nvSpPr>
        <p:spPr>
          <a:xfrm>
            <a:off x="4466467" y="678704"/>
            <a:ext cx="630831"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part</a:t>
            </a:r>
            <a:endParaRPr b="0" i="0" sz="2800" u="none" cap="none" strike="noStrike">
              <a:solidFill>
                <a:srgbClr val="000000"/>
              </a:solidFill>
              <a:latin typeface="Times New Roman"/>
              <a:ea typeface="Times New Roman"/>
              <a:cs typeface="Times New Roman"/>
              <a:sym typeface="Times New Roman"/>
            </a:endParaRPr>
          </a:p>
        </p:txBody>
      </p:sp>
      <p:sp>
        <p:nvSpPr>
          <p:cNvPr id="586" name="Google Shape;586;p64"/>
          <p:cNvSpPr txBox="1"/>
          <p:nvPr/>
        </p:nvSpPr>
        <p:spPr>
          <a:xfrm>
            <a:off x="5107408" y="678704"/>
            <a:ext cx="37516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of</a:t>
            </a:r>
            <a:endParaRPr b="0" i="0" sz="2800" u="none" cap="none" strike="noStrike">
              <a:solidFill>
                <a:srgbClr val="000000"/>
              </a:solidFill>
              <a:latin typeface="Times New Roman"/>
              <a:ea typeface="Times New Roman"/>
              <a:cs typeface="Times New Roman"/>
              <a:sym typeface="Times New Roman"/>
            </a:endParaRPr>
          </a:p>
        </p:txBody>
      </p:sp>
      <p:sp>
        <p:nvSpPr>
          <p:cNvPr id="587" name="Google Shape;587;p64"/>
          <p:cNvSpPr txBox="1"/>
          <p:nvPr/>
        </p:nvSpPr>
        <p:spPr>
          <a:xfrm>
            <a:off x="5492682" y="678704"/>
            <a:ext cx="513651"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the</a:t>
            </a:r>
            <a:endParaRPr b="0" i="0" sz="2800" u="none" cap="none" strike="noStrike">
              <a:solidFill>
                <a:srgbClr val="000000"/>
              </a:solidFill>
              <a:latin typeface="Times New Roman"/>
              <a:ea typeface="Times New Roman"/>
              <a:cs typeface="Times New Roman"/>
              <a:sym typeface="Times New Roman"/>
            </a:endParaRPr>
          </a:p>
        </p:txBody>
      </p:sp>
      <p:sp>
        <p:nvSpPr>
          <p:cNvPr id="588" name="Google Shape;588;p64"/>
          <p:cNvSpPr txBox="1"/>
          <p:nvPr/>
        </p:nvSpPr>
        <p:spPr>
          <a:xfrm>
            <a:off x="6015378" y="678704"/>
            <a:ext cx="1065819"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overall</a:t>
            </a:r>
            <a:endParaRPr b="0" i="0" sz="2800" u="none" cap="none" strike="noStrike">
              <a:solidFill>
                <a:srgbClr val="000000"/>
              </a:solidFill>
              <a:latin typeface="Times New Roman"/>
              <a:ea typeface="Times New Roman"/>
              <a:cs typeface="Times New Roman"/>
              <a:sym typeface="Times New Roman"/>
            </a:endParaRPr>
          </a:p>
        </p:txBody>
      </p:sp>
      <p:sp>
        <p:nvSpPr>
          <p:cNvPr id="589" name="Google Shape;589;p64"/>
          <p:cNvSpPr txBox="1"/>
          <p:nvPr/>
        </p:nvSpPr>
        <p:spPr>
          <a:xfrm>
            <a:off x="7083140" y="678704"/>
            <a:ext cx="114358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WAAD</a:t>
            </a:r>
            <a:endParaRPr b="0" i="0" sz="2800" u="none" cap="none" strike="noStrike">
              <a:solidFill>
                <a:srgbClr val="000000"/>
              </a:solidFill>
              <a:latin typeface="Times New Roman"/>
              <a:ea typeface="Times New Roman"/>
              <a:cs typeface="Times New Roman"/>
              <a:sym typeface="Times New Roman"/>
            </a:endParaRPr>
          </a:p>
        </p:txBody>
      </p:sp>
      <p:sp>
        <p:nvSpPr>
          <p:cNvPr id="590" name="Google Shape;590;p64"/>
          <p:cNvSpPr txBox="1"/>
          <p:nvPr/>
        </p:nvSpPr>
        <p:spPr>
          <a:xfrm>
            <a:off x="8238254" y="678704"/>
            <a:ext cx="492701"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we</a:t>
            </a:r>
            <a:endParaRPr b="0" i="0" sz="2800" u="none" cap="none" strike="noStrike">
              <a:solidFill>
                <a:srgbClr val="000000"/>
              </a:solidFill>
              <a:latin typeface="Times New Roman"/>
              <a:ea typeface="Times New Roman"/>
              <a:cs typeface="Times New Roman"/>
              <a:sym typeface="Times New Roman"/>
            </a:endParaRPr>
          </a:p>
        </p:txBody>
      </p:sp>
      <p:sp>
        <p:nvSpPr>
          <p:cNvPr id="591" name="Google Shape;591;p64"/>
          <p:cNvSpPr txBox="1"/>
          <p:nvPr/>
        </p:nvSpPr>
        <p:spPr>
          <a:xfrm>
            <a:off x="154940" y="1105424"/>
            <a:ext cx="73096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built</a:t>
            </a:r>
            <a:endParaRPr b="0" i="0" sz="2800" u="none" cap="none" strike="noStrike">
              <a:solidFill>
                <a:srgbClr val="000000"/>
              </a:solidFill>
              <a:latin typeface="Times New Roman"/>
              <a:ea typeface="Times New Roman"/>
              <a:cs typeface="Times New Roman"/>
              <a:sym typeface="Times New Roman"/>
            </a:endParaRPr>
          </a:p>
        </p:txBody>
      </p:sp>
      <p:sp>
        <p:nvSpPr>
          <p:cNvPr id="592" name="Google Shape;592;p64"/>
          <p:cNvSpPr txBox="1"/>
          <p:nvPr/>
        </p:nvSpPr>
        <p:spPr>
          <a:xfrm>
            <a:off x="893531" y="1105424"/>
            <a:ext cx="49376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for</a:t>
            </a:r>
            <a:endParaRPr b="0" i="0" sz="2800" u="none" cap="none" strike="noStrike">
              <a:solidFill>
                <a:srgbClr val="000000"/>
              </a:solidFill>
              <a:latin typeface="Times New Roman"/>
              <a:ea typeface="Times New Roman"/>
              <a:cs typeface="Times New Roman"/>
              <a:sym typeface="Times New Roman"/>
            </a:endParaRPr>
          </a:p>
        </p:txBody>
      </p:sp>
      <p:sp>
        <p:nvSpPr>
          <p:cNvPr id="593" name="Google Shape;593;p64"/>
          <p:cNvSpPr txBox="1"/>
          <p:nvPr/>
        </p:nvSpPr>
        <p:spPr>
          <a:xfrm>
            <a:off x="1398827" y="1105424"/>
            <a:ext cx="137134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MUTTS.</a:t>
            </a:r>
            <a:endParaRPr b="0" i="0" sz="2800" u="none" cap="none" strike="noStrike">
              <a:solidFill>
                <a:srgbClr val="000000"/>
              </a:solidFill>
              <a:latin typeface="Times New Roman"/>
              <a:ea typeface="Times New Roman"/>
              <a:cs typeface="Times New Roman"/>
              <a:sym typeface="Times New Roman"/>
            </a:endParaRPr>
          </a:p>
        </p:txBody>
      </p:sp>
      <p:sp>
        <p:nvSpPr>
          <p:cNvPr id="594" name="Google Shape;594;p64"/>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5"/>
          <p:cNvSpPr txBox="1"/>
          <p:nvPr/>
        </p:nvSpPr>
        <p:spPr>
          <a:xfrm>
            <a:off x="154940" y="718817"/>
            <a:ext cx="5520563"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8.6 Abridged Contextual Analysis</a:t>
            </a:r>
            <a:endParaRPr b="0" i="0" sz="3000" u="none" cap="none" strike="noStrike">
              <a:solidFill>
                <a:srgbClr val="000000"/>
              </a:solidFill>
              <a:latin typeface="Times New Roman"/>
              <a:ea typeface="Times New Roman"/>
              <a:cs typeface="Times New Roman"/>
              <a:sym typeface="Times New Roman"/>
            </a:endParaRPr>
          </a:p>
        </p:txBody>
      </p:sp>
      <p:sp>
        <p:nvSpPr>
          <p:cNvPr id="600" name="Google Shape;600;p65"/>
          <p:cNvSpPr txBox="1"/>
          <p:nvPr/>
        </p:nvSpPr>
        <p:spPr>
          <a:xfrm>
            <a:off x="5688203" y="718817"/>
            <a:ext cx="1304416"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Process</a:t>
            </a:r>
            <a:endParaRPr b="0" i="0" sz="3000" u="none" cap="none" strike="noStrike">
              <a:solidFill>
                <a:srgbClr val="000000"/>
              </a:solidFill>
              <a:latin typeface="Times New Roman"/>
              <a:ea typeface="Times New Roman"/>
              <a:cs typeface="Times New Roman"/>
              <a:sym typeface="Times New Roman"/>
            </a:endParaRPr>
          </a:p>
        </p:txBody>
      </p:sp>
      <p:sp>
        <p:nvSpPr>
          <p:cNvPr id="601" name="Google Shape;601;p65"/>
          <p:cNvSpPr txBox="1"/>
          <p:nvPr/>
        </p:nvSpPr>
        <p:spPr>
          <a:xfrm>
            <a:off x="154940" y="1815852"/>
            <a:ext cx="5544024" cy="864226"/>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8.6.1 Plan Ahead during Contextual</a:t>
            </a:r>
            <a:endParaRPr b="0" i="0" sz="3000" u="none" cap="none" strike="noStrike">
              <a:solidFill>
                <a:srgbClr val="000000"/>
              </a:solidFill>
              <a:latin typeface="Times New Roman"/>
              <a:ea typeface="Times New Roman"/>
              <a:cs typeface="Times New Roman"/>
              <a:sym typeface="Times New Roman"/>
            </a:endParaRPr>
          </a:p>
          <a:p>
            <a:pPr indent="0" lvl="0" marL="12700" marR="57195" rtl="0" algn="l">
              <a:lnSpc>
                <a:spcPct val="95825"/>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One Idea per Note</a:t>
            </a:r>
            <a:endParaRPr b="0" i="0" sz="3000" u="none" cap="none" strike="noStrike">
              <a:solidFill>
                <a:srgbClr val="000000"/>
              </a:solidFill>
              <a:latin typeface="Times New Roman"/>
              <a:ea typeface="Times New Roman"/>
              <a:cs typeface="Times New Roman"/>
              <a:sym typeface="Times New Roman"/>
            </a:endParaRPr>
          </a:p>
        </p:txBody>
      </p:sp>
      <p:sp>
        <p:nvSpPr>
          <p:cNvPr id="602" name="Google Shape;602;p65"/>
          <p:cNvSpPr txBox="1"/>
          <p:nvPr/>
        </p:nvSpPr>
        <p:spPr>
          <a:xfrm>
            <a:off x="5715507" y="1815852"/>
            <a:ext cx="3298901"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Inquiry by Capturing</a:t>
            </a:r>
            <a:endParaRPr b="0" i="0" sz="3000" u="none" cap="none" strike="noStrike">
              <a:solidFill>
                <a:srgbClr val="000000"/>
              </a:solidFill>
              <a:latin typeface="Times New Roman"/>
              <a:ea typeface="Times New Roman"/>
              <a:cs typeface="Times New Roman"/>
              <a:sym typeface="Times New Roman"/>
            </a:endParaRPr>
          </a:p>
        </p:txBody>
      </p:sp>
      <p:sp>
        <p:nvSpPr>
          <p:cNvPr id="603" name="Google Shape;603;p65"/>
          <p:cNvSpPr txBox="1"/>
          <p:nvPr/>
        </p:nvSpPr>
        <p:spPr>
          <a:xfrm>
            <a:off x="154940" y="3322631"/>
            <a:ext cx="5551332" cy="382669"/>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The idea is to produce work activity</a:t>
            </a:r>
            <a:endParaRPr b="0" i="0" sz="2800" u="none" cap="none" strike="noStrike">
              <a:solidFill>
                <a:srgbClr val="000000"/>
              </a:solidFill>
              <a:latin typeface="Times New Roman"/>
              <a:ea typeface="Times New Roman"/>
              <a:cs typeface="Times New Roman"/>
              <a:sym typeface="Times New Roman"/>
            </a:endParaRPr>
          </a:p>
        </p:txBody>
      </p:sp>
      <p:sp>
        <p:nvSpPr>
          <p:cNvPr id="604" name="Google Shape;604;p65"/>
          <p:cNvSpPr txBox="1"/>
          <p:nvPr/>
        </p:nvSpPr>
        <p:spPr>
          <a:xfrm>
            <a:off x="5713288" y="3324504"/>
            <a:ext cx="2525261"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notes without the</a:t>
            </a:r>
            <a:endParaRPr b="0" i="0" sz="2800" u="none" cap="none" strike="noStrike">
              <a:solidFill>
                <a:srgbClr val="000000"/>
              </a:solidFill>
              <a:latin typeface="Times New Roman"/>
              <a:ea typeface="Times New Roman"/>
              <a:cs typeface="Times New Roman"/>
              <a:sym typeface="Times New Roman"/>
            </a:endParaRPr>
          </a:p>
        </p:txBody>
      </p:sp>
      <p:sp>
        <p:nvSpPr>
          <p:cNvPr id="605" name="Google Shape;605;p65"/>
          <p:cNvSpPr txBox="1"/>
          <p:nvPr/>
        </p:nvSpPr>
        <p:spPr>
          <a:xfrm>
            <a:off x="154940" y="3751723"/>
            <a:ext cx="8775103" cy="2173046"/>
          </a:xfrm>
          <a:prstGeom prst="rect">
            <a:avLst/>
          </a:prstGeom>
          <a:noFill/>
          <a:ln>
            <a:noFill/>
          </a:ln>
        </p:spPr>
        <p:txBody>
          <a:bodyPr anchorCtr="0" anchor="t" bIns="0" lIns="0" spcFirstLastPara="1" rIns="0" wrap="square" tIns="18750">
            <a:noAutofit/>
          </a:bodyPr>
          <a:lstStyle/>
          <a:p>
            <a:pPr indent="0" lvl="0" marL="3556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laborious and voluminous intervening raw data transcripts.</a:t>
            </a:r>
            <a:endParaRPr b="0" i="0" sz="2800" u="none" cap="none" strike="noStrike">
              <a:solidFill>
                <a:srgbClr val="000000"/>
              </a:solidFill>
              <a:latin typeface="Times New Roman"/>
              <a:ea typeface="Times New Roman"/>
              <a:cs typeface="Times New Roman"/>
              <a:sym typeface="Times New Roman"/>
            </a:endParaRPr>
          </a:p>
          <a:p>
            <a:pPr indent="-342900" lvl="0" marL="355600" marR="140628" rtl="0" algn="l">
              <a:lnSpc>
                <a:spcPct val="100041"/>
              </a:lnSpc>
              <a:spcBef>
                <a:spcPts val="631"/>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Experienced practitioners, skilled at note taking and abstracting the essence, can do some of this abstraction of detail from the real-time flow of raw data during the interviews themselves.</a:t>
            </a:r>
            <a:endParaRPr b="0" i="0" sz="2800" u="none" cap="none" strike="noStrike">
              <a:solidFill>
                <a:srgbClr val="000000"/>
              </a:solidFill>
              <a:latin typeface="Times New Roman"/>
              <a:ea typeface="Times New Roman"/>
              <a:cs typeface="Times New Roman"/>
              <a:sym typeface="Times New Roman"/>
            </a:endParaRPr>
          </a:p>
        </p:txBody>
      </p:sp>
      <p:sp>
        <p:nvSpPr>
          <p:cNvPr id="606" name="Google Shape;606;p65"/>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6"/>
          <p:cNvSpPr txBox="1"/>
          <p:nvPr/>
        </p:nvSpPr>
        <p:spPr>
          <a:xfrm>
            <a:off x="154940" y="718817"/>
            <a:ext cx="7283577"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8.6.2 Focus on the Essence of WAAD Building</a:t>
            </a:r>
            <a:endParaRPr b="0" i="0" sz="3000" u="none" cap="none" strike="noStrike">
              <a:solidFill>
                <a:srgbClr val="000000"/>
              </a:solidFill>
              <a:latin typeface="Times New Roman"/>
              <a:ea typeface="Times New Roman"/>
              <a:cs typeface="Times New Roman"/>
              <a:sym typeface="Times New Roman"/>
            </a:endParaRPr>
          </a:p>
        </p:txBody>
      </p:sp>
      <p:sp>
        <p:nvSpPr>
          <p:cNvPr id="612" name="Google Shape;612;p66"/>
          <p:cNvSpPr txBox="1"/>
          <p:nvPr/>
        </p:nvSpPr>
        <p:spPr>
          <a:xfrm>
            <a:off x="154940" y="1255953"/>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613" name="Google Shape;613;p66"/>
          <p:cNvSpPr txBox="1"/>
          <p:nvPr/>
        </p:nvSpPr>
        <p:spPr>
          <a:xfrm>
            <a:off x="497840" y="1257824"/>
            <a:ext cx="8475129" cy="4819345"/>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 WAAD-building process itself can also be abridged by</a:t>
            </a:r>
            <a:endParaRPr b="0" i="0" sz="2800" u="none" cap="none" strike="noStrike">
              <a:solidFill>
                <a:srgbClr val="000000"/>
              </a:solidFill>
              <a:latin typeface="Times New Roman"/>
              <a:ea typeface="Times New Roman"/>
              <a:cs typeface="Times New Roman"/>
              <a:sym typeface="Times New Roman"/>
            </a:endParaRPr>
          </a:p>
          <a:p>
            <a:pPr indent="0" lvl="0" marL="12700" marR="70634"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creating clusters of all the work activity data notes without building a hierarchical abstraction of the different categories.</a:t>
            </a:r>
            <a:endParaRPr b="0" i="0" sz="2800" u="none" cap="none" strike="noStrike">
              <a:solidFill>
                <a:srgbClr val="000000"/>
              </a:solidFill>
              <a:latin typeface="Times New Roman"/>
              <a:ea typeface="Times New Roman"/>
              <a:cs typeface="Times New Roman"/>
              <a:sym typeface="Times New Roman"/>
            </a:endParaRPr>
          </a:p>
          <a:p>
            <a:pPr indent="0" lvl="0" marL="12700" marR="48974" rtl="0" algn="l">
              <a:lnSpc>
                <a:spcPct val="100041"/>
              </a:lnSpc>
              <a:spcBef>
                <a:spcPts val="67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As you get through the part of the process where you put all the work activity notes on the wall to represent the affinities as clusters, you get a sense of the key themes and issues in the work domain.</a:t>
            </a:r>
            <a:endParaRPr b="0" i="0" sz="2800" u="none" cap="none" strike="noStrike">
              <a:solidFill>
                <a:srgbClr val="000000"/>
              </a:solidFill>
              <a:latin typeface="Times New Roman"/>
              <a:ea typeface="Times New Roman"/>
              <a:cs typeface="Times New Roman"/>
              <a:sym typeface="Times New Roman"/>
            </a:endParaRPr>
          </a:p>
          <a:p>
            <a:pPr indent="0" lvl="0" marL="12700" marR="233333" rtl="0" algn="l">
              <a:lnSpc>
                <a:spcPct val="100041"/>
              </a:lnSpc>
              <a:spcBef>
                <a:spcPts val="67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Using the temporary labels and walking through the clusters, you can immediately start creating a list of high- level requirements for the system.</a:t>
            </a:r>
            <a:endParaRPr b="0" i="0" sz="2800" u="none" cap="none" strike="noStrike">
              <a:solidFill>
                <a:srgbClr val="000000"/>
              </a:solidFill>
              <a:latin typeface="Times New Roman"/>
              <a:ea typeface="Times New Roman"/>
              <a:cs typeface="Times New Roman"/>
              <a:sym typeface="Times New Roman"/>
            </a:endParaRPr>
          </a:p>
        </p:txBody>
      </p:sp>
      <p:sp>
        <p:nvSpPr>
          <p:cNvPr id="614" name="Google Shape;614;p66"/>
          <p:cNvSpPr txBox="1"/>
          <p:nvPr/>
        </p:nvSpPr>
        <p:spPr>
          <a:xfrm>
            <a:off x="154940" y="3048558"/>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615" name="Google Shape;615;p66"/>
          <p:cNvSpPr txBox="1"/>
          <p:nvPr/>
        </p:nvSpPr>
        <p:spPr>
          <a:xfrm>
            <a:off x="154940" y="4840789"/>
            <a:ext cx="241481" cy="380796"/>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616" name="Google Shape;616;p6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7"/>
          <p:cNvSpPr/>
          <p:nvPr/>
        </p:nvSpPr>
        <p:spPr>
          <a:xfrm>
            <a:off x="0" y="685799"/>
            <a:ext cx="9144000" cy="6172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2" name="Google Shape;622;p67"/>
          <p:cNvSpPr txBox="1"/>
          <p:nvPr/>
        </p:nvSpPr>
        <p:spPr>
          <a:xfrm>
            <a:off x="231140" y="245878"/>
            <a:ext cx="1436990"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Example</a:t>
            </a:r>
            <a:endParaRPr b="0" i="0" sz="3000" u="none" cap="none" strike="noStrike">
              <a:solidFill>
                <a:srgbClr val="000000"/>
              </a:solidFill>
              <a:latin typeface="Times New Roman"/>
              <a:ea typeface="Times New Roman"/>
              <a:cs typeface="Times New Roman"/>
              <a:sym typeface="Times New Roman"/>
            </a:endParaRPr>
          </a:p>
        </p:txBody>
      </p:sp>
      <p:sp>
        <p:nvSpPr>
          <p:cNvPr id="623" name="Google Shape;623;p67"/>
          <p:cNvSpPr txBox="1"/>
          <p:nvPr/>
        </p:nvSpPr>
        <p:spPr>
          <a:xfrm>
            <a:off x="1683148" y="245878"/>
            <a:ext cx="188598"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t>
            </a:r>
            <a:endParaRPr b="0" i="0" sz="3000" u="none" cap="none" strike="noStrike">
              <a:solidFill>
                <a:srgbClr val="000000"/>
              </a:solidFill>
              <a:latin typeface="Times New Roman"/>
              <a:ea typeface="Times New Roman"/>
              <a:cs typeface="Times New Roman"/>
              <a:sym typeface="Times New Roman"/>
            </a:endParaRPr>
          </a:p>
        </p:txBody>
      </p:sp>
      <p:sp>
        <p:nvSpPr>
          <p:cNvPr id="624" name="Google Shape;624;p67"/>
          <p:cNvSpPr txBox="1"/>
          <p:nvPr/>
        </p:nvSpPr>
        <p:spPr>
          <a:xfrm>
            <a:off x="1864649" y="245878"/>
            <a:ext cx="357897"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a:t>
            </a:r>
            <a:endParaRPr b="0" i="0" sz="3000" u="none" cap="none" strike="noStrike">
              <a:solidFill>
                <a:srgbClr val="000000"/>
              </a:solidFill>
              <a:latin typeface="Times New Roman"/>
              <a:ea typeface="Times New Roman"/>
              <a:cs typeface="Times New Roman"/>
              <a:sym typeface="Times New Roman"/>
            </a:endParaRPr>
          </a:p>
        </p:txBody>
      </p:sp>
      <p:sp>
        <p:nvSpPr>
          <p:cNvPr id="625" name="Google Shape;625;p67"/>
          <p:cNvSpPr txBox="1"/>
          <p:nvPr/>
        </p:nvSpPr>
        <p:spPr>
          <a:xfrm>
            <a:off x="2214306" y="245878"/>
            <a:ext cx="1372397"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close-up</a:t>
            </a:r>
            <a:endParaRPr b="0" i="0" sz="3000" u="none" cap="none" strike="noStrike">
              <a:solidFill>
                <a:srgbClr val="000000"/>
              </a:solidFill>
              <a:latin typeface="Times New Roman"/>
              <a:ea typeface="Times New Roman"/>
              <a:cs typeface="Times New Roman"/>
              <a:sym typeface="Times New Roman"/>
            </a:endParaRPr>
          </a:p>
        </p:txBody>
      </p:sp>
      <p:sp>
        <p:nvSpPr>
          <p:cNvPr id="626" name="Google Shape;626;p67"/>
          <p:cNvSpPr txBox="1"/>
          <p:nvPr/>
        </p:nvSpPr>
        <p:spPr>
          <a:xfrm>
            <a:off x="3600959" y="245878"/>
            <a:ext cx="400222"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of</a:t>
            </a:r>
            <a:endParaRPr b="0" i="0" sz="3000" u="none" cap="none" strike="noStrike">
              <a:solidFill>
                <a:srgbClr val="000000"/>
              </a:solidFill>
              <a:latin typeface="Times New Roman"/>
              <a:ea typeface="Times New Roman"/>
              <a:cs typeface="Times New Roman"/>
              <a:sym typeface="Times New Roman"/>
            </a:endParaRPr>
          </a:p>
        </p:txBody>
      </p:sp>
      <p:sp>
        <p:nvSpPr>
          <p:cNvPr id="627" name="Google Shape;627;p67"/>
          <p:cNvSpPr txBox="1"/>
          <p:nvPr/>
        </p:nvSpPr>
        <p:spPr>
          <a:xfrm>
            <a:off x="4013912" y="245878"/>
            <a:ext cx="548550"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the</a:t>
            </a:r>
            <a:endParaRPr b="0" i="0" sz="3000" u="none" cap="none" strike="noStrike">
              <a:solidFill>
                <a:srgbClr val="000000"/>
              </a:solidFill>
              <a:latin typeface="Times New Roman"/>
              <a:ea typeface="Times New Roman"/>
              <a:cs typeface="Times New Roman"/>
              <a:sym typeface="Times New Roman"/>
            </a:endParaRPr>
          </a:p>
        </p:txBody>
      </p:sp>
      <p:sp>
        <p:nvSpPr>
          <p:cNvPr id="628" name="Google Shape;628;p67"/>
          <p:cNvSpPr txBox="1"/>
          <p:nvPr/>
        </p:nvSpPr>
        <p:spPr>
          <a:xfrm>
            <a:off x="4575192" y="245878"/>
            <a:ext cx="2701901"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MUTTS WAAD.</a:t>
            </a:r>
            <a:endParaRPr b="0" i="0" sz="3000" u="none" cap="none" strike="noStrike">
              <a:solidFill>
                <a:srgbClr val="000000"/>
              </a:solidFill>
              <a:latin typeface="Times New Roman"/>
              <a:ea typeface="Times New Roman"/>
              <a:cs typeface="Times New Roman"/>
              <a:sym typeface="Times New Roman"/>
            </a:endParaRPr>
          </a:p>
        </p:txBody>
      </p:sp>
      <p:sp>
        <p:nvSpPr>
          <p:cNvPr id="629" name="Google Shape;629;p67"/>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8"/>
          <p:cNvSpPr/>
          <p:nvPr/>
        </p:nvSpPr>
        <p:spPr>
          <a:xfrm>
            <a:off x="0" y="1905000"/>
            <a:ext cx="9144000" cy="1905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5" name="Google Shape;635;p68"/>
          <p:cNvSpPr txBox="1"/>
          <p:nvPr/>
        </p:nvSpPr>
        <p:spPr>
          <a:xfrm>
            <a:off x="154940" y="825497"/>
            <a:ext cx="3777361"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8.6.3 Use Finer-Grained</a:t>
            </a:r>
            <a:endParaRPr b="0" i="0" sz="3000" u="none" cap="none" strike="noStrike">
              <a:solidFill>
                <a:srgbClr val="000000"/>
              </a:solidFill>
              <a:latin typeface="Times New Roman"/>
              <a:ea typeface="Times New Roman"/>
              <a:cs typeface="Times New Roman"/>
              <a:sym typeface="Times New Roman"/>
            </a:endParaRPr>
          </a:p>
        </p:txBody>
      </p:sp>
      <p:sp>
        <p:nvSpPr>
          <p:cNvPr id="636" name="Google Shape;636;p68"/>
          <p:cNvSpPr txBox="1"/>
          <p:nvPr/>
        </p:nvSpPr>
        <p:spPr>
          <a:xfrm>
            <a:off x="3948049" y="825497"/>
            <a:ext cx="1371092"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Iteration</a:t>
            </a:r>
            <a:endParaRPr b="0" i="0" sz="3000" u="none" cap="none" strike="noStrike">
              <a:solidFill>
                <a:srgbClr val="000000"/>
              </a:solidFill>
              <a:latin typeface="Times New Roman"/>
              <a:ea typeface="Times New Roman"/>
              <a:cs typeface="Times New Roman"/>
              <a:sym typeface="Times New Roman"/>
            </a:endParaRPr>
          </a:p>
        </p:txBody>
      </p:sp>
      <p:sp>
        <p:nvSpPr>
          <p:cNvPr id="637" name="Google Shape;637;p68"/>
          <p:cNvSpPr txBox="1"/>
          <p:nvPr/>
        </p:nvSpPr>
        <p:spPr>
          <a:xfrm>
            <a:off x="5336032" y="825497"/>
            <a:ext cx="378967"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to</a:t>
            </a:r>
            <a:endParaRPr b="0" i="0" sz="3000" u="none" cap="none" strike="noStrike">
              <a:solidFill>
                <a:srgbClr val="000000"/>
              </a:solidFill>
              <a:latin typeface="Times New Roman"/>
              <a:ea typeface="Times New Roman"/>
              <a:cs typeface="Times New Roman"/>
              <a:sym typeface="Times New Roman"/>
            </a:endParaRPr>
          </a:p>
        </p:txBody>
      </p:sp>
      <p:sp>
        <p:nvSpPr>
          <p:cNvPr id="638" name="Google Shape;638;p68"/>
          <p:cNvSpPr txBox="1"/>
          <p:nvPr/>
        </p:nvSpPr>
        <p:spPr>
          <a:xfrm>
            <a:off x="5707888" y="825497"/>
            <a:ext cx="1331087"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Address</a:t>
            </a:r>
            <a:endParaRPr b="0" i="0" sz="3000" u="none" cap="none" strike="noStrike">
              <a:solidFill>
                <a:srgbClr val="000000"/>
              </a:solidFill>
              <a:latin typeface="Times New Roman"/>
              <a:ea typeface="Times New Roman"/>
              <a:cs typeface="Times New Roman"/>
              <a:sym typeface="Times New Roman"/>
            </a:endParaRPr>
          </a:p>
        </p:txBody>
      </p:sp>
      <p:sp>
        <p:nvSpPr>
          <p:cNvPr id="639" name="Google Shape;639;p68"/>
          <p:cNvSpPr txBox="1"/>
          <p:nvPr/>
        </p:nvSpPr>
        <p:spPr>
          <a:xfrm>
            <a:off x="7050532" y="825497"/>
            <a:ext cx="1371854"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Pressure</a:t>
            </a:r>
            <a:endParaRPr b="0" i="0" sz="3000" u="none" cap="none" strike="noStrike">
              <a:solidFill>
                <a:srgbClr val="000000"/>
              </a:solidFill>
              <a:latin typeface="Times New Roman"/>
              <a:ea typeface="Times New Roman"/>
              <a:cs typeface="Times New Roman"/>
              <a:sym typeface="Times New Roman"/>
            </a:endParaRPr>
          </a:p>
        </p:txBody>
      </p:sp>
      <p:sp>
        <p:nvSpPr>
          <p:cNvPr id="640" name="Google Shape;640;p68"/>
          <p:cNvSpPr txBox="1"/>
          <p:nvPr/>
        </p:nvSpPr>
        <p:spPr>
          <a:xfrm>
            <a:off x="154940" y="1374137"/>
            <a:ext cx="526796"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for</a:t>
            </a:r>
            <a:endParaRPr b="0" i="0" sz="3000" u="none" cap="none" strike="noStrike">
              <a:solidFill>
                <a:srgbClr val="000000"/>
              </a:solidFill>
              <a:latin typeface="Times New Roman"/>
              <a:ea typeface="Times New Roman"/>
              <a:cs typeface="Times New Roman"/>
              <a:sym typeface="Times New Roman"/>
            </a:endParaRPr>
          </a:p>
        </p:txBody>
      </p:sp>
      <p:sp>
        <p:nvSpPr>
          <p:cNvPr id="641" name="Google Shape;641;p68"/>
          <p:cNvSpPr txBox="1"/>
          <p:nvPr/>
        </p:nvSpPr>
        <p:spPr>
          <a:xfrm>
            <a:off x="694436" y="1374137"/>
            <a:ext cx="907796"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Early</a:t>
            </a:r>
            <a:endParaRPr b="0" i="0" sz="3000" u="none" cap="none" strike="noStrike">
              <a:solidFill>
                <a:srgbClr val="000000"/>
              </a:solidFill>
              <a:latin typeface="Times New Roman"/>
              <a:ea typeface="Times New Roman"/>
              <a:cs typeface="Times New Roman"/>
              <a:sym typeface="Times New Roman"/>
            </a:endParaRPr>
          </a:p>
        </p:txBody>
      </p:sp>
      <p:sp>
        <p:nvSpPr>
          <p:cNvPr id="642" name="Google Shape;642;p68"/>
          <p:cNvSpPr txBox="1"/>
          <p:nvPr/>
        </p:nvSpPr>
        <p:spPr>
          <a:xfrm>
            <a:off x="1616710" y="1374137"/>
            <a:ext cx="2006981"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Deliverables</a:t>
            </a:r>
            <a:endParaRPr b="0" i="0" sz="3000" u="none" cap="none" strike="noStrike">
              <a:solidFill>
                <a:srgbClr val="000000"/>
              </a:solidFill>
              <a:latin typeface="Times New Roman"/>
              <a:ea typeface="Times New Roman"/>
              <a:cs typeface="Times New Roman"/>
              <a:sym typeface="Times New Roman"/>
            </a:endParaRPr>
          </a:p>
        </p:txBody>
      </p:sp>
      <p:sp>
        <p:nvSpPr>
          <p:cNvPr id="643" name="Google Shape;643;p68"/>
          <p:cNvSpPr txBox="1"/>
          <p:nvPr/>
        </p:nvSpPr>
        <p:spPr>
          <a:xfrm>
            <a:off x="154940" y="4106468"/>
            <a:ext cx="8846616" cy="2536240"/>
          </a:xfrm>
          <a:prstGeom prst="rect">
            <a:avLst/>
          </a:prstGeom>
          <a:noFill/>
          <a:ln>
            <a:noFill/>
          </a:ln>
        </p:spPr>
        <p:txBody>
          <a:bodyPr anchorCtr="0" anchor="t" bIns="0" lIns="0" spcFirstLastPara="1" rIns="0" wrap="square" tIns="18850">
            <a:noAutofit/>
          </a:bodyPr>
          <a:lstStyle/>
          <a:p>
            <a:pPr indent="0" lvl="0" marL="0" marR="0" rtl="0" algn="ctr">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Doing a full contextual inquiry and requirements extraction</a:t>
            </a:r>
            <a:endParaRPr b="0" i="0" sz="2800" u="none" cap="none" strike="noStrike">
              <a:solidFill>
                <a:srgbClr val="000000"/>
              </a:solidFill>
              <a:latin typeface="Times New Roman"/>
              <a:ea typeface="Times New Roman"/>
              <a:cs typeface="Times New Roman"/>
              <a:sym typeface="Times New Roman"/>
            </a:endParaRPr>
          </a:p>
          <a:p>
            <a:pPr indent="0" lvl="0" marL="355600" marR="249070"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process upfront means a large investment in each stage before proceeding to the next and delayed design deliverables, causing conflict with an anxious manager or customer.</a:t>
            </a:r>
            <a:endParaRPr b="0" i="0" sz="2800" u="none" cap="none" strike="noStrike">
              <a:solidFill>
                <a:srgbClr val="000000"/>
              </a:solidFill>
              <a:latin typeface="Times New Roman"/>
              <a:ea typeface="Times New Roman"/>
              <a:cs typeface="Times New Roman"/>
              <a:sym typeface="Times New Roman"/>
            </a:endParaRPr>
          </a:p>
          <a:p>
            <a:pPr indent="0" lvl="0" marL="3043936" marR="3058012" rtl="0" algn="ctr">
              <a:lnSpc>
                <a:spcPct val="101725"/>
              </a:lnSpc>
              <a:spcBef>
                <a:spcPts val="1856"/>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9"/>
          <p:cNvSpPr/>
          <p:nvPr/>
        </p:nvSpPr>
        <p:spPr>
          <a:xfrm>
            <a:off x="0" y="2819399"/>
            <a:ext cx="9144000" cy="4038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9" name="Google Shape;649;p69"/>
          <p:cNvSpPr txBox="1"/>
          <p:nvPr/>
        </p:nvSpPr>
        <p:spPr>
          <a:xfrm>
            <a:off x="154940" y="164268"/>
            <a:ext cx="8475650" cy="1663023"/>
          </a:xfrm>
          <a:prstGeom prst="rect">
            <a:avLst/>
          </a:prstGeom>
          <a:noFill/>
          <a:ln>
            <a:noFill/>
          </a:ln>
        </p:spPr>
        <p:txBody>
          <a:bodyPr anchorCtr="0" anchor="t" bIns="0" lIns="0" spcFirstLastPara="1" rIns="0" wrap="square" tIns="18850">
            <a:noAutofit/>
          </a:bodyPr>
          <a:lstStyle/>
          <a:p>
            <a:pPr indent="0" lvl="0" marL="12700" marR="16461"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An incremental investment in smaller and more frequent</a:t>
            </a:r>
            <a:endParaRPr b="0" i="0" sz="2800" u="none" cap="none" strike="noStrike">
              <a:solidFill>
                <a:srgbClr val="000000"/>
              </a:solidFill>
              <a:latin typeface="Times New Roman"/>
              <a:ea typeface="Times New Roman"/>
              <a:cs typeface="Times New Roman"/>
              <a:sym typeface="Times New Roman"/>
            </a:endParaRPr>
          </a:p>
          <a:p>
            <a:pPr indent="0" lvl="0" marL="355600" marR="0"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iterations is well suited for this common situation, as shown in Figure below </a:t>
            </a:r>
            <a:r>
              <a:rPr b="1" i="0" lang="en-US" sz="2800" u="none" cap="none" strike="noStrike">
                <a:solidFill>
                  <a:srgbClr val="001F5F"/>
                </a:solidFill>
                <a:latin typeface="Times New Roman"/>
                <a:ea typeface="Times New Roman"/>
                <a:cs typeface="Times New Roman"/>
                <a:sym typeface="Times New Roman"/>
              </a:rPr>
              <a:t>Do a little contextual inquiry, a little contextual analysis, a little requirements</a:t>
            </a:r>
            <a:endParaRPr b="0" i="0" sz="2800" u="none" cap="none" strike="noStrike">
              <a:solidFill>
                <a:srgbClr val="000000"/>
              </a:solidFill>
              <a:latin typeface="Times New Roman"/>
              <a:ea typeface="Times New Roman"/>
              <a:cs typeface="Times New Roman"/>
              <a:sym typeface="Times New Roman"/>
            </a:endParaRPr>
          </a:p>
        </p:txBody>
      </p:sp>
      <p:sp>
        <p:nvSpPr>
          <p:cNvPr id="650" name="Google Shape;650;p69"/>
          <p:cNvSpPr txBox="1"/>
          <p:nvPr/>
        </p:nvSpPr>
        <p:spPr>
          <a:xfrm>
            <a:off x="497840" y="1873275"/>
            <a:ext cx="7049054"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1F5F"/>
                </a:solidFill>
                <a:latin typeface="Times New Roman"/>
                <a:ea typeface="Times New Roman"/>
                <a:cs typeface="Times New Roman"/>
                <a:sym typeface="Times New Roman"/>
              </a:rPr>
              <a:t>extraction and a little design </a:t>
            </a:r>
            <a:r>
              <a:rPr b="0" i="0" lang="en-US" sz="2800" u="none" cap="none" strike="noStrike">
                <a:solidFill>
                  <a:srgbClr val="001F5F"/>
                </a:solidFill>
                <a:latin typeface="Times New Roman"/>
                <a:ea typeface="Times New Roman"/>
                <a:cs typeface="Times New Roman"/>
                <a:sym typeface="Times New Roman"/>
              </a:rPr>
              <a:t>and then get some</a:t>
            </a:r>
            <a:endParaRPr b="0" i="0" sz="2800" u="none" cap="none" strike="noStrike">
              <a:solidFill>
                <a:srgbClr val="000000"/>
              </a:solidFill>
              <a:latin typeface="Times New Roman"/>
              <a:ea typeface="Times New Roman"/>
              <a:cs typeface="Times New Roman"/>
              <a:sym typeface="Times New Roman"/>
            </a:endParaRPr>
          </a:p>
        </p:txBody>
      </p:sp>
      <p:sp>
        <p:nvSpPr>
          <p:cNvPr id="651" name="Google Shape;651;p69"/>
          <p:cNvSpPr txBox="1"/>
          <p:nvPr/>
        </p:nvSpPr>
        <p:spPr>
          <a:xfrm>
            <a:off x="7555968" y="1873275"/>
            <a:ext cx="1359204"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feedback</a:t>
            </a:r>
            <a:endParaRPr b="0" i="0" sz="2800" u="none" cap="none" strike="noStrike">
              <a:solidFill>
                <a:srgbClr val="000000"/>
              </a:solidFill>
              <a:latin typeface="Times New Roman"/>
              <a:ea typeface="Times New Roman"/>
              <a:cs typeface="Times New Roman"/>
              <a:sym typeface="Times New Roman"/>
            </a:endParaRPr>
          </a:p>
        </p:txBody>
      </p:sp>
      <p:sp>
        <p:nvSpPr>
          <p:cNvPr id="652" name="Google Shape;652;p69"/>
          <p:cNvSpPr txBox="1"/>
          <p:nvPr/>
        </p:nvSpPr>
        <p:spPr>
          <a:xfrm>
            <a:off x="497840" y="2300621"/>
            <a:ext cx="770027"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from</a:t>
            </a:r>
            <a:endParaRPr b="0" i="0" sz="2800" u="none" cap="none" strike="noStrike">
              <a:solidFill>
                <a:srgbClr val="000000"/>
              </a:solidFill>
              <a:latin typeface="Times New Roman"/>
              <a:ea typeface="Times New Roman"/>
              <a:cs typeface="Times New Roman"/>
              <a:sym typeface="Times New Roman"/>
            </a:endParaRPr>
          </a:p>
        </p:txBody>
      </p:sp>
      <p:sp>
        <p:nvSpPr>
          <p:cNvPr id="653" name="Google Shape;653;p69"/>
          <p:cNvSpPr txBox="1"/>
          <p:nvPr/>
        </p:nvSpPr>
        <p:spPr>
          <a:xfrm>
            <a:off x="1277622" y="2300621"/>
            <a:ext cx="80944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users</a:t>
            </a:r>
            <a:endParaRPr b="0" i="0" sz="2800" u="none" cap="none" strike="noStrike">
              <a:solidFill>
                <a:srgbClr val="000000"/>
              </a:solidFill>
              <a:latin typeface="Times New Roman"/>
              <a:ea typeface="Times New Roman"/>
              <a:cs typeface="Times New Roman"/>
              <a:sym typeface="Times New Roman"/>
            </a:endParaRPr>
          </a:p>
        </p:txBody>
      </p:sp>
      <p:sp>
        <p:nvSpPr>
          <p:cNvPr id="654" name="Google Shape;654;p69"/>
          <p:cNvSpPr txBox="1"/>
          <p:nvPr/>
        </p:nvSpPr>
        <p:spPr>
          <a:xfrm>
            <a:off x="2097174" y="2300621"/>
            <a:ext cx="869098"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about</a:t>
            </a:r>
            <a:endParaRPr b="0" i="0" sz="2800" u="none" cap="none" strike="noStrike">
              <a:solidFill>
                <a:srgbClr val="000000"/>
              </a:solidFill>
              <a:latin typeface="Times New Roman"/>
              <a:ea typeface="Times New Roman"/>
              <a:cs typeface="Times New Roman"/>
              <a:sym typeface="Times New Roman"/>
            </a:endParaRPr>
          </a:p>
        </p:txBody>
      </p:sp>
      <p:sp>
        <p:nvSpPr>
          <p:cNvPr id="655" name="Google Shape;655;p69"/>
          <p:cNvSpPr txBox="1"/>
          <p:nvPr/>
        </p:nvSpPr>
        <p:spPr>
          <a:xfrm>
            <a:off x="2974961" y="2300621"/>
            <a:ext cx="122241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whether</a:t>
            </a:r>
            <a:endParaRPr b="0" i="0" sz="2800" u="none" cap="none" strike="noStrike">
              <a:solidFill>
                <a:srgbClr val="000000"/>
              </a:solidFill>
              <a:latin typeface="Times New Roman"/>
              <a:ea typeface="Times New Roman"/>
              <a:cs typeface="Times New Roman"/>
              <a:sym typeface="Times New Roman"/>
            </a:endParaRPr>
          </a:p>
        </p:txBody>
      </p:sp>
      <p:sp>
        <p:nvSpPr>
          <p:cNvPr id="656" name="Google Shape;656;p69"/>
          <p:cNvSpPr txBox="1"/>
          <p:nvPr/>
        </p:nvSpPr>
        <p:spPr>
          <a:xfrm>
            <a:off x="4207486" y="2300621"/>
            <a:ext cx="612011"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you</a:t>
            </a:r>
            <a:endParaRPr b="0" i="0" sz="2800" u="none" cap="none" strike="noStrike">
              <a:solidFill>
                <a:srgbClr val="000000"/>
              </a:solidFill>
              <a:latin typeface="Times New Roman"/>
              <a:ea typeface="Times New Roman"/>
              <a:cs typeface="Times New Roman"/>
              <a:sym typeface="Times New Roman"/>
            </a:endParaRPr>
          </a:p>
        </p:txBody>
      </p:sp>
      <p:sp>
        <p:nvSpPr>
          <p:cNvPr id="657" name="Google Shape;657;p69"/>
          <p:cNvSpPr txBox="1"/>
          <p:nvPr/>
        </p:nvSpPr>
        <p:spPr>
          <a:xfrm>
            <a:off x="4830672" y="2300621"/>
            <a:ext cx="51116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are</a:t>
            </a:r>
            <a:endParaRPr b="0" i="0" sz="2800" u="none" cap="none" strike="noStrike">
              <a:solidFill>
                <a:srgbClr val="000000"/>
              </a:solidFill>
              <a:latin typeface="Times New Roman"/>
              <a:ea typeface="Times New Roman"/>
              <a:cs typeface="Times New Roman"/>
              <a:sym typeface="Times New Roman"/>
            </a:endParaRPr>
          </a:p>
        </p:txBody>
      </p:sp>
      <p:sp>
        <p:nvSpPr>
          <p:cNvPr id="658" name="Google Shape;658;p69"/>
          <p:cNvSpPr txBox="1"/>
          <p:nvPr/>
        </p:nvSpPr>
        <p:spPr>
          <a:xfrm>
            <a:off x="5351947" y="2300621"/>
            <a:ext cx="43375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on</a:t>
            </a:r>
            <a:endParaRPr b="0" i="0" sz="2800" u="none" cap="none" strike="noStrike">
              <a:solidFill>
                <a:srgbClr val="000000"/>
              </a:solidFill>
              <a:latin typeface="Times New Roman"/>
              <a:ea typeface="Times New Roman"/>
              <a:cs typeface="Times New Roman"/>
              <a:sym typeface="Times New Roman"/>
            </a:endParaRPr>
          </a:p>
        </p:txBody>
      </p:sp>
      <p:sp>
        <p:nvSpPr>
          <p:cNvPr id="659" name="Google Shape;659;p69"/>
          <p:cNvSpPr txBox="1"/>
          <p:nvPr/>
        </p:nvSpPr>
        <p:spPr>
          <a:xfrm>
            <a:off x="5796522" y="2300621"/>
            <a:ext cx="1098230"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course.</a:t>
            </a:r>
            <a:endParaRPr b="0" i="0" sz="2800" u="none" cap="none" strike="noStrike">
              <a:solidFill>
                <a:srgbClr val="000000"/>
              </a:solidFill>
              <a:latin typeface="Times New Roman"/>
              <a:ea typeface="Times New Roman"/>
              <a:cs typeface="Times New Roman"/>
              <a:sym typeface="Times New Roman"/>
            </a:endParaRPr>
          </a:p>
        </p:txBody>
      </p:sp>
      <p:sp>
        <p:nvSpPr>
          <p:cNvPr id="660" name="Google Shape;660;p69"/>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0"/>
          <p:cNvSpPr txBox="1"/>
          <p:nvPr/>
        </p:nvSpPr>
        <p:spPr>
          <a:xfrm>
            <a:off x="154940" y="245878"/>
            <a:ext cx="5452511" cy="406704"/>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8.6.4 History Of Affinity Diagrams</a:t>
            </a:r>
            <a:endParaRPr b="0" i="0" sz="3000" u="none" cap="none" strike="noStrike">
              <a:solidFill>
                <a:srgbClr val="000000"/>
              </a:solidFill>
              <a:latin typeface="Times New Roman"/>
              <a:ea typeface="Times New Roman"/>
              <a:cs typeface="Times New Roman"/>
              <a:sym typeface="Times New Roman"/>
            </a:endParaRPr>
          </a:p>
        </p:txBody>
      </p:sp>
      <p:sp>
        <p:nvSpPr>
          <p:cNvPr id="666" name="Google Shape;666;p70"/>
          <p:cNvSpPr txBox="1"/>
          <p:nvPr/>
        </p:nvSpPr>
        <p:spPr>
          <a:xfrm>
            <a:off x="154940" y="783513"/>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667" name="Google Shape;667;p70"/>
          <p:cNvSpPr txBox="1"/>
          <p:nvPr/>
        </p:nvSpPr>
        <p:spPr>
          <a:xfrm>
            <a:off x="497840" y="785384"/>
            <a:ext cx="8442133" cy="5246065"/>
          </a:xfrm>
          <a:prstGeom prst="rect">
            <a:avLst/>
          </a:prstGeom>
          <a:noFill/>
          <a:ln>
            <a:noFill/>
          </a:ln>
        </p:spPr>
        <p:txBody>
          <a:bodyPr anchorCtr="0" anchor="t" bIns="0" lIns="0" spcFirstLastPara="1" rIns="0" wrap="square" tIns="18750">
            <a:noAutofit/>
          </a:bodyPr>
          <a:lstStyle/>
          <a:p>
            <a:pPr indent="0" lvl="0" marL="12700" marR="48635"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Historically, affinity diagramming has been used as an</a:t>
            </a:r>
            <a:endParaRPr b="0" i="0" sz="2800" u="none" cap="none" strike="noStrike">
              <a:solidFill>
                <a:srgbClr val="000000"/>
              </a:solidFill>
              <a:latin typeface="Times New Roman"/>
              <a:ea typeface="Times New Roman"/>
              <a:cs typeface="Times New Roman"/>
              <a:sym typeface="Times New Roman"/>
            </a:endParaRPr>
          </a:p>
          <a:p>
            <a:pPr indent="0" lvl="0" marL="12700" marR="233294"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effective method for generating hierarchical categories to organize large amounts of unstructured, far-ranging, and seemingly dissimilar qualitative data about almost anything.</a:t>
            </a:r>
            <a:endParaRPr b="0" i="0" sz="2800" u="none" cap="none" strike="noStrike">
              <a:solidFill>
                <a:srgbClr val="000000"/>
              </a:solidFill>
              <a:latin typeface="Times New Roman"/>
              <a:ea typeface="Times New Roman"/>
              <a:cs typeface="Times New Roman"/>
              <a:sym typeface="Times New Roman"/>
            </a:endParaRPr>
          </a:p>
          <a:p>
            <a:pPr indent="0" lvl="0" marL="12700" marR="268736" rtl="0" algn="l">
              <a:lnSpc>
                <a:spcPct val="100041"/>
              </a:lnSpc>
              <a:spcBef>
                <a:spcPts val="67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As Wood (2007) says, “This process exposes and makes concrete common issues, distinctions, work patterns, and needs without losing individual variation.”</a:t>
            </a:r>
            <a:endParaRPr b="0" i="0" sz="2800" u="none" cap="none" strike="noStrike">
              <a:solidFill>
                <a:srgbClr val="000000"/>
              </a:solidFill>
              <a:latin typeface="Times New Roman"/>
              <a:ea typeface="Times New Roman"/>
              <a:cs typeface="Times New Roman"/>
              <a:sym typeface="Times New Roman"/>
            </a:endParaRPr>
          </a:p>
          <a:p>
            <a:pPr indent="0" lvl="0" marL="12700" marR="0" rtl="0" algn="l">
              <a:lnSpc>
                <a:spcPct val="100041"/>
              </a:lnSpc>
              <a:spcBef>
                <a:spcPts val="675"/>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 affinity diagram has been called one of the most significant management and planning tools in business and has been used to organize many different kinds of ideas in brainstorming and qualitative data in studies.</a:t>
            </a:r>
            <a:endParaRPr b="0" i="0" sz="2800" u="none" cap="none" strike="noStrike">
              <a:solidFill>
                <a:srgbClr val="000000"/>
              </a:solidFill>
              <a:latin typeface="Times New Roman"/>
              <a:ea typeface="Times New Roman"/>
              <a:cs typeface="Times New Roman"/>
              <a:sym typeface="Times New Roman"/>
            </a:endParaRPr>
          </a:p>
        </p:txBody>
      </p:sp>
      <p:sp>
        <p:nvSpPr>
          <p:cNvPr id="668" name="Google Shape;668;p70"/>
          <p:cNvSpPr txBox="1"/>
          <p:nvPr/>
        </p:nvSpPr>
        <p:spPr>
          <a:xfrm>
            <a:off x="154940" y="3002838"/>
            <a:ext cx="241295" cy="380491"/>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669" name="Google Shape;669;p70"/>
          <p:cNvSpPr txBox="1"/>
          <p:nvPr/>
        </p:nvSpPr>
        <p:spPr>
          <a:xfrm>
            <a:off x="154940" y="4368596"/>
            <a:ext cx="241295" cy="380492"/>
          </a:xfrm>
          <a:prstGeom prst="rect">
            <a:avLst/>
          </a:prstGeom>
          <a:noFill/>
          <a:ln>
            <a:noFill/>
          </a:ln>
        </p:spPr>
        <p:txBody>
          <a:bodyPr anchorCtr="0" anchor="t" bIns="0" lIns="0" spcFirstLastPara="1" rIns="0" wrap="square" tIns="17225">
            <a:noAutofit/>
          </a:bodyPr>
          <a:lstStyle/>
          <a:p>
            <a:pPr indent="0" lvl="0" marL="12700" marR="0" rtl="0" algn="l">
              <a:lnSpc>
                <a:spcPct val="96964"/>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a:t>
            </a:r>
            <a:endParaRPr b="0" i="0" sz="2800" u="none" cap="none" strike="noStrike">
              <a:solidFill>
                <a:srgbClr val="000000"/>
              </a:solidFill>
              <a:latin typeface="Arimo"/>
              <a:ea typeface="Arimo"/>
              <a:cs typeface="Arimo"/>
              <a:sym typeface="Arimo"/>
            </a:endParaRPr>
          </a:p>
        </p:txBody>
      </p:sp>
      <p:sp>
        <p:nvSpPr>
          <p:cNvPr id="670" name="Google Shape;670;p70"/>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1"/>
          <p:cNvSpPr txBox="1"/>
          <p:nvPr/>
        </p:nvSpPr>
        <p:spPr>
          <a:xfrm>
            <a:off x="1069340" y="2318197"/>
            <a:ext cx="483158" cy="532892"/>
          </a:xfrm>
          <a:prstGeom prst="rect">
            <a:avLst/>
          </a:prstGeom>
          <a:noFill/>
          <a:ln>
            <a:noFill/>
          </a:ln>
        </p:spPr>
        <p:txBody>
          <a:bodyPr anchorCtr="0" anchor="t" bIns="0" lIns="0" spcFirstLastPara="1" rIns="0" wrap="square" tIns="26525">
            <a:noAutofit/>
          </a:bodyPr>
          <a:lstStyle/>
          <a:p>
            <a:pPr indent="0" lvl="0" marL="12700" marR="0" rtl="0" algn="l">
              <a:lnSpc>
                <a:spcPct val="104499"/>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9.</a:t>
            </a:r>
            <a:endParaRPr b="0" i="0" sz="4000" u="none" cap="none" strike="noStrike">
              <a:solidFill>
                <a:srgbClr val="000000"/>
              </a:solidFill>
              <a:latin typeface="Times New Roman"/>
              <a:ea typeface="Times New Roman"/>
              <a:cs typeface="Times New Roman"/>
              <a:sym typeface="Times New Roman"/>
            </a:endParaRPr>
          </a:p>
        </p:txBody>
      </p:sp>
      <p:sp>
        <p:nvSpPr>
          <p:cNvPr id="676" name="Google Shape;676;p71"/>
          <p:cNvSpPr txBox="1"/>
          <p:nvPr/>
        </p:nvSpPr>
        <p:spPr>
          <a:xfrm>
            <a:off x="1577086" y="2318197"/>
            <a:ext cx="4968372" cy="1142551"/>
          </a:xfrm>
          <a:prstGeom prst="rect">
            <a:avLst/>
          </a:prstGeom>
          <a:noFill/>
          <a:ln>
            <a:noFill/>
          </a:ln>
        </p:spPr>
        <p:txBody>
          <a:bodyPr anchorCtr="0" anchor="t" bIns="0" lIns="0" spcFirstLastPara="1" rIns="0" wrap="square" tIns="26525">
            <a:noAutofit/>
          </a:bodyPr>
          <a:lstStyle/>
          <a:p>
            <a:pPr indent="0" lvl="0" marL="12700" marR="0" rtl="0" algn="l">
              <a:lnSpc>
                <a:spcPct val="104499"/>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Extracting Interaction</a:t>
            </a:r>
            <a:endParaRPr b="0" i="0" sz="4000" u="none" cap="none" strike="noStrike">
              <a:solidFill>
                <a:srgbClr val="000000"/>
              </a:solidFill>
              <a:latin typeface="Times New Roman"/>
              <a:ea typeface="Times New Roman"/>
              <a:cs typeface="Times New Roman"/>
              <a:sym typeface="Times New Roman"/>
            </a:endParaRPr>
          </a:p>
          <a:p>
            <a:pPr indent="0" lvl="0" marL="1474215" marR="76123" rtl="0" algn="l">
              <a:lnSpc>
                <a:spcPct val="95825"/>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Requirements</a:t>
            </a:r>
            <a:endParaRPr b="0" i="0" sz="4000" u="none" cap="none" strike="noStrike">
              <a:solidFill>
                <a:srgbClr val="000000"/>
              </a:solidFill>
              <a:latin typeface="Times New Roman"/>
              <a:ea typeface="Times New Roman"/>
              <a:cs typeface="Times New Roman"/>
              <a:sym typeface="Times New Roman"/>
            </a:endParaRPr>
          </a:p>
        </p:txBody>
      </p:sp>
      <p:sp>
        <p:nvSpPr>
          <p:cNvPr id="677" name="Google Shape;677;p71"/>
          <p:cNvSpPr txBox="1"/>
          <p:nvPr/>
        </p:nvSpPr>
        <p:spPr>
          <a:xfrm>
            <a:off x="6572837" y="2318197"/>
            <a:ext cx="1568683" cy="532892"/>
          </a:xfrm>
          <a:prstGeom prst="rect">
            <a:avLst/>
          </a:prstGeom>
          <a:noFill/>
          <a:ln>
            <a:noFill/>
          </a:ln>
        </p:spPr>
        <p:txBody>
          <a:bodyPr anchorCtr="0" anchor="t" bIns="0" lIns="0" spcFirstLastPara="1" rIns="0" wrap="square" tIns="26525">
            <a:noAutofit/>
          </a:bodyPr>
          <a:lstStyle/>
          <a:p>
            <a:pPr indent="0" lvl="0" marL="12700" marR="0" rtl="0" algn="l">
              <a:lnSpc>
                <a:spcPct val="104499"/>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Design</a:t>
            </a:r>
            <a:endParaRPr b="0" i="0" sz="4000" u="none" cap="none" strike="noStrike">
              <a:solidFill>
                <a:srgbClr val="000000"/>
              </a:solidFill>
              <a:latin typeface="Times New Roman"/>
              <a:ea typeface="Times New Roman"/>
              <a:cs typeface="Times New Roman"/>
              <a:sym typeface="Times New Roman"/>
            </a:endParaRPr>
          </a:p>
        </p:txBody>
      </p:sp>
      <p:sp>
        <p:nvSpPr>
          <p:cNvPr id="678" name="Google Shape;678;p71"/>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2"/>
          <p:cNvSpPr/>
          <p:nvPr/>
        </p:nvSpPr>
        <p:spPr>
          <a:xfrm>
            <a:off x="0" y="2534411"/>
            <a:ext cx="9144000" cy="43235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4" name="Google Shape;684;p72"/>
          <p:cNvSpPr txBox="1"/>
          <p:nvPr/>
        </p:nvSpPr>
        <p:spPr>
          <a:xfrm>
            <a:off x="154940" y="169678"/>
            <a:ext cx="8574046" cy="1468638"/>
          </a:xfrm>
          <a:prstGeom prst="rect">
            <a:avLst/>
          </a:prstGeom>
          <a:noFill/>
          <a:ln>
            <a:noFill/>
          </a:ln>
        </p:spPr>
        <p:txBody>
          <a:bodyPr anchorCtr="0" anchor="t" bIns="0" lIns="0" spcFirstLastPara="1" rIns="0" wrap="square" tIns="20075">
            <a:noAutofit/>
          </a:bodyPr>
          <a:lstStyle/>
          <a:p>
            <a:pPr indent="0" lvl="0" marL="12700" marR="53544"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9.1 Introduction</a:t>
            </a:r>
            <a:endParaRPr b="0" i="0" sz="3000" u="none" cap="none" strike="noStrike">
              <a:solidFill>
                <a:srgbClr val="000000"/>
              </a:solidFill>
              <a:latin typeface="Times New Roman"/>
              <a:ea typeface="Times New Roman"/>
              <a:cs typeface="Times New Roman"/>
              <a:sym typeface="Times New Roman"/>
            </a:endParaRPr>
          </a:p>
          <a:p>
            <a:pPr indent="0" lvl="0" marL="12700" marR="53544" rtl="0" algn="l">
              <a:lnSpc>
                <a:spcPct val="95825"/>
              </a:lnSpc>
              <a:spcBef>
                <a:spcPts val="714"/>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9.1.1 You are here</a:t>
            </a:r>
            <a:endParaRPr b="0" i="0" sz="30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84"/>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the chapter on extracting interaction requirements, within</a:t>
            </a:r>
            <a:endParaRPr b="0" i="0" sz="2800" u="none" cap="none" strike="noStrike">
              <a:solidFill>
                <a:srgbClr val="000000"/>
              </a:solidFill>
              <a:latin typeface="Times New Roman"/>
              <a:ea typeface="Times New Roman"/>
              <a:cs typeface="Times New Roman"/>
              <a:sym typeface="Times New Roman"/>
            </a:endParaRPr>
          </a:p>
        </p:txBody>
      </p:sp>
      <p:sp>
        <p:nvSpPr>
          <p:cNvPr id="685" name="Google Shape;685;p72"/>
          <p:cNvSpPr txBox="1"/>
          <p:nvPr/>
        </p:nvSpPr>
        <p:spPr>
          <a:xfrm>
            <a:off x="497840" y="1684544"/>
            <a:ext cx="209416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understanding</a:t>
            </a:r>
            <a:endParaRPr b="0" i="0" sz="2800" u="none" cap="none" strike="noStrike">
              <a:solidFill>
                <a:srgbClr val="000000"/>
              </a:solidFill>
              <a:latin typeface="Times New Roman"/>
              <a:ea typeface="Times New Roman"/>
              <a:cs typeface="Times New Roman"/>
              <a:sym typeface="Times New Roman"/>
            </a:endParaRPr>
          </a:p>
        </p:txBody>
      </p:sp>
      <p:sp>
        <p:nvSpPr>
          <p:cNvPr id="686" name="Google Shape;686;p72"/>
          <p:cNvSpPr txBox="1"/>
          <p:nvPr/>
        </p:nvSpPr>
        <p:spPr>
          <a:xfrm>
            <a:off x="2597854" y="1684544"/>
            <a:ext cx="2989352"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user work and needs</a:t>
            </a:r>
            <a:endParaRPr b="0" i="0" sz="2800" u="none" cap="none" strike="noStrike">
              <a:solidFill>
                <a:srgbClr val="000000"/>
              </a:solidFill>
              <a:latin typeface="Times New Roman"/>
              <a:ea typeface="Times New Roman"/>
              <a:cs typeface="Times New Roman"/>
              <a:sym typeface="Times New Roman"/>
            </a:endParaRPr>
          </a:p>
        </p:txBody>
      </p:sp>
      <p:sp>
        <p:nvSpPr>
          <p:cNvPr id="687" name="Google Shape;687;p72"/>
          <p:cNvSpPr txBox="1"/>
          <p:nvPr/>
        </p:nvSpPr>
        <p:spPr>
          <a:xfrm>
            <a:off x="5597316" y="1684544"/>
            <a:ext cx="87868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in the</a:t>
            </a:r>
            <a:endParaRPr b="0" i="0" sz="2800" u="none" cap="none" strike="noStrike">
              <a:solidFill>
                <a:srgbClr val="000000"/>
              </a:solidFill>
              <a:latin typeface="Times New Roman"/>
              <a:ea typeface="Times New Roman"/>
              <a:cs typeface="Times New Roman"/>
              <a:sym typeface="Times New Roman"/>
            </a:endParaRPr>
          </a:p>
        </p:txBody>
      </p:sp>
      <p:sp>
        <p:nvSpPr>
          <p:cNvPr id="688" name="Google Shape;688;p72"/>
          <p:cNvSpPr txBox="1"/>
          <p:nvPr/>
        </p:nvSpPr>
        <p:spPr>
          <a:xfrm>
            <a:off x="6484336" y="1684544"/>
            <a:ext cx="1124764"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context</a:t>
            </a:r>
            <a:endParaRPr b="0" i="0" sz="2800" u="none" cap="none" strike="noStrike">
              <a:solidFill>
                <a:srgbClr val="000000"/>
              </a:solidFill>
              <a:latin typeface="Times New Roman"/>
              <a:ea typeface="Times New Roman"/>
              <a:cs typeface="Times New Roman"/>
              <a:sym typeface="Times New Roman"/>
            </a:endParaRPr>
          </a:p>
        </p:txBody>
      </p:sp>
      <p:sp>
        <p:nvSpPr>
          <p:cNvPr id="689" name="Google Shape;689;p72"/>
          <p:cNvSpPr txBox="1"/>
          <p:nvPr/>
        </p:nvSpPr>
        <p:spPr>
          <a:xfrm>
            <a:off x="7617789" y="1684544"/>
            <a:ext cx="37445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of</a:t>
            </a:r>
            <a:endParaRPr b="0" i="0" sz="2800" u="none" cap="none" strike="noStrike">
              <a:solidFill>
                <a:srgbClr val="000000"/>
              </a:solidFill>
              <a:latin typeface="Times New Roman"/>
              <a:ea typeface="Times New Roman"/>
              <a:cs typeface="Times New Roman"/>
              <a:sym typeface="Times New Roman"/>
            </a:endParaRPr>
          </a:p>
        </p:txBody>
      </p:sp>
      <p:sp>
        <p:nvSpPr>
          <p:cNvPr id="690" name="Google Shape;690;p72"/>
          <p:cNvSpPr txBox="1"/>
          <p:nvPr/>
        </p:nvSpPr>
        <p:spPr>
          <a:xfrm>
            <a:off x="8003419" y="1684544"/>
            <a:ext cx="512586"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a:t>
            </a:r>
            <a:endParaRPr b="0" i="0" sz="2800" u="none" cap="none" strike="noStrike">
              <a:solidFill>
                <a:srgbClr val="000000"/>
              </a:solidFill>
              <a:latin typeface="Times New Roman"/>
              <a:ea typeface="Times New Roman"/>
              <a:cs typeface="Times New Roman"/>
              <a:sym typeface="Times New Roman"/>
            </a:endParaRPr>
          </a:p>
        </p:txBody>
      </p:sp>
      <p:sp>
        <p:nvSpPr>
          <p:cNvPr id="691" name="Google Shape;691;p72"/>
          <p:cNvSpPr txBox="1"/>
          <p:nvPr/>
        </p:nvSpPr>
        <p:spPr>
          <a:xfrm>
            <a:off x="497840" y="2111645"/>
            <a:ext cx="1065819"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overall</a:t>
            </a:r>
            <a:endParaRPr b="0" i="0" sz="2800" u="none" cap="none" strike="noStrike">
              <a:solidFill>
                <a:srgbClr val="000000"/>
              </a:solidFill>
              <a:latin typeface="Times New Roman"/>
              <a:ea typeface="Times New Roman"/>
              <a:cs typeface="Times New Roman"/>
              <a:sym typeface="Times New Roman"/>
            </a:endParaRPr>
          </a:p>
        </p:txBody>
      </p:sp>
      <p:sp>
        <p:nvSpPr>
          <p:cNvPr id="692" name="Google Shape;692;p72"/>
          <p:cNvSpPr txBox="1"/>
          <p:nvPr/>
        </p:nvSpPr>
        <p:spPr>
          <a:xfrm>
            <a:off x="1565601" y="2111645"/>
            <a:ext cx="100545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Wheel</a:t>
            </a:r>
            <a:endParaRPr b="0" i="0" sz="2800" u="none" cap="none" strike="noStrike">
              <a:solidFill>
                <a:srgbClr val="000000"/>
              </a:solidFill>
              <a:latin typeface="Times New Roman"/>
              <a:ea typeface="Times New Roman"/>
              <a:cs typeface="Times New Roman"/>
              <a:sym typeface="Times New Roman"/>
            </a:endParaRPr>
          </a:p>
        </p:txBody>
      </p:sp>
      <p:sp>
        <p:nvSpPr>
          <p:cNvPr id="693" name="Google Shape;693;p72"/>
          <p:cNvSpPr txBox="1"/>
          <p:nvPr/>
        </p:nvSpPr>
        <p:spPr>
          <a:xfrm>
            <a:off x="2581164" y="2111645"/>
            <a:ext cx="1301245"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lifecycle</a:t>
            </a:r>
            <a:endParaRPr b="0" i="0" sz="2800" u="none" cap="none" strike="noStrike">
              <a:solidFill>
                <a:srgbClr val="000000"/>
              </a:solidFill>
              <a:latin typeface="Times New Roman"/>
              <a:ea typeface="Times New Roman"/>
              <a:cs typeface="Times New Roman"/>
              <a:sym typeface="Times New Roman"/>
            </a:endParaRPr>
          </a:p>
        </p:txBody>
      </p:sp>
      <p:sp>
        <p:nvSpPr>
          <p:cNvPr id="694" name="Google Shape;694;p72"/>
          <p:cNvSpPr txBox="1"/>
          <p:nvPr/>
        </p:nvSpPr>
        <p:spPr>
          <a:xfrm>
            <a:off x="3889678" y="2111645"/>
            <a:ext cx="1388953"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template.</a:t>
            </a:r>
            <a:endParaRPr b="0" i="0" sz="2800" u="none" cap="none" strike="noStrike">
              <a:solidFill>
                <a:srgbClr val="000000"/>
              </a:solidFill>
              <a:latin typeface="Times New Roman"/>
              <a:ea typeface="Times New Roman"/>
              <a:cs typeface="Times New Roman"/>
              <a:sym typeface="Times New Roman"/>
            </a:endParaRPr>
          </a:p>
        </p:txBody>
      </p:sp>
      <p:sp>
        <p:nvSpPr>
          <p:cNvPr id="695" name="Google Shape;695;p72"/>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txBox="1"/>
          <p:nvPr/>
        </p:nvSpPr>
        <p:spPr>
          <a:xfrm>
            <a:off x="154940" y="174738"/>
            <a:ext cx="8816647" cy="3749471"/>
          </a:xfrm>
          <a:prstGeom prst="rect">
            <a:avLst/>
          </a:prstGeom>
          <a:noFill/>
          <a:ln>
            <a:noFill/>
          </a:ln>
        </p:spPr>
        <p:txBody>
          <a:bodyPr anchorCtr="0" anchor="t" bIns="0" lIns="0" spcFirstLastPara="1" rIns="0" wrap="square" tIns="21375">
            <a:noAutofit/>
          </a:bodyPr>
          <a:lstStyle/>
          <a:p>
            <a:pPr indent="0" lvl="0" marL="12700" marR="61034"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1.2 A True Story</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761"/>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----Story----</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928"/>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So what does this have to do with contextual inquiry?</a:t>
            </a:r>
            <a:endParaRPr b="0" i="0" sz="3200" u="none" cap="none" strike="noStrike">
              <a:solidFill>
                <a:srgbClr val="000000"/>
              </a:solidFill>
              <a:latin typeface="Times New Roman"/>
              <a:ea typeface="Times New Roman"/>
              <a:cs typeface="Times New Roman"/>
              <a:sym typeface="Times New Roman"/>
            </a:endParaRPr>
          </a:p>
          <a:p>
            <a:pPr indent="-342900" lvl="0" marL="355600" marR="258586" rtl="0" algn="l">
              <a:lnSpc>
                <a:spcPct val="100041"/>
              </a:lnSpc>
              <a:spcBef>
                <a:spcPts val="914"/>
              </a:spcBef>
              <a:spcAft>
                <a:spcPts val="0"/>
              </a:spcAft>
              <a:buClr>
                <a:srgbClr val="000000"/>
              </a:buClr>
              <a:buSzPts val="3200"/>
              <a:buFont typeface="Arial"/>
              <a:buNone/>
            </a:pPr>
            <a:r>
              <a:rPr b="0" i="0" lang="en-US" sz="3200" u="none" cap="none" strike="noStrike">
                <a:solidFill>
                  <a:srgbClr val="FF0000"/>
                </a:solidFill>
                <a:latin typeface="Arial"/>
                <a:ea typeface="Arial"/>
                <a:cs typeface="Arial"/>
                <a:sym typeface="Arial"/>
              </a:rPr>
              <a:t>	</a:t>
            </a:r>
            <a:r>
              <a:rPr b="0" i="0" lang="en-US" sz="3200" u="none" cap="none" strike="noStrike">
                <a:solidFill>
                  <a:srgbClr val="FF0000"/>
                </a:solidFill>
                <a:latin typeface="Times New Roman"/>
                <a:ea typeface="Times New Roman"/>
                <a:cs typeface="Times New Roman"/>
                <a:sym typeface="Times New Roman"/>
              </a:rPr>
              <a:t>If you do contextual inquiry in a real environment like this, you might get lucky and find rich user data.</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758"/>
              </a:spcBef>
              <a:spcAft>
                <a:spcPts val="0"/>
              </a:spcAft>
              <a:buClr>
                <a:srgbClr val="000000"/>
              </a:buClr>
              <a:buSzPts val="3200"/>
              <a:buFont typeface="Arial"/>
              <a:buNone/>
            </a:pPr>
            <a:r>
              <a:rPr b="0" i="0" lang="en-US" sz="3200" u="none" cap="none" strike="noStrike">
                <a:solidFill>
                  <a:srgbClr val="FF0000"/>
                </a:solidFill>
                <a:latin typeface="Arial"/>
                <a:ea typeface="Arial"/>
                <a:cs typeface="Arial"/>
                <a:sym typeface="Arial"/>
              </a:rPr>
              <a:t>• </a:t>
            </a:r>
            <a:r>
              <a:rPr b="0" i="0" lang="en-US" sz="3200" u="none" cap="none" strike="noStrike">
                <a:solidFill>
                  <a:srgbClr val="FF0000"/>
                </a:solidFill>
                <a:latin typeface="Times New Roman"/>
                <a:ea typeface="Times New Roman"/>
                <a:cs typeface="Times New Roman"/>
                <a:sym typeface="Times New Roman"/>
              </a:rPr>
              <a:t>It is certain however that, if you do not do</a:t>
            </a:r>
            <a:endParaRPr b="0" i="0" sz="3200" u="none" cap="none" strike="noStrike">
              <a:solidFill>
                <a:srgbClr val="000000"/>
              </a:solidFill>
              <a:latin typeface="Times New Roman"/>
              <a:ea typeface="Times New Roman"/>
              <a:cs typeface="Times New Roman"/>
              <a:sym typeface="Times New Roman"/>
            </a:endParaRPr>
          </a:p>
        </p:txBody>
      </p:sp>
      <p:sp>
        <p:nvSpPr>
          <p:cNvPr id="66" name="Google Shape;66;p9"/>
          <p:cNvSpPr txBox="1"/>
          <p:nvPr/>
        </p:nvSpPr>
        <p:spPr>
          <a:xfrm>
            <a:off x="497840" y="3979776"/>
            <a:ext cx="5583797" cy="91998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contextual inquiry, you will never</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information about situated usage.</a:t>
            </a:r>
            <a:endParaRPr b="0" i="0" sz="3200" u="none" cap="none" strike="noStrike">
              <a:solidFill>
                <a:srgbClr val="000000"/>
              </a:solidFill>
              <a:latin typeface="Times New Roman"/>
              <a:ea typeface="Times New Roman"/>
              <a:cs typeface="Times New Roman"/>
              <a:sym typeface="Times New Roman"/>
            </a:endParaRPr>
          </a:p>
        </p:txBody>
      </p:sp>
      <p:sp>
        <p:nvSpPr>
          <p:cNvPr id="67" name="Google Shape;67;p9"/>
          <p:cNvSpPr txBox="1"/>
          <p:nvPr/>
        </p:nvSpPr>
        <p:spPr>
          <a:xfrm>
            <a:off x="6092859" y="3979776"/>
            <a:ext cx="584898" cy="43230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get</a:t>
            </a:r>
            <a:endParaRPr b="0" i="0" sz="3200" u="none" cap="none" strike="noStrike">
              <a:solidFill>
                <a:srgbClr val="000000"/>
              </a:solidFill>
              <a:latin typeface="Times New Roman"/>
              <a:ea typeface="Times New Roman"/>
              <a:cs typeface="Times New Roman"/>
              <a:sym typeface="Times New Roman"/>
            </a:endParaRPr>
          </a:p>
        </p:txBody>
      </p:sp>
      <p:sp>
        <p:nvSpPr>
          <p:cNvPr id="68" name="Google Shape;68;p9"/>
          <p:cNvSpPr txBox="1"/>
          <p:nvPr/>
        </p:nvSpPr>
        <p:spPr>
          <a:xfrm>
            <a:off x="6692265" y="3979776"/>
            <a:ext cx="674418" cy="43230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this</a:t>
            </a:r>
            <a:endParaRPr b="0" i="0" sz="3200" u="none" cap="none" strike="noStrike">
              <a:solidFill>
                <a:srgbClr val="000000"/>
              </a:solidFill>
              <a:latin typeface="Times New Roman"/>
              <a:ea typeface="Times New Roman"/>
              <a:cs typeface="Times New Roman"/>
              <a:sym typeface="Times New Roman"/>
            </a:endParaRPr>
          </a:p>
        </p:txBody>
      </p:sp>
      <p:sp>
        <p:nvSpPr>
          <p:cNvPr id="69" name="Google Shape;69;p9"/>
          <p:cNvSpPr txBox="1"/>
          <p:nvPr/>
        </p:nvSpPr>
        <p:spPr>
          <a:xfrm>
            <a:off x="7381974" y="3979776"/>
            <a:ext cx="809918" cy="43230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kind</a:t>
            </a:r>
            <a:endParaRPr b="0" i="0" sz="3200" u="none" cap="none" strike="noStrike">
              <a:solidFill>
                <a:srgbClr val="000000"/>
              </a:solidFill>
              <a:latin typeface="Times New Roman"/>
              <a:ea typeface="Times New Roman"/>
              <a:cs typeface="Times New Roman"/>
              <a:sym typeface="Times New Roman"/>
            </a:endParaRPr>
          </a:p>
        </p:txBody>
      </p:sp>
      <p:sp>
        <p:nvSpPr>
          <p:cNvPr id="70" name="Google Shape;70;p9"/>
          <p:cNvSpPr txBox="1"/>
          <p:nvPr/>
        </p:nvSpPr>
        <p:spPr>
          <a:xfrm>
            <a:off x="8205555" y="3979776"/>
            <a:ext cx="425390" cy="432307"/>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of</a:t>
            </a:r>
            <a:endParaRPr b="0" i="0" sz="3200" u="none" cap="none" strike="noStrike">
              <a:solidFill>
                <a:srgbClr val="000000"/>
              </a:solidFill>
              <a:latin typeface="Times New Roman"/>
              <a:ea typeface="Times New Roman"/>
              <a:cs typeface="Times New Roman"/>
              <a:sym typeface="Times New Roman"/>
            </a:endParaRPr>
          </a:p>
        </p:txBody>
      </p:sp>
      <p:sp>
        <p:nvSpPr>
          <p:cNvPr id="71" name="Google Shape;71;p9"/>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6"/>
          <p:cNvSpPr txBox="1"/>
          <p:nvPr/>
        </p:nvSpPr>
        <p:spPr>
          <a:xfrm>
            <a:off x="154940" y="718817"/>
            <a:ext cx="6065393" cy="406400"/>
          </a:xfrm>
          <a:prstGeom prst="rect">
            <a:avLst/>
          </a:prstGeom>
          <a:noFill/>
          <a:ln>
            <a:noFill/>
          </a:ln>
        </p:spPr>
        <p:txBody>
          <a:bodyPr anchorCtr="0" anchor="t" bIns="0" lIns="0" spcFirstLastPara="1" rIns="0" wrap="square" tIns="20075">
            <a:noAutofit/>
          </a:bodyPr>
          <a:lstStyle/>
          <a:p>
            <a:pPr indent="0" lvl="0" marL="12700" marR="0" rtl="0" algn="l">
              <a:lnSpc>
                <a:spcPct val="105499"/>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9.3 Formal Requirements Extraction</a:t>
            </a:r>
            <a:endParaRPr b="0" i="0" sz="3000" u="none" cap="none" strike="noStrike">
              <a:solidFill>
                <a:srgbClr val="000000"/>
              </a:solidFill>
              <a:latin typeface="Times New Roman"/>
              <a:ea typeface="Times New Roman"/>
              <a:cs typeface="Times New Roman"/>
              <a:sym typeface="Times New Roman"/>
            </a:endParaRPr>
          </a:p>
        </p:txBody>
      </p:sp>
      <p:sp>
        <p:nvSpPr>
          <p:cNvPr id="701" name="Google Shape;701;p76"/>
          <p:cNvSpPr txBox="1"/>
          <p:nvPr/>
        </p:nvSpPr>
        <p:spPr>
          <a:xfrm>
            <a:off x="154940" y="1804346"/>
            <a:ext cx="8706558" cy="3028908"/>
          </a:xfrm>
          <a:prstGeom prst="rect">
            <a:avLst/>
          </a:prstGeom>
          <a:noFill/>
          <a:ln>
            <a:noFill/>
          </a:ln>
        </p:spPr>
        <p:txBody>
          <a:bodyPr anchorCtr="0" anchor="t" bIns="0" lIns="0" spcFirstLastPara="1" rIns="0" wrap="square" tIns="18850">
            <a:noAutofit/>
          </a:bodyPr>
          <a:lstStyle/>
          <a:p>
            <a:pPr indent="0" lvl="0" marL="12700" marR="48635"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This process of extracting needs and requirements is</a:t>
            </a:r>
            <a:endParaRPr b="0" i="0" sz="2800" u="none" cap="none" strike="noStrike">
              <a:solidFill>
                <a:srgbClr val="000000"/>
              </a:solidFill>
              <a:latin typeface="Times New Roman"/>
              <a:ea typeface="Times New Roman"/>
              <a:cs typeface="Times New Roman"/>
              <a:sym typeface="Times New Roman"/>
            </a:endParaRPr>
          </a:p>
          <a:p>
            <a:pPr indent="0" lvl="0" marL="355600" marR="0" rtl="0" algn="l">
              <a:lnSpc>
                <a:spcPct val="100041"/>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similar to data interpretation and consolidation sessions of contextual analysis in that it involves a group sitting down together and going over a large amount of data, including the WAAD and evolving design-informing models.</a:t>
            </a:r>
            <a:endParaRPr b="0" i="0" sz="2800" u="none" cap="none" strike="noStrike">
              <a:solidFill>
                <a:srgbClr val="000000"/>
              </a:solidFill>
              <a:latin typeface="Times New Roman"/>
              <a:ea typeface="Times New Roman"/>
              <a:cs typeface="Times New Roman"/>
              <a:sym typeface="Times New Roman"/>
            </a:endParaRPr>
          </a:p>
          <a:p>
            <a:pPr indent="-342900" lvl="0" marL="355600" marR="622121" rtl="0" algn="l">
              <a:lnSpc>
                <a:spcPct val="99945"/>
              </a:lnSpc>
              <a:spcBef>
                <a:spcPts val="645"/>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But here it is actually easier because much of the hard work is already done.</a:t>
            </a:r>
            <a:endParaRPr b="0" i="0" sz="2800" u="none" cap="none" strike="noStrike">
              <a:solidFill>
                <a:srgbClr val="000000"/>
              </a:solidFill>
              <a:latin typeface="Times New Roman"/>
              <a:ea typeface="Times New Roman"/>
              <a:cs typeface="Times New Roman"/>
              <a:sym typeface="Times New Roman"/>
            </a:endParaRPr>
          </a:p>
        </p:txBody>
      </p:sp>
      <p:sp>
        <p:nvSpPr>
          <p:cNvPr id="702" name="Google Shape;702;p76"/>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7"/>
          <p:cNvSpPr txBox="1"/>
          <p:nvPr/>
        </p:nvSpPr>
        <p:spPr>
          <a:xfrm>
            <a:off x="1691386" y="2264310"/>
            <a:ext cx="5837728"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10. Constructing Design</a:t>
            </a:r>
            <a:endParaRPr b="0" i="0" sz="4400" u="none" cap="none" strike="noStrike">
              <a:solidFill>
                <a:srgbClr val="000000"/>
              </a:solidFill>
              <a:latin typeface="Times New Roman"/>
              <a:ea typeface="Times New Roman"/>
              <a:cs typeface="Times New Roman"/>
              <a:sym typeface="Times New Roman"/>
            </a:endParaRPr>
          </a:p>
        </p:txBody>
      </p:sp>
      <p:sp>
        <p:nvSpPr>
          <p:cNvPr id="708" name="Google Shape;708;p87"/>
          <p:cNvSpPr txBox="1"/>
          <p:nvPr/>
        </p:nvSpPr>
        <p:spPr>
          <a:xfrm>
            <a:off x="2421382" y="2934625"/>
            <a:ext cx="2565482" cy="585012"/>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Informing</a:t>
            </a:r>
            <a:endParaRPr b="0" i="0" sz="4400" u="none" cap="none" strike="noStrike">
              <a:solidFill>
                <a:srgbClr val="000000"/>
              </a:solidFill>
              <a:latin typeface="Times New Roman"/>
              <a:ea typeface="Times New Roman"/>
              <a:cs typeface="Times New Roman"/>
              <a:sym typeface="Times New Roman"/>
            </a:endParaRPr>
          </a:p>
        </p:txBody>
      </p:sp>
      <p:sp>
        <p:nvSpPr>
          <p:cNvPr id="709" name="Google Shape;709;p87"/>
          <p:cNvSpPr txBox="1"/>
          <p:nvPr/>
        </p:nvSpPr>
        <p:spPr>
          <a:xfrm>
            <a:off x="5013508" y="2934625"/>
            <a:ext cx="1788180" cy="585012"/>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models</a:t>
            </a:r>
            <a:endParaRPr b="0" i="0" sz="4400" u="none" cap="none" strike="noStrike">
              <a:solidFill>
                <a:srgbClr val="000000"/>
              </a:solidFill>
              <a:latin typeface="Times New Roman"/>
              <a:ea typeface="Times New Roman"/>
              <a:cs typeface="Times New Roman"/>
              <a:sym typeface="Times New Roman"/>
            </a:endParaRPr>
          </a:p>
        </p:txBody>
      </p:sp>
      <p:sp>
        <p:nvSpPr>
          <p:cNvPr id="710" name="Google Shape;710;p87"/>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3"/>
          <p:cNvSpPr txBox="1"/>
          <p:nvPr/>
        </p:nvSpPr>
        <p:spPr>
          <a:xfrm>
            <a:off x="154940" y="760453"/>
            <a:ext cx="2933954"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10.4 </a:t>
            </a:r>
            <a:r>
              <a:rPr b="1" i="0" lang="en-US" sz="3000" u="none" cap="none" strike="noStrike">
                <a:solidFill>
                  <a:srgbClr val="000000"/>
                </a:solidFill>
                <a:latin typeface="Times New Roman"/>
                <a:ea typeface="Times New Roman"/>
                <a:cs typeface="Times New Roman"/>
                <a:sym typeface="Times New Roman"/>
              </a:rPr>
              <a:t>User Models</a:t>
            </a:r>
            <a:endParaRPr b="0" i="0" sz="3000" u="none" cap="none" strike="noStrike">
              <a:solidFill>
                <a:srgbClr val="000000"/>
              </a:solidFill>
              <a:latin typeface="Times New Roman"/>
              <a:ea typeface="Times New Roman"/>
              <a:cs typeface="Times New Roman"/>
              <a:sym typeface="Times New Roman"/>
            </a:endParaRPr>
          </a:p>
        </p:txBody>
      </p:sp>
      <p:sp>
        <p:nvSpPr>
          <p:cNvPr id="716" name="Google Shape;716;p93"/>
          <p:cNvSpPr txBox="1"/>
          <p:nvPr/>
        </p:nvSpPr>
        <p:spPr>
          <a:xfrm>
            <a:off x="154940" y="1834826"/>
            <a:ext cx="8597263" cy="382669"/>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User models are a set of models that define who the users</a:t>
            </a:r>
            <a:endParaRPr b="0" i="0" sz="2800" u="none" cap="none" strike="noStrike">
              <a:solidFill>
                <a:srgbClr val="000000"/>
              </a:solidFill>
              <a:latin typeface="Times New Roman"/>
              <a:ea typeface="Times New Roman"/>
              <a:cs typeface="Times New Roman"/>
              <a:sym typeface="Times New Roman"/>
            </a:endParaRPr>
          </a:p>
        </p:txBody>
      </p:sp>
      <p:sp>
        <p:nvSpPr>
          <p:cNvPr id="717" name="Google Shape;717;p93"/>
          <p:cNvSpPr txBox="1"/>
          <p:nvPr/>
        </p:nvSpPr>
        <p:spPr>
          <a:xfrm>
            <a:off x="154940" y="2264045"/>
            <a:ext cx="8033538" cy="1319276"/>
          </a:xfrm>
          <a:prstGeom prst="rect">
            <a:avLst/>
          </a:prstGeom>
          <a:noFill/>
          <a:ln>
            <a:noFill/>
          </a:ln>
        </p:spPr>
        <p:txBody>
          <a:bodyPr anchorCtr="0" anchor="t" bIns="0" lIns="0" spcFirstLastPara="1" rIns="0" wrap="square" tIns="18750">
            <a:noAutofit/>
          </a:bodyPr>
          <a:lstStyle/>
          <a:p>
            <a:pPr indent="0" lvl="0" marL="3556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are, including everything about work roles, sub-roles,</a:t>
            </a:r>
            <a:endParaRPr b="0" i="0" sz="2800" u="none" cap="none" strike="noStrike">
              <a:solidFill>
                <a:srgbClr val="000000"/>
              </a:solidFill>
              <a:latin typeface="Times New Roman"/>
              <a:ea typeface="Times New Roman"/>
              <a:cs typeface="Times New Roman"/>
              <a:sym typeface="Times New Roman"/>
            </a:endParaRPr>
          </a:p>
          <a:p>
            <a:pPr indent="0" lvl="0" marL="355600" marR="53262"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class definitions, and personas.</a:t>
            </a:r>
            <a:endParaRPr b="0" i="0" sz="2800" u="none" cap="none" strike="noStrike">
              <a:solidFill>
                <a:srgbClr val="000000"/>
              </a:solidFill>
              <a:latin typeface="Times New Roman"/>
              <a:ea typeface="Times New Roman"/>
              <a:cs typeface="Times New Roman"/>
              <a:sym typeface="Times New Roman"/>
            </a:endParaRPr>
          </a:p>
          <a:p>
            <a:pPr indent="0" lvl="0" marL="12700" marR="53262"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Perhaps the most important of the design-informing</a:t>
            </a:r>
            <a:endParaRPr b="0" i="0" sz="2800" u="none" cap="none" strike="noStrike">
              <a:solidFill>
                <a:srgbClr val="000000"/>
              </a:solidFill>
              <a:latin typeface="Times New Roman"/>
              <a:ea typeface="Times New Roman"/>
              <a:cs typeface="Times New Roman"/>
              <a:sym typeface="Times New Roman"/>
            </a:endParaRPr>
          </a:p>
        </p:txBody>
      </p:sp>
      <p:sp>
        <p:nvSpPr>
          <p:cNvPr id="718" name="Google Shape;718;p93"/>
          <p:cNvSpPr txBox="1"/>
          <p:nvPr/>
        </p:nvSpPr>
        <p:spPr>
          <a:xfrm>
            <a:off x="8196457" y="2264045"/>
            <a:ext cx="671312" cy="380492"/>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user</a:t>
            </a:r>
            <a:endParaRPr b="0" i="0" sz="2800" u="none" cap="none" strike="noStrike">
              <a:solidFill>
                <a:srgbClr val="000000"/>
              </a:solidFill>
              <a:latin typeface="Times New Roman"/>
              <a:ea typeface="Times New Roman"/>
              <a:cs typeface="Times New Roman"/>
              <a:sym typeface="Times New Roman"/>
            </a:endParaRPr>
          </a:p>
        </p:txBody>
      </p:sp>
      <p:sp>
        <p:nvSpPr>
          <p:cNvPr id="719" name="Google Shape;719;p93"/>
          <p:cNvSpPr txBox="1"/>
          <p:nvPr/>
        </p:nvSpPr>
        <p:spPr>
          <a:xfrm>
            <a:off x="497840" y="3629803"/>
            <a:ext cx="1103814"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models</a:t>
            </a:r>
            <a:endParaRPr b="0" i="0" sz="2800" u="none" cap="none" strike="noStrike">
              <a:solidFill>
                <a:srgbClr val="000000"/>
              </a:solidFill>
              <a:latin typeface="Times New Roman"/>
              <a:ea typeface="Times New Roman"/>
              <a:cs typeface="Times New Roman"/>
              <a:sym typeface="Times New Roman"/>
            </a:endParaRPr>
          </a:p>
        </p:txBody>
      </p:sp>
      <p:sp>
        <p:nvSpPr>
          <p:cNvPr id="720" name="Google Shape;720;p93"/>
          <p:cNvSpPr txBox="1"/>
          <p:nvPr/>
        </p:nvSpPr>
        <p:spPr>
          <a:xfrm>
            <a:off x="1611763" y="3629803"/>
            <a:ext cx="512231"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are</a:t>
            </a:r>
            <a:endParaRPr b="0" i="0" sz="2800" u="none" cap="none" strike="noStrike">
              <a:solidFill>
                <a:srgbClr val="000000"/>
              </a:solidFill>
              <a:latin typeface="Times New Roman"/>
              <a:ea typeface="Times New Roman"/>
              <a:cs typeface="Times New Roman"/>
              <a:sym typeface="Times New Roman"/>
            </a:endParaRPr>
          </a:p>
        </p:txBody>
      </p:sp>
      <p:sp>
        <p:nvSpPr>
          <p:cNvPr id="721" name="Google Shape;721;p93"/>
          <p:cNvSpPr txBox="1"/>
          <p:nvPr/>
        </p:nvSpPr>
        <p:spPr>
          <a:xfrm>
            <a:off x="2134103" y="3629803"/>
            <a:ext cx="513651"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a:t>
            </a:r>
            <a:endParaRPr b="0" i="0" sz="2800" u="none" cap="none" strike="noStrike">
              <a:solidFill>
                <a:srgbClr val="000000"/>
              </a:solidFill>
              <a:latin typeface="Times New Roman"/>
              <a:ea typeface="Times New Roman"/>
              <a:cs typeface="Times New Roman"/>
              <a:sym typeface="Times New Roman"/>
            </a:endParaRPr>
          </a:p>
        </p:txBody>
      </p:sp>
      <p:sp>
        <p:nvSpPr>
          <p:cNvPr id="722" name="Google Shape;722;p93"/>
          <p:cNvSpPr txBox="1"/>
          <p:nvPr/>
        </p:nvSpPr>
        <p:spPr>
          <a:xfrm>
            <a:off x="2657602" y="3629803"/>
            <a:ext cx="730257"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1F5F"/>
                </a:solidFill>
                <a:latin typeface="Times New Roman"/>
                <a:ea typeface="Times New Roman"/>
                <a:cs typeface="Times New Roman"/>
                <a:sym typeface="Times New Roman"/>
              </a:rPr>
              <a:t>user</a:t>
            </a:r>
            <a:endParaRPr b="0" i="0" sz="2800" u="none" cap="none" strike="noStrike">
              <a:solidFill>
                <a:srgbClr val="000000"/>
              </a:solidFill>
              <a:latin typeface="Times New Roman"/>
              <a:ea typeface="Times New Roman"/>
              <a:cs typeface="Times New Roman"/>
              <a:sym typeface="Times New Roman"/>
            </a:endParaRPr>
          </a:p>
        </p:txBody>
      </p:sp>
      <p:sp>
        <p:nvSpPr>
          <p:cNvPr id="723" name="Google Shape;723;p93"/>
          <p:cNvSpPr txBox="1"/>
          <p:nvPr/>
        </p:nvSpPr>
        <p:spPr>
          <a:xfrm>
            <a:off x="3390511" y="3629803"/>
            <a:ext cx="1143939"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1F5F"/>
                </a:solidFill>
                <a:latin typeface="Times New Roman"/>
                <a:ea typeface="Times New Roman"/>
                <a:cs typeface="Times New Roman"/>
                <a:sym typeface="Times New Roman"/>
              </a:rPr>
              <a:t>models</a:t>
            </a:r>
            <a:endParaRPr b="0" i="0" sz="2800" u="none" cap="none" strike="noStrike">
              <a:solidFill>
                <a:srgbClr val="000000"/>
              </a:solidFill>
              <a:latin typeface="Times New Roman"/>
              <a:ea typeface="Times New Roman"/>
              <a:cs typeface="Times New Roman"/>
              <a:sym typeface="Times New Roman"/>
            </a:endParaRPr>
          </a:p>
        </p:txBody>
      </p:sp>
      <p:sp>
        <p:nvSpPr>
          <p:cNvPr id="724" name="Google Shape;724;p93"/>
          <p:cNvSpPr txBox="1"/>
          <p:nvPr/>
        </p:nvSpPr>
        <p:spPr>
          <a:xfrm>
            <a:off x="4546219" y="3629803"/>
            <a:ext cx="591416"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and</a:t>
            </a:r>
            <a:endParaRPr b="0" i="0" sz="2800" u="none" cap="none" strike="noStrike">
              <a:solidFill>
                <a:srgbClr val="000000"/>
              </a:solidFill>
              <a:latin typeface="Times New Roman"/>
              <a:ea typeface="Times New Roman"/>
              <a:cs typeface="Times New Roman"/>
              <a:sym typeface="Times New Roman"/>
            </a:endParaRPr>
          </a:p>
        </p:txBody>
      </p:sp>
      <p:sp>
        <p:nvSpPr>
          <p:cNvPr id="725" name="Google Shape;725;p93"/>
          <p:cNvSpPr txBox="1"/>
          <p:nvPr/>
        </p:nvSpPr>
        <p:spPr>
          <a:xfrm>
            <a:off x="5147744" y="3629803"/>
            <a:ext cx="513651"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the</a:t>
            </a:r>
            <a:endParaRPr b="0" i="0" sz="2800" u="none" cap="none" strike="noStrike">
              <a:solidFill>
                <a:srgbClr val="000000"/>
              </a:solidFill>
              <a:latin typeface="Times New Roman"/>
              <a:ea typeface="Times New Roman"/>
              <a:cs typeface="Times New Roman"/>
              <a:sym typeface="Times New Roman"/>
            </a:endParaRPr>
          </a:p>
        </p:txBody>
      </p:sp>
      <p:sp>
        <p:nvSpPr>
          <p:cNvPr id="726" name="Google Shape;726;p93"/>
          <p:cNvSpPr txBox="1"/>
          <p:nvPr/>
        </p:nvSpPr>
        <p:spPr>
          <a:xfrm>
            <a:off x="5671185" y="3629803"/>
            <a:ext cx="928754"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1F5F"/>
                </a:solidFill>
                <a:latin typeface="Times New Roman"/>
                <a:ea typeface="Times New Roman"/>
                <a:cs typeface="Times New Roman"/>
                <a:sym typeface="Times New Roman"/>
              </a:rPr>
              <a:t>usage</a:t>
            </a:r>
            <a:endParaRPr b="0" i="0" sz="2800" u="none" cap="none" strike="noStrike">
              <a:solidFill>
                <a:srgbClr val="000000"/>
              </a:solidFill>
              <a:latin typeface="Times New Roman"/>
              <a:ea typeface="Times New Roman"/>
              <a:cs typeface="Times New Roman"/>
              <a:sym typeface="Times New Roman"/>
            </a:endParaRPr>
          </a:p>
        </p:txBody>
      </p:sp>
      <p:sp>
        <p:nvSpPr>
          <p:cNvPr id="727" name="Google Shape;727;p93"/>
          <p:cNvSpPr txBox="1"/>
          <p:nvPr/>
        </p:nvSpPr>
        <p:spPr>
          <a:xfrm>
            <a:off x="6607562" y="3629803"/>
            <a:ext cx="1235500" cy="380491"/>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1F5F"/>
                </a:solidFill>
                <a:latin typeface="Times New Roman"/>
                <a:ea typeface="Times New Roman"/>
                <a:cs typeface="Times New Roman"/>
                <a:sym typeface="Times New Roman"/>
              </a:rPr>
              <a:t>models</a:t>
            </a:r>
            <a:r>
              <a:rPr b="0" i="0" lang="en-US" sz="2800" u="none" cap="none" strike="noStrike">
                <a:solidFill>
                  <a:srgbClr val="001F5F"/>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
        <p:nvSpPr>
          <p:cNvPr id="728" name="Google Shape;728;p93"/>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2"/>
          <p:cNvSpPr txBox="1"/>
          <p:nvPr/>
        </p:nvSpPr>
        <p:spPr>
          <a:xfrm>
            <a:off x="221691" y="805967"/>
            <a:ext cx="701364"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10.5</a:t>
            </a:r>
            <a:endParaRPr b="0" i="0" sz="2800" u="none" cap="none" strike="noStrike">
              <a:solidFill>
                <a:srgbClr val="000000"/>
              </a:solidFill>
              <a:latin typeface="Times New Roman"/>
              <a:ea typeface="Times New Roman"/>
              <a:cs typeface="Times New Roman"/>
              <a:sym typeface="Times New Roman"/>
            </a:endParaRPr>
          </a:p>
        </p:txBody>
      </p:sp>
      <p:sp>
        <p:nvSpPr>
          <p:cNvPr id="734" name="Google Shape;734;p102"/>
          <p:cNvSpPr txBox="1"/>
          <p:nvPr/>
        </p:nvSpPr>
        <p:spPr>
          <a:xfrm>
            <a:off x="1022044" y="805967"/>
            <a:ext cx="2179815" cy="380796"/>
          </a:xfrm>
          <a:prstGeom prst="rect">
            <a:avLst/>
          </a:prstGeom>
          <a:noFill/>
          <a:ln>
            <a:noFill/>
          </a:ln>
        </p:spPr>
        <p:txBody>
          <a:bodyPr anchorCtr="0" anchor="t" bIns="0" lIns="0" spcFirstLastPara="1" rIns="0" wrap="square" tIns="18750">
            <a:noAutofit/>
          </a:bodyPr>
          <a:lstStyle/>
          <a:p>
            <a:pPr indent="0" lvl="0" marL="12700" marR="0" rtl="0" algn="l">
              <a:lnSpc>
                <a:spcPct val="105535"/>
              </a:lnSpc>
              <a:spcBef>
                <a:spcPts val="0"/>
              </a:spcBef>
              <a:spcAft>
                <a:spcPts val="0"/>
              </a:spcAft>
              <a:buClr>
                <a:srgbClr val="000000"/>
              </a:buClr>
              <a:buSzPts val="2800"/>
              <a:buFont typeface="Arial"/>
              <a:buNone/>
            </a:pPr>
            <a:r>
              <a:rPr b="1" i="0" lang="en-US" sz="2800" u="none" cap="none" strike="noStrike">
                <a:solidFill>
                  <a:srgbClr val="000000"/>
                </a:solidFill>
                <a:latin typeface="Times New Roman"/>
                <a:ea typeface="Times New Roman"/>
                <a:cs typeface="Times New Roman"/>
                <a:sym typeface="Times New Roman"/>
              </a:rPr>
              <a:t>Usage Models</a:t>
            </a:r>
            <a:endParaRPr b="0" i="0" sz="2800" u="none" cap="none" strike="noStrike">
              <a:solidFill>
                <a:srgbClr val="000000"/>
              </a:solidFill>
              <a:latin typeface="Times New Roman"/>
              <a:ea typeface="Times New Roman"/>
              <a:cs typeface="Times New Roman"/>
              <a:sym typeface="Times New Roman"/>
            </a:endParaRPr>
          </a:p>
        </p:txBody>
      </p:sp>
      <p:sp>
        <p:nvSpPr>
          <p:cNvPr id="735" name="Google Shape;735;p102"/>
          <p:cNvSpPr txBox="1"/>
          <p:nvPr/>
        </p:nvSpPr>
        <p:spPr>
          <a:xfrm>
            <a:off x="221691" y="1828723"/>
            <a:ext cx="8290328" cy="2345588"/>
          </a:xfrm>
          <a:prstGeom prst="rect">
            <a:avLst/>
          </a:prstGeom>
          <a:noFill/>
          <a:ln>
            <a:noFill/>
          </a:ln>
        </p:spPr>
        <p:txBody>
          <a:bodyPr anchorCtr="0" anchor="t" bIns="0" lIns="0" spcFirstLastPara="1" rIns="0" wrap="square" tIns="18850">
            <a:noAutofit/>
          </a:bodyPr>
          <a:lstStyle/>
          <a:p>
            <a:pPr indent="0" lvl="0" marL="12700" marR="0" rtl="0" algn="l">
              <a:lnSpc>
                <a:spcPct val="106071"/>
              </a:lnSpc>
              <a:spcBef>
                <a:spcPts val="0"/>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Usage models are a set of models that define how work</a:t>
            </a:r>
            <a:endParaRPr b="0" i="0" sz="2800" u="none" cap="none" strike="noStrike">
              <a:solidFill>
                <a:srgbClr val="000000"/>
              </a:solidFill>
              <a:latin typeface="Times New Roman"/>
              <a:ea typeface="Times New Roman"/>
              <a:cs typeface="Times New Roman"/>
              <a:sym typeface="Times New Roman"/>
            </a:endParaRPr>
          </a:p>
          <a:p>
            <a:pPr indent="0" lvl="0" marL="355600" marR="53544" rtl="0" algn="l">
              <a:lnSpc>
                <a:spcPct val="95825"/>
              </a:lnSpc>
              <a:spcBef>
                <a:spcPts val="0"/>
              </a:spcBef>
              <a:spcAft>
                <a:spcPts val="0"/>
              </a:spcAft>
              <a:buClr>
                <a:srgbClr val="000000"/>
              </a:buClr>
              <a:buSzPts val="2800"/>
              <a:buFont typeface="Arial"/>
              <a:buNone/>
            </a:pPr>
            <a:r>
              <a:rPr b="0" i="0" lang="en-US" sz="2800" u="none" cap="none" strike="noStrike">
                <a:solidFill>
                  <a:srgbClr val="001F5F"/>
                </a:solidFill>
                <a:latin typeface="Times New Roman"/>
                <a:ea typeface="Times New Roman"/>
                <a:cs typeface="Times New Roman"/>
                <a:sym typeface="Times New Roman"/>
              </a:rPr>
              <a:t>gets done, including</a:t>
            </a:r>
            <a:endParaRPr b="0" i="0" sz="2800" u="none" cap="none" strike="noStrike">
              <a:solidFill>
                <a:srgbClr val="000000"/>
              </a:solidFill>
              <a:latin typeface="Times New Roman"/>
              <a:ea typeface="Times New Roman"/>
              <a:cs typeface="Times New Roman"/>
              <a:sym typeface="Times New Roman"/>
            </a:endParaRPr>
          </a:p>
          <a:p>
            <a:pPr indent="0" lvl="0" marL="469900" marR="53544" rtl="0" algn="l">
              <a:lnSpc>
                <a:spcPct val="95825"/>
              </a:lnSpc>
              <a:spcBef>
                <a:spcPts val="781"/>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Flow models</a:t>
            </a:r>
            <a:endParaRPr b="0" i="0" sz="2800" u="none" cap="none" strike="noStrike">
              <a:solidFill>
                <a:srgbClr val="000000"/>
              </a:solidFill>
              <a:latin typeface="Times New Roman"/>
              <a:ea typeface="Times New Roman"/>
              <a:cs typeface="Times New Roman"/>
              <a:sym typeface="Times New Roman"/>
            </a:endParaRPr>
          </a:p>
          <a:p>
            <a:pPr indent="0" lvl="0" marL="4699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Task structure models</a:t>
            </a:r>
            <a:endParaRPr b="0" i="0" sz="2800" u="none" cap="none" strike="noStrike">
              <a:solidFill>
                <a:srgbClr val="000000"/>
              </a:solidFill>
              <a:latin typeface="Times New Roman"/>
              <a:ea typeface="Times New Roman"/>
              <a:cs typeface="Times New Roman"/>
              <a:sym typeface="Times New Roman"/>
            </a:endParaRPr>
          </a:p>
          <a:p>
            <a:pPr indent="0" lvl="0" marL="469900" marR="53544" rtl="0" algn="l">
              <a:lnSpc>
                <a:spcPct val="95825"/>
              </a:lnSpc>
              <a:spcBef>
                <a:spcPts val="779"/>
              </a:spcBef>
              <a:spcAft>
                <a:spcPts val="0"/>
              </a:spcAft>
              <a:buClr>
                <a:srgbClr val="000000"/>
              </a:buClr>
              <a:buSzPts val="2800"/>
              <a:buFont typeface="Arial"/>
              <a:buNone/>
            </a:pPr>
            <a:r>
              <a:rPr b="0" i="0" lang="en-US" sz="2800" u="none" cap="none" strike="noStrike">
                <a:solidFill>
                  <a:srgbClr val="001F5F"/>
                </a:solidFill>
                <a:latin typeface="Arimo"/>
                <a:ea typeface="Arimo"/>
                <a:cs typeface="Arimo"/>
                <a:sym typeface="Arimo"/>
              </a:rPr>
              <a:t> </a:t>
            </a:r>
            <a:r>
              <a:rPr b="0" i="0" lang="en-US" sz="2800" u="none" cap="none" strike="noStrike">
                <a:solidFill>
                  <a:srgbClr val="001F5F"/>
                </a:solidFill>
                <a:latin typeface="Times New Roman"/>
                <a:ea typeface="Times New Roman"/>
                <a:cs typeface="Times New Roman"/>
                <a:sym typeface="Times New Roman"/>
              </a:rPr>
              <a:t>Task interaction models.</a:t>
            </a:r>
            <a:endParaRPr b="0" i="0" sz="2800" u="none" cap="none" strike="noStrike">
              <a:solidFill>
                <a:srgbClr val="000000"/>
              </a:solidFill>
              <a:latin typeface="Times New Roman"/>
              <a:ea typeface="Times New Roman"/>
              <a:cs typeface="Times New Roman"/>
              <a:sym typeface="Times New Roman"/>
            </a:endParaRPr>
          </a:p>
        </p:txBody>
      </p:sp>
      <p:sp>
        <p:nvSpPr>
          <p:cNvPr id="736" name="Google Shape;736;p102"/>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nvSpPr>
        <p:spPr>
          <a:xfrm>
            <a:off x="154940" y="174738"/>
            <a:ext cx="8578319" cy="3066660"/>
          </a:xfrm>
          <a:prstGeom prst="rect">
            <a:avLst/>
          </a:prstGeom>
          <a:noFill/>
          <a:ln>
            <a:noFill/>
          </a:ln>
        </p:spPr>
        <p:txBody>
          <a:bodyPr anchorCtr="0" anchor="t" bIns="0" lIns="0" spcFirstLastPara="1" rIns="0" wrap="square" tIns="21375">
            <a:noAutofit/>
          </a:bodyPr>
          <a:lstStyle/>
          <a:p>
            <a:pPr indent="0" lvl="0" marL="12700" marR="7678"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1.3 Understanding Other People’s Work Practice</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747"/>
              </a:spcBef>
              <a:spcAft>
                <a:spcPts val="0"/>
              </a:spcAft>
              <a:buClr>
                <a:srgbClr val="000000"/>
              </a:buClr>
              <a:buSzPts val="3200"/>
              <a:buFont typeface="Arial"/>
              <a:buNone/>
            </a:pPr>
            <a:r>
              <a:rPr b="0" i="0" lang="en-US" sz="3200" u="none" cap="none" strike="noStrike">
                <a:solidFill>
                  <a:srgbClr val="00AF50"/>
                </a:solidFill>
                <a:latin typeface="Arial"/>
                <a:ea typeface="Arial"/>
                <a:cs typeface="Arial"/>
                <a:sym typeface="Arial"/>
              </a:rPr>
              <a:t>• </a:t>
            </a:r>
            <a:r>
              <a:rPr b="0" i="0" lang="en-US" sz="3200" u="none" cap="none" strike="noStrike">
                <a:solidFill>
                  <a:srgbClr val="00AF50"/>
                </a:solidFill>
                <a:latin typeface="Times New Roman"/>
                <a:ea typeface="Times New Roman"/>
                <a:cs typeface="Times New Roman"/>
                <a:sym typeface="Times New Roman"/>
              </a:rPr>
              <a:t>Contextual inquiry has taken on importance in the</a:t>
            </a:r>
            <a:endParaRPr b="0" i="0" sz="3200" u="none" cap="none" strike="noStrike">
              <a:solidFill>
                <a:srgbClr val="000000"/>
              </a:solidFill>
              <a:latin typeface="Times New Roman"/>
              <a:ea typeface="Times New Roman"/>
              <a:cs typeface="Times New Roman"/>
              <a:sym typeface="Times New Roman"/>
            </a:endParaRPr>
          </a:p>
          <a:p>
            <a:pPr indent="0" lvl="0" marL="355600" marR="68760" rtl="0" algn="l">
              <a:lnSpc>
                <a:spcPct val="95825"/>
              </a:lnSpc>
              <a:spcBef>
                <a:spcPts val="160"/>
              </a:spcBef>
              <a:spcAft>
                <a:spcPts val="0"/>
              </a:spcAft>
              <a:buClr>
                <a:srgbClr val="000000"/>
              </a:buClr>
              <a:buSzPts val="3200"/>
              <a:buFont typeface="Arial"/>
              <a:buNone/>
            </a:pPr>
            <a:r>
              <a:rPr b="0" i="0" lang="en-US" sz="3200" u="none" cap="none" strike="noStrike">
                <a:solidFill>
                  <a:srgbClr val="00AF50"/>
                </a:solidFill>
                <a:latin typeface="Times New Roman"/>
                <a:ea typeface="Times New Roman"/>
                <a:cs typeface="Times New Roman"/>
                <a:sym typeface="Times New Roman"/>
              </a:rPr>
              <a:t>UX process.</a:t>
            </a:r>
            <a:endParaRPr b="0" i="0" sz="3200" u="none" cap="none" strike="noStrike">
              <a:solidFill>
                <a:srgbClr val="000000"/>
              </a:solidFill>
              <a:latin typeface="Times New Roman"/>
              <a:ea typeface="Times New Roman"/>
              <a:cs typeface="Times New Roman"/>
              <a:sym typeface="Times New Roman"/>
            </a:endParaRPr>
          </a:p>
          <a:p>
            <a:pPr indent="-342900" lvl="0" marL="355600" marR="262709" rtl="0" algn="l">
              <a:lnSpc>
                <a:spcPct val="100041"/>
              </a:lnSpc>
              <a:spcBef>
                <a:spcPts val="914"/>
              </a:spcBef>
              <a:spcAft>
                <a:spcPts val="0"/>
              </a:spcAft>
              <a:buClr>
                <a:srgbClr val="000000"/>
              </a:buClr>
              <a:buSzPts val="3200"/>
              <a:buFont typeface="Arial"/>
              <a:buNone/>
            </a:pPr>
            <a:r>
              <a:rPr b="0" i="0" lang="en-US" sz="3200" u="none" cap="none" strike="noStrike">
                <a:solidFill>
                  <a:srgbClr val="00AF50"/>
                </a:solidFill>
                <a:latin typeface="Arial"/>
                <a:ea typeface="Arial"/>
                <a:cs typeface="Arial"/>
                <a:sym typeface="Arial"/>
              </a:rPr>
              <a:t>	</a:t>
            </a:r>
            <a:r>
              <a:rPr b="0" i="0" lang="en-US" sz="3200" u="none" cap="none" strike="noStrike">
                <a:solidFill>
                  <a:srgbClr val="00AF50"/>
                </a:solidFill>
                <a:latin typeface="Times New Roman"/>
                <a:ea typeface="Times New Roman"/>
                <a:cs typeface="Times New Roman"/>
                <a:sym typeface="Times New Roman"/>
              </a:rPr>
              <a:t>It takes real effort to learn about other people’s work, which is usually unfamiliar, especially the details.</a:t>
            </a:r>
            <a:endParaRPr b="0" i="0" sz="3200" u="none" cap="none" strike="noStrike">
              <a:solidFill>
                <a:srgbClr val="000000"/>
              </a:solidFill>
              <a:latin typeface="Times New Roman"/>
              <a:ea typeface="Times New Roman"/>
              <a:cs typeface="Times New Roman"/>
              <a:sym typeface="Times New Roman"/>
            </a:endParaRPr>
          </a:p>
        </p:txBody>
      </p:sp>
      <p:sp>
        <p:nvSpPr>
          <p:cNvPr id="77" name="Google Shape;77;p10"/>
          <p:cNvSpPr txBox="1"/>
          <p:nvPr/>
        </p:nvSpPr>
        <p:spPr>
          <a:xfrm>
            <a:off x="154940" y="3979776"/>
            <a:ext cx="3181895" cy="1407727"/>
          </a:xfrm>
          <a:prstGeom prst="rect">
            <a:avLst/>
          </a:prstGeom>
          <a:noFill/>
          <a:ln>
            <a:noFill/>
          </a:ln>
        </p:spPr>
        <p:txBody>
          <a:bodyPr anchorCtr="0" anchor="t" bIns="0" lIns="0" spcFirstLastPara="1" rIns="0" wrap="square" tIns="21375">
            <a:noAutofit/>
          </a:bodyPr>
          <a:lstStyle/>
          <a:p>
            <a:pPr indent="0" lvl="0" marL="12700" marR="48483" rtl="0" algn="l">
              <a:lnSpc>
                <a:spcPct val="105312"/>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6) </a:t>
            </a:r>
            <a:r>
              <a:rPr b="1" i="0" lang="en-US" sz="3200" u="none" cap="none" strike="noStrike">
                <a:solidFill>
                  <a:srgbClr val="000000"/>
                </a:solidFill>
                <a:latin typeface="Times New Roman"/>
                <a:ea typeface="Times New Roman"/>
                <a:cs typeface="Times New Roman"/>
                <a:sym typeface="Times New Roman"/>
              </a:rPr>
              <a:t>Task Analysis </a:t>
            </a:r>
            <a:r>
              <a:rPr b="0" i="0" lang="en-US" sz="3200" u="none" cap="none" strike="noStrike">
                <a:solidFill>
                  <a:srgbClr val="000000"/>
                </a:solidFill>
                <a:latin typeface="Times New Roman"/>
                <a:ea typeface="Times New Roman"/>
                <a:cs typeface="Times New Roman"/>
                <a:sym typeface="Times New Roman"/>
              </a:rPr>
              <a:t>-</a:t>
            </a:r>
            <a:endParaRPr b="0" i="0" sz="32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and deconstruction</a:t>
            </a:r>
            <a:endParaRPr b="0" i="0" sz="3200" u="none" cap="none" strike="noStrike">
              <a:solidFill>
                <a:srgbClr val="000000"/>
              </a:solidFill>
              <a:latin typeface="Times New Roman"/>
              <a:ea typeface="Times New Roman"/>
              <a:cs typeface="Times New Roman"/>
              <a:sym typeface="Times New Roman"/>
            </a:endParaRPr>
          </a:p>
          <a:p>
            <a:pPr indent="0" lvl="0" marL="12700" marR="46369" rtl="0" algn="l">
              <a:lnSpc>
                <a:spcPct val="95825"/>
              </a:lnSpc>
              <a:spcBef>
                <a:spcPts val="16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of representing the</a:t>
            </a:r>
            <a:endParaRPr b="0" i="0" sz="3200" u="none" cap="none" strike="noStrike">
              <a:solidFill>
                <a:srgbClr val="000000"/>
              </a:solidFill>
              <a:latin typeface="Times New Roman"/>
              <a:ea typeface="Times New Roman"/>
              <a:cs typeface="Times New Roman"/>
              <a:sym typeface="Times New Roman"/>
            </a:endParaRPr>
          </a:p>
        </p:txBody>
      </p:sp>
      <p:sp>
        <p:nvSpPr>
          <p:cNvPr id="78" name="Google Shape;78;p10"/>
          <p:cNvSpPr txBox="1"/>
          <p:nvPr/>
        </p:nvSpPr>
        <p:spPr>
          <a:xfrm>
            <a:off x="3305683" y="3979776"/>
            <a:ext cx="5529932" cy="1407727"/>
          </a:xfrm>
          <a:prstGeom prst="rect">
            <a:avLst/>
          </a:prstGeom>
          <a:noFill/>
          <a:ln>
            <a:noFill/>
          </a:ln>
        </p:spPr>
        <p:txBody>
          <a:bodyPr anchorCtr="0" anchor="t" bIns="0" lIns="0" spcFirstLastPara="1" rIns="0" wrap="square" tIns="21375">
            <a:noAutofit/>
          </a:bodyPr>
          <a:lstStyle/>
          <a:p>
            <a:pPr indent="0" lvl="0" marL="104139"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Task analysis is the investigation</a:t>
            </a:r>
            <a:endParaRPr b="0" i="0" sz="3200" u="none" cap="none" strike="noStrike">
              <a:solidFill>
                <a:srgbClr val="000000"/>
              </a:solidFill>
              <a:latin typeface="Times New Roman"/>
              <a:ea typeface="Times New Roman"/>
              <a:cs typeface="Times New Roman"/>
              <a:sym typeface="Times New Roman"/>
            </a:endParaRPr>
          </a:p>
          <a:p>
            <a:pPr indent="0" lvl="0" marL="47751" marR="46259"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of units of work. It is the process</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16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structure of these units plus</a:t>
            </a:r>
            <a:endParaRPr b="0" i="0" sz="3200" u="none" cap="none" strike="noStrike">
              <a:solidFill>
                <a:srgbClr val="000000"/>
              </a:solidFill>
              <a:latin typeface="Times New Roman"/>
              <a:ea typeface="Times New Roman"/>
              <a:cs typeface="Times New Roman"/>
              <a:sym typeface="Times New Roman"/>
            </a:endParaRPr>
          </a:p>
        </p:txBody>
      </p:sp>
      <p:sp>
        <p:nvSpPr>
          <p:cNvPr id="79" name="Google Shape;79;p10"/>
          <p:cNvSpPr txBox="1"/>
          <p:nvPr/>
        </p:nvSpPr>
        <p:spPr>
          <a:xfrm>
            <a:off x="154940" y="5443147"/>
            <a:ext cx="8580577" cy="1199562"/>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describing how they are performed, including goals,</a:t>
            </a:r>
            <a:endParaRPr b="0" i="0" sz="32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3200" u="none" cap="none" strike="noStrike">
                <a:solidFill>
                  <a:srgbClr val="FF0000"/>
                </a:solidFill>
                <a:latin typeface="Times New Roman"/>
                <a:ea typeface="Times New Roman"/>
                <a:cs typeface="Times New Roman"/>
                <a:sym typeface="Times New Roman"/>
              </a:rPr>
              <a:t>steps, and actions.</a:t>
            </a:r>
            <a:endParaRPr b="0" i="0" sz="3200" u="none" cap="none" strike="noStrike">
              <a:solidFill>
                <a:srgbClr val="000000"/>
              </a:solidFill>
              <a:latin typeface="Times New Roman"/>
              <a:ea typeface="Times New Roman"/>
              <a:cs typeface="Times New Roman"/>
              <a:sym typeface="Times New Roman"/>
            </a:endParaRPr>
          </a:p>
          <a:p>
            <a:pPr indent="0" lvl="0" marL="3068066" marR="61034" rtl="0" algn="l">
              <a:lnSpc>
                <a:spcPct val="101725"/>
              </a:lnSpc>
              <a:spcBef>
                <a:spcPts val="67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p:nvPr/>
        </p:nvSpPr>
        <p:spPr>
          <a:xfrm>
            <a:off x="990600" y="3276600"/>
            <a:ext cx="6295644" cy="33238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11"/>
          <p:cNvSpPr txBox="1"/>
          <p:nvPr/>
        </p:nvSpPr>
        <p:spPr>
          <a:xfrm>
            <a:off x="154940" y="174738"/>
            <a:ext cx="8686726" cy="1993442"/>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1.4 Not the Same as Task Analysis or a Marketing</a:t>
            </a:r>
            <a:endParaRPr b="0" i="0" sz="3200" u="none" cap="none" strike="noStrike">
              <a:solidFill>
                <a:srgbClr val="000000"/>
              </a:solidFill>
              <a:latin typeface="Times New Roman"/>
              <a:ea typeface="Times New Roman"/>
              <a:cs typeface="Times New Roman"/>
              <a:sym typeface="Times New Roman"/>
            </a:endParaRPr>
          </a:p>
          <a:p>
            <a:pPr indent="0" lvl="0" marL="12700" marR="61080" rtl="0" algn="l">
              <a:lnSpc>
                <a:spcPct val="95825"/>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Survey</a:t>
            </a:r>
            <a:endParaRPr b="0" i="0" sz="3200" u="none" cap="none" strike="noStrike">
              <a:solidFill>
                <a:srgbClr val="000000"/>
              </a:solidFill>
              <a:latin typeface="Times New Roman"/>
              <a:ea typeface="Times New Roman"/>
              <a:cs typeface="Times New Roman"/>
              <a:sym typeface="Times New Roman"/>
            </a:endParaRPr>
          </a:p>
          <a:p>
            <a:pPr indent="0" lvl="0" marL="12700" marR="61080" rtl="0" algn="l">
              <a:lnSpc>
                <a:spcPct val="95825"/>
              </a:lnSpc>
              <a:spcBef>
                <a:spcPts val="928"/>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1.5 The Concepts of Work, Work Practice, and</a:t>
            </a:r>
            <a:endParaRPr b="0" i="0" sz="3200" u="none" cap="none" strike="noStrike">
              <a:solidFill>
                <a:srgbClr val="000000"/>
              </a:solidFill>
              <a:latin typeface="Times New Roman"/>
              <a:ea typeface="Times New Roman"/>
              <a:cs typeface="Times New Roman"/>
              <a:sym typeface="Times New Roman"/>
            </a:endParaRPr>
          </a:p>
          <a:p>
            <a:pPr indent="0" lvl="0" marL="12700" marR="61080" rtl="0" algn="l">
              <a:lnSpc>
                <a:spcPct val="95825"/>
              </a:lnSpc>
              <a:spcBef>
                <a:spcPts val="16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Work Domain</a:t>
            </a:r>
            <a:endParaRPr b="0" i="0" sz="3200" u="none" cap="none" strike="noStrike">
              <a:solidFill>
                <a:srgbClr val="000000"/>
              </a:solidFill>
              <a:latin typeface="Times New Roman"/>
              <a:ea typeface="Times New Roman"/>
              <a:cs typeface="Times New Roman"/>
              <a:sym typeface="Times New Roman"/>
            </a:endParaRPr>
          </a:p>
        </p:txBody>
      </p:sp>
      <p:sp>
        <p:nvSpPr>
          <p:cNvPr id="86" name="Google Shape;86;p11"/>
          <p:cNvSpPr txBox="1"/>
          <p:nvPr/>
        </p:nvSpPr>
        <p:spPr>
          <a:xfrm>
            <a:off x="154940" y="2310742"/>
            <a:ext cx="5576490"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1.6 Observing and Interviewing</a:t>
            </a:r>
            <a:endParaRPr b="0" i="0" sz="3200" u="none" cap="none" strike="noStrike">
              <a:solidFill>
                <a:srgbClr val="000000"/>
              </a:solidFill>
              <a:latin typeface="Times New Roman"/>
              <a:ea typeface="Times New Roman"/>
              <a:cs typeface="Times New Roman"/>
              <a:sym typeface="Times New Roman"/>
            </a:endParaRPr>
          </a:p>
        </p:txBody>
      </p:sp>
      <p:sp>
        <p:nvSpPr>
          <p:cNvPr id="87" name="Google Shape;87;p11"/>
          <p:cNvSpPr txBox="1"/>
          <p:nvPr/>
        </p:nvSpPr>
        <p:spPr>
          <a:xfrm>
            <a:off x="5743059" y="2310742"/>
            <a:ext cx="425797"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in</a:t>
            </a:r>
            <a:endParaRPr b="0" i="0" sz="3200" u="none" cap="none" strike="noStrike">
              <a:solidFill>
                <a:srgbClr val="000000"/>
              </a:solidFill>
              <a:latin typeface="Times New Roman"/>
              <a:ea typeface="Times New Roman"/>
              <a:cs typeface="Times New Roman"/>
              <a:sym typeface="Times New Roman"/>
            </a:endParaRPr>
          </a:p>
        </p:txBody>
      </p:sp>
      <p:sp>
        <p:nvSpPr>
          <p:cNvPr id="88" name="Google Shape;88;p11"/>
          <p:cNvSpPr txBox="1"/>
          <p:nvPr/>
        </p:nvSpPr>
        <p:spPr>
          <a:xfrm>
            <a:off x="6182113" y="2310742"/>
            <a:ext cx="921411"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Situ:</a:t>
            </a:r>
            <a:endParaRPr b="0" i="0" sz="3200" u="none" cap="none" strike="noStrike">
              <a:solidFill>
                <a:srgbClr val="000000"/>
              </a:solidFill>
              <a:latin typeface="Times New Roman"/>
              <a:ea typeface="Times New Roman"/>
              <a:cs typeface="Times New Roman"/>
              <a:sym typeface="Times New Roman"/>
            </a:endParaRPr>
          </a:p>
        </p:txBody>
      </p:sp>
      <p:sp>
        <p:nvSpPr>
          <p:cNvPr id="89" name="Google Shape;89;p11"/>
          <p:cNvSpPr txBox="1"/>
          <p:nvPr/>
        </p:nvSpPr>
        <p:spPr>
          <a:xfrm>
            <a:off x="7109841" y="2310742"/>
            <a:ext cx="1058539"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What</a:t>
            </a:r>
            <a:endParaRPr b="0" i="0" sz="3200" u="none" cap="none" strike="noStrike">
              <a:solidFill>
                <a:srgbClr val="000000"/>
              </a:solidFill>
              <a:latin typeface="Times New Roman"/>
              <a:ea typeface="Times New Roman"/>
              <a:cs typeface="Times New Roman"/>
              <a:sym typeface="Times New Roman"/>
            </a:endParaRPr>
          </a:p>
        </p:txBody>
      </p:sp>
      <p:sp>
        <p:nvSpPr>
          <p:cNvPr id="90" name="Google Shape;90;p11"/>
          <p:cNvSpPr txBox="1"/>
          <p:nvPr/>
        </p:nvSpPr>
        <p:spPr>
          <a:xfrm>
            <a:off x="154940" y="2809090"/>
            <a:ext cx="968205"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They</a:t>
            </a:r>
            <a:endParaRPr b="0" i="0" sz="3200" u="none" cap="none" strike="noStrike">
              <a:solidFill>
                <a:srgbClr val="000000"/>
              </a:solidFill>
              <a:latin typeface="Times New Roman"/>
              <a:ea typeface="Times New Roman"/>
              <a:cs typeface="Times New Roman"/>
              <a:sym typeface="Times New Roman"/>
            </a:endParaRPr>
          </a:p>
        </p:txBody>
      </p:sp>
      <p:sp>
        <p:nvSpPr>
          <p:cNvPr id="91" name="Google Shape;91;p11"/>
          <p:cNvSpPr txBox="1"/>
          <p:nvPr/>
        </p:nvSpPr>
        <p:spPr>
          <a:xfrm>
            <a:off x="1138224" y="2809090"/>
            <a:ext cx="719585"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Say</a:t>
            </a:r>
            <a:endParaRPr b="0" i="0" sz="3200" u="none" cap="none" strike="noStrike">
              <a:solidFill>
                <a:srgbClr val="000000"/>
              </a:solidFill>
              <a:latin typeface="Times New Roman"/>
              <a:ea typeface="Times New Roman"/>
              <a:cs typeface="Times New Roman"/>
              <a:sym typeface="Times New Roman"/>
            </a:endParaRPr>
          </a:p>
        </p:txBody>
      </p:sp>
      <p:sp>
        <p:nvSpPr>
          <p:cNvPr id="92" name="Google Shape;92;p11"/>
          <p:cNvSpPr txBox="1"/>
          <p:nvPr/>
        </p:nvSpPr>
        <p:spPr>
          <a:xfrm>
            <a:off x="1871066" y="2809090"/>
            <a:ext cx="551027"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vs.</a:t>
            </a:r>
            <a:endParaRPr b="0" i="0" sz="3200" u="none" cap="none" strike="noStrike">
              <a:solidFill>
                <a:srgbClr val="000000"/>
              </a:solidFill>
              <a:latin typeface="Times New Roman"/>
              <a:ea typeface="Times New Roman"/>
              <a:cs typeface="Times New Roman"/>
              <a:sym typeface="Times New Roman"/>
            </a:endParaRPr>
          </a:p>
        </p:txBody>
      </p:sp>
      <p:sp>
        <p:nvSpPr>
          <p:cNvPr id="93" name="Google Shape;93;p11"/>
          <p:cNvSpPr txBox="1"/>
          <p:nvPr/>
        </p:nvSpPr>
        <p:spPr>
          <a:xfrm>
            <a:off x="2428838" y="2809090"/>
            <a:ext cx="1058539"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What</a:t>
            </a:r>
            <a:endParaRPr b="0" i="0" sz="3200" u="none" cap="none" strike="noStrike">
              <a:solidFill>
                <a:srgbClr val="000000"/>
              </a:solidFill>
              <a:latin typeface="Times New Roman"/>
              <a:ea typeface="Times New Roman"/>
              <a:cs typeface="Times New Roman"/>
              <a:sym typeface="Times New Roman"/>
            </a:endParaRPr>
          </a:p>
        </p:txBody>
      </p:sp>
      <p:sp>
        <p:nvSpPr>
          <p:cNvPr id="94" name="Google Shape;94;p11"/>
          <p:cNvSpPr txBox="1"/>
          <p:nvPr/>
        </p:nvSpPr>
        <p:spPr>
          <a:xfrm>
            <a:off x="3492496" y="2809090"/>
            <a:ext cx="968205"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They</a:t>
            </a:r>
            <a:endParaRPr b="0" i="0" sz="3200" u="none" cap="none" strike="noStrike">
              <a:solidFill>
                <a:srgbClr val="000000"/>
              </a:solidFill>
              <a:latin typeface="Times New Roman"/>
              <a:ea typeface="Times New Roman"/>
              <a:cs typeface="Times New Roman"/>
              <a:sym typeface="Times New Roman"/>
            </a:endParaRPr>
          </a:p>
        </p:txBody>
      </p:sp>
      <p:sp>
        <p:nvSpPr>
          <p:cNvPr id="95" name="Google Shape;95;p11"/>
          <p:cNvSpPr txBox="1"/>
          <p:nvPr/>
        </p:nvSpPr>
        <p:spPr>
          <a:xfrm>
            <a:off x="4476115" y="2809090"/>
            <a:ext cx="584366"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Do</a:t>
            </a:r>
            <a:endParaRPr b="0" i="0" sz="3200" u="none" cap="none" strike="noStrike">
              <a:solidFill>
                <a:srgbClr val="000000"/>
              </a:solidFill>
              <a:latin typeface="Times New Roman"/>
              <a:ea typeface="Times New Roman"/>
              <a:cs typeface="Times New Roman"/>
              <a:sym typeface="Times New Roman"/>
            </a:endParaRPr>
          </a:p>
        </p:txBody>
      </p:sp>
      <p:sp>
        <p:nvSpPr>
          <p:cNvPr id="96" name="Google Shape;96;p11"/>
          <p:cNvSpPr txBox="1"/>
          <p:nvPr/>
        </p:nvSpPr>
        <p:spPr>
          <a:xfrm>
            <a:off x="3210306" y="6464909"/>
            <a:ext cx="2744668"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