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32" roundtripDataSignature="AMtx7mi56omzmcdRutSIsbB2LHRohopY3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 name="Shape 7"/>
        <p:cNvGrpSpPr/>
        <p:nvPr/>
      </p:nvGrpSpPr>
      <p:grpSpPr>
        <a:xfrm>
          <a:off x="0" y="0"/>
          <a:ext cx="0" cy="0"/>
          <a:chOff x="0" y="0"/>
          <a:chExt cx="0" cy="0"/>
        </a:xfrm>
      </p:grpSpPr>
      <p:sp>
        <p:nvSpPr>
          <p:cNvPr id="8" name="Google Shape;8;p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 name="Google Shape;9;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8: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 name="Google Shape;70;p2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9" name="Google Shape;79;p3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35: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4" name="Google Shape;84;p3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6: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3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7: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3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9: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3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4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4: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4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5: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4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6: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4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 name="Shape 12"/>
        <p:cNvGrpSpPr/>
        <p:nvPr/>
      </p:nvGrpSpPr>
      <p:grpSpPr>
        <a:xfrm>
          <a:off x="0" y="0"/>
          <a:ext cx="0" cy="0"/>
          <a:chOff x="0" y="0"/>
          <a:chExt cx="0" cy="0"/>
        </a:xfrm>
      </p:grpSpPr>
      <p:sp>
        <p:nvSpPr>
          <p:cNvPr id="13" name="Google Shape;13;p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 name="Google Shape;14;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7: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4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8: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4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5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5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5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5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55: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5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p6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6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6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 name="Shape 17"/>
        <p:cNvGrpSpPr/>
        <p:nvPr/>
      </p:nvGrpSpPr>
      <p:grpSpPr>
        <a:xfrm>
          <a:off x="0" y="0"/>
          <a:ext cx="0" cy="0"/>
          <a:chOff x="0" y="0"/>
          <a:chExt cx="0" cy="0"/>
        </a:xfrm>
      </p:grpSpPr>
      <p:sp>
        <p:nvSpPr>
          <p:cNvPr id="18" name="Google Shape;18;p3: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 name="Google Shape;19;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p7: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 name="Google Shape;29;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p14: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 name="Google Shape;39;p1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6: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 name="Google Shape;49;p1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 name="Google Shape;54;p2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3: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 name="Google Shape;60;p2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7: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p2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 name="Shape 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 name="Shape 10"/>
        <p:cNvGrpSpPr/>
        <p:nvPr/>
      </p:nvGrpSpPr>
      <p:grpSpPr>
        <a:xfrm>
          <a:off x="0" y="0"/>
          <a:ext cx="0" cy="0"/>
          <a:chOff x="0" y="0"/>
          <a:chExt cx="0" cy="0"/>
        </a:xfrm>
      </p:grpSpPr>
      <p:sp>
        <p:nvSpPr>
          <p:cNvPr id="11" name="Google Shape;11;p1"/>
          <p:cNvSpPr txBox="1"/>
          <p:nvPr/>
        </p:nvSpPr>
        <p:spPr>
          <a:xfrm>
            <a:off x="1756948" y="2801409"/>
            <a:ext cx="5630100" cy="1255200"/>
          </a:xfrm>
          <a:prstGeom prst="rect">
            <a:avLst/>
          </a:prstGeom>
          <a:noFill/>
          <a:ln>
            <a:noFill/>
          </a:ln>
        </p:spPr>
        <p:txBody>
          <a:bodyPr anchorCtr="0" anchor="t" bIns="0" lIns="0" spcFirstLastPara="1" rIns="0" wrap="square" tIns="29175">
            <a:noAutofit/>
          </a:bodyPr>
          <a:lstStyle/>
          <a:p>
            <a:pPr indent="0" lvl="0" marL="1534121" marR="1573934" rtl="0" algn="ctr">
              <a:lnSpc>
                <a:spcPct val="104431"/>
              </a:lnSpc>
              <a:spcBef>
                <a:spcPts val="0"/>
              </a:spcBef>
              <a:spcAft>
                <a:spcPts val="0"/>
              </a:spcAft>
              <a:buClr>
                <a:srgbClr val="000000"/>
              </a:buClr>
              <a:buSzPts val="4400"/>
              <a:buFont typeface="Arial"/>
              <a:buNone/>
            </a:pPr>
            <a:r>
              <a:rPr b="1" i="0" lang="en-US" sz="4400" u="none" cap="none" strike="noStrike">
                <a:solidFill>
                  <a:srgbClr val="000000"/>
                </a:solidFill>
                <a:latin typeface="Times New Roman"/>
                <a:ea typeface="Times New Roman"/>
                <a:cs typeface="Times New Roman"/>
                <a:sym typeface="Times New Roman"/>
              </a:rPr>
              <a:t>UNIT - 3.2</a:t>
            </a:r>
            <a:endParaRPr b="0" i="0" sz="4400" u="none" cap="none" strike="noStrike">
              <a:solidFill>
                <a:srgbClr val="000000"/>
              </a:solidFill>
              <a:latin typeface="Times New Roman"/>
              <a:ea typeface="Times New Roman"/>
              <a:cs typeface="Times New Roman"/>
              <a:sym typeface="Times New Roman"/>
            </a:endParaRPr>
          </a:p>
          <a:p>
            <a:pPr indent="0" lvl="0" marL="0" marR="0" rtl="0" algn="ctr">
              <a:lnSpc>
                <a:spcPct val="95825"/>
              </a:lnSpc>
              <a:spcBef>
                <a:spcPts val="0"/>
              </a:spcBef>
              <a:spcAft>
                <a:spcPts val="0"/>
              </a:spcAft>
              <a:buClr>
                <a:srgbClr val="000000"/>
              </a:buClr>
              <a:buSzPts val="4400"/>
              <a:buFont typeface="Arial"/>
              <a:buNone/>
            </a:pPr>
            <a:r>
              <a:rPr b="1" i="0" lang="en-US" sz="4400" u="none" cap="none" strike="noStrike">
                <a:solidFill>
                  <a:srgbClr val="000000"/>
                </a:solidFill>
                <a:latin typeface="Times New Roman"/>
                <a:ea typeface="Times New Roman"/>
                <a:cs typeface="Times New Roman"/>
                <a:sym typeface="Times New Roman"/>
              </a:rPr>
              <a:t>The UX Design Process</a:t>
            </a:r>
            <a:endParaRPr b="0" i="0" sz="4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8"/>
          <p:cNvSpPr txBox="1"/>
          <p:nvPr/>
        </p:nvSpPr>
        <p:spPr>
          <a:xfrm>
            <a:off x="221691" y="745007"/>
            <a:ext cx="2936455" cy="380796"/>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What is Wireframe?</a:t>
            </a:r>
            <a:endParaRPr b="0" i="0" sz="2800" u="none" cap="none" strike="noStrike">
              <a:solidFill>
                <a:srgbClr val="000000"/>
              </a:solidFill>
              <a:latin typeface="Times New Roman"/>
              <a:ea typeface="Times New Roman"/>
              <a:cs typeface="Times New Roman"/>
              <a:sym typeface="Times New Roman"/>
            </a:endParaRPr>
          </a:p>
        </p:txBody>
      </p:sp>
      <p:sp>
        <p:nvSpPr>
          <p:cNvPr id="73" name="Google Shape;73;p28"/>
          <p:cNvSpPr txBox="1"/>
          <p:nvPr/>
        </p:nvSpPr>
        <p:spPr>
          <a:xfrm>
            <a:off x="221691" y="1255699"/>
            <a:ext cx="241295" cy="380491"/>
          </a:xfrm>
          <a:prstGeom prst="rect">
            <a:avLst/>
          </a:prstGeom>
          <a:noFill/>
          <a:ln>
            <a:noFill/>
          </a:ln>
        </p:spPr>
        <p:txBody>
          <a:bodyPr anchorCtr="0" anchor="t" bIns="0" lIns="0" spcFirstLastPara="1" rIns="0" wrap="square" tIns="18775">
            <a:noAutofit/>
          </a:bodyPr>
          <a:lstStyle/>
          <a:p>
            <a:pPr indent="0" lvl="0" marL="12700" marR="0" rtl="0" algn="l">
              <a:lnSpc>
                <a:spcPct val="105714"/>
              </a:lnSpc>
              <a:spcBef>
                <a:spcPts val="0"/>
              </a:spcBef>
              <a:spcAft>
                <a:spcPts val="0"/>
              </a:spcAft>
              <a:buClr>
                <a:srgbClr val="000000"/>
              </a:buClr>
              <a:buSzPts val="2800"/>
              <a:buFont typeface="Arial"/>
              <a:buNone/>
            </a:pPr>
            <a:r>
              <a:rPr b="0" i="0" lang="en-US" sz="2800" u="none" cap="none" strike="noStrike">
                <a:solidFill>
                  <a:srgbClr val="001F5F"/>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p:txBody>
      </p:sp>
      <p:sp>
        <p:nvSpPr>
          <p:cNvPr id="74" name="Google Shape;74;p28"/>
          <p:cNvSpPr txBox="1"/>
          <p:nvPr/>
        </p:nvSpPr>
        <p:spPr>
          <a:xfrm>
            <a:off x="564591" y="1257570"/>
            <a:ext cx="8369352" cy="4819294"/>
          </a:xfrm>
          <a:prstGeom prst="rect">
            <a:avLst/>
          </a:prstGeom>
          <a:noFill/>
          <a:ln>
            <a:noFill/>
          </a:ln>
        </p:spPr>
        <p:txBody>
          <a:bodyPr anchorCtr="0" anchor="t" bIns="0" lIns="0" spcFirstLastPara="1" rIns="0" wrap="square" tIns="18750">
            <a:noAutofit/>
          </a:bodyPr>
          <a:lstStyle/>
          <a:p>
            <a:pPr indent="0" lvl="0" marL="12700" marR="48635"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A wireframe is neither more nor less than a draft of the</a:t>
            </a:r>
            <a:endParaRPr b="0" i="0" sz="2800" u="none" cap="none" strike="noStrike">
              <a:solidFill>
                <a:srgbClr val="000000"/>
              </a:solidFill>
              <a:latin typeface="Times New Roman"/>
              <a:ea typeface="Times New Roman"/>
              <a:cs typeface="Times New Roman"/>
              <a:sym typeface="Times New Roman"/>
            </a:endParaRPr>
          </a:p>
          <a:p>
            <a:pPr indent="0" lvl="0" marL="12700" marR="187856" rtl="0" algn="l">
              <a:lnSpc>
                <a:spcPct val="100041"/>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product. When painting a picture, an artist firstly draws a sketch. It works the same way with mobile and web design.</a:t>
            </a:r>
            <a:endParaRPr b="0" i="0" sz="2800" u="none" cap="none" strike="noStrike">
              <a:solidFill>
                <a:srgbClr val="000000"/>
              </a:solidFill>
              <a:latin typeface="Times New Roman"/>
              <a:ea typeface="Times New Roman"/>
              <a:cs typeface="Times New Roman"/>
              <a:sym typeface="Times New Roman"/>
            </a:endParaRPr>
          </a:p>
          <a:p>
            <a:pPr indent="0" lvl="0" marL="12700" marR="195313" rtl="0" algn="l">
              <a:lnSpc>
                <a:spcPct val="100041"/>
              </a:lnSpc>
              <a:spcBef>
                <a:spcPts val="675"/>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Wireframe introduces a general scheme of the app or site and shows the layout of its components. It is usually the first step in the design process.</a:t>
            </a:r>
            <a:endParaRPr b="0" i="0" sz="2800" u="none" cap="none" strike="noStrike">
              <a:solidFill>
                <a:srgbClr val="000000"/>
              </a:solidFill>
              <a:latin typeface="Times New Roman"/>
              <a:ea typeface="Times New Roman"/>
              <a:cs typeface="Times New Roman"/>
              <a:sym typeface="Times New Roman"/>
            </a:endParaRPr>
          </a:p>
          <a:p>
            <a:pPr indent="0" lvl="0" marL="12700" marR="0" rtl="0" algn="l">
              <a:lnSpc>
                <a:spcPct val="100041"/>
              </a:lnSpc>
              <a:spcBef>
                <a:spcPts val="678"/>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Wireframes may differ depending on the level of detalization. However, all of them reflect a basic view of app or site with a proper placement of buttons, tabs, icons, and other elements.</a:t>
            </a:r>
            <a:endParaRPr b="0" i="0" sz="2800" u="none" cap="none" strike="noStrike">
              <a:solidFill>
                <a:srgbClr val="000000"/>
              </a:solidFill>
              <a:latin typeface="Times New Roman"/>
              <a:ea typeface="Times New Roman"/>
              <a:cs typeface="Times New Roman"/>
              <a:sym typeface="Times New Roman"/>
            </a:endParaRPr>
          </a:p>
        </p:txBody>
      </p:sp>
      <p:sp>
        <p:nvSpPr>
          <p:cNvPr id="75" name="Google Shape;75;p28"/>
          <p:cNvSpPr txBox="1"/>
          <p:nvPr/>
        </p:nvSpPr>
        <p:spPr>
          <a:xfrm>
            <a:off x="221691" y="3048177"/>
            <a:ext cx="241295" cy="380491"/>
          </a:xfrm>
          <a:prstGeom prst="rect">
            <a:avLst/>
          </a:prstGeom>
          <a:noFill/>
          <a:ln>
            <a:noFill/>
          </a:ln>
        </p:spPr>
        <p:txBody>
          <a:bodyPr anchorCtr="0" anchor="t" bIns="0" lIns="0" spcFirstLastPara="1" rIns="0" wrap="square" tIns="18775">
            <a:noAutofit/>
          </a:bodyPr>
          <a:lstStyle/>
          <a:p>
            <a:pPr indent="0" lvl="0" marL="12700" marR="0" rtl="0" algn="l">
              <a:lnSpc>
                <a:spcPct val="105714"/>
              </a:lnSpc>
              <a:spcBef>
                <a:spcPts val="0"/>
              </a:spcBef>
              <a:spcAft>
                <a:spcPts val="0"/>
              </a:spcAft>
              <a:buClr>
                <a:srgbClr val="000000"/>
              </a:buClr>
              <a:buSzPts val="2800"/>
              <a:buFont typeface="Arial"/>
              <a:buNone/>
            </a:pPr>
            <a:r>
              <a:rPr b="0" i="0" lang="en-US" sz="2800" u="none" cap="none" strike="noStrike">
                <a:solidFill>
                  <a:srgbClr val="FF0000"/>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p:txBody>
      </p:sp>
      <p:sp>
        <p:nvSpPr>
          <p:cNvPr id="76" name="Google Shape;76;p28"/>
          <p:cNvSpPr txBox="1"/>
          <p:nvPr/>
        </p:nvSpPr>
        <p:spPr>
          <a:xfrm>
            <a:off x="221691" y="4414062"/>
            <a:ext cx="241295" cy="380492"/>
          </a:xfrm>
          <a:prstGeom prst="rect">
            <a:avLst/>
          </a:prstGeom>
          <a:noFill/>
          <a:ln>
            <a:noFill/>
          </a:ln>
        </p:spPr>
        <p:txBody>
          <a:bodyPr anchorCtr="0" anchor="t" bIns="0" lIns="0" spcFirstLastPara="1" rIns="0" wrap="square" tIns="18775">
            <a:noAutofit/>
          </a:bodyPr>
          <a:lstStyle/>
          <a:p>
            <a:pPr indent="0" lvl="0" marL="12700" marR="0" rtl="0" algn="l">
              <a:lnSpc>
                <a:spcPct val="105714"/>
              </a:lnSpc>
              <a:spcBef>
                <a:spcPts val="0"/>
              </a:spcBef>
              <a:spcAft>
                <a:spcPts val="0"/>
              </a:spcAft>
              <a:buClr>
                <a:srgbClr val="000000"/>
              </a:buClr>
              <a:buSzPts val="2800"/>
              <a:buFont typeface="Arial"/>
              <a:buNone/>
            </a:pPr>
            <a:r>
              <a:rPr b="0" i="0" lang="en-US" sz="2800" u="none" cap="none" strike="noStrike">
                <a:solidFill>
                  <a:srgbClr val="001F5F"/>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31"/>
          <p:cNvSpPr txBox="1"/>
          <p:nvPr/>
        </p:nvSpPr>
        <p:spPr>
          <a:xfrm>
            <a:off x="221691" y="537988"/>
            <a:ext cx="8705077" cy="5881585"/>
          </a:xfrm>
          <a:prstGeom prst="rect">
            <a:avLst/>
          </a:prstGeom>
          <a:noFill/>
          <a:ln>
            <a:noFill/>
          </a:ln>
        </p:spPr>
        <p:txBody>
          <a:bodyPr anchorCtr="0" anchor="t" bIns="0" lIns="0" spcFirstLastPara="1" rIns="0" wrap="square" tIns="18750">
            <a:noAutofit/>
          </a:bodyPr>
          <a:lstStyle/>
          <a:p>
            <a:pPr indent="0" lvl="0" marL="12700" marR="61334" rtl="0" algn="l">
              <a:lnSpc>
                <a:spcPct val="105535"/>
              </a:lnSpc>
              <a:spcBef>
                <a:spcPts val="0"/>
              </a:spcBef>
              <a:spcAft>
                <a:spcPts val="0"/>
              </a:spcAft>
              <a:buClr>
                <a:srgbClr val="000000"/>
              </a:buClr>
              <a:buSzPts val="2800"/>
              <a:buFont typeface="Arial"/>
              <a:buNone/>
            </a:pPr>
            <a:r>
              <a:rPr b="0" i="0" lang="en-US" sz="1800" u="none" cap="none" strike="noStrike">
                <a:solidFill>
                  <a:srgbClr val="000000"/>
                </a:solidFill>
                <a:latin typeface="Times New Roman"/>
                <a:ea typeface="Times New Roman"/>
                <a:cs typeface="Times New Roman"/>
                <a:sym typeface="Times New Roman"/>
              </a:rPr>
              <a:t>Why is wireframe needed?</a:t>
            </a:r>
            <a:endParaRPr b="0" i="0" sz="1800" u="none" cap="none" strike="noStrike">
              <a:solidFill>
                <a:srgbClr val="000000"/>
              </a:solidFill>
              <a:latin typeface="Times New Roman"/>
              <a:ea typeface="Times New Roman"/>
              <a:cs typeface="Times New Roman"/>
              <a:sym typeface="Times New Roman"/>
            </a:endParaRPr>
          </a:p>
          <a:p>
            <a:pPr indent="-342900" lvl="0" marL="355600" marR="106465" rtl="0" algn="l">
              <a:lnSpc>
                <a:spcPct val="96071"/>
              </a:lnSpc>
              <a:spcBef>
                <a:spcPts val="591"/>
              </a:spcBef>
              <a:spcAft>
                <a:spcPts val="0"/>
              </a:spcAft>
              <a:buClr>
                <a:srgbClr val="000000"/>
              </a:buClr>
              <a:buSzPts val="2800"/>
              <a:buFont typeface="Arial"/>
              <a:buNone/>
            </a:pPr>
            <a:r>
              <a:rPr b="0" i="0" lang="en-US" sz="1800" u="none" cap="none" strike="noStrike">
                <a:solidFill>
                  <a:srgbClr val="001F5F"/>
                </a:solidFill>
                <a:latin typeface="Arial"/>
                <a:ea typeface="Arial"/>
                <a:cs typeface="Arial"/>
                <a:sym typeface="Arial"/>
              </a:rPr>
              <a:t>▪	</a:t>
            </a:r>
            <a:r>
              <a:rPr b="0" i="0" lang="en-US" sz="1800" u="none" cap="none" strike="noStrike">
                <a:solidFill>
                  <a:srgbClr val="001F5F"/>
                </a:solidFill>
                <a:latin typeface="Times New Roman"/>
                <a:ea typeface="Times New Roman"/>
                <a:cs typeface="Times New Roman"/>
                <a:sym typeface="Times New Roman"/>
              </a:rPr>
              <a:t>Wireframes help to organize data and clearly shows a content to be displayed on a certain app screen or website page.</a:t>
            </a:r>
            <a:endParaRPr b="0" i="0" sz="1800" u="none" cap="none" strike="noStrike">
              <a:solidFill>
                <a:srgbClr val="000000"/>
              </a:solidFill>
              <a:latin typeface="Times New Roman"/>
              <a:ea typeface="Times New Roman"/>
              <a:cs typeface="Times New Roman"/>
              <a:sym typeface="Times New Roman"/>
            </a:endParaRPr>
          </a:p>
          <a:p>
            <a:pPr indent="0" lvl="0" marL="12700" marR="0" rtl="0" algn="l">
              <a:lnSpc>
                <a:spcPct val="112321"/>
              </a:lnSpc>
              <a:spcBef>
                <a:spcPts val="217"/>
              </a:spcBef>
              <a:spcAft>
                <a:spcPts val="0"/>
              </a:spcAft>
              <a:buClr>
                <a:srgbClr val="000000"/>
              </a:buClr>
              <a:buSzPts val="2800"/>
              <a:buFont typeface="Arial"/>
              <a:buNone/>
            </a:pPr>
            <a:r>
              <a:rPr b="0" i="0" lang="en-US" sz="1800" u="none" cap="none" strike="noStrike">
                <a:solidFill>
                  <a:srgbClr val="001F5F"/>
                </a:solidFill>
                <a:latin typeface="Arial"/>
                <a:ea typeface="Arial"/>
                <a:cs typeface="Arial"/>
                <a:sym typeface="Arial"/>
              </a:rPr>
              <a:t>▪ </a:t>
            </a:r>
            <a:r>
              <a:rPr b="0" i="0" lang="en-US" sz="1800" u="none" cap="none" strike="noStrike">
                <a:solidFill>
                  <a:srgbClr val="001F5F"/>
                </a:solidFill>
                <a:latin typeface="Times New Roman"/>
                <a:ea typeface="Times New Roman"/>
                <a:cs typeface="Times New Roman"/>
                <a:sym typeface="Times New Roman"/>
              </a:rPr>
              <a:t>You might omit wireframing if you work on a very simple</a:t>
            </a:r>
            <a:endParaRPr b="0" i="0" sz="1800" u="none" cap="none" strike="noStrike">
              <a:solidFill>
                <a:srgbClr val="000000"/>
              </a:solidFill>
              <a:latin typeface="Times New Roman"/>
              <a:ea typeface="Times New Roman"/>
              <a:cs typeface="Times New Roman"/>
              <a:sym typeface="Times New Roman"/>
            </a:endParaRPr>
          </a:p>
          <a:p>
            <a:pPr indent="0" lvl="0" marL="355600" marR="61334" rtl="0" algn="l">
              <a:lnSpc>
                <a:spcPct val="99107"/>
              </a:lnSpc>
              <a:spcBef>
                <a:spcPts val="0"/>
              </a:spcBef>
              <a:spcAft>
                <a:spcPts val="0"/>
              </a:spcAft>
              <a:buClr>
                <a:srgbClr val="000000"/>
              </a:buClr>
              <a:buSzPts val="2800"/>
              <a:buFont typeface="Arial"/>
              <a:buNone/>
            </a:pPr>
            <a:r>
              <a:rPr b="0" i="0" lang="en-US" sz="1800" u="none" cap="none" strike="noStrike">
                <a:solidFill>
                  <a:srgbClr val="001F5F"/>
                </a:solidFill>
                <a:latin typeface="Times New Roman"/>
                <a:ea typeface="Times New Roman"/>
                <a:cs typeface="Times New Roman"/>
                <a:sym typeface="Times New Roman"/>
              </a:rPr>
              <a:t>and non-lasting project.</a:t>
            </a:r>
            <a:endParaRPr b="0" i="0" sz="1800" u="none" cap="none" strike="noStrike">
              <a:solidFill>
                <a:srgbClr val="000000"/>
              </a:solidFill>
              <a:latin typeface="Times New Roman"/>
              <a:ea typeface="Times New Roman"/>
              <a:cs typeface="Times New Roman"/>
              <a:sym typeface="Times New Roman"/>
            </a:endParaRPr>
          </a:p>
          <a:p>
            <a:pPr indent="-342900" lvl="0" marL="355600" marR="569151" rtl="0" algn="l">
              <a:lnSpc>
                <a:spcPct val="96071"/>
              </a:lnSpc>
              <a:spcBef>
                <a:spcPts val="600"/>
              </a:spcBef>
              <a:spcAft>
                <a:spcPts val="0"/>
              </a:spcAft>
              <a:buClr>
                <a:srgbClr val="000000"/>
              </a:buClr>
              <a:buSzPts val="2800"/>
              <a:buFont typeface="Arial"/>
              <a:buNone/>
            </a:pPr>
            <a:r>
              <a:rPr b="0" i="0" lang="en-US" sz="1800" u="none" cap="none" strike="noStrike">
                <a:solidFill>
                  <a:srgbClr val="001F5F"/>
                </a:solidFill>
                <a:latin typeface="Arial"/>
                <a:ea typeface="Arial"/>
                <a:cs typeface="Arial"/>
                <a:sym typeface="Arial"/>
              </a:rPr>
              <a:t>▪	</a:t>
            </a:r>
            <a:r>
              <a:rPr b="0" i="0" lang="en-US" sz="1800" u="none" cap="none" strike="noStrike">
                <a:solidFill>
                  <a:srgbClr val="001F5F"/>
                </a:solidFill>
                <a:latin typeface="Times New Roman"/>
                <a:ea typeface="Times New Roman"/>
                <a:cs typeface="Times New Roman"/>
                <a:sym typeface="Times New Roman"/>
              </a:rPr>
              <a:t>If this is not the case, approach to the task with a great care. As a result, you will gain the following benefits:</a:t>
            </a:r>
            <a:endParaRPr b="0" i="0" sz="1800" u="none" cap="none" strike="noStrike">
              <a:solidFill>
                <a:srgbClr val="000000"/>
              </a:solidFill>
              <a:latin typeface="Times New Roman"/>
              <a:ea typeface="Times New Roman"/>
              <a:cs typeface="Times New Roman"/>
              <a:sym typeface="Times New Roman"/>
            </a:endParaRPr>
          </a:p>
          <a:p>
            <a:pPr indent="0" lvl="0" marL="469900" marR="61334" rtl="0" algn="l">
              <a:lnSpc>
                <a:spcPct val="112307"/>
              </a:lnSpc>
              <a:spcBef>
                <a:spcPts val="201"/>
              </a:spcBef>
              <a:spcAft>
                <a:spcPts val="0"/>
              </a:spcAft>
              <a:buClr>
                <a:srgbClr val="000000"/>
              </a:buClr>
              <a:buSzPts val="2600"/>
              <a:buFont typeface="Arial"/>
              <a:buNone/>
            </a:pPr>
            <a:r>
              <a:rPr b="0" i="0" lang="en-US" sz="1800" u="none" cap="none" strike="noStrike">
                <a:solidFill>
                  <a:srgbClr val="006FC0"/>
                </a:solidFill>
                <a:latin typeface="Arial"/>
                <a:ea typeface="Arial"/>
                <a:cs typeface="Arial"/>
                <a:sym typeface="Arial"/>
              </a:rPr>
              <a:t>– </a:t>
            </a:r>
            <a:r>
              <a:rPr b="1" i="0" lang="en-US" sz="1800" u="none" cap="none" strike="noStrike">
                <a:solidFill>
                  <a:srgbClr val="006FC0"/>
                </a:solidFill>
                <a:latin typeface="Times New Roman"/>
                <a:ea typeface="Times New Roman"/>
                <a:cs typeface="Times New Roman"/>
                <a:sym typeface="Times New Roman"/>
              </a:rPr>
              <a:t>Clarity</a:t>
            </a:r>
            <a:r>
              <a:rPr b="0" i="0" lang="en-US" sz="1800" u="none" cap="none" strike="noStrike">
                <a:solidFill>
                  <a:srgbClr val="006FC0"/>
                </a:solidFill>
                <a:latin typeface="Times New Roman"/>
                <a:ea typeface="Times New Roman"/>
                <a:cs typeface="Times New Roman"/>
                <a:sym typeface="Times New Roman"/>
              </a:rPr>
              <a:t>: since you will know for sure which elements are</a:t>
            </a:r>
            <a:endParaRPr b="0" i="0" sz="1800" u="none" cap="none" strike="noStrike">
              <a:solidFill>
                <a:srgbClr val="000000"/>
              </a:solidFill>
              <a:latin typeface="Times New Roman"/>
              <a:ea typeface="Times New Roman"/>
              <a:cs typeface="Times New Roman"/>
              <a:sym typeface="Times New Roman"/>
            </a:endParaRPr>
          </a:p>
          <a:p>
            <a:pPr indent="0" lvl="0" marL="756412" marR="61334" rtl="0" algn="l">
              <a:lnSpc>
                <a:spcPct val="99230"/>
              </a:lnSpc>
              <a:spcBef>
                <a:spcPts val="0"/>
              </a:spcBef>
              <a:spcAft>
                <a:spcPts val="0"/>
              </a:spcAft>
              <a:buClr>
                <a:srgbClr val="000000"/>
              </a:buClr>
              <a:buSzPts val="2600"/>
              <a:buFont typeface="Arial"/>
              <a:buNone/>
            </a:pPr>
            <a:r>
              <a:rPr b="0" i="0" lang="en-US" sz="1800" u="none" cap="none" strike="noStrike">
                <a:solidFill>
                  <a:srgbClr val="006FC0"/>
                </a:solidFill>
                <a:latin typeface="Times New Roman"/>
                <a:ea typeface="Times New Roman"/>
                <a:cs typeface="Times New Roman"/>
                <a:sym typeface="Times New Roman"/>
              </a:rPr>
              <a:t>going to be located on the defined screens or pages.</a:t>
            </a:r>
            <a:endParaRPr b="0" i="0" sz="1800" u="none" cap="none" strike="noStrike">
              <a:solidFill>
                <a:srgbClr val="000000"/>
              </a:solidFill>
              <a:latin typeface="Times New Roman"/>
              <a:ea typeface="Times New Roman"/>
              <a:cs typeface="Times New Roman"/>
              <a:sym typeface="Times New Roman"/>
            </a:endParaRPr>
          </a:p>
          <a:p>
            <a:pPr indent="-286512" lvl="0" marL="756412" marR="373815" rtl="0" algn="l">
              <a:lnSpc>
                <a:spcPct val="96153"/>
              </a:lnSpc>
              <a:spcBef>
                <a:spcPts val="556"/>
              </a:spcBef>
              <a:spcAft>
                <a:spcPts val="0"/>
              </a:spcAft>
              <a:buClr>
                <a:srgbClr val="000000"/>
              </a:buClr>
              <a:buSzPts val="2600"/>
              <a:buFont typeface="Arial"/>
              <a:buNone/>
            </a:pPr>
            <a:r>
              <a:rPr b="0" i="0" lang="en-US" sz="1800" u="none" cap="none" strike="noStrike">
                <a:solidFill>
                  <a:srgbClr val="006FC0"/>
                </a:solidFill>
                <a:latin typeface="Arial"/>
                <a:ea typeface="Arial"/>
                <a:cs typeface="Arial"/>
                <a:sym typeface="Arial"/>
              </a:rPr>
              <a:t>– </a:t>
            </a:r>
            <a:r>
              <a:rPr b="1" i="0" lang="en-US" sz="1800" u="none" cap="none" strike="noStrike">
                <a:solidFill>
                  <a:srgbClr val="006FC0"/>
                </a:solidFill>
                <a:latin typeface="Times New Roman"/>
                <a:ea typeface="Times New Roman"/>
                <a:cs typeface="Times New Roman"/>
                <a:sym typeface="Times New Roman"/>
              </a:rPr>
              <a:t>Adjusting</a:t>
            </a:r>
            <a:r>
              <a:rPr b="0" i="0" lang="en-US" sz="1800" u="none" cap="none" strike="noStrike">
                <a:solidFill>
                  <a:srgbClr val="006FC0"/>
                </a:solidFill>
                <a:latin typeface="Times New Roman"/>
                <a:ea typeface="Times New Roman"/>
                <a:cs typeface="Times New Roman"/>
                <a:sym typeface="Times New Roman"/>
              </a:rPr>
              <a:t>: since you can easily control the placement of elements, move or delete them if needed.</a:t>
            </a:r>
            <a:endParaRPr b="0" i="0" sz="1800" u="none" cap="none" strike="noStrike">
              <a:solidFill>
                <a:srgbClr val="000000"/>
              </a:solidFill>
              <a:latin typeface="Times New Roman"/>
              <a:ea typeface="Times New Roman"/>
              <a:cs typeface="Times New Roman"/>
              <a:sym typeface="Times New Roman"/>
            </a:endParaRPr>
          </a:p>
          <a:p>
            <a:pPr indent="0" lvl="0" marL="428722" marR="407714" rtl="0" algn="ctr">
              <a:lnSpc>
                <a:spcPct val="112307"/>
              </a:lnSpc>
              <a:spcBef>
                <a:spcPts val="200"/>
              </a:spcBef>
              <a:spcAft>
                <a:spcPts val="0"/>
              </a:spcAft>
              <a:buClr>
                <a:srgbClr val="000000"/>
              </a:buClr>
              <a:buSzPts val="2600"/>
              <a:buFont typeface="Arial"/>
              <a:buNone/>
            </a:pPr>
            <a:r>
              <a:rPr b="0" i="0" lang="en-US" sz="1800" u="none" cap="none" strike="noStrike">
                <a:solidFill>
                  <a:srgbClr val="006FC0"/>
                </a:solidFill>
                <a:latin typeface="Arial"/>
                <a:ea typeface="Arial"/>
                <a:cs typeface="Arial"/>
                <a:sym typeface="Arial"/>
              </a:rPr>
              <a:t>– </a:t>
            </a:r>
            <a:r>
              <a:rPr b="1" i="0" lang="en-US" sz="1800" u="none" cap="none" strike="noStrike">
                <a:solidFill>
                  <a:srgbClr val="006FC0"/>
                </a:solidFill>
                <a:latin typeface="Times New Roman"/>
                <a:ea typeface="Times New Roman"/>
                <a:cs typeface="Times New Roman"/>
                <a:sym typeface="Times New Roman"/>
              </a:rPr>
              <a:t>Connection</a:t>
            </a:r>
            <a:r>
              <a:rPr b="0" i="0" lang="en-US" sz="1800" u="none" cap="none" strike="noStrike">
                <a:solidFill>
                  <a:srgbClr val="006FC0"/>
                </a:solidFill>
                <a:latin typeface="Times New Roman"/>
                <a:ea typeface="Times New Roman"/>
                <a:cs typeface="Times New Roman"/>
                <a:sym typeface="Times New Roman"/>
              </a:rPr>
              <a:t>: since your client will be deeply involved in</a:t>
            </a:r>
            <a:endParaRPr b="0" i="0" sz="1800" u="none" cap="none" strike="noStrike">
              <a:solidFill>
                <a:srgbClr val="000000"/>
              </a:solidFill>
              <a:latin typeface="Times New Roman"/>
              <a:ea typeface="Times New Roman"/>
              <a:cs typeface="Times New Roman"/>
              <a:sym typeface="Times New Roman"/>
            </a:endParaRPr>
          </a:p>
          <a:p>
            <a:pPr indent="0" lvl="0" marL="756412" marR="61334" rtl="0" algn="l">
              <a:lnSpc>
                <a:spcPct val="99230"/>
              </a:lnSpc>
              <a:spcBef>
                <a:spcPts val="0"/>
              </a:spcBef>
              <a:spcAft>
                <a:spcPts val="0"/>
              </a:spcAft>
              <a:buClr>
                <a:srgbClr val="000000"/>
              </a:buClr>
              <a:buSzPts val="2600"/>
              <a:buFont typeface="Arial"/>
              <a:buNone/>
            </a:pPr>
            <a:r>
              <a:rPr b="0" i="0" lang="en-US" sz="1800" u="none" cap="none" strike="noStrike">
                <a:solidFill>
                  <a:srgbClr val="006FC0"/>
                </a:solidFill>
                <a:latin typeface="Times New Roman"/>
                <a:ea typeface="Times New Roman"/>
                <a:cs typeface="Times New Roman"/>
                <a:sym typeface="Times New Roman"/>
              </a:rPr>
              <a:t>the planning process.</a:t>
            </a:r>
            <a:endParaRPr b="0" i="0" sz="1800" u="none" cap="none" strike="noStrike">
              <a:solidFill>
                <a:srgbClr val="000000"/>
              </a:solidFill>
              <a:latin typeface="Times New Roman"/>
              <a:ea typeface="Times New Roman"/>
              <a:cs typeface="Times New Roman"/>
              <a:sym typeface="Times New Roman"/>
            </a:endParaRPr>
          </a:p>
          <a:p>
            <a:pPr indent="-286512" lvl="0" marL="756412" marR="119655" rtl="0" algn="l">
              <a:lnSpc>
                <a:spcPct val="96153"/>
              </a:lnSpc>
              <a:spcBef>
                <a:spcPts val="555"/>
              </a:spcBef>
              <a:spcAft>
                <a:spcPts val="0"/>
              </a:spcAft>
              <a:buClr>
                <a:srgbClr val="000000"/>
              </a:buClr>
              <a:buSzPts val="2600"/>
              <a:buFont typeface="Arial"/>
              <a:buNone/>
            </a:pPr>
            <a:r>
              <a:rPr b="0" i="0" lang="en-US" sz="1800" u="none" cap="none" strike="noStrike">
                <a:solidFill>
                  <a:srgbClr val="006FC0"/>
                </a:solidFill>
                <a:latin typeface="Arial"/>
                <a:ea typeface="Arial"/>
                <a:cs typeface="Arial"/>
                <a:sym typeface="Arial"/>
              </a:rPr>
              <a:t>– </a:t>
            </a:r>
            <a:r>
              <a:rPr b="1" i="0" lang="en-US" sz="1800" u="none" cap="none" strike="noStrike">
                <a:solidFill>
                  <a:srgbClr val="006FC0"/>
                </a:solidFill>
                <a:latin typeface="Times New Roman"/>
                <a:ea typeface="Times New Roman"/>
                <a:cs typeface="Times New Roman"/>
                <a:sym typeface="Times New Roman"/>
              </a:rPr>
              <a:t>Protection</a:t>
            </a:r>
            <a:r>
              <a:rPr b="0" i="0" lang="en-US" sz="1800" u="none" cap="none" strike="noStrike">
                <a:solidFill>
                  <a:srgbClr val="006FC0"/>
                </a:solidFill>
                <a:latin typeface="Times New Roman"/>
                <a:ea typeface="Times New Roman"/>
                <a:cs typeface="Times New Roman"/>
                <a:sym typeface="Times New Roman"/>
              </a:rPr>
              <a:t>: since you minimize the possibility to re-do the whole work from scratch.</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35"/>
          <p:cNvSpPr txBox="1"/>
          <p:nvPr/>
        </p:nvSpPr>
        <p:spPr>
          <a:xfrm>
            <a:off x="221691" y="745007"/>
            <a:ext cx="8694023" cy="3345234"/>
          </a:xfrm>
          <a:prstGeom prst="rect">
            <a:avLst/>
          </a:prstGeom>
          <a:noFill/>
          <a:ln>
            <a:noFill/>
          </a:ln>
        </p:spPr>
        <p:txBody>
          <a:bodyPr anchorCtr="0" anchor="t" bIns="0" lIns="0" spcFirstLastPara="1" rIns="0" wrap="square" tIns="18750">
            <a:noAutofit/>
          </a:bodyPr>
          <a:lstStyle/>
          <a:p>
            <a:pPr indent="0" lvl="0" marL="12700" marR="55248" rtl="0" algn="l">
              <a:lnSpc>
                <a:spcPct val="95825"/>
              </a:lnSpc>
              <a:spcBef>
                <a:spcPts val="0"/>
              </a:spcBef>
              <a:spcAft>
                <a:spcPts val="0"/>
              </a:spcAft>
              <a:buClr>
                <a:srgbClr val="000000"/>
              </a:buClr>
              <a:buSzPts val="2800"/>
              <a:buFont typeface="Arial"/>
              <a:buNone/>
            </a:pPr>
            <a:r>
              <a:rPr b="0" i="0" lang="en-US" sz="2800" u="none" cap="none" strike="noStrike">
                <a:solidFill>
                  <a:srgbClr val="001F5F"/>
                </a:solidFill>
                <a:latin typeface="Arial"/>
                <a:ea typeface="Arial"/>
                <a:cs typeface="Arial"/>
                <a:sym typeface="Arial"/>
              </a:rPr>
              <a:t>▪ </a:t>
            </a:r>
            <a:r>
              <a:rPr b="0" i="0" lang="en-US" sz="2800" u="none" cap="none" strike="noStrike">
                <a:solidFill>
                  <a:srgbClr val="001F5F"/>
                </a:solidFill>
                <a:latin typeface="Times New Roman"/>
                <a:ea typeface="Times New Roman"/>
                <a:cs typeface="Times New Roman"/>
                <a:sym typeface="Times New Roman"/>
              </a:rPr>
              <a:t>You will get the following advantages:</a:t>
            </a:r>
            <a:endParaRPr b="0" i="0" sz="2800" u="none" cap="none" strike="noStrike">
              <a:solidFill>
                <a:srgbClr val="000000"/>
              </a:solidFill>
              <a:latin typeface="Times New Roman"/>
              <a:ea typeface="Times New Roman"/>
              <a:cs typeface="Times New Roman"/>
              <a:sym typeface="Times New Roman"/>
            </a:endParaRPr>
          </a:p>
          <a:p>
            <a:pPr indent="-286512" lvl="0" marL="756412" marR="1200072" rtl="0" algn="l">
              <a:lnSpc>
                <a:spcPct val="96153"/>
              </a:lnSpc>
              <a:spcBef>
                <a:spcPts val="687"/>
              </a:spcBef>
              <a:spcAft>
                <a:spcPts val="0"/>
              </a:spcAft>
              <a:buClr>
                <a:srgbClr val="000000"/>
              </a:buClr>
              <a:buSzPts val="2600"/>
              <a:buFont typeface="Arial"/>
              <a:buNone/>
            </a:pPr>
            <a:r>
              <a:rPr b="0" i="0" lang="en-US" sz="2600" u="none" cap="none" strike="noStrike">
                <a:solidFill>
                  <a:srgbClr val="006FC0"/>
                </a:solidFill>
                <a:latin typeface="Arial"/>
                <a:ea typeface="Arial"/>
                <a:cs typeface="Arial"/>
                <a:sym typeface="Arial"/>
              </a:rPr>
              <a:t>– </a:t>
            </a:r>
            <a:r>
              <a:rPr b="1" i="0" lang="en-US" sz="2600" u="none" cap="none" strike="noStrike">
                <a:solidFill>
                  <a:srgbClr val="006FC0"/>
                </a:solidFill>
                <a:latin typeface="Times New Roman"/>
                <a:ea typeface="Times New Roman"/>
                <a:cs typeface="Times New Roman"/>
                <a:sym typeface="Times New Roman"/>
              </a:rPr>
              <a:t>Specification </a:t>
            </a:r>
            <a:r>
              <a:rPr b="0" i="0" lang="en-US" sz="2600" u="none" cap="none" strike="noStrike">
                <a:solidFill>
                  <a:srgbClr val="006FC0"/>
                </a:solidFill>
                <a:latin typeface="Times New Roman"/>
                <a:ea typeface="Times New Roman"/>
                <a:cs typeface="Times New Roman"/>
                <a:sym typeface="Times New Roman"/>
              </a:rPr>
              <a:t>: since your team receives a detailed description of the product.</a:t>
            </a:r>
            <a:endParaRPr b="0" i="0" sz="2600" u="none" cap="none" strike="noStrike">
              <a:solidFill>
                <a:srgbClr val="000000"/>
              </a:solidFill>
              <a:latin typeface="Times New Roman"/>
              <a:ea typeface="Times New Roman"/>
              <a:cs typeface="Times New Roman"/>
              <a:sym typeface="Times New Roman"/>
            </a:endParaRPr>
          </a:p>
          <a:p>
            <a:pPr indent="0" lvl="0" marL="469900" marR="0" rtl="0" algn="l">
              <a:lnSpc>
                <a:spcPct val="112307"/>
              </a:lnSpc>
              <a:spcBef>
                <a:spcPts val="200"/>
              </a:spcBef>
              <a:spcAft>
                <a:spcPts val="0"/>
              </a:spcAft>
              <a:buClr>
                <a:srgbClr val="000000"/>
              </a:buClr>
              <a:buSzPts val="2600"/>
              <a:buFont typeface="Arial"/>
              <a:buNone/>
            </a:pPr>
            <a:r>
              <a:rPr b="0" i="0" lang="en-US" sz="2600" u="none" cap="none" strike="noStrike">
                <a:solidFill>
                  <a:srgbClr val="006FC0"/>
                </a:solidFill>
                <a:latin typeface="Arial"/>
                <a:ea typeface="Arial"/>
                <a:cs typeface="Arial"/>
                <a:sym typeface="Arial"/>
              </a:rPr>
              <a:t>– </a:t>
            </a:r>
            <a:r>
              <a:rPr b="1" i="0" lang="en-US" sz="2600" u="none" cap="none" strike="noStrike">
                <a:solidFill>
                  <a:srgbClr val="006FC0"/>
                </a:solidFill>
                <a:latin typeface="Times New Roman"/>
                <a:ea typeface="Times New Roman"/>
                <a:cs typeface="Times New Roman"/>
                <a:sym typeface="Times New Roman"/>
              </a:rPr>
              <a:t>Understanding</a:t>
            </a:r>
            <a:r>
              <a:rPr b="0" i="0" lang="en-US" sz="2600" u="none" cap="none" strike="noStrike">
                <a:solidFill>
                  <a:srgbClr val="006FC0"/>
                </a:solidFill>
                <a:latin typeface="Times New Roman"/>
                <a:ea typeface="Times New Roman"/>
                <a:cs typeface="Times New Roman"/>
                <a:sym typeface="Times New Roman"/>
              </a:rPr>
              <a:t>: since you see the product just the way the</a:t>
            </a:r>
            <a:endParaRPr b="0" i="0" sz="2600" u="none" cap="none" strike="noStrike">
              <a:solidFill>
                <a:srgbClr val="000000"/>
              </a:solidFill>
              <a:latin typeface="Times New Roman"/>
              <a:ea typeface="Times New Roman"/>
              <a:cs typeface="Times New Roman"/>
              <a:sym typeface="Times New Roman"/>
            </a:endParaRPr>
          </a:p>
          <a:p>
            <a:pPr indent="0" lvl="0" marL="756412" marR="55248" rtl="0" algn="l">
              <a:lnSpc>
                <a:spcPct val="99230"/>
              </a:lnSpc>
              <a:spcBef>
                <a:spcPts val="0"/>
              </a:spcBef>
              <a:spcAft>
                <a:spcPts val="0"/>
              </a:spcAft>
              <a:buClr>
                <a:srgbClr val="000000"/>
              </a:buClr>
              <a:buSzPts val="2600"/>
              <a:buFont typeface="Arial"/>
              <a:buNone/>
            </a:pPr>
            <a:r>
              <a:rPr b="0" i="0" lang="en-US" sz="2600" u="none" cap="none" strike="noStrike">
                <a:solidFill>
                  <a:srgbClr val="006FC0"/>
                </a:solidFill>
                <a:latin typeface="Times New Roman"/>
                <a:ea typeface="Times New Roman"/>
                <a:cs typeface="Times New Roman"/>
                <a:sym typeface="Times New Roman"/>
              </a:rPr>
              <a:t>users are going to see it.</a:t>
            </a:r>
            <a:endParaRPr b="0" i="0" sz="2600" u="none" cap="none" strike="noStrike">
              <a:solidFill>
                <a:srgbClr val="000000"/>
              </a:solidFill>
              <a:latin typeface="Times New Roman"/>
              <a:ea typeface="Times New Roman"/>
              <a:cs typeface="Times New Roman"/>
              <a:sym typeface="Times New Roman"/>
            </a:endParaRPr>
          </a:p>
          <a:p>
            <a:pPr indent="0" lvl="0" marL="469900" marR="5362" rtl="0" algn="l">
              <a:lnSpc>
                <a:spcPct val="95825"/>
              </a:lnSpc>
              <a:spcBef>
                <a:spcPts val="0"/>
              </a:spcBef>
              <a:spcAft>
                <a:spcPts val="0"/>
              </a:spcAft>
              <a:buClr>
                <a:srgbClr val="000000"/>
              </a:buClr>
              <a:buSzPts val="2600"/>
              <a:buFont typeface="Arial"/>
              <a:buNone/>
            </a:pPr>
            <a:r>
              <a:rPr b="0" i="0" lang="en-US" sz="2600" u="none" cap="none" strike="noStrike">
                <a:solidFill>
                  <a:srgbClr val="006FC0"/>
                </a:solidFill>
                <a:latin typeface="Arial"/>
                <a:ea typeface="Arial"/>
                <a:cs typeface="Arial"/>
                <a:sym typeface="Arial"/>
              </a:rPr>
              <a:t>– </a:t>
            </a:r>
            <a:r>
              <a:rPr b="1" i="0" lang="en-US" sz="2600" u="none" cap="none" strike="noStrike">
                <a:solidFill>
                  <a:srgbClr val="006FC0"/>
                </a:solidFill>
                <a:latin typeface="Times New Roman"/>
                <a:ea typeface="Times New Roman"/>
                <a:cs typeface="Times New Roman"/>
                <a:sym typeface="Times New Roman"/>
              </a:rPr>
              <a:t>Perfection</a:t>
            </a:r>
            <a:r>
              <a:rPr b="0" i="0" lang="en-US" sz="2600" u="none" cap="none" strike="noStrike">
                <a:solidFill>
                  <a:srgbClr val="006FC0"/>
                </a:solidFill>
                <a:latin typeface="Times New Roman"/>
                <a:ea typeface="Times New Roman"/>
                <a:cs typeface="Times New Roman"/>
                <a:sym typeface="Times New Roman"/>
              </a:rPr>
              <a:t>: since you can work through each minute detail.</a:t>
            </a:r>
            <a:endParaRPr b="0" i="0" sz="2600" u="none" cap="none" strike="noStrike">
              <a:solidFill>
                <a:srgbClr val="000000"/>
              </a:solidFill>
              <a:latin typeface="Times New Roman"/>
              <a:ea typeface="Times New Roman"/>
              <a:cs typeface="Times New Roman"/>
              <a:sym typeface="Times New Roman"/>
            </a:endParaRPr>
          </a:p>
          <a:p>
            <a:pPr indent="-286512" lvl="0" marL="756412" marR="556128" rtl="0" algn="l">
              <a:lnSpc>
                <a:spcPct val="96153"/>
              </a:lnSpc>
              <a:spcBef>
                <a:spcPts val="682"/>
              </a:spcBef>
              <a:spcAft>
                <a:spcPts val="0"/>
              </a:spcAft>
              <a:buClr>
                <a:srgbClr val="000000"/>
              </a:buClr>
              <a:buSzPts val="2600"/>
              <a:buFont typeface="Arial"/>
              <a:buNone/>
            </a:pPr>
            <a:r>
              <a:rPr b="0" i="0" lang="en-US" sz="2600" u="none" cap="none" strike="noStrike">
                <a:solidFill>
                  <a:srgbClr val="006FC0"/>
                </a:solidFill>
                <a:latin typeface="Arial"/>
                <a:ea typeface="Arial"/>
                <a:cs typeface="Arial"/>
                <a:sym typeface="Arial"/>
              </a:rPr>
              <a:t>– </a:t>
            </a:r>
            <a:r>
              <a:rPr b="1" i="0" lang="en-US" sz="2600" u="none" cap="none" strike="noStrike">
                <a:solidFill>
                  <a:srgbClr val="006FC0"/>
                </a:solidFill>
                <a:latin typeface="Times New Roman"/>
                <a:ea typeface="Times New Roman"/>
                <a:cs typeface="Times New Roman"/>
                <a:sym typeface="Times New Roman"/>
              </a:rPr>
              <a:t>Confidence</a:t>
            </a:r>
            <a:r>
              <a:rPr b="0" i="0" lang="en-US" sz="2600" u="none" cap="none" strike="noStrike">
                <a:solidFill>
                  <a:srgbClr val="006FC0"/>
                </a:solidFill>
                <a:latin typeface="Times New Roman"/>
                <a:ea typeface="Times New Roman"/>
                <a:cs typeface="Times New Roman"/>
                <a:sym typeface="Times New Roman"/>
              </a:rPr>
              <a:t>: since you know that you are headed in the right direction.</a:t>
            </a:r>
            <a:endParaRPr b="0" i="0" sz="2600" u="none" cap="none" strike="noStrike">
              <a:solidFill>
                <a:srgbClr val="000000"/>
              </a:solidFill>
              <a:latin typeface="Times New Roman"/>
              <a:ea typeface="Times New Roman"/>
              <a:cs typeface="Times New Roman"/>
              <a:sym typeface="Times New Roman"/>
            </a:endParaRPr>
          </a:p>
        </p:txBody>
      </p:sp>
      <p:sp>
        <p:nvSpPr>
          <p:cNvPr id="87" name="Google Shape;87;p35"/>
          <p:cNvSpPr txBox="1"/>
          <p:nvPr/>
        </p:nvSpPr>
        <p:spPr>
          <a:xfrm>
            <a:off x="221700" y="129400"/>
            <a:ext cx="3000000" cy="615600"/>
          </a:xfrm>
          <a:prstGeom prst="rect">
            <a:avLst/>
          </a:prstGeom>
          <a:noFill/>
          <a:ln>
            <a:noFill/>
          </a:ln>
        </p:spPr>
        <p:txBody>
          <a:bodyPr anchorCtr="0" anchor="t" bIns="91425" lIns="91425" spcFirstLastPara="1" rIns="91425" wrap="square" tIns="91425">
            <a:spAutoFit/>
          </a:bodyPr>
          <a:lstStyle/>
          <a:p>
            <a:pPr indent="0" lvl="0" marL="12700" marR="44254" rtl="0" algn="l">
              <a:lnSpc>
                <a:spcPct val="105535"/>
              </a:lnSpc>
              <a:spcBef>
                <a:spcPts val="0"/>
              </a:spcBef>
              <a:spcAft>
                <a:spcPts val="0"/>
              </a:spcAft>
              <a:buNone/>
            </a:pPr>
            <a:r>
              <a:rPr lang="en-US" sz="2800">
                <a:solidFill>
                  <a:schemeClr val="dk1"/>
                </a:solidFill>
                <a:latin typeface="Times New Roman"/>
                <a:ea typeface="Times New Roman"/>
                <a:cs typeface="Times New Roman"/>
                <a:sym typeface="Times New Roman"/>
              </a:rPr>
              <a:t>Mockup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6"/>
          <p:cNvSpPr txBox="1"/>
          <p:nvPr/>
        </p:nvSpPr>
        <p:spPr>
          <a:xfrm>
            <a:off x="1296670" y="2999513"/>
            <a:ext cx="6689019" cy="584708"/>
          </a:xfrm>
          <a:prstGeom prst="rect">
            <a:avLst/>
          </a:prstGeom>
          <a:noFill/>
          <a:ln>
            <a:noFill/>
          </a:ln>
        </p:spPr>
        <p:txBody>
          <a:bodyPr anchorCtr="0" anchor="t" bIns="0" lIns="0" spcFirstLastPara="1" rIns="0" wrap="square" tIns="29175">
            <a:noAutofit/>
          </a:bodyPr>
          <a:lstStyle/>
          <a:p>
            <a:pPr indent="0" lvl="0" marL="12700" marR="0" rtl="0" algn="l">
              <a:lnSpc>
                <a:spcPct val="104431"/>
              </a:lnSpc>
              <a:spcBef>
                <a:spcPts val="0"/>
              </a:spcBef>
              <a:spcAft>
                <a:spcPts val="0"/>
              </a:spcAft>
              <a:buClr>
                <a:srgbClr val="000000"/>
              </a:buClr>
              <a:buSzPts val="4400"/>
              <a:buFont typeface="Arial"/>
              <a:buNone/>
            </a:pPr>
            <a:r>
              <a:rPr b="1" i="0" lang="en-US" sz="4400" u="none" cap="none" strike="noStrike">
                <a:solidFill>
                  <a:srgbClr val="000000"/>
                </a:solidFill>
                <a:latin typeface="Times New Roman"/>
                <a:ea typeface="Times New Roman"/>
                <a:cs typeface="Times New Roman"/>
                <a:sym typeface="Times New Roman"/>
              </a:rPr>
              <a:t>3. Prototyping Introduction</a:t>
            </a:r>
            <a:endParaRPr b="0" i="0" sz="4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7"/>
          <p:cNvSpPr/>
          <p:nvPr/>
        </p:nvSpPr>
        <p:spPr>
          <a:xfrm>
            <a:off x="1999488" y="3500628"/>
            <a:ext cx="4572000" cy="316687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8" name="Google Shape;98;p37"/>
          <p:cNvSpPr txBox="1"/>
          <p:nvPr/>
        </p:nvSpPr>
        <p:spPr>
          <a:xfrm>
            <a:off x="221691" y="745007"/>
            <a:ext cx="8658976" cy="2770877"/>
          </a:xfrm>
          <a:prstGeom prst="rect">
            <a:avLst/>
          </a:prstGeom>
          <a:noFill/>
          <a:ln>
            <a:noFill/>
          </a:ln>
        </p:spPr>
        <p:txBody>
          <a:bodyPr anchorCtr="0" anchor="t" bIns="0" lIns="0" spcFirstLastPara="1" rIns="0" wrap="square" tIns="18750">
            <a:noAutofit/>
          </a:bodyPr>
          <a:lstStyle/>
          <a:p>
            <a:pPr indent="0" lvl="0" marL="12700" marR="48635" rtl="0" algn="l">
              <a:lnSpc>
                <a:spcPct val="105535"/>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What is a Prototype, Exactly?</a:t>
            </a:r>
            <a:endParaRPr b="0" i="0" sz="2800" u="none" cap="none" strike="noStrike">
              <a:solidFill>
                <a:srgbClr val="000000"/>
              </a:solidFill>
              <a:latin typeface="Times New Roman"/>
              <a:ea typeface="Times New Roman"/>
              <a:cs typeface="Times New Roman"/>
              <a:sym typeface="Times New Roman"/>
            </a:endParaRPr>
          </a:p>
          <a:p>
            <a:pPr indent="-355091" lvl="0" marL="367791" marR="150363" rtl="0" algn="l">
              <a:lnSpc>
                <a:spcPct val="116178"/>
              </a:lnSpc>
              <a:spcBef>
                <a:spcPts val="654"/>
              </a:spcBef>
              <a:spcAft>
                <a:spcPts val="0"/>
              </a:spcAft>
              <a:buClr>
                <a:srgbClr val="000000"/>
              </a:buClr>
              <a:buSzPts val="2800"/>
              <a:buFont typeface="Arial"/>
              <a:buNone/>
            </a:pPr>
            <a:r>
              <a:rPr b="0" i="0" lang="en-US" sz="2800" u="none" cap="none" strike="noStrike">
                <a:solidFill>
                  <a:srgbClr val="FF0000"/>
                </a:solidFill>
                <a:latin typeface="Arial"/>
                <a:ea typeface="Arial"/>
                <a:cs typeface="Arial"/>
                <a:sym typeface="Arial"/>
              </a:rPr>
              <a:t>▪ </a:t>
            </a:r>
            <a:r>
              <a:rPr b="0" i="0" lang="en-US" sz="2800" u="none" cap="none" strike="noStrike">
                <a:solidFill>
                  <a:srgbClr val="FF0000"/>
                </a:solidFill>
                <a:latin typeface="Times New Roman"/>
                <a:ea typeface="Times New Roman"/>
                <a:cs typeface="Times New Roman"/>
                <a:sym typeface="Times New Roman"/>
              </a:rPr>
              <a:t>“A simulation or sample version of a final product, which </a:t>
            </a:r>
            <a:endParaRPr b="0" i="0" sz="2800" u="none" cap="none" strike="noStrike">
              <a:solidFill>
                <a:srgbClr val="000000"/>
              </a:solidFill>
              <a:latin typeface="Times New Roman"/>
              <a:ea typeface="Times New Roman"/>
              <a:cs typeface="Times New Roman"/>
              <a:sym typeface="Times New Roman"/>
            </a:endParaRPr>
          </a:p>
          <a:p>
            <a:pPr indent="0" lvl="0" marL="367791" marR="150363" rtl="0" algn="l">
              <a:lnSpc>
                <a:spcPct val="114964"/>
              </a:lnSpc>
              <a:spcBef>
                <a:spcPts val="816"/>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is used for testing prior to launch.”</a:t>
            </a:r>
            <a:endParaRPr b="0" i="0" sz="2800" u="none" cap="none" strike="noStrike">
              <a:solidFill>
                <a:srgbClr val="000000"/>
              </a:solidFill>
              <a:latin typeface="Times New Roman"/>
              <a:ea typeface="Times New Roman"/>
              <a:cs typeface="Times New Roman"/>
              <a:sym typeface="Times New Roman"/>
            </a:endParaRPr>
          </a:p>
          <a:p>
            <a:pPr indent="-342900" lvl="0" marL="355600" marR="0" rtl="0" algn="l">
              <a:lnSpc>
                <a:spcPct val="100041"/>
              </a:lnSpc>
              <a:spcBef>
                <a:spcPts val="828"/>
              </a:spcBef>
              <a:spcAft>
                <a:spcPts val="0"/>
              </a:spcAft>
              <a:buClr>
                <a:srgbClr val="000000"/>
              </a:buClr>
              <a:buSzPts val="2800"/>
              <a:buFont typeface="Arial"/>
              <a:buNone/>
            </a:pPr>
            <a:r>
              <a:rPr b="0" i="0" lang="en-US" sz="2800" u="none" cap="none" strike="noStrike">
                <a:solidFill>
                  <a:srgbClr val="001F5F"/>
                </a:solidFill>
                <a:latin typeface="Arial"/>
                <a:ea typeface="Arial"/>
                <a:cs typeface="Arial"/>
                <a:sym typeface="Arial"/>
              </a:rPr>
              <a:t>▪	</a:t>
            </a:r>
            <a:r>
              <a:rPr b="0" i="0" lang="en-US" sz="2800" u="none" cap="none" strike="noStrike">
                <a:solidFill>
                  <a:srgbClr val="001F5F"/>
                </a:solidFill>
                <a:latin typeface="Times New Roman"/>
                <a:ea typeface="Times New Roman"/>
                <a:cs typeface="Times New Roman"/>
                <a:sym typeface="Times New Roman"/>
              </a:rPr>
              <a:t>The goal of a prototype is to test products (and product ideas) before sinking lots of time and money into the final product.</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9"/>
          <p:cNvSpPr txBox="1"/>
          <p:nvPr/>
        </p:nvSpPr>
        <p:spPr>
          <a:xfrm>
            <a:off x="221691" y="737387"/>
            <a:ext cx="4816335" cy="400227"/>
          </a:xfrm>
          <a:prstGeom prst="rect">
            <a:avLst/>
          </a:prstGeom>
          <a:noFill/>
          <a:ln>
            <a:noFill/>
          </a:ln>
        </p:spPr>
        <p:txBody>
          <a:bodyPr anchorCtr="0" anchor="t" bIns="0" lIns="0" spcFirstLastPara="1" rIns="0" wrap="square" tIns="19350">
            <a:noAutofit/>
          </a:bodyPr>
          <a:lstStyle/>
          <a:p>
            <a:pPr indent="0" lvl="0" marL="12700" marR="0" rtl="0" algn="l">
              <a:lnSpc>
                <a:spcPct val="108928"/>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Prototypes have 4 main qualities</a:t>
            </a:r>
            <a:r>
              <a:rPr b="0" i="0" lang="en-US" sz="2800" u="none" cap="none" strike="noStrike">
                <a:solidFill>
                  <a:srgbClr val="000000"/>
                </a:solidFill>
                <a:latin typeface="Calibri"/>
                <a:ea typeface="Calibri"/>
                <a:cs typeface="Calibri"/>
                <a:sym typeface="Calibri"/>
              </a:rPr>
              <a:t>:</a:t>
            </a:r>
            <a:endParaRPr b="0" i="0" sz="2800" u="none" cap="none" strike="noStrike">
              <a:solidFill>
                <a:srgbClr val="000000"/>
              </a:solidFill>
              <a:latin typeface="Calibri"/>
              <a:ea typeface="Calibri"/>
              <a:cs typeface="Calibri"/>
              <a:sym typeface="Calibri"/>
            </a:endParaRPr>
          </a:p>
        </p:txBody>
      </p:sp>
      <p:sp>
        <p:nvSpPr>
          <p:cNvPr id="104" name="Google Shape;104;p39"/>
          <p:cNvSpPr txBox="1"/>
          <p:nvPr/>
        </p:nvSpPr>
        <p:spPr>
          <a:xfrm>
            <a:off x="221691" y="1255567"/>
            <a:ext cx="202946" cy="380492"/>
          </a:xfrm>
          <a:prstGeom prst="rect">
            <a:avLst/>
          </a:prstGeom>
          <a:noFill/>
          <a:ln>
            <a:noFill/>
          </a:ln>
        </p:spPr>
        <p:txBody>
          <a:bodyPr anchorCtr="0" anchor="t" bIns="0" lIns="0" spcFirstLastPara="1" rIns="0" wrap="square" tIns="18775">
            <a:noAutofit/>
          </a:bodyPr>
          <a:lstStyle/>
          <a:p>
            <a:pPr indent="0" lvl="0" marL="12700" marR="0" rtl="0" algn="l">
              <a:lnSpc>
                <a:spcPct val="105714"/>
              </a:lnSpc>
              <a:spcBef>
                <a:spcPts val="0"/>
              </a:spcBef>
              <a:spcAft>
                <a:spcPts val="0"/>
              </a:spcAft>
              <a:buClr>
                <a:srgbClr val="000000"/>
              </a:buClr>
              <a:buSzPts val="2800"/>
              <a:buFont typeface="Arial"/>
              <a:buNone/>
            </a:pPr>
            <a:r>
              <a:rPr b="0" i="0" lang="en-US" sz="2800" u="none" cap="none" strike="noStrike">
                <a:solidFill>
                  <a:srgbClr val="00AFEF"/>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p:txBody>
      </p:sp>
      <p:sp>
        <p:nvSpPr>
          <p:cNvPr id="105" name="Google Shape;105;p39"/>
          <p:cNvSpPr txBox="1"/>
          <p:nvPr/>
        </p:nvSpPr>
        <p:spPr>
          <a:xfrm>
            <a:off x="564591" y="1257570"/>
            <a:ext cx="8261392" cy="4904638"/>
          </a:xfrm>
          <a:prstGeom prst="rect">
            <a:avLst/>
          </a:prstGeom>
          <a:noFill/>
          <a:ln>
            <a:noFill/>
          </a:ln>
        </p:spPr>
        <p:txBody>
          <a:bodyPr anchorCtr="0" anchor="t" bIns="0" lIns="0" spcFirstLastPara="1" rIns="0" wrap="square" tIns="18750">
            <a:noAutofit/>
          </a:bodyPr>
          <a:lstStyle/>
          <a:p>
            <a:pPr indent="0" lvl="0" marL="12700" marR="48635" rtl="0" algn="l">
              <a:lnSpc>
                <a:spcPct val="105535"/>
              </a:lnSpc>
              <a:spcBef>
                <a:spcPts val="0"/>
              </a:spcBef>
              <a:spcAft>
                <a:spcPts val="0"/>
              </a:spcAft>
              <a:buClr>
                <a:srgbClr val="000000"/>
              </a:buClr>
              <a:buSzPts val="2800"/>
              <a:buFont typeface="Arial"/>
              <a:buNone/>
            </a:pPr>
            <a:r>
              <a:rPr b="0" i="0" lang="en-US" sz="2800" u="none" cap="none" strike="noStrike">
                <a:solidFill>
                  <a:srgbClr val="00AFEF"/>
                </a:solidFill>
                <a:latin typeface="Times New Roman"/>
                <a:ea typeface="Times New Roman"/>
                <a:cs typeface="Times New Roman"/>
                <a:sym typeface="Times New Roman"/>
              </a:rPr>
              <a:t>Representation </a:t>
            </a:r>
            <a:r>
              <a:rPr lang="en-US" sz="2800">
                <a:solidFill>
                  <a:srgbClr val="001F5F"/>
                </a:solidFill>
                <a:latin typeface="Times New Roman"/>
                <a:ea typeface="Times New Roman"/>
                <a:cs typeface="Times New Roman"/>
                <a:sym typeface="Times New Roman"/>
              </a:rPr>
              <a:t>- </a:t>
            </a:r>
            <a:r>
              <a:rPr b="0" i="0" lang="en-US" sz="2800" u="none" cap="none" strike="noStrike">
                <a:solidFill>
                  <a:srgbClr val="001F5F"/>
                </a:solidFill>
                <a:latin typeface="Times New Roman"/>
                <a:ea typeface="Times New Roman"/>
                <a:cs typeface="Times New Roman"/>
                <a:sym typeface="Times New Roman"/>
              </a:rPr>
              <a:t>form of the prototype, i.e.,</a:t>
            </a:r>
            <a:endParaRPr b="0" i="0" sz="2800" u="none" cap="none" strike="noStrike">
              <a:solidFill>
                <a:srgbClr val="000000"/>
              </a:solidFill>
              <a:latin typeface="Times New Roman"/>
              <a:ea typeface="Times New Roman"/>
              <a:cs typeface="Times New Roman"/>
              <a:sym typeface="Times New Roman"/>
            </a:endParaRPr>
          </a:p>
          <a:p>
            <a:pPr indent="0" lvl="0" marL="12700" marR="48635" rtl="0" algn="l">
              <a:lnSpc>
                <a:spcPct val="9582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paper and mobile, or HTML and desktop.</a:t>
            </a:r>
            <a:endParaRPr b="0" i="0" sz="2800" u="none" cap="none" strike="noStrike">
              <a:solidFill>
                <a:srgbClr val="000000"/>
              </a:solidFill>
              <a:latin typeface="Times New Roman"/>
              <a:ea typeface="Times New Roman"/>
              <a:cs typeface="Times New Roman"/>
              <a:sym typeface="Times New Roman"/>
            </a:endParaRPr>
          </a:p>
          <a:p>
            <a:pPr indent="0" lvl="0" marL="12700" marR="48635" rtl="0" algn="l">
              <a:lnSpc>
                <a:spcPct val="95825"/>
              </a:lnSpc>
              <a:spcBef>
                <a:spcPts val="812"/>
              </a:spcBef>
              <a:spcAft>
                <a:spcPts val="0"/>
              </a:spcAft>
              <a:buClr>
                <a:srgbClr val="000000"/>
              </a:buClr>
              <a:buSzPts val="2800"/>
              <a:buFont typeface="Arial"/>
              <a:buNone/>
            </a:pPr>
            <a:r>
              <a:rPr b="0" i="0" lang="en-US" sz="2800" u="none" cap="none" strike="noStrike">
                <a:solidFill>
                  <a:srgbClr val="00AFEF"/>
                </a:solidFill>
                <a:latin typeface="Times New Roman"/>
                <a:ea typeface="Times New Roman"/>
                <a:cs typeface="Times New Roman"/>
                <a:sym typeface="Times New Roman"/>
              </a:rPr>
              <a:t>Precision </a:t>
            </a:r>
            <a:r>
              <a:rPr b="0" i="0" lang="en-US" sz="2800" u="none" cap="none" strike="noStrike">
                <a:solidFill>
                  <a:srgbClr val="001F5F"/>
                </a:solidFill>
                <a:latin typeface="Times New Roman"/>
                <a:ea typeface="Times New Roman"/>
                <a:cs typeface="Times New Roman"/>
                <a:sym typeface="Times New Roman"/>
              </a:rPr>
              <a:t>— The fidelity of the prototype, meaning its</a:t>
            </a:r>
            <a:endParaRPr b="0" i="0" sz="2800" u="none" cap="none" strike="noStrike">
              <a:solidFill>
                <a:srgbClr val="000000"/>
              </a:solidFill>
              <a:latin typeface="Times New Roman"/>
              <a:ea typeface="Times New Roman"/>
              <a:cs typeface="Times New Roman"/>
              <a:sym typeface="Times New Roman"/>
            </a:endParaRPr>
          </a:p>
          <a:p>
            <a:pPr indent="0" lvl="0" marL="12700" marR="48635" rtl="0" algn="l">
              <a:lnSpc>
                <a:spcPct val="95825"/>
              </a:lnSpc>
              <a:spcBef>
                <a:spcPts val="14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level of detail, polish, and realism.</a:t>
            </a:r>
            <a:endParaRPr b="0" i="0" sz="2800" u="none" cap="none" strike="noStrike">
              <a:solidFill>
                <a:srgbClr val="000000"/>
              </a:solidFill>
              <a:latin typeface="Times New Roman"/>
              <a:ea typeface="Times New Roman"/>
              <a:cs typeface="Times New Roman"/>
              <a:sym typeface="Times New Roman"/>
            </a:endParaRPr>
          </a:p>
          <a:p>
            <a:pPr indent="0" lvl="0" marL="12700" marR="359013" rtl="0" algn="l">
              <a:lnSpc>
                <a:spcPct val="100041"/>
              </a:lnSpc>
              <a:spcBef>
                <a:spcPts val="812"/>
              </a:spcBef>
              <a:spcAft>
                <a:spcPts val="0"/>
              </a:spcAft>
              <a:buClr>
                <a:srgbClr val="000000"/>
              </a:buClr>
              <a:buSzPts val="2800"/>
              <a:buFont typeface="Arial"/>
              <a:buNone/>
            </a:pPr>
            <a:r>
              <a:rPr b="0" i="0" lang="en-US" sz="2800" u="none" cap="none" strike="noStrike">
                <a:solidFill>
                  <a:srgbClr val="00AFEF"/>
                </a:solidFill>
                <a:latin typeface="Times New Roman"/>
                <a:ea typeface="Times New Roman"/>
                <a:cs typeface="Times New Roman"/>
                <a:sym typeface="Times New Roman"/>
              </a:rPr>
              <a:t>Interactivity </a:t>
            </a:r>
            <a:r>
              <a:rPr b="0" i="0" lang="en-US" sz="2800" u="none" cap="none" strike="noStrike">
                <a:solidFill>
                  <a:srgbClr val="001F5F"/>
                </a:solidFill>
                <a:latin typeface="Times New Roman"/>
                <a:ea typeface="Times New Roman"/>
                <a:cs typeface="Times New Roman"/>
                <a:sym typeface="Times New Roman"/>
              </a:rPr>
              <a:t>— The functionality open to the user, e.g., fully functional, partially functional, or view-only</a:t>
            </a:r>
            <a:endParaRPr b="0" i="0" sz="2800" u="none" cap="none" strike="noStrike">
              <a:solidFill>
                <a:srgbClr val="000000"/>
              </a:solidFill>
              <a:latin typeface="Times New Roman"/>
              <a:ea typeface="Times New Roman"/>
              <a:cs typeface="Times New Roman"/>
              <a:sym typeface="Times New Roman"/>
            </a:endParaRPr>
          </a:p>
          <a:p>
            <a:pPr indent="0" lvl="0" marL="12700" marR="0" rtl="0" algn="l">
              <a:lnSpc>
                <a:spcPct val="100041"/>
              </a:lnSpc>
              <a:spcBef>
                <a:spcPts val="678"/>
              </a:spcBef>
              <a:spcAft>
                <a:spcPts val="0"/>
              </a:spcAft>
              <a:buClr>
                <a:srgbClr val="000000"/>
              </a:buClr>
              <a:buSzPts val="2800"/>
              <a:buFont typeface="Arial"/>
              <a:buNone/>
            </a:pPr>
            <a:r>
              <a:rPr b="0" i="0" lang="en-US" sz="2800" u="none" cap="none" strike="noStrike">
                <a:solidFill>
                  <a:srgbClr val="00AFEF"/>
                </a:solidFill>
                <a:latin typeface="Times New Roman"/>
                <a:ea typeface="Times New Roman"/>
                <a:cs typeface="Times New Roman"/>
                <a:sym typeface="Times New Roman"/>
              </a:rPr>
              <a:t>Evolution </a:t>
            </a:r>
            <a:r>
              <a:rPr b="0" i="0" lang="en-US" sz="2800" u="none" cap="none" strike="noStrike">
                <a:solidFill>
                  <a:srgbClr val="001F5F"/>
                </a:solidFill>
                <a:latin typeface="Times New Roman"/>
                <a:ea typeface="Times New Roman"/>
                <a:cs typeface="Times New Roman"/>
                <a:sym typeface="Times New Roman"/>
              </a:rPr>
              <a:t>— The lifecycle of the prototype. Some are built quickly, tested, thrown away, and then replaced with an improved version (this is known as “</a:t>
            </a:r>
            <a:r>
              <a:rPr b="0" i="0" lang="en-US" sz="2800" u="none" cap="none" strike="noStrike">
                <a:solidFill>
                  <a:srgbClr val="FF0000"/>
                </a:solidFill>
                <a:latin typeface="Times New Roman"/>
                <a:ea typeface="Times New Roman"/>
                <a:cs typeface="Times New Roman"/>
                <a:sym typeface="Times New Roman"/>
              </a:rPr>
              <a:t>rapid prototyping</a:t>
            </a:r>
            <a:r>
              <a:rPr b="0" i="0" lang="en-US" sz="2800" u="none" cap="none" strike="noStrike">
                <a:solidFill>
                  <a:srgbClr val="001F5F"/>
                </a:solidFill>
                <a:latin typeface="Times New Roman"/>
                <a:ea typeface="Times New Roman"/>
                <a:cs typeface="Times New Roman"/>
                <a:sym typeface="Times New Roman"/>
              </a:rPr>
              <a:t>”). Others may be built and improved upon, ultimately evolving into the final product.</a:t>
            </a:r>
            <a:endParaRPr b="0" i="0" sz="2800" u="none" cap="none" strike="noStrike">
              <a:solidFill>
                <a:srgbClr val="000000"/>
              </a:solidFill>
              <a:latin typeface="Times New Roman"/>
              <a:ea typeface="Times New Roman"/>
              <a:cs typeface="Times New Roman"/>
              <a:sym typeface="Times New Roman"/>
            </a:endParaRPr>
          </a:p>
        </p:txBody>
      </p:sp>
      <p:sp>
        <p:nvSpPr>
          <p:cNvPr id="106" name="Google Shape;106;p39"/>
          <p:cNvSpPr txBox="1"/>
          <p:nvPr/>
        </p:nvSpPr>
        <p:spPr>
          <a:xfrm>
            <a:off x="221691" y="2194104"/>
            <a:ext cx="203098" cy="380796"/>
          </a:xfrm>
          <a:prstGeom prst="rect">
            <a:avLst/>
          </a:prstGeom>
          <a:noFill/>
          <a:ln>
            <a:noFill/>
          </a:ln>
        </p:spPr>
        <p:txBody>
          <a:bodyPr anchorCtr="0" anchor="t" bIns="0" lIns="0" spcFirstLastPara="1" rIns="0" wrap="square" tIns="18775">
            <a:noAutofit/>
          </a:bodyPr>
          <a:lstStyle/>
          <a:p>
            <a:pPr indent="0" lvl="0" marL="12700" marR="0" rtl="0" algn="l">
              <a:lnSpc>
                <a:spcPct val="105714"/>
              </a:lnSpc>
              <a:spcBef>
                <a:spcPts val="0"/>
              </a:spcBef>
              <a:spcAft>
                <a:spcPts val="0"/>
              </a:spcAft>
              <a:buClr>
                <a:srgbClr val="000000"/>
              </a:buClr>
              <a:buSzPts val="2800"/>
              <a:buFont typeface="Arial"/>
              <a:buNone/>
            </a:pPr>
            <a:r>
              <a:rPr b="0" i="0" lang="en-US" sz="2800" u="none" cap="none" strike="noStrike">
                <a:solidFill>
                  <a:srgbClr val="00AFEF"/>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p:txBody>
      </p:sp>
      <p:sp>
        <p:nvSpPr>
          <p:cNvPr id="107" name="Google Shape;107;p39"/>
          <p:cNvSpPr txBox="1"/>
          <p:nvPr/>
        </p:nvSpPr>
        <p:spPr>
          <a:xfrm>
            <a:off x="221691" y="3133389"/>
            <a:ext cx="202946" cy="380492"/>
          </a:xfrm>
          <a:prstGeom prst="rect">
            <a:avLst/>
          </a:prstGeom>
          <a:noFill/>
          <a:ln>
            <a:noFill/>
          </a:ln>
        </p:spPr>
        <p:txBody>
          <a:bodyPr anchorCtr="0" anchor="t" bIns="0" lIns="0" spcFirstLastPara="1" rIns="0" wrap="square" tIns="18775">
            <a:noAutofit/>
          </a:bodyPr>
          <a:lstStyle/>
          <a:p>
            <a:pPr indent="0" lvl="0" marL="12700" marR="0" rtl="0" algn="l">
              <a:lnSpc>
                <a:spcPct val="105714"/>
              </a:lnSpc>
              <a:spcBef>
                <a:spcPts val="0"/>
              </a:spcBef>
              <a:spcAft>
                <a:spcPts val="0"/>
              </a:spcAft>
              <a:buClr>
                <a:srgbClr val="000000"/>
              </a:buClr>
              <a:buSzPts val="2800"/>
              <a:buFont typeface="Arial"/>
              <a:buNone/>
            </a:pPr>
            <a:r>
              <a:rPr b="0" i="0" lang="en-US" sz="2800" u="none" cap="none" strike="noStrike">
                <a:solidFill>
                  <a:srgbClr val="00AFEF"/>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p:txBody>
      </p:sp>
      <p:sp>
        <p:nvSpPr>
          <p:cNvPr id="108" name="Google Shape;108;p39"/>
          <p:cNvSpPr txBox="1"/>
          <p:nvPr/>
        </p:nvSpPr>
        <p:spPr>
          <a:xfrm>
            <a:off x="221691" y="4072554"/>
            <a:ext cx="202946" cy="380491"/>
          </a:xfrm>
          <a:prstGeom prst="rect">
            <a:avLst/>
          </a:prstGeom>
          <a:noFill/>
          <a:ln>
            <a:noFill/>
          </a:ln>
        </p:spPr>
        <p:txBody>
          <a:bodyPr anchorCtr="0" anchor="t" bIns="0" lIns="0" spcFirstLastPara="1" rIns="0" wrap="square" tIns="18775">
            <a:noAutofit/>
          </a:bodyPr>
          <a:lstStyle/>
          <a:p>
            <a:pPr indent="0" lvl="0" marL="12700" marR="0" rtl="0" algn="l">
              <a:lnSpc>
                <a:spcPct val="105714"/>
              </a:lnSpc>
              <a:spcBef>
                <a:spcPts val="0"/>
              </a:spcBef>
              <a:spcAft>
                <a:spcPts val="0"/>
              </a:spcAft>
              <a:buClr>
                <a:srgbClr val="000000"/>
              </a:buClr>
              <a:buSzPts val="2800"/>
              <a:buFont typeface="Arial"/>
              <a:buNone/>
            </a:pPr>
            <a:r>
              <a:rPr b="0" i="0" lang="en-US" sz="2800" u="none" cap="none" strike="noStrike">
                <a:solidFill>
                  <a:srgbClr val="00AFEF"/>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0"/>
          <p:cNvSpPr txBox="1"/>
          <p:nvPr/>
        </p:nvSpPr>
        <p:spPr>
          <a:xfrm>
            <a:off x="221691" y="805967"/>
            <a:ext cx="6259059" cy="380796"/>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The Most Useful Prototyping Methodology</a:t>
            </a:r>
            <a:endParaRPr b="0" i="0" sz="2800" u="none" cap="none" strike="noStrike">
              <a:solidFill>
                <a:srgbClr val="000000"/>
              </a:solidFill>
              <a:latin typeface="Times New Roman"/>
              <a:ea typeface="Times New Roman"/>
              <a:cs typeface="Times New Roman"/>
              <a:sym typeface="Times New Roman"/>
            </a:endParaRPr>
          </a:p>
        </p:txBody>
      </p:sp>
      <p:sp>
        <p:nvSpPr>
          <p:cNvPr id="114" name="Google Shape;114;p40"/>
          <p:cNvSpPr txBox="1"/>
          <p:nvPr/>
        </p:nvSpPr>
        <p:spPr>
          <a:xfrm>
            <a:off x="221691" y="1318530"/>
            <a:ext cx="375979"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1)</a:t>
            </a:r>
            <a:endParaRPr b="0" i="0" sz="2800" u="none" cap="none" strike="noStrike">
              <a:solidFill>
                <a:srgbClr val="000000"/>
              </a:solidFill>
              <a:latin typeface="Times New Roman"/>
              <a:ea typeface="Times New Roman"/>
              <a:cs typeface="Times New Roman"/>
              <a:sym typeface="Times New Roman"/>
            </a:endParaRPr>
          </a:p>
        </p:txBody>
      </p:sp>
      <p:sp>
        <p:nvSpPr>
          <p:cNvPr id="115" name="Google Shape;115;p40"/>
          <p:cNvSpPr txBox="1"/>
          <p:nvPr/>
        </p:nvSpPr>
        <p:spPr>
          <a:xfrm>
            <a:off x="736803" y="1318530"/>
            <a:ext cx="2658762"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Paper Prototyping</a:t>
            </a:r>
            <a:endParaRPr b="0" i="0" sz="2800" u="none" cap="none" strike="noStrike">
              <a:solidFill>
                <a:srgbClr val="000000"/>
              </a:solidFill>
              <a:latin typeface="Times New Roman"/>
              <a:ea typeface="Times New Roman"/>
              <a:cs typeface="Times New Roman"/>
              <a:sym typeface="Times New Roman"/>
            </a:endParaRPr>
          </a:p>
        </p:txBody>
      </p:sp>
      <p:sp>
        <p:nvSpPr>
          <p:cNvPr id="116" name="Google Shape;116;p40"/>
          <p:cNvSpPr txBox="1"/>
          <p:nvPr/>
        </p:nvSpPr>
        <p:spPr>
          <a:xfrm>
            <a:off x="221691" y="1974457"/>
            <a:ext cx="375900" cy="380700"/>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2)</a:t>
            </a:r>
            <a:endParaRPr b="0" i="0" sz="2800" u="none" cap="none" strike="noStrike">
              <a:solidFill>
                <a:srgbClr val="000000"/>
              </a:solidFill>
              <a:latin typeface="Times New Roman"/>
              <a:ea typeface="Times New Roman"/>
              <a:cs typeface="Times New Roman"/>
              <a:sym typeface="Times New Roman"/>
            </a:endParaRPr>
          </a:p>
        </p:txBody>
      </p:sp>
      <p:sp>
        <p:nvSpPr>
          <p:cNvPr id="117" name="Google Shape;117;p40"/>
          <p:cNvSpPr txBox="1"/>
          <p:nvPr/>
        </p:nvSpPr>
        <p:spPr>
          <a:xfrm>
            <a:off x="736803" y="1974457"/>
            <a:ext cx="2834400" cy="380700"/>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Digital Prototyping</a:t>
            </a:r>
            <a:endParaRPr b="0" i="0" sz="2800" u="none" cap="none" strike="noStrike">
              <a:solidFill>
                <a:srgbClr val="000000"/>
              </a:solidFill>
              <a:latin typeface="Times New Roman"/>
              <a:ea typeface="Times New Roman"/>
              <a:cs typeface="Times New Roman"/>
              <a:sym typeface="Times New Roman"/>
            </a:endParaRPr>
          </a:p>
        </p:txBody>
      </p:sp>
      <p:sp>
        <p:nvSpPr>
          <p:cNvPr id="118" name="Google Shape;118;p40"/>
          <p:cNvSpPr txBox="1"/>
          <p:nvPr/>
        </p:nvSpPr>
        <p:spPr>
          <a:xfrm>
            <a:off x="221691" y="2707767"/>
            <a:ext cx="3228600" cy="380700"/>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3) HTML Prototyping</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4"/>
          <p:cNvSpPr txBox="1"/>
          <p:nvPr/>
        </p:nvSpPr>
        <p:spPr>
          <a:xfrm>
            <a:off x="2249551" y="2999513"/>
            <a:ext cx="4785313" cy="584708"/>
          </a:xfrm>
          <a:prstGeom prst="rect">
            <a:avLst/>
          </a:prstGeom>
          <a:noFill/>
          <a:ln>
            <a:noFill/>
          </a:ln>
        </p:spPr>
        <p:txBody>
          <a:bodyPr anchorCtr="0" anchor="t" bIns="0" lIns="0" spcFirstLastPara="1" rIns="0" wrap="square" tIns="29175">
            <a:noAutofit/>
          </a:bodyPr>
          <a:lstStyle/>
          <a:p>
            <a:pPr indent="0" lvl="0" marL="12700" marR="0" rtl="0" algn="l">
              <a:lnSpc>
                <a:spcPct val="104431"/>
              </a:lnSpc>
              <a:spcBef>
                <a:spcPts val="0"/>
              </a:spcBef>
              <a:spcAft>
                <a:spcPts val="0"/>
              </a:spcAft>
              <a:buClr>
                <a:srgbClr val="000000"/>
              </a:buClr>
              <a:buSzPts val="4400"/>
              <a:buFont typeface="Arial"/>
              <a:buNone/>
            </a:pPr>
            <a:r>
              <a:rPr b="1" i="0" lang="en-US" sz="4400" u="none" cap="none" strike="noStrike">
                <a:solidFill>
                  <a:srgbClr val="000000"/>
                </a:solidFill>
                <a:latin typeface="Times New Roman"/>
                <a:ea typeface="Times New Roman"/>
                <a:cs typeface="Times New Roman"/>
                <a:sym typeface="Times New Roman"/>
              </a:rPr>
              <a:t>4. Design Paradigm</a:t>
            </a:r>
            <a:endParaRPr b="0" i="0" sz="4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45"/>
          <p:cNvSpPr txBox="1"/>
          <p:nvPr/>
        </p:nvSpPr>
        <p:spPr>
          <a:xfrm>
            <a:off x="221691" y="1306338"/>
            <a:ext cx="522955" cy="1233991"/>
          </a:xfrm>
          <a:prstGeom prst="rect">
            <a:avLst/>
          </a:prstGeom>
          <a:noFill/>
          <a:ln>
            <a:noFill/>
          </a:ln>
        </p:spPr>
        <p:txBody>
          <a:bodyPr anchorCtr="0" anchor="t" bIns="0" lIns="0" spcFirstLastPara="1" rIns="0" wrap="square" tIns="18750">
            <a:noAutofit/>
          </a:bodyPr>
          <a:lstStyle/>
          <a:p>
            <a:pPr indent="0" lvl="0" marL="12700" marR="426"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4.1</a:t>
            </a:r>
            <a:endParaRPr b="0" i="0" sz="2800" u="none" cap="none" strike="noStrike">
              <a:solidFill>
                <a:srgbClr val="000000"/>
              </a:solidFill>
              <a:latin typeface="Times New Roman"/>
              <a:ea typeface="Times New Roman"/>
              <a:cs typeface="Times New Roman"/>
              <a:sym typeface="Times New Roman"/>
            </a:endParaRPr>
          </a:p>
          <a:p>
            <a:pPr indent="0" lvl="0" marL="12700" marR="426" rtl="0" algn="l">
              <a:lnSpc>
                <a:spcPct val="9582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4.2</a:t>
            </a:r>
            <a:endParaRPr b="0" i="0" sz="2800" u="none" cap="none" strike="noStrike">
              <a:solidFill>
                <a:srgbClr val="000000"/>
              </a:solidFill>
              <a:latin typeface="Times New Roman"/>
              <a:ea typeface="Times New Roman"/>
              <a:cs typeface="Times New Roman"/>
              <a:sym typeface="Times New Roman"/>
            </a:endParaRPr>
          </a:p>
          <a:p>
            <a:pPr indent="0" lvl="0" marL="12700" marR="0" rtl="0" algn="l">
              <a:lnSpc>
                <a:spcPct val="95825"/>
              </a:lnSpc>
              <a:spcBef>
                <a:spcPts val="14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4.3</a:t>
            </a:r>
            <a:endParaRPr b="0" i="0" sz="2800" u="none" cap="none" strike="noStrike">
              <a:solidFill>
                <a:srgbClr val="000000"/>
              </a:solidFill>
              <a:latin typeface="Times New Roman"/>
              <a:ea typeface="Times New Roman"/>
              <a:cs typeface="Times New Roman"/>
              <a:sym typeface="Times New Roman"/>
            </a:endParaRPr>
          </a:p>
        </p:txBody>
      </p:sp>
      <p:sp>
        <p:nvSpPr>
          <p:cNvPr id="129" name="Google Shape;129;p45"/>
          <p:cNvSpPr txBox="1"/>
          <p:nvPr/>
        </p:nvSpPr>
        <p:spPr>
          <a:xfrm>
            <a:off x="755091" y="1306338"/>
            <a:ext cx="6898465" cy="1233991"/>
          </a:xfrm>
          <a:prstGeom prst="rect">
            <a:avLst/>
          </a:prstGeom>
          <a:noFill/>
          <a:ln>
            <a:noFill/>
          </a:ln>
        </p:spPr>
        <p:txBody>
          <a:bodyPr anchorCtr="0" anchor="t" bIns="0" lIns="0" spcFirstLastPara="1" rIns="0" wrap="square" tIns="18750">
            <a:noAutofit/>
          </a:bodyPr>
          <a:lstStyle/>
          <a:p>
            <a:pPr indent="0" lvl="0" marL="12700" marR="61334"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Engineering Paradigm</a:t>
            </a:r>
            <a:endParaRPr b="0" i="0" sz="2800" u="none" cap="none" strike="noStrike">
              <a:solidFill>
                <a:srgbClr val="000000"/>
              </a:solidFill>
              <a:latin typeface="Times New Roman"/>
              <a:ea typeface="Times New Roman"/>
              <a:cs typeface="Times New Roman"/>
              <a:sym typeface="Times New Roman"/>
            </a:endParaRPr>
          </a:p>
          <a:p>
            <a:pPr indent="0" lvl="0" marL="12700" marR="0" rtl="0" algn="l">
              <a:lnSpc>
                <a:spcPct val="9582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Human Information Processing (HIP) Paradigm</a:t>
            </a:r>
            <a:endParaRPr b="0" i="0" sz="2800" u="none" cap="none" strike="noStrike">
              <a:solidFill>
                <a:srgbClr val="000000"/>
              </a:solidFill>
              <a:latin typeface="Times New Roman"/>
              <a:ea typeface="Times New Roman"/>
              <a:cs typeface="Times New Roman"/>
              <a:sym typeface="Times New Roman"/>
            </a:endParaRPr>
          </a:p>
          <a:p>
            <a:pPr indent="0" lvl="0" marL="12700" marR="61334" rtl="0" algn="l">
              <a:lnSpc>
                <a:spcPct val="95825"/>
              </a:lnSpc>
              <a:spcBef>
                <a:spcPts val="14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Design-Thinking Paradigm</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6"/>
          <p:cNvSpPr txBox="1"/>
          <p:nvPr/>
        </p:nvSpPr>
        <p:spPr>
          <a:xfrm>
            <a:off x="2331847" y="2999513"/>
            <a:ext cx="4619758" cy="584708"/>
          </a:xfrm>
          <a:prstGeom prst="rect">
            <a:avLst/>
          </a:prstGeom>
          <a:noFill/>
          <a:ln>
            <a:noFill/>
          </a:ln>
        </p:spPr>
        <p:txBody>
          <a:bodyPr anchorCtr="0" anchor="t" bIns="0" lIns="0" spcFirstLastPara="1" rIns="0" wrap="square" tIns="29175">
            <a:noAutofit/>
          </a:bodyPr>
          <a:lstStyle/>
          <a:p>
            <a:pPr indent="0" lvl="0" marL="12700" marR="0" rtl="0" algn="l">
              <a:lnSpc>
                <a:spcPct val="104431"/>
              </a:lnSpc>
              <a:spcBef>
                <a:spcPts val="0"/>
              </a:spcBef>
              <a:spcAft>
                <a:spcPts val="0"/>
              </a:spcAft>
              <a:buClr>
                <a:srgbClr val="000000"/>
              </a:buClr>
              <a:buSzPts val="4400"/>
              <a:buFont typeface="Arial"/>
              <a:buNone/>
            </a:pPr>
            <a:r>
              <a:rPr b="1" i="0" lang="en-US" sz="4400" u="none" cap="none" strike="noStrike">
                <a:solidFill>
                  <a:srgbClr val="000000"/>
                </a:solidFill>
                <a:latin typeface="Times New Roman"/>
                <a:ea typeface="Times New Roman"/>
                <a:cs typeface="Times New Roman"/>
                <a:sym typeface="Times New Roman"/>
              </a:rPr>
              <a:t>4. Design Thinking</a:t>
            </a:r>
            <a:endParaRPr b="0" i="0" sz="4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 name="Shape 15"/>
        <p:cNvGrpSpPr/>
        <p:nvPr/>
      </p:nvGrpSpPr>
      <p:grpSpPr>
        <a:xfrm>
          <a:off x="0" y="0"/>
          <a:ext cx="0" cy="0"/>
          <a:chOff x="0" y="0"/>
          <a:chExt cx="0" cy="0"/>
        </a:xfrm>
      </p:grpSpPr>
      <p:sp>
        <p:nvSpPr>
          <p:cNvPr id="16" name="Google Shape;16;p2"/>
          <p:cNvSpPr txBox="1"/>
          <p:nvPr/>
        </p:nvSpPr>
        <p:spPr>
          <a:xfrm>
            <a:off x="1282954" y="2999513"/>
            <a:ext cx="6717544" cy="584708"/>
          </a:xfrm>
          <a:prstGeom prst="rect">
            <a:avLst/>
          </a:prstGeom>
          <a:noFill/>
          <a:ln>
            <a:noFill/>
          </a:ln>
        </p:spPr>
        <p:txBody>
          <a:bodyPr anchorCtr="0" anchor="t" bIns="0" lIns="0" spcFirstLastPara="1" rIns="0" wrap="square" tIns="29175">
            <a:noAutofit/>
          </a:bodyPr>
          <a:lstStyle/>
          <a:p>
            <a:pPr indent="0" lvl="0" marL="12700" marR="0" rtl="0" algn="l">
              <a:lnSpc>
                <a:spcPct val="104431"/>
              </a:lnSpc>
              <a:spcBef>
                <a:spcPts val="0"/>
              </a:spcBef>
              <a:spcAft>
                <a:spcPts val="0"/>
              </a:spcAft>
              <a:buClr>
                <a:srgbClr val="000000"/>
              </a:buClr>
              <a:buSzPts val="4400"/>
              <a:buFont typeface="Arial"/>
              <a:buNone/>
            </a:pPr>
            <a:r>
              <a:rPr b="1" i="0" lang="en-US" sz="4400" u="none" cap="none" strike="noStrike">
                <a:solidFill>
                  <a:srgbClr val="000000"/>
                </a:solidFill>
                <a:latin typeface="Times New Roman"/>
                <a:ea typeface="Times New Roman"/>
                <a:cs typeface="Times New Roman"/>
                <a:sym typeface="Times New Roman"/>
              </a:rPr>
              <a:t>1. Information Architecture</a:t>
            </a:r>
            <a:endParaRPr b="0" i="0" sz="4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47"/>
          <p:cNvSpPr/>
          <p:nvPr/>
        </p:nvSpPr>
        <p:spPr>
          <a:xfrm>
            <a:off x="0" y="-1"/>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48"/>
          <p:cNvSpPr txBox="1"/>
          <p:nvPr/>
        </p:nvSpPr>
        <p:spPr>
          <a:xfrm>
            <a:off x="1885244" y="214038"/>
            <a:ext cx="5373600" cy="584700"/>
          </a:xfrm>
          <a:prstGeom prst="rect">
            <a:avLst/>
          </a:prstGeom>
          <a:noFill/>
          <a:ln>
            <a:noFill/>
          </a:ln>
        </p:spPr>
        <p:txBody>
          <a:bodyPr anchorCtr="0" anchor="t" bIns="0" lIns="0" spcFirstLastPara="1" rIns="0" wrap="square" tIns="29175">
            <a:noAutofit/>
          </a:bodyPr>
          <a:lstStyle/>
          <a:p>
            <a:pPr indent="0" lvl="0" marL="12700" marR="0" rtl="0" algn="l">
              <a:lnSpc>
                <a:spcPct val="104431"/>
              </a:lnSpc>
              <a:spcBef>
                <a:spcPts val="0"/>
              </a:spcBef>
              <a:spcAft>
                <a:spcPts val="0"/>
              </a:spcAft>
              <a:buClr>
                <a:srgbClr val="000000"/>
              </a:buClr>
              <a:buSzPts val="4400"/>
              <a:buFont typeface="Arial"/>
              <a:buNone/>
            </a:pPr>
            <a:r>
              <a:rPr b="1" i="0" lang="en-US" sz="4400" u="none" cap="none" strike="noStrike">
                <a:solidFill>
                  <a:srgbClr val="000000"/>
                </a:solidFill>
                <a:latin typeface="Times New Roman"/>
                <a:ea typeface="Times New Roman"/>
                <a:cs typeface="Times New Roman"/>
                <a:sym typeface="Times New Roman"/>
              </a:rPr>
              <a:t>5. Design Perspectives</a:t>
            </a:r>
            <a:endParaRPr b="0" i="0" sz="4400" u="none" cap="none" strike="noStrike">
              <a:solidFill>
                <a:srgbClr val="000000"/>
              </a:solidFill>
              <a:latin typeface="Times New Roman"/>
              <a:ea typeface="Times New Roman"/>
              <a:cs typeface="Times New Roman"/>
              <a:sym typeface="Times New Roman"/>
            </a:endParaRPr>
          </a:p>
        </p:txBody>
      </p:sp>
      <p:sp>
        <p:nvSpPr>
          <p:cNvPr id="145" name="Google Shape;145;p48"/>
          <p:cNvSpPr txBox="1"/>
          <p:nvPr/>
        </p:nvSpPr>
        <p:spPr>
          <a:xfrm>
            <a:off x="221691" y="1306338"/>
            <a:ext cx="522900" cy="1233900"/>
          </a:xfrm>
          <a:prstGeom prst="rect">
            <a:avLst/>
          </a:prstGeom>
          <a:noFill/>
          <a:ln>
            <a:noFill/>
          </a:ln>
        </p:spPr>
        <p:txBody>
          <a:bodyPr anchorCtr="0" anchor="t" bIns="0" lIns="0" spcFirstLastPara="1" rIns="0" wrap="square" tIns="18750">
            <a:noAutofit/>
          </a:bodyPr>
          <a:lstStyle/>
          <a:p>
            <a:pPr indent="0" lvl="0" marL="12700" marR="425"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5.1</a:t>
            </a:r>
            <a:endParaRPr b="0" i="0" sz="2800" u="none" cap="none" strike="noStrike">
              <a:solidFill>
                <a:srgbClr val="000000"/>
              </a:solidFill>
              <a:latin typeface="Times New Roman"/>
              <a:ea typeface="Times New Roman"/>
              <a:cs typeface="Times New Roman"/>
              <a:sym typeface="Times New Roman"/>
            </a:endParaRPr>
          </a:p>
          <a:p>
            <a:pPr indent="0" lvl="0" marL="12700" marR="425" rtl="0" algn="l">
              <a:lnSpc>
                <a:spcPct val="9582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5.2</a:t>
            </a:r>
            <a:endParaRPr b="0" i="0" sz="2800" u="none" cap="none" strike="noStrike">
              <a:solidFill>
                <a:srgbClr val="000000"/>
              </a:solidFill>
              <a:latin typeface="Times New Roman"/>
              <a:ea typeface="Times New Roman"/>
              <a:cs typeface="Times New Roman"/>
              <a:sym typeface="Times New Roman"/>
            </a:endParaRPr>
          </a:p>
          <a:p>
            <a:pPr indent="0" lvl="0" marL="12700" marR="0" rtl="0" algn="l">
              <a:lnSpc>
                <a:spcPct val="95825"/>
              </a:lnSpc>
              <a:spcBef>
                <a:spcPts val="14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5.3</a:t>
            </a:r>
            <a:endParaRPr b="0" i="0" sz="2800" u="none" cap="none" strike="noStrike">
              <a:solidFill>
                <a:srgbClr val="000000"/>
              </a:solidFill>
              <a:latin typeface="Times New Roman"/>
              <a:ea typeface="Times New Roman"/>
              <a:cs typeface="Times New Roman"/>
              <a:sym typeface="Times New Roman"/>
            </a:endParaRPr>
          </a:p>
        </p:txBody>
      </p:sp>
      <p:sp>
        <p:nvSpPr>
          <p:cNvPr id="146" name="Google Shape;146;p48"/>
          <p:cNvSpPr txBox="1"/>
          <p:nvPr/>
        </p:nvSpPr>
        <p:spPr>
          <a:xfrm>
            <a:off x="754786" y="1306338"/>
            <a:ext cx="3351300" cy="1233900"/>
          </a:xfrm>
          <a:prstGeom prst="rect">
            <a:avLst/>
          </a:prstGeom>
          <a:noFill/>
          <a:ln>
            <a:noFill/>
          </a:ln>
        </p:spPr>
        <p:txBody>
          <a:bodyPr anchorCtr="0" anchor="t" bIns="0" lIns="0" spcFirstLastPara="1" rIns="0" wrap="square" tIns="18750">
            <a:noAutofit/>
          </a:bodyPr>
          <a:lstStyle/>
          <a:p>
            <a:pPr indent="0" lvl="0" marL="12951" marR="29731"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Ecological Perspective</a:t>
            </a:r>
            <a:endParaRPr b="0" i="0" sz="2800" u="none" cap="none" strike="noStrike">
              <a:solidFill>
                <a:srgbClr val="000000"/>
              </a:solidFill>
              <a:latin typeface="Times New Roman"/>
              <a:ea typeface="Times New Roman"/>
              <a:cs typeface="Times New Roman"/>
              <a:sym typeface="Times New Roman"/>
            </a:endParaRPr>
          </a:p>
          <a:p>
            <a:pPr indent="0" lvl="0" marL="12951" marR="0" rtl="0" algn="l">
              <a:lnSpc>
                <a:spcPct val="9582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Interaction Perspective</a:t>
            </a:r>
            <a:endParaRPr b="0" i="0" sz="2800" u="none" cap="none" strike="noStrike">
              <a:solidFill>
                <a:srgbClr val="000000"/>
              </a:solidFill>
              <a:latin typeface="Times New Roman"/>
              <a:ea typeface="Times New Roman"/>
              <a:cs typeface="Times New Roman"/>
              <a:sym typeface="Times New Roman"/>
            </a:endParaRPr>
          </a:p>
          <a:p>
            <a:pPr indent="0" lvl="0" marL="12700" marR="61333" rtl="0" algn="l">
              <a:lnSpc>
                <a:spcPct val="95825"/>
              </a:lnSpc>
              <a:spcBef>
                <a:spcPts val="14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Emotional Perspective</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50"/>
          <p:cNvSpPr txBox="1"/>
          <p:nvPr/>
        </p:nvSpPr>
        <p:spPr>
          <a:xfrm>
            <a:off x="2721991" y="2999513"/>
            <a:ext cx="3842677" cy="584708"/>
          </a:xfrm>
          <a:prstGeom prst="rect">
            <a:avLst/>
          </a:prstGeom>
          <a:noFill/>
          <a:ln>
            <a:noFill/>
          </a:ln>
        </p:spPr>
        <p:txBody>
          <a:bodyPr anchorCtr="0" anchor="t" bIns="0" lIns="0" spcFirstLastPara="1" rIns="0" wrap="square" tIns="29175">
            <a:noAutofit/>
          </a:bodyPr>
          <a:lstStyle/>
          <a:p>
            <a:pPr indent="0" lvl="0" marL="12700" marR="0" rtl="0" algn="l">
              <a:lnSpc>
                <a:spcPct val="104431"/>
              </a:lnSpc>
              <a:spcBef>
                <a:spcPts val="0"/>
              </a:spcBef>
              <a:spcAft>
                <a:spcPts val="0"/>
              </a:spcAft>
              <a:buClr>
                <a:srgbClr val="000000"/>
              </a:buClr>
              <a:buSzPts val="4400"/>
              <a:buFont typeface="Arial"/>
              <a:buNone/>
            </a:pPr>
            <a:r>
              <a:rPr b="1" i="0" lang="en-US" sz="4400" u="none" cap="none" strike="noStrike">
                <a:solidFill>
                  <a:srgbClr val="000000"/>
                </a:solidFill>
                <a:latin typeface="Times New Roman"/>
                <a:ea typeface="Times New Roman"/>
                <a:cs typeface="Times New Roman"/>
                <a:sym typeface="Times New Roman"/>
              </a:rPr>
              <a:t>6. User Persona</a:t>
            </a:r>
            <a:endParaRPr b="0" i="0" sz="4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52"/>
          <p:cNvSpPr txBox="1"/>
          <p:nvPr/>
        </p:nvSpPr>
        <p:spPr>
          <a:xfrm>
            <a:off x="3243128" y="144221"/>
            <a:ext cx="2657700" cy="584700"/>
          </a:xfrm>
          <a:prstGeom prst="rect">
            <a:avLst/>
          </a:prstGeom>
          <a:noFill/>
          <a:ln>
            <a:noFill/>
          </a:ln>
        </p:spPr>
        <p:txBody>
          <a:bodyPr anchorCtr="0" anchor="t" bIns="0" lIns="0" spcFirstLastPara="1" rIns="0" wrap="square" tIns="29175">
            <a:noAutofit/>
          </a:bodyPr>
          <a:lstStyle/>
          <a:p>
            <a:pPr indent="0" lvl="0" marL="12700" marR="0" rtl="0" algn="l">
              <a:lnSpc>
                <a:spcPct val="104431"/>
              </a:lnSpc>
              <a:spcBef>
                <a:spcPts val="0"/>
              </a:spcBef>
              <a:spcAft>
                <a:spcPts val="0"/>
              </a:spcAft>
              <a:buClr>
                <a:srgbClr val="000000"/>
              </a:buClr>
              <a:buSzPts val="4400"/>
              <a:buFont typeface="Arial"/>
              <a:buNone/>
            </a:pPr>
            <a:r>
              <a:rPr b="1" i="0" lang="en-US" sz="4400" u="none" cap="none" strike="noStrike">
                <a:solidFill>
                  <a:srgbClr val="000000"/>
                </a:solidFill>
                <a:latin typeface="Times New Roman"/>
                <a:ea typeface="Times New Roman"/>
                <a:cs typeface="Times New Roman"/>
                <a:sym typeface="Times New Roman"/>
              </a:rPr>
              <a:t>7. Ideation</a:t>
            </a:r>
            <a:endParaRPr b="0" i="0" sz="4400" u="none" cap="none" strike="noStrike">
              <a:solidFill>
                <a:srgbClr val="000000"/>
              </a:solidFill>
              <a:latin typeface="Times New Roman"/>
              <a:ea typeface="Times New Roman"/>
              <a:cs typeface="Times New Roman"/>
              <a:sym typeface="Times New Roman"/>
            </a:endParaRPr>
          </a:p>
        </p:txBody>
      </p:sp>
      <p:sp>
        <p:nvSpPr>
          <p:cNvPr id="157" name="Google Shape;157;p52"/>
          <p:cNvSpPr txBox="1"/>
          <p:nvPr/>
        </p:nvSpPr>
        <p:spPr>
          <a:xfrm>
            <a:off x="401966" y="1147207"/>
            <a:ext cx="8340000" cy="4563600"/>
          </a:xfrm>
          <a:prstGeom prst="rect">
            <a:avLst/>
          </a:prstGeom>
          <a:noFill/>
          <a:ln>
            <a:noFill/>
          </a:ln>
        </p:spPr>
        <p:txBody>
          <a:bodyPr anchorCtr="0" anchor="t" bIns="0" lIns="0" spcFirstLastPara="1" rIns="0" wrap="square" tIns="18750">
            <a:noAutofit/>
          </a:bodyPr>
          <a:lstStyle/>
          <a:p>
            <a:pPr indent="0" lvl="0" marL="12700" marR="670439" rtl="0" algn="just">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Ideation is an active, fast-moving collaborative group</a:t>
            </a:r>
            <a:endParaRPr b="0" i="0" sz="2800" u="none" cap="none" strike="noStrike">
              <a:solidFill>
                <a:srgbClr val="000000"/>
              </a:solidFill>
              <a:latin typeface="Times New Roman"/>
              <a:ea typeface="Times New Roman"/>
              <a:cs typeface="Times New Roman"/>
              <a:sym typeface="Times New Roman"/>
            </a:endParaRPr>
          </a:p>
          <a:p>
            <a:pPr indent="0" lvl="0" marL="12700" marR="3042687" rtl="0" algn="just">
              <a:lnSpc>
                <a:spcPct val="9582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process for forming ideas for design.</a:t>
            </a:r>
            <a:endParaRPr b="0" i="0" sz="2800" u="none" cap="none" strike="noStrike">
              <a:solidFill>
                <a:srgbClr val="000000"/>
              </a:solidFill>
              <a:latin typeface="Times New Roman"/>
              <a:ea typeface="Times New Roman"/>
              <a:cs typeface="Times New Roman"/>
              <a:sym typeface="Times New Roman"/>
            </a:endParaRPr>
          </a:p>
          <a:p>
            <a:pPr indent="0" lvl="0" marL="12700" marR="143102" rtl="0" algn="just">
              <a:lnSpc>
                <a:spcPct val="100041"/>
              </a:lnSpc>
              <a:spcBef>
                <a:spcPts val="812"/>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It is an activity that goes with design thinking; you might say that ideation is a tool of design thinking; “</a:t>
            </a:r>
            <a:r>
              <a:rPr b="1" i="0" lang="en-US" sz="2800" u="none" cap="none" strike="noStrike">
                <a:solidFill>
                  <a:srgbClr val="001F5F"/>
                </a:solidFill>
                <a:latin typeface="Times New Roman"/>
                <a:ea typeface="Times New Roman"/>
                <a:cs typeface="Times New Roman"/>
                <a:sym typeface="Times New Roman"/>
              </a:rPr>
              <a:t>ideation is applied design thinking</a:t>
            </a:r>
            <a:r>
              <a:rPr b="0" i="0" lang="en-US" sz="2800" u="none" cap="none" strike="noStrike">
                <a:solidFill>
                  <a:srgbClr val="001F5F"/>
                </a:solidFill>
                <a:latin typeface="Times New Roman"/>
                <a:ea typeface="Times New Roman"/>
                <a:cs typeface="Times New Roman"/>
                <a:sym typeface="Times New Roman"/>
              </a:rPr>
              <a:t>”.</a:t>
            </a:r>
            <a:endParaRPr b="0" i="0" sz="2800" u="none" cap="none" strike="noStrike">
              <a:solidFill>
                <a:srgbClr val="000000"/>
              </a:solidFill>
              <a:latin typeface="Times New Roman"/>
              <a:ea typeface="Times New Roman"/>
              <a:cs typeface="Times New Roman"/>
              <a:sym typeface="Times New Roman"/>
            </a:endParaRPr>
          </a:p>
          <a:p>
            <a:pPr indent="0" lvl="0" marL="12700" marR="0" rtl="0" algn="l">
              <a:lnSpc>
                <a:spcPct val="114964"/>
              </a:lnSpc>
              <a:spcBef>
                <a:spcPts val="675"/>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Ideation is where you start your conceptual design. </a:t>
            </a:r>
            <a:endParaRPr b="0" i="0" sz="2800" u="none" cap="none" strike="noStrike">
              <a:solidFill>
                <a:srgbClr val="000000"/>
              </a:solidFill>
              <a:latin typeface="Times New Roman"/>
              <a:ea typeface="Times New Roman"/>
              <a:cs typeface="Times New Roman"/>
              <a:sym typeface="Times New Roman"/>
            </a:endParaRPr>
          </a:p>
          <a:p>
            <a:pPr indent="0" lvl="0" marL="12700" marR="671833" rtl="0" algn="l">
              <a:lnSpc>
                <a:spcPct val="100041"/>
              </a:lnSpc>
              <a:spcBef>
                <a:spcPts val="686"/>
              </a:spcBef>
              <a:spcAft>
                <a:spcPts val="0"/>
              </a:spcAft>
              <a:buClr>
                <a:srgbClr val="000000"/>
              </a:buClr>
              <a:buSzPts val="2800"/>
              <a:buFont typeface="Arial"/>
              <a:buNone/>
            </a:pPr>
            <a:r>
              <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55"/>
          <p:cNvSpPr txBox="1"/>
          <p:nvPr/>
        </p:nvSpPr>
        <p:spPr>
          <a:xfrm>
            <a:off x="3056588" y="691721"/>
            <a:ext cx="3030900" cy="584700"/>
          </a:xfrm>
          <a:prstGeom prst="rect">
            <a:avLst/>
          </a:prstGeom>
          <a:noFill/>
          <a:ln>
            <a:noFill/>
          </a:ln>
        </p:spPr>
        <p:txBody>
          <a:bodyPr anchorCtr="0" anchor="t" bIns="0" lIns="0" spcFirstLastPara="1" rIns="0" wrap="square" tIns="29175">
            <a:noAutofit/>
          </a:bodyPr>
          <a:lstStyle/>
          <a:p>
            <a:pPr indent="0" lvl="0" marL="12700" marR="0" rtl="0" algn="l">
              <a:lnSpc>
                <a:spcPct val="104431"/>
              </a:lnSpc>
              <a:spcBef>
                <a:spcPts val="0"/>
              </a:spcBef>
              <a:spcAft>
                <a:spcPts val="0"/>
              </a:spcAft>
              <a:buClr>
                <a:srgbClr val="000000"/>
              </a:buClr>
              <a:buSzPts val="4400"/>
              <a:buFont typeface="Arial"/>
              <a:buNone/>
            </a:pPr>
            <a:r>
              <a:rPr b="1" i="0" lang="en-US" sz="4400" u="none" cap="none" strike="noStrike">
                <a:solidFill>
                  <a:srgbClr val="000000"/>
                </a:solidFill>
                <a:latin typeface="Times New Roman"/>
                <a:ea typeface="Times New Roman"/>
                <a:cs typeface="Times New Roman"/>
                <a:sym typeface="Times New Roman"/>
              </a:rPr>
              <a:t>7. Sketching</a:t>
            </a:r>
            <a:endParaRPr b="0" i="0" sz="4400" u="none" cap="none" strike="noStrike">
              <a:solidFill>
                <a:srgbClr val="000000"/>
              </a:solidFill>
              <a:latin typeface="Times New Roman"/>
              <a:ea typeface="Times New Roman"/>
              <a:cs typeface="Times New Roman"/>
              <a:sym typeface="Times New Roman"/>
            </a:endParaRPr>
          </a:p>
        </p:txBody>
      </p:sp>
      <p:sp>
        <p:nvSpPr>
          <p:cNvPr id="163" name="Google Shape;163;p55"/>
          <p:cNvSpPr txBox="1"/>
          <p:nvPr/>
        </p:nvSpPr>
        <p:spPr>
          <a:xfrm>
            <a:off x="224866" y="2385584"/>
            <a:ext cx="7849800" cy="382800"/>
          </a:xfrm>
          <a:prstGeom prst="rect">
            <a:avLst/>
          </a:prstGeom>
          <a:noFill/>
          <a:ln>
            <a:noFill/>
          </a:ln>
        </p:spPr>
        <p:txBody>
          <a:bodyPr anchorCtr="0" anchor="t" bIns="0" lIns="0" spcFirstLastPara="1" rIns="0" wrap="square" tIns="18850">
            <a:noAutofit/>
          </a:bodyPr>
          <a:lstStyle/>
          <a:p>
            <a:pPr indent="0" lvl="0" marL="12700" marR="0" rtl="0" algn="l">
              <a:lnSpc>
                <a:spcPct val="106071"/>
              </a:lnSpc>
              <a:spcBef>
                <a:spcPts val="0"/>
              </a:spcBef>
              <a:spcAft>
                <a:spcPts val="0"/>
              </a:spcAft>
              <a:buClr>
                <a:srgbClr val="000000"/>
              </a:buClr>
              <a:buSzPts val="2800"/>
              <a:buFont typeface="Arial"/>
              <a:buNone/>
            </a:pPr>
            <a:r>
              <a:rPr b="0" i="0" lang="en-US" sz="2800" u="none" cap="none" strike="noStrike">
                <a:solidFill>
                  <a:srgbClr val="001F5F"/>
                </a:solidFill>
                <a:latin typeface="Arial"/>
                <a:ea typeface="Arial"/>
                <a:cs typeface="Arial"/>
                <a:sym typeface="Arial"/>
              </a:rPr>
              <a:t>▪ </a:t>
            </a:r>
            <a:r>
              <a:rPr b="0" i="0" lang="en-US" sz="2800" u="none" cap="none" strike="noStrike">
                <a:solidFill>
                  <a:srgbClr val="001F5F"/>
                </a:solidFill>
                <a:latin typeface="Times New Roman"/>
                <a:ea typeface="Times New Roman"/>
                <a:cs typeface="Times New Roman"/>
                <a:sym typeface="Times New Roman"/>
              </a:rPr>
              <a:t>Sketching is the rapid creation of freehand drawings</a:t>
            </a:r>
            <a:endParaRPr b="0" i="0" sz="2800" u="none" cap="none" strike="noStrike">
              <a:solidFill>
                <a:srgbClr val="000000"/>
              </a:solidFill>
              <a:latin typeface="Times New Roman"/>
              <a:ea typeface="Times New Roman"/>
              <a:cs typeface="Times New Roman"/>
              <a:sym typeface="Times New Roman"/>
            </a:endParaRPr>
          </a:p>
        </p:txBody>
      </p:sp>
      <p:sp>
        <p:nvSpPr>
          <p:cNvPr id="164" name="Google Shape;164;p55"/>
          <p:cNvSpPr txBox="1"/>
          <p:nvPr/>
        </p:nvSpPr>
        <p:spPr>
          <a:xfrm>
            <a:off x="224866" y="2814676"/>
            <a:ext cx="6921900" cy="2855700"/>
          </a:xfrm>
          <a:prstGeom prst="rect">
            <a:avLst/>
          </a:prstGeom>
          <a:noFill/>
          <a:ln>
            <a:noFill/>
          </a:ln>
        </p:spPr>
        <p:txBody>
          <a:bodyPr anchorCtr="0" anchor="t" bIns="0" lIns="0" spcFirstLastPara="1" rIns="0" wrap="square" tIns="18750">
            <a:noAutofit/>
          </a:bodyPr>
          <a:lstStyle/>
          <a:p>
            <a:pPr indent="0" lvl="0" marL="3556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expressing preliminary design ideas, focusing</a:t>
            </a:r>
            <a:endParaRPr b="0" i="0" sz="2800" u="none" cap="none" strike="noStrike">
              <a:solidFill>
                <a:srgbClr val="000000"/>
              </a:solidFill>
              <a:latin typeface="Times New Roman"/>
              <a:ea typeface="Times New Roman"/>
              <a:cs typeface="Times New Roman"/>
              <a:sym typeface="Times New Roman"/>
            </a:endParaRPr>
          </a:p>
          <a:p>
            <a:pPr indent="0" lvl="0" marL="355600" marR="53262" rtl="0" algn="l">
              <a:lnSpc>
                <a:spcPct val="9582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rather than details.</a:t>
            </a:r>
            <a:endParaRPr b="0" i="0" sz="2800" u="none" cap="none" strike="noStrike">
              <a:solidFill>
                <a:srgbClr val="000000"/>
              </a:solidFill>
              <a:latin typeface="Times New Roman"/>
              <a:ea typeface="Times New Roman"/>
              <a:cs typeface="Times New Roman"/>
              <a:sym typeface="Times New Roman"/>
            </a:endParaRPr>
          </a:p>
        </p:txBody>
      </p:sp>
      <p:sp>
        <p:nvSpPr>
          <p:cNvPr id="165" name="Google Shape;165;p55"/>
          <p:cNvSpPr txBox="1"/>
          <p:nvPr/>
        </p:nvSpPr>
        <p:spPr>
          <a:xfrm>
            <a:off x="7154012" y="2814676"/>
            <a:ext cx="433800" cy="380400"/>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on</a:t>
            </a:r>
            <a:endParaRPr b="0" i="0" sz="2800" u="none" cap="none" strike="noStrike">
              <a:solidFill>
                <a:srgbClr val="000000"/>
              </a:solidFill>
              <a:latin typeface="Times New Roman"/>
              <a:ea typeface="Times New Roman"/>
              <a:cs typeface="Times New Roman"/>
              <a:sym typeface="Times New Roman"/>
            </a:endParaRPr>
          </a:p>
        </p:txBody>
      </p:sp>
      <p:sp>
        <p:nvSpPr>
          <p:cNvPr id="166" name="Google Shape;166;p55"/>
          <p:cNvSpPr txBox="1"/>
          <p:nvPr/>
        </p:nvSpPr>
        <p:spPr>
          <a:xfrm>
            <a:off x="7598942" y="2814676"/>
            <a:ext cx="1320300" cy="380400"/>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concepts</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60"/>
          <p:cNvSpPr txBox="1"/>
          <p:nvPr/>
        </p:nvSpPr>
        <p:spPr>
          <a:xfrm>
            <a:off x="879814" y="88000"/>
            <a:ext cx="7384500" cy="1142400"/>
          </a:xfrm>
          <a:prstGeom prst="rect">
            <a:avLst/>
          </a:prstGeom>
          <a:noFill/>
          <a:ln>
            <a:noFill/>
          </a:ln>
        </p:spPr>
        <p:txBody>
          <a:bodyPr anchorCtr="0" anchor="t" bIns="0" lIns="0" spcFirstLastPara="1" rIns="0" wrap="square" tIns="26525">
            <a:noAutofit/>
          </a:bodyPr>
          <a:lstStyle/>
          <a:p>
            <a:pPr indent="0" lvl="0" marL="0" marR="0" rtl="0" algn="ctr">
              <a:lnSpc>
                <a:spcPct val="104499"/>
              </a:lnSpc>
              <a:spcBef>
                <a:spcPts val="0"/>
              </a:spcBef>
              <a:spcAft>
                <a:spcPts val="0"/>
              </a:spcAft>
              <a:buClr>
                <a:srgbClr val="000000"/>
              </a:buClr>
              <a:buSzPts val="4000"/>
              <a:buFont typeface="Arial"/>
              <a:buNone/>
            </a:pPr>
            <a:r>
              <a:rPr b="1" i="0" lang="en-US" sz="4000" u="none" cap="none" strike="noStrike">
                <a:solidFill>
                  <a:srgbClr val="000000"/>
                </a:solidFill>
                <a:latin typeface="Times New Roman"/>
                <a:ea typeface="Times New Roman"/>
                <a:cs typeface="Times New Roman"/>
                <a:sym typeface="Times New Roman"/>
              </a:rPr>
              <a:t>8. Mental Models and Conceptual</a:t>
            </a:r>
            <a:endParaRPr b="0" i="0" sz="4000" u="none" cap="none" strike="noStrike">
              <a:solidFill>
                <a:srgbClr val="000000"/>
              </a:solidFill>
              <a:latin typeface="Times New Roman"/>
              <a:ea typeface="Times New Roman"/>
              <a:cs typeface="Times New Roman"/>
              <a:sym typeface="Times New Roman"/>
            </a:endParaRPr>
          </a:p>
          <a:p>
            <a:pPr indent="0" lvl="0" marL="2891650" marR="2924030" rtl="0" algn="ctr">
              <a:lnSpc>
                <a:spcPct val="95825"/>
              </a:lnSpc>
              <a:spcBef>
                <a:spcPts val="0"/>
              </a:spcBef>
              <a:spcAft>
                <a:spcPts val="0"/>
              </a:spcAft>
              <a:buClr>
                <a:srgbClr val="000000"/>
              </a:buClr>
              <a:buSzPts val="4000"/>
              <a:buFont typeface="Arial"/>
              <a:buNone/>
            </a:pPr>
            <a:r>
              <a:rPr b="1" i="0" lang="en-US" sz="4000" u="none" cap="none" strike="noStrike">
                <a:solidFill>
                  <a:srgbClr val="000000"/>
                </a:solidFill>
                <a:latin typeface="Times New Roman"/>
                <a:ea typeface="Times New Roman"/>
                <a:cs typeface="Times New Roman"/>
                <a:sym typeface="Times New Roman"/>
              </a:rPr>
              <a:t>Design</a:t>
            </a:r>
            <a:endParaRPr b="0" i="0" sz="4000" u="none" cap="none" strike="noStrike">
              <a:solidFill>
                <a:srgbClr val="000000"/>
              </a:solidFill>
              <a:latin typeface="Times New Roman"/>
              <a:ea typeface="Times New Roman"/>
              <a:cs typeface="Times New Roman"/>
              <a:sym typeface="Times New Roman"/>
            </a:endParaRPr>
          </a:p>
        </p:txBody>
      </p:sp>
      <p:sp>
        <p:nvSpPr>
          <p:cNvPr id="172" name="Google Shape;172;p60"/>
          <p:cNvSpPr txBox="1"/>
          <p:nvPr/>
        </p:nvSpPr>
        <p:spPr>
          <a:xfrm>
            <a:off x="437541" y="1641592"/>
            <a:ext cx="8268900" cy="807600"/>
          </a:xfrm>
          <a:prstGeom prst="rect">
            <a:avLst/>
          </a:prstGeom>
          <a:noFill/>
          <a:ln>
            <a:noFill/>
          </a:ln>
        </p:spPr>
        <p:txBody>
          <a:bodyPr anchorCtr="0" anchor="t" bIns="0" lIns="0" spcFirstLastPara="1" rIns="0" wrap="square" tIns="18750">
            <a:noAutofit/>
          </a:bodyPr>
          <a:lstStyle/>
          <a:p>
            <a:pPr indent="0" lvl="0" marL="12700" marR="53262"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a:t>
            </a:r>
            <a:r>
              <a:rPr b="0" i="0" lang="en-US" sz="2800" u="none" cap="none" strike="noStrike">
                <a:solidFill>
                  <a:srgbClr val="FF0000"/>
                </a:solidFill>
                <a:latin typeface="Times New Roman"/>
                <a:ea typeface="Times New Roman"/>
                <a:cs typeface="Times New Roman"/>
                <a:sym typeface="Times New Roman"/>
              </a:rPr>
              <a:t>A mental model is an explanation of someone’s thought</a:t>
            </a:r>
            <a:endParaRPr b="0" i="0" sz="2800" u="none" cap="none" strike="noStrike">
              <a:solidFill>
                <a:srgbClr val="000000"/>
              </a:solidFill>
              <a:latin typeface="Times New Roman"/>
              <a:ea typeface="Times New Roman"/>
              <a:cs typeface="Times New Roman"/>
              <a:sym typeface="Times New Roman"/>
            </a:endParaRPr>
          </a:p>
          <a:p>
            <a:pPr indent="0" lvl="0" marL="355600" marR="0" rtl="0" algn="l">
              <a:lnSpc>
                <a:spcPct val="9582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process about how something works in the real world.</a:t>
            </a:r>
            <a:r>
              <a:rPr b="0" i="0" lang="en-US" sz="2800" u="none" cap="none" strike="noStrike">
                <a:solidFill>
                  <a:srgbClr val="001F5F"/>
                </a:solidFill>
                <a:latin typeface="Times New Roman"/>
                <a:ea typeface="Times New Roman"/>
                <a:cs typeface="Times New Roman"/>
                <a:sym typeface="Times New Roman"/>
              </a:rPr>
              <a:t>”</a:t>
            </a:r>
            <a:endParaRPr b="0" i="0" sz="2800" u="none" cap="none" strike="noStrike">
              <a:solidFill>
                <a:srgbClr val="000000"/>
              </a:solidFill>
              <a:latin typeface="Times New Roman"/>
              <a:ea typeface="Times New Roman"/>
              <a:cs typeface="Times New Roman"/>
              <a:sym typeface="Times New Roman"/>
            </a:endParaRPr>
          </a:p>
        </p:txBody>
      </p:sp>
      <p:sp>
        <p:nvSpPr>
          <p:cNvPr id="173" name="Google Shape;173;p60"/>
          <p:cNvSpPr txBox="1"/>
          <p:nvPr/>
        </p:nvSpPr>
        <p:spPr>
          <a:xfrm>
            <a:off x="781662" y="3101720"/>
            <a:ext cx="7878000" cy="380400"/>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A conceptual design is the part of an interaction design</a:t>
            </a:r>
            <a:endParaRPr b="0" i="0" sz="2800" u="none" cap="none" strike="noStrike">
              <a:solidFill>
                <a:srgbClr val="000000"/>
              </a:solidFill>
              <a:latin typeface="Times New Roman"/>
              <a:ea typeface="Times New Roman"/>
              <a:cs typeface="Times New Roman"/>
              <a:sym typeface="Times New Roman"/>
            </a:endParaRPr>
          </a:p>
        </p:txBody>
      </p:sp>
      <p:sp>
        <p:nvSpPr>
          <p:cNvPr id="174" name="Google Shape;174;p60"/>
          <p:cNvSpPr txBox="1"/>
          <p:nvPr/>
        </p:nvSpPr>
        <p:spPr>
          <a:xfrm>
            <a:off x="809241" y="3528440"/>
            <a:ext cx="7475700" cy="380400"/>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containing a theme, notion, or idea with the purpose</a:t>
            </a:r>
            <a:endParaRPr b="0" i="0" sz="2800" u="none" cap="none" strike="noStrike">
              <a:solidFill>
                <a:srgbClr val="000000"/>
              </a:solidFill>
              <a:latin typeface="Times New Roman"/>
              <a:ea typeface="Times New Roman"/>
              <a:cs typeface="Times New Roman"/>
              <a:sym typeface="Times New Roman"/>
            </a:endParaRPr>
          </a:p>
        </p:txBody>
      </p:sp>
      <p:sp>
        <p:nvSpPr>
          <p:cNvPr id="175" name="Google Shape;175;p60"/>
          <p:cNvSpPr txBox="1"/>
          <p:nvPr/>
        </p:nvSpPr>
        <p:spPr>
          <a:xfrm>
            <a:off x="8292450" y="3528440"/>
            <a:ext cx="374400" cy="380400"/>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of</a:t>
            </a:r>
            <a:endParaRPr b="0" i="0" sz="2800" u="none" cap="none" strike="noStrike">
              <a:solidFill>
                <a:srgbClr val="000000"/>
              </a:solidFill>
              <a:latin typeface="Times New Roman"/>
              <a:ea typeface="Times New Roman"/>
              <a:cs typeface="Times New Roman"/>
              <a:sym typeface="Times New Roman"/>
            </a:endParaRPr>
          </a:p>
        </p:txBody>
      </p:sp>
      <p:sp>
        <p:nvSpPr>
          <p:cNvPr id="176" name="Google Shape;176;p60"/>
          <p:cNvSpPr txBox="1"/>
          <p:nvPr/>
        </p:nvSpPr>
        <p:spPr>
          <a:xfrm>
            <a:off x="809241" y="3954915"/>
            <a:ext cx="6704700" cy="807600"/>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communicating a design vision about a system</a:t>
            </a:r>
            <a:endParaRPr b="0" i="0" sz="2800" u="none" cap="none" strike="noStrike">
              <a:solidFill>
                <a:srgbClr val="000000"/>
              </a:solidFill>
              <a:latin typeface="Times New Roman"/>
              <a:ea typeface="Times New Roman"/>
              <a:cs typeface="Times New Roman"/>
              <a:sym typeface="Times New Roman"/>
            </a:endParaRPr>
          </a:p>
          <a:p>
            <a:pPr indent="0" lvl="0" marL="12700" marR="53308" rtl="0" algn="l">
              <a:lnSpc>
                <a:spcPct val="9582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product.”</a:t>
            </a:r>
            <a:endParaRPr b="0" i="0" sz="2800" u="none" cap="none" strike="noStrike">
              <a:solidFill>
                <a:srgbClr val="000000"/>
              </a:solidFill>
              <a:latin typeface="Times New Roman"/>
              <a:ea typeface="Times New Roman"/>
              <a:cs typeface="Times New Roman"/>
              <a:sym typeface="Times New Roman"/>
            </a:endParaRPr>
          </a:p>
        </p:txBody>
      </p:sp>
      <p:sp>
        <p:nvSpPr>
          <p:cNvPr id="177" name="Google Shape;177;p60"/>
          <p:cNvSpPr txBox="1"/>
          <p:nvPr/>
        </p:nvSpPr>
        <p:spPr>
          <a:xfrm>
            <a:off x="7521265" y="3954915"/>
            <a:ext cx="374700" cy="380700"/>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or</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61"/>
          <p:cNvSpPr/>
          <p:nvPr/>
        </p:nvSpPr>
        <p:spPr>
          <a:xfrm>
            <a:off x="0" y="-1"/>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 name="Shape 20"/>
        <p:cNvGrpSpPr/>
        <p:nvPr/>
      </p:nvGrpSpPr>
      <p:grpSpPr>
        <a:xfrm>
          <a:off x="0" y="0"/>
          <a:ext cx="0" cy="0"/>
          <a:chOff x="0" y="0"/>
          <a:chExt cx="0" cy="0"/>
        </a:xfrm>
      </p:grpSpPr>
      <p:sp>
        <p:nvSpPr>
          <p:cNvPr id="21" name="Google Shape;21;p3"/>
          <p:cNvSpPr txBox="1"/>
          <p:nvPr/>
        </p:nvSpPr>
        <p:spPr>
          <a:xfrm>
            <a:off x="221691" y="745007"/>
            <a:ext cx="4962983" cy="380796"/>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What is Information Architecture?</a:t>
            </a:r>
            <a:endParaRPr b="0" i="0" sz="2800" u="none" cap="none" strike="noStrike">
              <a:solidFill>
                <a:srgbClr val="000000"/>
              </a:solidFill>
              <a:latin typeface="Times New Roman"/>
              <a:ea typeface="Times New Roman"/>
              <a:cs typeface="Times New Roman"/>
              <a:sym typeface="Times New Roman"/>
            </a:endParaRPr>
          </a:p>
        </p:txBody>
      </p:sp>
      <p:sp>
        <p:nvSpPr>
          <p:cNvPr id="22" name="Google Shape;22;p3"/>
          <p:cNvSpPr txBox="1"/>
          <p:nvPr/>
        </p:nvSpPr>
        <p:spPr>
          <a:xfrm>
            <a:off x="221691" y="1264023"/>
            <a:ext cx="272800" cy="432308"/>
          </a:xfrm>
          <a:prstGeom prst="rect">
            <a:avLst/>
          </a:prstGeom>
          <a:noFill/>
          <a:ln>
            <a:noFill/>
          </a:ln>
        </p:spPr>
        <p:txBody>
          <a:bodyPr anchorCtr="0" anchor="t" bIns="0" lIns="0" spcFirstLastPara="1" rIns="0" wrap="square" tIns="21425">
            <a:noAutofit/>
          </a:bodyPr>
          <a:lstStyle/>
          <a:p>
            <a:pPr indent="0" lvl="0" marL="12700" marR="0" rtl="0" algn="l">
              <a:lnSpc>
                <a:spcPct val="105468"/>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a:t>
            </a:r>
            <a:endParaRPr b="0" i="0" sz="3200" u="none" cap="none" strike="noStrike">
              <a:solidFill>
                <a:srgbClr val="000000"/>
              </a:solidFill>
              <a:latin typeface="Arial"/>
              <a:ea typeface="Arial"/>
              <a:cs typeface="Arial"/>
              <a:sym typeface="Arial"/>
            </a:endParaRPr>
          </a:p>
        </p:txBody>
      </p:sp>
      <p:sp>
        <p:nvSpPr>
          <p:cNvPr id="23" name="Google Shape;23;p3"/>
          <p:cNvSpPr txBox="1"/>
          <p:nvPr/>
        </p:nvSpPr>
        <p:spPr>
          <a:xfrm>
            <a:off x="564591" y="1307862"/>
            <a:ext cx="8355300" cy="4927500"/>
          </a:xfrm>
          <a:prstGeom prst="rect">
            <a:avLst/>
          </a:prstGeom>
          <a:noFill/>
          <a:ln>
            <a:noFill/>
          </a:ln>
        </p:spPr>
        <p:txBody>
          <a:bodyPr anchorCtr="0" anchor="t" bIns="0" lIns="0" spcFirstLastPara="1" rIns="0" wrap="square" tIns="18750">
            <a:noAutofit/>
          </a:bodyPr>
          <a:lstStyle/>
          <a:p>
            <a:pPr indent="0" lvl="0" marL="64808" marR="355880" rtl="0" algn="ctr">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Information architecture (IA) is a science of organizing</a:t>
            </a:r>
            <a:endParaRPr b="0" i="0" sz="2800" u="none" cap="none" strike="noStrike">
              <a:solidFill>
                <a:srgbClr val="000000"/>
              </a:solidFill>
              <a:latin typeface="Times New Roman"/>
              <a:ea typeface="Times New Roman"/>
              <a:cs typeface="Times New Roman"/>
              <a:sym typeface="Times New Roman"/>
            </a:endParaRPr>
          </a:p>
          <a:p>
            <a:pPr indent="0" lvl="0" marL="12700" marR="61334" rtl="0" algn="l">
              <a:lnSpc>
                <a:spcPct val="95825"/>
              </a:lnSpc>
              <a:spcBef>
                <a:spcPts val="172"/>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and structuring content of the websites, web and mobile</a:t>
            </a:r>
            <a:endParaRPr b="0" i="0" sz="2800" u="none" cap="none" strike="noStrike">
              <a:solidFill>
                <a:srgbClr val="000000"/>
              </a:solidFill>
              <a:latin typeface="Times New Roman"/>
              <a:ea typeface="Times New Roman"/>
              <a:cs typeface="Times New Roman"/>
              <a:sym typeface="Times New Roman"/>
            </a:endParaRPr>
          </a:p>
          <a:p>
            <a:pPr indent="0" lvl="0" marL="12700" marR="61334" rtl="0" algn="l">
              <a:lnSpc>
                <a:spcPct val="95825"/>
              </a:lnSpc>
              <a:spcBef>
                <a:spcPts val="14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applications, and social media software</a:t>
            </a:r>
            <a:r>
              <a:rPr b="0" i="0" lang="en-US" sz="2800" u="none" cap="none" strike="noStrike">
                <a:solidFill>
                  <a:srgbClr val="001F5F"/>
                </a:solidFill>
                <a:latin typeface="Times New Roman"/>
                <a:ea typeface="Times New Roman"/>
                <a:cs typeface="Times New Roman"/>
                <a:sym typeface="Times New Roman"/>
              </a:rPr>
              <a:t>.</a:t>
            </a:r>
            <a:endParaRPr b="0" i="0" sz="2800" u="none" cap="none" strike="noStrike">
              <a:solidFill>
                <a:srgbClr val="000000"/>
              </a:solidFill>
              <a:latin typeface="Times New Roman"/>
              <a:ea typeface="Times New Roman"/>
              <a:cs typeface="Times New Roman"/>
              <a:sym typeface="Times New Roman"/>
            </a:endParaRPr>
          </a:p>
          <a:p>
            <a:pPr indent="0" lvl="0" marL="12700" marR="205158" rtl="0" algn="just">
              <a:lnSpc>
                <a:spcPct val="100041"/>
              </a:lnSpc>
              <a:spcBef>
                <a:spcPts val="812"/>
              </a:spcBef>
              <a:spcAft>
                <a:spcPts val="0"/>
              </a:spcAft>
              <a:buClr>
                <a:schemeClr val="dk1"/>
              </a:buClr>
              <a:buSzPts val="2800"/>
              <a:buFont typeface="Arial"/>
              <a:buNone/>
            </a:pPr>
            <a:r>
              <a:rPr lang="en-US" sz="2800">
                <a:solidFill>
                  <a:srgbClr val="FF0000"/>
                </a:solidFill>
                <a:latin typeface="Times New Roman"/>
                <a:ea typeface="Times New Roman"/>
                <a:cs typeface="Times New Roman"/>
                <a:sym typeface="Times New Roman"/>
              </a:rPr>
              <a:t>IA is a blueprint of the design structure which can be generated into wireframes and sitemaps of the project. UX designers use them as the basic materials so that they could plan navigation system</a:t>
            </a:r>
            <a:r>
              <a:rPr lang="en-US" sz="2800">
                <a:solidFill>
                  <a:srgbClr val="001F5F"/>
                </a:solidFill>
                <a:latin typeface="Times New Roman"/>
                <a:ea typeface="Times New Roman"/>
                <a:cs typeface="Times New Roman"/>
                <a:sym typeface="Times New Roman"/>
              </a:rPr>
              <a:t>.</a:t>
            </a:r>
            <a:endParaRPr sz="2800">
              <a:solidFill>
                <a:schemeClr val="dk1"/>
              </a:solidFill>
              <a:latin typeface="Times New Roman"/>
              <a:ea typeface="Times New Roman"/>
              <a:cs typeface="Times New Roman"/>
              <a:sym typeface="Times New Roman"/>
            </a:endParaRPr>
          </a:p>
          <a:p>
            <a:pPr indent="0" lvl="0" marL="0" marR="61334" rtl="0" algn="l">
              <a:lnSpc>
                <a:spcPct val="95825"/>
              </a:lnSpc>
              <a:spcBef>
                <a:spcPts val="10"/>
              </a:spcBef>
              <a:spcAft>
                <a:spcPts val="0"/>
              </a:spcAft>
              <a:buClr>
                <a:srgbClr val="000000"/>
              </a:buClr>
              <a:buSzPts val="2800"/>
              <a:buFont typeface="Arial"/>
              <a:buNone/>
            </a:pPr>
            <a:r>
              <a:t/>
            </a:r>
            <a:endParaRPr sz="2800">
              <a:solidFill>
                <a:srgbClr val="001F5F"/>
              </a:solidFill>
              <a:latin typeface="Times New Roman"/>
              <a:ea typeface="Times New Roman"/>
              <a:cs typeface="Times New Roman"/>
              <a:sym typeface="Times New Roman"/>
            </a:endParaRPr>
          </a:p>
          <a:p>
            <a:pPr indent="0" lvl="0" marL="12700" marR="795649" rtl="0" algn="l">
              <a:lnSpc>
                <a:spcPct val="100041"/>
              </a:lnSpc>
              <a:spcBef>
                <a:spcPts val="812"/>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According to the </a:t>
            </a:r>
            <a:r>
              <a:rPr b="0" i="0" lang="en-US" sz="2800" u="none" cap="none" strike="noStrike">
                <a:solidFill>
                  <a:srgbClr val="FF0000"/>
                </a:solidFill>
                <a:latin typeface="Times New Roman"/>
                <a:ea typeface="Times New Roman"/>
                <a:cs typeface="Times New Roman"/>
                <a:sym typeface="Times New Roman"/>
              </a:rPr>
              <a:t>IAI experts</a:t>
            </a:r>
            <a:r>
              <a:rPr b="0" i="0" lang="en-US" sz="2800" u="none" cap="none" strike="noStrike">
                <a:solidFill>
                  <a:srgbClr val="001F5F"/>
                </a:solidFill>
                <a:latin typeface="Times New Roman"/>
                <a:ea typeface="Times New Roman"/>
                <a:cs typeface="Times New Roman"/>
                <a:sym typeface="Times New Roman"/>
              </a:rPr>
              <a:t>, IA is the practice of deciding how to arrange the parts of something to be understandable.</a:t>
            </a:r>
            <a:endParaRPr b="0" i="0" sz="2800" u="none" cap="none" strike="noStrike">
              <a:solidFill>
                <a:srgbClr val="000000"/>
              </a:solidFill>
              <a:latin typeface="Times New Roman"/>
              <a:ea typeface="Times New Roman"/>
              <a:cs typeface="Times New Roman"/>
              <a:sym typeface="Times New Roman"/>
            </a:endParaRPr>
          </a:p>
        </p:txBody>
      </p:sp>
      <p:sp>
        <p:nvSpPr>
          <p:cNvPr id="24" name="Google Shape;24;p3"/>
          <p:cNvSpPr txBox="1"/>
          <p:nvPr/>
        </p:nvSpPr>
        <p:spPr>
          <a:xfrm>
            <a:off x="221691" y="2694609"/>
            <a:ext cx="241295" cy="380491"/>
          </a:xfrm>
          <a:prstGeom prst="rect">
            <a:avLst/>
          </a:prstGeom>
          <a:noFill/>
          <a:ln>
            <a:noFill/>
          </a:ln>
        </p:spPr>
        <p:txBody>
          <a:bodyPr anchorCtr="0" anchor="t" bIns="0" lIns="0" spcFirstLastPara="1" rIns="0" wrap="square" tIns="18775">
            <a:noAutofit/>
          </a:bodyPr>
          <a:lstStyle/>
          <a:p>
            <a:pPr indent="0" lvl="0" marL="12700" marR="0" rtl="0" algn="l">
              <a:lnSpc>
                <a:spcPct val="105714"/>
              </a:lnSpc>
              <a:spcBef>
                <a:spcPts val="0"/>
              </a:spcBef>
              <a:spcAft>
                <a:spcPts val="0"/>
              </a:spcAft>
              <a:buClr>
                <a:srgbClr val="000000"/>
              </a:buClr>
              <a:buSzPts val="2800"/>
              <a:buFont typeface="Arial"/>
              <a:buNone/>
            </a:pPr>
            <a:r>
              <a:rPr b="0" i="0" lang="en-US" sz="2800" u="none" cap="none" strike="noStrike">
                <a:solidFill>
                  <a:srgbClr val="001F5F"/>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p:txBody>
      </p:sp>
      <p:sp>
        <p:nvSpPr>
          <p:cNvPr id="25" name="Google Shape;25;p3"/>
          <p:cNvSpPr txBox="1"/>
          <p:nvPr/>
        </p:nvSpPr>
        <p:spPr>
          <a:xfrm>
            <a:off x="221691" y="3633393"/>
            <a:ext cx="241295" cy="380492"/>
          </a:xfrm>
          <a:prstGeom prst="rect">
            <a:avLst/>
          </a:prstGeom>
          <a:noFill/>
          <a:ln>
            <a:noFill/>
          </a:ln>
        </p:spPr>
        <p:txBody>
          <a:bodyPr anchorCtr="0" anchor="t" bIns="0" lIns="0" spcFirstLastPara="1" rIns="0" wrap="square" tIns="18775">
            <a:noAutofit/>
          </a:bodyPr>
          <a:lstStyle/>
          <a:p>
            <a:pPr indent="0" lvl="0" marL="12700" marR="0" rtl="0" algn="l">
              <a:lnSpc>
                <a:spcPct val="105714"/>
              </a:lnSpc>
              <a:spcBef>
                <a:spcPts val="0"/>
              </a:spcBef>
              <a:spcAft>
                <a:spcPts val="0"/>
              </a:spcAft>
              <a:buClr>
                <a:srgbClr val="000000"/>
              </a:buClr>
              <a:buSzPts val="2800"/>
              <a:buFont typeface="Arial"/>
              <a:buNone/>
            </a:pPr>
            <a:r>
              <a:rPr b="0" i="0" lang="en-US" sz="2800" u="none" cap="none" strike="noStrike">
                <a:solidFill>
                  <a:srgbClr val="001F5F"/>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p:txBody>
      </p:sp>
      <p:sp>
        <p:nvSpPr>
          <p:cNvPr id="26" name="Google Shape;26;p3"/>
          <p:cNvSpPr txBox="1"/>
          <p:nvPr/>
        </p:nvSpPr>
        <p:spPr>
          <a:xfrm>
            <a:off x="221691" y="4999278"/>
            <a:ext cx="241295" cy="380491"/>
          </a:xfrm>
          <a:prstGeom prst="rect">
            <a:avLst/>
          </a:prstGeom>
          <a:noFill/>
          <a:ln>
            <a:noFill/>
          </a:ln>
        </p:spPr>
        <p:txBody>
          <a:bodyPr anchorCtr="0" anchor="t" bIns="0" lIns="0" spcFirstLastPara="1" rIns="0" wrap="square" tIns="18775">
            <a:noAutofit/>
          </a:bodyPr>
          <a:lstStyle/>
          <a:p>
            <a:pPr indent="0" lvl="0" marL="12700" marR="0" rtl="0" algn="l">
              <a:lnSpc>
                <a:spcPct val="105714"/>
              </a:lnSpc>
              <a:spcBef>
                <a:spcPts val="0"/>
              </a:spcBef>
              <a:spcAft>
                <a:spcPts val="0"/>
              </a:spcAft>
              <a:buClr>
                <a:srgbClr val="000000"/>
              </a:buClr>
              <a:buSzPts val="2800"/>
              <a:buFont typeface="Arial"/>
              <a:buNone/>
            </a:pPr>
            <a:r>
              <a:rPr b="0" i="0" lang="en-US" sz="2800" u="none" cap="none" strike="noStrike">
                <a:solidFill>
                  <a:srgbClr val="001F5F"/>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 name="Shape 30"/>
        <p:cNvGrpSpPr/>
        <p:nvPr/>
      </p:nvGrpSpPr>
      <p:grpSpPr>
        <a:xfrm>
          <a:off x="0" y="0"/>
          <a:ext cx="0" cy="0"/>
          <a:chOff x="0" y="0"/>
          <a:chExt cx="0" cy="0"/>
        </a:xfrm>
      </p:grpSpPr>
      <p:sp>
        <p:nvSpPr>
          <p:cNvPr id="31" name="Google Shape;31;p7"/>
          <p:cNvSpPr txBox="1"/>
          <p:nvPr/>
        </p:nvSpPr>
        <p:spPr>
          <a:xfrm>
            <a:off x="221691" y="233188"/>
            <a:ext cx="3838377"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b) IA System Components</a:t>
            </a:r>
            <a:endParaRPr b="0" i="0" sz="2800" u="none" cap="none" strike="noStrike">
              <a:solidFill>
                <a:srgbClr val="000000"/>
              </a:solidFill>
              <a:latin typeface="Times New Roman"/>
              <a:ea typeface="Times New Roman"/>
              <a:cs typeface="Times New Roman"/>
              <a:sym typeface="Times New Roman"/>
            </a:endParaRPr>
          </a:p>
        </p:txBody>
      </p:sp>
      <p:sp>
        <p:nvSpPr>
          <p:cNvPr id="32" name="Google Shape;32;p7"/>
          <p:cNvSpPr txBox="1"/>
          <p:nvPr/>
        </p:nvSpPr>
        <p:spPr>
          <a:xfrm>
            <a:off x="221691" y="743134"/>
            <a:ext cx="241481" cy="380796"/>
          </a:xfrm>
          <a:prstGeom prst="rect">
            <a:avLst/>
          </a:prstGeom>
          <a:noFill/>
          <a:ln>
            <a:noFill/>
          </a:ln>
        </p:spPr>
        <p:txBody>
          <a:bodyPr anchorCtr="0" anchor="t" bIns="0" lIns="0" spcFirstLastPara="1" rIns="0" wrap="square" tIns="18775">
            <a:noAutofit/>
          </a:bodyPr>
          <a:lstStyle/>
          <a:p>
            <a:pPr indent="0" lvl="0" marL="12700" marR="0" rtl="0" algn="l">
              <a:lnSpc>
                <a:spcPct val="105714"/>
              </a:lnSpc>
              <a:spcBef>
                <a:spcPts val="0"/>
              </a:spcBef>
              <a:spcAft>
                <a:spcPts val="0"/>
              </a:spcAft>
              <a:buClr>
                <a:srgbClr val="000000"/>
              </a:buClr>
              <a:buSzPts val="2800"/>
              <a:buFont typeface="Arial"/>
              <a:buNone/>
            </a:pPr>
            <a:r>
              <a:rPr b="0" i="0" lang="en-US" sz="2800" u="none" cap="none" strike="noStrike">
                <a:solidFill>
                  <a:srgbClr val="001F5F"/>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p:txBody>
      </p:sp>
      <p:sp>
        <p:nvSpPr>
          <p:cNvPr id="33" name="Google Shape;33;p7"/>
          <p:cNvSpPr txBox="1"/>
          <p:nvPr/>
        </p:nvSpPr>
        <p:spPr>
          <a:xfrm>
            <a:off x="564591" y="745007"/>
            <a:ext cx="8303647" cy="5843921"/>
          </a:xfrm>
          <a:prstGeom prst="rect">
            <a:avLst/>
          </a:prstGeom>
          <a:noFill/>
          <a:ln>
            <a:noFill/>
          </a:ln>
        </p:spPr>
        <p:txBody>
          <a:bodyPr anchorCtr="0" anchor="t" bIns="0" lIns="0" spcFirstLastPara="1" rIns="0" wrap="square" tIns="18750">
            <a:noAutofit/>
          </a:bodyPr>
          <a:lstStyle/>
          <a:p>
            <a:pPr indent="0" lvl="0" marL="12700" marR="48635"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If you want to build strong information architecture for</a:t>
            </a:r>
            <a:endParaRPr b="0" i="0" sz="2800" u="none" cap="none" strike="noStrike">
              <a:solidFill>
                <a:srgbClr val="000000"/>
              </a:solidFill>
              <a:latin typeface="Times New Roman"/>
              <a:ea typeface="Times New Roman"/>
              <a:cs typeface="Times New Roman"/>
              <a:sym typeface="Times New Roman"/>
            </a:endParaRPr>
          </a:p>
          <a:p>
            <a:pPr indent="0" lvl="0" marL="12700" marR="0" rtl="0" algn="l">
              <a:lnSpc>
                <a:spcPct val="114964"/>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the product, you need to understand what it consists of. </a:t>
            </a:r>
            <a:endParaRPr b="0" i="0" sz="2800" u="none" cap="none" strike="noStrike">
              <a:solidFill>
                <a:srgbClr val="000000"/>
              </a:solidFill>
              <a:latin typeface="Times New Roman"/>
              <a:ea typeface="Times New Roman"/>
              <a:cs typeface="Times New Roman"/>
              <a:sym typeface="Times New Roman"/>
            </a:endParaRPr>
          </a:p>
          <a:p>
            <a:pPr indent="0" lvl="0" marL="12700" marR="0" rtl="0" algn="l">
              <a:lnSpc>
                <a:spcPct val="114964"/>
              </a:lnSpc>
              <a:spcBef>
                <a:spcPts val="811"/>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Pioneers of the IA field, Lou Rosenfeld and Peter Moville</a:t>
            </a:r>
            <a:endParaRPr b="0" i="0" sz="2800" u="none" cap="none" strike="noStrike">
              <a:solidFill>
                <a:srgbClr val="000000"/>
              </a:solidFill>
              <a:latin typeface="Times New Roman"/>
              <a:ea typeface="Times New Roman"/>
              <a:cs typeface="Times New Roman"/>
              <a:sym typeface="Times New Roman"/>
            </a:endParaRPr>
          </a:p>
          <a:p>
            <a:pPr indent="0" lvl="0" marL="12700" marR="48635" rtl="0" algn="l">
              <a:lnSpc>
                <a:spcPct val="92142"/>
              </a:lnSpc>
              <a:spcBef>
                <a:spcPts val="94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in their book “IA for the World Wide Web” have</a:t>
            </a:r>
            <a:endParaRPr b="0" i="0" sz="2800" u="none" cap="none" strike="noStrike">
              <a:solidFill>
                <a:srgbClr val="000000"/>
              </a:solidFill>
              <a:latin typeface="Times New Roman"/>
              <a:ea typeface="Times New Roman"/>
              <a:cs typeface="Times New Roman"/>
              <a:sym typeface="Times New Roman"/>
            </a:endParaRPr>
          </a:p>
          <a:p>
            <a:pPr indent="0" lvl="0" marL="12700" marR="1083385" rtl="0" algn="just">
              <a:lnSpc>
                <a:spcPct val="100041"/>
              </a:lnSpc>
              <a:spcBef>
                <a:spcPts val="1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distinguished four main components: </a:t>
            </a:r>
            <a:r>
              <a:rPr b="0" i="0" lang="en-US" sz="2800" u="none" cap="none" strike="noStrike">
                <a:solidFill>
                  <a:srgbClr val="FF0000"/>
                </a:solidFill>
                <a:latin typeface="Times New Roman"/>
                <a:ea typeface="Times New Roman"/>
                <a:cs typeface="Times New Roman"/>
                <a:sym typeface="Times New Roman"/>
              </a:rPr>
              <a:t>organization systems, labeling systems, navigation systems and searching systems</a:t>
            </a:r>
            <a:r>
              <a:rPr b="0" i="0" lang="en-US" sz="2800" u="none" cap="none" strike="noStrike">
                <a:solidFill>
                  <a:srgbClr val="001F5F"/>
                </a:solidFill>
                <a:latin typeface="Times New Roman"/>
                <a:ea typeface="Times New Roman"/>
                <a:cs typeface="Times New Roman"/>
                <a:sym typeface="Times New Roman"/>
              </a:rPr>
              <a:t>.</a:t>
            </a:r>
            <a:endParaRPr b="0" i="0" sz="2800" u="none" cap="none" strike="noStrike">
              <a:solidFill>
                <a:srgbClr val="000000"/>
              </a:solidFill>
              <a:latin typeface="Times New Roman"/>
              <a:ea typeface="Times New Roman"/>
              <a:cs typeface="Times New Roman"/>
              <a:sym typeface="Times New Roman"/>
            </a:endParaRPr>
          </a:p>
          <a:p>
            <a:pPr indent="0" lvl="0" marL="55405" marR="48635" rtl="0" algn="l">
              <a:lnSpc>
                <a:spcPct val="95825"/>
              </a:lnSpc>
              <a:spcBef>
                <a:spcPts val="675"/>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Organization systems</a:t>
            </a:r>
            <a:endParaRPr b="0" i="0" sz="2800" u="none" cap="none" strike="noStrike">
              <a:solidFill>
                <a:srgbClr val="000000"/>
              </a:solidFill>
              <a:latin typeface="Times New Roman"/>
              <a:ea typeface="Times New Roman"/>
              <a:cs typeface="Times New Roman"/>
              <a:sym typeface="Times New Roman"/>
            </a:endParaRPr>
          </a:p>
          <a:p>
            <a:pPr indent="0" lvl="0" marL="12700" marR="13138" rtl="0" algn="l">
              <a:lnSpc>
                <a:spcPct val="100041"/>
              </a:lnSpc>
              <a:spcBef>
                <a:spcPts val="815"/>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These are the groups or the categories in which the information is divided. Such system helps users to predict where they can find certain information easily.</a:t>
            </a:r>
            <a:endParaRPr b="0" i="0" sz="2800" u="none" cap="none" strike="noStrike">
              <a:solidFill>
                <a:srgbClr val="000000"/>
              </a:solidFill>
              <a:latin typeface="Times New Roman"/>
              <a:ea typeface="Times New Roman"/>
              <a:cs typeface="Times New Roman"/>
              <a:sym typeface="Times New Roman"/>
            </a:endParaRPr>
          </a:p>
          <a:p>
            <a:pPr indent="0" lvl="0" marL="12700" marR="1601109" rtl="0" algn="l">
              <a:lnSpc>
                <a:spcPct val="100041"/>
              </a:lnSpc>
              <a:spcBef>
                <a:spcPts val="678"/>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There are three main organizational structures: </a:t>
            </a:r>
            <a:r>
              <a:rPr b="0" i="0" lang="en-US" sz="2800" u="none" cap="none" strike="noStrike">
                <a:solidFill>
                  <a:srgbClr val="00AF50"/>
                </a:solidFill>
                <a:latin typeface="Times New Roman"/>
                <a:ea typeface="Times New Roman"/>
                <a:cs typeface="Times New Roman"/>
                <a:sym typeface="Times New Roman"/>
              </a:rPr>
              <a:t>Hierarchical, Sequential, and Matrix</a:t>
            </a:r>
            <a:r>
              <a:rPr b="0" i="0" lang="en-US" sz="2800" u="none" cap="none" strike="noStrike">
                <a:solidFill>
                  <a:srgbClr val="001F5F"/>
                </a:solidFill>
                <a:latin typeface="Times New Roman"/>
                <a:ea typeface="Times New Roman"/>
                <a:cs typeface="Times New Roman"/>
                <a:sym typeface="Times New Roman"/>
              </a:rPr>
              <a:t>.</a:t>
            </a:r>
            <a:endParaRPr b="0" i="0" sz="2800" u="none" cap="none" strike="noStrike">
              <a:solidFill>
                <a:srgbClr val="000000"/>
              </a:solidFill>
              <a:latin typeface="Times New Roman"/>
              <a:ea typeface="Times New Roman"/>
              <a:cs typeface="Times New Roman"/>
              <a:sym typeface="Times New Roman"/>
            </a:endParaRPr>
          </a:p>
        </p:txBody>
      </p:sp>
      <p:sp>
        <p:nvSpPr>
          <p:cNvPr id="34" name="Google Shape;34;p7"/>
          <p:cNvSpPr txBox="1"/>
          <p:nvPr/>
        </p:nvSpPr>
        <p:spPr>
          <a:xfrm>
            <a:off x="221691" y="1682419"/>
            <a:ext cx="241295" cy="380491"/>
          </a:xfrm>
          <a:prstGeom prst="rect">
            <a:avLst/>
          </a:prstGeom>
          <a:noFill/>
          <a:ln>
            <a:noFill/>
          </a:ln>
        </p:spPr>
        <p:txBody>
          <a:bodyPr anchorCtr="0" anchor="t" bIns="0" lIns="0" spcFirstLastPara="1" rIns="0" wrap="square" tIns="18775">
            <a:noAutofit/>
          </a:bodyPr>
          <a:lstStyle/>
          <a:p>
            <a:pPr indent="0" lvl="0" marL="12700" marR="0" rtl="0" algn="l">
              <a:lnSpc>
                <a:spcPct val="105714"/>
              </a:lnSpc>
              <a:spcBef>
                <a:spcPts val="0"/>
              </a:spcBef>
              <a:spcAft>
                <a:spcPts val="0"/>
              </a:spcAft>
              <a:buClr>
                <a:srgbClr val="000000"/>
              </a:buClr>
              <a:buSzPts val="2800"/>
              <a:buFont typeface="Arial"/>
              <a:buNone/>
            </a:pPr>
            <a:r>
              <a:rPr b="0" i="0" lang="en-US" sz="2800" u="none" cap="none" strike="noStrike">
                <a:solidFill>
                  <a:srgbClr val="001F5F"/>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p:txBody>
      </p:sp>
      <p:sp>
        <p:nvSpPr>
          <p:cNvPr id="35" name="Google Shape;35;p7"/>
          <p:cNvSpPr txBox="1"/>
          <p:nvPr/>
        </p:nvSpPr>
        <p:spPr>
          <a:xfrm>
            <a:off x="221691" y="3903243"/>
            <a:ext cx="374755" cy="891179"/>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1)</a:t>
            </a:r>
            <a:endParaRPr b="0" i="0" sz="2800" u="none" cap="none" strike="noStrike">
              <a:solidFill>
                <a:srgbClr val="000000"/>
              </a:solidFill>
              <a:latin typeface="Times New Roman"/>
              <a:ea typeface="Times New Roman"/>
              <a:cs typeface="Times New Roman"/>
              <a:sym typeface="Times New Roman"/>
            </a:endParaRPr>
          </a:p>
          <a:p>
            <a:pPr indent="0" lvl="0" marL="12700" marR="53308" rtl="0" algn="l">
              <a:lnSpc>
                <a:spcPct val="95825"/>
              </a:lnSpc>
              <a:spcBef>
                <a:spcPts val="655"/>
              </a:spcBef>
              <a:spcAft>
                <a:spcPts val="0"/>
              </a:spcAft>
              <a:buClr>
                <a:srgbClr val="000000"/>
              </a:buClr>
              <a:buSzPts val="2800"/>
              <a:buFont typeface="Arial"/>
              <a:buNone/>
            </a:pPr>
            <a:r>
              <a:rPr b="0" i="0" lang="en-US" sz="2800" u="none" cap="none" strike="noStrike">
                <a:solidFill>
                  <a:srgbClr val="001F5F"/>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p:txBody>
      </p:sp>
      <p:sp>
        <p:nvSpPr>
          <p:cNvPr id="36" name="Google Shape;36;p7"/>
          <p:cNvSpPr txBox="1"/>
          <p:nvPr/>
        </p:nvSpPr>
        <p:spPr>
          <a:xfrm>
            <a:off x="221691" y="5779714"/>
            <a:ext cx="202946" cy="380492"/>
          </a:xfrm>
          <a:prstGeom prst="rect">
            <a:avLst/>
          </a:prstGeom>
          <a:noFill/>
          <a:ln>
            <a:noFill/>
          </a:ln>
        </p:spPr>
        <p:txBody>
          <a:bodyPr anchorCtr="0" anchor="t" bIns="0" lIns="0" spcFirstLastPara="1" rIns="0" wrap="square" tIns="18775">
            <a:noAutofit/>
          </a:bodyPr>
          <a:lstStyle/>
          <a:p>
            <a:pPr indent="0" lvl="0" marL="12700" marR="0" rtl="0" algn="l">
              <a:lnSpc>
                <a:spcPct val="105714"/>
              </a:lnSpc>
              <a:spcBef>
                <a:spcPts val="0"/>
              </a:spcBef>
              <a:spcAft>
                <a:spcPts val="0"/>
              </a:spcAft>
              <a:buClr>
                <a:srgbClr val="000000"/>
              </a:buClr>
              <a:buSzPts val="2800"/>
              <a:buFont typeface="Arial"/>
              <a:buNone/>
            </a:pPr>
            <a:r>
              <a:rPr b="0" i="0" lang="en-US" sz="2800" u="none" cap="none" strike="noStrike">
                <a:solidFill>
                  <a:srgbClr val="001F5F"/>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14"/>
          <p:cNvSpPr txBox="1"/>
          <p:nvPr/>
        </p:nvSpPr>
        <p:spPr>
          <a:xfrm>
            <a:off x="221691" y="231185"/>
            <a:ext cx="202946" cy="380491"/>
          </a:xfrm>
          <a:prstGeom prst="rect">
            <a:avLst/>
          </a:prstGeom>
          <a:noFill/>
          <a:ln>
            <a:noFill/>
          </a:ln>
        </p:spPr>
        <p:txBody>
          <a:bodyPr anchorCtr="0" anchor="t" bIns="0" lIns="0" spcFirstLastPara="1" rIns="0" wrap="square" tIns="18775">
            <a:noAutofit/>
          </a:bodyPr>
          <a:lstStyle/>
          <a:p>
            <a:pPr indent="0" lvl="0" marL="12700" marR="0" rtl="0" algn="l">
              <a:lnSpc>
                <a:spcPct val="105714"/>
              </a:lnSpc>
              <a:spcBef>
                <a:spcPts val="0"/>
              </a:spcBef>
              <a:spcAft>
                <a:spcPts val="0"/>
              </a:spcAft>
              <a:buClr>
                <a:srgbClr val="000000"/>
              </a:buClr>
              <a:buSzPts val="2800"/>
              <a:buFont typeface="Arial"/>
              <a:buNone/>
            </a:pPr>
            <a:r>
              <a:rPr b="0" i="0" lang="en-US" sz="2800" u="none" cap="none" strike="noStrike">
                <a:solidFill>
                  <a:srgbClr val="001F5F"/>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p:txBody>
      </p:sp>
      <p:sp>
        <p:nvSpPr>
          <p:cNvPr id="42" name="Google Shape;42;p14"/>
          <p:cNvSpPr txBox="1"/>
          <p:nvPr/>
        </p:nvSpPr>
        <p:spPr>
          <a:xfrm>
            <a:off x="564591" y="233188"/>
            <a:ext cx="8041062" cy="5843676"/>
          </a:xfrm>
          <a:prstGeom prst="rect">
            <a:avLst/>
          </a:prstGeom>
          <a:noFill/>
          <a:ln>
            <a:noFill/>
          </a:ln>
        </p:spPr>
        <p:txBody>
          <a:bodyPr anchorCtr="0" anchor="t" bIns="0" lIns="0" spcFirstLastPara="1" rIns="0" wrap="square" tIns="18750">
            <a:noAutofit/>
          </a:bodyPr>
          <a:lstStyle/>
          <a:p>
            <a:pPr indent="0" lvl="0" marL="12700" marR="61334"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In addition, content can be grouped according to the</a:t>
            </a:r>
            <a:endParaRPr b="0" i="0" sz="2800" u="none" cap="none" strike="noStrike">
              <a:solidFill>
                <a:srgbClr val="000000"/>
              </a:solidFill>
              <a:latin typeface="Times New Roman"/>
              <a:ea typeface="Times New Roman"/>
              <a:cs typeface="Times New Roman"/>
              <a:sym typeface="Times New Roman"/>
            </a:endParaRPr>
          </a:p>
          <a:p>
            <a:pPr indent="0" lvl="0" marL="12700" marR="615288" rtl="0" algn="l">
              <a:lnSpc>
                <a:spcPct val="100041"/>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organization schemes. They are meant to categorize content the product. Here are some of the popular schemes:</a:t>
            </a:r>
            <a:endParaRPr b="0" i="0" sz="2800" u="none" cap="none" strike="noStrike">
              <a:solidFill>
                <a:srgbClr val="000000"/>
              </a:solidFill>
              <a:latin typeface="Times New Roman"/>
              <a:ea typeface="Times New Roman"/>
              <a:cs typeface="Times New Roman"/>
              <a:sym typeface="Times New Roman"/>
            </a:endParaRPr>
          </a:p>
          <a:p>
            <a:pPr indent="0" lvl="0" marL="12700" marR="176373" rtl="0" algn="l">
              <a:lnSpc>
                <a:spcPct val="100041"/>
              </a:lnSpc>
              <a:spcBef>
                <a:spcPts val="675"/>
              </a:spcBef>
              <a:spcAft>
                <a:spcPts val="0"/>
              </a:spcAft>
              <a:buClr>
                <a:srgbClr val="000000"/>
              </a:buClr>
              <a:buSzPts val="2800"/>
              <a:buFont typeface="Arial"/>
              <a:buNone/>
            </a:pPr>
            <a:r>
              <a:rPr b="0" i="0" lang="en-US" sz="2800" u="none" cap="none" strike="noStrike">
                <a:solidFill>
                  <a:srgbClr val="943735"/>
                </a:solidFill>
                <a:latin typeface="Times New Roman"/>
                <a:ea typeface="Times New Roman"/>
                <a:cs typeface="Times New Roman"/>
                <a:sym typeface="Times New Roman"/>
              </a:rPr>
              <a:t>Alphabetical schemes</a:t>
            </a:r>
            <a:r>
              <a:rPr b="0" i="0" lang="en-US" sz="2800" u="none" cap="none" strike="noStrike">
                <a:solidFill>
                  <a:srgbClr val="001F5F"/>
                </a:solidFill>
                <a:latin typeface="Times New Roman"/>
                <a:ea typeface="Times New Roman"/>
                <a:cs typeface="Times New Roman"/>
                <a:sym typeface="Times New Roman"/>
              </a:rPr>
              <a:t>. Content is organized in alphabetical order. Also, they can serve as a navigation tool for the users.</a:t>
            </a:r>
            <a:endParaRPr b="0" i="0" sz="2800" u="none" cap="none" strike="noStrike">
              <a:solidFill>
                <a:srgbClr val="000000"/>
              </a:solidFill>
              <a:latin typeface="Times New Roman"/>
              <a:ea typeface="Times New Roman"/>
              <a:cs typeface="Times New Roman"/>
              <a:sym typeface="Times New Roman"/>
            </a:endParaRPr>
          </a:p>
          <a:p>
            <a:pPr indent="0" lvl="0" marL="12700" marR="61334" rtl="0" algn="l">
              <a:lnSpc>
                <a:spcPct val="95825"/>
              </a:lnSpc>
              <a:spcBef>
                <a:spcPts val="675"/>
              </a:spcBef>
              <a:spcAft>
                <a:spcPts val="0"/>
              </a:spcAft>
              <a:buClr>
                <a:srgbClr val="000000"/>
              </a:buClr>
              <a:buSzPts val="2800"/>
              <a:buFont typeface="Arial"/>
              <a:buNone/>
            </a:pPr>
            <a:r>
              <a:rPr b="0" i="0" lang="en-US" sz="2800" u="none" cap="none" strike="noStrike">
                <a:solidFill>
                  <a:srgbClr val="943735"/>
                </a:solidFill>
                <a:latin typeface="Times New Roman"/>
                <a:ea typeface="Times New Roman"/>
                <a:cs typeface="Times New Roman"/>
                <a:sym typeface="Times New Roman"/>
              </a:rPr>
              <a:t>Chronological schemes</a:t>
            </a:r>
            <a:r>
              <a:rPr b="0" i="0" lang="en-US" sz="2800" u="none" cap="none" strike="noStrike">
                <a:solidFill>
                  <a:srgbClr val="001F5F"/>
                </a:solidFill>
                <a:latin typeface="Times New Roman"/>
                <a:ea typeface="Times New Roman"/>
                <a:cs typeface="Times New Roman"/>
                <a:sym typeface="Times New Roman"/>
              </a:rPr>
              <a:t>. This type organizes content by</a:t>
            </a:r>
            <a:endParaRPr b="0" i="0" sz="2800" u="none" cap="none" strike="noStrike">
              <a:solidFill>
                <a:srgbClr val="000000"/>
              </a:solidFill>
              <a:latin typeface="Times New Roman"/>
              <a:ea typeface="Times New Roman"/>
              <a:cs typeface="Times New Roman"/>
              <a:sym typeface="Times New Roman"/>
            </a:endParaRPr>
          </a:p>
          <a:p>
            <a:pPr indent="0" lvl="0" marL="12700" marR="61334" rtl="0" algn="l">
              <a:lnSpc>
                <a:spcPct val="95825"/>
              </a:lnSpc>
              <a:spcBef>
                <a:spcPts val="14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date.</a:t>
            </a:r>
            <a:endParaRPr b="0" i="0" sz="2800" u="none" cap="none" strike="noStrike">
              <a:solidFill>
                <a:srgbClr val="000000"/>
              </a:solidFill>
              <a:latin typeface="Times New Roman"/>
              <a:ea typeface="Times New Roman"/>
              <a:cs typeface="Times New Roman"/>
              <a:sym typeface="Times New Roman"/>
            </a:endParaRPr>
          </a:p>
          <a:p>
            <a:pPr indent="0" lvl="0" marL="12700" marR="386878" rtl="0" algn="l">
              <a:lnSpc>
                <a:spcPct val="100041"/>
              </a:lnSpc>
              <a:spcBef>
                <a:spcPts val="815"/>
              </a:spcBef>
              <a:spcAft>
                <a:spcPts val="0"/>
              </a:spcAft>
              <a:buClr>
                <a:srgbClr val="000000"/>
              </a:buClr>
              <a:buSzPts val="2800"/>
              <a:buFont typeface="Arial"/>
              <a:buNone/>
            </a:pPr>
            <a:r>
              <a:rPr b="0" i="0" lang="en-US" sz="2800" u="none" cap="none" strike="noStrike">
                <a:solidFill>
                  <a:srgbClr val="943735"/>
                </a:solidFill>
                <a:latin typeface="Times New Roman"/>
                <a:ea typeface="Times New Roman"/>
                <a:cs typeface="Times New Roman"/>
                <a:sym typeface="Times New Roman"/>
              </a:rPr>
              <a:t>Topic schemes</a:t>
            </a:r>
            <a:r>
              <a:rPr b="0" i="0" lang="en-US" sz="2800" u="none" cap="none" strike="noStrike">
                <a:solidFill>
                  <a:srgbClr val="001F5F"/>
                </a:solidFill>
                <a:latin typeface="Times New Roman"/>
                <a:ea typeface="Times New Roman"/>
                <a:cs typeface="Times New Roman"/>
                <a:sym typeface="Times New Roman"/>
              </a:rPr>
              <a:t>. Content is organized according to the specific subject.</a:t>
            </a:r>
            <a:endParaRPr b="0" i="0" sz="2800" u="none" cap="none" strike="noStrike">
              <a:solidFill>
                <a:srgbClr val="000000"/>
              </a:solidFill>
              <a:latin typeface="Times New Roman"/>
              <a:ea typeface="Times New Roman"/>
              <a:cs typeface="Times New Roman"/>
              <a:sym typeface="Times New Roman"/>
            </a:endParaRPr>
          </a:p>
          <a:p>
            <a:pPr indent="0" lvl="0" marL="12700" marR="0" rtl="0" algn="l">
              <a:lnSpc>
                <a:spcPct val="95825"/>
              </a:lnSpc>
              <a:spcBef>
                <a:spcPts val="675"/>
              </a:spcBef>
              <a:spcAft>
                <a:spcPts val="0"/>
              </a:spcAft>
              <a:buClr>
                <a:srgbClr val="000000"/>
              </a:buClr>
              <a:buSzPts val="2800"/>
              <a:buFont typeface="Arial"/>
              <a:buNone/>
            </a:pPr>
            <a:r>
              <a:rPr b="0" i="0" lang="en-US" sz="2800" u="none" cap="none" strike="noStrike">
                <a:solidFill>
                  <a:srgbClr val="943735"/>
                </a:solidFill>
                <a:latin typeface="Times New Roman"/>
                <a:ea typeface="Times New Roman"/>
                <a:cs typeface="Times New Roman"/>
                <a:sym typeface="Times New Roman"/>
              </a:rPr>
              <a:t>Audience schemes</a:t>
            </a:r>
            <a:r>
              <a:rPr b="0" i="0" lang="en-US" sz="2800" u="none" cap="none" strike="noStrike">
                <a:solidFill>
                  <a:srgbClr val="001F5F"/>
                </a:solidFill>
                <a:latin typeface="Times New Roman"/>
                <a:ea typeface="Times New Roman"/>
                <a:cs typeface="Times New Roman"/>
                <a:sym typeface="Times New Roman"/>
              </a:rPr>
              <a:t>. The type of content organization for</a:t>
            </a:r>
            <a:endParaRPr b="0" i="0" sz="2800" u="none" cap="none" strike="noStrike">
              <a:solidFill>
                <a:srgbClr val="000000"/>
              </a:solidFill>
              <a:latin typeface="Times New Roman"/>
              <a:ea typeface="Times New Roman"/>
              <a:cs typeface="Times New Roman"/>
              <a:sym typeface="Times New Roman"/>
            </a:endParaRPr>
          </a:p>
          <a:p>
            <a:pPr indent="0" lvl="0" marL="12700" marR="61334" rtl="0" algn="l">
              <a:lnSpc>
                <a:spcPct val="95825"/>
              </a:lnSpc>
              <a:spcBef>
                <a:spcPts val="14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separate groups of users.</a:t>
            </a:r>
            <a:endParaRPr b="0" i="0" sz="2800" u="none" cap="none" strike="noStrike">
              <a:solidFill>
                <a:srgbClr val="000000"/>
              </a:solidFill>
              <a:latin typeface="Times New Roman"/>
              <a:ea typeface="Times New Roman"/>
              <a:cs typeface="Times New Roman"/>
              <a:sym typeface="Times New Roman"/>
            </a:endParaRPr>
          </a:p>
        </p:txBody>
      </p:sp>
      <p:sp>
        <p:nvSpPr>
          <p:cNvPr id="43" name="Google Shape;43;p14"/>
          <p:cNvSpPr txBox="1"/>
          <p:nvPr/>
        </p:nvSpPr>
        <p:spPr>
          <a:xfrm>
            <a:off x="221691" y="2023663"/>
            <a:ext cx="202946" cy="380492"/>
          </a:xfrm>
          <a:prstGeom prst="rect">
            <a:avLst/>
          </a:prstGeom>
          <a:noFill/>
          <a:ln>
            <a:noFill/>
          </a:ln>
        </p:spPr>
        <p:txBody>
          <a:bodyPr anchorCtr="0" anchor="t" bIns="0" lIns="0" spcFirstLastPara="1" rIns="0" wrap="square" tIns="18775">
            <a:noAutofit/>
          </a:bodyPr>
          <a:lstStyle/>
          <a:p>
            <a:pPr indent="0" lvl="0" marL="12700" marR="0" rtl="0" algn="l">
              <a:lnSpc>
                <a:spcPct val="105714"/>
              </a:lnSpc>
              <a:spcBef>
                <a:spcPts val="0"/>
              </a:spcBef>
              <a:spcAft>
                <a:spcPts val="0"/>
              </a:spcAft>
              <a:buClr>
                <a:srgbClr val="000000"/>
              </a:buClr>
              <a:buSzPts val="2800"/>
              <a:buFont typeface="Arial"/>
              <a:buNone/>
            </a:pPr>
            <a:r>
              <a:rPr b="0" i="0" lang="en-US" sz="2800" u="none" cap="none" strike="noStrike">
                <a:solidFill>
                  <a:srgbClr val="943735"/>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p:txBody>
      </p:sp>
      <p:sp>
        <p:nvSpPr>
          <p:cNvPr id="44" name="Google Shape;44;p14"/>
          <p:cNvSpPr txBox="1"/>
          <p:nvPr/>
        </p:nvSpPr>
        <p:spPr>
          <a:xfrm>
            <a:off x="221691" y="3389421"/>
            <a:ext cx="202946" cy="380491"/>
          </a:xfrm>
          <a:prstGeom prst="rect">
            <a:avLst/>
          </a:prstGeom>
          <a:noFill/>
          <a:ln>
            <a:noFill/>
          </a:ln>
        </p:spPr>
        <p:txBody>
          <a:bodyPr anchorCtr="0" anchor="t" bIns="0" lIns="0" spcFirstLastPara="1" rIns="0" wrap="square" tIns="18775">
            <a:noAutofit/>
          </a:bodyPr>
          <a:lstStyle/>
          <a:p>
            <a:pPr indent="0" lvl="0" marL="12700" marR="0" rtl="0" algn="l">
              <a:lnSpc>
                <a:spcPct val="105714"/>
              </a:lnSpc>
              <a:spcBef>
                <a:spcPts val="0"/>
              </a:spcBef>
              <a:spcAft>
                <a:spcPts val="0"/>
              </a:spcAft>
              <a:buClr>
                <a:srgbClr val="000000"/>
              </a:buClr>
              <a:buSzPts val="2800"/>
              <a:buFont typeface="Arial"/>
              <a:buNone/>
            </a:pPr>
            <a:r>
              <a:rPr b="0" i="0" lang="en-US" sz="2800" u="none" cap="none" strike="noStrike">
                <a:solidFill>
                  <a:srgbClr val="943735"/>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p:txBody>
      </p:sp>
      <p:sp>
        <p:nvSpPr>
          <p:cNvPr id="45" name="Google Shape;45;p14"/>
          <p:cNvSpPr txBox="1"/>
          <p:nvPr/>
        </p:nvSpPr>
        <p:spPr>
          <a:xfrm>
            <a:off x="221691" y="4328586"/>
            <a:ext cx="202946" cy="380491"/>
          </a:xfrm>
          <a:prstGeom prst="rect">
            <a:avLst/>
          </a:prstGeom>
          <a:noFill/>
          <a:ln>
            <a:noFill/>
          </a:ln>
        </p:spPr>
        <p:txBody>
          <a:bodyPr anchorCtr="0" anchor="t" bIns="0" lIns="0" spcFirstLastPara="1" rIns="0" wrap="square" tIns="18775">
            <a:noAutofit/>
          </a:bodyPr>
          <a:lstStyle/>
          <a:p>
            <a:pPr indent="0" lvl="0" marL="12700" marR="0" rtl="0" algn="l">
              <a:lnSpc>
                <a:spcPct val="105714"/>
              </a:lnSpc>
              <a:spcBef>
                <a:spcPts val="0"/>
              </a:spcBef>
              <a:spcAft>
                <a:spcPts val="0"/>
              </a:spcAft>
              <a:buClr>
                <a:srgbClr val="000000"/>
              </a:buClr>
              <a:buSzPts val="2800"/>
              <a:buFont typeface="Arial"/>
              <a:buNone/>
            </a:pPr>
            <a:r>
              <a:rPr b="0" i="0" lang="en-US" sz="2800" u="none" cap="none" strike="noStrike">
                <a:solidFill>
                  <a:srgbClr val="943735"/>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p:txBody>
      </p:sp>
      <p:sp>
        <p:nvSpPr>
          <p:cNvPr id="46" name="Google Shape;46;p14"/>
          <p:cNvSpPr txBox="1"/>
          <p:nvPr/>
        </p:nvSpPr>
        <p:spPr>
          <a:xfrm>
            <a:off x="221691" y="5267123"/>
            <a:ext cx="203098" cy="380796"/>
          </a:xfrm>
          <a:prstGeom prst="rect">
            <a:avLst/>
          </a:prstGeom>
          <a:noFill/>
          <a:ln>
            <a:noFill/>
          </a:ln>
        </p:spPr>
        <p:txBody>
          <a:bodyPr anchorCtr="0" anchor="t" bIns="0" lIns="0" spcFirstLastPara="1" rIns="0" wrap="square" tIns="18775">
            <a:noAutofit/>
          </a:bodyPr>
          <a:lstStyle/>
          <a:p>
            <a:pPr indent="0" lvl="0" marL="12700" marR="0" rtl="0" algn="l">
              <a:lnSpc>
                <a:spcPct val="105714"/>
              </a:lnSpc>
              <a:spcBef>
                <a:spcPts val="0"/>
              </a:spcBef>
              <a:spcAft>
                <a:spcPts val="0"/>
              </a:spcAft>
              <a:buClr>
                <a:srgbClr val="000000"/>
              </a:buClr>
              <a:buSzPts val="2800"/>
              <a:buFont typeface="Arial"/>
              <a:buNone/>
            </a:pPr>
            <a:r>
              <a:rPr b="0" i="0" lang="en-US" sz="2800" u="none" cap="none" strike="noStrike">
                <a:solidFill>
                  <a:srgbClr val="943735"/>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6"/>
          <p:cNvSpPr txBox="1"/>
          <p:nvPr/>
        </p:nvSpPr>
        <p:spPr>
          <a:xfrm>
            <a:off x="221700" y="190525"/>
            <a:ext cx="4744200" cy="2863800"/>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2) Labeling systems</a:t>
            </a:r>
            <a:endParaRPr b="0" i="0" sz="2800" u="none" cap="none" strike="noStrike">
              <a:solidFill>
                <a:srgbClr val="FF0000"/>
              </a:solidFill>
              <a:latin typeface="Times New Roman"/>
              <a:ea typeface="Times New Roman"/>
              <a:cs typeface="Times New Roman"/>
              <a:sym typeface="Times New Roman"/>
            </a:endParaRPr>
          </a:p>
          <a:p>
            <a:pPr indent="0" lvl="0" marL="12700" marR="53610" rtl="0" algn="l">
              <a:lnSpc>
                <a:spcPct val="105535"/>
              </a:lnSpc>
              <a:spcBef>
                <a:spcPts val="0"/>
              </a:spcBef>
              <a:spcAft>
                <a:spcPts val="0"/>
              </a:spcAft>
              <a:buClr>
                <a:schemeClr val="dk1"/>
              </a:buClr>
              <a:buSzPts val="2800"/>
              <a:buFont typeface="Arial"/>
              <a:buNone/>
            </a:pPr>
            <a:r>
              <a:rPr lang="en-US" sz="2800">
                <a:solidFill>
                  <a:srgbClr val="FF0000"/>
                </a:solidFill>
                <a:latin typeface="Times New Roman"/>
                <a:ea typeface="Times New Roman"/>
                <a:cs typeface="Times New Roman"/>
                <a:sym typeface="Times New Roman"/>
              </a:rPr>
              <a:t>3) Navigation systems</a:t>
            </a:r>
            <a:endParaRPr sz="2800">
              <a:solidFill>
                <a:srgbClr val="FF0000"/>
              </a:solidFill>
              <a:latin typeface="Times New Roman"/>
              <a:ea typeface="Times New Roman"/>
              <a:cs typeface="Times New Roman"/>
              <a:sym typeface="Times New Roman"/>
            </a:endParaRPr>
          </a:p>
          <a:p>
            <a:pPr indent="0" lvl="0" marL="12700" marR="48634" rtl="0" algn="l">
              <a:lnSpc>
                <a:spcPct val="105535"/>
              </a:lnSpc>
              <a:spcBef>
                <a:spcPts val="0"/>
              </a:spcBef>
              <a:spcAft>
                <a:spcPts val="0"/>
              </a:spcAft>
              <a:buClr>
                <a:schemeClr val="dk1"/>
              </a:buClr>
              <a:buSzPts val="2800"/>
              <a:buFont typeface="Arial"/>
              <a:buNone/>
            </a:pPr>
            <a:r>
              <a:rPr lang="en-US" sz="2800">
                <a:solidFill>
                  <a:srgbClr val="FF0000"/>
                </a:solidFill>
                <a:latin typeface="Times New Roman"/>
                <a:ea typeface="Times New Roman"/>
                <a:cs typeface="Times New Roman"/>
                <a:sym typeface="Times New Roman"/>
              </a:rPr>
              <a:t>4) Searching systems</a:t>
            </a:r>
            <a:endParaRPr sz="2800">
              <a:solidFill>
                <a:srgbClr val="FF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21"/>
          <p:cNvSpPr txBox="1"/>
          <p:nvPr/>
        </p:nvSpPr>
        <p:spPr>
          <a:xfrm>
            <a:off x="2026090" y="271688"/>
            <a:ext cx="5091900" cy="584700"/>
          </a:xfrm>
          <a:prstGeom prst="rect">
            <a:avLst/>
          </a:prstGeom>
          <a:noFill/>
          <a:ln>
            <a:noFill/>
          </a:ln>
        </p:spPr>
        <p:txBody>
          <a:bodyPr anchorCtr="0" anchor="t" bIns="0" lIns="0" spcFirstLastPara="1" rIns="0" wrap="square" tIns="29175">
            <a:noAutofit/>
          </a:bodyPr>
          <a:lstStyle/>
          <a:p>
            <a:pPr indent="0" lvl="0" marL="12700" marR="0" rtl="0" algn="l">
              <a:lnSpc>
                <a:spcPct val="104431"/>
              </a:lnSpc>
              <a:spcBef>
                <a:spcPts val="0"/>
              </a:spcBef>
              <a:spcAft>
                <a:spcPts val="0"/>
              </a:spcAft>
              <a:buClr>
                <a:srgbClr val="000000"/>
              </a:buClr>
              <a:buSzPts val="4400"/>
              <a:buFont typeface="Arial"/>
              <a:buNone/>
            </a:pPr>
            <a:r>
              <a:rPr b="1" i="0" lang="en-US" sz="4400" u="none" cap="none" strike="noStrike">
                <a:solidFill>
                  <a:srgbClr val="000000"/>
                </a:solidFill>
                <a:latin typeface="Times New Roman"/>
                <a:ea typeface="Times New Roman"/>
                <a:cs typeface="Times New Roman"/>
                <a:sym typeface="Times New Roman"/>
              </a:rPr>
              <a:t>2. Interaction Design</a:t>
            </a:r>
            <a:endParaRPr b="0" i="0" sz="4400" u="none" cap="none" strike="noStrike">
              <a:solidFill>
                <a:srgbClr val="000000"/>
              </a:solidFill>
              <a:latin typeface="Times New Roman"/>
              <a:ea typeface="Times New Roman"/>
              <a:cs typeface="Times New Roman"/>
              <a:sym typeface="Times New Roman"/>
            </a:endParaRPr>
          </a:p>
        </p:txBody>
      </p:sp>
      <p:sp>
        <p:nvSpPr>
          <p:cNvPr id="57" name="Google Shape;57;p21"/>
          <p:cNvSpPr txBox="1"/>
          <p:nvPr/>
        </p:nvSpPr>
        <p:spPr>
          <a:xfrm>
            <a:off x="0" y="1200625"/>
            <a:ext cx="9144000" cy="3286800"/>
          </a:xfrm>
          <a:prstGeom prst="rect">
            <a:avLst/>
          </a:prstGeom>
          <a:noFill/>
          <a:ln>
            <a:noFill/>
          </a:ln>
        </p:spPr>
        <p:txBody>
          <a:bodyPr anchorCtr="0" anchor="t" bIns="91425" lIns="91425" spcFirstLastPara="1" rIns="91425" wrap="square" tIns="91425">
            <a:spAutoFit/>
          </a:bodyPr>
          <a:lstStyle/>
          <a:p>
            <a:pPr indent="0" lvl="0" marL="12700" marR="48634" rtl="0" algn="l">
              <a:lnSpc>
                <a:spcPct val="95825"/>
              </a:lnSpc>
              <a:spcBef>
                <a:spcPts val="655"/>
              </a:spcBef>
              <a:spcAft>
                <a:spcPts val="0"/>
              </a:spcAft>
              <a:buNone/>
            </a:pPr>
            <a:r>
              <a:rPr lang="en-US" sz="2800">
                <a:solidFill>
                  <a:srgbClr val="FF0000"/>
                </a:solidFill>
              </a:rPr>
              <a:t>▪ </a:t>
            </a:r>
            <a:r>
              <a:rPr lang="en-US" sz="2800">
                <a:solidFill>
                  <a:srgbClr val="FF0000"/>
                </a:solidFill>
                <a:latin typeface="Times New Roman"/>
                <a:ea typeface="Times New Roman"/>
                <a:cs typeface="Times New Roman"/>
                <a:sym typeface="Times New Roman"/>
              </a:rPr>
              <a:t>It is design of the interaction between users and products.</a:t>
            </a:r>
            <a:endParaRPr sz="2800">
              <a:solidFill>
                <a:schemeClr val="dk1"/>
              </a:solidFill>
              <a:latin typeface="Times New Roman"/>
              <a:ea typeface="Times New Roman"/>
              <a:cs typeface="Times New Roman"/>
              <a:sym typeface="Times New Roman"/>
            </a:endParaRPr>
          </a:p>
          <a:p>
            <a:pPr indent="0" lvl="0" marL="355598" marR="222996" rtl="0" algn="l">
              <a:lnSpc>
                <a:spcPct val="100041"/>
              </a:lnSpc>
              <a:spcBef>
                <a:spcPts val="140"/>
              </a:spcBef>
              <a:spcAft>
                <a:spcPts val="0"/>
              </a:spcAft>
              <a:buNone/>
            </a:pPr>
            <a:r>
              <a:rPr lang="en-US" sz="2800">
                <a:solidFill>
                  <a:srgbClr val="FF0000"/>
                </a:solidFill>
                <a:latin typeface="Times New Roman"/>
                <a:ea typeface="Times New Roman"/>
                <a:cs typeface="Times New Roman"/>
                <a:sym typeface="Times New Roman"/>
              </a:rPr>
              <a:t>Most often when people talk about interaction design, the products tend to be software products like apps or websites.</a:t>
            </a:r>
            <a:endParaRPr sz="2800">
              <a:solidFill>
                <a:schemeClr val="dk1"/>
              </a:solidFill>
              <a:latin typeface="Times New Roman"/>
              <a:ea typeface="Times New Roman"/>
              <a:cs typeface="Times New Roman"/>
              <a:sym typeface="Times New Roman"/>
            </a:endParaRPr>
          </a:p>
          <a:p>
            <a:pPr indent="-342898" lvl="0" marL="355598" rtl="0" algn="l">
              <a:lnSpc>
                <a:spcPct val="99945"/>
              </a:lnSpc>
              <a:spcBef>
                <a:spcPts val="665"/>
              </a:spcBef>
              <a:spcAft>
                <a:spcPts val="0"/>
              </a:spcAft>
              <a:buNone/>
            </a:pPr>
            <a:r>
              <a:rPr lang="en-US" sz="2800">
                <a:solidFill>
                  <a:srgbClr val="FF0000"/>
                </a:solidFill>
              </a:rPr>
              <a:t>▪	</a:t>
            </a:r>
            <a:r>
              <a:rPr lang="en-US" sz="2800">
                <a:solidFill>
                  <a:srgbClr val="FF0000"/>
                </a:solidFill>
                <a:latin typeface="Times New Roman"/>
                <a:ea typeface="Times New Roman"/>
                <a:cs typeface="Times New Roman"/>
                <a:sym typeface="Times New Roman"/>
              </a:rPr>
              <a:t>The goal of interaction design is to create products that enable the user to achieve their objective(s) in the best way possible.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3"/>
          <p:cNvSpPr txBox="1"/>
          <p:nvPr/>
        </p:nvSpPr>
        <p:spPr>
          <a:xfrm>
            <a:off x="243450" y="144075"/>
            <a:ext cx="8497200" cy="6502500"/>
          </a:xfrm>
          <a:prstGeom prst="rect">
            <a:avLst/>
          </a:prstGeom>
          <a:noFill/>
          <a:ln>
            <a:noFill/>
          </a:ln>
        </p:spPr>
        <p:txBody>
          <a:bodyPr anchorCtr="0" anchor="t" bIns="0" lIns="0" spcFirstLastPara="1" rIns="0" wrap="square" tIns="18750">
            <a:noAutofit/>
          </a:bodyPr>
          <a:lstStyle/>
          <a:p>
            <a:pPr indent="0" lvl="0" marL="12700" marR="48634" rtl="0" algn="l">
              <a:lnSpc>
                <a:spcPct val="105535"/>
              </a:lnSpc>
              <a:spcBef>
                <a:spcPts val="0"/>
              </a:spcBef>
              <a:spcAft>
                <a:spcPts val="0"/>
              </a:spcAft>
              <a:buClr>
                <a:srgbClr val="000000"/>
              </a:buClr>
              <a:buSzPts val="2800"/>
              <a:buFont typeface="Arial"/>
              <a:buNone/>
            </a:pPr>
            <a:r>
              <a:rPr b="0" i="0" lang="en-US" sz="1600" u="none" cap="none" strike="noStrike">
                <a:solidFill>
                  <a:srgbClr val="000000"/>
                </a:solidFill>
                <a:latin typeface="Times New Roman"/>
                <a:ea typeface="Times New Roman"/>
                <a:cs typeface="Times New Roman"/>
                <a:sym typeface="Times New Roman"/>
              </a:rPr>
              <a:t>The 5 dimensions of interaction design</a:t>
            </a:r>
            <a:endParaRPr sz="1600">
              <a:latin typeface="Times New Roman"/>
              <a:ea typeface="Times New Roman"/>
              <a:cs typeface="Times New Roman"/>
              <a:sym typeface="Times New Roman"/>
            </a:endParaRPr>
          </a:p>
          <a:p>
            <a:pPr indent="0" lvl="0" marL="12700" marR="48635" rtl="0" algn="l">
              <a:lnSpc>
                <a:spcPct val="95825"/>
              </a:lnSpc>
              <a:spcBef>
                <a:spcPts val="675"/>
              </a:spcBef>
              <a:spcAft>
                <a:spcPts val="0"/>
              </a:spcAft>
              <a:buClr>
                <a:srgbClr val="000000"/>
              </a:buClr>
              <a:buSzPts val="2800"/>
              <a:buFont typeface="Arial"/>
              <a:buNone/>
            </a:pPr>
            <a:r>
              <a:rPr b="0" i="0" lang="en-US" sz="1600" u="none" cap="none" strike="noStrike">
                <a:solidFill>
                  <a:srgbClr val="00AFEF"/>
                </a:solidFill>
                <a:latin typeface="Times New Roman"/>
                <a:ea typeface="Times New Roman"/>
                <a:cs typeface="Times New Roman"/>
                <a:sym typeface="Times New Roman"/>
              </a:rPr>
              <a:t>1D: Words</a:t>
            </a:r>
            <a:endParaRPr b="0" i="0" sz="1600" u="none" cap="none" strike="noStrike">
              <a:solidFill>
                <a:srgbClr val="000000"/>
              </a:solidFill>
              <a:latin typeface="Times New Roman"/>
              <a:ea typeface="Times New Roman"/>
              <a:cs typeface="Times New Roman"/>
              <a:sym typeface="Times New Roman"/>
            </a:endParaRPr>
          </a:p>
          <a:p>
            <a:pPr indent="-342898" lvl="0" marL="355598" marR="152786" rtl="0" algn="l">
              <a:lnSpc>
                <a:spcPct val="100041"/>
              </a:lnSpc>
              <a:spcBef>
                <a:spcPts val="799"/>
              </a:spcBef>
              <a:spcAft>
                <a:spcPts val="0"/>
              </a:spcAft>
              <a:buClr>
                <a:srgbClr val="000000"/>
              </a:buClr>
              <a:buSzPts val="2800"/>
              <a:buFont typeface="Arial"/>
              <a:buNone/>
            </a:pPr>
            <a:r>
              <a:rPr b="0" i="0" lang="en-US" sz="1600" u="none" cap="none" strike="noStrike">
                <a:solidFill>
                  <a:srgbClr val="001F5F"/>
                </a:solidFill>
                <a:latin typeface="Arial"/>
                <a:ea typeface="Arial"/>
                <a:cs typeface="Arial"/>
                <a:sym typeface="Arial"/>
              </a:rPr>
              <a:t>▪	</a:t>
            </a:r>
            <a:r>
              <a:rPr b="0" i="0" lang="en-US" sz="1600" u="none" cap="none" strike="noStrike">
                <a:solidFill>
                  <a:srgbClr val="001F5F"/>
                </a:solidFill>
                <a:latin typeface="Times New Roman"/>
                <a:ea typeface="Times New Roman"/>
                <a:cs typeface="Times New Roman"/>
                <a:sym typeface="Times New Roman"/>
              </a:rPr>
              <a:t>Words—especially those used in interactions, like button labels—should be meaningful and simple to understand. They should communicate information to users, but not too much information to overwhelm the user.</a:t>
            </a:r>
            <a:endParaRPr b="0" i="0" sz="1600" u="none" cap="none" strike="noStrike">
              <a:solidFill>
                <a:srgbClr val="001F5F"/>
              </a:solidFill>
              <a:latin typeface="Times New Roman"/>
              <a:ea typeface="Times New Roman"/>
              <a:cs typeface="Times New Roman"/>
              <a:sym typeface="Times New Roman"/>
            </a:endParaRPr>
          </a:p>
          <a:p>
            <a:pPr indent="-342898" lvl="0" marL="355598" marR="152786" rtl="0" algn="l">
              <a:lnSpc>
                <a:spcPct val="100041"/>
              </a:lnSpc>
              <a:spcBef>
                <a:spcPts val="799"/>
              </a:spcBef>
              <a:spcAft>
                <a:spcPts val="0"/>
              </a:spcAft>
              <a:buClr>
                <a:srgbClr val="000000"/>
              </a:buClr>
              <a:buSzPts val="2800"/>
              <a:buFont typeface="Arial"/>
              <a:buNone/>
            </a:pPr>
            <a:r>
              <a:t/>
            </a:r>
            <a:endParaRPr sz="1600">
              <a:solidFill>
                <a:srgbClr val="001F5F"/>
              </a:solidFill>
              <a:latin typeface="Times New Roman"/>
              <a:ea typeface="Times New Roman"/>
              <a:cs typeface="Times New Roman"/>
              <a:sym typeface="Times New Roman"/>
            </a:endParaRPr>
          </a:p>
          <a:p>
            <a:pPr indent="0" lvl="0" marL="12700" marR="48634" rtl="0" algn="l">
              <a:lnSpc>
                <a:spcPct val="105535"/>
              </a:lnSpc>
              <a:spcBef>
                <a:spcPts val="0"/>
              </a:spcBef>
              <a:spcAft>
                <a:spcPts val="0"/>
              </a:spcAft>
              <a:buClr>
                <a:schemeClr val="dk1"/>
              </a:buClr>
              <a:buSzPts val="2800"/>
              <a:buFont typeface="Arial"/>
              <a:buNone/>
            </a:pPr>
            <a:r>
              <a:rPr lang="en-US" sz="1600">
                <a:solidFill>
                  <a:srgbClr val="00AFEF"/>
                </a:solidFill>
                <a:latin typeface="Times New Roman"/>
                <a:ea typeface="Times New Roman"/>
                <a:cs typeface="Times New Roman"/>
                <a:sym typeface="Times New Roman"/>
              </a:rPr>
              <a:t>2D: Visual representations</a:t>
            </a:r>
            <a:endParaRPr sz="1600">
              <a:solidFill>
                <a:schemeClr val="dk1"/>
              </a:solidFill>
              <a:latin typeface="Times New Roman"/>
              <a:ea typeface="Times New Roman"/>
              <a:cs typeface="Times New Roman"/>
              <a:sym typeface="Times New Roman"/>
            </a:endParaRPr>
          </a:p>
          <a:p>
            <a:pPr indent="0" lvl="0" marL="12700" marR="48634" rtl="0" algn="l">
              <a:lnSpc>
                <a:spcPct val="95825"/>
              </a:lnSpc>
              <a:spcBef>
                <a:spcPts val="652"/>
              </a:spcBef>
              <a:spcAft>
                <a:spcPts val="0"/>
              </a:spcAft>
              <a:buClr>
                <a:schemeClr val="dk1"/>
              </a:buClr>
              <a:buSzPts val="2800"/>
              <a:buFont typeface="Arial"/>
              <a:buNone/>
            </a:pPr>
            <a:r>
              <a:rPr lang="en-US" sz="1600">
                <a:solidFill>
                  <a:srgbClr val="001F5F"/>
                </a:solidFill>
              </a:rPr>
              <a:t>▪ </a:t>
            </a:r>
            <a:r>
              <a:rPr lang="en-US" sz="1600">
                <a:solidFill>
                  <a:srgbClr val="001F5F"/>
                </a:solidFill>
                <a:latin typeface="Times New Roman"/>
                <a:ea typeface="Times New Roman"/>
                <a:cs typeface="Times New Roman"/>
                <a:sym typeface="Times New Roman"/>
              </a:rPr>
              <a:t>This concerns graphical elements like mages, typography and icons that users interact with. These usually supplement the words used to communicate information to users.</a:t>
            </a:r>
            <a:endParaRPr sz="1600">
              <a:solidFill>
                <a:srgbClr val="001F5F"/>
              </a:solidFill>
              <a:latin typeface="Times New Roman"/>
              <a:ea typeface="Times New Roman"/>
              <a:cs typeface="Times New Roman"/>
              <a:sym typeface="Times New Roman"/>
            </a:endParaRPr>
          </a:p>
          <a:p>
            <a:pPr indent="0" lvl="0" marL="12700" marR="48634" rtl="0" algn="l">
              <a:lnSpc>
                <a:spcPct val="95825"/>
              </a:lnSpc>
              <a:spcBef>
                <a:spcPts val="652"/>
              </a:spcBef>
              <a:spcAft>
                <a:spcPts val="0"/>
              </a:spcAft>
              <a:buClr>
                <a:schemeClr val="dk1"/>
              </a:buClr>
              <a:buSzPts val="2800"/>
              <a:buFont typeface="Arial"/>
              <a:buNone/>
            </a:pPr>
            <a:r>
              <a:t/>
            </a:r>
            <a:endParaRPr sz="1600">
              <a:solidFill>
                <a:srgbClr val="001F5F"/>
              </a:solidFill>
              <a:latin typeface="Times New Roman"/>
              <a:ea typeface="Times New Roman"/>
              <a:cs typeface="Times New Roman"/>
              <a:sym typeface="Times New Roman"/>
            </a:endParaRPr>
          </a:p>
          <a:p>
            <a:pPr indent="0" lvl="0" marL="12700" marR="48634" rtl="0" algn="l">
              <a:lnSpc>
                <a:spcPct val="95825"/>
              </a:lnSpc>
              <a:spcBef>
                <a:spcPts val="675"/>
              </a:spcBef>
              <a:spcAft>
                <a:spcPts val="0"/>
              </a:spcAft>
              <a:buClr>
                <a:schemeClr val="dk1"/>
              </a:buClr>
              <a:buSzPts val="2800"/>
              <a:buFont typeface="Arial"/>
              <a:buNone/>
            </a:pPr>
            <a:r>
              <a:rPr lang="en-US" sz="1600">
                <a:solidFill>
                  <a:srgbClr val="00AFEF"/>
                </a:solidFill>
                <a:latin typeface="Times New Roman"/>
                <a:ea typeface="Times New Roman"/>
                <a:cs typeface="Times New Roman"/>
                <a:sym typeface="Times New Roman"/>
              </a:rPr>
              <a:t>3D: Physical objects or space</a:t>
            </a:r>
            <a:endParaRPr sz="1600">
              <a:solidFill>
                <a:schemeClr val="dk1"/>
              </a:solidFill>
              <a:latin typeface="Times New Roman"/>
              <a:ea typeface="Times New Roman"/>
              <a:cs typeface="Times New Roman"/>
              <a:sym typeface="Times New Roman"/>
            </a:endParaRPr>
          </a:p>
          <a:p>
            <a:pPr indent="-342898" lvl="0" marL="355598" marR="245013" rtl="0" algn="l">
              <a:lnSpc>
                <a:spcPct val="99945"/>
              </a:lnSpc>
              <a:spcBef>
                <a:spcPts val="801"/>
              </a:spcBef>
              <a:spcAft>
                <a:spcPts val="0"/>
              </a:spcAft>
              <a:buClr>
                <a:schemeClr val="dk1"/>
              </a:buClr>
              <a:buSzPts val="2800"/>
              <a:buFont typeface="Arial"/>
              <a:buNone/>
            </a:pPr>
            <a:r>
              <a:rPr lang="en-US" sz="1600">
                <a:solidFill>
                  <a:srgbClr val="001F5F"/>
                </a:solidFill>
              </a:rPr>
              <a:t>▪	</a:t>
            </a:r>
            <a:r>
              <a:rPr lang="en-US" sz="1600">
                <a:solidFill>
                  <a:srgbClr val="001F5F"/>
                </a:solidFill>
                <a:latin typeface="Times New Roman"/>
                <a:ea typeface="Times New Roman"/>
                <a:cs typeface="Times New Roman"/>
                <a:sym typeface="Times New Roman"/>
              </a:rPr>
              <a:t>Through what physical objects do users interact with the product? A laptop, with a mouse or touchpad? Or a smartphone, with the user’s fingers?</a:t>
            </a:r>
            <a:endParaRPr sz="1600">
              <a:solidFill>
                <a:schemeClr val="dk1"/>
              </a:solidFill>
              <a:latin typeface="Times New Roman"/>
              <a:ea typeface="Times New Roman"/>
              <a:cs typeface="Times New Roman"/>
              <a:sym typeface="Times New Roman"/>
            </a:endParaRPr>
          </a:p>
          <a:p>
            <a:pPr indent="0" lvl="0" marL="12700" marR="53016" rtl="0" algn="l">
              <a:lnSpc>
                <a:spcPct val="105499"/>
              </a:lnSpc>
              <a:spcBef>
                <a:spcPts val="0"/>
              </a:spcBef>
              <a:spcAft>
                <a:spcPts val="0"/>
              </a:spcAft>
              <a:buClr>
                <a:schemeClr val="dk1"/>
              </a:buClr>
              <a:buSzPts val="3000"/>
              <a:buFont typeface="Arial"/>
              <a:buNone/>
            </a:pPr>
            <a:r>
              <a:t/>
            </a:r>
            <a:endParaRPr sz="1600">
              <a:solidFill>
                <a:schemeClr val="dk1"/>
              </a:solidFill>
              <a:latin typeface="Times New Roman"/>
              <a:ea typeface="Times New Roman"/>
              <a:cs typeface="Times New Roman"/>
              <a:sym typeface="Times New Roman"/>
            </a:endParaRPr>
          </a:p>
          <a:p>
            <a:pPr indent="0" lvl="0" marL="12700" marR="53016" rtl="0" algn="l">
              <a:lnSpc>
                <a:spcPct val="105499"/>
              </a:lnSpc>
              <a:spcBef>
                <a:spcPts val="0"/>
              </a:spcBef>
              <a:spcAft>
                <a:spcPts val="0"/>
              </a:spcAft>
              <a:buClr>
                <a:schemeClr val="dk1"/>
              </a:buClr>
              <a:buSzPts val="3000"/>
              <a:buFont typeface="Arial"/>
              <a:buNone/>
            </a:pPr>
            <a:r>
              <a:rPr lang="en-US" sz="1600">
                <a:solidFill>
                  <a:srgbClr val="00AFEF"/>
                </a:solidFill>
                <a:latin typeface="Times New Roman"/>
                <a:ea typeface="Times New Roman"/>
                <a:cs typeface="Times New Roman"/>
                <a:sym typeface="Times New Roman"/>
              </a:rPr>
              <a:t>4D:Time</a:t>
            </a:r>
            <a:endParaRPr sz="1600">
              <a:solidFill>
                <a:schemeClr val="dk1"/>
              </a:solidFill>
              <a:latin typeface="Times New Roman"/>
              <a:ea typeface="Times New Roman"/>
              <a:cs typeface="Times New Roman"/>
              <a:sym typeface="Times New Roman"/>
            </a:endParaRPr>
          </a:p>
          <a:p>
            <a:pPr indent="-342898" lvl="0" marL="355598" marR="95477" rtl="0" algn="l">
              <a:lnSpc>
                <a:spcPct val="100041"/>
              </a:lnSpc>
              <a:spcBef>
                <a:spcPts val="698"/>
              </a:spcBef>
              <a:spcAft>
                <a:spcPts val="0"/>
              </a:spcAft>
              <a:buClr>
                <a:schemeClr val="dk1"/>
              </a:buClr>
              <a:buSzPts val="3000"/>
              <a:buFont typeface="Arial"/>
              <a:buNone/>
            </a:pPr>
            <a:r>
              <a:rPr lang="en-US" sz="1600">
                <a:solidFill>
                  <a:srgbClr val="001F5F"/>
                </a:solidFill>
              </a:rPr>
              <a:t>▪	</a:t>
            </a:r>
            <a:r>
              <a:rPr lang="en-US" sz="1600">
                <a:solidFill>
                  <a:srgbClr val="001F5F"/>
                </a:solidFill>
                <a:latin typeface="Times New Roman"/>
                <a:ea typeface="Times New Roman"/>
                <a:cs typeface="Times New Roman"/>
                <a:sym typeface="Times New Roman"/>
              </a:rPr>
              <a:t>While this dimension sounds a little abstract, it mostly refers to media that changes with time (animation, videos, sounds).</a:t>
            </a:r>
            <a:endParaRPr sz="1600">
              <a:solidFill>
                <a:schemeClr val="dk1"/>
              </a:solidFill>
              <a:latin typeface="Times New Roman"/>
              <a:ea typeface="Times New Roman"/>
              <a:cs typeface="Times New Roman"/>
              <a:sym typeface="Times New Roman"/>
            </a:endParaRPr>
          </a:p>
          <a:p>
            <a:pPr indent="0" lvl="0" marL="12700" marR="53016" rtl="0" algn="l">
              <a:lnSpc>
                <a:spcPct val="95825"/>
              </a:lnSpc>
              <a:spcBef>
                <a:spcPts val="724"/>
              </a:spcBef>
              <a:spcAft>
                <a:spcPts val="0"/>
              </a:spcAft>
              <a:buClr>
                <a:schemeClr val="dk1"/>
              </a:buClr>
              <a:buSzPts val="3000"/>
              <a:buFont typeface="Arial"/>
              <a:buNone/>
            </a:pPr>
            <a:r>
              <a:rPr lang="en-US" sz="1600">
                <a:solidFill>
                  <a:srgbClr val="00AFEF"/>
                </a:solidFill>
                <a:latin typeface="Times New Roman"/>
                <a:ea typeface="Times New Roman"/>
                <a:cs typeface="Times New Roman"/>
                <a:sym typeface="Times New Roman"/>
              </a:rPr>
              <a:t>5D:Behaviour</a:t>
            </a:r>
            <a:endParaRPr sz="1600">
              <a:solidFill>
                <a:schemeClr val="dk1"/>
              </a:solidFill>
              <a:latin typeface="Times New Roman"/>
              <a:ea typeface="Times New Roman"/>
              <a:cs typeface="Times New Roman"/>
              <a:sym typeface="Times New Roman"/>
            </a:endParaRPr>
          </a:p>
          <a:p>
            <a:pPr indent="-342898" lvl="0" marL="355598" marR="451483" rtl="0" algn="l">
              <a:lnSpc>
                <a:spcPct val="99945"/>
              </a:lnSpc>
              <a:spcBef>
                <a:spcPts val="859"/>
              </a:spcBef>
              <a:spcAft>
                <a:spcPts val="0"/>
              </a:spcAft>
              <a:buClr>
                <a:schemeClr val="dk1"/>
              </a:buClr>
              <a:buSzPts val="3000"/>
              <a:buFont typeface="Arial"/>
              <a:buNone/>
            </a:pPr>
            <a:r>
              <a:rPr lang="en-US" sz="1600">
                <a:solidFill>
                  <a:srgbClr val="001F5F"/>
                </a:solidFill>
              </a:rPr>
              <a:t>▪	</a:t>
            </a:r>
            <a:r>
              <a:rPr lang="en-US" sz="1600">
                <a:solidFill>
                  <a:srgbClr val="001F5F"/>
                </a:solidFill>
                <a:latin typeface="Times New Roman"/>
                <a:ea typeface="Times New Roman"/>
                <a:cs typeface="Times New Roman"/>
                <a:sym typeface="Times New Roman"/>
              </a:rPr>
              <a:t>This includes the mechanism of a product: how do users perform actions on the website? How do users operate the product?</a:t>
            </a:r>
            <a:endParaRPr sz="1600">
              <a:solidFill>
                <a:schemeClr val="dk1"/>
              </a:solidFill>
              <a:latin typeface="Times New Roman"/>
              <a:ea typeface="Times New Roman"/>
              <a:cs typeface="Times New Roman"/>
              <a:sym typeface="Times New Roman"/>
            </a:endParaRPr>
          </a:p>
          <a:p>
            <a:pPr indent="-342898" lvl="0" marL="355598" marR="451483" rtl="0" algn="l">
              <a:lnSpc>
                <a:spcPct val="99945"/>
              </a:lnSpc>
              <a:spcBef>
                <a:spcPts val="859"/>
              </a:spcBef>
              <a:spcAft>
                <a:spcPts val="0"/>
              </a:spcAft>
              <a:buClr>
                <a:schemeClr val="dk1"/>
              </a:buClr>
              <a:buSzPts val="3000"/>
              <a:buFont typeface="Arial"/>
              <a:buNone/>
            </a:pPr>
            <a:r>
              <a:t/>
            </a:r>
            <a:endParaRPr sz="1600">
              <a:solidFill>
                <a:schemeClr val="dk1"/>
              </a:solidFill>
              <a:latin typeface="Times New Roman"/>
              <a:ea typeface="Times New Roman"/>
              <a:cs typeface="Times New Roman"/>
              <a:sym typeface="Times New Roman"/>
            </a:endParaRPr>
          </a:p>
          <a:p>
            <a:pPr indent="-342898" lvl="0" marL="355598" marR="75002" rtl="0" algn="just">
              <a:lnSpc>
                <a:spcPct val="100041"/>
              </a:lnSpc>
              <a:spcBef>
                <a:spcPts val="668"/>
              </a:spcBef>
              <a:spcAft>
                <a:spcPts val="0"/>
              </a:spcAft>
              <a:buClr>
                <a:schemeClr val="dk1"/>
              </a:buClr>
              <a:buSzPts val="2800"/>
              <a:buFont typeface="Arial"/>
              <a:buNone/>
            </a:pPr>
            <a:r>
              <a:t/>
            </a:r>
            <a:endParaRPr sz="1600">
              <a:solidFill>
                <a:srgbClr val="001F5F"/>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27"/>
          <p:cNvSpPr txBox="1"/>
          <p:nvPr/>
        </p:nvSpPr>
        <p:spPr>
          <a:xfrm>
            <a:off x="1604899" y="2570389"/>
            <a:ext cx="6076132" cy="1243575"/>
          </a:xfrm>
          <a:prstGeom prst="rect">
            <a:avLst/>
          </a:prstGeom>
          <a:noFill/>
          <a:ln>
            <a:noFill/>
          </a:ln>
        </p:spPr>
        <p:txBody>
          <a:bodyPr anchorCtr="0" anchor="t" bIns="0" lIns="0" spcFirstLastPara="1" rIns="0" wrap="square" tIns="29175">
            <a:noAutofit/>
          </a:bodyPr>
          <a:lstStyle/>
          <a:p>
            <a:pPr indent="0" lvl="0" marL="12700" marR="0" rtl="0" algn="l">
              <a:lnSpc>
                <a:spcPct val="104431"/>
              </a:lnSpc>
              <a:spcBef>
                <a:spcPts val="0"/>
              </a:spcBef>
              <a:spcAft>
                <a:spcPts val="0"/>
              </a:spcAft>
              <a:buClr>
                <a:srgbClr val="000000"/>
              </a:buClr>
              <a:buSzPts val="4000"/>
              <a:buFont typeface="Arial"/>
              <a:buNone/>
            </a:pPr>
            <a:r>
              <a:rPr b="1" i="0" lang="en-US" sz="4000" u="none" cap="none" strike="noStrike">
                <a:solidFill>
                  <a:srgbClr val="000000"/>
                </a:solidFill>
                <a:latin typeface="Times New Roman"/>
                <a:ea typeface="Times New Roman"/>
                <a:cs typeface="Times New Roman"/>
                <a:sym typeface="Times New Roman"/>
              </a:rPr>
              <a:t>3. </a:t>
            </a:r>
            <a:r>
              <a:rPr b="1" i="0" lang="en-US" sz="4400" u="none" cap="none" strike="noStrike">
                <a:solidFill>
                  <a:srgbClr val="000000"/>
                </a:solidFill>
                <a:latin typeface="Times New Roman"/>
                <a:ea typeface="Times New Roman"/>
                <a:cs typeface="Times New Roman"/>
                <a:sym typeface="Times New Roman"/>
              </a:rPr>
              <a:t>Wireframes, Mockups,</a:t>
            </a:r>
            <a:endParaRPr b="0" i="0" sz="4400" u="none" cap="none" strike="noStrike">
              <a:solidFill>
                <a:srgbClr val="000000"/>
              </a:solidFill>
              <a:latin typeface="Times New Roman"/>
              <a:ea typeface="Times New Roman"/>
              <a:cs typeface="Times New Roman"/>
              <a:sym typeface="Times New Roman"/>
            </a:endParaRPr>
          </a:p>
          <a:p>
            <a:pPr indent="0" lvl="0" marL="32512" marR="21714" rtl="0" algn="l">
              <a:lnSpc>
                <a:spcPct val="95825"/>
              </a:lnSpc>
              <a:spcBef>
                <a:spcPts val="0"/>
              </a:spcBef>
              <a:spcAft>
                <a:spcPts val="0"/>
              </a:spcAft>
              <a:buClr>
                <a:srgbClr val="000000"/>
              </a:buClr>
              <a:buSzPts val="4400"/>
              <a:buFont typeface="Arial"/>
              <a:buNone/>
            </a:pPr>
            <a:r>
              <a:rPr b="1" i="0" lang="en-US" sz="4400" u="none" cap="none" strike="noStrike">
                <a:solidFill>
                  <a:srgbClr val="000000"/>
                </a:solidFill>
                <a:latin typeface="Times New Roman"/>
                <a:ea typeface="Times New Roman"/>
                <a:cs typeface="Times New Roman"/>
                <a:sym typeface="Times New Roman"/>
              </a:rPr>
              <a:t>Prototypes: Introduction</a:t>
            </a:r>
            <a:endParaRPr b="0" i="0" sz="4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