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62" r:id="rId5"/>
    <p:sldId id="263" r:id="rId6"/>
    <p:sldId id="264" r:id="rId7"/>
    <p:sldId id="265" r:id="rId8"/>
    <p:sldId id="266" r:id="rId9"/>
    <p:sldId id="267" r:id="rId10"/>
    <p:sldId id="268" r:id="rId11"/>
    <p:sldId id="269" r:id="rId12"/>
    <p:sldId id="270" r:id="rId13"/>
    <p:sldId id="405" r:id="rId14"/>
    <p:sldId id="271" r:id="rId15"/>
    <p:sldId id="272" r:id="rId16"/>
    <p:sldId id="273" r:id="rId17"/>
    <p:sldId id="274" r:id="rId18"/>
    <p:sldId id="275" r:id="rId19"/>
    <p:sldId id="276" r:id="rId20"/>
    <p:sldId id="339" r:id="rId21"/>
    <p:sldId id="277" r:id="rId22"/>
    <p:sldId id="338" r:id="rId23"/>
    <p:sldId id="340" r:id="rId24"/>
    <p:sldId id="341" r:id="rId25"/>
    <p:sldId id="342"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7" r:id="rId76"/>
  </p:sldIdLst>
  <p:sldSz cx="9144000" cy="68580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80" userDrawn="1">
          <p15:clr>
            <a:srgbClr val="000000"/>
          </p15:clr>
        </p15:guide>
        <p15:guide id="2" pos="216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880"/>
        <p:guide pos="216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 name="Shape 7"/>
        <p:cNvGrpSpPr/>
        <p:nvPr/>
      </p:nvGrpSpPr>
      <p:grpSpPr>
        <a:xfrm>
          <a:off x="0" y="0"/>
          <a:ext cx="0" cy="0"/>
          <a:chOff x="0" y="0"/>
          <a:chExt cx="0" cy="0"/>
        </a:xfrm>
      </p:grpSpPr>
      <p:sp>
        <p:nvSpPr>
          <p:cNvPr id="8" name="Google Shape;8;p1: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 name="Google Shape;9;p1: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p15: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7" name="Google Shape;117;p15: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44"/>
        <p:cNvGrpSpPr/>
        <p:nvPr/>
      </p:nvGrpSpPr>
      <p:grpSpPr>
        <a:xfrm>
          <a:off x="0" y="0"/>
          <a:ext cx="0" cy="0"/>
          <a:chOff x="0" y="0"/>
          <a:chExt cx="0" cy="0"/>
        </a:xfrm>
      </p:grpSpPr>
      <p:sp>
        <p:nvSpPr>
          <p:cNvPr id="45" name="Google Shape;45;p6: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6" name="Google Shape;46;p6: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p16: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3" name="Google Shape;123;p16: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p17: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9" name="Google Shape;129;p17: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p18: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6" name="Google Shape;136;p18: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p19: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2" name="Google Shape;142;p19: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p20: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20: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Google Shape;153;p21: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4" name="Google Shape;154;p21: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p22: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0" name="Google Shape;160;p22: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6" name="Shape 236"/>
        <p:cNvGrpSpPr/>
        <p:nvPr/>
      </p:nvGrpSpPr>
      <p:grpSpPr>
        <a:xfrm>
          <a:off x="0" y="0"/>
          <a:ext cx="0" cy="0"/>
          <a:chOff x="0" y="0"/>
          <a:chExt cx="0" cy="0"/>
        </a:xfrm>
      </p:grpSpPr>
      <p:sp>
        <p:nvSpPr>
          <p:cNvPr id="237" name="Google Shape;237;p33: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8" name="Google Shape;238;p33: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7: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2" name="Google Shape;52;p7: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4" name="Shape 244"/>
        <p:cNvGrpSpPr/>
        <p:nvPr/>
      </p:nvGrpSpPr>
      <p:grpSpPr>
        <a:xfrm>
          <a:off x="0" y="0"/>
          <a:ext cx="0" cy="0"/>
          <a:chOff x="0" y="0"/>
          <a:chExt cx="0" cy="0"/>
        </a:xfrm>
      </p:grpSpPr>
      <p:sp>
        <p:nvSpPr>
          <p:cNvPr id="245" name="Google Shape;245;p34: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6" name="Google Shape;246;p34: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2" name="Shape 252"/>
        <p:cNvGrpSpPr/>
        <p:nvPr/>
      </p:nvGrpSpPr>
      <p:grpSpPr>
        <a:xfrm>
          <a:off x="0" y="0"/>
          <a:ext cx="0" cy="0"/>
          <a:chOff x="0" y="0"/>
          <a:chExt cx="0" cy="0"/>
        </a:xfrm>
      </p:grpSpPr>
      <p:sp>
        <p:nvSpPr>
          <p:cNvPr id="253" name="Google Shape;253;p35: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4" name="Google Shape;254;p35: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 name="Shape 259"/>
        <p:cNvGrpSpPr/>
        <p:nvPr/>
      </p:nvGrpSpPr>
      <p:grpSpPr>
        <a:xfrm>
          <a:off x="0" y="0"/>
          <a:ext cx="0" cy="0"/>
          <a:chOff x="0" y="0"/>
          <a:chExt cx="0" cy="0"/>
        </a:xfrm>
      </p:grpSpPr>
      <p:sp>
        <p:nvSpPr>
          <p:cNvPr id="260" name="Google Shape;260;p36: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1" name="Google Shape;261;p36: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5" name="Shape 265"/>
        <p:cNvGrpSpPr/>
        <p:nvPr/>
      </p:nvGrpSpPr>
      <p:grpSpPr>
        <a:xfrm>
          <a:off x="0" y="0"/>
          <a:ext cx="0" cy="0"/>
          <a:chOff x="0" y="0"/>
          <a:chExt cx="0" cy="0"/>
        </a:xfrm>
      </p:grpSpPr>
      <p:sp>
        <p:nvSpPr>
          <p:cNvPr id="266" name="Google Shape;266;p37: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7" name="Google Shape;267;p37: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3" name="Shape 273"/>
        <p:cNvGrpSpPr/>
        <p:nvPr/>
      </p:nvGrpSpPr>
      <p:grpSpPr>
        <a:xfrm>
          <a:off x="0" y="0"/>
          <a:ext cx="0" cy="0"/>
          <a:chOff x="0" y="0"/>
          <a:chExt cx="0" cy="0"/>
        </a:xfrm>
      </p:grpSpPr>
      <p:sp>
        <p:nvSpPr>
          <p:cNvPr id="274" name="Google Shape;274;p38: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5" name="Google Shape;275;p38: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9" name="Shape 279"/>
        <p:cNvGrpSpPr/>
        <p:nvPr/>
      </p:nvGrpSpPr>
      <p:grpSpPr>
        <a:xfrm>
          <a:off x="0" y="0"/>
          <a:ext cx="0" cy="0"/>
          <a:chOff x="0" y="0"/>
          <a:chExt cx="0" cy="0"/>
        </a:xfrm>
      </p:grpSpPr>
      <p:sp>
        <p:nvSpPr>
          <p:cNvPr id="280" name="Google Shape;280;p39: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1" name="Google Shape;281;p39: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0" name="Shape 290"/>
        <p:cNvGrpSpPr/>
        <p:nvPr/>
      </p:nvGrpSpPr>
      <p:grpSpPr>
        <a:xfrm>
          <a:off x="0" y="0"/>
          <a:ext cx="0" cy="0"/>
          <a:chOff x="0" y="0"/>
          <a:chExt cx="0" cy="0"/>
        </a:xfrm>
      </p:grpSpPr>
      <p:sp>
        <p:nvSpPr>
          <p:cNvPr id="291" name="Google Shape;291;p40: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92" name="Google Shape;292;p40: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7" name="Shape 297"/>
        <p:cNvGrpSpPr/>
        <p:nvPr/>
      </p:nvGrpSpPr>
      <p:grpSpPr>
        <a:xfrm>
          <a:off x="0" y="0"/>
          <a:ext cx="0" cy="0"/>
          <a:chOff x="0" y="0"/>
          <a:chExt cx="0" cy="0"/>
        </a:xfrm>
      </p:grpSpPr>
      <p:sp>
        <p:nvSpPr>
          <p:cNvPr id="298" name="Google Shape;298;p41: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99" name="Google Shape;299;p41: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5" name="Shape 305"/>
        <p:cNvGrpSpPr/>
        <p:nvPr/>
      </p:nvGrpSpPr>
      <p:grpSpPr>
        <a:xfrm>
          <a:off x="0" y="0"/>
          <a:ext cx="0" cy="0"/>
          <a:chOff x="0" y="0"/>
          <a:chExt cx="0" cy="0"/>
        </a:xfrm>
      </p:grpSpPr>
      <p:sp>
        <p:nvSpPr>
          <p:cNvPr id="306" name="Google Shape;306;p42: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07" name="Google Shape;307;p42: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6" name="Shape 316"/>
        <p:cNvGrpSpPr/>
        <p:nvPr/>
      </p:nvGrpSpPr>
      <p:grpSpPr>
        <a:xfrm>
          <a:off x="0" y="0"/>
          <a:ext cx="0" cy="0"/>
          <a:chOff x="0" y="0"/>
          <a:chExt cx="0" cy="0"/>
        </a:xfrm>
      </p:grpSpPr>
      <p:sp>
        <p:nvSpPr>
          <p:cNvPr id="317" name="Google Shape;317;p43: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18" name="Google Shape;318;p43: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58" name="Google Shape;58;p8: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9" name="Google Shape;59;p8: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 name="Shape 322"/>
        <p:cNvGrpSpPr/>
        <p:nvPr/>
      </p:nvGrpSpPr>
      <p:grpSpPr>
        <a:xfrm>
          <a:off x="0" y="0"/>
          <a:ext cx="0" cy="0"/>
          <a:chOff x="0" y="0"/>
          <a:chExt cx="0" cy="0"/>
        </a:xfrm>
      </p:grpSpPr>
      <p:sp>
        <p:nvSpPr>
          <p:cNvPr id="323" name="Google Shape;323;p44: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24" name="Google Shape;324;p44: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4" name="Shape 334"/>
        <p:cNvGrpSpPr/>
        <p:nvPr/>
      </p:nvGrpSpPr>
      <p:grpSpPr>
        <a:xfrm>
          <a:off x="0" y="0"/>
          <a:ext cx="0" cy="0"/>
          <a:chOff x="0" y="0"/>
          <a:chExt cx="0" cy="0"/>
        </a:xfrm>
      </p:grpSpPr>
      <p:sp>
        <p:nvSpPr>
          <p:cNvPr id="335" name="Google Shape;335;p45: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36" name="Google Shape;336;p45: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0" name="Shape 340"/>
        <p:cNvGrpSpPr/>
        <p:nvPr/>
      </p:nvGrpSpPr>
      <p:grpSpPr>
        <a:xfrm>
          <a:off x="0" y="0"/>
          <a:ext cx="0" cy="0"/>
          <a:chOff x="0" y="0"/>
          <a:chExt cx="0" cy="0"/>
        </a:xfrm>
      </p:grpSpPr>
      <p:sp>
        <p:nvSpPr>
          <p:cNvPr id="341" name="Google Shape;341;p46: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42" name="Google Shape;342;p46: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8" name="Shape 348"/>
        <p:cNvGrpSpPr/>
        <p:nvPr/>
      </p:nvGrpSpPr>
      <p:grpSpPr>
        <a:xfrm>
          <a:off x="0" y="0"/>
          <a:ext cx="0" cy="0"/>
          <a:chOff x="0" y="0"/>
          <a:chExt cx="0" cy="0"/>
        </a:xfrm>
      </p:grpSpPr>
      <p:sp>
        <p:nvSpPr>
          <p:cNvPr id="349" name="Google Shape;349;p47: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50" name="Google Shape;350;p47: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4" name="Shape 354"/>
        <p:cNvGrpSpPr/>
        <p:nvPr/>
      </p:nvGrpSpPr>
      <p:grpSpPr>
        <a:xfrm>
          <a:off x="0" y="0"/>
          <a:ext cx="0" cy="0"/>
          <a:chOff x="0" y="0"/>
          <a:chExt cx="0" cy="0"/>
        </a:xfrm>
      </p:grpSpPr>
      <p:sp>
        <p:nvSpPr>
          <p:cNvPr id="355" name="Google Shape;355;p48: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56" name="Google Shape;356;p48: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0" name="Shape 360"/>
        <p:cNvGrpSpPr/>
        <p:nvPr/>
      </p:nvGrpSpPr>
      <p:grpSpPr>
        <a:xfrm>
          <a:off x="0" y="0"/>
          <a:ext cx="0" cy="0"/>
          <a:chOff x="0" y="0"/>
          <a:chExt cx="0" cy="0"/>
        </a:xfrm>
      </p:grpSpPr>
      <p:sp>
        <p:nvSpPr>
          <p:cNvPr id="361" name="Google Shape;361;p49: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62" name="Google Shape;362;p49: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8" name="Shape 368"/>
        <p:cNvGrpSpPr/>
        <p:nvPr/>
      </p:nvGrpSpPr>
      <p:grpSpPr>
        <a:xfrm>
          <a:off x="0" y="0"/>
          <a:ext cx="0" cy="0"/>
          <a:chOff x="0" y="0"/>
          <a:chExt cx="0" cy="0"/>
        </a:xfrm>
      </p:grpSpPr>
      <p:sp>
        <p:nvSpPr>
          <p:cNvPr id="369" name="Google Shape;369;p50: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70" name="Google Shape;370;p50: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4" name="Shape 374"/>
        <p:cNvGrpSpPr/>
        <p:nvPr/>
      </p:nvGrpSpPr>
      <p:grpSpPr>
        <a:xfrm>
          <a:off x="0" y="0"/>
          <a:ext cx="0" cy="0"/>
          <a:chOff x="0" y="0"/>
          <a:chExt cx="0" cy="0"/>
        </a:xfrm>
      </p:grpSpPr>
      <p:sp>
        <p:nvSpPr>
          <p:cNvPr id="375" name="Google Shape;375;p51: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76" name="Google Shape;376;p51: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5" name="Shape 385"/>
        <p:cNvGrpSpPr/>
        <p:nvPr/>
      </p:nvGrpSpPr>
      <p:grpSpPr>
        <a:xfrm>
          <a:off x="0" y="0"/>
          <a:ext cx="0" cy="0"/>
          <a:chOff x="0" y="0"/>
          <a:chExt cx="0" cy="0"/>
        </a:xfrm>
      </p:grpSpPr>
      <p:sp>
        <p:nvSpPr>
          <p:cNvPr id="386" name="Google Shape;386;p52: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87" name="Google Shape;387;p52: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3" name="Shape 393"/>
        <p:cNvGrpSpPr/>
        <p:nvPr/>
      </p:nvGrpSpPr>
      <p:grpSpPr>
        <a:xfrm>
          <a:off x="0" y="0"/>
          <a:ext cx="0" cy="0"/>
          <a:chOff x="0" y="0"/>
          <a:chExt cx="0" cy="0"/>
        </a:xfrm>
      </p:grpSpPr>
      <p:sp>
        <p:nvSpPr>
          <p:cNvPr id="394" name="Google Shape;394;p53: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95" name="Google Shape;395;p53: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63"/>
        <p:cNvGrpSpPr/>
        <p:nvPr/>
      </p:nvGrpSpPr>
      <p:grpSpPr>
        <a:xfrm>
          <a:off x="0" y="0"/>
          <a:ext cx="0" cy="0"/>
          <a:chOff x="0" y="0"/>
          <a:chExt cx="0" cy="0"/>
        </a:xfrm>
      </p:grpSpPr>
      <p:sp>
        <p:nvSpPr>
          <p:cNvPr id="64" name="Google Shape;64;p9: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5" name="Google Shape;65;p9: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9" name="Shape 399"/>
        <p:cNvGrpSpPr/>
        <p:nvPr/>
      </p:nvGrpSpPr>
      <p:grpSpPr>
        <a:xfrm>
          <a:off x="0" y="0"/>
          <a:ext cx="0" cy="0"/>
          <a:chOff x="0" y="0"/>
          <a:chExt cx="0" cy="0"/>
        </a:xfrm>
      </p:grpSpPr>
      <p:sp>
        <p:nvSpPr>
          <p:cNvPr id="400" name="Google Shape;400;p54: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01" name="Google Shape;401;p54: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6" name="Shape 406"/>
        <p:cNvGrpSpPr/>
        <p:nvPr/>
      </p:nvGrpSpPr>
      <p:grpSpPr>
        <a:xfrm>
          <a:off x="0" y="0"/>
          <a:ext cx="0" cy="0"/>
          <a:chOff x="0" y="0"/>
          <a:chExt cx="0" cy="0"/>
        </a:xfrm>
      </p:grpSpPr>
      <p:sp>
        <p:nvSpPr>
          <p:cNvPr id="407" name="Google Shape;407;p55: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08" name="Google Shape;408;p55: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2" name="Shape 412"/>
        <p:cNvGrpSpPr/>
        <p:nvPr/>
      </p:nvGrpSpPr>
      <p:grpSpPr>
        <a:xfrm>
          <a:off x="0" y="0"/>
          <a:ext cx="0" cy="0"/>
          <a:chOff x="0" y="0"/>
          <a:chExt cx="0" cy="0"/>
        </a:xfrm>
      </p:grpSpPr>
      <p:sp>
        <p:nvSpPr>
          <p:cNvPr id="413" name="Google Shape;413;p56: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14" name="Google Shape;414;p56: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9" name="Shape 419"/>
        <p:cNvGrpSpPr/>
        <p:nvPr/>
      </p:nvGrpSpPr>
      <p:grpSpPr>
        <a:xfrm>
          <a:off x="0" y="0"/>
          <a:ext cx="0" cy="0"/>
          <a:chOff x="0" y="0"/>
          <a:chExt cx="0" cy="0"/>
        </a:xfrm>
      </p:grpSpPr>
      <p:sp>
        <p:nvSpPr>
          <p:cNvPr id="420" name="Google Shape;420;p57: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21" name="Google Shape;421;p57: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6" name="Shape 426"/>
        <p:cNvGrpSpPr/>
        <p:nvPr/>
      </p:nvGrpSpPr>
      <p:grpSpPr>
        <a:xfrm>
          <a:off x="0" y="0"/>
          <a:ext cx="0" cy="0"/>
          <a:chOff x="0" y="0"/>
          <a:chExt cx="0" cy="0"/>
        </a:xfrm>
      </p:grpSpPr>
      <p:sp>
        <p:nvSpPr>
          <p:cNvPr id="427" name="Google Shape;427;p58: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28" name="Google Shape;428;p58: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p59: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38" name="Google Shape;438;p59: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5" name="Shape 445"/>
        <p:cNvGrpSpPr/>
        <p:nvPr/>
      </p:nvGrpSpPr>
      <p:grpSpPr>
        <a:xfrm>
          <a:off x="0" y="0"/>
          <a:ext cx="0" cy="0"/>
          <a:chOff x="0" y="0"/>
          <a:chExt cx="0" cy="0"/>
        </a:xfrm>
      </p:grpSpPr>
      <p:sp>
        <p:nvSpPr>
          <p:cNvPr id="446" name="Google Shape;446;p60: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47" name="Google Shape;447;p60: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5" name="Shape 455"/>
        <p:cNvGrpSpPr/>
        <p:nvPr/>
      </p:nvGrpSpPr>
      <p:grpSpPr>
        <a:xfrm>
          <a:off x="0" y="0"/>
          <a:ext cx="0" cy="0"/>
          <a:chOff x="0" y="0"/>
          <a:chExt cx="0" cy="0"/>
        </a:xfrm>
      </p:grpSpPr>
      <p:sp>
        <p:nvSpPr>
          <p:cNvPr id="456" name="Google Shape;456;p61: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57" name="Google Shape;457;p61: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1" name="Shape 461"/>
        <p:cNvGrpSpPr/>
        <p:nvPr/>
      </p:nvGrpSpPr>
      <p:grpSpPr>
        <a:xfrm>
          <a:off x="0" y="0"/>
          <a:ext cx="0" cy="0"/>
          <a:chOff x="0" y="0"/>
          <a:chExt cx="0" cy="0"/>
        </a:xfrm>
      </p:grpSpPr>
      <p:sp>
        <p:nvSpPr>
          <p:cNvPr id="462" name="Google Shape;462;p62: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63" name="Google Shape;463;p62: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1" name="Shape 471"/>
        <p:cNvGrpSpPr/>
        <p:nvPr/>
      </p:nvGrpSpPr>
      <p:grpSpPr>
        <a:xfrm>
          <a:off x="0" y="0"/>
          <a:ext cx="0" cy="0"/>
          <a:chOff x="0" y="0"/>
          <a:chExt cx="0" cy="0"/>
        </a:xfrm>
      </p:grpSpPr>
      <p:sp>
        <p:nvSpPr>
          <p:cNvPr id="472" name="Google Shape;472;p63: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73" name="Google Shape;473;p63: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69"/>
        <p:cNvGrpSpPr/>
        <p:nvPr/>
      </p:nvGrpSpPr>
      <p:grpSpPr>
        <a:xfrm>
          <a:off x="0" y="0"/>
          <a:ext cx="0" cy="0"/>
          <a:chOff x="0" y="0"/>
          <a:chExt cx="0" cy="0"/>
        </a:xfrm>
      </p:grpSpPr>
      <p:sp>
        <p:nvSpPr>
          <p:cNvPr id="70" name="Google Shape;70;p10: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1" name="Google Shape;71;p10: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1" name="Shape 481"/>
        <p:cNvGrpSpPr/>
        <p:nvPr/>
      </p:nvGrpSpPr>
      <p:grpSpPr>
        <a:xfrm>
          <a:off x="0" y="0"/>
          <a:ext cx="0" cy="0"/>
          <a:chOff x="0" y="0"/>
          <a:chExt cx="0" cy="0"/>
        </a:xfrm>
      </p:grpSpPr>
      <p:sp>
        <p:nvSpPr>
          <p:cNvPr id="482" name="Google Shape;482;p64: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83" name="Google Shape;483;p64: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9" name="Shape 489"/>
        <p:cNvGrpSpPr/>
        <p:nvPr/>
      </p:nvGrpSpPr>
      <p:grpSpPr>
        <a:xfrm>
          <a:off x="0" y="0"/>
          <a:ext cx="0" cy="0"/>
          <a:chOff x="0" y="0"/>
          <a:chExt cx="0" cy="0"/>
        </a:xfrm>
      </p:grpSpPr>
      <p:sp>
        <p:nvSpPr>
          <p:cNvPr id="490" name="Google Shape;490;p65: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91" name="Google Shape;491;p65: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9" name="Shape 499"/>
        <p:cNvGrpSpPr/>
        <p:nvPr/>
      </p:nvGrpSpPr>
      <p:grpSpPr>
        <a:xfrm>
          <a:off x="0" y="0"/>
          <a:ext cx="0" cy="0"/>
          <a:chOff x="0" y="0"/>
          <a:chExt cx="0" cy="0"/>
        </a:xfrm>
      </p:grpSpPr>
      <p:sp>
        <p:nvSpPr>
          <p:cNvPr id="500" name="Google Shape;500;p66: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01" name="Google Shape;501;p66: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7" name="Shape 507"/>
        <p:cNvGrpSpPr/>
        <p:nvPr/>
      </p:nvGrpSpPr>
      <p:grpSpPr>
        <a:xfrm>
          <a:off x="0" y="0"/>
          <a:ext cx="0" cy="0"/>
          <a:chOff x="0" y="0"/>
          <a:chExt cx="0" cy="0"/>
        </a:xfrm>
      </p:grpSpPr>
      <p:sp>
        <p:nvSpPr>
          <p:cNvPr id="508" name="Google Shape;508;p67: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09" name="Google Shape;509;p67: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3" name="Shape 513"/>
        <p:cNvGrpSpPr/>
        <p:nvPr/>
      </p:nvGrpSpPr>
      <p:grpSpPr>
        <a:xfrm>
          <a:off x="0" y="0"/>
          <a:ext cx="0" cy="0"/>
          <a:chOff x="0" y="0"/>
          <a:chExt cx="0" cy="0"/>
        </a:xfrm>
      </p:grpSpPr>
      <p:sp>
        <p:nvSpPr>
          <p:cNvPr id="514" name="Google Shape;514;p68: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15" name="Google Shape;515;p68: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3" name="Shape 523"/>
        <p:cNvGrpSpPr/>
        <p:nvPr/>
      </p:nvGrpSpPr>
      <p:grpSpPr>
        <a:xfrm>
          <a:off x="0" y="0"/>
          <a:ext cx="0" cy="0"/>
          <a:chOff x="0" y="0"/>
          <a:chExt cx="0" cy="0"/>
        </a:xfrm>
      </p:grpSpPr>
      <p:sp>
        <p:nvSpPr>
          <p:cNvPr id="524" name="Google Shape;524;p69: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25" name="Google Shape;525;p69: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9" name="Shape 529"/>
        <p:cNvGrpSpPr/>
        <p:nvPr/>
      </p:nvGrpSpPr>
      <p:grpSpPr>
        <a:xfrm>
          <a:off x="0" y="0"/>
          <a:ext cx="0" cy="0"/>
          <a:chOff x="0" y="0"/>
          <a:chExt cx="0" cy="0"/>
        </a:xfrm>
      </p:grpSpPr>
      <p:sp>
        <p:nvSpPr>
          <p:cNvPr id="530" name="Google Shape;530;p70: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31" name="Google Shape;531;p70: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6" name="Shape 536"/>
        <p:cNvGrpSpPr/>
        <p:nvPr/>
      </p:nvGrpSpPr>
      <p:grpSpPr>
        <a:xfrm>
          <a:off x="0" y="0"/>
          <a:ext cx="0" cy="0"/>
          <a:chOff x="0" y="0"/>
          <a:chExt cx="0" cy="0"/>
        </a:xfrm>
      </p:grpSpPr>
      <p:sp>
        <p:nvSpPr>
          <p:cNvPr id="537" name="Google Shape;537;p71: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38" name="Google Shape;538;p71: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6" name="Shape 546"/>
        <p:cNvGrpSpPr/>
        <p:nvPr/>
      </p:nvGrpSpPr>
      <p:grpSpPr>
        <a:xfrm>
          <a:off x="0" y="0"/>
          <a:ext cx="0" cy="0"/>
          <a:chOff x="0" y="0"/>
          <a:chExt cx="0" cy="0"/>
        </a:xfrm>
      </p:grpSpPr>
      <p:sp>
        <p:nvSpPr>
          <p:cNvPr id="547" name="Google Shape;547;p72: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48" name="Google Shape;548;p72: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7" name="Shape 557"/>
        <p:cNvGrpSpPr/>
        <p:nvPr/>
      </p:nvGrpSpPr>
      <p:grpSpPr>
        <a:xfrm>
          <a:off x="0" y="0"/>
          <a:ext cx="0" cy="0"/>
          <a:chOff x="0" y="0"/>
          <a:chExt cx="0" cy="0"/>
        </a:xfrm>
      </p:grpSpPr>
      <p:sp>
        <p:nvSpPr>
          <p:cNvPr id="558" name="Google Shape;558;p73: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59" name="Google Shape;559;p73: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77"/>
        <p:cNvGrpSpPr/>
        <p:nvPr/>
      </p:nvGrpSpPr>
      <p:grpSpPr>
        <a:xfrm>
          <a:off x="0" y="0"/>
          <a:ext cx="0" cy="0"/>
          <a:chOff x="0" y="0"/>
          <a:chExt cx="0" cy="0"/>
        </a:xfrm>
      </p:grpSpPr>
      <p:sp>
        <p:nvSpPr>
          <p:cNvPr id="78" name="Google Shape;78;p11: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9" name="Google Shape;79;p11: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3" name="Shape 563"/>
        <p:cNvGrpSpPr/>
        <p:nvPr/>
      </p:nvGrpSpPr>
      <p:grpSpPr>
        <a:xfrm>
          <a:off x="0" y="0"/>
          <a:ext cx="0" cy="0"/>
          <a:chOff x="0" y="0"/>
          <a:chExt cx="0" cy="0"/>
        </a:xfrm>
      </p:grpSpPr>
      <p:sp>
        <p:nvSpPr>
          <p:cNvPr id="564" name="Google Shape;564;p74: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65" name="Google Shape;565;p74: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2" name="Shape 572"/>
        <p:cNvGrpSpPr/>
        <p:nvPr/>
      </p:nvGrpSpPr>
      <p:grpSpPr>
        <a:xfrm>
          <a:off x="0" y="0"/>
          <a:ext cx="0" cy="0"/>
          <a:chOff x="0" y="0"/>
          <a:chExt cx="0" cy="0"/>
        </a:xfrm>
      </p:grpSpPr>
      <p:sp>
        <p:nvSpPr>
          <p:cNvPr id="573" name="Google Shape;573;p75: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74" name="Google Shape;574;p75: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2" name="Shape 582"/>
        <p:cNvGrpSpPr/>
        <p:nvPr/>
      </p:nvGrpSpPr>
      <p:grpSpPr>
        <a:xfrm>
          <a:off x="0" y="0"/>
          <a:ext cx="0" cy="0"/>
          <a:chOff x="0" y="0"/>
          <a:chExt cx="0" cy="0"/>
        </a:xfrm>
      </p:grpSpPr>
      <p:sp>
        <p:nvSpPr>
          <p:cNvPr id="583" name="Google Shape;583;p76: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84" name="Google Shape;584;p76: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2" name="Shape 592"/>
        <p:cNvGrpSpPr/>
        <p:nvPr/>
      </p:nvGrpSpPr>
      <p:grpSpPr>
        <a:xfrm>
          <a:off x="0" y="0"/>
          <a:ext cx="0" cy="0"/>
          <a:chOff x="0" y="0"/>
          <a:chExt cx="0" cy="0"/>
        </a:xfrm>
      </p:grpSpPr>
      <p:sp>
        <p:nvSpPr>
          <p:cNvPr id="593" name="Google Shape;593;p77: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94" name="Google Shape;594;p77: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0" name="Shape 600"/>
        <p:cNvGrpSpPr/>
        <p:nvPr/>
      </p:nvGrpSpPr>
      <p:grpSpPr>
        <a:xfrm>
          <a:off x="0" y="0"/>
          <a:ext cx="0" cy="0"/>
          <a:chOff x="0" y="0"/>
          <a:chExt cx="0" cy="0"/>
        </a:xfrm>
      </p:grpSpPr>
      <p:sp>
        <p:nvSpPr>
          <p:cNvPr id="601" name="Google Shape;601;p78: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02" name="Google Shape;602;p78: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6" name="Shape 606"/>
        <p:cNvGrpSpPr/>
        <p:nvPr/>
      </p:nvGrpSpPr>
      <p:grpSpPr>
        <a:xfrm>
          <a:off x="0" y="0"/>
          <a:ext cx="0" cy="0"/>
          <a:chOff x="0" y="0"/>
          <a:chExt cx="0" cy="0"/>
        </a:xfrm>
      </p:grpSpPr>
      <p:sp>
        <p:nvSpPr>
          <p:cNvPr id="607" name="Google Shape;607;p79: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08" name="Google Shape;608;p79: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6" name="Shape 616"/>
        <p:cNvGrpSpPr/>
        <p:nvPr/>
      </p:nvGrpSpPr>
      <p:grpSpPr>
        <a:xfrm>
          <a:off x="0" y="0"/>
          <a:ext cx="0" cy="0"/>
          <a:chOff x="0" y="0"/>
          <a:chExt cx="0" cy="0"/>
        </a:xfrm>
      </p:grpSpPr>
      <p:sp>
        <p:nvSpPr>
          <p:cNvPr id="617" name="Google Shape;617;p80: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18" name="Google Shape;618;p80: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7" name="Shape 627"/>
        <p:cNvGrpSpPr/>
        <p:nvPr/>
      </p:nvGrpSpPr>
      <p:grpSpPr>
        <a:xfrm>
          <a:off x="0" y="0"/>
          <a:ext cx="0" cy="0"/>
          <a:chOff x="0" y="0"/>
          <a:chExt cx="0" cy="0"/>
        </a:xfrm>
      </p:grpSpPr>
      <p:sp>
        <p:nvSpPr>
          <p:cNvPr id="628" name="Google Shape;628;p81: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29" name="Google Shape;629;p81: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3" name="Shape 633"/>
        <p:cNvGrpSpPr/>
        <p:nvPr/>
      </p:nvGrpSpPr>
      <p:grpSpPr>
        <a:xfrm>
          <a:off x="0" y="0"/>
          <a:ext cx="0" cy="0"/>
          <a:chOff x="0" y="0"/>
          <a:chExt cx="0" cy="0"/>
        </a:xfrm>
      </p:grpSpPr>
      <p:sp>
        <p:nvSpPr>
          <p:cNvPr id="634" name="Google Shape;634;p82: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35" name="Google Shape;635;p82: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p12: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7" name="Google Shape;87;p12: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p13: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13: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p14: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1" name="Google Shape;111;p14: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 name="Shape 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xml"/><Relationship Id="rId1" Type="http://schemas.openxmlformats.org/officeDocument/2006/relationships/image" Target="../media/image18.jpe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 name="Shape 10"/>
        <p:cNvGrpSpPr/>
        <p:nvPr/>
      </p:nvGrpSpPr>
      <p:grpSpPr>
        <a:xfrm>
          <a:off x="0" y="0"/>
          <a:ext cx="0" cy="0"/>
          <a:chOff x="0" y="0"/>
          <a:chExt cx="0" cy="0"/>
        </a:xfrm>
      </p:grpSpPr>
      <p:sp>
        <p:nvSpPr>
          <p:cNvPr id="11" name="Google Shape;11;p1"/>
          <p:cNvSpPr txBox="1"/>
          <p:nvPr/>
        </p:nvSpPr>
        <p:spPr>
          <a:xfrm>
            <a:off x="3363849" y="2475765"/>
            <a:ext cx="2522169" cy="584708"/>
          </a:xfrm>
          <a:prstGeom prst="rect">
            <a:avLst/>
          </a:prstGeom>
          <a:noFill/>
          <a:ln>
            <a:noFill/>
          </a:ln>
        </p:spPr>
        <p:txBody>
          <a:bodyPr spcFirstLastPara="1" wrap="square" lIns="0" tIns="29175" rIns="0" bIns="0" anchor="t" anchorCtr="0">
            <a:noAutofit/>
          </a:bodyPr>
          <a:lstStyle/>
          <a:p>
            <a:pPr marL="12700" marR="0" lvl="0" indent="0" algn="l" rtl="0">
              <a:lnSpc>
                <a:spcPct val="104000"/>
              </a:lnSpc>
              <a:spcBef>
                <a:spcPts val="0"/>
              </a:spcBef>
              <a:spcAft>
                <a:spcPts val="0"/>
              </a:spcAft>
              <a:buNone/>
            </a:pPr>
            <a:r>
              <a:rPr lang="en-US" sz="4400" b="1" i="0" u="none" strike="noStrike" cap="none">
                <a:latin typeface="Times New Roman" panose="02020603050405020304"/>
                <a:ea typeface="Times New Roman" panose="02020603050405020304"/>
                <a:cs typeface="Times New Roman" panose="02020603050405020304"/>
                <a:sym typeface="Times New Roman" panose="02020603050405020304"/>
              </a:rPr>
              <a:t>UNIT - 04</a:t>
            </a:r>
            <a:endParaRPr sz="4400" b="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2" name="Google Shape;12;p1"/>
          <p:cNvSpPr txBox="1"/>
          <p:nvPr/>
        </p:nvSpPr>
        <p:spPr>
          <a:xfrm>
            <a:off x="2322703" y="3146325"/>
            <a:ext cx="916936" cy="584707"/>
          </a:xfrm>
          <a:prstGeom prst="rect">
            <a:avLst/>
          </a:prstGeom>
          <a:noFill/>
          <a:ln>
            <a:noFill/>
          </a:ln>
        </p:spPr>
        <p:txBody>
          <a:bodyPr spcFirstLastPara="1" wrap="square" lIns="0" tIns="29175" rIns="0" bIns="0" anchor="t" anchorCtr="0">
            <a:noAutofit/>
          </a:bodyPr>
          <a:lstStyle/>
          <a:p>
            <a:pPr marL="12700" marR="0" lvl="0" indent="0" algn="l" rtl="0">
              <a:lnSpc>
                <a:spcPct val="104000"/>
              </a:lnSpc>
              <a:spcBef>
                <a:spcPts val="0"/>
              </a:spcBef>
              <a:spcAft>
                <a:spcPts val="0"/>
              </a:spcAft>
              <a:buNone/>
            </a:pPr>
            <a:r>
              <a:rPr lang="en-US" sz="4400" b="1" i="0" u="none" strike="noStrike" cap="none">
                <a:latin typeface="Times New Roman" panose="02020603050405020304"/>
                <a:ea typeface="Times New Roman" panose="02020603050405020304"/>
                <a:cs typeface="Times New Roman" panose="02020603050405020304"/>
                <a:sym typeface="Times New Roman" panose="02020603050405020304"/>
              </a:rPr>
              <a:t>UX</a:t>
            </a:r>
            <a:endParaRPr sz="4400" b="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3" name="Google Shape;13;p1"/>
          <p:cNvSpPr txBox="1"/>
          <p:nvPr/>
        </p:nvSpPr>
        <p:spPr>
          <a:xfrm>
            <a:off x="3270170" y="3146325"/>
            <a:ext cx="1725137" cy="584707"/>
          </a:xfrm>
          <a:prstGeom prst="rect">
            <a:avLst/>
          </a:prstGeom>
          <a:noFill/>
          <a:ln>
            <a:noFill/>
          </a:ln>
        </p:spPr>
        <p:txBody>
          <a:bodyPr spcFirstLastPara="1" wrap="square" lIns="0" tIns="29175" rIns="0" bIns="0" anchor="t" anchorCtr="0">
            <a:noAutofit/>
          </a:bodyPr>
          <a:lstStyle/>
          <a:p>
            <a:pPr marL="12700" marR="0" lvl="0" indent="0" algn="l" rtl="0">
              <a:lnSpc>
                <a:spcPct val="104000"/>
              </a:lnSpc>
              <a:spcBef>
                <a:spcPts val="0"/>
              </a:spcBef>
              <a:spcAft>
                <a:spcPts val="0"/>
              </a:spcAft>
              <a:buNone/>
            </a:pPr>
            <a:r>
              <a:rPr lang="en-US" sz="4400" b="1" i="0" u="none" strike="noStrike" cap="none">
                <a:latin typeface="Times New Roman" panose="02020603050405020304"/>
                <a:ea typeface="Times New Roman" panose="02020603050405020304"/>
                <a:cs typeface="Times New Roman" panose="02020603050405020304"/>
                <a:sym typeface="Times New Roman" panose="02020603050405020304"/>
              </a:rPr>
              <a:t>Design</a:t>
            </a:r>
            <a:endParaRPr sz="4400" b="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4" name="Google Shape;14;p1"/>
          <p:cNvSpPr txBox="1"/>
          <p:nvPr/>
        </p:nvSpPr>
        <p:spPr>
          <a:xfrm>
            <a:off x="5023042" y="3146325"/>
            <a:ext cx="1899641" cy="584707"/>
          </a:xfrm>
          <a:prstGeom prst="rect">
            <a:avLst/>
          </a:prstGeom>
          <a:noFill/>
          <a:ln>
            <a:noFill/>
          </a:ln>
        </p:spPr>
        <p:txBody>
          <a:bodyPr spcFirstLastPara="1" wrap="square" lIns="0" tIns="29175" rIns="0" bIns="0" anchor="t" anchorCtr="0">
            <a:noAutofit/>
          </a:bodyPr>
          <a:lstStyle/>
          <a:p>
            <a:pPr marL="12700" marR="0" lvl="0" indent="0" algn="l" rtl="0">
              <a:lnSpc>
                <a:spcPct val="104000"/>
              </a:lnSpc>
              <a:spcBef>
                <a:spcPts val="0"/>
              </a:spcBef>
              <a:spcAft>
                <a:spcPts val="0"/>
              </a:spcAft>
              <a:buNone/>
            </a:pPr>
            <a:r>
              <a:rPr lang="en-US" sz="4400" b="1" i="0" u="none" strike="noStrike" cap="none">
                <a:latin typeface="Times New Roman" panose="02020603050405020304"/>
                <a:ea typeface="Times New Roman" panose="02020603050405020304"/>
                <a:cs typeface="Times New Roman" panose="02020603050405020304"/>
                <a:sym typeface="Times New Roman" panose="02020603050405020304"/>
              </a:rPr>
              <a:t>Process</a:t>
            </a:r>
            <a:endParaRPr sz="4400" b="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5" name="Google Shape;15;p1"/>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b="0" i="0" u="none" strike="noStrike" cap="none">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15"/>
          <p:cNvSpPr/>
          <p:nvPr/>
        </p:nvSpPr>
        <p:spPr>
          <a:xfrm>
            <a:off x="0" y="999744"/>
            <a:ext cx="9144000" cy="4430268"/>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0" name="Google Shape;120;p15"/>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Shape 47"/>
        <p:cNvGrpSpPr/>
        <p:nvPr/>
      </p:nvGrpSpPr>
      <p:grpSpPr>
        <a:xfrm>
          <a:off x="0" y="0"/>
          <a:ext cx="0" cy="0"/>
          <a:chOff x="0" y="0"/>
          <a:chExt cx="0" cy="0"/>
        </a:xfrm>
      </p:grpSpPr>
      <p:sp>
        <p:nvSpPr>
          <p:cNvPr id="48" name="Google Shape;48;p6"/>
          <p:cNvSpPr txBox="1"/>
          <p:nvPr/>
        </p:nvSpPr>
        <p:spPr>
          <a:xfrm>
            <a:off x="221691" y="745007"/>
            <a:ext cx="8436758" cy="2134031"/>
          </a:xfrm>
          <a:prstGeom prst="rect">
            <a:avLst/>
          </a:prstGeom>
          <a:noFill/>
          <a:ln>
            <a:noFill/>
          </a:ln>
        </p:spPr>
        <p:txBody>
          <a:bodyPr spcFirstLastPara="1" wrap="square" lIns="0" tIns="18750" rIns="0" bIns="0" anchor="t" anchorCtr="0">
            <a:noAutofit/>
          </a:bodyPr>
          <a:lstStyle/>
          <a:p>
            <a:pPr marL="12700" marR="61595" lvl="0" indent="0" algn="l" rtl="0">
              <a:lnSpc>
                <a:spcPct val="106000"/>
              </a:lnSpc>
              <a:spcBef>
                <a:spcPts val="0"/>
              </a:spcBef>
              <a:spcAft>
                <a:spcPts val="0"/>
              </a:spcAft>
              <a:buNone/>
            </a:pPr>
            <a:r>
              <a:rPr lang="en-US" sz="2800" b="1">
                <a:latin typeface="Times New Roman" panose="02020603050405020304"/>
                <a:ea typeface="Times New Roman" panose="02020603050405020304"/>
                <a:cs typeface="Times New Roman" panose="02020603050405020304"/>
                <a:sym typeface="Times New Roman" panose="02020603050405020304"/>
              </a:rPr>
              <a:t>Benchmark Task</a:t>
            </a:r>
            <a:endParaRPr sz="2800">
              <a:latin typeface="Times New Roman" panose="02020603050405020304"/>
              <a:ea typeface="Times New Roman" panose="02020603050405020304"/>
              <a:cs typeface="Times New Roman" panose="02020603050405020304"/>
              <a:sym typeface="Times New Roman" panose="02020603050405020304"/>
            </a:endParaRPr>
          </a:p>
          <a:p>
            <a:pPr marL="288290" marR="61595" lvl="0" indent="0" algn="l" rtl="0">
              <a:lnSpc>
                <a:spcPct val="102000"/>
              </a:lnSpc>
              <a:spcBef>
                <a:spcPts val="570"/>
              </a:spcBef>
              <a:spcAft>
                <a:spcPts val="0"/>
              </a:spcAft>
              <a:buNone/>
            </a:pPr>
            <a:r>
              <a:rPr lang="en-US" sz="3200">
                <a:latin typeface="Calibri" panose="020F0502020204030204"/>
                <a:ea typeface="Calibri" panose="020F0502020204030204"/>
                <a:cs typeface="Calibri" panose="020F0502020204030204"/>
                <a:sym typeface="Calibri" panose="020F0502020204030204"/>
              </a:rPr>
              <a:t>“</a:t>
            </a:r>
            <a:r>
              <a:rPr 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A benchmark task is a description of a task</a:t>
            </a:r>
            <a:endParaRPr sz="2000">
              <a:latin typeface="Times New Roman" panose="02020603050405020304"/>
              <a:ea typeface="Times New Roman" panose="02020603050405020304"/>
              <a:cs typeface="Times New Roman" panose="02020603050405020304"/>
              <a:sym typeface="Times New Roman" panose="02020603050405020304"/>
            </a:endParaRPr>
          </a:p>
          <a:p>
            <a:pPr marL="355600" marR="0" lvl="0" indent="-88265" algn="l" rtl="0">
              <a:lnSpc>
                <a:spcPct val="102000"/>
              </a:lnSpc>
              <a:spcBef>
                <a:spcPts val="585"/>
              </a:spcBef>
              <a:spcAft>
                <a:spcPts val="0"/>
              </a:spcAft>
              <a:buNone/>
            </a:pPr>
            <a:r>
              <a:rPr 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performed by a participant in formative evaluation so that UX measures such as time-on-task and error rates can be obtained and compared to a baseline value across the performances of multiple participants</a:t>
            </a:r>
            <a:r>
              <a:rPr lang="en-US" sz="3200">
                <a:latin typeface="Calibri" panose="020F0502020204030204"/>
                <a:ea typeface="Calibri" panose="020F0502020204030204"/>
                <a:cs typeface="Calibri" panose="020F0502020204030204"/>
                <a:sym typeface="Calibri" panose="020F0502020204030204"/>
              </a:rPr>
              <a:t>”</a:t>
            </a:r>
            <a:endParaRPr sz="3200">
              <a:latin typeface="Calibri" panose="020F0502020204030204"/>
              <a:ea typeface="Calibri" panose="020F0502020204030204"/>
              <a:cs typeface="Calibri" panose="020F0502020204030204"/>
              <a:sym typeface="Calibri" panose="020F0502020204030204"/>
            </a:endParaRPr>
          </a:p>
        </p:txBody>
      </p:sp>
      <p:sp>
        <p:nvSpPr>
          <p:cNvPr id="49" name="Google Shape;49;p6"/>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sp>
        <p:nvSpPr>
          <p:cNvPr id="125" name="Google Shape;125;p16"/>
          <p:cNvSpPr txBox="1"/>
          <p:nvPr/>
        </p:nvSpPr>
        <p:spPr>
          <a:xfrm>
            <a:off x="221691" y="843099"/>
            <a:ext cx="8186453" cy="4108558"/>
          </a:xfrm>
          <a:prstGeom prst="rect">
            <a:avLst/>
          </a:prstGeom>
          <a:noFill/>
          <a:ln>
            <a:noFill/>
          </a:ln>
        </p:spPr>
        <p:txBody>
          <a:bodyPr spcFirstLastPara="1" wrap="square" lIns="0" tIns="22025" rIns="0" bIns="0" anchor="t" anchorCtr="0">
            <a:noAutofit/>
          </a:bodyPr>
          <a:lstStyle/>
          <a:p>
            <a:pPr marL="12700" marR="38100" lvl="0" indent="0" algn="l" rtl="0">
              <a:lnSpc>
                <a:spcPct val="105000"/>
              </a:lnSpc>
              <a:spcBef>
                <a:spcPts val="0"/>
              </a:spcBef>
              <a:spcAft>
                <a:spcPts val="0"/>
              </a:spcAft>
              <a:buNone/>
            </a:pPr>
            <a:r>
              <a:rPr lang="en-US" sz="3300" b="1">
                <a:latin typeface="Times New Roman" panose="02020603050405020304"/>
                <a:ea typeface="Times New Roman" panose="02020603050405020304"/>
                <a:cs typeface="Times New Roman" panose="02020603050405020304"/>
                <a:sym typeface="Times New Roman" panose="02020603050405020304"/>
              </a:rPr>
              <a:t>Measuring Instruments</a:t>
            </a:r>
            <a:endParaRPr sz="33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42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Benchmark Tasks</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57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Address designer questions with benchmark tasks and UX targets</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57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Selecting benchmark tasks</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8100" lvl="0" indent="0" algn="l" rtl="0">
              <a:lnSpc>
                <a:spcPct val="96000"/>
              </a:lnSpc>
              <a:spcBef>
                <a:spcPts val="570"/>
              </a:spcBef>
              <a:spcAft>
                <a:spcPts val="0"/>
              </a:spcAft>
              <a:buNone/>
            </a:pPr>
            <a:r>
              <a:rPr lang="en-US" sz="2000">
                <a:solidFill>
                  <a:srgbClr val="006FC0"/>
                </a:solidFill>
                <a:latin typeface="Arial" panose="020B0604020202020204"/>
                <a:ea typeface="Arial" panose="020B0604020202020204"/>
                <a:cs typeface="Arial" panose="020B0604020202020204"/>
                <a:sym typeface="Arial" panose="020B0604020202020204"/>
              </a:rPr>
              <a:t>–  </a:t>
            </a:r>
            <a:r>
              <a:rPr lang="en-US" sz="2000">
                <a:solidFill>
                  <a:srgbClr val="006FC0"/>
                </a:solidFill>
                <a:latin typeface="Times New Roman" panose="02020603050405020304"/>
                <a:ea typeface="Times New Roman" panose="02020603050405020304"/>
                <a:cs typeface="Times New Roman" panose="02020603050405020304"/>
                <a:sym typeface="Times New Roman" panose="02020603050405020304"/>
              </a:rPr>
              <a:t>Create benchmark tasks for a representative spectrum of user tasks.</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0" lvl="0" indent="0" algn="l" rtl="0">
              <a:lnSpc>
                <a:spcPct val="96000"/>
              </a:lnSpc>
              <a:spcBef>
                <a:spcPts val="570"/>
              </a:spcBef>
              <a:spcAft>
                <a:spcPts val="0"/>
              </a:spcAft>
              <a:buNone/>
            </a:pPr>
            <a:r>
              <a:rPr lang="en-US" sz="2000">
                <a:solidFill>
                  <a:srgbClr val="006FC0"/>
                </a:solidFill>
                <a:latin typeface="Arial" panose="020B0604020202020204"/>
                <a:ea typeface="Arial" panose="020B0604020202020204"/>
                <a:cs typeface="Arial" panose="020B0604020202020204"/>
                <a:sym typeface="Arial" panose="020B0604020202020204"/>
              </a:rPr>
              <a:t>–  </a:t>
            </a:r>
            <a:r>
              <a:rPr lang="en-US" sz="2000">
                <a:solidFill>
                  <a:srgbClr val="006FC0"/>
                </a:solidFill>
                <a:latin typeface="Times New Roman" panose="02020603050405020304"/>
                <a:ea typeface="Times New Roman" panose="02020603050405020304"/>
                <a:cs typeface="Times New Roman" panose="02020603050405020304"/>
                <a:sym typeface="Times New Roman" panose="02020603050405020304"/>
              </a:rPr>
              <a:t>Start with short and easy tasks and then increase difficulty progressively.</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8100" lvl="0" indent="0" algn="l" rtl="0">
              <a:lnSpc>
                <a:spcPct val="96000"/>
              </a:lnSpc>
              <a:spcBef>
                <a:spcPts val="570"/>
              </a:spcBef>
              <a:spcAft>
                <a:spcPts val="0"/>
              </a:spcAft>
              <a:buNone/>
            </a:pPr>
            <a:r>
              <a:rPr lang="en-US" sz="2000">
                <a:solidFill>
                  <a:srgbClr val="006FC0"/>
                </a:solidFill>
                <a:latin typeface="Arial" panose="020B0604020202020204"/>
                <a:ea typeface="Arial" panose="020B0604020202020204"/>
                <a:cs typeface="Arial" panose="020B0604020202020204"/>
                <a:sym typeface="Arial" panose="020B0604020202020204"/>
              </a:rPr>
              <a:t>–  </a:t>
            </a:r>
            <a:r>
              <a:rPr lang="en-US" sz="2000">
                <a:solidFill>
                  <a:srgbClr val="006FC0"/>
                </a:solidFill>
                <a:latin typeface="Times New Roman" panose="02020603050405020304"/>
                <a:ea typeface="Times New Roman" panose="02020603050405020304"/>
                <a:cs typeface="Times New Roman" panose="02020603050405020304"/>
                <a:sym typeface="Times New Roman" panose="02020603050405020304"/>
              </a:rPr>
              <a:t>Include some navigation where appropriate.</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8100" lvl="0" indent="0" algn="l" rtl="0">
              <a:lnSpc>
                <a:spcPct val="96000"/>
              </a:lnSpc>
              <a:spcBef>
                <a:spcPts val="575"/>
              </a:spcBef>
              <a:spcAft>
                <a:spcPts val="0"/>
              </a:spcAft>
              <a:buNone/>
            </a:pPr>
            <a:r>
              <a:rPr lang="en-US" sz="2000">
                <a:solidFill>
                  <a:srgbClr val="006FC0"/>
                </a:solidFill>
                <a:latin typeface="Arial" panose="020B0604020202020204"/>
                <a:ea typeface="Arial" panose="020B0604020202020204"/>
                <a:cs typeface="Arial" panose="020B0604020202020204"/>
                <a:sym typeface="Arial" panose="020B0604020202020204"/>
              </a:rPr>
              <a:t>–  </a:t>
            </a:r>
            <a:r>
              <a:rPr lang="en-US" sz="2000">
                <a:solidFill>
                  <a:srgbClr val="006FC0"/>
                </a:solidFill>
                <a:latin typeface="Times New Roman" panose="02020603050405020304"/>
                <a:ea typeface="Times New Roman" panose="02020603050405020304"/>
                <a:cs typeface="Times New Roman" panose="02020603050405020304"/>
                <a:sym typeface="Times New Roman" panose="02020603050405020304"/>
              </a:rPr>
              <a:t>Avoid large amounts of typing (unless typing skill is being evaluated).</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8100" lvl="0" indent="0" algn="l" rtl="0">
              <a:lnSpc>
                <a:spcPct val="96000"/>
              </a:lnSpc>
              <a:spcBef>
                <a:spcPts val="570"/>
              </a:spcBef>
              <a:spcAft>
                <a:spcPts val="0"/>
              </a:spcAft>
              <a:buNone/>
            </a:pPr>
            <a:r>
              <a:rPr lang="en-US" sz="2000">
                <a:solidFill>
                  <a:srgbClr val="006FC0"/>
                </a:solidFill>
                <a:latin typeface="Arial" panose="020B0604020202020204"/>
                <a:ea typeface="Arial" panose="020B0604020202020204"/>
                <a:cs typeface="Arial" panose="020B0604020202020204"/>
                <a:sym typeface="Arial" panose="020B0604020202020204"/>
              </a:rPr>
              <a:t>–  </a:t>
            </a:r>
            <a:r>
              <a:rPr lang="en-US" sz="2000">
                <a:solidFill>
                  <a:srgbClr val="006FC0"/>
                </a:solidFill>
                <a:latin typeface="Times New Roman" panose="02020603050405020304"/>
                <a:ea typeface="Times New Roman" panose="02020603050405020304"/>
                <a:cs typeface="Times New Roman" panose="02020603050405020304"/>
                <a:sym typeface="Times New Roman" panose="02020603050405020304"/>
              </a:rPr>
              <a:t>Match the benchmark task to the UX measure.</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8100" lvl="0" indent="0" algn="l" rtl="0">
              <a:lnSpc>
                <a:spcPct val="96000"/>
              </a:lnSpc>
              <a:spcBef>
                <a:spcPts val="570"/>
              </a:spcBef>
              <a:spcAft>
                <a:spcPts val="0"/>
              </a:spcAft>
              <a:buNone/>
            </a:pPr>
            <a:r>
              <a:rPr lang="en-US" sz="2000">
                <a:solidFill>
                  <a:srgbClr val="006FC0"/>
                </a:solidFill>
                <a:latin typeface="Arial" panose="020B0604020202020204"/>
                <a:ea typeface="Arial" panose="020B0604020202020204"/>
                <a:cs typeface="Arial" panose="020B0604020202020204"/>
                <a:sym typeface="Arial" panose="020B0604020202020204"/>
              </a:rPr>
              <a:t>–  </a:t>
            </a:r>
            <a:r>
              <a:rPr lang="en-US" sz="2000">
                <a:solidFill>
                  <a:srgbClr val="006FC0"/>
                </a:solidFill>
                <a:latin typeface="Times New Roman" panose="02020603050405020304"/>
                <a:ea typeface="Times New Roman" panose="02020603050405020304"/>
                <a:cs typeface="Times New Roman" panose="02020603050405020304"/>
                <a:sym typeface="Times New Roman" panose="02020603050405020304"/>
              </a:rPr>
              <a:t>Adapt scenarios already developed for design.</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8100" lvl="0" indent="0" algn="l" rtl="0">
              <a:lnSpc>
                <a:spcPct val="96000"/>
              </a:lnSpc>
              <a:spcBef>
                <a:spcPts val="570"/>
              </a:spcBef>
              <a:spcAft>
                <a:spcPts val="0"/>
              </a:spcAft>
              <a:buNone/>
            </a:pPr>
            <a:r>
              <a:rPr lang="en-US" sz="2000">
                <a:solidFill>
                  <a:srgbClr val="006FC0"/>
                </a:solidFill>
                <a:latin typeface="Arial" panose="020B0604020202020204"/>
                <a:ea typeface="Arial" panose="020B0604020202020204"/>
                <a:cs typeface="Arial" panose="020B0604020202020204"/>
                <a:sym typeface="Arial" panose="020B0604020202020204"/>
              </a:rPr>
              <a:t>–  </a:t>
            </a:r>
            <a:r>
              <a:rPr lang="en-US" sz="2000">
                <a:solidFill>
                  <a:srgbClr val="006FC0"/>
                </a:solidFill>
                <a:latin typeface="Times New Roman" panose="02020603050405020304"/>
                <a:ea typeface="Times New Roman" panose="02020603050405020304"/>
                <a:cs typeface="Times New Roman" panose="02020603050405020304"/>
                <a:sym typeface="Times New Roman" panose="02020603050405020304"/>
              </a:rPr>
              <a:t>Use tasks in realistic combinations to evaluate task flow.</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126" name="Google Shape;126;p16"/>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17"/>
          <p:cNvSpPr txBox="1"/>
          <p:nvPr/>
        </p:nvSpPr>
        <p:spPr>
          <a:xfrm>
            <a:off x="678891" y="928139"/>
            <a:ext cx="7962203" cy="1440084"/>
          </a:xfrm>
          <a:prstGeom prst="rect">
            <a:avLst/>
          </a:prstGeom>
          <a:noFill/>
          <a:ln>
            <a:noFill/>
          </a:ln>
        </p:spPr>
        <p:txBody>
          <a:bodyPr spcFirstLastPara="1" wrap="square" lIns="0" tIns="13700" rIns="0" bIns="0" anchor="t" anchorCtr="0">
            <a:noAutofit/>
          </a:bodyPr>
          <a:lstStyle/>
          <a:p>
            <a:pPr marL="12700" marR="43815" lvl="0" indent="0" algn="l" rtl="0">
              <a:lnSpc>
                <a:spcPct val="108000"/>
              </a:lnSpc>
              <a:spcBef>
                <a:spcPts val="0"/>
              </a:spcBef>
              <a:spcAft>
                <a:spcPts val="0"/>
              </a:spcAft>
              <a:buNone/>
            </a:pPr>
            <a:r>
              <a:rPr lang="en-US" sz="2000">
                <a:solidFill>
                  <a:srgbClr val="006FC0"/>
                </a:solidFill>
                <a:latin typeface="Arial" panose="020B0604020202020204"/>
                <a:ea typeface="Arial" panose="020B0604020202020204"/>
                <a:cs typeface="Arial" panose="020B0604020202020204"/>
                <a:sym typeface="Arial" panose="020B0604020202020204"/>
              </a:rPr>
              <a:t>–  </a:t>
            </a:r>
            <a:r>
              <a:rPr lang="en-US" sz="2000">
                <a:solidFill>
                  <a:srgbClr val="006FC0"/>
                </a:solidFill>
                <a:latin typeface="Times New Roman" panose="02020603050405020304"/>
                <a:ea typeface="Times New Roman" panose="02020603050405020304"/>
                <a:cs typeface="Times New Roman" panose="02020603050405020304"/>
                <a:sym typeface="Times New Roman" panose="02020603050405020304"/>
              </a:rPr>
              <a:t>Do not forget to evaluate with your power users.</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43815" lvl="0" indent="0" algn="l" rtl="0">
              <a:lnSpc>
                <a:spcPct val="96000"/>
              </a:lnSpc>
              <a:spcBef>
                <a:spcPts val="0"/>
              </a:spcBef>
              <a:spcAft>
                <a:spcPts val="0"/>
              </a:spcAft>
              <a:buNone/>
            </a:pPr>
            <a:r>
              <a:rPr lang="en-US" sz="2000">
                <a:solidFill>
                  <a:srgbClr val="006FC0"/>
                </a:solidFill>
                <a:latin typeface="Arial" panose="020B0604020202020204"/>
                <a:ea typeface="Arial" panose="020B0604020202020204"/>
                <a:cs typeface="Arial" panose="020B0604020202020204"/>
                <a:sym typeface="Arial" panose="020B0604020202020204"/>
              </a:rPr>
              <a:t>–  </a:t>
            </a:r>
            <a:r>
              <a:rPr lang="en-US" sz="2000">
                <a:solidFill>
                  <a:srgbClr val="006FC0"/>
                </a:solidFill>
                <a:latin typeface="Times New Roman" panose="02020603050405020304"/>
                <a:ea typeface="Times New Roman" panose="02020603050405020304"/>
                <a:cs typeface="Times New Roman" panose="02020603050405020304"/>
                <a:sym typeface="Times New Roman" panose="02020603050405020304"/>
              </a:rPr>
              <a:t>To evaluate error recovery, a benchmark task can begin in an error state.</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112000"/>
              </a:lnSpc>
              <a:spcBef>
                <a:spcPts val="200"/>
              </a:spcBef>
              <a:spcAft>
                <a:spcPts val="0"/>
              </a:spcAft>
              <a:buNone/>
            </a:pPr>
            <a:r>
              <a:rPr lang="en-US" sz="2000">
                <a:solidFill>
                  <a:srgbClr val="006FC0"/>
                </a:solidFill>
                <a:latin typeface="Arial" panose="020B0604020202020204"/>
                <a:ea typeface="Arial" panose="020B0604020202020204"/>
                <a:cs typeface="Arial" panose="020B0604020202020204"/>
                <a:sym typeface="Arial" panose="020B0604020202020204"/>
              </a:rPr>
              <a:t>–  </a:t>
            </a:r>
            <a:r>
              <a:rPr lang="en-US" sz="2000">
                <a:solidFill>
                  <a:srgbClr val="006FC0"/>
                </a:solidFill>
                <a:latin typeface="Times New Roman" panose="02020603050405020304"/>
                <a:ea typeface="Times New Roman" panose="02020603050405020304"/>
                <a:cs typeface="Times New Roman" panose="02020603050405020304"/>
                <a:sym typeface="Times New Roman" panose="02020603050405020304"/>
              </a:rPr>
              <a:t>Consider tasks to evaluate performance in “degraded modes” due to partial</a:t>
            </a:r>
            <a:endParaRPr sz="2000">
              <a:latin typeface="Times New Roman" panose="02020603050405020304"/>
              <a:ea typeface="Times New Roman" panose="02020603050405020304"/>
              <a:cs typeface="Times New Roman" panose="02020603050405020304"/>
              <a:sym typeface="Times New Roman" panose="02020603050405020304"/>
            </a:endParaRPr>
          </a:p>
          <a:p>
            <a:pPr marL="299085" marR="43815" lvl="0" indent="0" algn="l" rtl="0">
              <a:lnSpc>
                <a:spcPct val="99000"/>
              </a:lnSpc>
              <a:spcBef>
                <a:spcPts val="0"/>
              </a:spcBef>
              <a:spcAft>
                <a:spcPts val="0"/>
              </a:spcAft>
              <a:buNone/>
            </a:pPr>
            <a:r>
              <a:rPr lang="en-US" sz="2000">
                <a:solidFill>
                  <a:srgbClr val="006FC0"/>
                </a:solidFill>
                <a:latin typeface="Times New Roman" panose="02020603050405020304"/>
                <a:ea typeface="Times New Roman" panose="02020603050405020304"/>
                <a:cs typeface="Times New Roman" panose="02020603050405020304"/>
                <a:sym typeface="Times New Roman" panose="02020603050405020304"/>
              </a:rPr>
              <a:t>equipment failure.</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43815" lvl="0" indent="0" algn="l" rtl="0">
              <a:lnSpc>
                <a:spcPct val="96000"/>
              </a:lnSpc>
              <a:spcBef>
                <a:spcPts val="0"/>
              </a:spcBef>
              <a:spcAft>
                <a:spcPts val="0"/>
              </a:spcAft>
              <a:buNone/>
            </a:pPr>
            <a:r>
              <a:rPr lang="en-US" sz="2000">
                <a:solidFill>
                  <a:srgbClr val="006FC0"/>
                </a:solidFill>
                <a:latin typeface="Arial" panose="020B0604020202020204"/>
                <a:ea typeface="Arial" panose="020B0604020202020204"/>
                <a:cs typeface="Arial" panose="020B0604020202020204"/>
                <a:sym typeface="Arial" panose="020B0604020202020204"/>
              </a:rPr>
              <a:t>–  </a:t>
            </a:r>
            <a:r>
              <a:rPr lang="en-US" sz="2000">
                <a:solidFill>
                  <a:srgbClr val="006FC0"/>
                </a:solidFill>
                <a:latin typeface="Times New Roman" panose="02020603050405020304"/>
                <a:ea typeface="Times New Roman" panose="02020603050405020304"/>
                <a:cs typeface="Times New Roman" panose="02020603050405020304"/>
                <a:sym typeface="Times New Roman" panose="02020603050405020304"/>
              </a:rPr>
              <a:t>Do not try to make a benchmark task for everything.</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132" name="Google Shape;132;p17"/>
          <p:cNvSpPr txBox="1"/>
          <p:nvPr/>
        </p:nvSpPr>
        <p:spPr>
          <a:xfrm>
            <a:off x="221691" y="2788174"/>
            <a:ext cx="7741165" cy="1988604"/>
          </a:xfrm>
          <a:prstGeom prst="rect">
            <a:avLst/>
          </a:prstGeom>
          <a:noFill/>
          <a:ln>
            <a:noFill/>
          </a:ln>
        </p:spPr>
        <p:txBody>
          <a:bodyPr spcFirstLastPara="1" wrap="square" lIns="0" tIns="13675" rIns="0" bIns="0" anchor="t" anchorCtr="0">
            <a:noAutofit/>
          </a:bodyPr>
          <a:lstStyle/>
          <a:p>
            <a:pPr marL="12700" marR="31115"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Constructing benchmark task content</a:t>
            </a:r>
            <a:endParaRPr sz="2000">
              <a:latin typeface="Times New Roman" panose="02020603050405020304"/>
              <a:ea typeface="Times New Roman" panose="02020603050405020304"/>
              <a:cs typeface="Times New Roman" panose="02020603050405020304"/>
              <a:sym typeface="Times New Roman" panose="02020603050405020304"/>
            </a:endParaRPr>
          </a:p>
          <a:p>
            <a:pPr marL="756285" marR="0" lvl="0" indent="-286385" algn="l" rtl="0">
              <a:lnSpc>
                <a:spcPct val="100000"/>
              </a:lnSpc>
              <a:spcBef>
                <a:spcPts val="465"/>
              </a:spcBef>
              <a:spcAft>
                <a:spcPts val="0"/>
              </a:spcAft>
              <a:buNone/>
            </a:pPr>
            <a:r>
              <a:rPr lang="en-US" sz="2000">
                <a:solidFill>
                  <a:srgbClr val="006FC0"/>
                </a:solidFill>
                <a:latin typeface="Arial" panose="020B0604020202020204"/>
                <a:ea typeface="Arial" panose="020B0604020202020204"/>
                <a:cs typeface="Arial" panose="020B0604020202020204"/>
                <a:sym typeface="Arial" panose="020B0604020202020204"/>
              </a:rPr>
              <a:t>	</a:t>
            </a:r>
            <a:r>
              <a:rPr lang="en-US" sz="2000">
                <a:solidFill>
                  <a:srgbClr val="006FC0"/>
                </a:solidFill>
                <a:latin typeface="Times New Roman" panose="02020603050405020304"/>
                <a:ea typeface="Times New Roman" panose="02020603050405020304"/>
                <a:cs typeface="Times New Roman" panose="02020603050405020304"/>
                <a:sym typeface="Times New Roman" panose="02020603050405020304"/>
              </a:rPr>
              <a:t>Remove any ambiguities with clear, precise, specific, and repeatable instructions.</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1115" lvl="0" indent="0" algn="l" rtl="0">
              <a:lnSpc>
                <a:spcPct val="96000"/>
              </a:lnSpc>
              <a:spcBef>
                <a:spcPts val="475"/>
              </a:spcBef>
              <a:spcAft>
                <a:spcPts val="0"/>
              </a:spcAft>
              <a:buNone/>
            </a:pPr>
            <a:r>
              <a:rPr lang="en-US" sz="2000">
                <a:solidFill>
                  <a:srgbClr val="006FC0"/>
                </a:solidFill>
                <a:latin typeface="Arial" panose="020B0604020202020204"/>
                <a:ea typeface="Arial" panose="020B0604020202020204"/>
                <a:cs typeface="Arial" panose="020B0604020202020204"/>
                <a:sym typeface="Arial" panose="020B0604020202020204"/>
              </a:rPr>
              <a:t>–  </a:t>
            </a:r>
            <a:r>
              <a:rPr lang="en-US" sz="2000">
                <a:solidFill>
                  <a:srgbClr val="006FC0"/>
                </a:solidFill>
                <a:latin typeface="Times New Roman" panose="02020603050405020304"/>
                <a:ea typeface="Times New Roman" panose="02020603050405020304"/>
                <a:cs typeface="Times New Roman" panose="02020603050405020304"/>
                <a:sym typeface="Times New Roman" panose="02020603050405020304"/>
              </a:rPr>
              <a:t>Tell the user what task to do, but not how to do it.</a:t>
            </a:r>
            <a:endParaRPr sz="2000">
              <a:latin typeface="Times New Roman" panose="02020603050405020304"/>
              <a:ea typeface="Times New Roman" panose="02020603050405020304"/>
              <a:cs typeface="Times New Roman" panose="02020603050405020304"/>
              <a:sym typeface="Times New Roman" panose="02020603050405020304"/>
            </a:endParaRPr>
          </a:p>
          <a:p>
            <a:pPr marL="756285" marR="89535" lvl="0" indent="-286385" algn="l" rtl="0">
              <a:lnSpc>
                <a:spcPct val="100000"/>
              </a:lnSpc>
              <a:spcBef>
                <a:spcPts val="575"/>
              </a:spcBef>
              <a:spcAft>
                <a:spcPts val="0"/>
              </a:spcAft>
              <a:buNone/>
            </a:pPr>
            <a:r>
              <a:rPr lang="en-US" sz="2000">
                <a:solidFill>
                  <a:srgbClr val="006FC0"/>
                </a:solidFill>
                <a:latin typeface="Arial" panose="020B0604020202020204"/>
                <a:ea typeface="Arial" panose="020B0604020202020204"/>
                <a:cs typeface="Arial" panose="020B0604020202020204"/>
                <a:sym typeface="Arial" panose="020B0604020202020204"/>
              </a:rPr>
              <a:t>	</a:t>
            </a:r>
            <a:r>
              <a:rPr lang="en-US" sz="2000">
                <a:solidFill>
                  <a:srgbClr val="006FC0"/>
                </a:solidFill>
                <a:latin typeface="Times New Roman" panose="02020603050405020304"/>
                <a:ea typeface="Times New Roman" panose="02020603050405020304"/>
                <a:cs typeface="Times New Roman" panose="02020603050405020304"/>
                <a:sym typeface="Times New Roman" panose="02020603050405020304"/>
              </a:rPr>
              <a:t>Do not use words in benchmark tasks that appear specifically in the interaction design.</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133" name="Google Shape;133;p17"/>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8" name="Google Shape;138;p18"/>
          <p:cNvSpPr txBox="1"/>
          <p:nvPr/>
        </p:nvSpPr>
        <p:spPr>
          <a:xfrm>
            <a:off x="678891" y="1404128"/>
            <a:ext cx="8175511" cy="2781017"/>
          </a:xfrm>
          <a:prstGeom prst="rect">
            <a:avLst/>
          </a:prstGeom>
          <a:noFill/>
          <a:ln>
            <a:noFill/>
          </a:ln>
        </p:spPr>
        <p:txBody>
          <a:bodyPr spcFirstLastPara="1" wrap="square" lIns="0" tIns="13675" rIns="0" bIns="0" anchor="t" anchorCtr="0">
            <a:noAutofit/>
          </a:bodyPr>
          <a:lstStyle/>
          <a:p>
            <a:pPr marL="12700" marR="0" lvl="0" indent="0" algn="l" rtl="0">
              <a:lnSpc>
                <a:spcPct val="108000"/>
              </a:lnSpc>
              <a:spcBef>
                <a:spcPts val="0"/>
              </a:spcBef>
              <a:spcAft>
                <a:spcPts val="0"/>
              </a:spcAft>
              <a:buNone/>
            </a:pPr>
            <a:r>
              <a:rPr lang="en-US" sz="2000">
                <a:solidFill>
                  <a:srgbClr val="006FC0"/>
                </a:solidFill>
                <a:latin typeface="Arial" panose="020B0604020202020204"/>
                <a:ea typeface="Arial" panose="020B0604020202020204"/>
                <a:cs typeface="Arial" panose="020B0604020202020204"/>
                <a:sym typeface="Arial" panose="020B0604020202020204"/>
              </a:rPr>
              <a:t>–  </a:t>
            </a:r>
            <a:r>
              <a:rPr lang="en-US" sz="2000">
                <a:solidFill>
                  <a:srgbClr val="006FC0"/>
                </a:solidFill>
                <a:latin typeface="Times New Roman" panose="02020603050405020304"/>
                <a:ea typeface="Times New Roman" panose="02020603050405020304"/>
                <a:cs typeface="Times New Roman" panose="02020603050405020304"/>
                <a:sym typeface="Times New Roman" panose="02020603050405020304"/>
              </a:rPr>
              <a:t>Use work context and usage-centered wording, not system-oriented wording.</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465"/>
              </a:spcBef>
              <a:spcAft>
                <a:spcPts val="0"/>
              </a:spcAft>
              <a:buNone/>
            </a:pPr>
            <a:r>
              <a:rPr lang="en-US" sz="2000">
                <a:solidFill>
                  <a:srgbClr val="006FC0"/>
                </a:solidFill>
                <a:latin typeface="Arial" panose="020B0604020202020204"/>
                <a:ea typeface="Arial" panose="020B0604020202020204"/>
                <a:cs typeface="Arial" panose="020B0604020202020204"/>
                <a:sym typeface="Arial" panose="020B0604020202020204"/>
              </a:rPr>
              <a:t>–  </a:t>
            </a:r>
            <a:r>
              <a:rPr lang="en-US" sz="2000">
                <a:solidFill>
                  <a:srgbClr val="006FC0"/>
                </a:solidFill>
                <a:latin typeface="Times New Roman" panose="02020603050405020304"/>
                <a:ea typeface="Times New Roman" panose="02020603050405020304"/>
                <a:cs typeface="Times New Roman" panose="02020603050405020304"/>
                <a:sym typeface="Times New Roman" panose="02020603050405020304"/>
              </a:rPr>
              <a:t>Have clear start and end points for timing.</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570"/>
              </a:spcBef>
              <a:spcAft>
                <a:spcPts val="0"/>
              </a:spcAft>
              <a:buNone/>
            </a:pPr>
            <a:r>
              <a:rPr lang="en-US" sz="2000">
                <a:solidFill>
                  <a:srgbClr val="006FC0"/>
                </a:solidFill>
                <a:latin typeface="Arial" panose="020B0604020202020204"/>
                <a:ea typeface="Arial" panose="020B0604020202020204"/>
                <a:cs typeface="Arial" panose="020B0604020202020204"/>
                <a:sym typeface="Arial" panose="020B0604020202020204"/>
              </a:rPr>
              <a:t>–  </a:t>
            </a:r>
            <a:r>
              <a:rPr lang="en-US" sz="2000">
                <a:solidFill>
                  <a:srgbClr val="006FC0"/>
                </a:solidFill>
                <a:latin typeface="Times New Roman" panose="02020603050405020304"/>
                <a:ea typeface="Times New Roman" panose="02020603050405020304"/>
                <a:cs typeface="Times New Roman" panose="02020603050405020304"/>
                <a:sym typeface="Times New Roman" panose="02020603050405020304"/>
              </a:rPr>
              <a:t>Keep some mystery in it for the user.</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570"/>
              </a:spcBef>
              <a:spcAft>
                <a:spcPts val="0"/>
              </a:spcAft>
              <a:buNone/>
            </a:pPr>
            <a:r>
              <a:rPr lang="en-US" sz="2000">
                <a:solidFill>
                  <a:srgbClr val="006FC0"/>
                </a:solidFill>
                <a:latin typeface="Arial" panose="020B0604020202020204"/>
                <a:ea typeface="Arial" panose="020B0604020202020204"/>
                <a:cs typeface="Arial" panose="020B0604020202020204"/>
                <a:sym typeface="Arial" panose="020B0604020202020204"/>
              </a:rPr>
              <a:t>–  </a:t>
            </a:r>
            <a:r>
              <a:rPr lang="en-US" sz="2000">
                <a:solidFill>
                  <a:srgbClr val="006FC0"/>
                </a:solidFill>
                <a:latin typeface="Times New Roman" panose="02020603050405020304"/>
                <a:ea typeface="Times New Roman" panose="02020603050405020304"/>
                <a:cs typeface="Times New Roman" panose="02020603050405020304"/>
                <a:sym typeface="Times New Roman" panose="02020603050405020304"/>
              </a:rPr>
              <a:t>Annotate situations where evaluators must ensure pre-conditions for running</a:t>
            </a:r>
            <a:endParaRPr sz="2000">
              <a:latin typeface="Times New Roman" panose="02020603050405020304"/>
              <a:ea typeface="Times New Roman" panose="02020603050405020304"/>
              <a:cs typeface="Times New Roman" panose="02020603050405020304"/>
              <a:sym typeface="Times New Roman" panose="02020603050405020304"/>
            </a:endParaRPr>
          </a:p>
          <a:p>
            <a:pPr marL="299085" marR="38100" lvl="0" indent="0" algn="l" rtl="0">
              <a:lnSpc>
                <a:spcPct val="96000"/>
              </a:lnSpc>
              <a:spcBef>
                <a:spcPts val="100"/>
              </a:spcBef>
              <a:spcAft>
                <a:spcPts val="0"/>
              </a:spcAft>
              <a:buNone/>
            </a:pPr>
            <a:r>
              <a:rPr lang="en-US" sz="2000">
                <a:solidFill>
                  <a:srgbClr val="006FC0"/>
                </a:solidFill>
                <a:latin typeface="Times New Roman" panose="02020603050405020304"/>
                <a:ea typeface="Times New Roman" panose="02020603050405020304"/>
                <a:cs typeface="Times New Roman" panose="02020603050405020304"/>
                <a:sym typeface="Times New Roman" panose="02020603050405020304"/>
              </a:rPr>
              <a:t>benchmark tasks.</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570"/>
              </a:spcBef>
              <a:spcAft>
                <a:spcPts val="0"/>
              </a:spcAft>
              <a:buNone/>
            </a:pPr>
            <a:r>
              <a:rPr lang="en-US" sz="2000">
                <a:solidFill>
                  <a:srgbClr val="006FC0"/>
                </a:solidFill>
                <a:latin typeface="Arial" panose="020B0604020202020204"/>
                <a:ea typeface="Arial" panose="020B0604020202020204"/>
                <a:cs typeface="Arial" panose="020B0604020202020204"/>
                <a:sym typeface="Arial" panose="020B0604020202020204"/>
              </a:rPr>
              <a:t>–  </a:t>
            </a:r>
            <a:r>
              <a:rPr lang="en-US" sz="2000">
                <a:solidFill>
                  <a:srgbClr val="006FC0"/>
                </a:solidFill>
                <a:latin typeface="Times New Roman" panose="02020603050405020304"/>
                <a:ea typeface="Times New Roman" panose="02020603050405020304"/>
                <a:cs typeface="Times New Roman" panose="02020603050405020304"/>
                <a:sym typeface="Times New Roman" panose="02020603050405020304"/>
              </a:rPr>
              <a:t>Use “rubrics” for special instructions to evaluators.</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570"/>
              </a:spcBef>
              <a:spcAft>
                <a:spcPts val="0"/>
              </a:spcAft>
              <a:buNone/>
            </a:pPr>
            <a:r>
              <a:rPr lang="en-US" sz="2000">
                <a:solidFill>
                  <a:srgbClr val="006FC0"/>
                </a:solidFill>
                <a:latin typeface="Arial" panose="020B0604020202020204"/>
                <a:ea typeface="Arial" panose="020B0604020202020204"/>
                <a:cs typeface="Arial" panose="020B0604020202020204"/>
                <a:sym typeface="Arial" panose="020B0604020202020204"/>
              </a:rPr>
              <a:t>–  </a:t>
            </a:r>
            <a:r>
              <a:rPr lang="en-US" sz="2000">
                <a:solidFill>
                  <a:srgbClr val="006FC0"/>
                </a:solidFill>
                <a:latin typeface="Times New Roman" panose="02020603050405020304"/>
                <a:ea typeface="Times New Roman" panose="02020603050405020304"/>
                <a:cs typeface="Times New Roman" panose="02020603050405020304"/>
                <a:sym typeface="Times New Roman" panose="02020603050405020304"/>
              </a:rPr>
              <a:t>Put each benchmark task on a separate sheet of paper.</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570"/>
              </a:spcBef>
              <a:spcAft>
                <a:spcPts val="0"/>
              </a:spcAft>
              <a:buNone/>
            </a:pPr>
            <a:r>
              <a:rPr lang="en-US" sz="2000">
                <a:solidFill>
                  <a:srgbClr val="006FC0"/>
                </a:solidFill>
                <a:latin typeface="Arial" panose="020B0604020202020204"/>
                <a:ea typeface="Arial" panose="020B0604020202020204"/>
                <a:cs typeface="Arial" panose="020B0604020202020204"/>
                <a:sym typeface="Arial" panose="020B0604020202020204"/>
              </a:rPr>
              <a:t>–  </a:t>
            </a:r>
            <a:r>
              <a:rPr lang="en-US" sz="2000">
                <a:solidFill>
                  <a:srgbClr val="006FC0"/>
                </a:solidFill>
                <a:latin typeface="Times New Roman" panose="02020603050405020304"/>
                <a:ea typeface="Times New Roman" panose="02020603050405020304"/>
                <a:cs typeface="Times New Roman" panose="02020603050405020304"/>
                <a:sym typeface="Times New Roman" panose="02020603050405020304"/>
              </a:rPr>
              <a:t>Write a “task script” for each benchmark task.</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139" name="Google Shape;139;p18"/>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19"/>
          <p:cNvSpPr/>
          <p:nvPr/>
        </p:nvSpPr>
        <p:spPr>
          <a:xfrm>
            <a:off x="0" y="1357884"/>
            <a:ext cx="9144000" cy="3439667"/>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5" name="Google Shape;145;p19"/>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20"/>
          <p:cNvSpPr/>
          <p:nvPr/>
        </p:nvSpPr>
        <p:spPr>
          <a:xfrm>
            <a:off x="0" y="928116"/>
            <a:ext cx="9144000" cy="4012691"/>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1" name="Google Shape;151;p20"/>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55" name="Shape 155"/>
        <p:cNvGrpSpPr/>
        <p:nvPr/>
      </p:nvGrpSpPr>
      <p:grpSpPr>
        <a:xfrm>
          <a:off x="0" y="0"/>
          <a:ext cx="0" cy="0"/>
          <a:chOff x="0" y="0"/>
          <a:chExt cx="0" cy="0"/>
        </a:xfrm>
      </p:grpSpPr>
      <p:sp>
        <p:nvSpPr>
          <p:cNvPr id="156" name="Google Shape;156;p21"/>
          <p:cNvSpPr txBox="1"/>
          <p:nvPr/>
        </p:nvSpPr>
        <p:spPr>
          <a:xfrm>
            <a:off x="221691" y="1038368"/>
            <a:ext cx="8592278" cy="3451898"/>
          </a:xfrm>
          <a:prstGeom prst="rect">
            <a:avLst/>
          </a:prstGeom>
          <a:noFill/>
          <a:ln>
            <a:noFill/>
          </a:ln>
        </p:spPr>
        <p:txBody>
          <a:bodyPr spcFirstLastPara="1" wrap="square" lIns="0" tIns="13675" rIns="0" bIns="0" anchor="t" anchorCtr="0">
            <a:noAutofit/>
          </a:bodyPr>
          <a:lstStyle/>
          <a:p>
            <a:pPr marL="0" marR="2308225" lvl="0" indent="0" algn="ctr"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How many benchmark tasks and UX targets do you need?</a:t>
            </a:r>
            <a:endParaRPr sz="2000">
              <a:latin typeface="Times New Roman" panose="02020603050405020304"/>
              <a:ea typeface="Times New Roman" panose="02020603050405020304"/>
              <a:cs typeface="Times New Roman" panose="02020603050405020304"/>
              <a:sym typeface="Times New Roman" panose="02020603050405020304"/>
            </a:endParaRPr>
          </a:p>
          <a:p>
            <a:pPr marL="355600" marR="0" lvl="0" indent="-342900" algn="l" rtl="0">
              <a:lnSpc>
                <a:spcPct val="100000"/>
              </a:lnSpc>
              <a:spcBef>
                <a:spcPts val="46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Ensure ecological validity [Write your benchmark task descriptions, how can the setting be made more realistic?]</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1115" lvl="0" indent="0" algn="l" rtl="0">
              <a:lnSpc>
                <a:spcPct val="96000"/>
              </a:lnSpc>
              <a:spcBef>
                <a:spcPts val="475"/>
              </a:spcBef>
              <a:spcAft>
                <a:spcPts val="0"/>
              </a:spcAft>
              <a:buNone/>
            </a:pPr>
            <a:r>
              <a:rPr lang="en-US" sz="2000">
                <a:solidFill>
                  <a:srgbClr val="006FC0"/>
                </a:solidFill>
                <a:latin typeface="Arial" panose="020B0604020202020204"/>
                <a:ea typeface="Arial" panose="020B0604020202020204"/>
                <a:cs typeface="Arial" panose="020B0604020202020204"/>
                <a:sym typeface="Arial" panose="020B0604020202020204"/>
              </a:rPr>
              <a:t>–  </a:t>
            </a:r>
            <a:r>
              <a:rPr lang="en-US" sz="2000">
                <a:solidFill>
                  <a:srgbClr val="006FC0"/>
                </a:solidFill>
                <a:latin typeface="Times New Roman" panose="02020603050405020304"/>
                <a:ea typeface="Times New Roman" panose="02020603050405020304"/>
                <a:cs typeface="Times New Roman" panose="02020603050405020304"/>
                <a:sym typeface="Times New Roman" panose="02020603050405020304"/>
              </a:rPr>
              <a:t>What are constraints in user or work context?</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1115" lvl="0" indent="0" algn="l" rtl="0">
              <a:lnSpc>
                <a:spcPct val="96000"/>
              </a:lnSpc>
              <a:spcBef>
                <a:spcPts val="570"/>
              </a:spcBef>
              <a:spcAft>
                <a:spcPts val="0"/>
              </a:spcAft>
              <a:buNone/>
            </a:pPr>
            <a:r>
              <a:rPr lang="en-US" sz="2000">
                <a:solidFill>
                  <a:srgbClr val="006FC0"/>
                </a:solidFill>
                <a:latin typeface="Arial" panose="020B0604020202020204"/>
                <a:ea typeface="Arial" panose="020B0604020202020204"/>
                <a:cs typeface="Arial" panose="020B0604020202020204"/>
                <a:sym typeface="Arial" panose="020B0604020202020204"/>
              </a:rPr>
              <a:t>–  </a:t>
            </a:r>
            <a:r>
              <a:rPr lang="en-US" sz="2000">
                <a:solidFill>
                  <a:srgbClr val="006FC0"/>
                </a:solidFill>
                <a:latin typeface="Times New Roman" panose="02020603050405020304"/>
                <a:ea typeface="Times New Roman" panose="02020603050405020304"/>
                <a:cs typeface="Times New Roman" panose="02020603050405020304"/>
                <a:sym typeface="Times New Roman" panose="02020603050405020304"/>
              </a:rPr>
              <a:t>Does the task involve more than one person or role?</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1115" lvl="0" indent="0" algn="l" rtl="0">
              <a:lnSpc>
                <a:spcPct val="96000"/>
              </a:lnSpc>
              <a:spcBef>
                <a:spcPts val="575"/>
              </a:spcBef>
              <a:spcAft>
                <a:spcPts val="0"/>
              </a:spcAft>
              <a:buNone/>
            </a:pPr>
            <a:r>
              <a:rPr lang="en-US" sz="2000">
                <a:solidFill>
                  <a:srgbClr val="006FC0"/>
                </a:solidFill>
                <a:latin typeface="Arial" panose="020B0604020202020204"/>
                <a:ea typeface="Arial" panose="020B0604020202020204"/>
                <a:cs typeface="Arial" panose="020B0604020202020204"/>
                <a:sym typeface="Arial" panose="020B0604020202020204"/>
              </a:rPr>
              <a:t>–  </a:t>
            </a:r>
            <a:r>
              <a:rPr lang="en-US" sz="2000">
                <a:solidFill>
                  <a:srgbClr val="006FC0"/>
                </a:solidFill>
                <a:latin typeface="Times New Roman" panose="02020603050405020304"/>
                <a:ea typeface="Times New Roman" panose="02020603050405020304"/>
                <a:cs typeface="Times New Roman" panose="02020603050405020304"/>
                <a:sym typeface="Times New Roman" panose="02020603050405020304"/>
              </a:rPr>
              <a:t>Does the task require a telephone or other physical props?</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1115" lvl="0" indent="0" algn="l" rtl="0">
              <a:lnSpc>
                <a:spcPct val="96000"/>
              </a:lnSpc>
              <a:spcBef>
                <a:spcPts val="570"/>
              </a:spcBef>
              <a:spcAft>
                <a:spcPts val="0"/>
              </a:spcAft>
              <a:buNone/>
            </a:pPr>
            <a:r>
              <a:rPr lang="en-US" sz="2000">
                <a:solidFill>
                  <a:srgbClr val="006FC0"/>
                </a:solidFill>
                <a:latin typeface="Arial" panose="020B0604020202020204"/>
                <a:ea typeface="Arial" panose="020B0604020202020204"/>
                <a:cs typeface="Arial" panose="020B0604020202020204"/>
                <a:sym typeface="Arial" panose="020B0604020202020204"/>
              </a:rPr>
              <a:t>–  </a:t>
            </a:r>
            <a:r>
              <a:rPr lang="en-US" sz="2000">
                <a:solidFill>
                  <a:srgbClr val="006FC0"/>
                </a:solidFill>
                <a:latin typeface="Times New Roman" panose="02020603050405020304"/>
                <a:ea typeface="Times New Roman" panose="02020603050405020304"/>
                <a:cs typeface="Times New Roman" panose="02020603050405020304"/>
                <a:sym typeface="Times New Roman" panose="02020603050405020304"/>
              </a:rPr>
              <a:t>Does the task involve background noise?</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1115" lvl="0" indent="0" algn="l" rtl="0">
              <a:lnSpc>
                <a:spcPct val="96000"/>
              </a:lnSpc>
              <a:spcBef>
                <a:spcPts val="570"/>
              </a:spcBef>
              <a:spcAft>
                <a:spcPts val="0"/>
              </a:spcAft>
              <a:buNone/>
            </a:pPr>
            <a:r>
              <a:rPr lang="en-US" sz="2000">
                <a:solidFill>
                  <a:srgbClr val="006FC0"/>
                </a:solidFill>
                <a:latin typeface="Arial" panose="020B0604020202020204"/>
                <a:ea typeface="Arial" panose="020B0604020202020204"/>
                <a:cs typeface="Arial" panose="020B0604020202020204"/>
                <a:sym typeface="Arial" panose="020B0604020202020204"/>
              </a:rPr>
              <a:t>–  </a:t>
            </a:r>
            <a:r>
              <a:rPr lang="en-US" sz="2000">
                <a:solidFill>
                  <a:srgbClr val="006FC0"/>
                </a:solidFill>
                <a:latin typeface="Times New Roman" panose="02020603050405020304"/>
                <a:ea typeface="Times New Roman" panose="02020603050405020304"/>
                <a:cs typeface="Times New Roman" panose="02020603050405020304"/>
                <a:sym typeface="Times New Roman" panose="02020603050405020304"/>
              </a:rPr>
              <a:t>Does the task involve interference or interruption?</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1115" lvl="0" indent="0" algn="l" rtl="0">
              <a:lnSpc>
                <a:spcPct val="96000"/>
              </a:lnSpc>
              <a:spcBef>
                <a:spcPts val="570"/>
              </a:spcBef>
              <a:spcAft>
                <a:spcPts val="0"/>
              </a:spcAft>
              <a:buNone/>
            </a:pPr>
            <a:r>
              <a:rPr lang="en-US" sz="2000">
                <a:solidFill>
                  <a:srgbClr val="006FC0"/>
                </a:solidFill>
                <a:latin typeface="Arial" panose="020B0604020202020204"/>
                <a:ea typeface="Arial" panose="020B0604020202020204"/>
                <a:cs typeface="Arial" panose="020B0604020202020204"/>
                <a:sym typeface="Arial" panose="020B0604020202020204"/>
              </a:rPr>
              <a:t>–  </a:t>
            </a:r>
            <a:r>
              <a:rPr lang="en-US" sz="2000">
                <a:solidFill>
                  <a:srgbClr val="006FC0"/>
                </a:solidFill>
                <a:latin typeface="Times New Roman" panose="02020603050405020304"/>
                <a:ea typeface="Times New Roman" panose="02020603050405020304"/>
                <a:cs typeface="Times New Roman" panose="02020603050405020304"/>
                <a:sym typeface="Times New Roman" panose="02020603050405020304"/>
              </a:rPr>
              <a:t>Does the user have to deal with multiple simultaneous inputs, for example</a:t>
            </a:r>
            <a:endParaRPr sz="2000">
              <a:latin typeface="Times New Roman" panose="02020603050405020304"/>
              <a:ea typeface="Times New Roman" panose="02020603050405020304"/>
              <a:cs typeface="Times New Roman" panose="02020603050405020304"/>
              <a:sym typeface="Times New Roman" panose="02020603050405020304"/>
            </a:endParaRPr>
          </a:p>
          <a:p>
            <a:pPr marL="756285" marR="31115" lvl="0" indent="0" algn="l" rtl="0">
              <a:lnSpc>
                <a:spcPct val="96000"/>
              </a:lnSpc>
              <a:spcBef>
                <a:spcPts val="100"/>
              </a:spcBef>
              <a:spcAft>
                <a:spcPts val="0"/>
              </a:spcAft>
              <a:buNone/>
            </a:pPr>
            <a:r>
              <a:rPr lang="en-US" sz="2000">
                <a:solidFill>
                  <a:srgbClr val="006FC0"/>
                </a:solidFill>
                <a:latin typeface="Times New Roman" panose="02020603050405020304"/>
                <a:ea typeface="Times New Roman" panose="02020603050405020304"/>
                <a:cs typeface="Times New Roman" panose="02020603050405020304"/>
                <a:sym typeface="Times New Roman" panose="02020603050405020304"/>
              </a:rPr>
              <a:t>,multiple audio feeds through headsets?</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157" name="Google Shape;157;p21"/>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68020" y="826135"/>
            <a:ext cx="7585710" cy="529590"/>
          </a:xfrm>
          <a:prstGeom prst="rect">
            <a:avLst/>
          </a:prstGeom>
          <a:noFill/>
        </p:spPr>
        <p:txBody>
          <a:bodyPr wrap="square" rtlCol="0" anchor="t">
            <a:noAutofit/>
          </a:bodyPr>
          <a:p>
            <a:r>
              <a:rPr lang="en-US" sz="2800" b="1"/>
              <a:t>User Satisfaction Questionnaires</a:t>
            </a:r>
            <a:endParaRPr lang="en-US" sz="2800" b="1"/>
          </a:p>
          <a:p>
            <a:endParaRPr lang="en-US" sz="2800" b="1"/>
          </a:p>
          <a:p>
            <a:pPr algn="just"/>
            <a:r>
              <a:rPr lang="en-US" sz="2000"/>
              <a:t>As a measuring instrument for a subjective UX measure, a questionnaire related to various user interaction design features can be used to determine a user’s satisfaction with the interaction design.</a:t>
            </a:r>
            <a:r>
              <a:rPr lang="en-US" sz="2800" b="1"/>
              <a:t> </a:t>
            </a:r>
            <a:endParaRPr lang="en-US" sz="28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22"/>
          <p:cNvSpPr/>
          <p:nvPr/>
        </p:nvSpPr>
        <p:spPr>
          <a:xfrm>
            <a:off x="214884" y="499872"/>
            <a:ext cx="8785860" cy="4728972"/>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3" name="Google Shape;163;p22"/>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7"/>
          <p:cNvSpPr txBox="1"/>
          <p:nvPr/>
        </p:nvSpPr>
        <p:spPr>
          <a:xfrm>
            <a:off x="3192018" y="2607464"/>
            <a:ext cx="1336417" cy="584708"/>
          </a:xfrm>
          <a:prstGeom prst="rect">
            <a:avLst/>
          </a:prstGeom>
          <a:noFill/>
          <a:ln>
            <a:noFill/>
          </a:ln>
        </p:spPr>
        <p:txBody>
          <a:bodyPr spcFirstLastPara="1" wrap="square" lIns="0" tIns="29175" rIns="0" bIns="0" anchor="t" anchorCtr="0">
            <a:noAutofit/>
          </a:bodyPr>
          <a:lstStyle/>
          <a:p>
            <a:pPr marL="12700" marR="0" lvl="0" indent="0" algn="l" rtl="0">
              <a:lnSpc>
                <a:spcPct val="104000"/>
              </a:lnSpc>
              <a:spcBef>
                <a:spcPts val="0"/>
              </a:spcBef>
              <a:spcAft>
                <a:spcPts val="0"/>
              </a:spcAft>
              <a:buNone/>
            </a:pPr>
            <a:r>
              <a:rPr lang="en-US" sz="4400" b="1">
                <a:latin typeface="Times New Roman" panose="02020603050405020304"/>
                <a:ea typeface="Times New Roman" panose="02020603050405020304"/>
                <a:cs typeface="Times New Roman" panose="02020603050405020304"/>
                <a:sym typeface="Times New Roman" panose="02020603050405020304"/>
              </a:rPr>
              <a:t>1.UX</a:t>
            </a:r>
            <a:endParaRPr sz="4400">
              <a:latin typeface="Times New Roman" panose="02020603050405020304"/>
              <a:ea typeface="Times New Roman" panose="02020603050405020304"/>
              <a:cs typeface="Times New Roman" panose="02020603050405020304"/>
              <a:sym typeface="Times New Roman" panose="02020603050405020304"/>
            </a:endParaRPr>
          </a:p>
        </p:txBody>
      </p:sp>
      <p:sp>
        <p:nvSpPr>
          <p:cNvPr id="55" name="Google Shape;55;p7"/>
          <p:cNvSpPr txBox="1"/>
          <p:nvPr/>
        </p:nvSpPr>
        <p:spPr>
          <a:xfrm>
            <a:off x="4558966" y="2607464"/>
            <a:ext cx="1474567" cy="584708"/>
          </a:xfrm>
          <a:prstGeom prst="rect">
            <a:avLst/>
          </a:prstGeom>
          <a:noFill/>
          <a:ln>
            <a:noFill/>
          </a:ln>
        </p:spPr>
        <p:txBody>
          <a:bodyPr spcFirstLastPara="1" wrap="square" lIns="0" tIns="29175" rIns="0" bIns="0" anchor="t" anchorCtr="0">
            <a:noAutofit/>
          </a:bodyPr>
          <a:lstStyle/>
          <a:p>
            <a:pPr marL="12700" marR="0" lvl="0" indent="0" algn="l" rtl="0">
              <a:lnSpc>
                <a:spcPct val="104000"/>
              </a:lnSpc>
              <a:spcBef>
                <a:spcPts val="0"/>
              </a:spcBef>
              <a:spcAft>
                <a:spcPts val="0"/>
              </a:spcAft>
              <a:buNone/>
            </a:pPr>
            <a:r>
              <a:rPr lang="en-US" sz="4400" b="1">
                <a:latin typeface="Times New Roman" panose="02020603050405020304"/>
                <a:ea typeface="Times New Roman" panose="02020603050405020304"/>
                <a:cs typeface="Times New Roman" panose="02020603050405020304"/>
                <a:sym typeface="Times New Roman" panose="02020603050405020304"/>
              </a:rPr>
              <a:t>Goals</a:t>
            </a:r>
            <a:endParaRPr sz="4400">
              <a:latin typeface="Times New Roman" panose="02020603050405020304"/>
              <a:ea typeface="Times New Roman" panose="02020603050405020304"/>
              <a:cs typeface="Times New Roman" panose="02020603050405020304"/>
              <a:sym typeface="Times New Roman" panose="02020603050405020304"/>
            </a:endParaRPr>
          </a:p>
        </p:txBody>
      </p:sp>
      <p:sp>
        <p:nvSpPr>
          <p:cNvPr id="56" name="Google Shape;56;p7"/>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56920" y="617855"/>
            <a:ext cx="8045450" cy="528955"/>
          </a:xfrm>
          <a:prstGeom prst="rect">
            <a:avLst/>
          </a:prstGeom>
          <a:noFill/>
        </p:spPr>
        <p:txBody>
          <a:bodyPr wrap="square" rtlCol="0" anchor="t">
            <a:noAutofit/>
          </a:bodyPr>
          <a:p>
            <a:r>
              <a:rPr lang="en-US" sz="3200" b="1"/>
              <a:t>UX METRICS</a:t>
            </a:r>
            <a:endParaRPr lang="en-US" sz="3200" b="1"/>
          </a:p>
          <a:p>
            <a:endParaRPr lang="en-US" sz="3200" b="1"/>
          </a:p>
          <a:p>
            <a:pPr algn="just"/>
            <a:r>
              <a:rPr lang="en-US" sz="2000"/>
              <a:t>A UX metric describes the kind of value to be obtained for a UX measure. It states what is being measured. There can be more than one metric for a given measure.</a:t>
            </a:r>
            <a:endParaRPr lang="en-US" sz="2000"/>
          </a:p>
          <a:p>
            <a:pPr algn="just"/>
            <a:endParaRPr lang="en-US" sz="2000"/>
          </a:p>
          <a:p>
            <a:pPr algn="just"/>
            <a:r>
              <a:rPr lang="en-US" sz="2000"/>
              <a:t>Most commonly, UX metrics are objective, performance-oriented, and taken while the participant is doing a benchmark task. Other UX metrics can be subjective, based on a rating or score computed from questionnaire results.</a:t>
            </a:r>
            <a:endParaRPr lang="en-US" sz="2000"/>
          </a:p>
          <a:p>
            <a:pPr algn="just"/>
            <a:endParaRPr lang="en-US" sz="2000"/>
          </a:p>
          <a:p>
            <a:pPr algn="just"/>
            <a:r>
              <a:rPr lang="en-US" sz="2000"/>
              <a:t>Typical objective UX metrics include time to complete task1 and number of errors made by the user. Others include frequency of help or documentation use; time spent in errors and recovery; number of repetitions of failed commands and the number of commands, mouse-clicks, or other user actions to perform task(s)</a:t>
            </a:r>
            <a:endParaRPr 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90270" y="826135"/>
            <a:ext cx="7763510" cy="1014730"/>
          </a:xfrm>
          <a:prstGeom prst="rect">
            <a:avLst/>
          </a:prstGeom>
          <a:noFill/>
        </p:spPr>
        <p:txBody>
          <a:bodyPr wrap="square" rtlCol="0" anchor="t">
            <a:spAutoFit/>
          </a:bodyPr>
          <a:p>
            <a:r>
              <a:rPr lang="en-US" sz="2000"/>
              <a:t>Typically, subjective UX metrics will represent the kind of numeric outcome you want from a questionnaire, usually based on simple arithmetic statistical measures such as the numeric average.</a:t>
            </a:r>
            <a:endParaRPr 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rcRect l="13587" t="26450" r="16286" b="17465"/>
          <a:stretch>
            <a:fillRect/>
          </a:stretch>
        </p:blipFill>
        <p:spPr>
          <a:xfrm>
            <a:off x="394335" y="607695"/>
            <a:ext cx="8443595" cy="563054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72160" y="737235"/>
            <a:ext cx="7808595" cy="365760"/>
          </a:xfrm>
          <a:prstGeom prst="rect">
            <a:avLst/>
          </a:prstGeom>
          <a:noFill/>
        </p:spPr>
        <p:txBody>
          <a:bodyPr wrap="square" rtlCol="0" anchor="t">
            <a:noAutofit/>
          </a:bodyPr>
          <a:p>
            <a:r>
              <a:rPr lang="en-US" sz="2800" b="1"/>
              <a:t>BASELINE LEVEL</a:t>
            </a:r>
            <a:endParaRPr lang="en-US" sz="2800" b="1"/>
          </a:p>
          <a:p>
            <a:endParaRPr lang="en-US" sz="2800" b="1"/>
          </a:p>
          <a:p>
            <a:pPr algn="just"/>
            <a:r>
              <a:rPr lang="en-US" sz="2000"/>
              <a:t>The baseline level is the benchmark level of the UX metric; it is the “talking point” level against which other levels are compared. It is often the level that has been measured for the current version of the system (automated or manual).</a:t>
            </a:r>
            <a:endParaRPr lang="en-US" sz="2000"/>
          </a:p>
          <a:p>
            <a:pPr algn="just"/>
            <a:endParaRPr lang="en-US" sz="2000"/>
          </a:p>
          <a:p>
            <a:pPr algn="just"/>
            <a:endParaRPr lang="en-US"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39" name="Shape 239"/>
        <p:cNvGrpSpPr/>
        <p:nvPr/>
      </p:nvGrpSpPr>
      <p:grpSpPr>
        <a:xfrm>
          <a:off x="0" y="0"/>
          <a:ext cx="0" cy="0"/>
          <a:chOff x="0" y="0"/>
          <a:chExt cx="0" cy="0"/>
        </a:xfrm>
      </p:grpSpPr>
      <p:sp>
        <p:nvSpPr>
          <p:cNvPr id="240" name="Google Shape;240;p33"/>
          <p:cNvSpPr txBox="1"/>
          <p:nvPr/>
        </p:nvSpPr>
        <p:spPr>
          <a:xfrm>
            <a:off x="1499362" y="2736115"/>
            <a:ext cx="1336417" cy="584708"/>
          </a:xfrm>
          <a:prstGeom prst="rect">
            <a:avLst/>
          </a:prstGeom>
          <a:noFill/>
          <a:ln>
            <a:noFill/>
          </a:ln>
        </p:spPr>
        <p:txBody>
          <a:bodyPr spcFirstLastPara="1" wrap="square" lIns="0" tIns="29175" rIns="0" bIns="0" anchor="t" anchorCtr="0">
            <a:noAutofit/>
          </a:bodyPr>
          <a:lstStyle/>
          <a:p>
            <a:pPr marL="12700" marR="0" lvl="0" indent="0" algn="l" rtl="0">
              <a:lnSpc>
                <a:spcPct val="104000"/>
              </a:lnSpc>
              <a:spcBef>
                <a:spcPts val="0"/>
              </a:spcBef>
              <a:spcAft>
                <a:spcPts val="0"/>
              </a:spcAft>
              <a:buNone/>
            </a:pPr>
            <a:r>
              <a:rPr lang="en-US" sz="4400" b="1">
                <a:latin typeface="Times New Roman" panose="02020603050405020304"/>
                <a:ea typeface="Times New Roman" panose="02020603050405020304"/>
                <a:cs typeface="Times New Roman" panose="02020603050405020304"/>
                <a:sym typeface="Times New Roman" panose="02020603050405020304"/>
              </a:rPr>
              <a:t>UX</a:t>
            </a:r>
            <a:endParaRPr sz="4400">
              <a:latin typeface="Times New Roman" panose="02020603050405020304"/>
              <a:ea typeface="Times New Roman" panose="02020603050405020304"/>
              <a:cs typeface="Times New Roman" panose="02020603050405020304"/>
              <a:sym typeface="Times New Roman" panose="02020603050405020304"/>
            </a:endParaRPr>
          </a:p>
        </p:txBody>
      </p:sp>
      <p:sp>
        <p:nvSpPr>
          <p:cNvPr id="241" name="Google Shape;241;p33"/>
          <p:cNvSpPr txBox="1"/>
          <p:nvPr/>
        </p:nvSpPr>
        <p:spPr>
          <a:xfrm>
            <a:off x="2866310" y="2736115"/>
            <a:ext cx="2720145" cy="584708"/>
          </a:xfrm>
          <a:prstGeom prst="rect">
            <a:avLst/>
          </a:prstGeom>
          <a:noFill/>
          <a:ln>
            <a:noFill/>
          </a:ln>
        </p:spPr>
        <p:txBody>
          <a:bodyPr spcFirstLastPara="1" wrap="square" lIns="0" tIns="29175" rIns="0" bIns="0" anchor="t" anchorCtr="0">
            <a:noAutofit/>
          </a:bodyPr>
          <a:lstStyle/>
          <a:p>
            <a:pPr marL="12700" marR="0" lvl="0" indent="0" algn="l" rtl="0">
              <a:lnSpc>
                <a:spcPct val="104000"/>
              </a:lnSpc>
              <a:spcBef>
                <a:spcPts val="0"/>
              </a:spcBef>
              <a:spcAft>
                <a:spcPts val="0"/>
              </a:spcAft>
              <a:buNone/>
            </a:pPr>
            <a:r>
              <a:rPr lang="en-US" sz="4400" b="1">
                <a:latin typeface="Times New Roman" panose="02020603050405020304"/>
                <a:ea typeface="Times New Roman" panose="02020603050405020304"/>
                <a:cs typeface="Times New Roman" panose="02020603050405020304"/>
                <a:sym typeface="Times New Roman" panose="02020603050405020304"/>
              </a:rPr>
              <a:t>Evaluation</a:t>
            </a:r>
            <a:endParaRPr sz="4400">
              <a:latin typeface="Times New Roman" panose="02020603050405020304"/>
              <a:ea typeface="Times New Roman" panose="02020603050405020304"/>
              <a:cs typeface="Times New Roman" panose="02020603050405020304"/>
              <a:sym typeface="Times New Roman" panose="02020603050405020304"/>
            </a:endParaRPr>
          </a:p>
        </p:txBody>
      </p:sp>
      <p:sp>
        <p:nvSpPr>
          <p:cNvPr id="242" name="Google Shape;242;p33"/>
          <p:cNvSpPr txBox="1"/>
          <p:nvPr/>
        </p:nvSpPr>
        <p:spPr>
          <a:xfrm>
            <a:off x="5603564" y="2736115"/>
            <a:ext cx="2792855" cy="584708"/>
          </a:xfrm>
          <a:prstGeom prst="rect">
            <a:avLst/>
          </a:prstGeom>
          <a:noFill/>
          <a:ln>
            <a:noFill/>
          </a:ln>
        </p:spPr>
        <p:txBody>
          <a:bodyPr spcFirstLastPara="1" wrap="square" lIns="0" tIns="29175" rIns="0" bIns="0" anchor="t" anchorCtr="0">
            <a:noAutofit/>
          </a:bodyPr>
          <a:lstStyle/>
          <a:p>
            <a:pPr marL="12700" marR="0" lvl="0" indent="0" algn="l" rtl="0">
              <a:lnSpc>
                <a:spcPct val="104000"/>
              </a:lnSpc>
              <a:spcBef>
                <a:spcPts val="0"/>
              </a:spcBef>
              <a:spcAft>
                <a:spcPts val="0"/>
              </a:spcAft>
              <a:buNone/>
            </a:pPr>
            <a:r>
              <a:rPr lang="en-US" sz="4400" b="1">
                <a:latin typeface="Times New Roman" panose="02020603050405020304"/>
                <a:ea typeface="Times New Roman" panose="02020603050405020304"/>
                <a:cs typeface="Times New Roman" panose="02020603050405020304"/>
                <a:sym typeface="Times New Roman" panose="02020603050405020304"/>
              </a:rPr>
              <a:t>Techniques</a:t>
            </a:r>
            <a:endParaRPr sz="4400">
              <a:latin typeface="Times New Roman" panose="02020603050405020304"/>
              <a:ea typeface="Times New Roman" panose="02020603050405020304"/>
              <a:cs typeface="Times New Roman" panose="02020603050405020304"/>
              <a:sym typeface="Times New Roman" panose="02020603050405020304"/>
            </a:endParaRPr>
          </a:p>
        </p:txBody>
      </p:sp>
      <p:sp>
        <p:nvSpPr>
          <p:cNvPr id="243" name="Google Shape;243;p33"/>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47" name="Shape 247"/>
        <p:cNvGrpSpPr/>
        <p:nvPr/>
      </p:nvGrpSpPr>
      <p:grpSpPr>
        <a:xfrm>
          <a:off x="0" y="0"/>
          <a:ext cx="0" cy="0"/>
          <a:chOff x="0" y="0"/>
          <a:chExt cx="0" cy="0"/>
        </a:xfrm>
      </p:grpSpPr>
      <p:sp>
        <p:nvSpPr>
          <p:cNvPr id="248" name="Google Shape;248;p34"/>
          <p:cNvSpPr txBox="1"/>
          <p:nvPr/>
        </p:nvSpPr>
        <p:spPr>
          <a:xfrm>
            <a:off x="467664" y="818614"/>
            <a:ext cx="5491073" cy="330200"/>
          </a:xfrm>
          <a:prstGeom prst="rect">
            <a:avLst/>
          </a:prstGeom>
          <a:noFill/>
          <a:ln>
            <a:noFill/>
          </a:ln>
        </p:spPr>
        <p:txBody>
          <a:bodyPr spcFirstLastPara="1" wrap="square" lIns="0" tIns="16175" rIns="0" bIns="0" anchor="t" anchorCtr="0">
            <a:noAutofit/>
          </a:bodyPr>
          <a:lstStyle/>
          <a:p>
            <a:pPr marL="12700" marR="0" lvl="0" indent="0" algn="l" rtl="0">
              <a:lnSpc>
                <a:spcPct val="106000"/>
              </a:lnSpc>
              <a:spcBef>
                <a:spcPts val="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 Formative Vs. Summative Evaluation</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249" name="Google Shape;249;p34"/>
          <p:cNvSpPr txBox="1"/>
          <p:nvPr/>
        </p:nvSpPr>
        <p:spPr>
          <a:xfrm>
            <a:off x="323189" y="1477280"/>
            <a:ext cx="7925112" cy="738543"/>
          </a:xfrm>
          <a:prstGeom prst="rect">
            <a:avLst/>
          </a:prstGeom>
          <a:noFill/>
          <a:ln>
            <a:noFill/>
          </a:ln>
        </p:spPr>
        <p:txBody>
          <a:bodyPr spcFirstLastPara="1" wrap="square" lIns="0" tIns="13675" rIns="0" bIns="0" anchor="t" anchorCtr="0">
            <a:noAutofit/>
          </a:bodyPr>
          <a:lstStyle/>
          <a:p>
            <a:pPr marL="12700" marR="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When the cook tastes the soup, that’s formative; when the guests taste the</a:t>
            </a:r>
            <a:endParaRPr sz="2000">
              <a:latin typeface="Times New Roman" panose="02020603050405020304"/>
              <a:ea typeface="Times New Roman" panose="02020603050405020304"/>
              <a:cs typeface="Times New Roman" panose="02020603050405020304"/>
              <a:sym typeface="Times New Roman" panose="02020603050405020304"/>
            </a:endParaRPr>
          </a:p>
          <a:p>
            <a:pPr marL="355600" marR="38100" lvl="0" indent="0" algn="l" rtl="0">
              <a:lnSpc>
                <a:spcPct val="96000"/>
              </a:lnSpc>
              <a:spcBef>
                <a:spcPts val="119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soup, that’s summative” (Stake, 2004, p. 17).</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250" name="Google Shape;250;p34"/>
          <p:cNvSpPr txBox="1"/>
          <p:nvPr/>
        </p:nvSpPr>
        <p:spPr>
          <a:xfrm>
            <a:off x="780389" y="2455688"/>
            <a:ext cx="7551127" cy="2618270"/>
          </a:xfrm>
          <a:prstGeom prst="rect">
            <a:avLst/>
          </a:prstGeom>
          <a:noFill/>
          <a:ln>
            <a:noFill/>
          </a:ln>
        </p:spPr>
        <p:txBody>
          <a:bodyPr spcFirstLastPara="1" wrap="square" lIns="0" tIns="13675" rIns="0" bIns="0" anchor="t" anchorCtr="0">
            <a:noAutofit/>
          </a:bodyPr>
          <a:lstStyle/>
          <a:p>
            <a:pPr marL="12700" marR="43815"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Formative evaluation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is primarily diagnostic; it is about collecting</a:t>
            </a:r>
            <a:endParaRPr sz="2000">
              <a:latin typeface="Times New Roman" panose="02020603050405020304"/>
              <a:ea typeface="Times New Roman" panose="02020603050405020304"/>
              <a:cs typeface="Times New Roman" panose="02020603050405020304"/>
              <a:sym typeface="Times New Roman" panose="02020603050405020304"/>
            </a:endParaRPr>
          </a:p>
          <a:p>
            <a:pPr marL="299085" marR="0" lvl="0" indent="0" algn="l" rtl="0">
              <a:lnSpc>
                <a:spcPct val="96000"/>
              </a:lnSpc>
              <a:spcBef>
                <a:spcPts val="119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qualitative data to identify and fix UX problems and their causes in the</a:t>
            </a:r>
            <a:endParaRPr sz="2000">
              <a:latin typeface="Times New Roman" panose="02020603050405020304"/>
              <a:ea typeface="Times New Roman" panose="02020603050405020304"/>
              <a:cs typeface="Times New Roman" panose="02020603050405020304"/>
              <a:sym typeface="Times New Roman" panose="02020603050405020304"/>
            </a:endParaRPr>
          </a:p>
          <a:p>
            <a:pPr marL="299085" marR="43815" lvl="0" indent="0" algn="l" rtl="0">
              <a:lnSpc>
                <a:spcPct val="96000"/>
              </a:lnSpc>
              <a:spcBef>
                <a:spcPts val="130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design.</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43815" lvl="0" indent="0" algn="l" rtl="0">
              <a:lnSpc>
                <a:spcPct val="96000"/>
              </a:lnSpc>
              <a:spcBef>
                <a:spcPts val="168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Summative evaluation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is about collecting quantitative data for</a:t>
            </a:r>
            <a:endParaRPr sz="2000">
              <a:latin typeface="Times New Roman" panose="02020603050405020304"/>
              <a:ea typeface="Times New Roman" panose="02020603050405020304"/>
              <a:cs typeface="Times New Roman" panose="02020603050405020304"/>
              <a:sym typeface="Times New Roman" panose="02020603050405020304"/>
            </a:endParaRPr>
          </a:p>
          <a:p>
            <a:pPr marL="299085" marR="43815" lvl="0" indent="0" algn="l" rtl="0">
              <a:lnSpc>
                <a:spcPct val="96000"/>
              </a:lnSpc>
              <a:spcBef>
                <a:spcPts val="130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assessing a level of quality due to a design, especially for assessing</a:t>
            </a:r>
            <a:endParaRPr sz="2000">
              <a:latin typeface="Times New Roman" panose="02020603050405020304"/>
              <a:ea typeface="Times New Roman" panose="02020603050405020304"/>
              <a:cs typeface="Times New Roman" panose="02020603050405020304"/>
              <a:sym typeface="Times New Roman" panose="02020603050405020304"/>
            </a:endParaRPr>
          </a:p>
          <a:p>
            <a:pPr marL="299085" marR="43815" lvl="0" indent="0" algn="l" rtl="0">
              <a:lnSpc>
                <a:spcPct val="96000"/>
              </a:lnSpc>
              <a:spcBef>
                <a:spcPts val="130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improvement in the user experience due to formative evaluation.</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251" name="Google Shape;251;p34"/>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55" name="Shape 255"/>
        <p:cNvGrpSpPr/>
        <p:nvPr/>
      </p:nvGrpSpPr>
      <p:grpSpPr>
        <a:xfrm>
          <a:off x="0" y="0"/>
          <a:ext cx="0" cy="0"/>
          <a:chOff x="0" y="0"/>
          <a:chExt cx="0" cy="0"/>
        </a:xfrm>
      </p:grpSpPr>
      <p:sp>
        <p:nvSpPr>
          <p:cNvPr id="256" name="Google Shape;256;p35"/>
          <p:cNvSpPr txBox="1"/>
          <p:nvPr/>
        </p:nvSpPr>
        <p:spPr>
          <a:xfrm>
            <a:off x="179019" y="1308504"/>
            <a:ext cx="8464815" cy="1205388"/>
          </a:xfrm>
          <a:prstGeom prst="rect">
            <a:avLst/>
          </a:prstGeom>
          <a:noFill/>
          <a:ln>
            <a:noFill/>
          </a:ln>
        </p:spPr>
        <p:txBody>
          <a:bodyPr spcFirstLastPara="1" wrap="square" lIns="0" tIns="13700" rIns="0" bIns="0" anchor="t" anchorCtr="0">
            <a:noAutofit/>
          </a:bodyPr>
          <a:lstStyle/>
          <a:p>
            <a:pPr marL="12700" marR="43815"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Qualitative Data</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0" lvl="0" indent="0" algn="l" rtl="0">
              <a:lnSpc>
                <a:spcPct val="96000"/>
              </a:lnSpc>
              <a:spcBef>
                <a:spcPts val="125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Qualitative data are non-numeric and descriptive data, usually describing a</a:t>
            </a:r>
            <a:endParaRPr sz="2000">
              <a:latin typeface="Times New Roman" panose="02020603050405020304"/>
              <a:ea typeface="Times New Roman" panose="02020603050405020304"/>
              <a:cs typeface="Times New Roman" panose="02020603050405020304"/>
              <a:sym typeface="Times New Roman" panose="02020603050405020304"/>
            </a:endParaRPr>
          </a:p>
          <a:p>
            <a:pPr marL="756285" marR="43815" lvl="0" indent="0" algn="l" rtl="0">
              <a:lnSpc>
                <a:spcPct val="96000"/>
              </a:lnSpc>
              <a:spcBef>
                <a:spcPts val="130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UX problem or issue observed or experienced during usage.</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257" name="Google Shape;257;p35"/>
          <p:cNvSpPr txBox="1"/>
          <p:nvPr/>
        </p:nvSpPr>
        <p:spPr>
          <a:xfrm>
            <a:off x="179019" y="3202194"/>
            <a:ext cx="8071262" cy="1203363"/>
          </a:xfrm>
          <a:prstGeom prst="rect">
            <a:avLst/>
          </a:prstGeom>
          <a:noFill/>
          <a:ln>
            <a:noFill/>
          </a:ln>
        </p:spPr>
        <p:txBody>
          <a:bodyPr spcFirstLastPara="1" wrap="square" lIns="0" tIns="13675" rIns="0" bIns="0" anchor="t" anchorCtr="0">
            <a:noAutofit/>
          </a:bodyPr>
          <a:lstStyle/>
          <a:p>
            <a:pPr marL="12700" marR="31115"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Quantitative Data</a:t>
            </a:r>
            <a:endParaRPr sz="2000">
              <a:latin typeface="Times New Roman" panose="02020603050405020304"/>
              <a:ea typeface="Times New Roman" panose="02020603050405020304"/>
              <a:cs typeface="Times New Roman" panose="02020603050405020304"/>
              <a:sym typeface="Times New Roman" panose="02020603050405020304"/>
            </a:endParaRPr>
          </a:p>
          <a:p>
            <a:pPr marL="756285" marR="0" lvl="0" indent="-286385" algn="l" rtl="0">
              <a:lnSpc>
                <a:spcPct val="180000"/>
              </a:lnSpc>
              <a:spcBef>
                <a:spcPts val="41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Quantitative data are numeric data, such as user performance metrics or opinion ratings.</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258" name="Google Shape;258;p35"/>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62" name="Shape 262"/>
        <p:cNvGrpSpPr/>
        <p:nvPr/>
      </p:nvGrpSpPr>
      <p:grpSpPr>
        <a:xfrm>
          <a:off x="0" y="0"/>
          <a:ext cx="0" cy="0"/>
          <a:chOff x="0" y="0"/>
          <a:chExt cx="0" cy="0"/>
        </a:xfrm>
      </p:grpSpPr>
      <p:sp>
        <p:nvSpPr>
          <p:cNvPr id="263" name="Google Shape;263;p36"/>
          <p:cNvSpPr txBox="1"/>
          <p:nvPr/>
        </p:nvSpPr>
        <p:spPr>
          <a:xfrm>
            <a:off x="395122" y="994807"/>
            <a:ext cx="8514906" cy="3983774"/>
          </a:xfrm>
          <a:prstGeom prst="rect">
            <a:avLst/>
          </a:prstGeom>
          <a:noFill/>
          <a:ln>
            <a:noFill/>
          </a:ln>
        </p:spPr>
        <p:txBody>
          <a:bodyPr spcFirstLastPara="1" wrap="square" lIns="0" tIns="13675" rIns="0" bIns="0" anchor="t" anchorCtr="0">
            <a:noAutofit/>
          </a:bodyPr>
          <a:lstStyle/>
          <a:p>
            <a:pPr marL="12700" marR="31115"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Formal summative evaluation</a:t>
            </a:r>
            <a:endParaRPr sz="2000">
              <a:latin typeface="Times New Roman" panose="02020603050405020304"/>
              <a:ea typeface="Times New Roman" panose="02020603050405020304"/>
              <a:cs typeface="Times New Roman" panose="02020603050405020304"/>
              <a:sym typeface="Times New Roman" panose="02020603050405020304"/>
            </a:endParaRPr>
          </a:p>
          <a:p>
            <a:pPr marL="756285" marR="0" lvl="0" indent="-286385" algn="l" rtl="0">
              <a:lnSpc>
                <a:spcPct val="116000"/>
              </a:lnSpc>
              <a:spcBef>
                <a:spcPts val="89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Formal summative evaluation is a kind of controlled hypothesis testing with </a:t>
            </a:r>
            <a:endParaRPr sz="2000">
              <a:latin typeface="Times New Roman" panose="02020603050405020304"/>
              <a:ea typeface="Times New Roman" panose="02020603050405020304"/>
              <a:cs typeface="Times New Roman" panose="02020603050405020304"/>
              <a:sym typeface="Times New Roman" panose="02020603050405020304"/>
            </a:endParaRPr>
          </a:p>
          <a:p>
            <a:pPr marL="756285" marR="0" lvl="0" indent="0" algn="l" rtl="0">
              <a:lnSpc>
                <a:spcPct val="115000"/>
              </a:lnSpc>
              <a:spcBef>
                <a:spcPts val="82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a	m by n factorial design with y independent variables, the results of</a:t>
            </a:r>
            <a:endParaRPr sz="2000">
              <a:latin typeface="Times New Roman" panose="02020603050405020304"/>
              <a:ea typeface="Times New Roman" panose="02020603050405020304"/>
              <a:cs typeface="Times New Roman" panose="02020603050405020304"/>
              <a:sym typeface="Times New Roman" panose="02020603050405020304"/>
            </a:endParaRPr>
          </a:p>
          <a:p>
            <a:pPr marL="756285" marR="31115" lvl="0" indent="0" algn="l" rtl="0">
              <a:lnSpc>
                <a:spcPct val="96000"/>
              </a:lnSpc>
              <a:spcBef>
                <a:spcPts val="84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which are subjected to statistical tests for significance. Formal summative</a:t>
            </a:r>
            <a:endParaRPr sz="2000">
              <a:latin typeface="Times New Roman" panose="02020603050405020304"/>
              <a:ea typeface="Times New Roman" panose="02020603050405020304"/>
              <a:cs typeface="Times New Roman" panose="02020603050405020304"/>
              <a:sym typeface="Times New Roman" panose="02020603050405020304"/>
            </a:endParaRPr>
          </a:p>
          <a:p>
            <a:pPr marL="756285" marR="31115" lvl="0" indent="0" algn="l" rtl="0">
              <a:lnSpc>
                <a:spcPct val="96000"/>
              </a:lnSpc>
              <a:spcBef>
                <a:spcPts val="82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evaluation is an important HCI skill.</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149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Informal summative evaluation</a:t>
            </a:r>
            <a:endParaRPr sz="2000">
              <a:latin typeface="Times New Roman" panose="02020603050405020304"/>
              <a:ea typeface="Times New Roman" panose="02020603050405020304"/>
              <a:cs typeface="Times New Roman" panose="02020603050405020304"/>
              <a:sym typeface="Times New Roman" panose="02020603050405020304"/>
            </a:endParaRPr>
          </a:p>
          <a:p>
            <a:pPr marL="756285" marR="80010" lvl="0" indent="-286385" algn="l" rtl="0">
              <a:lnSpc>
                <a:spcPct val="116000"/>
              </a:lnSpc>
              <a:spcBef>
                <a:spcPts val="100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is used, as a partner of formative evaluation, for quantitatively summing up </a:t>
            </a:r>
            <a:endParaRPr sz="2000">
              <a:latin typeface="Times New Roman" panose="02020603050405020304"/>
              <a:ea typeface="Times New Roman" panose="02020603050405020304"/>
              <a:cs typeface="Times New Roman" panose="02020603050405020304"/>
              <a:sym typeface="Times New Roman" panose="02020603050405020304"/>
            </a:endParaRPr>
          </a:p>
          <a:p>
            <a:pPr marL="756285" marR="80010" lvl="0" indent="0" algn="l" rtl="0">
              <a:lnSpc>
                <a:spcPct val="115000"/>
              </a:lnSpc>
              <a:spcBef>
                <a:spcPts val="83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or assessing UX levels using metrics for user performance (such as the </a:t>
            </a:r>
            <a:endParaRPr sz="2000">
              <a:latin typeface="Times New Roman" panose="02020603050405020304"/>
              <a:ea typeface="Times New Roman" panose="02020603050405020304"/>
              <a:cs typeface="Times New Roman" panose="02020603050405020304"/>
              <a:sym typeface="Times New Roman" panose="02020603050405020304"/>
            </a:endParaRPr>
          </a:p>
          <a:p>
            <a:pPr marL="756285" marR="80010" lvl="0" indent="0" algn="l" rtl="0">
              <a:lnSpc>
                <a:spcPct val="115000"/>
              </a:lnSpc>
              <a:spcBef>
                <a:spcPts val="82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time on  task), for example, as indicators of progress in UX improvement,</a:t>
            </a:r>
            <a:endParaRPr sz="2000">
              <a:latin typeface="Times New Roman" panose="02020603050405020304"/>
              <a:ea typeface="Times New Roman" panose="02020603050405020304"/>
              <a:cs typeface="Times New Roman" panose="02020603050405020304"/>
              <a:sym typeface="Times New Roman" panose="02020603050405020304"/>
            </a:endParaRPr>
          </a:p>
          <a:p>
            <a:pPr marL="756285" marR="31115" lvl="0" indent="0" algn="l" rtl="0">
              <a:lnSpc>
                <a:spcPct val="96000"/>
              </a:lnSpc>
              <a:spcBef>
                <a:spcPts val="85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usually in comparison with pre-established UX target levels.</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264" name="Google Shape;264;p36"/>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68" name="Shape 268"/>
        <p:cNvGrpSpPr/>
        <p:nvPr/>
      </p:nvGrpSpPr>
      <p:grpSpPr>
        <a:xfrm>
          <a:off x="0" y="0"/>
          <a:ext cx="0" cy="0"/>
          <a:chOff x="0" y="0"/>
          <a:chExt cx="0" cy="0"/>
        </a:xfrm>
      </p:grpSpPr>
      <p:sp>
        <p:nvSpPr>
          <p:cNvPr id="269" name="Google Shape;269;p37"/>
          <p:cNvSpPr/>
          <p:nvPr/>
        </p:nvSpPr>
        <p:spPr>
          <a:xfrm>
            <a:off x="1109472" y="1484376"/>
            <a:ext cx="6441948" cy="3648455"/>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0" name="Google Shape;270;p37"/>
          <p:cNvSpPr txBox="1"/>
          <p:nvPr/>
        </p:nvSpPr>
        <p:spPr>
          <a:xfrm>
            <a:off x="538988" y="804561"/>
            <a:ext cx="7816233" cy="281343"/>
          </a:xfrm>
          <a:prstGeom prst="rect">
            <a:avLst/>
          </a:prstGeom>
          <a:noFill/>
          <a:ln>
            <a:noFill/>
          </a:ln>
        </p:spPr>
        <p:txBody>
          <a:bodyPr spcFirstLastPara="1" wrap="square" lIns="0" tIns="13675" rIns="0" bIns="0" anchor="t" anchorCtr="0">
            <a:noAutofit/>
          </a:bodyPr>
          <a:lstStyle/>
          <a:p>
            <a:pPr marL="12700" marR="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Engineering Evaluation of UX: Formative Plus Informal Summative</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271" name="Google Shape;271;p37"/>
          <p:cNvSpPr txBox="1"/>
          <p:nvPr/>
        </p:nvSpPr>
        <p:spPr>
          <a:xfrm>
            <a:off x="179019" y="5509696"/>
            <a:ext cx="8834628" cy="279908"/>
          </a:xfrm>
          <a:prstGeom prst="rect">
            <a:avLst/>
          </a:prstGeom>
          <a:noFill/>
          <a:ln>
            <a:noFill/>
          </a:ln>
        </p:spPr>
        <p:txBody>
          <a:bodyPr spcFirstLastPara="1" wrap="square" lIns="0" tIns="13600" rIns="0" bIns="0" anchor="t" anchorCtr="0">
            <a:noAutofit/>
          </a:bodyPr>
          <a:lstStyle/>
          <a:p>
            <a:pPr marL="12700" marR="0" lvl="0" indent="0" algn="l" rtl="0">
              <a:lnSpc>
                <a:spcPct val="107000"/>
              </a:lnSpc>
              <a:spcBef>
                <a:spcPts val="0"/>
              </a:spcBef>
              <a:spcAft>
                <a:spcPts val="0"/>
              </a:spcAft>
              <a:buNone/>
            </a:pPr>
            <a:r>
              <a:rPr lang="en-US" sz="2000" b="1">
                <a:latin typeface="Times New Roman" panose="02020603050405020304"/>
                <a:ea typeface="Times New Roman" panose="02020603050405020304"/>
                <a:cs typeface="Times New Roman" panose="02020603050405020304"/>
                <a:sym typeface="Times New Roman" panose="02020603050405020304"/>
              </a:rPr>
              <a:t>UX evaluation is a combination of formative and informal summative evaluation</a:t>
            </a:r>
            <a:r>
              <a:rPr lang="en-US" sz="1800">
                <a:latin typeface="Times New Roman" panose="02020603050405020304"/>
                <a:ea typeface="Times New Roman" panose="02020603050405020304"/>
                <a:cs typeface="Times New Roman" panose="02020603050405020304"/>
                <a:sym typeface="Times New Roman" panose="02020603050405020304"/>
              </a:rPr>
              <a:t>.</a:t>
            </a:r>
            <a:endParaRPr sz="1800">
              <a:latin typeface="Times New Roman" panose="02020603050405020304"/>
              <a:ea typeface="Times New Roman" panose="02020603050405020304"/>
              <a:cs typeface="Times New Roman" panose="02020603050405020304"/>
              <a:sym typeface="Times New Roman" panose="02020603050405020304"/>
            </a:endParaRPr>
          </a:p>
        </p:txBody>
      </p:sp>
      <p:sp>
        <p:nvSpPr>
          <p:cNvPr id="272" name="Google Shape;272;p37"/>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76" name="Shape 276"/>
        <p:cNvGrpSpPr/>
        <p:nvPr/>
      </p:nvGrpSpPr>
      <p:grpSpPr>
        <a:xfrm>
          <a:off x="0" y="0"/>
          <a:ext cx="0" cy="0"/>
          <a:chOff x="0" y="0"/>
          <a:chExt cx="0" cy="0"/>
        </a:xfrm>
      </p:grpSpPr>
      <p:sp>
        <p:nvSpPr>
          <p:cNvPr id="277" name="Google Shape;277;p38"/>
          <p:cNvSpPr txBox="1"/>
          <p:nvPr/>
        </p:nvSpPr>
        <p:spPr>
          <a:xfrm>
            <a:off x="130251" y="695805"/>
            <a:ext cx="8962648" cy="5087397"/>
          </a:xfrm>
          <a:prstGeom prst="rect">
            <a:avLst/>
          </a:prstGeom>
          <a:noFill/>
          <a:ln>
            <a:noFill/>
          </a:ln>
        </p:spPr>
        <p:txBody>
          <a:bodyPr spcFirstLastPara="1" wrap="square" lIns="0" tIns="16175" rIns="0" bIns="0" anchor="t" anchorCtr="0">
            <a:noAutofit/>
          </a:bodyPr>
          <a:lstStyle/>
          <a:p>
            <a:pPr marL="12700" marR="31115" lvl="0" indent="0" algn="l" rtl="0">
              <a:lnSpc>
                <a:spcPct val="106000"/>
              </a:lnSpc>
              <a:spcBef>
                <a:spcPts val="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Types Of Formative And Informal Summative Evaluation</a:t>
            </a:r>
            <a:endParaRPr sz="24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Methods</a:t>
            </a:r>
            <a:endParaRPr sz="2400">
              <a:latin typeface="Times New Roman" panose="02020603050405020304"/>
              <a:ea typeface="Times New Roman" panose="02020603050405020304"/>
              <a:cs typeface="Times New Roman" panose="02020603050405020304"/>
              <a:sym typeface="Times New Roman" panose="02020603050405020304"/>
            </a:endParaRPr>
          </a:p>
          <a:p>
            <a:pPr marL="239395" marR="31115" lvl="0" indent="0" algn="l" rtl="0">
              <a:lnSpc>
                <a:spcPct val="96000"/>
              </a:lnSpc>
              <a:spcBef>
                <a:spcPts val="106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Dimensions for Classifying Formative UX Evaluation Methods</a:t>
            </a:r>
            <a:endParaRPr sz="2000">
              <a:latin typeface="Times New Roman" panose="02020603050405020304"/>
              <a:ea typeface="Times New Roman" panose="02020603050405020304"/>
              <a:cs typeface="Times New Roman" panose="02020603050405020304"/>
              <a:sym typeface="Times New Roman" panose="02020603050405020304"/>
            </a:endParaRPr>
          </a:p>
          <a:p>
            <a:pPr marL="696595" marR="31115" lvl="0" indent="0" algn="l" rtl="0">
              <a:lnSpc>
                <a:spcPct val="96000"/>
              </a:lnSpc>
              <a:spcBef>
                <a:spcPts val="119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empirical method vs. analytic method</a:t>
            </a:r>
            <a:endParaRPr sz="2000">
              <a:latin typeface="Times New Roman" panose="02020603050405020304"/>
              <a:ea typeface="Times New Roman" panose="02020603050405020304"/>
              <a:cs typeface="Times New Roman" panose="02020603050405020304"/>
              <a:sym typeface="Times New Roman" panose="02020603050405020304"/>
            </a:endParaRPr>
          </a:p>
          <a:p>
            <a:pPr marL="696595" marR="31115" lvl="0" indent="0" algn="l" rtl="0">
              <a:lnSpc>
                <a:spcPct val="96000"/>
              </a:lnSpc>
              <a:spcBef>
                <a:spcPts val="118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rigorous method vs. rapid method</a:t>
            </a:r>
            <a:endParaRPr sz="2000">
              <a:latin typeface="Times New Roman" panose="02020603050405020304"/>
              <a:ea typeface="Times New Roman" panose="02020603050405020304"/>
              <a:cs typeface="Times New Roman" panose="02020603050405020304"/>
              <a:sym typeface="Times New Roman" panose="02020603050405020304"/>
            </a:endParaRPr>
          </a:p>
          <a:p>
            <a:pPr marL="239395" marR="31115" lvl="0" indent="0" algn="l" rtl="0">
              <a:lnSpc>
                <a:spcPct val="96000"/>
              </a:lnSpc>
              <a:spcBef>
                <a:spcPts val="129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Rigorous Method vs. Rapid Method</a:t>
            </a:r>
            <a:endParaRPr sz="2000">
              <a:latin typeface="Times New Roman" panose="02020603050405020304"/>
              <a:ea typeface="Times New Roman" panose="02020603050405020304"/>
              <a:cs typeface="Times New Roman" panose="02020603050405020304"/>
              <a:sym typeface="Times New Roman" panose="02020603050405020304"/>
            </a:endParaRPr>
          </a:p>
          <a:p>
            <a:pPr marL="982980" marR="66040" lvl="0" indent="-286385" algn="just" rtl="0">
              <a:lnSpc>
                <a:spcPct val="116000"/>
              </a:lnSpc>
              <a:spcBef>
                <a:spcPts val="108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Choose a rigorous empirical method such as lab-based testing when you need </a:t>
            </a:r>
            <a:endParaRPr sz="2000">
              <a:latin typeface="Times New Roman" panose="02020603050405020304"/>
              <a:ea typeface="Times New Roman" panose="02020603050405020304"/>
              <a:cs typeface="Times New Roman" panose="02020603050405020304"/>
              <a:sym typeface="Times New Roman" panose="02020603050405020304"/>
            </a:endParaRPr>
          </a:p>
          <a:p>
            <a:pPr marL="982980" marR="66040" lvl="0" indent="0" algn="just" rtl="0">
              <a:lnSpc>
                <a:spcPct val="115000"/>
              </a:lnSpc>
              <a:spcBef>
                <a:spcPts val="107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effectiveness and thoroughness, but expect it to be more expensive and time- </a:t>
            </a:r>
            <a:endParaRPr sz="2000">
              <a:latin typeface="Times New Roman" panose="02020603050405020304"/>
              <a:ea typeface="Times New Roman" panose="02020603050405020304"/>
              <a:cs typeface="Times New Roman" panose="02020603050405020304"/>
              <a:sym typeface="Times New Roman" panose="02020603050405020304"/>
            </a:endParaRPr>
          </a:p>
          <a:p>
            <a:pPr marL="982980" marR="66040" lvl="0" indent="0" algn="just" rtl="0">
              <a:lnSpc>
                <a:spcPct val="115000"/>
              </a:lnSpc>
              <a:spcBef>
                <a:spcPts val="105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consuming.</a:t>
            </a:r>
            <a:endParaRPr sz="2000">
              <a:latin typeface="Times New Roman" panose="02020603050405020304"/>
              <a:ea typeface="Times New Roman" panose="02020603050405020304"/>
              <a:cs typeface="Times New Roman" panose="02020603050405020304"/>
              <a:sym typeface="Times New Roman" panose="02020603050405020304"/>
            </a:endParaRPr>
          </a:p>
          <a:p>
            <a:pPr marL="982980" marR="0" lvl="0" indent="-286385" algn="l" rtl="0">
              <a:lnSpc>
                <a:spcPct val="116000"/>
              </a:lnSpc>
              <a:spcBef>
                <a:spcPts val="148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Choose the lab-based method to assess quantitative UX measures and metrics, </a:t>
            </a:r>
            <a:endParaRPr sz="2000">
              <a:latin typeface="Times New Roman" panose="02020603050405020304"/>
              <a:ea typeface="Times New Roman" panose="02020603050405020304"/>
              <a:cs typeface="Times New Roman" panose="02020603050405020304"/>
              <a:sym typeface="Times New Roman" panose="02020603050405020304"/>
            </a:endParaRPr>
          </a:p>
          <a:p>
            <a:pPr marL="982980" marR="0" lvl="0" indent="0" algn="l" rtl="0">
              <a:lnSpc>
                <a:spcPct val="115000"/>
              </a:lnSpc>
              <a:spcBef>
                <a:spcPts val="106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such as time-on-task and error rates, as indications of how well the user does</a:t>
            </a:r>
            <a:endParaRPr sz="2000">
              <a:latin typeface="Times New Roman" panose="02020603050405020304"/>
              <a:ea typeface="Times New Roman" panose="02020603050405020304"/>
              <a:cs typeface="Times New Roman" panose="02020603050405020304"/>
              <a:sym typeface="Times New Roman" panose="02020603050405020304"/>
            </a:endParaRPr>
          </a:p>
          <a:p>
            <a:pPr marL="951230" marR="4312285" lvl="0" indent="0" algn="ctr" rtl="0">
              <a:lnSpc>
                <a:spcPct val="96000"/>
              </a:lnSpc>
              <a:spcBef>
                <a:spcPts val="109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in a performance- oriented context.</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278" name="Google Shape;278;p38"/>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sp>
        <p:nvSpPr>
          <p:cNvPr id="61" name="Google Shape;61;p8"/>
          <p:cNvSpPr txBox="1"/>
          <p:nvPr/>
        </p:nvSpPr>
        <p:spPr>
          <a:xfrm>
            <a:off x="186334" y="1491234"/>
            <a:ext cx="8352608" cy="2740901"/>
          </a:xfrm>
          <a:prstGeom prst="rect">
            <a:avLst/>
          </a:prstGeom>
          <a:noFill/>
          <a:ln>
            <a:noFill/>
          </a:ln>
        </p:spPr>
        <p:txBody>
          <a:bodyPr spcFirstLastPara="1" wrap="square" lIns="0" tIns="23475" rIns="0" bIns="0" anchor="t" anchorCtr="0">
            <a:noAutofit/>
          </a:bodyPr>
          <a:lstStyle/>
          <a:p>
            <a:pPr marL="12700" marR="43815" lvl="0" indent="0" algn="l" rtl="0">
              <a:lnSpc>
                <a:spcPct val="103000"/>
              </a:lnSpc>
              <a:spcBef>
                <a:spcPts val="0"/>
              </a:spcBef>
              <a:spcAft>
                <a:spcPts val="0"/>
              </a:spcAft>
              <a:buNone/>
            </a:pPr>
            <a:r>
              <a:rPr lang="en-US" sz="3600">
                <a:latin typeface="Calibri" panose="020F0502020204030204"/>
                <a:ea typeface="Calibri" panose="020F0502020204030204"/>
                <a:cs typeface="Calibri" panose="020F0502020204030204"/>
                <a:sym typeface="Calibri" panose="020F0502020204030204"/>
              </a:rPr>
              <a:t>“</a:t>
            </a:r>
            <a:r>
              <a:rPr 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UX goals are high-level objectives for an interaction design, stated in terms of</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43815" lvl="0" indent="0" algn="l" rtl="0">
              <a:lnSpc>
                <a:spcPct val="120000"/>
              </a:lnSpc>
              <a:spcBef>
                <a:spcPts val="0"/>
              </a:spcBef>
              <a:spcAft>
                <a:spcPts val="0"/>
              </a:spcAft>
              <a:buNone/>
            </a:pPr>
            <a:r>
              <a:rPr 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anticipated user experience</a:t>
            </a:r>
            <a:r>
              <a:rPr lang="en-US" sz="2800">
                <a:latin typeface="Calibri" panose="020F0502020204030204"/>
                <a:ea typeface="Calibri" panose="020F0502020204030204"/>
                <a:cs typeface="Calibri" panose="020F0502020204030204"/>
                <a:sym typeface="Calibri" panose="020F0502020204030204"/>
              </a:rPr>
              <a:t>”</a:t>
            </a:r>
            <a:endParaRPr sz="2800">
              <a:latin typeface="Calibri" panose="020F0502020204030204"/>
              <a:ea typeface="Calibri" panose="020F0502020204030204"/>
              <a:cs typeface="Calibri" panose="020F0502020204030204"/>
              <a:sym typeface="Calibri" panose="020F0502020204030204"/>
            </a:endParaRPr>
          </a:p>
          <a:p>
            <a:pPr marL="12700" marR="0" lvl="0" indent="0" algn="l" rtl="0">
              <a:lnSpc>
                <a:spcPct val="96000"/>
              </a:lnSpc>
              <a:spcBef>
                <a:spcPts val="46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UX goals can be driven by business goals and reflect real use of a product and</a:t>
            </a:r>
            <a:endParaRPr sz="2000">
              <a:latin typeface="Times New Roman" panose="02020603050405020304"/>
              <a:ea typeface="Times New Roman" panose="02020603050405020304"/>
              <a:cs typeface="Times New Roman" panose="02020603050405020304"/>
              <a:sym typeface="Times New Roman" panose="02020603050405020304"/>
            </a:endParaRPr>
          </a:p>
          <a:p>
            <a:pPr marL="323850" marR="549910" lvl="0" indent="0" algn="ctr" rtl="0">
              <a:lnSpc>
                <a:spcPct val="96000"/>
              </a:lnSpc>
              <a:spcBef>
                <a:spcPts val="34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identify what is important to an organization, its customers, and its users.</a:t>
            </a:r>
            <a:endParaRPr sz="2000">
              <a:latin typeface="Times New Roman" panose="02020603050405020304"/>
              <a:ea typeface="Times New Roman" panose="02020603050405020304"/>
              <a:cs typeface="Times New Roman" panose="02020603050405020304"/>
              <a:sym typeface="Times New Roman" panose="02020603050405020304"/>
            </a:endParaRPr>
          </a:p>
          <a:p>
            <a:pPr marL="355600" marR="257810" lvl="0" indent="-342900" algn="l" rtl="0">
              <a:lnSpc>
                <a:spcPct val="116000"/>
              </a:lnSpc>
              <a:spcBef>
                <a:spcPts val="81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They are expressed as desired effects to be experienced in usage by users of </a:t>
            </a:r>
            <a:endParaRPr sz="2000">
              <a:latin typeface="Times New Roman" panose="02020603050405020304"/>
              <a:ea typeface="Times New Roman" panose="02020603050405020304"/>
              <a:cs typeface="Times New Roman" panose="02020603050405020304"/>
              <a:sym typeface="Times New Roman" panose="02020603050405020304"/>
            </a:endParaRPr>
          </a:p>
          <a:p>
            <a:pPr marL="355600" marR="257810" lvl="0" indent="0" algn="l" rtl="0">
              <a:lnSpc>
                <a:spcPct val="115000"/>
              </a:lnSpc>
              <a:spcBef>
                <a:spcPts val="34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features in the design and they translate into a set of UX measures.</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43815" lvl="0" indent="0" algn="l" rtl="0">
              <a:lnSpc>
                <a:spcPct val="96000"/>
              </a:lnSpc>
              <a:spcBef>
                <a:spcPts val="82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A UX measure is a usage attribute to be assessed in evaluating a UX goal.</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62" name="Google Shape;62;p8"/>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83" name="Google Shape;283;p39"/>
          <p:cNvSpPr txBox="1"/>
          <p:nvPr/>
        </p:nvSpPr>
        <p:spPr>
          <a:xfrm>
            <a:off x="762406" y="827802"/>
            <a:ext cx="205082" cy="279908"/>
          </a:xfrm>
          <a:prstGeom prst="rect">
            <a:avLst/>
          </a:prstGeom>
          <a:noFill/>
          <a:ln>
            <a:noFill/>
          </a:ln>
        </p:spPr>
        <p:txBody>
          <a:bodyPr spcFirstLastPara="1" wrap="square" lIns="0" tIns="13650" rIns="0" bIns="0" anchor="t" anchorCtr="0">
            <a:noAutofit/>
          </a:bodyPr>
          <a:lstStyle/>
          <a:p>
            <a:pPr marL="12700" marR="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p:txBody>
      </p:sp>
      <p:sp>
        <p:nvSpPr>
          <p:cNvPr id="284" name="Google Shape;284;p39"/>
          <p:cNvSpPr txBox="1"/>
          <p:nvPr/>
        </p:nvSpPr>
        <p:spPr>
          <a:xfrm>
            <a:off x="1049223" y="829238"/>
            <a:ext cx="7456840" cy="5149951"/>
          </a:xfrm>
          <a:prstGeom prst="rect">
            <a:avLst/>
          </a:prstGeom>
          <a:noFill/>
          <a:ln>
            <a:noFill/>
          </a:ln>
        </p:spPr>
        <p:txBody>
          <a:bodyPr spcFirstLastPara="1" wrap="square" lIns="0" tIns="13600" rIns="0" bIns="0" anchor="t" anchorCtr="0">
            <a:noAutofit/>
          </a:bodyPr>
          <a:lstStyle/>
          <a:p>
            <a:pPr marL="12700" marR="31115" lvl="0" indent="0" algn="l" rtl="0">
              <a:lnSpc>
                <a:spcPct val="107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Choose lab-based testing if you need a controlled environment to limit</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108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distractions.</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593725" lvl="0" indent="0" algn="l" rtl="0">
              <a:lnSpc>
                <a:spcPct val="115000"/>
              </a:lnSpc>
              <a:spcBef>
                <a:spcPts val="79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Choose empirical testing in the field if you need more realistic </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593725" lvl="0" indent="0" algn="l" rtl="0">
              <a:lnSpc>
                <a:spcPct val="115000"/>
              </a:lnSpc>
              <a:spcBef>
                <a:spcPts val="82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usage conditions for ecological validity than you can establish in a </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593725" lvl="0" indent="0" algn="l" rtl="0">
              <a:lnSpc>
                <a:spcPct val="115000"/>
              </a:lnSpc>
              <a:spcBef>
                <a:spcPts val="82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lab.</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125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However, UX evaluation methods can be faster and less expensive.</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90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Choose a rapid evaluation method for speed and cost savings, but</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10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expect it to be ( or possibly acceptably) less effective.</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628650" lvl="0" indent="0" algn="l" rtl="0">
              <a:lnSpc>
                <a:spcPct val="100000"/>
              </a:lnSpc>
              <a:spcBef>
                <a:spcPts val="51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Choose a rapid UX evaluation method for early stages of progress, when things are changing a lot, anyway, and investing in detailed evaluation is not warranted.</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100000"/>
              </a:lnSpc>
              <a:spcBef>
                <a:spcPts val="39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Choose a rapid method, such as a design walkthrough, an informal demonstration of design concepts, as a platform for getting initial reactions and early feedback from the rest of the design team, customers, and potential users.</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285" name="Google Shape;285;p39"/>
          <p:cNvSpPr txBox="1"/>
          <p:nvPr/>
        </p:nvSpPr>
        <p:spPr>
          <a:xfrm>
            <a:off x="762406" y="1509030"/>
            <a:ext cx="205082" cy="279908"/>
          </a:xfrm>
          <a:prstGeom prst="rect">
            <a:avLst/>
          </a:prstGeom>
          <a:noFill/>
          <a:ln>
            <a:noFill/>
          </a:ln>
        </p:spPr>
        <p:txBody>
          <a:bodyPr spcFirstLastPara="1" wrap="square" lIns="0" tIns="13650" rIns="0" bIns="0" anchor="t" anchorCtr="0">
            <a:noAutofit/>
          </a:bodyPr>
          <a:lstStyle/>
          <a:p>
            <a:pPr marL="12700" marR="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p:txBody>
      </p:sp>
      <p:sp>
        <p:nvSpPr>
          <p:cNvPr id="286" name="Google Shape;286;p39"/>
          <p:cNvSpPr txBox="1"/>
          <p:nvPr/>
        </p:nvSpPr>
        <p:spPr>
          <a:xfrm>
            <a:off x="762406" y="2749820"/>
            <a:ext cx="205082" cy="686816"/>
          </a:xfrm>
          <a:prstGeom prst="rect">
            <a:avLst/>
          </a:prstGeom>
          <a:noFill/>
          <a:ln>
            <a:noFill/>
          </a:ln>
        </p:spPr>
        <p:txBody>
          <a:bodyPr spcFirstLastPara="1" wrap="square" lIns="0" tIns="13650" rIns="0" bIns="0" anchor="t" anchorCtr="0">
            <a:noAutofit/>
          </a:bodyPr>
          <a:lstStyle/>
          <a:p>
            <a:pPr marL="12700" marR="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a:p>
            <a:pPr marL="12700" marR="0" lvl="0" indent="0" algn="l" rtl="0">
              <a:lnSpc>
                <a:spcPct val="96000"/>
              </a:lnSpc>
              <a:spcBef>
                <a:spcPts val="79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p:txBody>
      </p:sp>
      <p:sp>
        <p:nvSpPr>
          <p:cNvPr id="287" name="Google Shape;287;p39"/>
          <p:cNvSpPr txBox="1"/>
          <p:nvPr/>
        </p:nvSpPr>
        <p:spPr>
          <a:xfrm>
            <a:off x="762406" y="3818398"/>
            <a:ext cx="205082" cy="279907"/>
          </a:xfrm>
          <a:prstGeom prst="rect">
            <a:avLst/>
          </a:prstGeom>
          <a:noFill/>
          <a:ln>
            <a:noFill/>
          </a:ln>
        </p:spPr>
        <p:txBody>
          <a:bodyPr spcFirstLastPara="1" wrap="square" lIns="0" tIns="13650" rIns="0" bIns="0" anchor="t" anchorCtr="0">
            <a:noAutofit/>
          </a:bodyPr>
          <a:lstStyle/>
          <a:p>
            <a:pPr marL="12700" marR="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p:txBody>
      </p:sp>
      <p:sp>
        <p:nvSpPr>
          <p:cNvPr id="288" name="Google Shape;288;p39"/>
          <p:cNvSpPr txBox="1"/>
          <p:nvPr/>
        </p:nvSpPr>
        <p:spPr>
          <a:xfrm>
            <a:off x="762406" y="4783090"/>
            <a:ext cx="205082" cy="279907"/>
          </a:xfrm>
          <a:prstGeom prst="rect">
            <a:avLst/>
          </a:prstGeom>
          <a:noFill/>
          <a:ln>
            <a:noFill/>
          </a:ln>
        </p:spPr>
        <p:txBody>
          <a:bodyPr spcFirstLastPara="1" wrap="square" lIns="0" tIns="13650" rIns="0" bIns="0" anchor="t" anchorCtr="0">
            <a:noAutofit/>
          </a:bodyPr>
          <a:lstStyle/>
          <a:p>
            <a:pPr marL="12700" marR="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p:txBody>
      </p:sp>
      <p:sp>
        <p:nvSpPr>
          <p:cNvPr id="289" name="Google Shape;289;p39"/>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93" name="Shape 293"/>
        <p:cNvGrpSpPr/>
        <p:nvPr/>
      </p:nvGrpSpPr>
      <p:grpSpPr>
        <a:xfrm>
          <a:off x="0" y="0"/>
          <a:ext cx="0" cy="0"/>
          <a:chOff x="0" y="0"/>
          <a:chExt cx="0" cy="0"/>
        </a:xfrm>
      </p:grpSpPr>
      <p:sp>
        <p:nvSpPr>
          <p:cNvPr id="294" name="Google Shape;294;p40"/>
          <p:cNvSpPr txBox="1"/>
          <p:nvPr/>
        </p:nvSpPr>
        <p:spPr>
          <a:xfrm>
            <a:off x="233883" y="1105170"/>
            <a:ext cx="4644249" cy="281343"/>
          </a:xfrm>
          <a:prstGeom prst="rect">
            <a:avLst/>
          </a:prstGeom>
          <a:noFill/>
          <a:ln>
            <a:noFill/>
          </a:ln>
        </p:spPr>
        <p:txBody>
          <a:bodyPr spcFirstLastPara="1" wrap="square" lIns="0" tIns="13675" rIns="0" bIns="0" anchor="t" anchorCtr="0">
            <a:noAutofit/>
          </a:bodyPr>
          <a:lstStyle/>
          <a:p>
            <a:pPr marL="12700" marR="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Analytic Method vs. Empirical Method</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295" name="Google Shape;295;p40"/>
          <p:cNvSpPr txBox="1"/>
          <p:nvPr/>
        </p:nvSpPr>
        <p:spPr>
          <a:xfrm>
            <a:off x="691083" y="1775483"/>
            <a:ext cx="8075106" cy="1562004"/>
          </a:xfrm>
          <a:prstGeom prst="rect">
            <a:avLst/>
          </a:prstGeom>
          <a:noFill/>
          <a:ln>
            <a:noFill/>
          </a:ln>
        </p:spPr>
        <p:txBody>
          <a:bodyPr spcFirstLastPara="1" wrap="square" lIns="0" tIns="13700" rIns="0" bIns="0" anchor="t" anchorCtr="0">
            <a:noAutofit/>
          </a:bodyPr>
          <a:lstStyle/>
          <a:p>
            <a:pPr marL="12700" marR="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Analytical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methods are based on looking at inherent attributes of the design</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735" lvl="0" indent="0" algn="l" rtl="0">
              <a:lnSpc>
                <a:spcPct val="96000"/>
              </a:lnSpc>
              <a:spcBef>
                <a:spcPts val="22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rather than seeing the design in use.</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735" lvl="0" indent="0" algn="l" rtl="0">
              <a:lnSpc>
                <a:spcPct val="96000"/>
              </a:lnSpc>
              <a:spcBef>
                <a:spcPts val="33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Empirical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methods employ data observed in the performance of real user participants, usually data collected in lab-based testing.</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296" name="Google Shape;296;p40"/>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00" name="Shape 300"/>
        <p:cNvGrpSpPr/>
        <p:nvPr/>
      </p:nvGrpSpPr>
      <p:grpSpPr>
        <a:xfrm>
          <a:off x="0" y="0"/>
          <a:ext cx="0" cy="0"/>
          <a:chOff x="0" y="0"/>
          <a:chExt cx="0" cy="0"/>
        </a:xfrm>
      </p:grpSpPr>
      <p:sp>
        <p:nvSpPr>
          <p:cNvPr id="301" name="Google Shape;301;p41"/>
          <p:cNvSpPr/>
          <p:nvPr/>
        </p:nvSpPr>
        <p:spPr>
          <a:xfrm>
            <a:off x="1786127" y="1857755"/>
            <a:ext cx="5215128" cy="28575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02" name="Google Shape;302;p41"/>
          <p:cNvSpPr txBox="1"/>
          <p:nvPr/>
        </p:nvSpPr>
        <p:spPr>
          <a:xfrm>
            <a:off x="441452" y="1307234"/>
            <a:ext cx="3880090" cy="281650"/>
          </a:xfrm>
          <a:prstGeom prst="rect">
            <a:avLst/>
          </a:prstGeom>
          <a:noFill/>
          <a:ln>
            <a:noFill/>
          </a:ln>
        </p:spPr>
        <p:txBody>
          <a:bodyPr spcFirstLastPara="1" wrap="square" lIns="0" tIns="13700" rIns="0" bIns="0" anchor="t" anchorCtr="0">
            <a:noAutofit/>
          </a:bodyPr>
          <a:lstStyle/>
          <a:p>
            <a:pPr marL="12700" marR="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Where the Dimensions Intersect</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303" name="Google Shape;303;p41"/>
          <p:cNvSpPr txBox="1"/>
          <p:nvPr/>
        </p:nvSpPr>
        <p:spPr>
          <a:xfrm>
            <a:off x="285394" y="5582543"/>
            <a:ext cx="8569280" cy="584708"/>
          </a:xfrm>
          <a:prstGeom prst="rect">
            <a:avLst/>
          </a:prstGeom>
          <a:noFill/>
          <a:ln>
            <a:noFill/>
          </a:ln>
        </p:spPr>
        <p:txBody>
          <a:bodyPr spcFirstLastPara="1" wrap="square" lIns="0" tIns="13600" rIns="0" bIns="0" anchor="t" anchorCtr="0">
            <a:noAutofit/>
          </a:bodyPr>
          <a:lstStyle/>
          <a:p>
            <a:pPr marL="12700" marR="0" lvl="0" indent="0" algn="l" rtl="0">
              <a:lnSpc>
                <a:spcPct val="107000"/>
              </a:lnSpc>
              <a:spcBef>
                <a:spcPts val="0"/>
              </a:spcBef>
              <a:spcAft>
                <a:spcPts val="0"/>
              </a:spcAft>
              <a:buNone/>
            </a:pPr>
            <a:r>
              <a:rPr lang="en-US" sz="2000" b="1">
                <a:latin typeface="Times New Roman" panose="02020603050405020304"/>
                <a:ea typeface="Times New Roman" panose="02020603050405020304"/>
                <a:cs typeface="Times New Roman" panose="02020603050405020304"/>
                <a:sym typeface="Times New Roman" panose="02020603050405020304"/>
              </a:rPr>
              <a:t>Sample UX evaluation methods at intersections between the dimensions of UX</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0"/>
              </a:spcBef>
              <a:spcAft>
                <a:spcPts val="0"/>
              </a:spcAft>
              <a:buNone/>
            </a:pPr>
            <a:r>
              <a:rPr lang="en-US" sz="2000" b="1">
                <a:latin typeface="Times New Roman" panose="02020603050405020304"/>
                <a:ea typeface="Times New Roman" panose="02020603050405020304"/>
                <a:cs typeface="Times New Roman" panose="02020603050405020304"/>
                <a:sym typeface="Times New Roman" panose="02020603050405020304"/>
              </a:rPr>
              <a:t>evaluation method types.</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304" name="Google Shape;304;p41"/>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08" name="Shape 308"/>
        <p:cNvGrpSpPr/>
        <p:nvPr/>
      </p:nvGrpSpPr>
      <p:grpSpPr>
        <a:xfrm>
          <a:off x="0" y="0"/>
          <a:ext cx="0" cy="0"/>
          <a:chOff x="0" y="0"/>
          <a:chExt cx="0" cy="0"/>
        </a:xfrm>
      </p:grpSpPr>
      <p:sp>
        <p:nvSpPr>
          <p:cNvPr id="309" name="Google Shape;309;p42"/>
          <p:cNvSpPr txBox="1"/>
          <p:nvPr/>
        </p:nvSpPr>
        <p:spPr>
          <a:xfrm>
            <a:off x="467359" y="710165"/>
            <a:ext cx="3177006" cy="330504"/>
          </a:xfrm>
          <a:prstGeom prst="rect">
            <a:avLst/>
          </a:prstGeom>
          <a:noFill/>
          <a:ln>
            <a:noFill/>
          </a:ln>
        </p:spPr>
        <p:txBody>
          <a:bodyPr spcFirstLastPara="1" wrap="square" lIns="0" tIns="16175" rIns="0" bIns="0" anchor="t" anchorCtr="0">
            <a:noAutofit/>
          </a:bodyPr>
          <a:lstStyle/>
          <a:p>
            <a:pPr marL="12700" marR="0" lvl="0" indent="0" algn="l" rtl="0">
              <a:lnSpc>
                <a:spcPct val="106000"/>
              </a:lnSpc>
              <a:spcBef>
                <a:spcPts val="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6.3 Types Of Evaluation</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310" name="Google Shape;310;p42"/>
          <p:cNvSpPr txBox="1"/>
          <p:nvPr/>
        </p:nvSpPr>
        <p:spPr>
          <a:xfrm>
            <a:off x="3725753" y="710165"/>
            <a:ext cx="698156" cy="330504"/>
          </a:xfrm>
          <a:prstGeom prst="rect">
            <a:avLst/>
          </a:prstGeom>
          <a:noFill/>
          <a:ln>
            <a:noFill/>
          </a:ln>
        </p:spPr>
        <p:txBody>
          <a:bodyPr spcFirstLastPara="1" wrap="square" lIns="0" tIns="16175" rIns="0" bIns="0" anchor="t" anchorCtr="0">
            <a:noAutofit/>
          </a:bodyPr>
          <a:lstStyle/>
          <a:p>
            <a:pPr marL="12700" marR="0" lvl="0" indent="0" algn="l" rtl="0">
              <a:lnSpc>
                <a:spcPct val="106000"/>
              </a:lnSpc>
              <a:spcBef>
                <a:spcPts val="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Data</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311" name="Google Shape;311;p42"/>
          <p:cNvSpPr txBox="1"/>
          <p:nvPr/>
        </p:nvSpPr>
        <p:spPr>
          <a:xfrm>
            <a:off x="142443" y="1498870"/>
            <a:ext cx="4169214" cy="281343"/>
          </a:xfrm>
          <a:prstGeom prst="rect">
            <a:avLst/>
          </a:prstGeom>
          <a:noFill/>
          <a:ln>
            <a:noFill/>
          </a:ln>
        </p:spPr>
        <p:txBody>
          <a:bodyPr spcFirstLastPara="1" wrap="square" lIns="0" tIns="13675" rIns="0" bIns="0" anchor="t" anchorCtr="0">
            <a:noAutofit/>
          </a:bodyPr>
          <a:lstStyle/>
          <a:p>
            <a:pPr marL="12700" marR="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Objective Data vs. Subjective Data</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312" name="Google Shape;312;p42"/>
          <p:cNvSpPr txBox="1"/>
          <p:nvPr/>
        </p:nvSpPr>
        <p:spPr>
          <a:xfrm>
            <a:off x="599643" y="2433082"/>
            <a:ext cx="7969895" cy="1197648"/>
          </a:xfrm>
          <a:prstGeom prst="rect">
            <a:avLst/>
          </a:prstGeom>
          <a:noFill/>
          <a:ln>
            <a:noFill/>
          </a:ln>
        </p:spPr>
        <p:txBody>
          <a:bodyPr spcFirstLastPara="1" wrap="square" lIns="0" tIns="13675" rIns="0" bIns="0" anchor="t" anchorCtr="0">
            <a:noAutofit/>
          </a:bodyPr>
          <a:lstStyle/>
          <a:p>
            <a:pPr marL="12700" marR="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Objective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UX data are data observed directly by either the evaluator or the</a:t>
            </a:r>
            <a:endParaRPr sz="2000">
              <a:latin typeface="Times New Roman" panose="02020603050405020304"/>
              <a:ea typeface="Times New Roman" panose="02020603050405020304"/>
              <a:cs typeface="Times New Roman" panose="02020603050405020304"/>
              <a:sym typeface="Times New Roman" panose="02020603050405020304"/>
            </a:endParaRPr>
          </a:p>
          <a:p>
            <a:pPr marL="299085" marR="38100" lvl="0" indent="0" algn="l" rtl="0">
              <a:lnSpc>
                <a:spcPct val="96000"/>
              </a:lnSpc>
              <a:spcBef>
                <a:spcPts val="95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participant.</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154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Subjective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UX data represent opinions, judgments, and other subjective</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313" name="Google Shape;313;p42"/>
          <p:cNvSpPr txBox="1"/>
          <p:nvPr/>
        </p:nvSpPr>
        <p:spPr>
          <a:xfrm>
            <a:off x="886155" y="3777543"/>
            <a:ext cx="6456817" cy="706687"/>
          </a:xfrm>
          <a:prstGeom prst="rect">
            <a:avLst/>
          </a:prstGeom>
          <a:noFill/>
          <a:ln>
            <a:noFill/>
          </a:ln>
        </p:spPr>
        <p:txBody>
          <a:bodyPr spcFirstLastPara="1" wrap="square" lIns="0" tIns="13600" rIns="0" bIns="0" anchor="t" anchorCtr="0">
            <a:noAutofit/>
          </a:bodyPr>
          <a:lstStyle/>
          <a:p>
            <a:pPr marL="12700" marR="0" lvl="0" indent="0" algn="l" rtl="0">
              <a:lnSpc>
                <a:spcPct val="107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feedback usually from the user, concerning the user experience</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95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satisfaction with the interaction design.</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314" name="Google Shape;314;p42"/>
          <p:cNvSpPr txBox="1"/>
          <p:nvPr/>
        </p:nvSpPr>
        <p:spPr>
          <a:xfrm>
            <a:off x="7402069" y="3777543"/>
            <a:ext cx="431849" cy="279907"/>
          </a:xfrm>
          <a:prstGeom prst="rect">
            <a:avLst/>
          </a:prstGeom>
          <a:noFill/>
          <a:ln>
            <a:noFill/>
          </a:ln>
        </p:spPr>
        <p:txBody>
          <a:bodyPr spcFirstLastPara="1" wrap="square" lIns="0" tIns="13600" rIns="0" bIns="0" anchor="t" anchorCtr="0">
            <a:noAutofit/>
          </a:bodyPr>
          <a:lstStyle/>
          <a:p>
            <a:pPr marL="12700" marR="0" lvl="0" indent="0" algn="l" rtl="0">
              <a:lnSpc>
                <a:spcPct val="107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and</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315" name="Google Shape;315;p42"/>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19" name="Shape 319"/>
        <p:cNvGrpSpPr/>
        <p:nvPr/>
      </p:nvGrpSpPr>
      <p:grpSpPr>
        <a:xfrm>
          <a:off x="0" y="0"/>
          <a:ext cx="0" cy="0"/>
          <a:chOff x="0" y="0"/>
          <a:chExt cx="0" cy="0"/>
        </a:xfrm>
      </p:grpSpPr>
      <p:sp>
        <p:nvSpPr>
          <p:cNvPr id="320" name="Google Shape;320;p43"/>
          <p:cNvSpPr txBox="1"/>
          <p:nvPr/>
        </p:nvSpPr>
        <p:spPr>
          <a:xfrm>
            <a:off x="305206" y="1113298"/>
            <a:ext cx="8300561" cy="4203290"/>
          </a:xfrm>
          <a:prstGeom prst="rect">
            <a:avLst/>
          </a:prstGeom>
          <a:noFill/>
          <a:ln>
            <a:noFill/>
          </a:ln>
        </p:spPr>
        <p:txBody>
          <a:bodyPr spcFirstLastPara="1" wrap="square" lIns="0" tIns="13675" rIns="0" bIns="0" anchor="t" anchorCtr="0">
            <a:noAutofit/>
          </a:bodyPr>
          <a:lstStyle/>
          <a:p>
            <a:pPr marL="12700" marR="31115"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Quantitative Data vs. Qualitative Data</a:t>
            </a:r>
            <a:endParaRPr sz="2000">
              <a:latin typeface="Times New Roman" panose="02020603050405020304"/>
              <a:ea typeface="Times New Roman" panose="02020603050405020304"/>
              <a:cs typeface="Times New Roman" panose="02020603050405020304"/>
              <a:sym typeface="Times New Roman" panose="02020603050405020304"/>
            </a:endParaRPr>
          </a:p>
          <a:p>
            <a:pPr marL="756920" marR="89535" lvl="0" indent="-287020" algn="l" rtl="0">
              <a:lnSpc>
                <a:spcPct val="117000"/>
              </a:lnSpc>
              <a:spcBef>
                <a:spcPts val="107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Quantitative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data are numeric data, such as data obtained by user </a:t>
            </a:r>
            <a:endParaRPr sz="2000">
              <a:latin typeface="Times New Roman" panose="02020603050405020304"/>
              <a:ea typeface="Times New Roman" panose="02020603050405020304"/>
              <a:cs typeface="Times New Roman" panose="02020603050405020304"/>
              <a:sym typeface="Times New Roman" panose="02020603050405020304"/>
            </a:endParaRPr>
          </a:p>
          <a:p>
            <a:pPr marL="756920" marR="89535" lvl="0" indent="0" algn="l" rtl="0">
              <a:lnSpc>
                <a:spcPct val="115000"/>
              </a:lnSpc>
              <a:spcBef>
                <a:spcPts val="107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performance metrics or opinion ratings. Quantitative data are the basis of </a:t>
            </a:r>
            <a:endParaRPr sz="2000">
              <a:latin typeface="Times New Roman" panose="02020603050405020304"/>
              <a:ea typeface="Times New Roman" panose="02020603050405020304"/>
              <a:cs typeface="Times New Roman" panose="02020603050405020304"/>
              <a:sym typeface="Times New Roman" panose="02020603050405020304"/>
            </a:endParaRPr>
          </a:p>
          <a:p>
            <a:pPr marL="756920" marR="89535" lvl="0" indent="0" algn="l" rtl="0">
              <a:lnSpc>
                <a:spcPct val="115000"/>
              </a:lnSpc>
              <a:spcBef>
                <a:spcPts val="106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a	informal summative evaluation component and help the team assess </a:t>
            </a:r>
            <a:endParaRPr sz="2000">
              <a:latin typeface="Times New Roman" panose="02020603050405020304"/>
              <a:ea typeface="Times New Roman" panose="02020603050405020304"/>
              <a:cs typeface="Times New Roman" panose="02020603050405020304"/>
              <a:sym typeface="Times New Roman" panose="02020603050405020304"/>
            </a:endParaRPr>
          </a:p>
          <a:p>
            <a:pPr marL="756920" marR="89535" lvl="0" indent="0" algn="l" rtl="0">
              <a:lnSpc>
                <a:spcPct val="115000"/>
              </a:lnSpc>
              <a:spcBef>
                <a:spcPts val="106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U	achievements and monitor convergence toward UX targets, usually </a:t>
            </a:r>
            <a:endParaRPr sz="2000">
              <a:latin typeface="Times New Roman" panose="02020603050405020304"/>
              <a:ea typeface="Times New Roman" panose="02020603050405020304"/>
              <a:cs typeface="Times New Roman" panose="02020603050405020304"/>
              <a:sym typeface="Times New Roman" panose="02020603050405020304"/>
            </a:endParaRPr>
          </a:p>
          <a:p>
            <a:pPr marL="756920" marR="89535" lvl="0" indent="0" algn="l" rtl="0">
              <a:lnSpc>
                <a:spcPct val="115000"/>
              </a:lnSpc>
              <a:spcBef>
                <a:spcPts val="106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in comparison with the specified levels set in the UX targets.</a:t>
            </a:r>
            <a:endParaRPr sz="2000">
              <a:latin typeface="Times New Roman" panose="02020603050405020304"/>
              <a:ea typeface="Times New Roman" panose="02020603050405020304"/>
              <a:cs typeface="Times New Roman" panose="02020603050405020304"/>
              <a:sym typeface="Times New Roman" panose="02020603050405020304"/>
            </a:endParaRPr>
          </a:p>
          <a:p>
            <a:pPr marL="756920" marR="0" lvl="0" indent="-287020" algn="just" rtl="0">
              <a:lnSpc>
                <a:spcPct val="117000"/>
              </a:lnSpc>
              <a:spcBef>
                <a:spcPts val="159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Qualitative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data are non-numeric and descriptive data, usually describing </a:t>
            </a:r>
            <a:endParaRPr sz="2000">
              <a:latin typeface="Times New Roman" panose="02020603050405020304"/>
              <a:ea typeface="Times New Roman" panose="02020603050405020304"/>
              <a:cs typeface="Times New Roman" panose="02020603050405020304"/>
              <a:sym typeface="Times New Roman" panose="02020603050405020304"/>
            </a:endParaRPr>
          </a:p>
          <a:p>
            <a:pPr marL="756920" marR="0" lvl="0" indent="0" algn="just" rtl="0">
              <a:lnSpc>
                <a:spcPct val="115000"/>
              </a:lnSpc>
              <a:spcBef>
                <a:spcPts val="107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a UX problem or issue observed or experienced during usage. Qualitative </a:t>
            </a:r>
            <a:endParaRPr sz="2000">
              <a:latin typeface="Times New Roman" panose="02020603050405020304"/>
              <a:ea typeface="Times New Roman" panose="02020603050405020304"/>
              <a:cs typeface="Times New Roman" panose="02020603050405020304"/>
              <a:sym typeface="Times New Roman" panose="02020603050405020304"/>
            </a:endParaRPr>
          </a:p>
          <a:p>
            <a:pPr marL="756920" marR="0" lvl="0" indent="0" algn="just" rtl="0">
              <a:lnSpc>
                <a:spcPct val="115000"/>
              </a:lnSpc>
              <a:spcBef>
                <a:spcPts val="105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data are usually collected via critical incident and/or the think aloud</a:t>
            </a:r>
            <a:endParaRPr sz="2000">
              <a:latin typeface="Times New Roman" panose="02020603050405020304"/>
              <a:ea typeface="Times New Roman" panose="02020603050405020304"/>
              <a:cs typeface="Times New Roman" panose="02020603050405020304"/>
              <a:sym typeface="Times New Roman" panose="02020603050405020304"/>
            </a:endParaRPr>
          </a:p>
          <a:p>
            <a:pPr marL="756920" marR="31115" lvl="0" indent="0" algn="l" rtl="0">
              <a:lnSpc>
                <a:spcPct val="96000"/>
              </a:lnSpc>
              <a:spcBef>
                <a:spcPts val="109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technique and are the key to identifying UX problems and their causes</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321" name="Google Shape;321;p43"/>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325" name="Shape 325"/>
        <p:cNvGrpSpPr/>
        <p:nvPr/>
      </p:nvGrpSpPr>
      <p:grpSpPr>
        <a:xfrm>
          <a:off x="0" y="0"/>
          <a:ext cx="0" cy="0"/>
          <a:chOff x="0" y="0"/>
          <a:chExt cx="0" cy="0"/>
        </a:xfrm>
      </p:grpSpPr>
      <p:sp>
        <p:nvSpPr>
          <p:cNvPr id="326" name="Google Shape;326;p44"/>
          <p:cNvSpPr txBox="1"/>
          <p:nvPr/>
        </p:nvSpPr>
        <p:spPr>
          <a:xfrm>
            <a:off x="232968" y="710165"/>
            <a:ext cx="452546" cy="679993"/>
          </a:xfrm>
          <a:prstGeom prst="rect">
            <a:avLst/>
          </a:prstGeom>
          <a:noFill/>
          <a:ln>
            <a:noFill/>
          </a:ln>
        </p:spPr>
        <p:txBody>
          <a:bodyPr spcFirstLastPara="1" wrap="square" lIns="0" tIns="16175" rIns="0" bIns="0" anchor="t" anchorCtr="0">
            <a:noAutofit/>
          </a:bodyPr>
          <a:lstStyle/>
          <a:p>
            <a:pPr marL="12700" marR="0" lvl="0" indent="0" algn="l" rtl="0">
              <a:lnSpc>
                <a:spcPct val="106000"/>
              </a:lnSpc>
              <a:spcBef>
                <a:spcPts val="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6.4</a:t>
            </a:r>
            <a:endParaRPr sz="2400">
              <a:latin typeface="Times New Roman" panose="02020603050405020304"/>
              <a:ea typeface="Times New Roman" panose="02020603050405020304"/>
              <a:cs typeface="Times New Roman" panose="02020603050405020304"/>
              <a:sym typeface="Times New Roman" panose="02020603050405020304"/>
            </a:endParaRPr>
          </a:p>
          <a:p>
            <a:pPr marL="236220" marR="45720" lvl="0" indent="0" algn="l" rtl="0">
              <a:lnSpc>
                <a:spcPct val="96000"/>
              </a:lnSpc>
              <a:spcBef>
                <a:spcPts val="31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p:txBody>
      </p:sp>
      <p:sp>
        <p:nvSpPr>
          <p:cNvPr id="327" name="Google Shape;327;p44"/>
          <p:cNvSpPr txBox="1"/>
          <p:nvPr/>
        </p:nvSpPr>
        <p:spPr>
          <a:xfrm>
            <a:off x="766902" y="710165"/>
            <a:ext cx="4413112" cy="681428"/>
          </a:xfrm>
          <a:prstGeom prst="rect">
            <a:avLst/>
          </a:prstGeom>
          <a:noFill/>
          <a:ln>
            <a:noFill/>
          </a:ln>
        </p:spPr>
        <p:txBody>
          <a:bodyPr spcFirstLastPara="1" wrap="square" lIns="0" tIns="16175" rIns="0" bIns="0" anchor="t" anchorCtr="0">
            <a:noAutofit/>
          </a:bodyPr>
          <a:lstStyle/>
          <a:p>
            <a:pPr marL="12700" marR="0" lvl="0" indent="0" algn="l" rtl="0">
              <a:lnSpc>
                <a:spcPct val="106000"/>
              </a:lnSpc>
              <a:spcBef>
                <a:spcPts val="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Some Data Collection Techniques</a:t>
            </a:r>
            <a:endParaRPr sz="2400">
              <a:latin typeface="Times New Roman" panose="02020603050405020304"/>
              <a:ea typeface="Times New Roman" panose="02020603050405020304"/>
              <a:cs typeface="Times New Roman" panose="02020603050405020304"/>
              <a:sym typeface="Times New Roman" panose="02020603050405020304"/>
            </a:endParaRPr>
          </a:p>
          <a:p>
            <a:pPr marL="45085" marR="45720" lvl="0" indent="0" algn="l" rtl="0">
              <a:lnSpc>
                <a:spcPct val="96000"/>
              </a:lnSpc>
              <a:spcBef>
                <a:spcPts val="325"/>
              </a:spcBef>
              <a:spcAft>
                <a:spcPts val="0"/>
              </a:spcAft>
              <a:buNone/>
            </a:pP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Critical Incident Identification</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328" name="Google Shape;328;p44"/>
          <p:cNvSpPr txBox="1"/>
          <p:nvPr/>
        </p:nvSpPr>
        <p:spPr>
          <a:xfrm>
            <a:off x="913891" y="1553487"/>
            <a:ext cx="205297" cy="1260467"/>
          </a:xfrm>
          <a:prstGeom prst="rect">
            <a:avLst/>
          </a:prstGeom>
          <a:noFill/>
          <a:ln>
            <a:noFill/>
          </a:ln>
        </p:spPr>
        <p:txBody>
          <a:bodyPr spcFirstLastPara="1" wrap="square" lIns="0" tIns="13650" rIns="0" bIns="0" anchor="t" anchorCtr="0">
            <a:noAutofit/>
          </a:bodyPr>
          <a:lstStyle/>
          <a:p>
            <a:pPr marL="12700" marR="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a:p>
            <a:pPr marL="12700" marR="0" lvl="0" indent="0" algn="l" rtl="0">
              <a:lnSpc>
                <a:spcPct val="96000"/>
              </a:lnSpc>
              <a:spcBef>
                <a:spcPts val="144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a:p>
            <a:pPr marL="12700" marR="0" lvl="0" indent="0" algn="l" rtl="0">
              <a:lnSpc>
                <a:spcPct val="96000"/>
              </a:lnSpc>
              <a:spcBef>
                <a:spcPts val="156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p:txBody>
      </p:sp>
      <p:sp>
        <p:nvSpPr>
          <p:cNvPr id="329" name="Google Shape;329;p44"/>
          <p:cNvSpPr txBox="1"/>
          <p:nvPr/>
        </p:nvSpPr>
        <p:spPr>
          <a:xfrm>
            <a:off x="1200708" y="1554924"/>
            <a:ext cx="7439279" cy="4991862"/>
          </a:xfrm>
          <a:prstGeom prst="rect">
            <a:avLst/>
          </a:prstGeom>
          <a:noFill/>
          <a:ln>
            <a:noFill/>
          </a:ln>
        </p:spPr>
        <p:txBody>
          <a:bodyPr spcFirstLastPara="1" wrap="square" lIns="0" tIns="13600" rIns="0" bIns="0" anchor="t" anchorCtr="0">
            <a:noAutofit/>
          </a:bodyPr>
          <a:lstStyle/>
          <a:p>
            <a:pPr marL="12700" marR="31115" lvl="0" indent="0" algn="l" rtl="0">
              <a:lnSpc>
                <a:spcPct val="107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the user’s general activity or task</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144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objects or artifacts involved</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115570" lvl="0" indent="0" algn="l" rtl="0">
              <a:lnSpc>
                <a:spcPct val="115000"/>
              </a:lnSpc>
              <a:spcBef>
                <a:spcPts val="156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the specific user intention and action that led immediately to the critical </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115570" lvl="0" indent="0" algn="l" rtl="0">
              <a:lnSpc>
                <a:spcPct val="115000"/>
              </a:lnSpc>
              <a:spcBef>
                <a:spcPts val="106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incident</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115000"/>
              </a:lnSpc>
              <a:spcBef>
                <a:spcPts val="160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expectations of the user about what the system was supposed to do when </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115000"/>
              </a:lnSpc>
              <a:spcBef>
                <a:spcPts val="106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the critical incident occurred</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159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what happened instead</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156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as much as possible about the mental and emotional state of the user</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28295" lvl="0" indent="0" algn="l" rtl="0">
              <a:lnSpc>
                <a:spcPct val="115000"/>
              </a:lnSpc>
              <a:spcBef>
                <a:spcPts val="156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indication of whether the user could recover from the critical incident </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28295" lvl="0" indent="0" algn="l" rtl="0">
              <a:lnSpc>
                <a:spcPct val="115000"/>
              </a:lnSpc>
              <a:spcBef>
                <a:spcPts val="106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and, if so, a description of how the user did so</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159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additional comments or suggested solutions to the problem</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330" name="Google Shape;330;p44"/>
          <p:cNvSpPr txBox="1"/>
          <p:nvPr/>
        </p:nvSpPr>
        <p:spPr>
          <a:xfrm>
            <a:off x="913891" y="3451749"/>
            <a:ext cx="205082" cy="279908"/>
          </a:xfrm>
          <a:prstGeom prst="rect">
            <a:avLst/>
          </a:prstGeom>
          <a:noFill/>
          <a:ln>
            <a:noFill/>
          </a:ln>
        </p:spPr>
        <p:txBody>
          <a:bodyPr spcFirstLastPara="1" wrap="square" lIns="0" tIns="13650" rIns="0" bIns="0" anchor="t" anchorCtr="0">
            <a:noAutofit/>
          </a:bodyPr>
          <a:lstStyle/>
          <a:p>
            <a:pPr marL="12700" marR="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p:txBody>
      </p:sp>
      <p:sp>
        <p:nvSpPr>
          <p:cNvPr id="331" name="Google Shape;331;p44"/>
          <p:cNvSpPr txBox="1"/>
          <p:nvPr/>
        </p:nvSpPr>
        <p:spPr>
          <a:xfrm>
            <a:off x="913891" y="4367673"/>
            <a:ext cx="205297" cy="1261744"/>
          </a:xfrm>
          <a:prstGeom prst="rect">
            <a:avLst/>
          </a:prstGeom>
          <a:noFill/>
          <a:ln>
            <a:noFill/>
          </a:ln>
        </p:spPr>
        <p:txBody>
          <a:bodyPr spcFirstLastPara="1" wrap="square" lIns="0" tIns="13650" rIns="0" bIns="0" anchor="t" anchorCtr="0">
            <a:noAutofit/>
          </a:bodyPr>
          <a:lstStyle/>
          <a:p>
            <a:pPr marL="12700" marR="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a:p>
            <a:pPr marL="12700" marR="0" lvl="0" indent="0" algn="l" rtl="0">
              <a:lnSpc>
                <a:spcPct val="96000"/>
              </a:lnSpc>
              <a:spcBef>
                <a:spcPts val="145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a:p>
            <a:pPr marL="12700" marR="0" lvl="0" indent="0" algn="l" rtl="0">
              <a:lnSpc>
                <a:spcPct val="96000"/>
              </a:lnSpc>
              <a:spcBef>
                <a:spcPts val="156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p:txBody>
      </p:sp>
      <p:sp>
        <p:nvSpPr>
          <p:cNvPr id="332" name="Google Shape;332;p44"/>
          <p:cNvSpPr txBox="1"/>
          <p:nvPr/>
        </p:nvSpPr>
        <p:spPr>
          <a:xfrm>
            <a:off x="913891" y="6265136"/>
            <a:ext cx="205297" cy="280212"/>
          </a:xfrm>
          <a:prstGeom prst="rect">
            <a:avLst/>
          </a:prstGeom>
          <a:noFill/>
          <a:ln>
            <a:noFill/>
          </a:ln>
        </p:spPr>
        <p:txBody>
          <a:bodyPr spcFirstLastPara="1" wrap="square" lIns="0" tIns="13650" rIns="0" bIns="0" anchor="t" anchorCtr="0">
            <a:noAutofit/>
          </a:bodyPr>
          <a:lstStyle/>
          <a:p>
            <a:pPr marL="12700" marR="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p:txBody>
      </p:sp>
      <p:sp>
        <p:nvSpPr>
          <p:cNvPr id="333" name="Google Shape;333;p44"/>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37" name="Shape 337"/>
        <p:cNvGrpSpPr/>
        <p:nvPr/>
      </p:nvGrpSpPr>
      <p:grpSpPr>
        <a:xfrm>
          <a:off x="0" y="0"/>
          <a:ext cx="0" cy="0"/>
          <a:chOff x="0" y="0"/>
          <a:chExt cx="0" cy="0"/>
        </a:xfrm>
      </p:grpSpPr>
      <p:sp>
        <p:nvSpPr>
          <p:cNvPr id="338" name="Google Shape;338;p45"/>
          <p:cNvSpPr txBox="1"/>
          <p:nvPr/>
        </p:nvSpPr>
        <p:spPr>
          <a:xfrm>
            <a:off x="1199794" y="1471438"/>
            <a:ext cx="6021205" cy="3159290"/>
          </a:xfrm>
          <a:prstGeom prst="rect">
            <a:avLst/>
          </a:prstGeom>
          <a:noFill/>
          <a:ln>
            <a:noFill/>
          </a:ln>
        </p:spPr>
        <p:txBody>
          <a:bodyPr spcFirstLastPara="1" wrap="square" lIns="0" tIns="13675" rIns="0" bIns="0" anchor="t" anchorCtr="0">
            <a:noAutofit/>
          </a:bodyPr>
          <a:lstStyle/>
          <a:p>
            <a:pPr marL="12700" marR="43815"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Relevance of critical incident data</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43815" lvl="0" indent="0" algn="l" rtl="0">
              <a:lnSpc>
                <a:spcPct val="96000"/>
              </a:lnSpc>
              <a:spcBef>
                <a:spcPts val="144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History of critical incident data</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43815" lvl="0" indent="0" algn="l" rtl="0">
              <a:lnSpc>
                <a:spcPct val="96000"/>
              </a:lnSpc>
              <a:spcBef>
                <a:spcPts val="154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Mostly used as a variation</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43815" lvl="0" indent="0" algn="l" rtl="0">
              <a:lnSpc>
                <a:spcPct val="96000"/>
              </a:lnSpc>
              <a:spcBef>
                <a:spcPts val="156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Critical incident reporting tools</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43815" lvl="0" indent="0" algn="l" rtl="0">
              <a:lnSpc>
                <a:spcPct val="96000"/>
              </a:lnSpc>
              <a:spcBef>
                <a:spcPts val="155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Who identifies critical incidents?</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96000"/>
              </a:lnSpc>
              <a:spcBef>
                <a:spcPts val="154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Timing of critical incident data capture: The evaluator’s</a:t>
            </a:r>
            <a:endParaRPr sz="2000">
              <a:latin typeface="Times New Roman" panose="02020603050405020304"/>
              <a:ea typeface="Times New Roman" panose="02020603050405020304"/>
              <a:cs typeface="Times New Roman" panose="02020603050405020304"/>
              <a:sym typeface="Times New Roman" panose="02020603050405020304"/>
            </a:endParaRPr>
          </a:p>
          <a:p>
            <a:pPr marL="299085" marR="43815" lvl="0" indent="0" algn="l" rtl="0">
              <a:lnSpc>
                <a:spcPct val="96000"/>
              </a:lnSpc>
              <a:spcBef>
                <a:spcPts val="106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awareness zone</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339" name="Google Shape;339;p45"/>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43" name="Shape 343"/>
        <p:cNvGrpSpPr/>
        <p:nvPr/>
      </p:nvGrpSpPr>
      <p:grpSpPr>
        <a:xfrm>
          <a:off x="0" y="0"/>
          <a:ext cx="0" cy="0"/>
          <a:chOff x="0" y="0"/>
          <a:chExt cx="0" cy="0"/>
        </a:xfrm>
      </p:grpSpPr>
      <p:sp>
        <p:nvSpPr>
          <p:cNvPr id="344" name="Google Shape;344;p46"/>
          <p:cNvSpPr/>
          <p:nvPr/>
        </p:nvSpPr>
        <p:spPr>
          <a:xfrm>
            <a:off x="0" y="0"/>
            <a:ext cx="9144000" cy="6214872"/>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45" name="Google Shape;345;p46"/>
          <p:cNvSpPr txBox="1"/>
          <p:nvPr/>
        </p:nvSpPr>
        <p:spPr>
          <a:xfrm>
            <a:off x="785266" y="6399466"/>
            <a:ext cx="1832833" cy="280212"/>
          </a:xfrm>
          <a:prstGeom prst="rect">
            <a:avLst/>
          </a:prstGeom>
          <a:noFill/>
          <a:ln>
            <a:noFill/>
          </a:ln>
        </p:spPr>
        <p:txBody>
          <a:bodyPr spcFirstLastPara="1" wrap="square" lIns="0" tIns="13600" rIns="0" bIns="0" anchor="t" anchorCtr="0">
            <a:noAutofit/>
          </a:bodyPr>
          <a:lstStyle/>
          <a:p>
            <a:pPr marL="12700" marR="0" lvl="0" indent="0" algn="l" rtl="0">
              <a:lnSpc>
                <a:spcPct val="107000"/>
              </a:lnSpc>
              <a:spcBef>
                <a:spcPts val="0"/>
              </a:spcBef>
              <a:spcAft>
                <a:spcPts val="0"/>
              </a:spcAft>
              <a:buNone/>
            </a:pPr>
            <a:r>
              <a:rPr lang="en-US" sz="2000" b="1">
                <a:latin typeface="Times New Roman" panose="02020603050405020304"/>
                <a:ea typeface="Times New Roman" panose="02020603050405020304"/>
                <a:cs typeface="Times New Roman" panose="02020603050405020304"/>
                <a:sym typeface="Times New Roman" panose="02020603050405020304"/>
              </a:rPr>
              <a:t>Critical incident</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346" name="Google Shape;346;p46"/>
          <p:cNvSpPr txBox="1"/>
          <p:nvPr/>
        </p:nvSpPr>
        <p:spPr>
          <a:xfrm>
            <a:off x="2615887" y="6399466"/>
            <a:ext cx="3424602" cy="280212"/>
          </a:xfrm>
          <a:prstGeom prst="rect">
            <a:avLst/>
          </a:prstGeom>
          <a:noFill/>
          <a:ln>
            <a:noFill/>
          </a:ln>
        </p:spPr>
        <p:txBody>
          <a:bodyPr spcFirstLastPara="1" wrap="square" lIns="0" tIns="13650" rIns="0" bIns="0" anchor="t" anchorCtr="0">
            <a:noAutofit/>
          </a:bodyPr>
          <a:lstStyle/>
          <a:p>
            <a:pPr marL="12700" marR="0" lvl="0" indent="0" algn="l" rtl="0">
              <a:lnSpc>
                <a:spcPct val="108000"/>
              </a:lnSpc>
              <a:spcBef>
                <a:spcPts val="0"/>
              </a:spcBef>
              <a:spcAft>
                <a:spcPts val="0"/>
              </a:spcAft>
              <a:buNone/>
            </a:pPr>
            <a:r>
              <a:rPr lang="en-US" sz="2000" b="1">
                <a:latin typeface="Times New Roman" panose="02020603050405020304"/>
                <a:ea typeface="Times New Roman" panose="02020603050405020304"/>
                <a:cs typeface="Times New Roman" panose="02020603050405020304"/>
                <a:sym typeface="Times New Roman" panose="02020603050405020304"/>
              </a:rPr>
              <a:t>descri</a:t>
            </a:r>
            <a:r>
              <a:rPr lang="en-US" sz="1800" baseline="30000">
                <a:solidFill>
                  <a:srgbClr val="888888"/>
                </a:solidFill>
                <a:latin typeface="Calibri" panose="020F0502020204030204"/>
                <a:ea typeface="Calibri" panose="020F0502020204030204"/>
                <a:cs typeface="Calibri" panose="020F0502020204030204"/>
                <a:sym typeface="Calibri" panose="020F0502020204030204"/>
              </a:rPr>
              <a:t>C</a:t>
            </a:r>
            <a:r>
              <a:rPr lang="en-US" sz="2000" b="1">
                <a:latin typeface="Times New Roman" panose="02020603050405020304"/>
                <a:ea typeface="Times New Roman" panose="02020603050405020304"/>
                <a:cs typeface="Times New Roman" panose="02020603050405020304"/>
                <a:sym typeface="Times New Roman" panose="02020603050405020304"/>
              </a:rPr>
              <a:t>p</a:t>
            </a:r>
            <a:r>
              <a:rPr lang="en-US" sz="1800" baseline="30000">
                <a:solidFill>
                  <a:srgbClr val="888888"/>
                </a:solidFill>
                <a:latin typeface="Calibri" panose="020F0502020204030204"/>
                <a:ea typeface="Calibri" panose="020F0502020204030204"/>
                <a:cs typeface="Calibri" panose="020F0502020204030204"/>
                <a:sym typeface="Calibri" panose="020F0502020204030204"/>
              </a:rPr>
              <a:t>om</a:t>
            </a:r>
            <a:r>
              <a:rPr lang="en-US" sz="2000" b="1">
                <a:latin typeface="Times New Roman" panose="02020603050405020304"/>
                <a:ea typeface="Times New Roman" panose="02020603050405020304"/>
                <a:cs typeface="Times New Roman" panose="02020603050405020304"/>
                <a:sym typeface="Times New Roman" panose="02020603050405020304"/>
              </a:rPr>
              <a:t>ti</a:t>
            </a:r>
            <a:r>
              <a:rPr lang="en-US" sz="1800" baseline="30000">
                <a:solidFill>
                  <a:srgbClr val="888888"/>
                </a:solidFill>
                <a:latin typeface="Calibri" panose="020F0502020204030204"/>
                <a:ea typeface="Calibri" panose="020F0502020204030204"/>
                <a:cs typeface="Calibri" panose="020F0502020204030204"/>
                <a:sym typeface="Calibri" panose="020F0502020204030204"/>
              </a:rPr>
              <a:t>p</a:t>
            </a:r>
            <a:r>
              <a:rPr lang="en-US" sz="2000" b="1">
                <a:latin typeface="Times New Roman" panose="02020603050405020304"/>
                <a:ea typeface="Times New Roman" panose="02020603050405020304"/>
                <a:cs typeface="Times New Roman" panose="02020603050405020304"/>
                <a:sym typeface="Times New Roman" panose="02020603050405020304"/>
              </a:rPr>
              <a:t>o</a:t>
            </a:r>
            <a:r>
              <a:rPr lang="en-US" sz="1800" baseline="30000">
                <a:solidFill>
                  <a:srgbClr val="888888"/>
                </a:solidFill>
                <a:latin typeface="Calibri" panose="020F0502020204030204"/>
                <a:ea typeface="Calibri" panose="020F0502020204030204"/>
                <a:cs typeface="Calibri" panose="020F0502020204030204"/>
                <a:sym typeface="Calibri" panose="020F0502020204030204"/>
              </a:rPr>
              <a:t>ile</a:t>
            </a:r>
            <a:r>
              <a:rPr lang="en-US" sz="2000" b="1">
                <a:latin typeface="Times New Roman" panose="02020603050405020304"/>
                <a:ea typeface="Times New Roman" panose="02020603050405020304"/>
                <a:cs typeface="Times New Roman" panose="02020603050405020304"/>
                <a:sym typeface="Times New Roman" panose="02020603050405020304"/>
              </a:rPr>
              <a:t>n</a:t>
            </a:r>
            <a:r>
              <a:rPr lang="en-US" sz="1800" baseline="30000">
                <a:solidFill>
                  <a:srgbClr val="888888"/>
                </a:solidFill>
                <a:latin typeface="Calibri" panose="020F0502020204030204"/>
                <a:ea typeface="Calibri" panose="020F0502020204030204"/>
                <a:cs typeface="Calibri" panose="020F0502020204030204"/>
                <a:sym typeface="Calibri" panose="020F0502020204030204"/>
              </a:rPr>
              <a:t>d B</a:t>
            </a:r>
            <a:r>
              <a:rPr lang="en-US" sz="2000" b="1">
                <a:latin typeface="Times New Roman" panose="02020603050405020304"/>
                <a:ea typeface="Times New Roman" panose="02020603050405020304"/>
                <a:cs typeface="Times New Roman" panose="02020603050405020304"/>
                <a:sym typeface="Times New Roman" panose="02020603050405020304"/>
              </a:rPr>
              <a:t>d</a:t>
            </a:r>
            <a:r>
              <a:rPr lang="en-US" sz="1800" baseline="30000">
                <a:solidFill>
                  <a:srgbClr val="888888"/>
                </a:solidFill>
                <a:latin typeface="Calibri" panose="020F0502020204030204"/>
                <a:ea typeface="Calibri" panose="020F0502020204030204"/>
                <a:cs typeface="Calibri" panose="020F0502020204030204"/>
                <a:sym typeface="Calibri" panose="020F0502020204030204"/>
              </a:rPr>
              <a:t>y..</a:t>
            </a:r>
            <a:r>
              <a:rPr lang="en-US" sz="2000" b="1">
                <a:latin typeface="Times New Roman" panose="02020603050405020304"/>
                <a:ea typeface="Times New Roman" panose="02020603050405020304"/>
                <a:cs typeface="Times New Roman" panose="02020603050405020304"/>
                <a:sym typeface="Times New Roman" panose="02020603050405020304"/>
              </a:rPr>
              <a:t>e</a:t>
            </a:r>
            <a:r>
              <a:rPr lang="en-US" sz="1800" baseline="30000">
                <a:solidFill>
                  <a:srgbClr val="888888"/>
                </a:solidFill>
                <a:latin typeface="Calibri" panose="020F0502020204030204"/>
                <a:ea typeface="Calibri" panose="020F0502020204030204"/>
                <a:cs typeface="Calibri" panose="020F0502020204030204"/>
                <a:sym typeface="Calibri" panose="020F0502020204030204"/>
              </a:rPr>
              <a:t>.P</a:t>
            </a:r>
            <a:r>
              <a:rPr lang="en-US" sz="2000" b="1">
                <a:latin typeface="Times New Roman" panose="02020603050405020304"/>
                <a:ea typeface="Times New Roman" panose="02020603050405020304"/>
                <a:cs typeface="Times New Roman" panose="02020603050405020304"/>
                <a:sym typeface="Times New Roman" panose="02020603050405020304"/>
              </a:rPr>
              <a:t>t</a:t>
            </a:r>
            <a:r>
              <a:rPr lang="en-US" sz="1800" baseline="30000">
                <a:solidFill>
                  <a:srgbClr val="888888"/>
                </a:solidFill>
                <a:latin typeface="Calibri" panose="020F0502020204030204"/>
                <a:ea typeface="Calibri" panose="020F0502020204030204"/>
                <a:cs typeface="Calibri" panose="020F0502020204030204"/>
                <a:sym typeface="Calibri" panose="020F0502020204030204"/>
              </a:rPr>
              <a:t>ro</a:t>
            </a:r>
            <a:r>
              <a:rPr lang="en-US" sz="2000" b="1">
                <a:latin typeface="Times New Roman" panose="02020603050405020304"/>
                <a:ea typeface="Times New Roman" panose="02020603050405020304"/>
                <a:cs typeface="Times New Roman" panose="02020603050405020304"/>
                <a:sym typeface="Times New Roman" panose="02020603050405020304"/>
              </a:rPr>
              <a:t>a</a:t>
            </a:r>
            <a:r>
              <a:rPr lang="en-US" sz="1800" baseline="30000">
                <a:solidFill>
                  <a:srgbClr val="888888"/>
                </a:solidFill>
                <a:latin typeface="Calibri" panose="020F0502020204030204"/>
                <a:ea typeface="Calibri" panose="020F0502020204030204"/>
                <a:cs typeface="Calibri" panose="020F0502020204030204"/>
                <a:sym typeface="Calibri" panose="020F0502020204030204"/>
              </a:rPr>
              <a:t>f.</a:t>
            </a:r>
            <a:r>
              <a:rPr lang="en-US" sz="2000" b="1">
                <a:latin typeface="Times New Roman" panose="02020603050405020304"/>
                <a:ea typeface="Times New Roman" panose="02020603050405020304"/>
                <a:cs typeface="Times New Roman" panose="02020603050405020304"/>
                <a:sym typeface="Times New Roman" panose="02020603050405020304"/>
              </a:rPr>
              <a:t>i</a:t>
            </a:r>
            <a:r>
              <a:rPr lang="en-US" sz="1800" baseline="30000">
                <a:solidFill>
                  <a:srgbClr val="888888"/>
                </a:solidFill>
                <a:latin typeface="Calibri" panose="020F0502020204030204"/>
                <a:ea typeface="Calibri" panose="020F0502020204030204"/>
                <a:cs typeface="Calibri" panose="020F0502020204030204"/>
                <a:sym typeface="Calibri" panose="020F0502020204030204"/>
              </a:rPr>
              <a:t>S</a:t>
            </a:r>
            <a:r>
              <a:rPr lang="en-US" sz="2000" b="1">
                <a:latin typeface="Times New Roman" panose="02020603050405020304"/>
                <a:ea typeface="Times New Roman" panose="02020603050405020304"/>
                <a:cs typeface="Times New Roman" panose="02020603050405020304"/>
                <a:sym typeface="Times New Roman" panose="02020603050405020304"/>
              </a:rPr>
              <a:t>l</a:t>
            </a:r>
            <a:r>
              <a:rPr lang="en-US" sz="1800" baseline="30000">
                <a:solidFill>
                  <a:srgbClr val="888888"/>
                </a:solidFill>
                <a:latin typeface="Calibri" panose="020F0502020204030204"/>
                <a:ea typeface="Calibri" panose="020F0502020204030204"/>
                <a:cs typeface="Calibri" panose="020F0502020204030204"/>
                <a:sym typeface="Calibri" panose="020F0502020204030204"/>
              </a:rPr>
              <a:t>ha</a:t>
            </a:r>
            <a:r>
              <a:rPr lang="en-US" sz="2000" b="1">
                <a:latin typeface="Times New Roman" panose="02020603050405020304"/>
                <a:ea typeface="Times New Roman" panose="02020603050405020304"/>
                <a:cs typeface="Times New Roman" panose="02020603050405020304"/>
                <a:sym typeface="Times New Roman" panose="02020603050405020304"/>
              </a:rPr>
              <a:t>v</a:t>
            </a:r>
            <a:r>
              <a:rPr lang="en-US" sz="1800" baseline="30000">
                <a:solidFill>
                  <a:srgbClr val="888888"/>
                </a:solidFill>
                <a:latin typeface="Calibri" panose="020F0502020204030204"/>
                <a:ea typeface="Calibri" panose="020F0502020204030204"/>
                <a:cs typeface="Calibri" panose="020F0502020204030204"/>
                <a:sym typeface="Calibri" panose="020F0502020204030204"/>
              </a:rPr>
              <a:t>z</a:t>
            </a:r>
            <a:r>
              <a:rPr lang="en-US" sz="2000" b="1">
                <a:latin typeface="Times New Roman" panose="02020603050405020304"/>
                <a:ea typeface="Times New Roman" panose="02020603050405020304"/>
                <a:cs typeface="Times New Roman" panose="02020603050405020304"/>
                <a:sym typeface="Times New Roman" panose="02020603050405020304"/>
              </a:rPr>
              <a:t>s</a:t>
            </a:r>
            <a:r>
              <a:rPr lang="en-US" sz="1800" baseline="30000">
                <a:solidFill>
                  <a:srgbClr val="888888"/>
                </a:solidFill>
                <a:latin typeface="Calibri" panose="020F0502020204030204"/>
                <a:ea typeface="Calibri" panose="020F0502020204030204"/>
                <a:cs typeface="Calibri" panose="020F0502020204030204"/>
                <a:sym typeface="Calibri" panose="020F0502020204030204"/>
              </a:rPr>
              <a:t>iy</a:t>
            </a:r>
            <a:r>
              <a:rPr lang="en-US" sz="2000" b="1">
                <a:latin typeface="Times New Roman" panose="02020603050405020304"/>
                <a:ea typeface="Times New Roman" panose="02020603050405020304"/>
                <a:cs typeface="Times New Roman" panose="02020603050405020304"/>
                <a:sym typeface="Times New Roman" panose="02020603050405020304"/>
              </a:rPr>
              <a:t>.</a:t>
            </a:r>
            <a:r>
              <a:rPr lang="en-US" sz="1800" baseline="30000">
                <a:solidFill>
                  <a:srgbClr val="888888"/>
                </a:solidFill>
                <a:latin typeface="Calibri" panose="020F0502020204030204"/>
                <a:ea typeface="Calibri" panose="020F0502020204030204"/>
                <a:cs typeface="Calibri" panose="020F0502020204030204"/>
                <a:sym typeface="Calibri" panose="020F0502020204030204"/>
              </a:rPr>
              <a:t>a S</a:t>
            </a:r>
            <a:r>
              <a:rPr lang="en-US" sz="2000" b="1">
                <a:latin typeface="Times New Roman" panose="02020603050405020304"/>
                <a:ea typeface="Times New Roman" panose="02020603050405020304"/>
                <a:cs typeface="Times New Roman" panose="02020603050405020304"/>
                <a:sym typeface="Times New Roman" panose="02020603050405020304"/>
              </a:rPr>
              <a:t>t</a:t>
            </a:r>
            <a:r>
              <a:rPr lang="en-US" sz="1800" baseline="30000">
                <a:solidFill>
                  <a:srgbClr val="888888"/>
                </a:solidFill>
                <a:latin typeface="Calibri" panose="020F0502020204030204"/>
                <a:ea typeface="Calibri" panose="020F0502020204030204"/>
                <a:cs typeface="Calibri" panose="020F0502020204030204"/>
                <a:sym typeface="Calibri" panose="020F0502020204030204"/>
              </a:rPr>
              <a:t>h</a:t>
            </a:r>
            <a:r>
              <a:rPr lang="en-US" sz="2000" b="1">
                <a:latin typeface="Times New Roman" panose="02020603050405020304"/>
                <a:ea typeface="Times New Roman" panose="02020603050405020304"/>
                <a:cs typeface="Times New Roman" panose="02020603050405020304"/>
                <a:sym typeface="Times New Roman" panose="02020603050405020304"/>
              </a:rPr>
              <a:t>i</a:t>
            </a:r>
            <a:r>
              <a:rPr lang="en-US" sz="1800" baseline="30000">
                <a:solidFill>
                  <a:srgbClr val="888888"/>
                </a:solidFill>
                <a:latin typeface="Calibri" panose="020F0502020204030204"/>
                <a:ea typeface="Calibri" panose="020F0502020204030204"/>
                <a:cs typeface="Calibri" panose="020F0502020204030204"/>
                <a:sym typeface="Calibri" panose="020F0502020204030204"/>
              </a:rPr>
              <a:t>a</a:t>
            </a:r>
            <a:r>
              <a:rPr lang="en-US" sz="2000" b="1">
                <a:latin typeface="Times New Roman" panose="02020603050405020304"/>
                <a:ea typeface="Times New Roman" panose="02020603050405020304"/>
                <a:cs typeface="Times New Roman" panose="02020603050405020304"/>
                <a:sym typeface="Times New Roman" panose="02020603050405020304"/>
              </a:rPr>
              <a:t>m</a:t>
            </a:r>
            <a:r>
              <a:rPr lang="en-US" sz="1800" baseline="30000">
                <a:solidFill>
                  <a:srgbClr val="888888"/>
                </a:solidFill>
                <a:latin typeface="Calibri" panose="020F0502020204030204"/>
                <a:ea typeface="Calibri" panose="020F0502020204030204"/>
                <a:cs typeface="Calibri" panose="020F0502020204030204"/>
                <a:sym typeface="Calibri" panose="020F0502020204030204"/>
              </a:rPr>
              <a:t>ikh</a:t>
            </a:r>
            <a:r>
              <a:rPr lang="en-US" sz="2000" b="1">
                <a:latin typeface="Times New Roman" panose="02020603050405020304"/>
                <a:ea typeface="Times New Roman" panose="02020603050405020304"/>
                <a:cs typeface="Times New Roman" panose="02020603050405020304"/>
                <a:sym typeface="Times New Roman" panose="02020603050405020304"/>
              </a:rPr>
              <a:t>e</a:t>
            </a:r>
            <a:r>
              <a:rPr lang="en-US" sz="1800" baseline="30000">
                <a:solidFill>
                  <a:srgbClr val="888888"/>
                </a:solidFill>
                <a:latin typeface="Calibri" panose="020F0502020204030204"/>
                <a:ea typeface="Calibri" panose="020F0502020204030204"/>
                <a:cs typeface="Calibri" panose="020F0502020204030204"/>
                <a:sym typeface="Calibri" panose="020F0502020204030204"/>
              </a:rPr>
              <a:t>,TIM</a:t>
            </a:r>
            <a:r>
              <a:rPr lang="en-US" sz="2000" b="1">
                <a:latin typeface="Times New Roman" panose="02020603050405020304"/>
                <a:ea typeface="Times New Roman" panose="02020603050405020304"/>
                <a:cs typeface="Times New Roman" panose="02020603050405020304"/>
                <a:sym typeface="Times New Roman" panose="02020603050405020304"/>
              </a:rPr>
              <a:t>a</a:t>
            </a:r>
            <a:r>
              <a:rPr lang="en-US" sz="1800" baseline="30000">
                <a:solidFill>
                  <a:srgbClr val="888888"/>
                </a:solidFill>
                <a:latin typeface="Calibri" panose="020F0502020204030204"/>
                <a:ea typeface="Calibri" panose="020F0502020204030204"/>
                <a:cs typeface="Calibri" panose="020F0502020204030204"/>
                <a:sym typeface="Calibri" panose="020F0502020204030204"/>
              </a:rPr>
              <a:t>S</a:t>
            </a:r>
            <a:r>
              <a:rPr lang="en-US" sz="2000" b="1">
                <a:latin typeface="Times New Roman" panose="02020603050405020304"/>
                <a:ea typeface="Times New Roman" panose="02020603050405020304"/>
                <a:cs typeface="Times New Roman" panose="02020603050405020304"/>
                <a:sym typeface="Times New Roman" panose="02020603050405020304"/>
              </a:rPr>
              <a:t>f</a:t>
            </a:r>
            <a:r>
              <a:rPr lang="en-US" sz="1800" baseline="30000">
                <a:solidFill>
                  <a:srgbClr val="888888"/>
                </a:solidFill>
                <a:latin typeface="Calibri" panose="020F0502020204030204"/>
                <a:ea typeface="Calibri" panose="020F0502020204030204"/>
                <a:cs typeface="Calibri" panose="020F0502020204030204"/>
                <a:sym typeface="Calibri" panose="020F0502020204030204"/>
              </a:rPr>
              <a:t>C</a:t>
            </a:r>
            <a:r>
              <a:rPr lang="en-US" sz="2000" b="1">
                <a:latin typeface="Times New Roman" panose="02020603050405020304"/>
                <a:ea typeface="Times New Roman" panose="02020603050405020304"/>
                <a:cs typeface="Times New Roman" panose="02020603050405020304"/>
                <a:sym typeface="Times New Roman" panose="02020603050405020304"/>
              </a:rPr>
              <a:t>t</a:t>
            </a:r>
            <a:r>
              <a:rPr lang="en-US" sz="1800" baseline="30000">
                <a:solidFill>
                  <a:srgbClr val="888888"/>
                </a:solidFill>
                <a:latin typeface="Calibri" panose="020F0502020204030204"/>
                <a:ea typeface="Calibri" panose="020F0502020204030204"/>
                <a:cs typeface="Calibri" panose="020F0502020204030204"/>
                <a:sym typeface="Calibri" panose="020F0502020204030204"/>
              </a:rPr>
              <a:t>D</a:t>
            </a:r>
            <a:r>
              <a:rPr lang="en-US" sz="2000" b="1">
                <a:latin typeface="Times New Roman" panose="02020603050405020304"/>
                <a:ea typeface="Times New Roman" panose="02020603050405020304"/>
                <a:cs typeface="Times New Roman" panose="02020603050405020304"/>
                <a:sym typeface="Times New Roman" panose="02020603050405020304"/>
              </a:rPr>
              <a:t>e</a:t>
            </a:r>
            <a:r>
              <a:rPr lang="en-US" sz="1800" baseline="30000">
                <a:solidFill>
                  <a:srgbClr val="888888"/>
                </a:solidFill>
                <a:latin typeface="Calibri" panose="020F0502020204030204"/>
                <a:ea typeface="Calibri" panose="020F0502020204030204"/>
                <a:cs typeface="Calibri" panose="020F0502020204030204"/>
                <a:sym typeface="Calibri" panose="020F0502020204030204"/>
              </a:rPr>
              <a:t>R</a:t>
            </a:r>
            <a:r>
              <a:rPr lang="en-US" sz="2000" b="1">
                <a:latin typeface="Times New Roman" panose="02020603050405020304"/>
                <a:ea typeface="Times New Roman" panose="02020603050405020304"/>
                <a:cs typeface="Times New Roman" panose="02020603050405020304"/>
                <a:sym typeface="Times New Roman" panose="02020603050405020304"/>
              </a:rPr>
              <a:t>r</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347" name="Google Shape;347;p46"/>
          <p:cNvSpPr txBox="1"/>
          <p:nvPr/>
        </p:nvSpPr>
        <p:spPr>
          <a:xfrm>
            <a:off x="6031398" y="6399466"/>
            <a:ext cx="1824378" cy="280212"/>
          </a:xfrm>
          <a:prstGeom prst="rect">
            <a:avLst/>
          </a:prstGeom>
          <a:noFill/>
          <a:ln>
            <a:noFill/>
          </a:ln>
        </p:spPr>
        <p:txBody>
          <a:bodyPr spcFirstLastPara="1" wrap="square" lIns="0" tIns="13600" rIns="0" bIns="0" anchor="t" anchorCtr="0">
            <a:noAutofit/>
          </a:bodyPr>
          <a:lstStyle/>
          <a:p>
            <a:pPr marL="12700" marR="0" lvl="0" indent="0" algn="l" rtl="0">
              <a:lnSpc>
                <a:spcPct val="107000"/>
              </a:lnSpc>
              <a:spcBef>
                <a:spcPts val="0"/>
              </a:spcBef>
              <a:spcAft>
                <a:spcPts val="0"/>
              </a:spcAft>
              <a:buNone/>
            </a:pPr>
            <a:r>
              <a:rPr lang="en-US" sz="2000" b="1">
                <a:latin typeface="Times New Roman" panose="02020603050405020304"/>
                <a:ea typeface="Times New Roman" panose="02020603050405020304"/>
                <a:cs typeface="Times New Roman" panose="02020603050405020304"/>
                <a:sym typeface="Times New Roman" panose="02020603050405020304"/>
              </a:rPr>
              <a:t>critical incident.</a:t>
            </a:r>
            <a:endParaRPr sz="2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51" name="Shape 351"/>
        <p:cNvGrpSpPr/>
        <p:nvPr/>
      </p:nvGrpSpPr>
      <p:grpSpPr>
        <a:xfrm>
          <a:off x="0" y="0"/>
          <a:ext cx="0" cy="0"/>
          <a:chOff x="0" y="0"/>
          <a:chExt cx="0" cy="0"/>
        </a:xfrm>
      </p:grpSpPr>
      <p:sp>
        <p:nvSpPr>
          <p:cNvPr id="352" name="Google Shape;352;p47"/>
          <p:cNvSpPr txBox="1"/>
          <p:nvPr/>
        </p:nvSpPr>
        <p:spPr>
          <a:xfrm>
            <a:off x="213766" y="1114822"/>
            <a:ext cx="7673275" cy="2640936"/>
          </a:xfrm>
          <a:prstGeom prst="rect">
            <a:avLst/>
          </a:prstGeom>
          <a:noFill/>
          <a:ln>
            <a:noFill/>
          </a:ln>
        </p:spPr>
        <p:txBody>
          <a:bodyPr spcFirstLastPara="1" wrap="square" lIns="0" tIns="13675" rIns="0" bIns="0" anchor="t" anchorCtr="0">
            <a:noAutofit/>
          </a:bodyPr>
          <a:lstStyle/>
          <a:p>
            <a:pPr marL="69215" marR="38735"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The Think-Aloud Technique</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735" lvl="0" indent="0" algn="l" rtl="0">
              <a:lnSpc>
                <a:spcPct val="96000"/>
              </a:lnSpc>
              <a:spcBef>
                <a:spcPts val="45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Questionnaires</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8735" lvl="0" indent="0" algn="l" rtl="0">
              <a:lnSpc>
                <a:spcPct val="96000"/>
              </a:lnSpc>
              <a:spcBef>
                <a:spcPts val="170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Semantic differential scales</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8735" lvl="0" indent="0" algn="l" rtl="0">
              <a:lnSpc>
                <a:spcPct val="96000"/>
              </a:lnSpc>
              <a:spcBef>
                <a:spcPts val="159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The Questionnaire for User Interface Satisfaction (QUIS)</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8735" lvl="0" indent="0" algn="l" rtl="0">
              <a:lnSpc>
                <a:spcPct val="96000"/>
              </a:lnSpc>
              <a:spcBef>
                <a:spcPts val="159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The System Usability Scale (SUS)</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0" lvl="0" indent="0" algn="l" rtl="0">
              <a:lnSpc>
                <a:spcPct val="96000"/>
              </a:lnSpc>
              <a:spcBef>
                <a:spcPts val="159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The Usefulness, Satisfaction, and Ease of Use (USE) Questionnaire</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353" name="Google Shape;353;p47"/>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357" name="Shape 357"/>
        <p:cNvGrpSpPr/>
        <p:nvPr/>
      </p:nvGrpSpPr>
      <p:grpSpPr>
        <a:xfrm>
          <a:off x="0" y="0"/>
          <a:ext cx="0" cy="0"/>
          <a:chOff x="0" y="0"/>
          <a:chExt cx="0" cy="0"/>
        </a:xfrm>
      </p:grpSpPr>
      <p:sp>
        <p:nvSpPr>
          <p:cNvPr id="358" name="Google Shape;358;p48"/>
          <p:cNvSpPr/>
          <p:nvPr/>
        </p:nvSpPr>
        <p:spPr>
          <a:xfrm>
            <a:off x="0" y="0"/>
            <a:ext cx="9144000" cy="5571744"/>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59" name="Google Shape;359;p48"/>
          <p:cNvSpPr txBox="1"/>
          <p:nvPr/>
        </p:nvSpPr>
        <p:spPr>
          <a:xfrm>
            <a:off x="713943" y="5971163"/>
            <a:ext cx="5241758" cy="671622"/>
          </a:xfrm>
          <a:prstGeom prst="rect">
            <a:avLst/>
          </a:prstGeom>
          <a:noFill/>
          <a:ln>
            <a:noFill/>
          </a:ln>
        </p:spPr>
        <p:txBody>
          <a:bodyPr spcFirstLastPara="1" wrap="square" lIns="0" tIns="13600" rIns="0" bIns="0" anchor="t" anchorCtr="0">
            <a:noAutofit/>
          </a:bodyPr>
          <a:lstStyle/>
          <a:p>
            <a:pPr marL="12700" marR="22860" lvl="0" indent="0" algn="l" rtl="0">
              <a:lnSpc>
                <a:spcPct val="107000"/>
              </a:lnSpc>
              <a:spcBef>
                <a:spcPts val="0"/>
              </a:spcBef>
              <a:spcAft>
                <a:spcPts val="0"/>
              </a:spcAft>
              <a:buNone/>
            </a:pPr>
            <a:r>
              <a:rPr lang="en-US" sz="2000" b="1">
                <a:latin typeface="Times New Roman" panose="02020603050405020304"/>
                <a:ea typeface="Times New Roman" panose="02020603050405020304"/>
                <a:cs typeface="Times New Roman" panose="02020603050405020304"/>
                <a:sym typeface="Times New Roman" panose="02020603050405020304"/>
              </a:rPr>
              <a:t>An excerpt from QUIS, with  permission</a:t>
            </a:r>
            <a:endParaRPr sz="2000">
              <a:latin typeface="Times New Roman" panose="02020603050405020304"/>
              <a:ea typeface="Times New Roman" panose="02020603050405020304"/>
              <a:cs typeface="Times New Roman" panose="02020603050405020304"/>
              <a:sym typeface="Times New Roman" panose="02020603050405020304"/>
            </a:endParaRPr>
          </a:p>
          <a:p>
            <a:pPr marL="2508885" marR="0" lvl="0" indent="0" algn="l" rtl="0">
              <a:lnSpc>
                <a:spcPct val="102000"/>
              </a:lnSpc>
              <a:spcBef>
                <a:spcPts val="147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6" name="Shape 66"/>
        <p:cNvGrpSpPr/>
        <p:nvPr/>
      </p:nvGrpSpPr>
      <p:grpSpPr>
        <a:xfrm>
          <a:off x="0" y="0"/>
          <a:ext cx="0" cy="0"/>
          <a:chOff x="0" y="0"/>
          <a:chExt cx="0" cy="0"/>
        </a:xfrm>
      </p:grpSpPr>
      <p:sp>
        <p:nvSpPr>
          <p:cNvPr id="67" name="Google Shape;67;p9"/>
          <p:cNvSpPr/>
          <p:nvPr/>
        </p:nvSpPr>
        <p:spPr>
          <a:xfrm>
            <a:off x="0" y="477012"/>
            <a:ext cx="9144000" cy="5588508"/>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8" name="Google Shape;68;p9"/>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363" name="Shape 363"/>
        <p:cNvGrpSpPr/>
        <p:nvPr/>
      </p:nvGrpSpPr>
      <p:grpSpPr>
        <a:xfrm>
          <a:off x="0" y="0"/>
          <a:ext cx="0" cy="0"/>
          <a:chOff x="0" y="0"/>
          <a:chExt cx="0" cy="0"/>
        </a:xfrm>
      </p:grpSpPr>
      <p:sp>
        <p:nvSpPr>
          <p:cNvPr id="364" name="Google Shape;364;p49"/>
          <p:cNvSpPr txBox="1"/>
          <p:nvPr/>
        </p:nvSpPr>
        <p:spPr>
          <a:xfrm>
            <a:off x="285394" y="594249"/>
            <a:ext cx="8852061" cy="1336332"/>
          </a:xfrm>
          <a:prstGeom prst="rect">
            <a:avLst/>
          </a:prstGeom>
          <a:noFill/>
          <a:ln>
            <a:noFill/>
          </a:ln>
        </p:spPr>
        <p:txBody>
          <a:bodyPr spcFirstLastPara="1" wrap="square" lIns="0" tIns="13675" rIns="0" bIns="0" anchor="t" anchorCtr="0">
            <a:noAutofit/>
          </a:bodyPr>
          <a:lstStyle/>
          <a:p>
            <a:pPr marL="12700" marR="31115"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The System Usability Scale (SUS)</a:t>
            </a:r>
            <a:endParaRPr sz="2000">
              <a:latin typeface="Times New Roman" panose="02020603050405020304"/>
              <a:ea typeface="Times New Roman" panose="02020603050405020304"/>
              <a:cs typeface="Times New Roman" panose="02020603050405020304"/>
              <a:sym typeface="Times New Roman" panose="02020603050405020304"/>
            </a:endParaRPr>
          </a:p>
          <a:p>
            <a:pPr marL="355600" marR="0" lvl="0" indent="-342900" algn="l" rtl="0">
              <a:lnSpc>
                <a:spcPct val="100000"/>
              </a:lnSpc>
              <a:spcBef>
                <a:spcPts val="109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The questions are presented as simple declarative statements, each with a five point Like  scale anchored with “strongly disagree” and “strongly agree” and with values of 1 through 5. These 10 statements are:</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365" name="Google Shape;365;p49"/>
          <p:cNvSpPr txBox="1"/>
          <p:nvPr/>
        </p:nvSpPr>
        <p:spPr>
          <a:xfrm>
            <a:off x="742594" y="2054622"/>
            <a:ext cx="205297" cy="1499362"/>
          </a:xfrm>
          <a:prstGeom prst="rect">
            <a:avLst/>
          </a:prstGeom>
          <a:noFill/>
          <a:ln>
            <a:noFill/>
          </a:ln>
        </p:spPr>
        <p:txBody>
          <a:bodyPr spcFirstLastPara="1" wrap="square" lIns="0" tIns="13650" rIns="0" bIns="0" anchor="t" anchorCtr="0">
            <a:noAutofit/>
          </a:bodyPr>
          <a:lstStyle/>
          <a:p>
            <a:pPr marL="12700" marR="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a:p>
            <a:pPr marL="12700" marR="0" lvl="0" indent="0" algn="l" rtl="0">
              <a:lnSpc>
                <a:spcPct val="96000"/>
              </a:lnSpc>
              <a:spcBef>
                <a:spcPts val="79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a:p>
            <a:pPr marL="12700" marR="0" lvl="0" indent="0" algn="l" rtl="0">
              <a:lnSpc>
                <a:spcPct val="96000"/>
              </a:lnSpc>
              <a:spcBef>
                <a:spcPts val="90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a:p>
            <a:pPr marL="12700" marR="0" lvl="0" indent="0" algn="l" rtl="0">
              <a:lnSpc>
                <a:spcPct val="96000"/>
              </a:lnSpc>
              <a:spcBef>
                <a:spcPts val="89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p:txBody>
      </p:sp>
      <p:sp>
        <p:nvSpPr>
          <p:cNvPr id="366" name="Google Shape;366;p49"/>
          <p:cNvSpPr txBox="1"/>
          <p:nvPr/>
        </p:nvSpPr>
        <p:spPr>
          <a:xfrm>
            <a:off x="1029106" y="2056058"/>
            <a:ext cx="8063332" cy="4586727"/>
          </a:xfrm>
          <a:prstGeom prst="rect">
            <a:avLst/>
          </a:prstGeom>
          <a:noFill/>
          <a:ln>
            <a:noFill/>
          </a:ln>
        </p:spPr>
        <p:txBody>
          <a:bodyPr spcFirstLastPara="1" wrap="square" lIns="0" tIns="13600" rIns="0" bIns="0" anchor="t" anchorCtr="0">
            <a:noAutofit/>
          </a:bodyPr>
          <a:lstStyle/>
          <a:p>
            <a:pPr marL="12700" marR="31115" lvl="0" indent="0" algn="l" rtl="0">
              <a:lnSpc>
                <a:spcPct val="107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 think that I would like to use this system frequently</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79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 found the system unnecessarily complex</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90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 thought the system was easy to use</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100000"/>
              </a:lnSpc>
              <a:spcBef>
                <a:spcPts val="89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 think that I would need the support of a technical person to be able to use this system</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80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 found the various functions in this system were well integrated</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90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 thought there was too much inconsistency in this system</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89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 would imagine that most people would learn to use this system very quickly</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90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 found the system very cumbersome to use</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90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 felt very confident using the system</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89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 needed to learn a lot of things before I could get going with this system</a:t>
            </a:r>
            <a:endParaRPr sz="2000">
              <a:latin typeface="Times New Roman" panose="02020603050405020304"/>
              <a:ea typeface="Times New Roman" panose="02020603050405020304"/>
              <a:cs typeface="Times New Roman" panose="02020603050405020304"/>
              <a:sym typeface="Times New Roman" panose="02020603050405020304"/>
            </a:endParaRPr>
          </a:p>
          <a:p>
            <a:pPr marL="2193925" marR="31115" lvl="0" indent="0" algn="l" rtl="0">
              <a:lnSpc>
                <a:spcPct val="102000"/>
              </a:lnSpc>
              <a:spcBef>
                <a:spcPts val="120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
        <p:nvSpPr>
          <p:cNvPr id="367" name="Google Shape;367;p49"/>
          <p:cNvSpPr txBox="1"/>
          <p:nvPr/>
        </p:nvSpPr>
        <p:spPr>
          <a:xfrm>
            <a:off x="742594" y="3985784"/>
            <a:ext cx="205297" cy="2311762"/>
          </a:xfrm>
          <a:prstGeom prst="rect">
            <a:avLst/>
          </a:prstGeom>
          <a:noFill/>
          <a:ln>
            <a:noFill/>
          </a:ln>
        </p:spPr>
        <p:txBody>
          <a:bodyPr spcFirstLastPara="1" wrap="square" lIns="0" tIns="13650" rIns="0" bIns="0" anchor="t" anchorCtr="0">
            <a:noAutofit/>
          </a:bodyPr>
          <a:lstStyle/>
          <a:p>
            <a:pPr marL="12700" marR="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a:p>
            <a:pPr marL="12700" marR="0" lvl="0" indent="0" algn="l" rtl="0">
              <a:lnSpc>
                <a:spcPct val="96000"/>
              </a:lnSpc>
              <a:spcBef>
                <a:spcPts val="79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a:p>
            <a:pPr marL="12700" marR="0" lvl="0" indent="0" algn="l" rtl="0">
              <a:lnSpc>
                <a:spcPct val="96000"/>
              </a:lnSpc>
              <a:spcBef>
                <a:spcPts val="89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a:p>
            <a:pPr marL="12700" marR="0" lvl="0" indent="0" algn="l" rtl="0">
              <a:lnSpc>
                <a:spcPct val="96000"/>
              </a:lnSpc>
              <a:spcBef>
                <a:spcPts val="90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a:p>
            <a:pPr marL="12700" marR="0" lvl="0" indent="0" algn="l" rtl="0">
              <a:lnSpc>
                <a:spcPct val="96000"/>
              </a:lnSpc>
              <a:spcBef>
                <a:spcPts val="90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a:p>
            <a:pPr marL="12700" marR="0" lvl="0" indent="0" algn="l" rtl="0">
              <a:lnSpc>
                <a:spcPct val="96000"/>
              </a:lnSpc>
              <a:spcBef>
                <a:spcPts val="89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371" name="Shape 371"/>
        <p:cNvGrpSpPr/>
        <p:nvPr/>
      </p:nvGrpSpPr>
      <p:grpSpPr>
        <a:xfrm>
          <a:off x="0" y="0"/>
          <a:ext cx="0" cy="0"/>
          <a:chOff x="0" y="0"/>
          <a:chExt cx="0" cy="0"/>
        </a:xfrm>
      </p:grpSpPr>
      <p:sp>
        <p:nvSpPr>
          <p:cNvPr id="372" name="Google Shape;372;p50"/>
          <p:cNvSpPr/>
          <p:nvPr/>
        </p:nvSpPr>
        <p:spPr>
          <a:xfrm>
            <a:off x="0" y="0"/>
            <a:ext cx="9144000" cy="6071616"/>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73" name="Google Shape;373;p50"/>
          <p:cNvSpPr txBox="1"/>
          <p:nvPr/>
        </p:nvSpPr>
        <p:spPr>
          <a:xfrm>
            <a:off x="856894" y="6185437"/>
            <a:ext cx="5098807" cy="457348"/>
          </a:xfrm>
          <a:prstGeom prst="rect">
            <a:avLst/>
          </a:prstGeom>
          <a:noFill/>
          <a:ln>
            <a:noFill/>
          </a:ln>
        </p:spPr>
        <p:txBody>
          <a:bodyPr spcFirstLastPara="1" wrap="square" lIns="0" tIns="13600" rIns="0" bIns="0" anchor="t" anchorCtr="0">
            <a:noAutofit/>
          </a:bodyPr>
          <a:lstStyle/>
          <a:p>
            <a:pPr marL="12700" marR="22860" lvl="0" indent="0" algn="l" rtl="0">
              <a:lnSpc>
                <a:spcPct val="107000"/>
              </a:lnSpc>
              <a:spcBef>
                <a:spcPts val="0"/>
              </a:spcBef>
              <a:spcAft>
                <a:spcPts val="0"/>
              </a:spcAft>
              <a:buNone/>
            </a:pPr>
            <a:r>
              <a:rPr lang="en-US" sz="2000" b="1">
                <a:latin typeface="Times New Roman" panose="02020603050405020304"/>
                <a:ea typeface="Times New Roman" panose="02020603050405020304"/>
                <a:cs typeface="Times New Roman" panose="02020603050405020304"/>
                <a:sym typeface="Times New Roman" panose="02020603050405020304"/>
              </a:rPr>
              <a:t>Questions in USE questionnaire</a:t>
            </a:r>
            <a:endParaRPr sz="2000">
              <a:latin typeface="Times New Roman" panose="02020603050405020304"/>
              <a:ea typeface="Times New Roman" panose="02020603050405020304"/>
              <a:cs typeface="Times New Roman" panose="02020603050405020304"/>
              <a:sym typeface="Times New Roman" panose="02020603050405020304"/>
            </a:endParaRPr>
          </a:p>
          <a:p>
            <a:pPr marL="2366010" marR="0" lvl="0" indent="0" algn="l" rtl="0">
              <a:lnSpc>
                <a:spcPct val="113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377" name="Shape 377"/>
        <p:cNvGrpSpPr/>
        <p:nvPr/>
      </p:nvGrpSpPr>
      <p:grpSpPr>
        <a:xfrm>
          <a:off x="0" y="0"/>
          <a:ext cx="0" cy="0"/>
          <a:chOff x="0" y="0"/>
          <a:chExt cx="0" cy="0"/>
        </a:xfrm>
      </p:grpSpPr>
      <p:sp>
        <p:nvSpPr>
          <p:cNvPr id="378" name="Google Shape;378;p51"/>
          <p:cNvSpPr txBox="1"/>
          <p:nvPr/>
        </p:nvSpPr>
        <p:spPr>
          <a:xfrm>
            <a:off x="456692" y="611394"/>
            <a:ext cx="4842088" cy="281343"/>
          </a:xfrm>
          <a:prstGeom prst="rect">
            <a:avLst/>
          </a:prstGeom>
          <a:noFill/>
          <a:ln>
            <a:noFill/>
          </a:ln>
        </p:spPr>
        <p:txBody>
          <a:bodyPr spcFirstLastPara="1" wrap="square" lIns="0" tIns="13675" rIns="0" bIns="0" anchor="t" anchorCtr="0">
            <a:noAutofit/>
          </a:bodyPr>
          <a:lstStyle/>
          <a:p>
            <a:pPr marL="12700" marR="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General-purpose usability questionnaires:</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379" name="Google Shape;379;p51"/>
          <p:cNvSpPr txBox="1"/>
          <p:nvPr/>
        </p:nvSpPr>
        <p:spPr>
          <a:xfrm>
            <a:off x="913891" y="966239"/>
            <a:ext cx="205297" cy="280212"/>
          </a:xfrm>
          <a:prstGeom prst="rect">
            <a:avLst/>
          </a:prstGeom>
          <a:noFill/>
          <a:ln>
            <a:noFill/>
          </a:ln>
        </p:spPr>
        <p:txBody>
          <a:bodyPr spcFirstLastPara="1" wrap="square" lIns="0" tIns="13650" rIns="0" bIns="0" anchor="t" anchorCtr="0">
            <a:noAutofit/>
          </a:bodyPr>
          <a:lstStyle/>
          <a:p>
            <a:pPr marL="12700" marR="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p:txBody>
      </p:sp>
      <p:sp>
        <p:nvSpPr>
          <p:cNvPr id="380" name="Google Shape;380;p51"/>
          <p:cNvSpPr txBox="1"/>
          <p:nvPr/>
        </p:nvSpPr>
        <p:spPr>
          <a:xfrm>
            <a:off x="1142796" y="967676"/>
            <a:ext cx="7603691" cy="4662542"/>
          </a:xfrm>
          <a:prstGeom prst="rect">
            <a:avLst/>
          </a:prstGeom>
          <a:noFill/>
          <a:ln>
            <a:noFill/>
          </a:ln>
        </p:spPr>
        <p:txBody>
          <a:bodyPr spcFirstLastPara="1" wrap="square" lIns="0" tIns="13600" rIns="0" bIns="0" anchor="t" anchorCtr="0">
            <a:noAutofit/>
          </a:bodyPr>
          <a:lstStyle/>
          <a:p>
            <a:pPr marL="12700" marR="31115" lvl="0" indent="0" algn="l" rtl="0">
              <a:lnSpc>
                <a:spcPct val="107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Computer System Usability Questionnaire (CSUQ), developed by Jim</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190500" lvl="0" indent="0" algn="l" rtl="0">
              <a:lnSpc>
                <a:spcPct val="100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Lewis (1995, 2002) at  IBM, is well-regarded and available in the public domain.</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100000"/>
              </a:lnSpc>
              <a:spcBef>
                <a:spcPts val="30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Software Usability Measurement Inventory (SUMI) is “a rigorously tested and proven method of measuring software quality from the end user’s point of view” (Human Factor Research Group, 1990). According to Usability Net, SUMI is “a mature questionnaire whose standardization base and manual have been regularly updated.” It is applicable to a range of application types from desk-top applications to large domain-complex applications.</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30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After Scenario Questionnaire (ASQ), developed by IBM, is available in</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10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the public domain  (Bangor, Kortum, &amp; Miller, 2008, p. 575).</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28575" lvl="0" indent="0" algn="l" rtl="0">
              <a:lnSpc>
                <a:spcPct val="100000"/>
              </a:lnSpc>
              <a:spcBef>
                <a:spcPts val="40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Post-Study System Usability Questionnaire (PSSUQ), developed by IBM, is available in the public domain (Bangor, Kortum, &amp; Miller, 2008, p.</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575).</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381" name="Google Shape;381;p51"/>
          <p:cNvSpPr txBox="1"/>
          <p:nvPr/>
        </p:nvSpPr>
        <p:spPr>
          <a:xfrm>
            <a:off x="913891" y="1919240"/>
            <a:ext cx="205082" cy="279907"/>
          </a:xfrm>
          <a:prstGeom prst="rect">
            <a:avLst/>
          </a:prstGeom>
          <a:noFill/>
          <a:ln>
            <a:noFill/>
          </a:ln>
        </p:spPr>
        <p:txBody>
          <a:bodyPr spcFirstLastPara="1" wrap="square" lIns="0" tIns="13650" rIns="0" bIns="0" anchor="t" anchorCtr="0">
            <a:noAutofit/>
          </a:bodyPr>
          <a:lstStyle/>
          <a:p>
            <a:pPr marL="12700" marR="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p:txBody>
      </p:sp>
      <p:sp>
        <p:nvSpPr>
          <p:cNvPr id="382" name="Google Shape;382;p51"/>
          <p:cNvSpPr txBox="1"/>
          <p:nvPr/>
        </p:nvSpPr>
        <p:spPr>
          <a:xfrm>
            <a:off x="913891" y="4090947"/>
            <a:ext cx="205297" cy="280212"/>
          </a:xfrm>
          <a:prstGeom prst="rect">
            <a:avLst/>
          </a:prstGeom>
          <a:noFill/>
          <a:ln>
            <a:noFill/>
          </a:ln>
        </p:spPr>
        <p:txBody>
          <a:bodyPr spcFirstLastPara="1" wrap="square" lIns="0" tIns="13650" rIns="0" bIns="0" anchor="t" anchorCtr="0">
            <a:noAutofit/>
          </a:bodyPr>
          <a:lstStyle/>
          <a:p>
            <a:pPr marL="12700" marR="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p:txBody>
      </p:sp>
      <p:sp>
        <p:nvSpPr>
          <p:cNvPr id="383" name="Google Shape;383;p51"/>
          <p:cNvSpPr txBox="1"/>
          <p:nvPr/>
        </p:nvSpPr>
        <p:spPr>
          <a:xfrm>
            <a:off x="913891" y="4739275"/>
            <a:ext cx="205082" cy="279907"/>
          </a:xfrm>
          <a:prstGeom prst="rect">
            <a:avLst/>
          </a:prstGeom>
          <a:noFill/>
          <a:ln>
            <a:noFill/>
          </a:ln>
        </p:spPr>
        <p:txBody>
          <a:bodyPr spcFirstLastPara="1" wrap="square" lIns="0" tIns="13650" rIns="0" bIns="0" anchor="t" anchorCtr="0">
            <a:noAutofit/>
          </a:bodyPr>
          <a:lstStyle/>
          <a:p>
            <a:pPr marL="12700" marR="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p:txBody>
      </p:sp>
      <p:sp>
        <p:nvSpPr>
          <p:cNvPr id="384" name="Google Shape;384;p51"/>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388" name="Shape 388"/>
        <p:cNvGrpSpPr/>
        <p:nvPr/>
      </p:nvGrpSpPr>
      <p:grpSpPr>
        <a:xfrm>
          <a:off x="0" y="0"/>
          <a:ext cx="0" cy="0"/>
          <a:chOff x="0" y="0"/>
          <a:chExt cx="0" cy="0"/>
        </a:xfrm>
      </p:grpSpPr>
      <p:sp>
        <p:nvSpPr>
          <p:cNvPr id="389" name="Google Shape;389;p52"/>
          <p:cNvSpPr txBox="1"/>
          <p:nvPr/>
        </p:nvSpPr>
        <p:spPr>
          <a:xfrm>
            <a:off x="285394" y="681752"/>
            <a:ext cx="8566905" cy="1648431"/>
          </a:xfrm>
          <a:prstGeom prst="rect">
            <a:avLst/>
          </a:prstGeom>
          <a:noFill/>
          <a:ln>
            <a:noFill/>
          </a:ln>
        </p:spPr>
        <p:txBody>
          <a:bodyPr spcFirstLastPara="1" wrap="square" lIns="0" tIns="13675" rIns="0" bIns="0" anchor="t" anchorCtr="0">
            <a:noAutofit/>
          </a:bodyPr>
          <a:lstStyle/>
          <a:p>
            <a:pPr marL="12700" marR="31115"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Web evaluation questionnaires:</a:t>
            </a:r>
            <a:endParaRPr sz="2000">
              <a:latin typeface="Times New Roman" panose="02020603050405020304"/>
              <a:ea typeface="Times New Roman" panose="02020603050405020304"/>
              <a:cs typeface="Times New Roman" panose="02020603050405020304"/>
              <a:sym typeface="Times New Roman" panose="02020603050405020304"/>
            </a:endParaRPr>
          </a:p>
          <a:p>
            <a:pPr marL="698500" marR="0" lvl="0" indent="-228600" algn="l" rtl="0">
              <a:lnSpc>
                <a:spcPct val="180000"/>
              </a:lnSpc>
              <a:spcBef>
                <a:spcPts val="32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Website Analysis and Measurement Inventory (WAMMI) is “a short but very reliable questionnaire that tells you what your visitors think about your web site” (Human Factor Research Group, 1996b).</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390" name="Google Shape;390;p52"/>
          <p:cNvSpPr txBox="1"/>
          <p:nvPr/>
        </p:nvSpPr>
        <p:spPr>
          <a:xfrm>
            <a:off x="285394" y="2574814"/>
            <a:ext cx="8599227" cy="1648752"/>
          </a:xfrm>
          <a:prstGeom prst="rect">
            <a:avLst/>
          </a:prstGeom>
          <a:noFill/>
          <a:ln>
            <a:noFill/>
          </a:ln>
        </p:spPr>
        <p:txBody>
          <a:bodyPr spcFirstLastPara="1" wrap="square" lIns="0" tIns="13675" rIns="0" bIns="0" anchor="t" anchorCtr="0">
            <a:noAutofit/>
          </a:bodyPr>
          <a:lstStyle/>
          <a:p>
            <a:pPr marL="12700" marR="31115"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Multimedia system evaluation questionnaires:</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1115" lvl="0" indent="0" algn="l" rtl="0">
              <a:lnSpc>
                <a:spcPct val="96000"/>
              </a:lnSpc>
              <a:spcBef>
                <a:spcPts val="114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Measuring the Usability of Multi-Media Systems (MUMMS) is a</a:t>
            </a:r>
            <a:endParaRPr sz="2000">
              <a:latin typeface="Times New Roman" panose="02020603050405020304"/>
              <a:ea typeface="Times New Roman" panose="02020603050405020304"/>
              <a:cs typeface="Times New Roman" panose="02020603050405020304"/>
              <a:sym typeface="Times New Roman" panose="02020603050405020304"/>
            </a:endParaRPr>
          </a:p>
          <a:p>
            <a:pPr marL="698500" marR="0" lvl="0" indent="0" algn="l" rtl="0">
              <a:lnSpc>
                <a:spcPct val="180000"/>
              </a:lnSpc>
              <a:spcBef>
                <a:spcPts val="46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questionnaire “designed for evaluating quality of use of multimedia software products” (Human Factor Research Group, 1996a).</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391" name="Google Shape;391;p52"/>
          <p:cNvSpPr txBox="1"/>
          <p:nvPr/>
        </p:nvSpPr>
        <p:spPr>
          <a:xfrm>
            <a:off x="285394" y="4466479"/>
            <a:ext cx="8187078" cy="1196023"/>
          </a:xfrm>
          <a:prstGeom prst="rect">
            <a:avLst/>
          </a:prstGeom>
          <a:noFill/>
          <a:ln>
            <a:noFill/>
          </a:ln>
        </p:spPr>
        <p:txBody>
          <a:bodyPr spcFirstLastPara="1" wrap="square" lIns="0" tIns="13675" rIns="0" bIns="0" anchor="t" anchorCtr="0">
            <a:noAutofit/>
          </a:bodyPr>
          <a:lstStyle/>
          <a:p>
            <a:pPr marL="12700" marR="3810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Hedonic quality evaluation questionnaires:</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8100" lvl="0" indent="0" algn="l" rtl="0">
              <a:lnSpc>
                <a:spcPct val="96000"/>
              </a:lnSpc>
              <a:spcBef>
                <a:spcPts val="118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The Lavie and Tractinsky (2004) questionnaire</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0" lvl="0" indent="0" algn="l" rtl="0">
              <a:lnSpc>
                <a:spcPct val="96000"/>
              </a:lnSpc>
              <a:spcBef>
                <a:spcPts val="129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The Kim and Moon (1998) questionnaire with differential emotions scale</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392" name="Google Shape;392;p52"/>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396" name="Shape 396"/>
        <p:cNvGrpSpPr/>
        <p:nvPr/>
      </p:nvGrpSpPr>
      <p:grpSpPr>
        <a:xfrm>
          <a:off x="0" y="0"/>
          <a:ext cx="0" cy="0"/>
          <a:chOff x="0" y="0"/>
          <a:chExt cx="0" cy="0"/>
        </a:xfrm>
      </p:grpSpPr>
      <p:sp>
        <p:nvSpPr>
          <p:cNvPr id="397" name="Google Shape;397;p53"/>
          <p:cNvSpPr txBox="1"/>
          <p:nvPr/>
        </p:nvSpPr>
        <p:spPr>
          <a:xfrm>
            <a:off x="285394" y="1397397"/>
            <a:ext cx="7427372" cy="2258352"/>
          </a:xfrm>
          <a:prstGeom prst="rect">
            <a:avLst/>
          </a:prstGeom>
          <a:noFill/>
          <a:ln>
            <a:noFill/>
          </a:ln>
        </p:spPr>
        <p:txBody>
          <a:bodyPr spcFirstLastPara="1" wrap="square" lIns="0" tIns="13675" rIns="0" bIns="0" anchor="t" anchorCtr="0">
            <a:noAutofit/>
          </a:bodyPr>
          <a:lstStyle/>
          <a:p>
            <a:pPr marL="12700" marR="3810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Modifying questionnaires for your evaluation</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8100" lvl="0" indent="0" algn="l" rtl="0">
              <a:lnSpc>
                <a:spcPct val="96000"/>
              </a:lnSpc>
              <a:spcBef>
                <a:spcPts val="114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choosing a subset of the questions</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8100" lvl="0" indent="0" algn="l" rtl="0">
              <a:lnSpc>
                <a:spcPct val="96000"/>
              </a:lnSpc>
              <a:spcBef>
                <a:spcPts val="170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changing the wording in some of the questions</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0" lvl="0" indent="0" algn="l" rtl="0">
              <a:lnSpc>
                <a:spcPct val="96000"/>
              </a:lnSpc>
              <a:spcBef>
                <a:spcPts val="168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adding questions of your own to address specific areas of concern</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8100" lvl="0" indent="0" algn="l" rtl="0">
              <a:lnSpc>
                <a:spcPct val="96000"/>
              </a:lnSpc>
              <a:spcBef>
                <a:spcPts val="168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using different scale values</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398" name="Google Shape;398;p53"/>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402" name="Shape 402"/>
        <p:cNvGrpSpPr/>
        <p:nvPr/>
      </p:nvGrpSpPr>
      <p:grpSpPr>
        <a:xfrm>
          <a:off x="0" y="0"/>
          <a:ext cx="0" cy="0"/>
          <a:chOff x="0" y="0"/>
          <a:chExt cx="0" cy="0"/>
        </a:xfrm>
      </p:grpSpPr>
      <p:sp>
        <p:nvSpPr>
          <p:cNvPr id="403" name="Google Shape;403;p54"/>
          <p:cNvSpPr txBox="1"/>
          <p:nvPr/>
        </p:nvSpPr>
        <p:spPr>
          <a:xfrm>
            <a:off x="428040" y="897271"/>
            <a:ext cx="7354810" cy="2005241"/>
          </a:xfrm>
          <a:prstGeom prst="rect">
            <a:avLst/>
          </a:prstGeom>
          <a:noFill/>
          <a:ln>
            <a:noFill/>
          </a:ln>
        </p:spPr>
        <p:txBody>
          <a:bodyPr spcFirstLastPara="1" wrap="square" lIns="0" tIns="13675" rIns="0" bIns="0" anchor="t" anchorCtr="0">
            <a:noAutofit/>
          </a:bodyPr>
          <a:lstStyle/>
          <a:p>
            <a:pPr marL="12700" marR="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Data Collection Techniques Especially for Evaluating Emotional</a:t>
            </a:r>
            <a:endParaRPr sz="2000">
              <a:latin typeface="Times New Roman" panose="02020603050405020304"/>
              <a:ea typeface="Times New Roman" panose="02020603050405020304"/>
              <a:cs typeface="Times New Roman" panose="02020603050405020304"/>
              <a:sym typeface="Times New Roman" panose="02020603050405020304"/>
            </a:endParaRPr>
          </a:p>
          <a:p>
            <a:pPr marL="355600" marR="38100" lvl="0" indent="0" algn="l" rtl="0">
              <a:lnSpc>
                <a:spcPct val="96000"/>
              </a:lnSpc>
              <a:spcBef>
                <a:spcPts val="0"/>
              </a:spcBef>
              <a:spcAft>
                <a:spcPts val="0"/>
              </a:spcAft>
              <a:buNone/>
            </a:pP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Impact</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8100" lvl="0" indent="0" algn="l" rtl="0">
              <a:lnSpc>
                <a:spcPct val="96000"/>
              </a:lnSpc>
              <a:spcBef>
                <a:spcPts val="168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Self-reported indicators of emotional impact</a:t>
            </a:r>
            <a:endParaRPr sz="2000">
              <a:latin typeface="Times New Roman" panose="02020603050405020304"/>
              <a:ea typeface="Times New Roman" panose="02020603050405020304"/>
              <a:cs typeface="Times New Roman" panose="02020603050405020304"/>
              <a:sym typeface="Times New Roman" panose="02020603050405020304"/>
            </a:endParaRPr>
          </a:p>
          <a:p>
            <a:pPr marL="756920" marR="1033780" lvl="0" indent="-286385" algn="l" rtl="0">
              <a:lnSpc>
                <a:spcPct val="180000"/>
              </a:lnSpc>
              <a:spcBef>
                <a:spcPts val="44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Questionnaires as a verbal self-reporting technique for collecting emotional impact data</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404" name="Google Shape;404;p54"/>
          <p:cNvSpPr txBox="1"/>
          <p:nvPr/>
        </p:nvSpPr>
        <p:spPr>
          <a:xfrm>
            <a:off x="885545" y="3171086"/>
            <a:ext cx="7042220" cy="1082071"/>
          </a:xfrm>
          <a:prstGeom prst="rect">
            <a:avLst/>
          </a:prstGeom>
          <a:noFill/>
          <a:ln>
            <a:noFill/>
          </a:ln>
        </p:spPr>
        <p:txBody>
          <a:bodyPr spcFirstLastPara="1" wrap="square" lIns="0" tIns="13700" rIns="0" bIns="0" anchor="t" anchorCtr="0">
            <a:noAutofit/>
          </a:bodyPr>
          <a:lstStyle/>
          <a:p>
            <a:pPr marL="12700" marR="3810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Observing physiological responses as indicators of emotional</a:t>
            </a:r>
            <a:endParaRPr sz="2000">
              <a:latin typeface="Times New Roman" panose="02020603050405020304"/>
              <a:ea typeface="Times New Roman" panose="02020603050405020304"/>
              <a:cs typeface="Times New Roman" panose="02020603050405020304"/>
              <a:sym typeface="Times New Roman" panose="02020603050405020304"/>
            </a:endParaRPr>
          </a:p>
          <a:p>
            <a:pPr marL="299085" marR="38100" lvl="0" indent="0" algn="l" rtl="0">
              <a:lnSpc>
                <a:spcPct val="96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impact</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96000"/>
              </a:lnSpc>
              <a:spcBef>
                <a:spcPts val="159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Bio-metrics to detect physiological responses to emotional impact</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405" name="Google Shape;405;p54"/>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409" name="Shape 409"/>
        <p:cNvGrpSpPr/>
        <p:nvPr/>
      </p:nvGrpSpPr>
      <p:grpSpPr>
        <a:xfrm>
          <a:off x="0" y="0"/>
          <a:ext cx="0" cy="0"/>
          <a:chOff x="0" y="0"/>
          <a:chExt cx="0" cy="0"/>
        </a:xfrm>
      </p:grpSpPr>
      <p:sp>
        <p:nvSpPr>
          <p:cNvPr id="410" name="Google Shape;410;p55"/>
          <p:cNvSpPr/>
          <p:nvPr/>
        </p:nvSpPr>
        <p:spPr>
          <a:xfrm>
            <a:off x="0" y="0"/>
            <a:ext cx="9144000" cy="5500116"/>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11" name="Google Shape;411;p55"/>
          <p:cNvSpPr txBox="1"/>
          <p:nvPr/>
        </p:nvSpPr>
        <p:spPr>
          <a:xfrm>
            <a:off x="856894" y="5777005"/>
            <a:ext cx="7456351" cy="865780"/>
          </a:xfrm>
          <a:prstGeom prst="rect">
            <a:avLst/>
          </a:prstGeom>
          <a:noFill/>
          <a:ln>
            <a:noFill/>
          </a:ln>
        </p:spPr>
        <p:txBody>
          <a:bodyPr spcFirstLastPara="1" wrap="square" lIns="0" tIns="13600" rIns="0" bIns="0" anchor="t" anchorCtr="0">
            <a:noAutofit/>
          </a:bodyPr>
          <a:lstStyle/>
          <a:p>
            <a:pPr marL="12700" marR="0" lvl="0" indent="0" algn="l" rtl="0">
              <a:lnSpc>
                <a:spcPct val="107000"/>
              </a:lnSpc>
              <a:spcBef>
                <a:spcPts val="0"/>
              </a:spcBef>
              <a:spcAft>
                <a:spcPts val="0"/>
              </a:spcAft>
              <a:buNone/>
            </a:pPr>
            <a:r>
              <a:rPr lang="en-US" sz="2000" b="1">
                <a:latin typeface="Times New Roman" panose="02020603050405020304"/>
                <a:ea typeface="Times New Roman" panose="02020603050405020304"/>
                <a:cs typeface="Times New Roman" panose="02020603050405020304"/>
                <a:sym typeface="Times New Roman" panose="02020603050405020304"/>
              </a:rPr>
              <a:t>AttrakDiff emotional impact questionnaire as  listed by Hassenzahl,</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0"/>
              </a:spcBef>
              <a:spcAft>
                <a:spcPts val="0"/>
              </a:spcAft>
              <a:buNone/>
            </a:pPr>
            <a:r>
              <a:rPr lang="en-US" sz="2000" b="1">
                <a:latin typeface="Times New Roman" panose="02020603050405020304"/>
                <a:ea typeface="Times New Roman" panose="02020603050405020304"/>
                <a:cs typeface="Times New Roman" panose="02020603050405020304"/>
                <a:sym typeface="Times New Roman" panose="02020603050405020304"/>
              </a:rPr>
              <a:t>Scho¨bel, and Trautman (2008), with permission</a:t>
            </a:r>
            <a:endParaRPr sz="2000">
              <a:latin typeface="Times New Roman" panose="02020603050405020304"/>
              <a:ea typeface="Times New Roman" panose="02020603050405020304"/>
              <a:cs typeface="Times New Roman" panose="02020603050405020304"/>
              <a:sym typeface="Times New Roman" panose="02020603050405020304"/>
            </a:endParaRPr>
          </a:p>
          <a:p>
            <a:pPr marL="2341880" marR="2369185" lvl="0" indent="0" algn="ctr" rtl="0">
              <a:lnSpc>
                <a:spcPct val="102000"/>
              </a:lnSpc>
              <a:spcBef>
                <a:spcPts val="705"/>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415" name="Shape 415"/>
        <p:cNvGrpSpPr/>
        <p:nvPr/>
      </p:nvGrpSpPr>
      <p:grpSpPr>
        <a:xfrm>
          <a:off x="0" y="0"/>
          <a:ext cx="0" cy="0"/>
          <a:chOff x="0" y="0"/>
          <a:chExt cx="0" cy="0"/>
        </a:xfrm>
      </p:grpSpPr>
      <p:sp>
        <p:nvSpPr>
          <p:cNvPr id="416" name="Google Shape;416;p56"/>
          <p:cNvSpPr/>
          <p:nvPr/>
        </p:nvSpPr>
        <p:spPr>
          <a:xfrm>
            <a:off x="0" y="0"/>
            <a:ext cx="9144000" cy="5786628"/>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17" name="Google Shape;417;p56"/>
          <p:cNvSpPr txBox="1"/>
          <p:nvPr/>
        </p:nvSpPr>
        <p:spPr>
          <a:xfrm>
            <a:off x="0" y="5963543"/>
            <a:ext cx="9016372" cy="584767"/>
          </a:xfrm>
          <a:prstGeom prst="rect">
            <a:avLst/>
          </a:prstGeom>
          <a:noFill/>
          <a:ln>
            <a:noFill/>
          </a:ln>
        </p:spPr>
        <p:txBody>
          <a:bodyPr spcFirstLastPara="1" wrap="square" lIns="0" tIns="13600" rIns="0" bIns="0" anchor="t" anchorCtr="0">
            <a:noAutofit/>
          </a:bodyPr>
          <a:lstStyle/>
          <a:p>
            <a:pPr marL="12700" marR="0" lvl="0" indent="0" algn="l" rtl="0">
              <a:lnSpc>
                <a:spcPct val="107000"/>
              </a:lnSpc>
              <a:spcBef>
                <a:spcPts val="0"/>
              </a:spcBef>
              <a:spcAft>
                <a:spcPts val="0"/>
              </a:spcAft>
              <a:buNone/>
            </a:pPr>
            <a:r>
              <a:rPr lang="en-US" sz="2000" b="1">
                <a:latin typeface="Times New Roman" panose="02020603050405020304"/>
                <a:ea typeface="Times New Roman" panose="02020603050405020304"/>
                <a:cs typeface="Times New Roman" panose="02020603050405020304"/>
                <a:sym typeface="Times New Roman" panose="02020603050405020304"/>
              </a:rPr>
              <a:t>A variation of the AttrakDiff emotional impact questionnaire, as listed ,  Held and</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0"/>
              </a:spcBef>
              <a:spcAft>
                <a:spcPts val="0"/>
              </a:spcAft>
              <a:buNone/>
            </a:pPr>
            <a:r>
              <a:rPr lang="en-US" sz="2000" b="1">
                <a:latin typeface="Times New Roman" panose="02020603050405020304"/>
                <a:ea typeface="Times New Roman" panose="02020603050405020304"/>
                <a:cs typeface="Times New Roman" panose="02020603050405020304"/>
                <a:sym typeface="Times New Roman" panose="02020603050405020304"/>
              </a:rPr>
              <a:t>Laugwitz (2006), reordered to group related items together, with permission</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418" name="Google Shape;418;p56"/>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422" name="Shape 422"/>
        <p:cNvGrpSpPr/>
        <p:nvPr/>
      </p:nvGrpSpPr>
      <p:grpSpPr>
        <a:xfrm>
          <a:off x="0" y="0"/>
          <a:ext cx="0" cy="0"/>
          <a:chOff x="0" y="0"/>
          <a:chExt cx="0" cy="0"/>
        </a:xfrm>
      </p:grpSpPr>
      <p:sp>
        <p:nvSpPr>
          <p:cNvPr id="423" name="Google Shape;423;p57"/>
          <p:cNvSpPr txBox="1"/>
          <p:nvPr/>
        </p:nvSpPr>
        <p:spPr>
          <a:xfrm>
            <a:off x="285394" y="1064911"/>
            <a:ext cx="7857922" cy="738797"/>
          </a:xfrm>
          <a:prstGeom prst="rect">
            <a:avLst/>
          </a:prstGeom>
          <a:noFill/>
          <a:ln>
            <a:noFill/>
          </a:ln>
        </p:spPr>
        <p:txBody>
          <a:bodyPr spcFirstLastPara="1" wrap="square" lIns="0" tIns="13675" rIns="0" bIns="0" anchor="t" anchorCtr="0">
            <a:noAutofit/>
          </a:bodyPr>
          <a:lstStyle/>
          <a:p>
            <a:pPr marL="12700" marR="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Data Collection Techniques to Evaluate Phenomenological Aspects of</a:t>
            </a:r>
            <a:endParaRPr sz="2000">
              <a:latin typeface="Times New Roman" panose="02020603050405020304"/>
              <a:ea typeface="Times New Roman" panose="02020603050405020304"/>
              <a:cs typeface="Times New Roman" panose="02020603050405020304"/>
              <a:sym typeface="Times New Roman" panose="02020603050405020304"/>
            </a:endParaRPr>
          </a:p>
          <a:p>
            <a:pPr marL="355600" marR="38100" lvl="0" indent="0" algn="l" rtl="0">
              <a:lnSpc>
                <a:spcPct val="96000"/>
              </a:lnSpc>
              <a:spcBef>
                <a:spcPts val="1195"/>
              </a:spcBef>
              <a:spcAft>
                <a:spcPts val="0"/>
              </a:spcAft>
              <a:buNone/>
            </a:pP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Interaction</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424" name="Google Shape;424;p57"/>
          <p:cNvSpPr txBox="1"/>
          <p:nvPr/>
        </p:nvSpPr>
        <p:spPr>
          <a:xfrm>
            <a:off x="742594" y="2084721"/>
            <a:ext cx="7208530" cy="2758478"/>
          </a:xfrm>
          <a:prstGeom prst="rect">
            <a:avLst/>
          </a:prstGeom>
          <a:noFill/>
          <a:ln>
            <a:noFill/>
          </a:ln>
        </p:spPr>
        <p:txBody>
          <a:bodyPr spcFirstLastPara="1" wrap="square" lIns="0" tIns="13675" rIns="0" bIns="0" anchor="t" anchorCtr="0">
            <a:noAutofit/>
          </a:bodyPr>
          <a:lstStyle/>
          <a:p>
            <a:pPr marL="12700" marR="3810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Long-term studies required for phenomenological evaluation</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148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Goals of phenomenological data collection techniques</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159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Diaries in situated longitudinal studies</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159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Evaluator triggered reporting for more representative data</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159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Periodic questionnaires over time</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96000"/>
              </a:lnSpc>
              <a:spcBef>
                <a:spcPts val="159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Direct observation and interviews in simulated real usage situations</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425" name="Google Shape;425;p57"/>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429" name="Shape 429"/>
        <p:cNvGrpSpPr/>
        <p:nvPr/>
      </p:nvGrpSpPr>
      <p:grpSpPr>
        <a:xfrm>
          <a:off x="0" y="0"/>
          <a:ext cx="0" cy="0"/>
          <a:chOff x="0" y="0"/>
          <a:chExt cx="0" cy="0"/>
        </a:xfrm>
      </p:grpSpPr>
      <p:sp>
        <p:nvSpPr>
          <p:cNvPr id="430" name="Google Shape;430;p58"/>
          <p:cNvSpPr txBox="1"/>
          <p:nvPr/>
        </p:nvSpPr>
        <p:spPr>
          <a:xfrm>
            <a:off x="561238" y="629213"/>
            <a:ext cx="5153481" cy="279907"/>
          </a:xfrm>
          <a:prstGeom prst="rect">
            <a:avLst/>
          </a:prstGeom>
          <a:noFill/>
          <a:ln>
            <a:noFill/>
          </a:ln>
        </p:spPr>
        <p:txBody>
          <a:bodyPr spcFirstLastPara="1" wrap="square" lIns="0" tIns="13600" rIns="0" bIns="0" anchor="t" anchorCtr="0">
            <a:noAutofit/>
          </a:bodyPr>
          <a:lstStyle/>
          <a:p>
            <a:pPr marL="12700" marR="0" lvl="0" indent="0" algn="l" rtl="0">
              <a:lnSpc>
                <a:spcPct val="107000"/>
              </a:lnSpc>
              <a:spcBef>
                <a:spcPts val="0"/>
              </a:spcBef>
              <a:spcAft>
                <a:spcPts val="0"/>
              </a:spcAft>
              <a:buNone/>
            </a:pP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6.5 Variations In Formative Evaluation Results</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431" name="Google Shape;431;p58"/>
          <p:cNvSpPr txBox="1"/>
          <p:nvPr/>
        </p:nvSpPr>
        <p:spPr>
          <a:xfrm>
            <a:off x="356717" y="1325522"/>
            <a:ext cx="7239214" cy="2415825"/>
          </a:xfrm>
          <a:prstGeom prst="rect">
            <a:avLst/>
          </a:prstGeom>
          <a:noFill/>
          <a:ln>
            <a:noFill/>
          </a:ln>
        </p:spPr>
        <p:txBody>
          <a:bodyPr spcFirstLastPara="1" wrap="square" lIns="0" tIns="13700" rIns="0" bIns="0" anchor="t" anchorCtr="0">
            <a:noAutofit/>
          </a:bodyPr>
          <a:lstStyle/>
          <a:p>
            <a:pPr marL="12700" marR="3810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Reasons given by Hertzum and Jacobsen (2003) for the wide</a:t>
            </a:r>
            <a:endParaRPr sz="2000">
              <a:latin typeface="Times New Roman" panose="02020603050405020304"/>
              <a:ea typeface="Times New Roman" panose="02020603050405020304"/>
              <a:cs typeface="Times New Roman" panose="02020603050405020304"/>
              <a:sym typeface="Times New Roman" panose="02020603050405020304"/>
            </a:endParaRPr>
          </a:p>
          <a:p>
            <a:pPr marL="355600" marR="38100" lvl="0" indent="0" algn="l" rtl="0">
              <a:lnSpc>
                <a:spcPct val="96000"/>
              </a:lnSpc>
              <a:spcBef>
                <a:spcPts val="0"/>
              </a:spcBef>
              <a:spcAft>
                <a:spcPts val="0"/>
              </a:spcAft>
              <a:buNone/>
            </a:pP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variation</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8100" lvl="0" indent="0" algn="l" rtl="0">
              <a:lnSpc>
                <a:spcPct val="96000"/>
              </a:lnSpc>
              <a:spcBef>
                <a:spcPts val="168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vague goals (varying evaluation focus)</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8100" lvl="0" indent="0" algn="l" rtl="0">
              <a:lnSpc>
                <a:spcPct val="96000"/>
              </a:lnSpc>
              <a:spcBef>
                <a:spcPts val="170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vague evaluation procedures (the methods do not pin down the</a:t>
            </a:r>
            <a:endParaRPr sz="2000">
              <a:latin typeface="Times New Roman" panose="02020603050405020304"/>
              <a:ea typeface="Times New Roman" panose="02020603050405020304"/>
              <a:cs typeface="Times New Roman" panose="02020603050405020304"/>
              <a:sym typeface="Times New Roman" panose="02020603050405020304"/>
            </a:endParaRPr>
          </a:p>
          <a:p>
            <a:pPr marL="756285" marR="0" lvl="0" indent="0" algn="l" rtl="0">
              <a:lnSpc>
                <a:spcPct val="96000"/>
              </a:lnSpc>
              <a:spcBef>
                <a:spcPts val="10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procedures so each application is a variation and an adaptation)</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8100" lvl="0" indent="0" algn="l" rtl="0">
              <a:lnSpc>
                <a:spcPct val="96000"/>
              </a:lnSpc>
              <a:spcBef>
                <a:spcPts val="168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vague problem criteria (it is not clear how to decide when an</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432" name="Google Shape;432;p58"/>
          <p:cNvSpPr txBox="1"/>
          <p:nvPr/>
        </p:nvSpPr>
        <p:spPr>
          <a:xfrm>
            <a:off x="1100429" y="3766240"/>
            <a:ext cx="572592" cy="279907"/>
          </a:xfrm>
          <a:prstGeom prst="rect">
            <a:avLst/>
          </a:prstGeom>
          <a:noFill/>
          <a:ln>
            <a:noFill/>
          </a:ln>
        </p:spPr>
        <p:txBody>
          <a:bodyPr spcFirstLastPara="1" wrap="square" lIns="0" tIns="13600" rIns="0" bIns="0" anchor="t" anchorCtr="0">
            <a:noAutofit/>
          </a:bodyPr>
          <a:lstStyle/>
          <a:p>
            <a:pPr marL="12700" marR="0" lvl="0" indent="0" algn="l" rtl="0">
              <a:lnSpc>
                <a:spcPct val="107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issue</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433" name="Google Shape;433;p58"/>
          <p:cNvSpPr txBox="1"/>
          <p:nvPr/>
        </p:nvSpPr>
        <p:spPr>
          <a:xfrm>
            <a:off x="1734154" y="3766240"/>
            <a:ext cx="1265871" cy="279907"/>
          </a:xfrm>
          <a:prstGeom prst="rect">
            <a:avLst/>
          </a:prstGeom>
          <a:noFill/>
          <a:ln>
            <a:noFill/>
          </a:ln>
        </p:spPr>
        <p:txBody>
          <a:bodyPr spcFirstLastPara="1" wrap="square" lIns="0" tIns="13600" rIns="0" bIns="0" anchor="t" anchorCtr="0">
            <a:noAutofit/>
          </a:bodyPr>
          <a:lstStyle/>
          <a:p>
            <a:pPr marL="12700" marR="0" lvl="0" indent="0" algn="l" rtl="0">
              <a:lnSpc>
                <a:spcPct val="107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represents a</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434" name="Google Shape;434;p58"/>
          <p:cNvSpPr txBox="1"/>
          <p:nvPr/>
        </p:nvSpPr>
        <p:spPr>
          <a:xfrm>
            <a:off x="3000077" y="3766240"/>
            <a:ext cx="1438682" cy="279907"/>
          </a:xfrm>
          <a:prstGeom prst="rect">
            <a:avLst/>
          </a:prstGeom>
          <a:noFill/>
          <a:ln>
            <a:noFill/>
          </a:ln>
        </p:spPr>
        <p:txBody>
          <a:bodyPr spcFirstLastPara="1" wrap="square" lIns="0" tIns="13600" rIns="0" bIns="0" anchor="t" anchorCtr="0">
            <a:noAutofit/>
          </a:bodyPr>
          <a:lstStyle/>
          <a:p>
            <a:pPr marL="12700" marR="0" lvl="0" indent="0" algn="l" rtl="0">
              <a:lnSpc>
                <a:spcPct val="107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real problem)</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435" name="Google Shape;435;p58"/>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2" name="Shape 72"/>
        <p:cNvGrpSpPr/>
        <p:nvPr/>
      </p:nvGrpSpPr>
      <p:grpSpPr>
        <a:xfrm>
          <a:off x="0" y="0"/>
          <a:ext cx="0" cy="0"/>
          <a:chOff x="0" y="0"/>
          <a:chExt cx="0" cy="0"/>
        </a:xfrm>
      </p:grpSpPr>
      <p:sp>
        <p:nvSpPr>
          <p:cNvPr id="73" name="Google Shape;73;p10"/>
          <p:cNvSpPr txBox="1"/>
          <p:nvPr/>
        </p:nvSpPr>
        <p:spPr>
          <a:xfrm>
            <a:off x="221691" y="745007"/>
            <a:ext cx="8690169" cy="1885404"/>
          </a:xfrm>
          <a:prstGeom prst="rect">
            <a:avLst/>
          </a:prstGeom>
          <a:noFill/>
          <a:ln>
            <a:noFill/>
          </a:ln>
        </p:spPr>
        <p:txBody>
          <a:bodyPr spcFirstLastPara="1" wrap="square" lIns="0" tIns="18750" rIns="0" bIns="0" anchor="t" anchorCtr="0">
            <a:noAutofit/>
          </a:bodyPr>
          <a:lstStyle/>
          <a:p>
            <a:pPr marL="12700" marR="48260" lvl="0" indent="0" algn="l" rtl="0">
              <a:lnSpc>
                <a:spcPct val="106000"/>
              </a:lnSpc>
              <a:spcBef>
                <a:spcPts val="0"/>
              </a:spcBef>
              <a:spcAft>
                <a:spcPts val="0"/>
              </a:spcAft>
              <a:buNone/>
            </a:pPr>
            <a:r>
              <a:rPr lang="en-US" sz="2800" b="1">
                <a:latin typeface="Times New Roman" panose="02020603050405020304"/>
                <a:ea typeface="Times New Roman" panose="02020603050405020304"/>
                <a:cs typeface="Times New Roman" panose="02020603050405020304"/>
                <a:sym typeface="Times New Roman" panose="02020603050405020304"/>
              </a:rPr>
              <a:t>Measuring Instrument</a:t>
            </a:r>
            <a:endParaRPr sz="2800">
              <a:latin typeface="Times New Roman" panose="02020603050405020304"/>
              <a:ea typeface="Times New Roman" panose="02020603050405020304"/>
              <a:cs typeface="Times New Roman" panose="02020603050405020304"/>
              <a:sym typeface="Times New Roman" panose="02020603050405020304"/>
            </a:endParaRPr>
          </a:p>
          <a:p>
            <a:pPr marL="355600" marR="0" lvl="0" indent="0" algn="l" rtl="0">
              <a:lnSpc>
                <a:spcPct val="106000"/>
              </a:lnSpc>
              <a:spcBef>
                <a:spcPts val="570"/>
              </a:spcBef>
              <a:spcAft>
                <a:spcPts val="0"/>
              </a:spcAft>
              <a:buNone/>
            </a:pPr>
            <a:r>
              <a:rPr lang="en-US" sz="3200">
                <a:latin typeface="Calibri" panose="020F0502020204030204"/>
                <a:ea typeface="Calibri" panose="020F0502020204030204"/>
                <a:cs typeface="Calibri" panose="020F0502020204030204"/>
                <a:sym typeface="Calibri" panose="020F0502020204030204"/>
              </a:rPr>
              <a:t>“</a:t>
            </a:r>
            <a:r>
              <a:rPr 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A measuring instrument is the means for providing values for a particular UX measure; it is the vehicle through which values are generated and measured. A typical measuring instrument for generating objective UX data is a benchmark task—for example, user performance of a task gives time and error data—while a</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74" name="Google Shape;74;p10"/>
          <p:cNvSpPr txBox="1"/>
          <p:nvPr/>
        </p:nvSpPr>
        <p:spPr>
          <a:xfrm>
            <a:off x="564591" y="2655498"/>
            <a:ext cx="6029498" cy="584707"/>
          </a:xfrm>
          <a:prstGeom prst="rect">
            <a:avLst/>
          </a:prstGeom>
          <a:noFill/>
          <a:ln>
            <a:noFill/>
          </a:ln>
        </p:spPr>
        <p:txBody>
          <a:bodyPr spcFirstLastPara="1" wrap="square" lIns="0" tIns="13600" rIns="0" bIns="0" anchor="t" anchorCtr="0">
            <a:noAutofit/>
          </a:bodyPr>
          <a:lstStyle/>
          <a:p>
            <a:pPr marL="12700" marR="0" lvl="0" indent="0" algn="l" rtl="0">
              <a:lnSpc>
                <a:spcPct val="107000"/>
              </a:lnSpc>
              <a:spcBef>
                <a:spcPts val="0"/>
              </a:spcBef>
              <a:spcAft>
                <a:spcPts val="0"/>
              </a:spcAft>
              <a:buNone/>
            </a:pPr>
            <a:r>
              <a:rPr 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typical measuring instrument for generating subjective UX</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0"/>
              </a:spcBef>
              <a:spcAft>
                <a:spcPts val="0"/>
              </a:spcAft>
              <a:buNone/>
            </a:pPr>
            <a:r>
              <a:rPr 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questionnaire</a:t>
            </a:r>
            <a:r>
              <a:rPr lang="en-US" sz="2000">
                <a:latin typeface="Times New Roman" panose="02020603050405020304"/>
                <a:ea typeface="Times New Roman" panose="02020603050405020304"/>
                <a:cs typeface="Times New Roman" panose="02020603050405020304"/>
                <a:sym typeface="Times New Roman" panose="02020603050405020304"/>
              </a:rPr>
              <a:t>”</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75" name="Google Shape;75;p10"/>
          <p:cNvSpPr txBox="1"/>
          <p:nvPr/>
        </p:nvSpPr>
        <p:spPr>
          <a:xfrm>
            <a:off x="6594140" y="2655498"/>
            <a:ext cx="894290" cy="279907"/>
          </a:xfrm>
          <a:prstGeom prst="rect">
            <a:avLst/>
          </a:prstGeom>
          <a:noFill/>
          <a:ln>
            <a:noFill/>
          </a:ln>
        </p:spPr>
        <p:txBody>
          <a:bodyPr spcFirstLastPara="1" wrap="square" lIns="0" tIns="13600" rIns="0" bIns="0" anchor="t" anchorCtr="0">
            <a:noAutofit/>
          </a:bodyPr>
          <a:lstStyle/>
          <a:p>
            <a:pPr marL="12700" marR="0" lvl="0" indent="0" algn="l" rtl="0">
              <a:lnSpc>
                <a:spcPct val="107000"/>
              </a:lnSpc>
              <a:spcBef>
                <a:spcPts val="0"/>
              </a:spcBef>
              <a:spcAft>
                <a:spcPts val="0"/>
              </a:spcAft>
              <a:buNone/>
            </a:pPr>
            <a:r>
              <a:rPr 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data is a</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76" name="Google Shape;76;p10"/>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40" name="Google Shape;440;p59"/>
          <p:cNvSpPr txBox="1"/>
          <p:nvPr/>
        </p:nvSpPr>
        <p:spPr>
          <a:xfrm>
            <a:off x="0" y="2505356"/>
            <a:ext cx="530301" cy="584708"/>
          </a:xfrm>
          <a:prstGeom prst="rect">
            <a:avLst/>
          </a:prstGeom>
          <a:noFill/>
          <a:ln>
            <a:noFill/>
          </a:ln>
        </p:spPr>
        <p:txBody>
          <a:bodyPr spcFirstLastPara="1" wrap="square" lIns="0" tIns="29175" rIns="0" bIns="0" anchor="t" anchorCtr="0">
            <a:noAutofit/>
          </a:bodyPr>
          <a:lstStyle/>
          <a:p>
            <a:pPr marL="12700" marR="0" lvl="0" indent="0" algn="l" rtl="0">
              <a:lnSpc>
                <a:spcPct val="104000"/>
              </a:lnSpc>
              <a:spcBef>
                <a:spcPts val="0"/>
              </a:spcBef>
              <a:spcAft>
                <a:spcPts val="0"/>
              </a:spcAft>
              <a:buNone/>
            </a:pPr>
            <a:r>
              <a:rPr lang="en-US" sz="4400" b="1">
                <a:latin typeface="Times New Roman" panose="02020603050405020304"/>
                <a:ea typeface="Times New Roman" panose="02020603050405020304"/>
                <a:cs typeface="Times New Roman" panose="02020603050405020304"/>
                <a:sym typeface="Times New Roman" panose="02020603050405020304"/>
              </a:rPr>
              <a:t>7.</a:t>
            </a:r>
            <a:endParaRPr sz="4400">
              <a:latin typeface="Times New Roman" panose="02020603050405020304"/>
              <a:ea typeface="Times New Roman" panose="02020603050405020304"/>
              <a:cs typeface="Times New Roman" panose="02020603050405020304"/>
              <a:sym typeface="Times New Roman" panose="02020603050405020304"/>
            </a:endParaRPr>
          </a:p>
        </p:txBody>
      </p:sp>
      <p:sp>
        <p:nvSpPr>
          <p:cNvPr id="441" name="Google Shape;441;p59"/>
          <p:cNvSpPr txBox="1"/>
          <p:nvPr/>
        </p:nvSpPr>
        <p:spPr>
          <a:xfrm>
            <a:off x="526491" y="2505356"/>
            <a:ext cx="8620286" cy="584708"/>
          </a:xfrm>
          <a:prstGeom prst="rect">
            <a:avLst/>
          </a:prstGeom>
          <a:noFill/>
          <a:ln>
            <a:noFill/>
          </a:ln>
        </p:spPr>
        <p:txBody>
          <a:bodyPr spcFirstLastPara="1" wrap="square" lIns="0" tIns="29175" rIns="0" bIns="0" anchor="t" anchorCtr="0">
            <a:noAutofit/>
          </a:bodyPr>
          <a:lstStyle/>
          <a:p>
            <a:pPr marL="12700" marR="0" lvl="0" indent="0" algn="l" rtl="0">
              <a:lnSpc>
                <a:spcPct val="104000"/>
              </a:lnSpc>
              <a:spcBef>
                <a:spcPts val="0"/>
              </a:spcBef>
              <a:spcAft>
                <a:spcPts val="0"/>
              </a:spcAft>
              <a:buNone/>
            </a:pPr>
            <a:r>
              <a:rPr lang="en-US" sz="4400" b="1">
                <a:latin typeface="Times New Roman" panose="02020603050405020304"/>
                <a:ea typeface="Times New Roman" panose="02020603050405020304"/>
                <a:cs typeface="Times New Roman" panose="02020603050405020304"/>
                <a:sym typeface="Times New Roman" panose="02020603050405020304"/>
              </a:rPr>
              <a:t>Informal Summative (Quantitative)</a:t>
            </a:r>
            <a:endParaRPr sz="4400">
              <a:latin typeface="Times New Roman" panose="02020603050405020304"/>
              <a:ea typeface="Times New Roman" panose="02020603050405020304"/>
              <a:cs typeface="Times New Roman" panose="02020603050405020304"/>
              <a:sym typeface="Times New Roman" panose="02020603050405020304"/>
            </a:endParaRPr>
          </a:p>
        </p:txBody>
      </p:sp>
      <p:sp>
        <p:nvSpPr>
          <p:cNvPr id="442" name="Google Shape;442;p59"/>
          <p:cNvSpPr txBox="1"/>
          <p:nvPr/>
        </p:nvSpPr>
        <p:spPr>
          <a:xfrm>
            <a:off x="2724658" y="3187863"/>
            <a:ext cx="1259346" cy="585012"/>
          </a:xfrm>
          <a:prstGeom prst="rect">
            <a:avLst/>
          </a:prstGeom>
          <a:noFill/>
          <a:ln>
            <a:noFill/>
          </a:ln>
        </p:spPr>
        <p:txBody>
          <a:bodyPr spcFirstLastPara="1" wrap="square" lIns="0" tIns="29175" rIns="0" bIns="0" anchor="t" anchorCtr="0">
            <a:noAutofit/>
          </a:bodyPr>
          <a:lstStyle/>
          <a:p>
            <a:pPr marL="12700" marR="0" lvl="0" indent="0" algn="l" rtl="0">
              <a:lnSpc>
                <a:spcPct val="104000"/>
              </a:lnSpc>
              <a:spcBef>
                <a:spcPts val="0"/>
              </a:spcBef>
              <a:spcAft>
                <a:spcPts val="0"/>
              </a:spcAft>
              <a:buNone/>
            </a:pPr>
            <a:r>
              <a:rPr lang="en-US" sz="4400" b="1">
                <a:latin typeface="Times New Roman" panose="02020603050405020304"/>
                <a:ea typeface="Times New Roman" panose="02020603050405020304"/>
                <a:cs typeface="Times New Roman" panose="02020603050405020304"/>
                <a:sym typeface="Times New Roman" panose="02020603050405020304"/>
              </a:rPr>
              <a:t>Data</a:t>
            </a:r>
            <a:endParaRPr sz="4400">
              <a:latin typeface="Times New Roman" panose="02020603050405020304"/>
              <a:ea typeface="Times New Roman" panose="02020603050405020304"/>
              <a:cs typeface="Times New Roman" panose="02020603050405020304"/>
              <a:sym typeface="Times New Roman" panose="02020603050405020304"/>
            </a:endParaRPr>
          </a:p>
        </p:txBody>
      </p:sp>
      <p:sp>
        <p:nvSpPr>
          <p:cNvPr id="443" name="Google Shape;443;p59"/>
          <p:cNvSpPr txBox="1"/>
          <p:nvPr/>
        </p:nvSpPr>
        <p:spPr>
          <a:xfrm>
            <a:off x="3982107" y="3187863"/>
            <a:ext cx="2130663" cy="585012"/>
          </a:xfrm>
          <a:prstGeom prst="rect">
            <a:avLst/>
          </a:prstGeom>
          <a:noFill/>
          <a:ln>
            <a:noFill/>
          </a:ln>
        </p:spPr>
        <p:txBody>
          <a:bodyPr spcFirstLastPara="1" wrap="square" lIns="0" tIns="29175" rIns="0" bIns="0" anchor="t" anchorCtr="0">
            <a:noAutofit/>
          </a:bodyPr>
          <a:lstStyle/>
          <a:p>
            <a:pPr marL="12700" marR="0" lvl="0" indent="0" algn="l" rtl="0">
              <a:lnSpc>
                <a:spcPct val="104000"/>
              </a:lnSpc>
              <a:spcBef>
                <a:spcPts val="0"/>
              </a:spcBef>
              <a:spcAft>
                <a:spcPts val="0"/>
              </a:spcAft>
              <a:buNone/>
            </a:pPr>
            <a:r>
              <a:rPr lang="en-US" sz="4400" b="1">
                <a:latin typeface="Times New Roman" panose="02020603050405020304"/>
                <a:ea typeface="Times New Roman" panose="02020603050405020304"/>
                <a:cs typeface="Times New Roman" panose="02020603050405020304"/>
                <a:sym typeface="Times New Roman" panose="02020603050405020304"/>
              </a:rPr>
              <a:t>Analysis</a:t>
            </a:r>
            <a:endParaRPr sz="4400">
              <a:latin typeface="Times New Roman" panose="02020603050405020304"/>
              <a:ea typeface="Times New Roman" panose="02020603050405020304"/>
              <a:cs typeface="Times New Roman" panose="02020603050405020304"/>
              <a:sym typeface="Times New Roman" panose="02020603050405020304"/>
            </a:endParaRPr>
          </a:p>
        </p:txBody>
      </p:sp>
      <p:sp>
        <p:nvSpPr>
          <p:cNvPr id="444" name="Google Shape;444;p59"/>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448" name="Shape 448"/>
        <p:cNvGrpSpPr/>
        <p:nvPr/>
      </p:nvGrpSpPr>
      <p:grpSpPr>
        <a:xfrm>
          <a:off x="0" y="0"/>
          <a:ext cx="0" cy="0"/>
          <a:chOff x="0" y="0"/>
          <a:chExt cx="0" cy="0"/>
        </a:xfrm>
      </p:grpSpPr>
      <p:sp>
        <p:nvSpPr>
          <p:cNvPr id="449" name="Google Shape;449;p60"/>
          <p:cNvSpPr txBox="1"/>
          <p:nvPr/>
        </p:nvSpPr>
        <p:spPr>
          <a:xfrm>
            <a:off x="186334" y="759187"/>
            <a:ext cx="6155055" cy="330504"/>
          </a:xfrm>
          <a:prstGeom prst="rect">
            <a:avLst/>
          </a:prstGeom>
          <a:noFill/>
          <a:ln>
            <a:noFill/>
          </a:ln>
        </p:spPr>
        <p:txBody>
          <a:bodyPr spcFirstLastPara="1" wrap="square" lIns="0" tIns="16175" rIns="0" bIns="0" anchor="t" anchorCtr="0">
            <a:noAutofit/>
          </a:bodyPr>
          <a:lstStyle/>
          <a:p>
            <a:pPr marL="12700" marR="0" lvl="0" indent="0" algn="l" rtl="0">
              <a:lnSpc>
                <a:spcPct val="106000"/>
              </a:lnSpc>
              <a:spcBef>
                <a:spcPts val="0"/>
              </a:spcBef>
              <a:spcAft>
                <a:spcPts val="0"/>
              </a:spcAft>
              <a:buNone/>
            </a:pPr>
            <a:r>
              <a:rPr lang="en-US" sz="2400">
                <a:solidFill>
                  <a:srgbClr val="001F5F"/>
                </a:solidFill>
                <a:latin typeface="Times New Roman" panose="02020603050405020304"/>
                <a:ea typeface="Times New Roman" panose="02020603050405020304"/>
                <a:cs typeface="Times New Roman" panose="02020603050405020304"/>
                <a:sym typeface="Times New Roman" panose="02020603050405020304"/>
              </a:rPr>
              <a:t>“ It’s a Rigorous UX evaluation – Data Analysis “</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450" name="Google Shape;450;p60"/>
          <p:cNvSpPr txBox="1"/>
          <p:nvPr/>
        </p:nvSpPr>
        <p:spPr>
          <a:xfrm>
            <a:off x="186334" y="1564485"/>
            <a:ext cx="5117084" cy="330200"/>
          </a:xfrm>
          <a:prstGeom prst="rect">
            <a:avLst/>
          </a:prstGeom>
          <a:noFill/>
          <a:ln>
            <a:noFill/>
          </a:ln>
        </p:spPr>
        <p:txBody>
          <a:bodyPr spcFirstLastPara="1" wrap="square" lIns="0" tIns="16175" rIns="0" bIns="0" anchor="t" anchorCtr="0">
            <a:noAutofit/>
          </a:bodyPr>
          <a:lstStyle/>
          <a:p>
            <a:pPr marL="12700" marR="0" lvl="0" indent="0" algn="l" rtl="0">
              <a:lnSpc>
                <a:spcPct val="106000"/>
              </a:lnSpc>
              <a:spcBef>
                <a:spcPts val="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7.1 Lining up Your Quantitative Ducks</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451" name="Google Shape;451;p60"/>
          <p:cNvSpPr txBox="1"/>
          <p:nvPr/>
        </p:nvSpPr>
        <p:spPr>
          <a:xfrm>
            <a:off x="186334" y="2383654"/>
            <a:ext cx="8717241" cy="1683829"/>
          </a:xfrm>
          <a:prstGeom prst="rect">
            <a:avLst/>
          </a:prstGeom>
          <a:noFill/>
          <a:ln>
            <a:noFill/>
          </a:ln>
        </p:spPr>
        <p:txBody>
          <a:bodyPr spcFirstLastPara="1" wrap="square" lIns="0" tIns="13700" rIns="0" bIns="0" anchor="t" anchorCtr="0">
            <a:noAutofit/>
          </a:bodyPr>
          <a:lstStyle/>
          <a:p>
            <a:pPr marL="12700" marR="31115"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The first step in analyzing quantitative data is to compute simple descriptive</a:t>
            </a:r>
            <a:endParaRPr sz="2000">
              <a:latin typeface="Times New Roman" panose="02020603050405020304"/>
              <a:ea typeface="Times New Roman" panose="02020603050405020304"/>
              <a:cs typeface="Times New Roman" panose="02020603050405020304"/>
              <a:sym typeface="Times New Roman" panose="02020603050405020304"/>
            </a:endParaRPr>
          </a:p>
          <a:p>
            <a:pPr marL="355600" marR="0" lvl="0" indent="0" algn="l" rtl="0">
              <a:lnSpc>
                <a:spcPct val="115000"/>
              </a:lnSpc>
              <a:spcBef>
                <a:spcPts val="23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statistics (e.g., averages) for timing, error counts, questionnaire ratings, and so on, </a:t>
            </a:r>
            <a:endParaRPr sz="2000">
              <a:latin typeface="Times New Roman" panose="02020603050405020304"/>
              <a:ea typeface="Times New Roman" panose="02020603050405020304"/>
              <a:cs typeface="Times New Roman" panose="02020603050405020304"/>
              <a:sym typeface="Times New Roman" panose="02020603050405020304"/>
            </a:endParaRPr>
          </a:p>
          <a:p>
            <a:pPr marL="355600" marR="0" lvl="0" indent="0" algn="l" rtl="0">
              <a:lnSpc>
                <a:spcPct val="115000"/>
              </a:lnSpc>
              <a:spcBef>
                <a:spcPts val="34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as stated in the UX targets.</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82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After you compute summary statistics of quantitative data, you add them to the</a:t>
            </a:r>
            <a:endParaRPr sz="2000">
              <a:latin typeface="Times New Roman" panose="02020603050405020304"/>
              <a:ea typeface="Times New Roman" panose="02020603050405020304"/>
              <a:cs typeface="Times New Roman" panose="02020603050405020304"/>
              <a:sym typeface="Times New Roman" panose="02020603050405020304"/>
            </a:endParaRPr>
          </a:p>
          <a:p>
            <a:pPr marL="355600" marR="31115" lvl="0" indent="0" algn="l" rtl="0">
              <a:lnSpc>
                <a:spcPct val="96000"/>
              </a:lnSpc>
              <a:spcBef>
                <a:spcPts val="34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“Observed Results” column at the end of the UX target table. As an example,</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452" name="Google Shape;452;p60"/>
          <p:cNvSpPr txBox="1"/>
          <p:nvPr/>
        </p:nvSpPr>
        <p:spPr>
          <a:xfrm>
            <a:off x="529234" y="4122610"/>
            <a:ext cx="2165317" cy="615687"/>
          </a:xfrm>
          <a:prstGeom prst="rect">
            <a:avLst/>
          </a:prstGeom>
          <a:noFill/>
          <a:ln>
            <a:noFill/>
          </a:ln>
        </p:spPr>
        <p:txBody>
          <a:bodyPr spcFirstLastPara="1" wrap="square" lIns="0" tIns="13600" rIns="0" bIns="0" anchor="t" anchorCtr="0">
            <a:noAutofit/>
          </a:bodyPr>
          <a:lstStyle/>
          <a:p>
            <a:pPr marL="12700" marR="0" lvl="0" indent="0" algn="l" rtl="0">
              <a:lnSpc>
                <a:spcPct val="107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partial results from a</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23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shown,</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453" name="Google Shape;453;p60"/>
          <p:cNvSpPr txBox="1"/>
          <p:nvPr/>
        </p:nvSpPr>
        <p:spPr>
          <a:xfrm>
            <a:off x="2694633" y="4122610"/>
            <a:ext cx="5632300" cy="280212"/>
          </a:xfrm>
          <a:prstGeom prst="rect">
            <a:avLst/>
          </a:prstGeom>
          <a:noFill/>
          <a:ln>
            <a:noFill/>
          </a:ln>
        </p:spPr>
        <p:txBody>
          <a:bodyPr spcFirstLastPara="1" wrap="square" lIns="0" tIns="13600" rIns="0" bIns="0" anchor="t" anchorCtr="0">
            <a:noAutofit/>
          </a:bodyPr>
          <a:lstStyle/>
          <a:p>
            <a:pPr marL="12700" marR="0" lvl="0" indent="0" algn="l" rtl="0">
              <a:lnSpc>
                <a:spcPct val="107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hypothetical evaluation of the Ticket Kiosk System are</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454" name="Google Shape;454;p60"/>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458" name="Shape 458"/>
        <p:cNvGrpSpPr/>
        <p:nvPr/>
      </p:nvGrpSpPr>
      <p:grpSpPr>
        <a:xfrm>
          <a:off x="0" y="0"/>
          <a:ext cx="0" cy="0"/>
          <a:chOff x="0" y="0"/>
          <a:chExt cx="0" cy="0"/>
        </a:xfrm>
      </p:grpSpPr>
      <p:sp>
        <p:nvSpPr>
          <p:cNvPr id="459" name="Google Shape;459;p61"/>
          <p:cNvSpPr/>
          <p:nvPr/>
        </p:nvSpPr>
        <p:spPr>
          <a:xfrm>
            <a:off x="0" y="0"/>
            <a:ext cx="9144000" cy="6857999"/>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60" name="Google Shape;460;p61"/>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464" name="Shape 464"/>
        <p:cNvGrpSpPr/>
        <p:nvPr/>
      </p:nvGrpSpPr>
      <p:grpSpPr>
        <a:xfrm>
          <a:off x="0" y="0"/>
          <a:ext cx="0" cy="0"/>
          <a:chOff x="0" y="0"/>
          <a:chExt cx="0" cy="0"/>
        </a:xfrm>
      </p:grpSpPr>
      <p:sp>
        <p:nvSpPr>
          <p:cNvPr id="465" name="Google Shape;465;p62"/>
          <p:cNvSpPr txBox="1"/>
          <p:nvPr/>
        </p:nvSpPr>
        <p:spPr>
          <a:xfrm>
            <a:off x="186334" y="759187"/>
            <a:ext cx="5991397" cy="330504"/>
          </a:xfrm>
          <a:prstGeom prst="rect">
            <a:avLst/>
          </a:prstGeom>
          <a:noFill/>
          <a:ln>
            <a:noFill/>
          </a:ln>
        </p:spPr>
        <p:txBody>
          <a:bodyPr spcFirstLastPara="1" wrap="square" lIns="0" tIns="16175" rIns="0" bIns="0" anchor="t" anchorCtr="0">
            <a:noAutofit/>
          </a:bodyPr>
          <a:lstStyle/>
          <a:p>
            <a:pPr marL="12700" marR="0" lvl="0" indent="0" algn="l" rtl="0">
              <a:lnSpc>
                <a:spcPct val="106000"/>
              </a:lnSpc>
              <a:spcBef>
                <a:spcPts val="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7.2 The Big Decision: Can We Stop Iterating?</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466" name="Google Shape;466;p62"/>
          <p:cNvSpPr txBox="1"/>
          <p:nvPr/>
        </p:nvSpPr>
        <p:spPr>
          <a:xfrm>
            <a:off x="186334" y="1579229"/>
            <a:ext cx="8568829" cy="951809"/>
          </a:xfrm>
          <a:prstGeom prst="rect">
            <a:avLst/>
          </a:prstGeom>
          <a:noFill/>
          <a:ln>
            <a:noFill/>
          </a:ln>
        </p:spPr>
        <p:txBody>
          <a:bodyPr spcFirstLastPara="1" wrap="square" lIns="0" tIns="13675" rIns="0" bIns="0" anchor="t" anchorCtr="0">
            <a:noAutofit/>
          </a:bodyPr>
          <a:lstStyle/>
          <a:p>
            <a:pPr marL="12700" marR="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Now it is time for a major project management decision: Should you continue to</a:t>
            </a:r>
            <a:endParaRPr sz="2000">
              <a:latin typeface="Times New Roman" panose="02020603050405020304"/>
              <a:ea typeface="Times New Roman" panose="02020603050405020304"/>
              <a:cs typeface="Times New Roman" panose="02020603050405020304"/>
              <a:sym typeface="Times New Roman" panose="02020603050405020304"/>
            </a:endParaRPr>
          </a:p>
          <a:p>
            <a:pPr marL="355600" marR="24130" lvl="0" indent="0" algn="l" rtl="0">
              <a:lnSpc>
                <a:spcPct val="132000"/>
              </a:lnSpc>
              <a:spcBef>
                <a:spcPts val="12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iterate? This decision should be a team affair and made at a global level, not just considering quantitative data. Here are some questions to consider:</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467" name="Google Shape;467;p62"/>
          <p:cNvSpPr txBox="1"/>
          <p:nvPr/>
        </p:nvSpPr>
        <p:spPr>
          <a:xfrm>
            <a:off x="643534" y="3005852"/>
            <a:ext cx="7885521" cy="647103"/>
          </a:xfrm>
          <a:prstGeom prst="rect">
            <a:avLst/>
          </a:prstGeom>
          <a:noFill/>
          <a:ln>
            <a:noFill/>
          </a:ln>
        </p:spPr>
        <p:txBody>
          <a:bodyPr spcFirstLastPara="1" wrap="square" lIns="0" tIns="13675" rIns="0" bIns="0" anchor="t" anchorCtr="0">
            <a:noAutofit/>
          </a:bodyPr>
          <a:lstStyle/>
          <a:p>
            <a:pPr marL="12700" marR="3810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Did you simultaneously meet all your target-level goals?</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96000"/>
              </a:lnSpc>
              <a:spcBef>
                <a:spcPts val="46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What is your general team feeling about the conceptual design, the overall</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468" name="Google Shape;468;p62"/>
          <p:cNvSpPr txBox="1"/>
          <p:nvPr/>
        </p:nvSpPr>
        <p:spPr>
          <a:xfrm>
            <a:off x="930046" y="3677848"/>
            <a:ext cx="3812224" cy="584767"/>
          </a:xfrm>
          <a:prstGeom prst="rect">
            <a:avLst/>
          </a:prstGeom>
          <a:noFill/>
          <a:ln>
            <a:noFill/>
          </a:ln>
        </p:spPr>
        <p:txBody>
          <a:bodyPr spcFirstLastPara="1" wrap="square" lIns="0" tIns="13600" rIns="0" bIns="0" anchor="t" anchorCtr="0">
            <a:noAutofit/>
          </a:bodyPr>
          <a:lstStyle/>
          <a:p>
            <a:pPr marL="12700" marR="0" lvl="0" indent="0" algn="l" rtl="0">
              <a:lnSpc>
                <a:spcPct val="107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interaction design, the metaphor, and</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observed?</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469" name="Google Shape;469;p62"/>
          <p:cNvSpPr txBox="1"/>
          <p:nvPr/>
        </p:nvSpPr>
        <p:spPr>
          <a:xfrm>
            <a:off x="4742321" y="3677848"/>
            <a:ext cx="3162974" cy="279907"/>
          </a:xfrm>
          <a:prstGeom prst="rect">
            <a:avLst/>
          </a:prstGeom>
          <a:noFill/>
          <a:ln>
            <a:noFill/>
          </a:ln>
        </p:spPr>
        <p:txBody>
          <a:bodyPr spcFirstLastPara="1" wrap="square" lIns="0" tIns="13600" rIns="0" bIns="0" anchor="t" anchorCtr="0">
            <a:noAutofit/>
          </a:bodyPr>
          <a:lstStyle/>
          <a:p>
            <a:pPr marL="12700" marR="0" lvl="0" indent="0" algn="l" rtl="0">
              <a:lnSpc>
                <a:spcPct val="107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the user experiences they have</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470" name="Google Shape;470;p62"/>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474" name="Shape 474"/>
        <p:cNvGrpSpPr/>
        <p:nvPr/>
      </p:nvGrpSpPr>
      <p:grpSpPr>
        <a:xfrm>
          <a:off x="0" y="0"/>
          <a:ext cx="0" cy="0"/>
          <a:chOff x="0" y="0"/>
          <a:chExt cx="0" cy="0"/>
        </a:xfrm>
      </p:grpSpPr>
      <p:sp>
        <p:nvSpPr>
          <p:cNvPr id="475" name="Google Shape;475;p63"/>
          <p:cNvSpPr txBox="1"/>
          <p:nvPr/>
        </p:nvSpPr>
        <p:spPr>
          <a:xfrm>
            <a:off x="186334" y="1780397"/>
            <a:ext cx="8574529" cy="1744543"/>
          </a:xfrm>
          <a:prstGeom prst="rect">
            <a:avLst/>
          </a:prstGeom>
          <a:noFill/>
          <a:ln>
            <a:noFill/>
          </a:ln>
        </p:spPr>
        <p:txBody>
          <a:bodyPr spcFirstLastPara="1" wrap="square" lIns="0" tIns="13675" rIns="0" bIns="0" anchor="t" anchorCtr="0">
            <a:noAutofit/>
          </a:bodyPr>
          <a:lstStyle/>
          <a:p>
            <a:pPr marL="12700" marR="43815"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If you can answer these questions positively, you can accept the design as is and</a:t>
            </a:r>
            <a:endParaRPr sz="2000">
              <a:latin typeface="Times New Roman" panose="02020603050405020304"/>
              <a:ea typeface="Times New Roman" panose="02020603050405020304"/>
              <a:cs typeface="Times New Roman" panose="02020603050405020304"/>
              <a:sym typeface="Times New Roman" panose="02020603050405020304"/>
            </a:endParaRPr>
          </a:p>
          <a:p>
            <a:pPr marL="355600" marR="43815" lvl="0" indent="0" algn="l" rtl="0">
              <a:lnSpc>
                <a:spcPct val="96000"/>
              </a:lnSpc>
              <a:spcBef>
                <a:spcPts val="23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stop iterating.</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96000"/>
              </a:lnSpc>
              <a:spcBef>
                <a:spcPts val="81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Resource limitations also can force you to stop iterating and get on with pushing</a:t>
            </a:r>
            <a:endParaRPr sz="2000">
              <a:latin typeface="Times New Roman" panose="02020603050405020304"/>
              <a:ea typeface="Times New Roman" panose="02020603050405020304"/>
              <a:cs typeface="Times New Roman" panose="02020603050405020304"/>
              <a:sym typeface="Times New Roman" panose="02020603050405020304"/>
            </a:endParaRPr>
          </a:p>
          <a:p>
            <a:pPr marL="355600" marR="43815" lvl="0" indent="0" algn="l" rtl="0">
              <a:lnSpc>
                <a:spcPct val="96000"/>
              </a:lnSpc>
              <a:spcBef>
                <a:spcPts val="34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this version out in the hope of fixing known flaws in the next version.</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43815" lvl="0" indent="0" algn="l" rtl="0">
              <a:lnSpc>
                <a:spcPct val="96000"/>
              </a:lnSpc>
              <a:spcBef>
                <a:spcPts val="81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If and when you do decide to stop iterating, do not throw your qualitative data</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476" name="Google Shape;476;p63"/>
          <p:cNvSpPr txBox="1"/>
          <p:nvPr/>
        </p:nvSpPr>
        <p:spPr>
          <a:xfrm>
            <a:off x="529234" y="3580312"/>
            <a:ext cx="646908" cy="279908"/>
          </a:xfrm>
          <a:prstGeom prst="rect">
            <a:avLst/>
          </a:prstGeom>
          <a:noFill/>
          <a:ln>
            <a:noFill/>
          </a:ln>
        </p:spPr>
        <p:txBody>
          <a:bodyPr spcFirstLastPara="1" wrap="square" lIns="0" tIns="13600" rIns="0" bIns="0" anchor="t" anchorCtr="0">
            <a:noAutofit/>
          </a:bodyPr>
          <a:lstStyle/>
          <a:p>
            <a:pPr marL="12700" marR="0" lvl="0" indent="0" algn="l" rtl="0">
              <a:lnSpc>
                <a:spcPct val="107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away,</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477" name="Google Shape;477;p63"/>
          <p:cNvSpPr txBox="1"/>
          <p:nvPr/>
        </p:nvSpPr>
        <p:spPr>
          <a:xfrm>
            <a:off x="1176193" y="3580312"/>
            <a:ext cx="2683227" cy="279908"/>
          </a:xfrm>
          <a:prstGeom prst="rect">
            <a:avLst/>
          </a:prstGeom>
          <a:noFill/>
          <a:ln>
            <a:noFill/>
          </a:ln>
        </p:spPr>
        <p:txBody>
          <a:bodyPr spcFirstLastPara="1" wrap="square" lIns="0" tIns="13600" rIns="0" bIns="0" anchor="t" anchorCtr="0">
            <a:noAutofit/>
          </a:bodyPr>
          <a:lstStyle/>
          <a:p>
            <a:pPr marL="12700" marR="0" lvl="0" indent="0" algn="l" rtl="0">
              <a:lnSpc>
                <a:spcPct val="107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though; you paid to get it,</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478" name="Google Shape;478;p63"/>
          <p:cNvSpPr txBox="1"/>
          <p:nvPr/>
        </p:nvSpPr>
        <p:spPr>
          <a:xfrm>
            <a:off x="3859471" y="3580312"/>
            <a:ext cx="2189990" cy="279908"/>
          </a:xfrm>
          <a:prstGeom prst="rect">
            <a:avLst/>
          </a:prstGeom>
          <a:noFill/>
          <a:ln>
            <a:noFill/>
          </a:ln>
        </p:spPr>
        <p:txBody>
          <a:bodyPr spcFirstLastPara="1" wrap="square" lIns="0" tIns="13600" rIns="0" bIns="0" anchor="t" anchorCtr="0">
            <a:noAutofit/>
          </a:bodyPr>
          <a:lstStyle/>
          <a:p>
            <a:pPr marL="12700" marR="0" lvl="0" indent="0" algn="l" rtl="0">
              <a:lnSpc>
                <a:spcPct val="107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so keep this round of</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479" name="Google Shape;479;p63"/>
          <p:cNvSpPr txBox="1"/>
          <p:nvPr/>
        </p:nvSpPr>
        <p:spPr>
          <a:xfrm>
            <a:off x="6049512" y="3580312"/>
            <a:ext cx="2830149" cy="279908"/>
          </a:xfrm>
          <a:prstGeom prst="rect">
            <a:avLst/>
          </a:prstGeom>
          <a:noFill/>
          <a:ln>
            <a:noFill/>
          </a:ln>
        </p:spPr>
        <p:txBody>
          <a:bodyPr spcFirstLastPara="1" wrap="square" lIns="0" tIns="13600" rIns="0" bIns="0" anchor="t" anchorCtr="0">
            <a:noAutofit/>
          </a:bodyPr>
          <a:lstStyle/>
          <a:p>
            <a:pPr marL="12700" marR="0" lvl="0" indent="0" algn="l" rtl="0">
              <a:lnSpc>
                <a:spcPct val="107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problem data for next time.</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480" name="Google Shape;480;p63"/>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484" name="Shape 484"/>
        <p:cNvGrpSpPr/>
        <p:nvPr/>
      </p:nvGrpSpPr>
      <p:grpSpPr>
        <a:xfrm>
          <a:off x="0" y="0"/>
          <a:ext cx="0" cy="0"/>
          <a:chOff x="0" y="0"/>
          <a:chExt cx="0" cy="0"/>
        </a:xfrm>
      </p:grpSpPr>
      <p:sp>
        <p:nvSpPr>
          <p:cNvPr id="485" name="Google Shape;485;p64"/>
          <p:cNvSpPr txBox="1"/>
          <p:nvPr/>
        </p:nvSpPr>
        <p:spPr>
          <a:xfrm>
            <a:off x="742899" y="2505356"/>
            <a:ext cx="530301" cy="584708"/>
          </a:xfrm>
          <a:prstGeom prst="rect">
            <a:avLst/>
          </a:prstGeom>
          <a:noFill/>
          <a:ln>
            <a:noFill/>
          </a:ln>
        </p:spPr>
        <p:txBody>
          <a:bodyPr spcFirstLastPara="1" wrap="square" lIns="0" tIns="29175" rIns="0" bIns="0" anchor="t" anchorCtr="0">
            <a:noAutofit/>
          </a:bodyPr>
          <a:lstStyle/>
          <a:p>
            <a:pPr marL="12700" marR="0" lvl="0" indent="0" algn="l" rtl="0">
              <a:lnSpc>
                <a:spcPct val="104000"/>
              </a:lnSpc>
              <a:spcBef>
                <a:spcPts val="0"/>
              </a:spcBef>
              <a:spcAft>
                <a:spcPts val="0"/>
              </a:spcAft>
              <a:buNone/>
            </a:pPr>
            <a:r>
              <a:rPr lang="en-US" sz="4400" b="1">
                <a:latin typeface="Times New Roman" panose="02020603050405020304"/>
                <a:ea typeface="Times New Roman" panose="02020603050405020304"/>
                <a:cs typeface="Times New Roman" panose="02020603050405020304"/>
                <a:sym typeface="Times New Roman" panose="02020603050405020304"/>
              </a:rPr>
              <a:t>8.</a:t>
            </a:r>
            <a:endParaRPr sz="4400">
              <a:latin typeface="Times New Roman" panose="02020603050405020304"/>
              <a:ea typeface="Times New Roman" panose="02020603050405020304"/>
              <a:cs typeface="Times New Roman" panose="02020603050405020304"/>
              <a:sym typeface="Times New Roman" panose="02020603050405020304"/>
            </a:endParaRPr>
          </a:p>
        </p:txBody>
      </p:sp>
      <p:sp>
        <p:nvSpPr>
          <p:cNvPr id="486" name="Google Shape;486;p64"/>
          <p:cNvSpPr txBox="1"/>
          <p:nvPr/>
        </p:nvSpPr>
        <p:spPr>
          <a:xfrm>
            <a:off x="1288796" y="2505356"/>
            <a:ext cx="5775086" cy="1267519"/>
          </a:xfrm>
          <a:prstGeom prst="rect">
            <a:avLst/>
          </a:prstGeom>
          <a:noFill/>
          <a:ln>
            <a:noFill/>
          </a:ln>
        </p:spPr>
        <p:txBody>
          <a:bodyPr spcFirstLastPara="1" wrap="square" lIns="0" tIns="29175" rIns="0" bIns="0" anchor="t" anchorCtr="0">
            <a:noAutofit/>
          </a:bodyPr>
          <a:lstStyle/>
          <a:p>
            <a:pPr marL="12700" marR="0" lvl="0" indent="0" algn="l" rtl="0">
              <a:lnSpc>
                <a:spcPct val="104000"/>
              </a:lnSpc>
              <a:spcBef>
                <a:spcPts val="0"/>
              </a:spcBef>
              <a:spcAft>
                <a:spcPts val="0"/>
              </a:spcAft>
              <a:buNone/>
            </a:pPr>
            <a:r>
              <a:rPr lang="en-US" sz="4400" b="1">
                <a:latin typeface="Times New Roman" panose="02020603050405020304"/>
                <a:ea typeface="Times New Roman" panose="02020603050405020304"/>
                <a:cs typeface="Times New Roman" panose="02020603050405020304"/>
                <a:sym typeface="Times New Roman" panose="02020603050405020304"/>
              </a:rPr>
              <a:t>Formative (Qualitative)</a:t>
            </a:r>
            <a:endParaRPr sz="4400">
              <a:latin typeface="Times New Roman" panose="02020603050405020304"/>
              <a:ea typeface="Times New Roman" panose="02020603050405020304"/>
              <a:cs typeface="Times New Roman" panose="02020603050405020304"/>
              <a:sym typeface="Times New Roman" panose="02020603050405020304"/>
            </a:endParaRPr>
          </a:p>
          <a:p>
            <a:pPr marL="2210435" marR="83820" lvl="0" indent="0" algn="l" rtl="0">
              <a:lnSpc>
                <a:spcPct val="96000"/>
              </a:lnSpc>
              <a:spcBef>
                <a:spcPts val="85"/>
              </a:spcBef>
              <a:spcAft>
                <a:spcPts val="0"/>
              </a:spcAft>
              <a:buNone/>
            </a:pPr>
            <a:r>
              <a:rPr lang="en-US" sz="4400" b="1">
                <a:latin typeface="Times New Roman" panose="02020603050405020304"/>
                <a:ea typeface="Times New Roman" panose="02020603050405020304"/>
                <a:cs typeface="Times New Roman" panose="02020603050405020304"/>
                <a:sym typeface="Times New Roman" panose="02020603050405020304"/>
              </a:rPr>
              <a:t>Analysis</a:t>
            </a:r>
            <a:endParaRPr sz="4400">
              <a:latin typeface="Times New Roman" panose="02020603050405020304"/>
              <a:ea typeface="Times New Roman" panose="02020603050405020304"/>
              <a:cs typeface="Times New Roman" panose="02020603050405020304"/>
              <a:sym typeface="Times New Roman" panose="02020603050405020304"/>
            </a:endParaRPr>
          </a:p>
        </p:txBody>
      </p:sp>
      <p:sp>
        <p:nvSpPr>
          <p:cNvPr id="487" name="Google Shape;487;p64"/>
          <p:cNvSpPr txBox="1"/>
          <p:nvPr/>
        </p:nvSpPr>
        <p:spPr>
          <a:xfrm>
            <a:off x="7091616" y="2505356"/>
            <a:ext cx="1258674" cy="584708"/>
          </a:xfrm>
          <a:prstGeom prst="rect">
            <a:avLst/>
          </a:prstGeom>
          <a:noFill/>
          <a:ln>
            <a:noFill/>
          </a:ln>
        </p:spPr>
        <p:txBody>
          <a:bodyPr spcFirstLastPara="1" wrap="square" lIns="0" tIns="29175" rIns="0" bIns="0" anchor="t" anchorCtr="0">
            <a:noAutofit/>
          </a:bodyPr>
          <a:lstStyle/>
          <a:p>
            <a:pPr marL="12700" marR="0" lvl="0" indent="0" algn="l" rtl="0">
              <a:lnSpc>
                <a:spcPct val="104000"/>
              </a:lnSpc>
              <a:spcBef>
                <a:spcPts val="0"/>
              </a:spcBef>
              <a:spcAft>
                <a:spcPts val="0"/>
              </a:spcAft>
              <a:buNone/>
            </a:pPr>
            <a:r>
              <a:rPr lang="en-US" sz="4400" b="1">
                <a:latin typeface="Times New Roman" panose="02020603050405020304"/>
                <a:ea typeface="Times New Roman" panose="02020603050405020304"/>
                <a:cs typeface="Times New Roman" panose="02020603050405020304"/>
                <a:sym typeface="Times New Roman" panose="02020603050405020304"/>
              </a:rPr>
              <a:t>Data</a:t>
            </a:r>
            <a:endParaRPr sz="4400">
              <a:latin typeface="Times New Roman" panose="02020603050405020304"/>
              <a:ea typeface="Times New Roman" panose="02020603050405020304"/>
              <a:cs typeface="Times New Roman" panose="02020603050405020304"/>
              <a:sym typeface="Times New Roman" panose="02020603050405020304"/>
            </a:endParaRPr>
          </a:p>
        </p:txBody>
      </p:sp>
      <p:sp>
        <p:nvSpPr>
          <p:cNvPr id="488" name="Google Shape;488;p64"/>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492" name="Shape 492"/>
        <p:cNvGrpSpPr/>
        <p:nvPr/>
      </p:nvGrpSpPr>
      <p:grpSpPr>
        <a:xfrm>
          <a:off x="0" y="0"/>
          <a:ext cx="0" cy="0"/>
          <a:chOff x="0" y="0"/>
          <a:chExt cx="0" cy="0"/>
        </a:xfrm>
      </p:grpSpPr>
      <p:sp>
        <p:nvSpPr>
          <p:cNvPr id="493" name="Google Shape;493;p65"/>
          <p:cNvSpPr txBox="1"/>
          <p:nvPr/>
        </p:nvSpPr>
        <p:spPr>
          <a:xfrm>
            <a:off x="186334" y="1071737"/>
            <a:ext cx="180140" cy="706628"/>
          </a:xfrm>
          <a:prstGeom prst="rect">
            <a:avLst/>
          </a:prstGeom>
          <a:noFill/>
          <a:ln>
            <a:noFill/>
          </a:ln>
        </p:spPr>
        <p:txBody>
          <a:bodyPr spcFirstLastPara="1" wrap="square" lIns="0" tIns="13600" rIns="0" bIns="0" anchor="t" anchorCtr="0">
            <a:noAutofit/>
          </a:bodyPr>
          <a:lstStyle/>
          <a:p>
            <a:pPr marL="12700" marR="0" lvl="0" indent="0" algn="l" rtl="0">
              <a:lnSpc>
                <a:spcPct val="107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a:p>
            <a:pPr marL="12700" marR="0" lvl="0" indent="0" algn="l" rtl="0">
              <a:lnSpc>
                <a:spcPct val="96000"/>
              </a:lnSpc>
              <a:spcBef>
                <a:spcPts val="95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p:txBody>
      </p:sp>
      <p:sp>
        <p:nvSpPr>
          <p:cNvPr id="494" name="Google Shape;494;p65"/>
          <p:cNvSpPr txBox="1"/>
          <p:nvPr/>
        </p:nvSpPr>
        <p:spPr>
          <a:xfrm>
            <a:off x="529234" y="1073078"/>
            <a:ext cx="8392157" cy="4913486"/>
          </a:xfrm>
          <a:prstGeom prst="rect">
            <a:avLst/>
          </a:prstGeom>
          <a:noFill/>
          <a:ln>
            <a:noFill/>
          </a:ln>
        </p:spPr>
        <p:txBody>
          <a:bodyPr spcFirstLastPara="1" wrap="square" lIns="0" tIns="13600" rIns="0" bIns="0" anchor="t" anchorCtr="0">
            <a:noAutofit/>
          </a:bodyPr>
          <a:lstStyle/>
          <a:p>
            <a:pPr marL="12700" marR="31115" lvl="0" indent="0" algn="l" rtl="0">
              <a:lnSpc>
                <a:spcPct val="107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Formative analysis of qualitative data is the bread and butter of UX evaluation.</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 lvl="0" indent="0" algn="l" rtl="0">
              <a:lnSpc>
                <a:spcPct val="115000"/>
              </a:lnSpc>
              <a:spcBef>
                <a:spcPts val="95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The goal of formative data analysis is to identify UX problems and causes (design </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 lvl="0" indent="0" algn="l" rtl="0">
              <a:lnSpc>
                <a:spcPct val="115000"/>
              </a:lnSpc>
              <a:spcBef>
                <a:spcPts val="58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flaws) so that they can be fixed, thereby improving product user experience.</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115000"/>
              </a:lnSpc>
              <a:spcBef>
                <a:spcPts val="108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The process of determining how to convert collected data into scheduled design </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115000"/>
              </a:lnSpc>
              <a:spcBef>
                <a:spcPts val="58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and implementation solutions is essentially one of negotiation in which, at various </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115000"/>
              </a:lnSpc>
              <a:spcBef>
                <a:spcPts val="58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times, all members of the project team are involved.</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47980" lvl="0" indent="0" algn="l" rtl="0">
              <a:lnSpc>
                <a:spcPct val="115000"/>
              </a:lnSpc>
              <a:spcBef>
                <a:spcPts val="108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In the first part of qualitative analysis you should have all your qualitative data </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47980" lvl="0" indent="0" algn="l" rtl="0">
              <a:lnSpc>
                <a:spcPct val="115000"/>
              </a:lnSpc>
              <a:spcBef>
                <a:spcPts val="58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represented as a set of UX problem instances so that you can proceed with </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47980" lvl="0" indent="0" algn="l" rtl="0">
              <a:lnSpc>
                <a:spcPct val="115000"/>
              </a:lnSpc>
              <a:spcBef>
                <a:spcPts val="58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diagnosis and problem solutions.</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104775" lvl="0" indent="0" algn="just" rtl="0">
              <a:lnSpc>
                <a:spcPct val="144000"/>
              </a:lnSpc>
              <a:spcBef>
                <a:spcPts val="78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Figure illustrates the steps of qualitative data analysis: consolidating large sets of raw critical incident comments into UX problem instances, merging UX problem instances into UX problem records, and grouping of UX problem records so that we can fix related problems together.</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495" name="Google Shape;495;p65"/>
          <p:cNvSpPr txBox="1"/>
          <p:nvPr/>
        </p:nvSpPr>
        <p:spPr>
          <a:xfrm>
            <a:off x="186334" y="2290937"/>
            <a:ext cx="180140" cy="279908"/>
          </a:xfrm>
          <a:prstGeom prst="rect">
            <a:avLst/>
          </a:prstGeom>
          <a:noFill/>
          <a:ln>
            <a:noFill/>
          </a:ln>
        </p:spPr>
        <p:txBody>
          <a:bodyPr spcFirstLastPara="1" wrap="square" lIns="0" tIns="13600" rIns="0" bIns="0" anchor="t" anchorCtr="0">
            <a:noAutofit/>
          </a:bodyPr>
          <a:lstStyle/>
          <a:p>
            <a:pPr marL="12700" marR="0" lvl="0" indent="0" algn="l" rtl="0">
              <a:lnSpc>
                <a:spcPct val="107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p:txBody>
      </p:sp>
      <p:sp>
        <p:nvSpPr>
          <p:cNvPr id="496" name="Google Shape;496;p65"/>
          <p:cNvSpPr txBox="1"/>
          <p:nvPr/>
        </p:nvSpPr>
        <p:spPr>
          <a:xfrm>
            <a:off x="186334" y="3449431"/>
            <a:ext cx="180140" cy="279907"/>
          </a:xfrm>
          <a:prstGeom prst="rect">
            <a:avLst/>
          </a:prstGeom>
          <a:noFill/>
          <a:ln>
            <a:noFill/>
          </a:ln>
        </p:spPr>
        <p:txBody>
          <a:bodyPr spcFirstLastPara="1" wrap="square" lIns="0" tIns="13600" rIns="0" bIns="0" anchor="t" anchorCtr="0">
            <a:noAutofit/>
          </a:bodyPr>
          <a:lstStyle/>
          <a:p>
            <a:pPr marL="12700" marR="0" lvl="0" indent="0" algn="l" rtl="0">
              <a:lnSpc>
                <a:spcPct val="107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p:txBody>
      </p:sp>
      <p:sp>
        <p:nvSpPr>
          <p:cNvPr id="497" name="Google Shape;497;p65"/>
          <p:cNvSpPr txBox="1"/>
          <p:nvPr/>
        </p:nvSpPr>
        <p:spPr>
          <a:xfrm>
            <a:off x="186334" y="4607925"/>
            <a:ext cx="180140" cy="279908"/>
          </a:xfrm>
          <a:prstGeom prst="rect">
            <a:avLst/>
          </a:prstGeom>
          <a:noFill/>
          <a:ln>
            <a:noFill/>
          </a:ln>
        </p:spPr>
        <p:txBody>
          <a:bodyPr spcFirstLastPara="1" wrap="square" lIns="0" tIns="13600" rIns="0" bIns="0" anchor="t" anchorCtr="0">
            <a:noAutofit/>
          </a:bodyPr>
          <a:lstStyle/>
          <a:p>
            <a:pPr marL="12700" marR="0" lvl="0" indent="0" algn="l" rtl="0">
              <a:lnSpc>
                <a:spcPct val="107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p:txBody>
      </p:sp>
      <p:sp>
        <p:nvSpPr>
          <p:cNvPr id="498" name="Google Shape;498;p65"/>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502" name="Shape 502"/>
        <p:cNvGrpSpPr/>
        <p:nvPr/>
      </p:nvGrpSpPr>
      <p:grpSpPr>
        <a:xfrm>
          <a:off x="0" y="0"/>
          <a:ext cx="0" cy="0"/>
          <a:chOff x="0" y="0"/>
          <a:chExt cx="0" cy="0"/>
        </a:xfrm>
      </p:grpSpPr>
      <p:sp>
        <p:nvSpPr>
          <p:cNvPr id="503" name="Google Shape;503;p66"/>
          <p:cNvSpPr txBox="1"/>
          <p:nvPr/>
        </p:nvSpPr>
        <p:spPr>
          <a:xfrm>
            <a:off x="186334" y="1071737"/>
            <a:ext cx="8719926" cy="1866463"/>
          </a:xfrm>
          <a:prstGeom prst="rect">
            <a:avLst/>
          </a:prstGeom>
          <a:noFill/>
          <a:ln>
            <a:noFill/>
          </a:ln>
        </p:spPr>
        <p:txBody>
          <a:bodyPr spcFirstLastPara="1" wrap="square" lIns="0" tIns="13675" rIns="0" bIns="0" anchor="t" anchorCtr="0">
            <a:noAutofit/>
          </a:bodyPr>
          <a:lstStyle/>
          <a:p>
            <a:pPr marL="12700" marR="31115"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For practical purposes we have to separate our material into chapters.</a:t>
            </a:r>
            <a:endParaRPr sz="2000">
              <a:latin typeface="Times New Roman" panose="02020603050405020304"/>
              <a:ea typeface="Times New Roman" panose="02020603050405020304"/>
              <a:cs typeface="Times New Roman" panose="02020603050405020304"/>
              <a:sym typeface="Times New Roman" panose="02020603050405020304"/>
            </a:endParaRPr>
          </a:p>
          <a:p>
            <a:pPr marL="355600" marR="0" lvl="0" indent="-342900" algn="just" rtl="0">
              <a:lnSpc>
                <a:spcPct val="116000"/>
              </a:lnSpc>
              <a:spcBef>
                <a:spcPts val="94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In practice, early analysis—especially for qualitative data—overlaps with the data </a:t>
            </a:r>
            <a:endParaRPr sz="2000">
              <a:latin typeface="Times New Roman" panose="02020603050405020304"/>
              <a:ea typeface="Times New Roman" panose="02020603050405020304"/>
              <a:cs typeface="Times New Roman" panose="02020603050405020304"/>
              <a:sym typeface="Times New Roman" panose="02020603050405020304"/>
            </a:endParaRPr>
          </a:p>
          <a:p>
            <a:pPr marL="355600" marR="0" lvl="0" indent="0" algn="just" rtl="0">
              <a:lnSpc>
                <a:spcPct val="115000"/>
              </a:lnSpc>
              <a:spcBef>
                <a:spcPts val="58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collection process. Because evaluator comments are interpretive, we have already </a:t>
            </a:r>
            <a:endParaRPr sz="2000">
              <a:latin typeface="Times New Roman" panose="02020603050405020304"/>
              <a:ea typeface="Times New Roman" panose="02020603050405020304"/>
              <a:cs typeface="Times New Roman" panose="02020603050405020304"/>
              <a:sym typeface="Times New Roman" panose="02020603050405020304"/>
            </a:endParaRPr>
          </a:p>
          <a:p>
            <a:pPr marL="355600" marR="0" lvl="0" indent="0" algn="just" rtl="0">
              <a:lnSpc>
                <a:spcPct val="115000"/>
              </a:lnSpc>
              <a:spcBef>
                <a:spcPts val="58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begun to overlap analysis of qualitative data with their capture.</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107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The earlier you think about UX problems and their causes, the better chance you</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504" name="Google Shape;504;p66"/>
          <p:cNvSpPr txBox="1"/>
          <p:nvPr/>
        </p:nvSpPr>
        <p:spPr>
          <a:xfrm>
            <a:off x="529234" y="3024052"/>
            <a:ext cx="3948640" cy="279907"/>
          </a:xfrm>
          <a:prstGeom prst="rect">
            <a:avLst/>
          </a:prstGeom>
          <a:noFill/>
          <a:ln>
            <a:noFill/>
          </a:ln>
        </p:spPr>
        <p:txBody>
          <a:bodyPr spcFirstLastPara="1" wrap="square" lIns="0" tIns="13600" rIns="0" bIns="0" anchor="t" anchorCtr="0">
            <a:noAutofit/>
          </a:bodyPr>
          <a:lstStyle/>
          <a:p>
            <a:pPr marL="12700" marR="0" lvl="0" indent="0" algn="l" rtl="0">
              <a:lnSpc>
                <a:spcPct val="107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have at getting all the information you</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505" name="Google Shape;505;p66"/>
          <p:cNvSpPr txBox="1"/>
          <p:nvPr/>
        </p:nvSpPr>
        <p:spPr>
          <a:xfrm>
            <a:off x="4477926" y="3024052"/>
            <a:ext cx="3353346" cy="279907"/>
          </a:xfrm>
          <a:prstGeom prst="rect">
            <a:avLst/>
          </a:prstGeom>
          <a:noFill/>
          <a:ln>
            <a:noFill/>
          </a:ln>
        </p:spPr>
        <p:txBody>
          <a:bodyPr spcFirstLastPara="1" wrap="square" lIns="0" tIns="13600" rIns="0" bIns="0" anchor="t" anchorCtr="0">
            <a:noAutofit/>
          </a:bodyPr>
          <a:lstStyle/>
          <a:p>
            <a:pPr marL="12700" marR="0" lvl="0" indent="0" algn="l" rtl="0">
              <a:lnSpc>
                <a:spcPct val="107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will need for problem diagnosis.</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506" name="Google Shape;506;p66"/>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510" name="Shape 510"/>
        <p:cNvGrpSpPr/>
        <p:nvPr/>
      </p:nvGrpSpPr>
      <p:grpSpPr>
        <a:xfrm>
          <a:off x="0" y="0"/>
          <a:ext cx="0" cy="0"/>
          <a:chOff x="0" y="0"/>
          <a:chExt cx="0" cy="0"/>
        </a:xfrm>
      </p:grpSpPr>
      <p:sp>
        <p:nvSpPr>
          <p:cNvPr id="511" name="Google Shape;511;p67"/>
          <p:cNvSpPr/>
          <p:nvPr/>
        </p:nvSpPr>
        <p:spPr>
          <a:xfrm>
            <a:off x="0" y="0"/>
            <a:ext cx="9144000" cy="6857999"/>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12" name="Google Shape;512;p67"/>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516" name="Shape 516"/>
        <p:cNvGrpSpPr/>
        <p:nvPr/>
      </p:nvGrpSpPr>
      <p:grpSpPr>
        <a:xfrm>
          <a:off x="0" y="0"/>
          <a:ext cx="0" cy="0"/>
          <a:chOff x="0" y="0"/>
          <a:chExt cx="0" cy="0"/>
        </a:xfrm>
      </p:grpSpPr>
      <p:sp>
        <p:nvSpPr>
          <p:cNvPr id="517" name="Google Shape;517;p68"/>
          <p:cNvSpPr txBox="1"/>
          <p:nvPr/>
        </p:nvSpPr>
        <p:spPr>
          <a:xfrm>
            <a:off x="186334" y="759187"/>
            <a:ext cx="5772635" cy="1893830"/>
          </a:xfrm>
          <a:prstGeom prst="rect">
            <a:avLst/>
          </a:prstGeom>
          <a:noFill/>
          <a:ln>
            <a:noFill/>
          </a:ln>
        </p:spPr>
        <p:txBody>
          <a:bodyPr spcFirstLastPara="1" wrap="square" lIns="0" tIns="16175" rIns="0" bIns="0" anchor="t" anchorCtr="0">
            <a:noAutofit/>
          </a:bodyPr>
          <a:lstStyle/>
          <a:p>
            <a:pPr marL="12700" marR="0" lvl="0" indent="0" algn="l" rtl="0">
              <a:lnSpc>
                <a:spcPct val="106000"/>
              </a:lnSpc>
              <a:spcBef>
                <a:spcPts val="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8.1 Get an Early Jump on Problem Analysis</a:t>
            </a:r>
            <a:endParaRPr sz="2400">
              <a:latin typeface="Times New Roman" panose="02020603050405020304"/>
              <a:ea typeface="Times New Roman" panose="02020603050405020304"/>
              <a:cs typeface="Times New Roman" panose="02020603050405020304"/>
              <a:sym typeface="Times New Roman" panose="02020603050405020304"/>
            </a:endParaRPr>
          </a:p>
          <a:p>
            <a:pPr marL="12700" marR="12065" lvl="0" indent="0" algn="l" rtl="0">
              <a:lnSpc>
                <a:spcPct val="96000"/>
              </a:lnSpc>
              <a:spcBef>
                <a:spcPts val="50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Keep a participant around to help with early analysis</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45720" lvl="0" indent="0" algn="l" rtl="0">
              <a:lnSpc>
                <a:spcPct val="96000"/>
              </a:lnSpc>
              <a:spcBef>
                <a:spcPts val="81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Early UX problem data records</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45720" lvl="0" indent="0" algn="l" rtl="0">
              <a:lnSpc>
                <a:spcPct val="96000"/>
              </a:lnSpc>
              <a:spcBef>
                <a:spcPts val="81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Clean up your raw data before your memory fades</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45720" lvl="0" indent="0" algn="l" rtl="0">
              <a:lnSpc>
                <a:spcPct val="96000"/>
              </a:lnSpc>
              <a:spcBef>
                <a:spcPts val="81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Clarify and amplify your emotional impact data</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518" name="Google Shape;518;p68"/>
          <p:cNvSpPr txBox="1"/>
          <p:nvPr/>
        </p:nvSpPr>
        <p:spPr>
          <a:xfrm>
            <a:off x="186334" y="2783939"/>
            <a:ext cx="452119" cy="1208024"/>
          </a:xfrm>
          <a:prstGeom prst="rect">
            <a:avLst/>
          </a:prstGeom>
          <a:noFill/>
          <a:ln>
            <a:noFill/>
          </a:ln>
        </p:spPr>
        <p:txBody>
          <a:bodyPr spcFirstLastPara="1" wrap="square" lIns="0" tIns="16175" rIns="0" bIns="0" anchor="t" anchorCtr="0">
            <a:noAutofit/>
          </a:bodyPr>
          <a:lstStyle/>
          <a:p>
            <a:pPr marL="12700" marR="0" lvl="0" indent="0" algn="l" rtl="0">
              <a:lnSpc>
                <a:spcPct val="106000"/>
              </a:lnSpc>
              <a:spcBef>
                <a:spcPts val="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8.2</a:t>
            </a:r>
            <a:endParaRPr sz="24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96000"/>
              </a:lnSpc>
              <a:spcBef>
                <a:spcPts val="57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8.3</a:t>
            </a:r>
            <a:endParaRPr sz="24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96000"/>
              </a:lnSpc>
              <a:spcBef>
                <a:spcPts val="695"/>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8.4</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519" name="Google Shape;519;p68"/>
          <p:cNvSpPr txBox="1"/>
          <p:nvPr/>
        </p:nvSpPr>
        <p:spPr>
          <a:xfrm>
            <a:off x="643534" y="2783939"/>
            <a:ext cx="6697315" cy="1573843"/>
          </a:xfrm>
          <a:prstGeom prst="rect">
            <a:avLst/>
          </a:prstGeom>
          <a:noFill/>
          <a:ln>
            <a:noFill/>
          </a:ln>
        </p:spPr>
        <p:txBody>
          <a:bodyPr spcFirstLastPara="1" wrap="square" lIns="0" tIns="16175" rIns="0" bIns="0" anchor="t" anchorCtr="0">
            <a:noAutofit/>
          </a:bodyPr>
          <a:lstStyle/>
          <a:p>
            <a:pPr marL="12700" marR="52705" lvl="0" indent="0" algn="l" rtl="0">
              <a:lnSpc>
                <a:spcPct val="106000"/>
              </a:lnSpc>
              <a:spcBef>
                <a:spcPts val="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Sources of Raw Qualitative Data</a:t>
            </a:r>
            <a:endParaRPr sz="2400">
              <a:latin typeface="Times New Roman" panose="02020603050405020304"/>
              <a:ea typeface="Times New Roman" panose="02020603050405020304"/>
              <a:cs typeface="Times New Roman" panose="02020603050405020304"/>
              <a:sym typeface="Times New Roman" panose="02020603050405020304"/>
            </a:endParaRPr>
          </a:p>
          <a:p>
            <a:pPr marL="12700" marR="52705" lvl="0" indent="0" algn="l" rtl="0">
              <a:lnSpc>
                <a:spcPct val="96000"/>
              </a:lnSpc>
              <a:spcBef>
                <a:spcPts val="57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Isolate Individual Critical Incident Descriptions</a:t>
            </a:r>
            <a:endParaRPr sz="24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96000"/>
              </a:lnSpc>
              <a:spcBef>
                <a:spcPts val="695"/>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Consolidating Raw Critical Incident Notes into UX</a:t>
            </a:r>
            <a:endParaRPr sz="2400">
              <a:latin typeface="Times New Roman" panose="02020603050405020304"/>
              <a:ea typeface="Times New Roman" panose="02020603050405020304"/>
              <a:cs typeface="Times New Roman" panose="02020603050405020304"/>
              <a:sym typeface="Times New Roman" panose="02020603050405020304"/>
            </a:endParaRPr>
          </a:p>
          <a:p>
            <a:pPr marL="469900" marR="52705" lvl="0" indent="0" algn="l" rtl="0">
              <a:lnSpc>
                <a:spcPct val="96000"/>
              </a:lnSpc>
              <a:spcBef>
                <a:spcPts val="12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Instances</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520" name="Google Shape;520;p68"/>
          <p:cNvSpPr txBox="1"/>
          <p:nvPr/>
        </p:nvSpPr>
        <p:spPr>
          <a:xfrm>
            <a:off x="7340600" y="3661763"/>
            <a:ext cx="1182420" cy="330200"/>
          </a:xfrm>
          <a:prstGeom prst="rect">
            <a:avLst/>
          </a:prstGeom>
          <a:noFill/>
          <a:ln>
            <a:noFill/>
          </a:ln>
        </p:spPr>
        <p:txBody>
          <a:bodyPr spcFirstLastPara="1" wrap="square" lIns="0" tIns="16175" rIns="0" bIns="0" anchor="t" anchorCtr="0">
            <a:noAutofit/>
          </a:bodyPr>
          <a:lstStyle/>
          <a:p>
            <a:pPr marL="12700" marR="0" lvl="0" indent="0" algn="l" rtl="0">
              <a:lnSpc>
                <a:spcPct val="106000"/>
              </a:lnSpc>
              <a:spcBef>
                <a:spcPts val="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Problem</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521" name="Google Shape;521;p68"/>
          <p:cNvSpPr txBox="1"/>
          <p:nvPr/>
        </p:nvSpPr>
        <p:spPr>
          <a:xfrm>
            <a:off x="186334" y="4444857"/>
            <a:ext cx="6643645" cy="1744644"/>
          </a:xfrm>
          <a:prstGeom prst="rect">
            <a:avLst/>
          </a:prstGeom>
          <a:noFill/>
          <a:ln>
            <a:noFill/>
          </a:ln>
        </p:spPr>
        <p:txBody>
          <a:bodyPr spcFirstLastPara="1" wrap="square" lIns="0" tIns="13675" rIns="0" bIns="0" anchor="t" anchorCtr="0">
            <a:noAutofit/>
          </a:bodyPr>
          <a:lstStyle/>
          <a:p>
            <a:pPr marL="12700" marR="43815"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The UX problem instance concept</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43815" lvl="0" indent="0" algn="l" rtl="0">
              <a:lnSpc>
                <a:spcPct val="96000"/>
              </a:lnSpc>
              <a:spcBef>
                <a:spcPts val="46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Gathering up parts of data for a critical incident</a:t>
            </a:r>
            <a:endParaRPr sz="2000">
              <a:latin typeface="Times New Roman" panose="02020603050405020304"/>
              <a:ea typeface="Times New Roman" panose="02020603050405020304"/>
              <a:cs typeface="Times New Roman" panose="02020603050405020304"/>
              <a:sym typeface="Times New Roman" panose="02020603050405020304"/>
            </a:endParaRPr>
          </a:p>
          <a:p>
            <a:pPr marL="1842135" marR="0" lvl="0" indent="0" algn="l" rtl="0">
              <a:lnSpc>
                <a:spcPct val="96000"/>
              </a:lnSpc>
              <a:spcBef>
                <a:spcPts val="53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Example: Consolidating Critical Incident Parts</a:t>
            </a:r>
            <a:endParaRPr sz="2000">
              <a:latin typeface="Times New Roman" panose="02020603050405020304"/>
              <a:ea typeface="Times New Roman" panose="02020603050405020304"/>
              <a:cs typeface="Times New Roman" panose="02020603050405020304"/>
              <a:sym typeface="Times New Roman" panose="02020603050405020304"/>
            </a:endParaRPr>
          </a:p>
          <a:p>
            <a:pPr marL="2756535" marR="43815" lvl="0" indent="0" algn="l" rtl="0">
              <a:lnSpc>
                <a:spcPct val="96000"/>
              </a:lnSpc>
              <a:spcBef>
                <a:spcPts val="63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of a Single UX Problem Instance</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43815" lvl="0" indent="0" algn="l" rtl="0">
              <a:lnSpc>
                <a:spcPct val="96000"/>
              </a:lnSpc>
              <a:spcBef>
                <a:spcPts val="57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Putting it into a UX problem instance</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522" name="Google Shape;522;p68"/>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0" name="Shape 80"/>
        <p:cNvGrpSpPr/>
        <p:nvPr/>
      </p:nvGrpSpPr>
      <p:grpSpPr>
        <a:xfrm>
          <a:off x="0" y="0"/>
          <a:ext cx="0" cy="0"/>
          <a:chOff x="0" y="0"/>
          <a:chExt cx="0" cy="0"/>
        </a:xfrm>
      </p:grpSpPr>
      <p:sp>
        <p:nvSpPr>
          <p:cNvPr id="81" name="Google Shape;81;p11"/>
          <p:cNvSpPr txBox="1"/>
          <p:nvPr/>
        </p:nvSpPr>
        <p:spPr>
          <a:xfrm>
            <a:off x="2268093" y="2607464"/>
            <a:ext cx="1336417" cy="584708"/>
          </a:xfrm>
          <a:prstGeom prst="rect">
            <a:avLst/>
          </a:prstGeom>
          <a:noFill/>
          <a:ln>
            <a:noFill/>
          </a:ln>
        </p:spPr>
        <p:txBody>
          <a:bodyPr spcFirstLastPara="1" wrap="square" lIns="0" tIns="29175" rIns="0" bIns="0" anchor="t" anchorCtr="0">
            <a:noAutofit/>
          </a:bodyPr>
          <a:lstStyle/>
          <a:p>
            <a:pPr marL="12700" marR="0" lvl="0" indent="0" algn="l" rtl="0">
              <a:lnSpc>
                <a:spcPct val="104000"/>
              </a:lnSpc>
              <a:spcBef>
                <a:spcPts val="0"/>
              </a:spcBef>
              <a:spcAft>
                <a:spcPts val="0"/>
              </a:spcAft>
              <a:buNone/>
            </a:pPr>
            <a:r>
              <a:rPr lang="en-US" sz="4400" b="1">
                <a:latin typeface="Times New Roman" panose="02020603050405020304"/>
                <a:ea typeface="Times New Roman" panose="02020603050405020304"/>
                <a:cs typeface="Times New Roman" panose="02020603050405020304"/>
                <a:sym typeface="Times New Roman" panose="02020603050405020304"/>
              </a:rPr>
              <a:t>UX</a:t>
            </a:r>
            <a:endParaRPr sz="4400">
              <a:latin typeface="Times New Roman" panose="02020603050405020304"/>
              <a:ea typeface="Times New Roman" panose="02020603050405020304"/>
              <a:cs typeface="Times New Roman" panose="02020603050405020304"/>
              <a:sym typeface="Times New Roman" panose="02020603050405020304"/>
            </a:endParaRPr>
          </a:p>
        </p:txBody>
      </p:sp>
      <p:sp>
        <p:nvSpPr>
          <p:cNvPr id="82" name="Google Shape;82;p11"/>
          <p:cNvSpPr txBox="1"/>
          <p:nvPr/>
        </p:nvSpPr>
        <p:spPr>
          <a:xfrm>
            <a:off x="3355401" y="2564919"/>
            <a:ext cx="1674239" cy="584708"/>
          </a:xfrm>
          <a:prstGeom prst="rect">
            <a:avLst/>
          </a:prstGeom>
          <a:noFill/>
          <a:ln>
            <a:noFill/>
          </a:ln>
        </p:spPr>
        <p:txBody>
          <a:bodyPr spcFirstLastPara="1" wrap="square" lIns="0" tIns="29175" rIns="0" bIns="0" anchor="t" anchorCtr="0">
            <a:noAutofit/>
          </a:bodyPr>
          <a:lstStyle/>
          <a:p>
            <a:pPr marL="12700" marR="0" lvl="0" indent="0" algn="l" rtl="0">
              <a:lnSpc>
                <a:spcPct val="104000"/>
              </a:lnSpc>
              <a:spcBef>
                <a:spcPts val="0"/>
              </a:spcBef>
              <a:spcAft>
                <a:spcPts val="0"/>
              </a:spcAft>
              <a:buNone/>
            </a:pPr>
            <a:r>
              <a:rPr lang="en-US" sz="4400" b="1">
                <a:latin typeface="Times New Roman" panose="02020603050405020304"/>
                <a:ea typeface="Times New Roman" panose="02020603050405020304"/>
                <a:cs typeface="Times New Roman" panose="02020603050405020304"/>
                <a:sym typeface="Times New Roman" panose="02020603050405020304"/>
              </a:rPr>
              <a:t>Target</a:t>
            </a:r>
            <a:endParaRPr sz="4400">
              <a:latin typeface="Times New Roman" panose="02020603050405020304"/>
              <a:ea typeface="Times New Roman" panose="02020603050405020304"/>
              <a:cs typeface="Times New Roman" panose="02020603050405020304"/>
              <a:sym typeface="Times New Roman" panose="02020603050405020304"/>
            </a:endParaRPr>
          </a:p>
        </p:txBody>
      </p:sp>
      <p:sp>
        <p:nvSpPr>
          <p:cNvPr id="83" name="Google Shape;83;p11"/>
          <p:cNvSpPr txBox="1"/>
          <p:nvPr/>
        </p:nvSpPr>
        <p:spPr>
          <a:xfrm>
            <a:off x="5138824" y="2592859"/>
            <a:ext cx="1642918" cy="584708"/>
          </a:xfrm>
          <a:prstGeom prst="rect">
            <a:avLst/>
          </a:prstGeom>
          <a:noFill/>
          <a:ln>
            <a:noFill/>
          </a:ln>
        </p:spPr>
        <p:txBody>
          <a:bodyPr spcFirstLastPara="1" wrap="square" lIns="0" tIns="29175" rIns="0" bIns="0" anchor="t" anchorCtr="0">
            <a:noAutofit/>
          </a:bodyPr>
          <a:lstStyle/>
          <a:p>
            <a:pPr marL="12700" marR="0" lvl="0" indent="0" algn="l" rtl="0">
              <a:lnSpc>
                <a:spcPct val="104000"/>
              </a:lnSpc>
              <a:spcBef>
                <a:spcPts val="0"/>
              </a:spcBef>
              <a:spcAft>
                <a:spcPts val="0"/>
              </a:spcAft>
              <a:buNone/>
            </a:pPr>
            <a:r>
              <a:rPr lang="en-US" sz="4400" b="1">
                <a:latin typeface="Times New Roman" panose="02020603050405020304"/>
                <a:ea typeface="Times New Roman" panose="02020603050405020304"/>
                <a:cs typeface="Times New Roman" panose="02020603050405020304"/>
                <a:sym typeface="Times New Roman" panose="02020603050405020304"/>
              </a:rPr>
              <a:t>Tables</a:t>
            </a:r>
            <a:endParaRPr sz="4400">
              <a:latin typeface="Times New Roman" panose="02020603050405020304"/>
              <a:ea typeface="Times New Roman" panose="02020603050405020304"/>
              <a:cs typeface="Times New Roman" panose="02020603050405020304"/>
              <a:sym typeface="Times New Roman" panose="02020603050405020304"/>
            </a:endParaRPr>
          </a:p>
        </p:txBody>
      </p:sp>
      <p:sp>
        <p:nvSpPr>
          <p:cNvPr id="84" name="Google Shape;84;p11"/>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526" name="Shape 526"/>
        <p:cNvGrpSpPr/>
        <p:nvPr/>
      </p:nvGrpSpPr>
      <p:grpSpPr>
        <a:xfrm>
          <a:off x="0" y="0"/>
          <a:ext cx="0" cy="0"/>
          <a:chOff x="0" y="0"/>
          <a:chExt cx="0" cy="0"/>
        </a:xfrm>
      </p:grpSpPr>
      <p:sp>
        <p:nvSpPr>
          <p:cNvPr id="527" name="Google Shape;527;p69"/>
          <p:cNvSpPr/>
          <p:nvPr/>
        </p:nvSpPr>
        <p:spPr>
          <a:xfrm>
            <a:off x="-1524" y="0"/>
            <a:ext cx="9145524" cy="68580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28" name="Google Shape;528;p69"/>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532" name="Shape 532"/>
        <p:cNvGrpSpPr/>
        <p:nvPr/>
      </p:nvGrpSpPr>
      <p:grpSpPr>
        <a:xfrm>
          <a:off x="0" y="0"/>
          <a:ext cx="0" cy="0"/>
          <a:chOff x="0" y="0"/>
          <a:chExt cx="0" cy="0"/>
        </a:xfrm>
      </p:grpSpPr>
      <p:sp>
        <p:nvSpPr>
          <p:cNvPr id="533" name="Google Shape;533;p70"/>
          <p:cNvSpPr txBox="1"/>
          <p:nvPr/>
        </p:nvSpPr>
        <p:spPr>
          <a:xfrm>
            <a:off x="186334" y="637512"/>
            <a:ext cx="8771628" cy="1674069"/>
          </a:xfrm>
          <a:prstGeom prst="rect">
            <a:avLst/>
          </a:prstGeom>
          <a:noFill/>
          <a:ln>
            <a:noFill/>
          </a:ln>
        </p:spPr>
        <p:txBody>
          <a:bodyPr spcFirstLastPara="1" wrap="square" lIns="0" tIns="16175" rIns="0" bIns="0" anchor="t" anchorCtr="0">
            <a:noAutofit/>
          </a:bodyPr>
          <a:lstStyle/>
          <a:p>
            <a:pPr marL="12700" marR="31115" lvl="0" indent="0" algn="l" rtl="0">
              <a:lnSpc>
                <a:spcPct val="106000"/>
              </a:lnSpc>
              <a:spcBef>
                <a:spcPts val="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Problem Instance (UX)</a:t>
            </a:r>
            <a:endParaRPr sz="24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100000"/>
              </a:lnSpc>
              <a:spcBef>
                <a:spcPts val="465"/>
              </a:spcBef>
              <a:spcAft>
                <a:spcPts val="0"/>
              </a:spcAft>
              <a:buNone/>
            </a:pPr>
            <a:r>
              <a:rPr 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“A UX problem instance is a single occurrence of an encounter with a given problem by a given user, inspector, or participant. When more than one participant experiences what is essentially the same problem, the encounters are counted as different</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480"/>
              </a:spcBef>
              <a:spcAft>
                <a:spcPts val="0"/>
              </a:spcAft>
              <a:buNone/>
            </a:pPr>
            <a:r>
              <a:rPr 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instances so they are not reported as different problems.”</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534" name="Google Shape;534;p70"/>
          <p:cNvSpPr txBox="1"/>
          <p:nvPr/>
        </p:nvSpPr>
        <p:spPr>
          <a:xfrm>
            <a:off x="186334" y="2783939"/>
            <a:ext cx="8753375" cy="1917782"/>
          </a:xfrm>
          <a:prstGeom prst="rect">
            <a:avLst/>
          </a:prstGeom>
          <a:noFill/>
          <a:ln>
            <a:noFill/>
          </a:ln>
        </p:spPr>
        <p:txBody>
          <a:bodyPr spcFirstLastPara="1" wrap="square" lIns="0" tIns="16175" rIns="0" bIns="0" anchor="t" anchorCtr="0">
            <a:noAutofit/>
          </a:bodyPr>
          <a:lstStyle/>
          <a:p>
            <a:pPr marL="12700" marR="31115" lvl="0" indent="0" algn="l" rtl="0">
              <a:lnSpc>
                <a:spcPct val="106000"/>
              </a:lnSpc>
              <a:spcBef>
                <a:spcPts val="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Critical Incident</a:t>
            </a:r>
            <a:endParaRPr sz="24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100000"/>
              </a:lnSpc>
              <a:spcBef>
                <a:spcPts val="460"/>
              </a:spcBef>
              <a:spcAft>
                <a:spcPts val="0"/>
              </a:spcAft>
              <a:buNone/>
            </a:pPr>
            <a:r>
              <a:rPr 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“A critical incident is a UX evaluation event that occurs during user task performance or other user interaction, observed by the facilitator or other observers or sometimes expressed by the user participant, that indicates a possible UX problem. Critical incident identification is arguably the single most important source of qualitative</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5"/>
              </a:spcBef>
              <a:spcAft>
                <a:spcPts val="0"/>
              </a:spcAft>
              <a:buNone/>
            </a:pPr>
            <a:r>
              <a:rPr 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data.”</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535" name="Google Shape;535;p70"/>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539" name="Shape 539"/>
        <p:cNvGrpSpPr/>
        <p:nvPr/>
      </p:nvGrpSpPr>
      <p:grpSpPr>
        <a:xfrm>
          <a:off x="0" y="0"/>
          <a:ext cx="0" cy="0"/>
          <a:chOff x="0" y="0"/>
          <a:chExt cx="0" cy="0"/>
        </a:xfrm>
      </p:grpSpPr>
      <p:sp>
        <p:nvSpPr>
          <p:cNvPr id="540" name="Google Shape;540;p71"/>
          <p:cNvSpPr txBox="1"/>
          <p:nvPr/>
        </p:nvSpPr>
        <p:spPr>
          <a:xfrm>
            <a:off x="258267" y="1198725"/>
            <a:ext cx="3452266" cy="704424"/>
          </a:xfrm>
          <a:prstGeom prst="rect">
            <a:avLst/>
          </a:prstGeom>
          <a:noFill/>
          <a:ln>
            <a:noFill/>
          </a:ln>
        </p:spPr>
        <p:txBody>
          <a:bodyPr spcFirstLastPara="1" wrap="square" lIns="0" tIns="16175" rIns="0" bIns="0" anchor="t" anchorCtr="0">
            <a:noAutofit/>
          </a:bodyPr>
          <a:lstStyle/>
          <a:p>
            <a:pPr marL="12700" marR="0" lvl="0" indent="0" algn="l" rtl="0">
              <a:lnSpc>
                <a:spcPct val="106000"/>
              </a:lnSpc>
              <a:spcBef>
                <a:spcPts val="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8.5 UX Problem Instances</a:t>
            </a:r>
            <a:endParaRPr sz="2400">
              <a:latin typeface="Times New Roman" panose="02020603050405020304"/>
              <a:ea typeface="Times New Roman" panose="02020603050405020304"/>
              <a:cs typeface="Times New Roman" panose="02020603050405020304"/>
              <a:sym typeface="Times New Roman" panose="02020603050405020304"/>
            </a:endParaRPr>
          </a:p>
          <a:p>
            <a:pPr marL="12700" marR="45720" lvl="0" indent="0" algn="l" rtl="0">
              <a:lnSpc>
                <a:spcPct val="96000"/>
              </a:lnSpc>
              <a:spcBef>
                <a:spcPts val="50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UX problem instance content</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541" name="Google Shape;541;p71"/>
          <p:cNvSpPr txBox="1"/>
          <p:nvPr/>
        </p:nvSpPr>
        <p:spPr>
          <a:xfrm>
            <a:off x="258267" y="2011950"/>
            <a:ext cx="774186" cy="2175340"/>
          </a:xfrm>
          <a:prstGeom prst="rect">
            <a:avLst/>
          </a:prstGeom>
          <a:noFill/>
          <a:ln>
            <a:noFill/>
          </a:ln>
        </p:spPr>
        <p:txBody>
          <a:bodyPr spcFirstLastPara="1" wrap="square" lIns="0" tIns="13650" rIns="0" bIns="0" anchor="t" anchorCtr="0">
            <a:noAutofit/>
          </a:bodyPr>
          <a:lstStyle/>
          <a:p>
            <a:pPr marL="469900" marR="3810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a:p>
            <a:pPr marL="469900" marR="38100" lvl="0" indent="0" algn="l" rtl="0">
              <a:lnSpc>
                <a:spcPct val="96000"/>
              </a:lnSpc>
              <a:spcBef>
                <a:spcPts val="47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a:p>
            <a:pPr marL="469900" marR="38100" lvl="0" indent="0" algn="l" rtl="0">
              <a:lnSpc>
                <a:spcPct val="96000"/>
              </a:lnSpc>
              <a:spcBef>
                <a:spcPts val="58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a:p>
            <a:pPr marL="12700" marR="0" lvl="0" indent="0" algn="l" rtl="0">
              <a:lnSpc>
                <a:spcPct val="96000"/>
              </a:lnSpc>
              <a:spcBef>
                <a:spcPts val="63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UX</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8100" lvl="0" indent="0" algn="l" rtl="0">
              <a:lnSpc>
                <a:spcPct val="96000"/>
              </a:lnSpc>
              <a:spcBef>
                <a:spcPts val="790"/>
              </a:spcBef>
              <a:spcAft>
                <a:spcPts val="0"/>
              </a:spcAft>
              <a:buNone/>
            </a:pPr>
            <a:r>
              <a:rPr lang="en-US" sz="2100">
                <a:solidFill>
                  <a:srgbClr val="001F5F"/>
                </a:solidFill>
                <a:latin typeface="Arial" panose="020B0604020202020204"/>
                <a:ea typeface="Arial" panose="020B0604020202020204"/>
                <a:cs typeface="Arial" panose="020B0604020202020204"/>
                <a:sym typeface="Arial" panose="020B0604020202020204"/>
              </a:rPr>
              <a:t>–</a:t>
            </a:r>
            <a:endParaRPr sz="2100">
              <a:latin typeface="Arial" panose="020B0604020202020204"/>
              <a:ea typeface="Arial" panose="020B0604020202020204"/>
              <a:cs typeface="Arial" panose="020B0604020202020204"/>
              <a:sym typeface="Arial" panose="020B0604020202020204"/>
            </a:endParaRPr>
          </a:p>
          <a:p>
            <a:pPr marL="469900" marR="38100" lvl="0" indent="0" algn="l" rtl="0">
              <a:lnSpc>
                <a:spcPct val="96000"/>
              </a:lnSpc>
              <a:spcBef>
                <a:spcPts val="610"/>
              </a:spcBef>
              <a:spcAft>
                <a:spcPts val="0"/>
              </a:spcAft>
              <a:buNone/>
            </a:pPr>
            <a:r>
              <a:rPr lang="en-US" sz="2100">
                <a:solidFill>
                  <a:srgbClr val="001F5F"/>
                </a:solidFill>
                <a:latin typeface="Arial" panose="020B0604020202020204"/>
                <a:ea typeface="Arial" panose="020B0604020202020204"/>
                <a:cs typeface="Arial" panose="020B0604020202020204"/>
                <a:sym typeface="Arial" panose="020B0604020202020204"/>
              </a:rPr>
              <a:t>–</a:t>
            </a:r>
            <a:endParaRPr sz="2100">
              <a:latin typeface="Arial" panose="020B0604020202020204"/>
              <a:ea typeface="Arial" panose="020B0604020202020204"/>
              <a:cs typeface="Arial" panose="020B0604020202020204"/>
              <a:sym typeface="Arial" panose="020B0604020202020204"/>
            </a:endParaRPr>
          </a:p>
        </p:txBody>
      </p:sp>
      <p:sp>
        <p:nvSpPr>
          <p:cNvPr id="542" name="Google Shape;542;p71"/>
          <p:cNvSpPr txBox="1"/>
          <p:nvPr/>
        </p:nvSpPr>
        <p:spPr>
          <a:xfrm>
            <a:off x="1001979" y="2013386"/>
            <a:ext cx="7727126" cy="3967939"/>
          </a:xfrm>
          <a:prstGeom prst="rect">
            <a:avLst/>
          </a:prstGeom>
          <a:noFill/>
          <a:ln>
            <a:noFill/>
          </a:ln>
        </p:spPr>
        <p:txBody>
          <a:bodyPr spcFirstLastPara="1" wrap="square" lIns="0" tIns="13600" rIns="0" bIns="0" anchor="t" anchorCtr="0">
            <a:noAutofit/>
          </a:bodyPr>
          <a:lstStyle/>
          <a:p>
            <a:pPr marL="12700" marR="33020" lvl="0" indent="0" algn="l" rtl="0">
              <a:lnSpc>
                <a:spcPct val="107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Understand each problem</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3020" lvl="0" indent="0" algn="l" rtl="0">
              <a:lnSpc>
                <a:spcPct val="96000"/>
              </a:lnSpc>
              <a:spcBef>
                <a:spcPts val="47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Glean insight into its causes and possible solutions</a:t>
            </a:r>
            <a:endParaRPr sz="2000">
              <a:latin typeface="Times New Roman" panose="02020603050405020304"/>
              <a:ea typeface="Times New Roman" panose="02020603050405020304"/>
              <a:cs typeface="Times New Roman" panose="02020603050405020304"/>
              <a:sym typeface="Times New Roman" panose="02020603050405020304"/>
            </a:endParaRPr>
          </a:p>
          <a:p>
            <a:pPr marL="43180" marR="2162810" lvl="0" indent="-30480" algn="l" rtl="0">
              <a:lnSpc>
                <a:spcPct val="115000"/>
              </a:lnSpc>
              <a:spcBef>
                <a:spcPts val="58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Be conscious of relationships among similar problems </a:t>
            </a:r>
            <a:endParaRPr sz="2000">
              <a:latin typeface="Times New Roman" panose="02020603050405020304"/>
              <a:ea typeface="Times New Roman" panose="02020603050405020304"/>
              <a:cs typeface="Times New Roman" panose="02020603050405020304"/>
              <a:sym typeface="Times New Roman" panose="02020603050405020304"/>
            </a:endParaRPr>
          </a:p>
          <a:p>
            <a:pPr marL="43180" marR="2162810" lvl="0" indent="0" algn="l" rtl="0">
              <a:lnSpc>
                <a:spcPct val="115000"/>
              </a:lnSpc>
              <a:spcBef>
                <a:spcPts val="62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problem instance project context</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3020" lvl="0" indent="0" algn="l" rtl="0">
              <a:lnSpc>
                <a:spcPct val="96000"/>
              </a:lnSpc>
              <a:spcBef>
                <a:spcPts val="820"/>
              </a:spcBef>
              <a:spcAft>
                <a:spcPts val="0"/>
              </a:spcAft>
              <a:buNone/>
            </a:pPr>
            <a:r>
              <a:rPr lang="en-US" sz="2100">
                <a:solidFill>
                  <a:srgbClr val="001F5F"/>
                </a:solidFill>
                <a:latin typeface="Times New Roman" panose="02020603050405020304"/>
                <a:ea typeface="Times New Roman" panose="02020603050405020304"/>
                <a:cs typeface="Times New Roman" panose="02020603050405020304"/>
                <a:sym typeface="Times New Roman" panose="02020603050405020304"/>
              </a:rPr>
              <a:t>Organization (e.g., company, department)</a:t>
            </a:r>
            <a:endParaRPr sz="2100">
              <a:latin typeface="Times New Roman" panose="02020603050405020304"/>
              <a:ea typeface="Times New Roman" panose="02020603050405020304"/>
              <a:cs typeface="Times New Roman" panose="02020603050405020304"/>
              <a:sym typeface="Times New Roman" panose="02020603050405020304"/>
            </a:endParaRPr>
          </a:p>
          <a:p>
            <a:pPr marL="12700" marR="33020" lvl="0" indent="0" algn="l" rtl="0">
              <a:lnSpc>
                <a:spcPct val="96000"/>
              </a:lnSpc>
              <a:spcBef>
                <a:spcPts val="610"/>
              </a:spcBef>
              <a:spcAft>
                <a:spcPts val="0"/>
              </a:spcAft>
              <a:buNone/>
            </a:pPr>
            <a:r>
              <a:rPr lang="en-US" sz="2100">
                <a:solidFill>
                  <a:srgbClr val="001F5F"/>
                </a:solidFill>
                <a:latin typeface="Times New Roman" panose="02020603050405020304"/>
                <a:ea typeface="Times New Roman" panose="02020603050405020304"/>
                <a:cs typeface="Times New Roman" panose="02020603050405020304"/>
                <a:sym typeface="Times New Roman" panose="02020603050405020304"/>
              </a:rPr>
              <a:t>Project (e.g., product or system, project management, dates, budget,</a:t>
            </a:r>
            <a:endParaRPr sz="2100">
              <a:latin typeface="Times New Roman" panose="02020603050405020304"/>
              <a:ea typeface="Times New Roman" panose="02020603050405020304"/>
              <a:cs typeface="Times New Roman" panose="02020603050405020304"/>
              <a:sym typeface="Times New Roman" panose="02020603050405020304"/>
            </a:endParaRPr>
          </a:p>
          <a:p>
            <a:pPr marL="12700" marR="33020" lvl="0" indent="0" algn="l" rtl="0">
              <a:lnSpc>
                <a:spcPct val="96000"/>
              </a:lnSpc>
              <a:spcBef>
                <a:spcPts val="105"/>
              </a:spcBef>
              <a:spcAft>
                <a:spcPts val="0"/>
              </a:spcAft>
              <a:buNone/>
            </a:pPr>
            <a:r>
              <a:rPr lang="en-US" sz="2100">
                <a:solidFill>
                  <a:srgbClr val="001F5F"/>
                </a:solidFill>
                <a:latin typeface="Times New Roman" panose="02020603050405020304"/>
                <a:ea typeface="Times New Roman" panose="02020603050405020304"/>
                <a:cs typeface="Times New Roman" panose="02020603050405020304"/>
                <a:sym typeface="Times New Roman" panose="02020603050405020304"/>
              </a:rPr>
              <a:t>personnel)</a:t>
            </a:r>
            <a:endParaRPr sz="21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115000"/>
              </a:lnSpc>
              <a:spcBef>
                <a:spcPts val="610"/>
              </a:spcBef>
              <a:spcAft>
                <a:spcPts val="0"/>
              </a:spcAft>
              <a:buNone/>
            </a:pPr>
            <a:r>
              <a:rPr lang="en-US" sz="2100">
                <a:solidFill>
                  <a:srgbClr val="001F5F"/>
                </a:solidFill>
                <a:latin typeface="Times New Roman" panose="02020603050405020304"/>
                <a:ea typeface="Times New Roman" panose="02020603050405020304"/>
                <a:cs typeface="Times New Roman" panose="02020603050405020304"/>
                <a:sym typeface="Times New Roman" panose="02020603050405020304"/>
              </a:rPr>
              <a:t>Version (e.g., design/product release, version number, iteration number) </a:t>
            </a:r>
            <a:endParaRPr sz="21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115000"/>
              </a:lnSpc>
              <a:spcBef>
                <a:spcPts val="610"/>
              </a:spcBef>
              <a:spcAft>
                <a:spcPts val="0"/>
              </a:spcAft>
              <a:buNone/>
            </a:pPr>
            <a:r>
              <a:rPr lang="en-US" sz="2100">
                <a:solidFill>
                  <a:srgbClr val="001F5F"/>
                </a:solidFill>
                <a:latin typeface="Times New Roman" panose="02020603050405020304"/>
                <a:ea typeface="Times New Roman" panose="02020603050405020304"/>
                <a:cs typeface="Times New Roman" panose="02020603050405020304"/>
                <a:sym typeface="Times New Roman" panose="02020603050405020304"/>
              </a:rPr>
              <a:t>Evaluation session (e.g., date, participants, evaluators, associated UX</a:t>
            </a:r>
            <a:endParaRPr sz="2100">
              <a:latin typeface="Times New Roman" panose="02020603050405020304"/>
              <a:ea typeface="Times New Roman" panose="02020603050405020304"/>
              <a:cs typeface="Times New Roman" panose="02020603050405020304"/>
              <a:sym typeface="Times New Roman" panose="02020603050405020304"/>
            </a:endParaRPr>
          </a:p>
          <a:p>
            <a:pPr marL="12700" marR="33020" lvl="0" indent="0" algn="l" rtl="0">
              <a:lnSpc>
                <a:spcPct val="92000"/>
              </a:lnSpc>
              <a:spcBef>
                <a:spcPts val="705"/>
              </a:spcBef>
              <a:spcAft>
                <a:spcPts val="0"/>
              </a:spcAft>
              <a:buNone/>
            </a:pPr>
            <a:r>
              <a:rPr lang="en-US" sz="2100">
                <a:solidFill>
                  <a:srgbClr val="001F5F"/>
                </a:solidFill>
                <a:latin typeface="Times New Roman" panose="02020603050405020304"/>
                <a:ea typeface="Times New Roman" panose="02020603050405020304"/>
                <a:cs typeface="Times New Roman" panose="02020603050405020304"/>
                <a:sym typeface="Times New Roman" panose="02020603050405020304"/>
              </a:rPr>
              <a:t>target table)</a:t>
            </a:r>
            <a:endParaRPr sz="2100">
              <a:latin typeface="Times New Roman" panose="02020603050405020304"/>
              <a:ea typeface="Times New Roman" panose="02020603050405020304"/>
              <a:cs typeface="Times New Roman" panose="02020603050405020304"/>
              <a:sym typeface="Times New Roman" panose="02020603050405020304"/>
            </a:endParaRPr>
          </a:p>
          <a:p>
            <a:pPr marL="12700" marR="33020" lvl="0" indent="0" algn="l" rtl="0">
              <a:lnSpc>
                <a:spcPct val="96000"/>
              </a:lnSpc>
              <a:spcBef>
                <a:spcPts val="510"/>
              </a:spcBef>
              <a:spcAft>
                <a:spcPts val="0"/>
              </a:spcAft>
              <a:buNone/>
            </a:pPr>
            <a:r>
              <a:rPr lang="en-US" sz="2100">
                <a:solidFill>
                  <a:srgbClr val="001F5F"/>
                </a:solidFill>
                <a:latin typeface="Times New Roman" panose="02020603050405020304"/>
                <a:ea typeface="Times New Roman" panose="02020603050405020304"/>
                <a:cs typeface="Times New Roman" panose="02020603050405020304"/>
                <a:sym typeface="Times New Roman" panose="02020603050405020304"/>
              </a:rPr>
              <a:t>Task run (e.g., which task, associated UX targets)</a:t>
            </a:r>
            <a:endParaRPr sz="2100">
              <a:latin typeface="Times New Roman" panose="02020603050405020304"/>
              <a:ea typeface="Times New Roman" panose="02020603050405020304"/>
              <a:cs typeface="Times New Roman" panose="02020603050405020304"/>
              <a:sym typeface="Times New Roman" panose="02020603050405020304"/>
            </a:endParaRPr>
          </a:p>
        </p:txBody>
      </p:sp>
      <p:sp>
        <p:nvSpPr>
          <p:cNvPr id="543" name="Google Shape;543;p71"/>
          <p:cNvSpPr txBox="1"/>
          <p:nvPr/>
        </p:nvSpPr>
        <p:spPr>
          <a:xfrm>
            <a:off x="715467" y="4599475"/>
            <a:ext cx="213690" cy="676147"/>
          </a:xfrm>
          <a:prstGeom prst="rect">
            <a:avLst/>
          </a:prstGeom>
          <a:noFill/>
          <a:ln>
            <a:noFill/>
          </a:ln>
        </p:spPr>
        <p:txBody>
          <a:bodyPr spcFirstLastPara="1" wrap="square" lIns="0" tIns="14250" rIns="0" bIns="0" anchor="t" anchorCtr="0">
            <a:noAutofit/>
          </a:bodyPr>
          <a:lstStyle/>
          <a:p>
            <a:pPr marL="12700" marR="0" lvl="0" indent="0" algn="l" rtl="0">
              <a:lnSpc>
                <a:spcPct val="107000"/>
              </a:lnSpc>
              <a:spcBef>
                <a:spcPts val="0"/>
              </a:spcBef>
              <a:spcAft>
                <a:spcPts val="0"/>
              </a:spcAft>
              <a:buNone/>
            </a:pPr>
            <a:r>
              <a:rPr lang="en-US" sz="2100">
                <a:solidFill>
                  <a:srgbClr val="001F5F"/>
                </a:solidFill>
                <a:latin typeface="Arial" panose="020B0604020202020204"/>
                <a:ea typeface="Arial" panose="020B0604020202020204"/>
                <a:cs typeface="Arial" panose="020B0604020202020204"/>
                <a:sym typeface="Arial" panose="020B0604020202020204"/>
              </a:rPr>
              <a:t>–</a:t>
            </a:r>
            <a:endParaRPr sz="2100">
              <a:latin typeface="Arial" panose="020B0604020202020204"/>
              <a:ea typeface="Arial" panose="020B0604020202020204"/>
              <a:cs typeface="Arial" panose="020B0604020202020204"/>
              <a:sym typeface="Arial" panose="020B0604020202020204"/>
            </a:endParaRPr>
          </a:p>
          <a:p>
            <a:pPr marL="12700" marR="0" lvl="0" indent="0" algn="l" rtl="0">
              <a:lnSpc>
                <a:spcPct val="96000"/>
              </a:lnSpc>
              <a:spcBef>
                <a:spcPts val="495"/>
              </a:spcBef>
              <a:spcAft>
                <a:spcPts val="0"/>
              </a:spcAft>
              <a:buNone/>
            </a:pPr>
            <a:r>
              <a:rPr lang="en-US" sz="2100">
                <a:solidFill>
                  <a:srgbClr val="001F5F"/>
                </a:solidFill>
                <a:latin typeface="Arial" panose="020B0604020202020204"/>
                <a:ea typeface="Arial" panose="020B0604020202020204"/>
                <a:cs typeface="Arial" panose="020B0604020202020204"/>
                <a:sym typeface="Arial" panose="020B0604020202020204"/>
              </a:rPr>
              <a:t>–</a:t>
            </a:r>
            <a:endParaRPr sz="2100">
              <a:latin typeface="Arial" panose="020B0604020202020204"/>
              <a:ea typeface="Arial" panose="020B0604020202020204"/>
              <a:cs typeface="Arial" panose="020B0604020202020204"/>
              <a:sym typeface="Arial" panose="020B0604020202020204"/>
            </a:endParaRPr>
          </a:p>
        </p:txBody>
      </p:sp>
      <p:sp>
        <p:nvSpPr>
          <p:cNvPr id="544" name="Google Shape;544;p71"/>
          <p:cNvSpPr txBox="1"/>
          <p:nvPr/>
        </p:nvSpPr>
        <p:spPr>
          <a:xfrm>
            <a:off x="715467" y="5687414"/>
            <a:ext cx="213905" cy="292404"/>
          </a:xfrm>
          <a:prstGeom prst="rect">
            <a:avLst/>
          </a:prstGeom>
          <a:noFill/>
          <a:ln>
            <a:noFill/>
          </a:ln>
        </p:spPr>
        <p:txBody>
          <a:bodyPr spcFirstLastPara="1" wrap="square" lIns="0" tIns="14275" rIns="0" bIns="0" anchor="t" anchorCtr="0">
            <a:noAutofit/>
          </a:bodyPr>
          <a:lstStyle/>
          <a:p>
            <a:pPr marL="12700" marR="0" lvl="0" indent="0" algn="l" rtl="0">
              <a:lnSpc>
                <a:spcPct val="107000"/>
              </a:lnSpc>
              <a:spcBef>
                <a:spcPts val="0"/>
              </a:spcBef>
              <a:spcAft>
                <a:spcPts val="0"/>
              </a:spcAft>
              <a:buNone/>
            </a:pPr>
            <a:r>
              <a:rPr lang="en-US" sz="2100">
                <a:solidFill>
                  <a:srgbClr val="001F5F"/>
                </a:solidFill>
                <a:latin typeface="Arial" panose="020B0604020202020204"/>
                <a:ea typeface="Arial" panose="020B0604020202020204"/>
                <a:cs typeface="Arial" panose="020B0604020202020204"/>
                <a:sym typeface="Arial" panose="020B0604020202020204"/>
              </a:rPr>
              <a:t>–</a:t>
            </a:r>
            <a:endParaRPr sz="2100">
              <a:latin typeface="Arial" panose="020B0604020202020204"/>
              <a:ea typeface="Arial" panose="020B0604020202020204"/>
              <a:cs typeface="Arial" panose="020B0604020202020204"/>
              <a:sym typeface="Arial" panose="020B0604020202020204"/>
            </a:endParaRPr>
          </a:p>
        </p:txBody>
      </p:sp>
      <p:sp>
        <p:nvSpPr>
          <p:cNvPr id="545" name="Google Shape;545;p71"/>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549" name="Shape 549"/>
        <p:cNvGrpSpPr/>
        <p:nvPr/>
      </p:nvGrpSpPr>
      <p:grpSpPr>
        <a:xfrm>
          <a:off x="0" y="0"/>
          <a:ext cx="0" cy="0"/>
          <a:chOff x="0" y="0"/>
          <a:chExt cx="0" cy="0"/>
        </a:xfrm>
      </p:grpSpPr>
      <p:sp>
        <p:nvSpPr>
          <p:cNvPr id="550" name="Google Shape;550;p72"/>
          <p:cNvSpPr txBox="1"/>
          <p:nvPr/>
        </p:nvSpPr>
        <p:spPr>
          <a:xfrm>
            <a:off x="258267" y="1168245"/>
            <a:ext cx="8420473" cy="1946738"/>
          </a:xfrm>
          <a:prstGeom prst="rect">
            <a:avLst/>
          </a:prstGeom>
          <a:noFill/>
          <a:ln>
            <a:noFill/>
          </a:ln>
        </p:spPr>
        <p:txBody>
          <a:bodyPr spcFirstLastPara="1" wrap="square" lIns="0" tIns="16175" rIns="0" bIns="0" anchor="t" anchorCtr="0">
            <a:noAutofit/>
          </a:bodyPr>
          <a:lstStyle/>
          <a:p>
            <a:pPr marL="12700" marR="38100" lvl="0" indent="0" algn="l" rtl="0">
              <a:lnSpc>
                <a:spcPct val="106000"/>
              </a:lnSpc>
              <a:spcBef>
                <a:spcPts val="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8.6 Merge Congruent UX Problem Instances into UX Problem</a:t>
            </a:r>
            <a:endParaRPr sz="24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Records</a:t>
            </a:r>
            <a:endParaRPr sz="24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96000"/>
              </a:lnSpc>
              <a:spcBef>
                <a:spcPts val="81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Find and merge multiple UX problem instances representing the same problem</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105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Create UX problem records</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105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Group Records of Related UX Problems for Fixing Together</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551" name="Google Shape;551;p72"/>
          <p:cNvSpPr txBox="1"/>
          <p:nvPr/>
        </p:nvSpPr>
        <p:spPr>
          <a:xfrm>
            <a:off x="715467" y="3231404"/>
            <a:ext cx="205082" cy="279908"/>
          </a:xfrm>
          <a:prstGeom prst="rect">
            <a:avLst/>
          </a:prstGeom>
          <a:noFill/>
          <a:ln>
            <a:noFill/>
          </a:ln>
        </p:spPr>
        <p:txBody>
          <a:bodyPr spcFirstLastPara="1" wrap="square" lIns="0" tIns="13650" rIns="0" bIns="0" anchor="t" anchorCtr="0">
            <a:noAutofit/>
          </a:bodyPr>
          <a:lstStyle/>
          <a:p>
            <a:pPr marL="12700" marR="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p:txBody>
      </p:sp>
      <p:sp>
        <p:nvSpPr>
          <p:cNvPr id="552" name="Google Shape;552;p72"/>
          <p:cNvSpPr txBox="1"/>
          <p:nvPr/>
        </p:nvSpPr>
        <p:spPr>
          <a:xfrm>
            <a:off x="1001979" y="3232840"/>
            <a:ext cx="7873979" cy="3328517"/>
          </a:xfrm>
          <a:prstGeom prst="rect">
            <a:avLst/>
          </a:prstGeom>
          <a:noFill/>
          <a:ln>
            <a:noFill/>
          </a:ln>
        </p:spPr>
        <p:txBody>
          <a:bodyPr spcFirstLastPara="1" wrap="square" lIns="0" tIns="13600" rIns="0" bIns="0" anchor="t" anchorCtr="0">
            <a:noAutofit/>
          </a:bodyPr>
          <a:lstStyle/>
          <a:p>
            <a:pPr marL="12700" marR="31115" lvl="0" indent="0" algn="l" rtl="0">
              <a:lnSpc>
                <a:spcPct val="107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Problems may be in physical or logical proximity (e.g., may involve objects</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or actions within the same dialogue box).</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58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Problems may involve objects or actions used in the same task.</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691515" lvl="0" indent="0" algn="l" rtl="0">
              <a:lnSpc>
                <a:spcPct val="100000"/>
              </a:lnSpc>
              <a:spcBef>
                <a:spcPts val="58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Problems may be in the same category of issues or design features but scattered throughout the user interaction design.</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115000"/>
              </a:lnSpc>
              <a:spcBef>
                <a:spcPts val="48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Problems may have consistency issues that require similar treatments. </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115000"/>
              </a:lnSpc>
              <a:spcBef>
                <a:spcPts val="58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Observed problem instances are indirect symptoms of common, more deeply</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2000"/>
              </a:lnSpc>
              <a:spcBef>
                <a:spcPts val="67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rooted,</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902970" lvl="0" indent="0" algn="l" rtl="0">
              <a:lnSpc>
                <a:spcPct val="100000"/>
              </a:lnSpc>
              <a:spcBef>
                <a:spcPts val="49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UX problems. A telling indicator of such a deeply rooted problem is complexity and difficulty in its analysis.</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553" name="Google Shape;553;p72"/>
          <p:cNvSpPr txBox="1"/>
          <p:nvPr/>
        </p:nvSpPr>
        <p:spPr>
          <a:xfrm>
            <a:off x="715467" y="3901717"/>
            <a:ext cx="205297" cy="646168"/>
          </a:xfrm>
          <a:prstGeom prst="rect">
            <a:avLst/>
          </a:prstGeom>
          <a:noFill/>
          <a:ln>
            <a:noFill/>
          </a:ln>
        </p:spPr>
        <p:txBody>
          <a:bodyPr spcFirstLastPara="1" wrap="square" lIns="0" tIns="13650" rIns="0" bIns="0" anchor="t" anchorCtr="0">
            <a:noAutofit/>
          </a:bodyPr>
          <a:lstStyle/>
          <a:p>
            <a:pPr marL="12700" marR="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a:p>
            <a:pPr marL="12700" marR="0" lvl="0" indent="0" algn="l" rtl="0">
              <a:lnSpc>
                <a:spcPct val="96000"/>
              </a:lnSpc>
              <a:spcBef>
                <a:spcPts val="47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p:txBody>
      </p:sp>
      <p:sp>
        <p:nvSpPr>
          <p:cNvPr id="554" name="Google Shape;554;p72"/>
          <p:cNvSpPr txBox="1"/>
          <p:nvPr/>
        </p:nvSpPr>
        <p:spPr>
          <a:xfrm>
            <a:off x="715467" y="4938538"/>
            <a:ext cx="205082" cy="645668"/>
          </a:xfrm>
          <a:prstGeom prst="rect">
            <a:avLst/>
          </a:prstGeom>
          <a:noFill/>
          <a:ln>
            <a:noFill/>
          </a:ln>
        </p:spPr>
        <p:txBody>
          <a:bodyPr spcFirstLastPara="1" wrap="square" lIns="0" tIns="13650" rIns="0" bIns="0" anchor="t" anchorCtr="0">
            <a:noAutofit/>
          </a:bodyPr>
          <a:lstStyle/>
          <a:p>
            <a:pPr marL="12700" marR="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a:p>
            <a:pPr marL="12700" marR="0" lvl="0" indent="0" algn="l" rtl="0">
              <a:lnSpc>
                <a:spcPct val="96000"/>
              </a:lnSpc>
              <a:spcBef>
                <a:spcPts val="47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p:txBody>
      </p:sp>
      <p:sp>
        <p:nvSpPr>
          <p:cNvPr id="555" name="Google Shape;555;p72"/>
          <p:cNvSpPr txBox="1"/>
          <p:nvPr/>
        </p:nvSpPr>
        <p:spPr>
          <a:xfrm>
            <a:off x="715467" y="5975214"/>
            <a:ext cx="205082" cy="279908"/>
          </a:xfrm>
          <a:prstGeom prst="rect">
            <a:avLst/>
          </a:prstGeom>
          <a:noFill/>
          <a:ln>
            <a:noFill/>
          </a:ln>
        </p:spPr>
        <p:txBody>
          <a:bodyPr spcFirstLastPara="1" wrap="square" lIns="0" tIns="13650" rIns="0" bIns="0" anchor="t" anchorCtr="0">
            <a:noAutofit/>
          </a:bodyPr>
          <a:lstStyle/>
          <a:p>
            <a:pPr marL="12700" marR="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p:txBody>
      </p:sp>
      <p:sp>
        <p:nvSpPr>
          <p:cNvPr id="556" name="Google Shape;556;p72"/>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560" name="Shape 560"/>
        <p:cNvGrpSpPr/>
        <p:nvPr/>
      </p:nvGrpSpPr>
      <p:grpSpPr>
        <a:xfrm>
          <a:off x="0" y="0"/>
          <a:ext cx="0" cy="0"/>
          <a:chOff x="0" y="0"/>
          <a:chExt cx="0" cy="0"/>
        </a:xfrm>
      </p:grpSpPr>
      <p:sp>
        <p:nvSpPr>
          <p:cNvPr id="561" name="Google Shape;561;p73"/>
          <p:cNvSpPr txBox="1"/>
          <p:nvPr/>
        </p:nvSpPr>
        <p:spPr>
          <a:xfrm>
            <a:off x="186334" y="564360"/>
            <a:ext cx="8542826" cy="1491189"/>
          </a:xfrm>
          <a:prstGeom prst="rect">
            <a:avLst/>
          </a:prstGeom>
          <a:noFill/>
          <a:ln>
            <a:noFill/>
          </a:ln>
        </p:spPr>
        <p:txBody>
          <a:bodyPr spcFirstLastPara="1" wrap="square" lIns="0" tIns="16175" rIns="0" bIns="0" anchor="t" anchorCtr="0">
            <a:noAutofit/>
          </a:bodyPr>
          <a:lstStyle/>
          <a:p>
            <a:pPr marL="12700" marR="31115" lvl="0" indent="0" algn="l" rtl="0">
              <a:lnSpc>
                <a:spcPct val="106000"/>
              </a:lnSpc>
              <a:spcBef>
                <a:spcPts val="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8.7 UX Problem Data Management</a:t>
            </a:r>
            <a:endParaRPr sz="24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115000"/>
              </a:lnSpc>
              <a:spcBef>
                <a:spcPts val="33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Each UX problem record will eventually contain information about the problem: </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115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diagnosis by problem type and subtype, interaction design flaws as problem causes, </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115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cost/importance data estimating severity, management decisions to fix (or not) the </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115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problem, costs, implementation efforts, and downstream effectiveness.</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562" name="Google Shape;562;p73"/>
          <p:cNvSpPr txBox="1"/>
          <p:nvPr/>
        </p:nvSpPr>
        <p:spPr>
          <a:xfrm>
            <a:off x="186334" y="2527408"/>
            <a:ext cx="8753343" cy="4115377"/>
          </a:xfrm>
          <a:prstGeom prst="rect">
            <a:avLst/>
          </a:prstGeom>
          <a:noFill/>
          <a:ln>
            <a:noFill/>
          </a:ln>
        </p:spPr>
        <p:txBody>
          <a:bodyPr spcFirstLastPara="1" wrap="square" lIns="0" tIns="16175" rIns="0" bIns="0" anchor="t" anchorCtr="0">
            <a:noAutofit/>
          </a:bodyPr>
          <a:lstStyle/>
          <a:p>
            <a:pPr marL="12700" marR="31115" lvl="0" indent="0" algn="l" rtl="0">
              <a:lnSpc>
                <a:spcPct val="106000"/>
              </a:lnSpc>
              <a:spcBef>
                <a:spcPts val="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8.8 Abridged Qualitative Data Analysis</a:t>
            </a:r>
            <a:endParaRPr sz="24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21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As an abridged approach formative (qualitative) data analysis:</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1115" lvl="0" indent="0" algn="l" rtl="0">
              <a:lnSpc>
                <a:spcPct val="96000"/>
              </a:lnSpc>
              <a:spcBef>
                <a:spcPts val="33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Just take notes about UX problems in real time during the session.</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1115" lvl="0" indent="0" algn="l" rtl="0">
              <a:lnSpc>
                <a:spcPct val="96000"/>
              </a:lnSpc>
              <a:spcBef>
                <a:spcPts val="33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Immediately after session, make UX problem records from the notes.</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33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As an alternative, if you have the necessary simple tools for creating UX</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34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problem records:</a:t>
            </a:r>
            <a:endParaRPr sz="2000">
              <a:latin typeface="Times New Roman" panose="02020603050405020304"/>
              <a:ea typeface="Times New Roman" panose="02020603050405020304"/>
              <a:cs typeface="Times New Roman" panose="02020603050405020304"/>
              <a:sym typeface="Times New Roman" panose="02020603050405020304"/>
            </a:endParaRPr>
          </a:p>
          <a:p>
            <a:pPr marL="756285" marR="393065" lvl="0" indent="-286385" algn="l" rtl="0">
              <a:lnSpc>
                <a:spcPct val="108000"/>
              </a:lnSpc>
              <a:spcBef>
                <a:spcPts val="59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Create UX problem records as you encounter each UX problem during the session.</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1115" lvl="0" indent="0" algn="l" rtl="0">
              <a:lnSpc>
                <a:spcPct val="96000"/>
              </a:lnSpc>
              <a:spcBef>
                <a:spcPts val="22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Immediately after the session, expand and fill in missing information in the</a:t>
            </a:r>
            <a:endParaRPr sz="2000">
              <a:latin typeface="Times New Roman" panose="02020603050405020304"/>
              <a:ea typeface="Times New Roman" panose="02020603050405020304"/>
              <a:cs typeface="Times New Roman" panose="02020603050405020304"/>
              <a:sym typeface="Times New Roman" panose="02020603050405020304"/>
            </a:endParaRPr>
          </a:p>
          <a:p>
            <a:pPr marL="756285" marR="31115" lvl="0" indent="0" algn="l" rtl="0">
              <a:lnSpc>
                <a:spcPct val="108000"/>
              </a:lnSpc>
              <a:spcBef>
                <a:spcPts val="11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records.</a:t>
            </a:r>
            <a:endParaRPr sz="2000">
              <a:latin typeface="Times New Roman" panose="02020603050405020304"/>
              <a:ea typeface="Times New Roman" panose="02020603050405020304"/>
              <a:cs typeface="Times New Roman" panose="02020603050405020304"/>
              <a:sym typeface="Times New Roman" panose="02020603050405020304"/>
            </a:endParaRPr>
          </a:p>
          <a:p>
            <a:pPr marL="756285" marR="0" lvl="0" indent="-286385" algn="l" rtl="0">
              <a:lnSpc>
                <a:spcPct val="108000"/>
              </a:lnSpc>
              <a:spcBef>
                <a:spcPts val="48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Analyze each problem, focusing on the real essence of the problem and noting causes (design flaws) and possible solutions.</a:t>
            </a:r>
            <a:endParaRPr sz="2000">
              <a:latin typeface="Times New Roman" panose="02020603050405020304"/>
              <a:ea typeface="Times New Roman" panose="02020603050405020304"/>
              <a:cs typeface="Times New Roman" panose="02020603050405020304"/>
              <a:sym typeface="Times New Roman" panose="02020603050405020304"/>
            </a:endParaRPr>
          </a:p>
          <a:p>
            <a:pPr marL="3012440" marR="2995295" lvl="0" indent="0" algn="ctr" rtl="0">
              <a:lnSpc>
                <a:spcPct val="102000"/>
              </a:lnSpc>
              <a:spcBef>
                <a:spcPts val="565"/>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566" name="Shape 566"/>
        <p:cNvGrpSpPr/>
        <p:nvPr/>
      </p:nvGrpSpPr>
      <p:grpSpPr>
        <a:xfrm>
          <a:off x="0" y="0"/>
          <a:ext cx="0" cy="0"/>
          <a:chOff x="0" y="0"/>
          <a:chExt cx="0" cy="0"/>
        </a:xfrm>
      </p:grpSpPr>
      <p:sp>
        <p:nvSpPr>
          <p:cNvPr id="567" name="Google Shape;567;p74"/>
          <p:cNvSpPr txBox="1"/>
          <p:nvPr/>
        </p:nvSpPr>
        <p:spPr>
          <a:xfrm>
            <a:off x="1657604" y="2840636"/>
            <a:ext cx="530301" cy="584708"/>
          </a:xfrm>
          <a:prstGeom prst="rect">
            <a:avLst/>
          </a:prstGeom>
          <a:noFill/>
          <a:ln>
            <a:noFill/>
          </a:ln>
        </p:spPr>
        <p:txBody>
          <a:bodyPr spcFirstLastPara="1" wrap="square" lIns="0" tIns="29175" rIns="0" bIns="0" anchor="t" anchorCtr="0">
            <a:noAutofit/>
          </a:bodyPr>
          <a:lstStyle/>
          <a:p>
            <a:pPr marL="12700" marR="0" lvl="0" indent="0" algn="l" rtl="0">
              <a:lnSpc>
                <a:spcPct val="104000"/>
              </a:lnSpc>
              <a:spcBef>
                <a:spcPts val="0"/>
              </a:spcBef>
              <a:spcAft>
                <a:spcPts val="0"/>
              </a:spcAft>
              <a:buNone/>
            </a:pPr>
            <a:r>
              <a:rPr lang="en-US" sz="4400" b="1">
                <a:latin typeface="Times New Roman" panose="02020603050405020304"/>
                <a:ea typeface="Times New Roman" panose="02020603050405020304"/>
                <a:cs typeface="Times New Roman" panose="02020603050405020304"/>
                <a:sym typeface="Times New Roman" panose="02020603050405020304"/>
              </a:rPr>
              <a:t>9.</a:t>
            </a:r>
            <a:endParaRPr sz="4400">
              <a:latin typeface="Times New Roman" panose="02020603050405020304"/>
              <a:ea typeface="Times New Roman" panose="02020603050405020304"/>
              <a:cs typeface="Times New Roman" panose="02020603050405020304"/>
              <a:sym typeface="Times New Roman" panose="02020603050405020304"/>
            </a:endParaRPr>
          </a:p>
        </p:txBody>
      </p:sp>
      <p:sp>
        <p:nvSpPr>
          <p:cNvPr id="568" name="Google Shape;568;p74"/>
          <p:cNvSpPr txBox="1"/>
          <p:nvPr/>
        </p:nvSpPr>
        <p:spPr>
          <a:xfrm>
            <a:off x="2203196" y="2840636"/>
            <a:ext cx="2408611" cy="584708"/>
          </a:xfrm>
          <a:prstGeom prst="rect">
            <a:avLst/>
          </a:prstGeom>
          <a:noFill/>
          <a:ln>
            <a:noFill/>
          </a:ln>
        </p:spPr>
        <p:txBody>
          <a:bodyPr spcFirstLastPara="1" wrap="square" lIns="0" tIns="29175" rIns="0" bIns="0" anchor="t" anchorCtr="0">
            <a:noAutofit/>
          </a:bodyPr>
          <a:lstStyle/>
          <a:p>
            <a:pPr marL="12700" marR="0" lvl="0" indent="0" algn="l" rtl="0">
              <a:lnSpc>
                <a:spcPct val="104000"/>
              </a:lnSpc>
              <a:spcBef>
                <a:spcPts val="0"/>
              </a:spcBef>
              <a:spcAft>
                <a:spcPts val="0"/>
              </a:spcAft>
              <a:buNone/>
            </a:pPr>
            <a:r>
              <a:rPr lang="en-US" sz="4400" b="1">
                <a:latin typeface="Times New Roman" panose="02020603050405020304"/>
                <a:ea typeface="Times New Roman" panose="02020603050405020304"/>
                <a:cs typeface="Times New Roman" panose="02020603050405020304"/>
                <a:sym typeface="Times New Roman" panose="02020603050405020304"/>
              </a:rPr>
              <a:t>Feedback</a:t>
            </a:r>
            <a:endParaRPr sz="4400">
              <a:latin typeface="Times New Roman" panose="02020603050405020304"/>
              <a:ea typeface="Times New Roman" panose="02020603050405020304"/>
              <a:cs typeface="Times New Roman" panose="02020603050405020304"/>
              <a:sym typeface="Times New Roman" panose="02020603050405020304"/>
            </a:endParaRPr>
          </a:p>
        </p:txBody>
      </p:sp>
      <p:sp>
        <p:nvSpPr>
          <p:cNvPr id="569" name="Google Shape;569;p74"/>
          <p:cNvSpPr txBox="1"/>
          <p:nvPr/>
        </p:nvSpPr>
        <p:spPr>
          <a:xfrm>
            <a:off x="4640100" y="2840636"/>
            <a:ext cx="575199" cy="584708"/>
          </a:xfrm>
          <a:prstGeom prst="rect">
            <a:avLst/>
          </a:prstGeom>
          <a:noFill/>
          <a:ln>
            <a:noFill/>
          </a:ln>
        </p:spPr>
        <p:txBody>
          <a:bodyPr spcFirstLastPara="1" wrap="square" lIns="0" tIns="29175" rIns="0" bIns="0" anchor="t" anchorCtr="0">
            <a:noAutofit/>
          </a:bodyPr>
          <a:lstStyle/>
          <a:p>
            <a:pPr marL="12700" marR="0" lvl="0" indent="0" algn="l" rtl="0">
              <a:lnSpc>
                <a:spcPct val="104000"/>
              </a:lnSpc>
              <a:spcBef>
                <a:spcPts val="0"/>
              </a:spcBef>
              <a:spcAft>
                <a:spcPts val="0"/>
              </a:spcAft>
              <a:buNone/>
            </a:pPr>
            <a:r>
              <a:rPr lang="en-US" sz="4400" b="1">
                <a:latin typeface="Times New Roman" panose="02020603050405020304"/>
                <a:ea typeface="Times New Roman" panose="02020603050405020304"/>
                <a:cs typeface="Times New Roman" panose="02020603050405020304"/>
                <a:sym typeface="Times New Roman" panose="02020603050405020304"/>
              </a:rPr>
              <a:t>to</a:t>
            </a:r>
            <a:endParaRPr sz="4400">
              <a:latin typeface="Times New Roman" panose="02020603050405020304"/>
              <a:ea typeface="Times New Roman" panose="02020603050405020304"/>
              <a:cs typeface="Times New Roman" panose="02020603050405020304"/>
              <a:sym typeface="Times New Roman" panose="02020603050405020304"/>
            </a:endParaRPr>
          </a:p>
        </p:txBody>
      </p:sp>
      <p:sp>
        <p:nvSpPr>
          <p:cNvPr id="570" name="Google Shape;570;p74"/>
          <p:cNvSpPr txBox="1"/>
          <p:nvPr/>
        </p:nvSpPr>
        <p:spPr>
          <a:xfrm>
            <a:off x="5245831" y="2840636"/>
            <a:ext cx="1899081" cy="584708"/>
          </a:xfrm>
          <a:prstGeom prst="rect">
            <a:avLst/>
          </a:prstGeom>
          <a:noFill/>
          <a:ln>
            <a:noFill/>
          </a:ln>
        </p:spPr>
        <p:txBody>
          <a:bodyPr spcFirstLastPara="1" wrap="square" lIns="0" tIns="29175" rIns="0" bIns="0" anchor="t" anchorCtr="0">
            <a:noAutofit/>
          </a:bodyPr>
          <a:lstStyle/>
          <a:p>
            <a:pPr marL="12700" marR="0" lvl="0" indent="0" algn="l" rtl="0">
              <a:lnSpc>
                <a:spcPct val="104000"/>
              </a:lnSpc>
              <a:spcBef>
                <a:spcPts val="0"/>
              </a:spcBef>
              <a:spcAft>
                <a:spcPts val="0"/>
              </a:spcAft>
              <a:buNone/>
            </a:pPr>
            <a:r>
              <a:rPr lang="en-US" sz="4400" b="1">
                <a:latin typeface="Times New Roman" panose="02020603050405020304"/>
                <a:ea typeface="Times New Roman" panose="02020603050405020304"/>
                <a:cs typeface="Times New Roman" panose="02020603050405020304"/>
                <a:sym typeface="Times New Roman" panose="02020603050405020304"/>
              </a:rPr>
              <a:t>Process</a:t>
            </a:r>
            <a:endParaRPr sz="4400">
              <a:latin typeface="Times New Roman" panose="02020603050405020304"/>
              <a:ea typeface="Times New Roman" panose="02020603050405020304"/>
              <a:cs typeface="Times New Roman" panose="02020603050405020304"/>
              <a:sym typeface="Times New Roman" panose="02020603050405020304"/>
            </a:endParaRPr>
          </a:p>
        </p:txBody>
      </p:sp>
      <p:sp>
        <p:nvSpPr>
          <p:cNvPr id="571" name="Google Shape;571;p74"/>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575" name="Shape 575"/>
        <p:cNvGrpSpPr/>
        <p:nvPr/>
      </p:nvGrpSpPr>
      <p:grpSpPr>
        <a:xfrm>
          <a:off x="0" y="0"/>
          <a:ext cx="0" cy="0"/>
          <a:chOff x="0" y="0"/>
          <a:chExt cx="0" cy="0"/>
        </a:xfrm>
      </p:grpSpPr>
      <p:sp>
        <p:nvSpPr>
          <p:cNvPr id="576" name="Google Shape;576;p75"/>
          <p:cNvSpPr txBox="1"/>
          <p:nvPr/>
        </p:nvSpPr>
        <p:spPr>
          <a:xfrm>
            <a:off x="258267" y="1286621"/>
            <a:ext cx="180140" cy="279908"/>
          </a:xfrm>
          <a:prstGeom prst="rect">
            <a:avLst/>
          </a:prstGeom>
          <a:noFill/>
          <a:ln>
            <a:noFill/>
          </a:ln>
        </p:spPr>
        <p:txBody>
          <a:bodyPr spcFirstLastPara="1" wrap="square" lIns="0" tIns="13600" rIns="0" bIns="0" anchor="t" anchorCtr="0">
            <a:noAutofit/>
          </a:bodyPr>
          <a:lstStyle/>
          <a:p>
            <a:pPr marL="12700" marR="0" lvl="0" indent="0" algn="l" rtl="0">
              <a:lnSpc>
                <a:spcPct val="107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p:txBody>
      </p:sp>
      <p:sp>
        <p:nvSpPr>
          <p:cNvPr id="577" name="Google Shape;577;p75"/>
          <p:cNvSpPr txBox="1"/>
          <p:nvPr/>
        </p:nvSpPr>
        <p:spPr>
          <a:xfrm>
            <a:off x="601167" y="1287962"/>
            <a:ext cx="8268466" cy="3816095"/>
          </a:xfrm>
          <a:prstGeom prst="rect">
            <a:avLst/>
          </a:prstGeom>
          <a:noFill/>
          <a:ln>
            <a:noFill/>
          </a:ln>
        </p:spPr>
        <p:txBody>
          <a:bodyPr spcFirstLastPara="1" wrap="square" lIns="0" tIns="13600" rIns="0" bIns="0" anchor="t" anchorCtr="0">
            <a:noAutofit/>
          </a:bodyPr>
          <a:lstStyle/>
          <a:p>
            <a:pPr marL="12700" marR="31115" lvl="0" indent="0" algn="l" rtl="0">
              <a:lnSpc>
                <a:spcPct val="107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Now that you have been through an iteration of the UX process lifecycle, it is</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96240" lvl="0" indent="0" algn="l" rtl="0">
              <a:lnSpc>
                <a:spcPct val="100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time to reflect not just on the design itself, but also on how well your process worked.</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48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If you have any suspicions after doing the testing that the quantitative criteria</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10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were not quite right, you might ask if your UX targets worked well.</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162560" lvl="0" indent="0" algn="l" rtl="0">
              <a:lnSpc>
                <a:spcPct val="100000"/>
              </a:lnSpc>
              <a:spcBef>
                <a:spcPts val="58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For example, if all target levels were met or exceeded on the very first round of evaluation, it will almost certainly be the case that your UX targets were too lenient.</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100000"/>
              </a:lnSpc>
              <a:spcBef>
                <a:spcPts val="48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Even in later iterations, if all UX targets are met but observations during evaluation sessions indicate that participants were frustrated and performed tasks poorly, your intuition will probably tell you that the design is nevertheless not acceptable in terms of its quality of user experience.</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578" name="Google Shape;578;p75"/>
          <p:cNvSpPr txBox="1"/>
          <p:nvPr/>
        </p:nvSpPr>
        <p:spPr>
          <a:xfrm>
            <a:off x="258267" y="2261981"/>
            <a:ext cx="180140" cy="279908"/>
          </a:xfrm>
          <a:prstGeom prst="rect">
            <a:avLst/>
          </a:prstGeom>
          <a:noFill/>
          <a:ln>
            <a:noFill/>
          </a:ln>
        </p:spPr>
        <p:txBody>
          <a:bodyPr spcFirstLastPara="1" wrap="square" lIns="0" tIns="13600" rIns="0" bIns="0" anchor="t" anchorCtr="0">
            <a:noAutofit/>
          </a:bodyPr>
          <a:lstStyle/>
          <a:p>
            <a:pPr marL="12700" marR="0" lvl="0" indent="0" algn="l" rtl="0">
              <a:lnSpc>
                <a:spcPct val="107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p:txBody>
      </p:sp>
      <p:sp>
        <p:nvSpPr>
          <p:cNvPr id="579" name="Google Shape;579;p75"/>
          <p:cNvSpPr txBox="1"/>
          <p:nvPr/>
        </p:nvSpPr>
        <p:spPr>
          <a:xfrm>
            <a:off x="258267" y="2932795"/>
            <a:ext cx="180140" cy="279908"/>
          </a:xfrm>
          <a:prstGeom prst="rect">
            <a:avLst/>
          </a:prstGeom>
          <a:noFill/>
          <a:ln>
            <a:noFill/>
          </a:ln>
        </p:spPr>
        <p:txBody>
          <a:bodyPr spcFirstLastPara="1" wrap="square" lIns="0" tIns="13600" rIns="0" bIns="0" anchor="t" anchorCtr="0">
            <a:noAutofit/>
          </a:bodyPr>
          <a:lstStyle/>
          <a:p>
            <a:pPr marL="12700" marR="0" lvl="0" indent="0" algn="l" rtl="0">
              <a:lnSpc>
                <a:spcPct val="107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p:txBody>
      </p:sp>
      <p:sp>
        <p:nvSpPr>
          <p:cNvPr id="580" name="Google Shape;580;p75"/>
          <p:cNvSpPr txBox="1"/>
          <p:nvPr/>
        </p:nvSpPr>
        <p:spPr>
          <a:xfrm>
            <a:off x="258267" y="3907908"/>
            <a:ext cx="180326" cy="280212"/>
          </a:xfrm>
          <a:prstGeom prst="rect">
            <a:avLst/>
          </a:prstGeom>
          <a:noFill/>
          <a:ln>
            <a:noFill/>
          </a:ln>
        </p:spPr>
        <p:txBody>
          <a:bodyPr spcFirstLastPara="1" wrap="square" lIns="0" tIns="13650" rIns="0" bIns="0" anchor="t" anchorCtr="0">
            <a:noAutofit/>
          </a:bodyPr>
          <a:lstStyle/>
          <a:p>
            <a:pPr marL="12700" marR="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p:txBody>
      </p:sp>
      <p:sp>
        <p:nvSpPr>
          <p:cNvPr id="581" name="Google Shape;581;p75"/>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585" name="Shape 585"/>
        <p:cNvGrpSpPr/>
        <p:nvPr/>
      </p:nvGrpSpPr>
      <p:grpSpPr>
        <a:xfrm>
          <a:off x="0" y="0"/>
          <a:ext cx="0" cy="0"/>
          <a:chOff x="0" y="0"/>
          <a:chExt cx="0" cy="0"/>
        </a:xfrm>
      </p:grpSpPr>
      <p:sp>
        <p:nvSpPr>
          <p:cNvPr id="586" name="Google Shape;586;p76"/>
          <p:cNvSpPr txBox="1"/>
          <p:nvPr/>
        </p:nvSpPr>
        <p:spPr>
          <a:xfrm>
            <a:off x="258267" y="1472865"/>
            <a:ext cx="194966" cy="304291"/>
          </a:xfrm>
          <a:prstGeom prst="rect">
            <a:avLst/>
          </a:prstGeom>
          <a:noFill/>
          <a:ln>
            <a:noFill/>
          </a:ln>
        </p:spPr>
        <p:txBody>
          <a:bodyPr spcFirstLastPara="1" wrap="square" lIns="0" tIns="14875" rIns="0" bIns="0" anchor="t" anchorCtr="0">
            <a:noAutofit/>
          </a:bodyPr>
          <a:lstStyle/>
          <a:p>
            <a:pPr marL="12700" marR="0" lvl="0" indent="0" algn="l" rtl="0">
              <a:lnSpc>
                <a:spcPct val="107000"/>
              </a:lnSpc>
              <a:spcBef>
                <a:spcPts val="0"/>
              </a:spcBef>
              <a:spcAft>
                <a:spcPts val="0"/>
              </a:spcAft>
              <a:buNone/>
            </a:pPr>
            <a:r>
              <a:rPr lang="en-US" sz="2200">
                <a:solidFill>
                  <a:srgbClr val="001F5F"/>
                </a:solidFill>
                <a:latin typeface="Arial" panose="020B0604020202020204"/>
                <a:ea typeface="Arial" panose="020B0604020202020204"/>
                <a:cs typeface="Arial" panose="020B0604020202020204"/>
                <a:sym typeface="Arial" panose="020B0604020202020204"/>
              </a:rPr>
              <a:t>▪</a:t>
            </a:r>
            <a:endParaRPr sz="2200">
              <a:latin typeface="Arial" panose="020B0604020202020204"/>
              <a:ea typeface="Arial" panose="020B0604020202020204"/>
              <a:cs typeface="Arial" panose="020B0604020202020204"/>
              <a:sym typeface="Arial" panose="020B0604020202020204"/>
            </a:endParaRPr>
          </a:p>
        </p:txBody>
      </p:sp>
      <p:sp>
        <p:nvSpPr>
          <p:cNvPr id="587" name="Google Shape;587;p76"/>
          <p:cNvSpPr txBox="1"/>
          <p:nvPr/>
        </p:nvSpPr>
        <p:spPr>
          <a:xfrm>
            <a:off x="601167" y="1474334"/>
            <a:ext cx="8350678" cy="3523615"/>
          </a:xfrm>
          <a:prstGeom prst="rect">
            <a:avLst/>
          </a:prstGeom>
          <a:noFill/>
          <a:ln>
            <a:noFill/>
          </a:ln>
        </p:spPr>
        <p:txBody>
          <a:bodyPr spcFirstLastPara="1" wrap="square" lIns="0" tIns="14875" rIns="0" bIns="0" anchor="t" anchorCtr="0">
            <a:noAutofit/>
          </a:bodyPr>
          <a:lstStyle/>
          <a:p>
            <a:pPr marL="12700" marR="35560" lvl="0" indent="0" algn="l" rtl="0">
              <a:lnSpc>
                <a:spcPct val="107000"/>
              </a:lnSpc>
              <a:spcBef>
                <a:spcPts val="0"/>
              </a:spcBef>
              <a:spcAft>
                <a:spcPts val="0"/>
              </a:spcAft>
              <a:buNone/>
            </a:pP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Then, obviously, the UX team should revisit and adjust the UX targets or</a:t>
            </a:r>
            <a:endParaRPr sz="2200">
              <a:latin typeface="Times New Roman" panose="02020603050405020304"/>
              <a:ea typeface="Times New Roman" panose="02020603050405020304"/>
              <a:cs typeface="Times New Roman" panose="02020603050405020304"/>
              <a:sym typeface="Times New Roman" panose="02020603050405020304"/>
            </a:endParaRPr>
          </a:p>
          <a:p>
            <a:pPr marL="12700" marR="35560" lvl="0" indent="0" algn="l" rtl="0">
              <a:lnSpc>
                <a:spcPct val="96000"/>
              </a:lnSpc>
              <a:spcBef>
                <a:spcPts val="0"/>
              </a:spcBef>
              <a:spcAft>
                <a:spcPts val="0"/>
              </a:spcAft>
              <a:buNone/>
            </a:pP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add more considerations to your criteria for evaluation success.</a:t>
            </a:r>
            <a:endParaRPr sz="2200">
              <a:latin typeface="Times New Roman" panose="02020603050405020304"/>
              <a:ea typeface="Times New Roman" panose="02020603050405020304"/>
              <a:cs typeface="Times New Roman" panose="02020603050405020304"/>
              <a:sym typeface="Times New Roman" panose="02020603050405020304"/>
            </a:endParaRPr>
          </a:p>
          <a:p>
            <a:pPr marL="12700" marR="119380" lvl="0" indent="0" algn="l" rtl="0">
              <a:lnSpc>
                <a:spcPct val="100000"/>
              </a:lnSpc>
              <a:spcBef>
                <a:spcPts val="640"/>
              </a:spcBef>
              <a:spcAft>
                <a:spcPts val="0"/>
              </a:spcAft>
              <a:buNone/>
            </a:pP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Next, ask yourself whether the benchmark tasks supported the evaluation process in the most effective way.</a:t>
            </a:r>
            <a:endParaRPr sz="2200">
              <a:latin typeface="Times New Roman" panose="02020603050405020304"/>
              <a:ea typeface="Times New Roman" panose="02020603050405020304"/>
              <a:cs typeface="Times New Roman" panose="02020603050405020304"/>
              <a:sym typeface="Times New Roman" panose="02020603050405020304"/>
            </a:endParaRPr>
          </a:p>
          <a:p>
            <a:pPr marL="12700" marR="21590" lvl="0" indent="0" algn="l" rtl="0">
              <a:lnSpc>
                <a:spcPct val="100000"/>
              </a:lnSpc>
              <a:spcBef>
                <a:spcPts val="530"/>
              </a:spcBef>
              <a:spcAft>
                <a:spcPts val="0"/>
              </a:spcAft>
              <a:buNone/>
            </a:pP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Should they have been simpler or more complex, narrower or broader? Should any benchmark task description be reworded for clarification or to give less information about how to do a task?</a:t>
            </a:r>
            <a:endParaRPr sz="22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just" rtl="0">
              <a:lnSpc>
                <a:spcPct val="100000"/>
              </a:lnSpc>
              <a:spcBef>
                <a:spcPts val="535"/>
              </a:spcBef>
              <a:spcAft>
                <a:spcPts val="0"/>
              </a:spcAft>
              <a:buNone/>
            </a:pP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Finally, assess how well the overall process worked for the team. You will never be in a better position to sit down, discuss it, and document possible improvements for the next time.</a:t>
            </a:r>
            <a:endParaRPr sz="2200">
              <a:latin typeface="Times New Roman" panose="02020603050405020304"/>
              <a:ea typeface="Times New Roman" panose="02020603050405020304"/>
              <a:cs typeface="Times New Roman" panose="02020603050405020304"/>
              <a:sym typeface="Times New Roman" panose="02020603050405020304"/>
            </a:endParaRPr>
          </a:p>
        </p:txBody>
      </p:sp>
      <p:sp>
        <p:nvSpPr>
          <p:cNvPr id="588" name="Google Shape;588;p76"/>
          <p:cNvSpPr txBox="1"/>
          <p:nvPr/>
        </p:nvSpPr>
        <p:spPr>
          <a:xfrm>
            <a:off x="258267" y="2210735"/>
            <a:ext cx="194966" cy="304291"/>
          </a:xfrm>
          <a:prstGeom prst="rect">
            <a:avLst/>
          </a:prstGeom>
          <a:noFill/>
          <a:ln>
            <a:noFill/>
          </a:ln>
        </p:spPr>
        <p:txBody>
          <a:bodyPr spcFirstLastPara="1" wrap="square" lIns="0" tIns="14875" rIns="0" bIns="0" anchor="t" anchorCtr="0">
            <a:noAutofit/>
          </a:bodyPr>
          <a:lstStyle/>
          <a:p>
            <a:pPr marL="12700" marR="0" lvl="0" indent="0" algn="l" rtl="0">
              <a:lnSpc>
                <a:spcPct val="107000"/>
              </a:lnSpc>
              <a:spcBef>
                <a:spcPts val="0"/>
              </a:spcBef>
              <a:spcAft>
                <a:spcPts val="0"/>
              </a:spcAft>
              <a:buNone/>
            </a:pPr>
            <a:r>
              <a:rPr lang="en-US" sz="2200">
                <a:solidFill>
                  <a:srgbClr val="001F5F"/>
                </a:solidFill>
                <a:latin typeface="Arial" panose="020B0604020202020204"/>
                <a:ea typeface="Arial" panose="020B0604020202020204"/>
                <a:cs typeface="Arial" panose="020B0604020202020204"/>
                <a:sym typeface="Arial" panose="020B0604020202020204"/>
              </a:rPr>
              <a:t>▪</a:t>
            </a:r>
            <a:endParaRPr sz="2200">
              <a:latin typeface="Arial" panose="020B0604020202020204"/>
              <a:ea typeface="Arial" panose="020B0604020202020204"/>
              <a:cs typeface="Arial" panose="020B0604020202020204"/>
              <a:sym typeface="Arial" panose="020B0604020202020204"/>
            </a:endParaRPr>
          </a:p>
        </p:txBody>
      </p:sp>
      <p:sp>
        <p:nvSpPr>
          <p:cNvPr id="589" name="Google Shape;589;p76"/>
          <p:cNvSpPr txBox="1"/>
          <p:nvPr/>
        </p:nvSpPr>
        <p:spPr>
          <a:xfrm>
            <a:off x="258267" y="2948351"/>
            <a:ext cx="194966" cy="304291"/>
          </a:xfrm>
          <a:prstGeom prst="rect">
            <a:avLst/>
          </a:prstGeom>
          <a:noFill/>
          <a:ln>
            <a:noFill/>
          </a:ln>
        </p:spPr>
        <p:txBody>
          <a:bodyPr spcFirstLastPara="1" wrap="square" lIns="0" tIns="14875" rIns="0" bIns="0" anchor="t" anchorCtr="0">
            <a:noAutofit/>
          </a:bodyPr>
          <a:lstStyle/>
          <a:p>
            <a:pPr marL="12700" marR="0" lvl="0" indent="0" algn="l" rtl="0">
              <a:lnSpc>
                <a:spcPct val="107000"/>
              </a:lnSpc>
              <a:spcBef>
                <a:spcPts val="0"/>
              </a:spcBef>
              <a:spcAft>
                <a:spcPts val="0"/>
              </a:spcAft>
              <a:buNone/>
            </a:pPr>
            <a:r>
              <a:rPr lang="en-US" sz="2200">
                <a:solidFill>
                  <a:srgbClr val="001F5F"/>
                </a:solidFill>
                <a:latin typeface="Arial" panose="020B0604020202020204"/>
                <a:ea typeface="Arial" panose="020B0604020202020204"/>
                <a:cs typeface="Arial" panose="020B0604020202020204"/>
                <a:sym typeface="Arial" panose="020B0604020202020204"/>
              </a:rPr>
              <a:t>▪</a:t>
            </a:r>
            <a:endParaRPr sz="2200">
              <a:latin typeface="Arial" panose="020B0604020202020204"/>
              <a:ea typeface="Arial" panose="020B0604020202020204"/>
              <a:cs typeface="Arial" panose="020B0604020202020204"/>
              <a:sym typeface="Arial" panose="020B0604020202020204"/>
            </a:endParaRPr>
          </a:p>
        </p:txBody>
      </p:sp>
      <p:sp>
        <p:nvSpPr>
          <p:cNvPr id="590" name="Google Shape;590;p76"/>
          <p:cNvSpPr txBox="1"/>
          <p:nvPr/>
        </p:nvSpPr>
        <p:spPr>
          <a:xfrm>
            <a:off x="258267" y="4021628"/>
            <a:ext cx="194966" cy="304292"/>
          </a:xfrm>
          <a:prstGeom prst="rect">
            <a:avLst/>
          </a:prstGeom>
          <a:noFill/>
          <a:ln>
            <a:noFill/>
          </a:ln>
        </p:spPr>
        <p:txBody>
          <a:bodyPr spcFirstLastPara="1" wrap="square" lIns="0" tIns="14875" rIns="0" bIns="0" anchor="t" anchorCtr="0">
            <a:noAutofit/>
          </a:bodyPr>
          <a:lstStyle/>
          <a:p>
            <a:pPr marL="12700" marR="0" lvl="0" indent="0" algn="l" rtl="0">
              <a:lnSpc>
                <a:spcPct val="107000"/>
              </a:lnSpc>
              <a:spcBef>
                <a:spcPts val="0"/>
              </a:spcBef>
              <a:spcAft>
                <a:spcPts val="0"/>
              </a:spcAft>
              <a:buNone/>
            </a:pPr>
            <a:r>
              <a:rPr lang="en-US" sz="2200">
                <a:solidFill>
                  <a:srgbClr val="001F5F"/>
                </a:solidFill>
                <a:latin typeface="Arial" panose="020B0604020202020204"/>
                <a:ea typeface="Arial" panose="020B0604020202020204"/>
                <a:cs typeface="Arial" panose="020B0604020202020204"/>
                <a:sym typeface="Arial" panose="020B0604020202020204"/>
              </a:rPr>
              <a:t>▪</a:t>
            </a:r>
            <a:endParaRPr sz="2200">
              <a:latin typeface="Arial" panose="020B0604020202020204"/>
              <a:ea typeface="Arial" panose="020B0604020202020204"/>
              <a:cs typeface="Arial" panose="020B0604020202020204"/>
              <a:sym typeface="Arial" panose="020B0604020202020204"/>
            </a:endParaRPr>
          </a:p>
        </p:txBody>
      </p:sp>
      <p:sp>
        <p:nvSpPr>
          <p:cNvPr id="591" name="Google Shape;591;p76"/>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595" name="Shape 595"/>
        <p:cNvGrpSpPr/>
        <p:nvPr/>
      </p:nvGrpSpPr>
      <p:grpSpPr>
        <a:xfrm>
          <a:off x="0" y="0"/>
          <a:ext cx="0" cy="0"/>
          <a:chOff x="0" y="0"/>
          <a:chExt cx="0" cy="0"/>
        </a:xfrm>
      </p:grpSpPr>
      <p:sp>
        <p:nvSpPr>
          <p:cNvPr id="596" name="Google Shape;596;p77"/>
          <p:cNvSpPr txBox="1"/>
          <p:nvPr/>
        </p:nvSpPr>
        <p:spPr>
          <a:xfrm>
            <a:off x="1657604" y="2840636"/>
            <a:ext cx="810717" cy="584708"/>
          </a:xfrm>
          <a:prstGeom prst="rect">
            <a:avLst/>
          </a:prstGeom>
          <a:noFill/>
          <a:ln>
            <a:noFill/>
          </a:ln>
        </p:spPr>
        <p:txBody>
          <a:bodyPr spcFirstLastPara="1" wrap="square" lIns="0" tIns="29175" rIns="0" bIns="0" anchor="t" anchorCtr="0">
            <a:noAutofit/>
          </a:bodyPr>
          <a:lstStyle/>
          <a:p>
            <a:pPr marL="12700" marR="0" lvl="0" indent="0" algn="l" rtl="0">
              <a:lnSpc>
                <a:spcPct val="104000"/>
              </a:lnSpc>
              <a:spcBef>
                <a:spcPts val="0"/>
              </a:spcBef>
              <a:spcAft>
                <a:spcPts val="0"/>
              </a:spcAft>
              <a:buNone/>
            </a:pPr>
            <a:r>
              <a:rPr lang="en-US" sz="4400" b="1">
                <a:latin typeface="Times New Roman" panose="02020603050405020304"/>
                <a:ea typeface="Times New Roman" panose="02020603050405020304"/>
                <a:cs typeface="Times New Roman" panose="02020603050405020304"/>
                <a:sym typeface="Times New Roman" panose="02020603050405020304"/>
              </a:rPr>
              <a:t>10.</a:t>
            </a:r>
            <a:endParaRPr sz="4400">
              <a:latin typeface="Times New Roman" panose="02020603050405020304"/>
              <a:ea typeface="Times New Roman" panose="02020603050405020304"/>
              <a:cs typeface="Times New Roman" panose="02020603050405020304"/>
              <a:sym typeface="Times New Roman" panose="02020603050405020304"/>
            </a:endParaRPr>
          </a:p>
        </p:txBody>
      </p:sp>
      <p:sp>
        <p:nvSpPr>
          <p:cNvPr id="597" name="Google Shape;597;p77"/>
          <p:cNvSpPr txBox="1"/>
          <p:nvPr/>
        </p:nvSpPr>
        <p:spPr>
          <a:xfrm>
            <a:off x="2483612" y="2840636"/>
            <a:ext cx="2721264" cy="584708"/>
          </a:xfrm>
          <a:prstGeom prst="rect">
            <a:avLst/>
          </a:prstGeom>
          <a:noFill/>
          <a:ln>
            <a:noFill/>
          </a:ln>
        </p:spPr>
        <p:txBody>
          <a:bodyPr spcFirstLastPara="1" wrap="square" lIns="0" tIns="29175" rIns="0" bIns="0" anchor="t" anchorCtr="0">
            <a:noAutofit/>
          </a:bodyPr>
          <a:lstStyle/>
          <a:p>
            <a:pPr marL="12700" marR="0" lvl="0" indent="0" algn="l" rtl="0">
              <a:lnSpc>
                <a:spcPct val="104000"/>
              </a:lnSpc>
              <a:spcBef>
                <a:spcPts val="0"/>
              </a:spcBef>
              <a:spcAft>
                <a:spcPts val="0"/>
              </a:spcAft>
              <a:buNone/>
            </a:pPr>
            <a:r>
              <a:rPr lang="en-US" sz="4400" b="1">
                <a:latin typeface="Times New Roman" panose="02020603050405020304"/>
                <a:ea typeface="Times New Roman" panose="02020603050405020304"/>
                <a:cs typeface="Times New Roman" panose="02020603050405020304"/>
                <a:sym typeface="Times New Roman" panose="02020603050405020304"/>
              </a:rPr>
              <a:t>Evaluation</a:t>
            </a:r>
            <a:endParaRPr sz="4400">
              <a:latin typeface="Times New Roman" panose="02020603050405020304"/>
              <a:ea typeface="Times New Roman" panose="02020603050405020304"/>
              <a:cs typeface="Times New Roman" panose="02020603050405020304"/>
              <a:sym typeface="Times New Roman" panose="02020603050405020304"/>
            </a:endParaRPr>
          </a:p>
        </p:txBody>
      </p:sp>
      <p:sp>
        <p:nvSpPr>
          <p:cNvPr id="598" name="Google Shape;598;p77"/>
          <p:cNvSpPr txBox="1"/>
          <p:nvPr/>
        </p:nvSpPr>
        <p:spPr>
          <a:xfrm>
            <a:off x="5232051" y="2840636"/>
            <a:ext cx="1786660" cy="584708"/>
          </a:xfrm>
          <a:prstGeom prst="rect">
            <a:avLst/>
          </a:prstGeom>
          <a:noFill/>
          <a:ln>
            <a:noFill/>
          </a:ln>
        </p:spPr>
        <p:txBody>
          <a:bodyPr spcFirstLastPara="1" wrap="square" lIns="0" tIns="29175" rIns="0" bIns="0" anchor="t" anchorCtr="0">
            <a:noAutofit/>
          </a:bodyPr>
          <a:lstStyle/>
          <a:p>
            <a:pPr marL="12700" marR="0" lvl="0" indent="0" algn="l" rtl="0">
              <a:lnSpc>
                <a:spcPct val="104000"/>
              </a:lnSpc>
              <a:spcBef>
                <a:spcPts val="0"/>
              </a:spcBef>
              <a:spcAft>
                <a:spcPts val="0"/>
              </a:spcAft>
              <a:buNone/>
            </a:pPr>
            <a:r>
              <a:rPr lang="en-US" sz="4400" b="1">
                <a:latin typeface="Times New Roman" panose="02020603050405020304"/>
                <a:ea typeface="Times New Roman" panose="02020603050405020304"/>
                <a:cs typeface="Times New Roman" panose="02020603050405020304"/>
                <a:sym typeface="Times New Roman" panose="02020603050405020304"/>
              </a:rPr>
              <a:t>Report</a:t>
            </a:r>
            <a:endParaRPr sz="4400">
              <a:latin typeface="Times New Roman" panose="02020603050405020304"/>
              <a:ea typeface="Times New Roman" panose="02020603050405020304"/>
              <a:cs typeface="Times New Roman" panose="02020603050405020304"/>
              <a:sym typeface="Times New Roman" panose="02020603050405020304"/>
            </a:endParaRPr>
          </a:p>
        </p:txBody>
      </p:sp>
      <p:sp>
        <p:nvSpPr>
          <p:cNvPr id="599" name="Google Shape;599;p77"/>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603" name="Shape 603"/>
        <p:cNvGrpSpPr/>
        <p:nvPr/>
      </p:nvGrpSpPr>
      <p:grpSpPr>
        <a:xfrm>
          <a:off x="0" y="0"/>
          <a:ext cx="0" cy="0"/>
          <a:chOff x="0" y="0"/>
          <a:chExt cx="0" cy="0"/>
        </a:xfrm>
      </p:grpSpPr>
      <p:sp>
        <p:nvSpPr>
          <p:cNvPr id="604" name="Google Shape;604;p78"/>
          <p:cNvSpPr txBox="1"/>
          <p:nvPr/>
        </p:nvSpPr>
        <p:spPr>
          <a:xfrm>
            <a:off x="186334" y="637512"/>
            <a:ext cx="8719532" cy="2478995"/>
          </a:xfrm>
          <a:prstGeom prst="rect">
            <a:avLst/>
          </a:prstGeom>
          <a:noFill/>
          <a:ln>
            <a:noFill/>
          </a:ln>
        </p:spPr>
        <p:txBody>
          <a:bodyPr spcFirstLastPara="1" wrap="square" lIns="0" tIns="16175" rIns="0" bIns="0" anchor="t" anchorCtr="0">
            <a:noAutofit/>
          </a:bodyPr>
          <a:lstStyle/>
          <a:p>
            <a:pPr marL="12700" marR="31115" lvl="0" indent="0" algn="l" rtl="0">
              <a:lnSpc>
                <a:spcPct val="106000"/>
              </a:lnSpc>
              <a:spcBef>
                <a:spcPts val="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10.1 Introduction</a:t>
            </a:r>
            <a:endParaRPr sz="24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57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10.1.1 Importance of Quality Communication and Reporting</a:t>
            </a:r>
            <a:endParaRPr sz="2400">
              <a:latin typeface="Times New Roman" panose="02020603050405020304"/>
              <a:ea typeface="Times New Roman" panose="02020603050405020304"/>
              <a:cs typeface="Times New Roman" panose="02020603050405020304"/>
              <a:sym typeface="Times New Roman" panose="02020603050405020304"/>
            </a:endParaRPr>
          </a:p>
          <a:p>
            <a:pPr marL="355600" marR="0" lvl="0" indent="-342900" algn="l" rtl="0">
              <a:lnSpc>
                <a:spcPct val="100000"/>
              </a:lnSpc>
              <a:spcBef>
                <a:spcPts val="58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All the effort and cost you invested thus far in UX evaluation can be wasted at the last minute if you do not follow up now to:</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1115" lvl="0" indent="0" algn="l" rtl="0">
              <a:lnSpc>
                <a:spcPct val="96000"/>
              </a:lnSpc>
              <a:spcBef>
                <a:spcPts val="47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Inform the team and project management about the UX problems in the</a:t>
            </a:r>
            <a:endParaRPr sz="2000">
              <a:latin typeface="Times New Roman" panose="02020603050405020304"/>
              <a:ea typeface="Times New Roman" panose="02020603050405020304"/>
              <a:cs typeface="Times New Roman" panose="02020603050405020304"/>
              <a:sym typeface="Times New Roman" panose="02020603050405020304"/>
            </a:endParaRPr>
          </a:p>
          <a:p>
            <a:pPr marL="756285" marR="31115" lvl="0" indent="0" algn="l" rtl="0">
              <a:lnSpc>
                <a:spcPct val="96000"/>
              </a:lnSpc>
              <a:spcBef>
                <a:spcPts val="10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current design</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1115" lvl="0" indent="0" algn="l" rtl="0">
              <a:lnSpc>
                <a:spcPct val="96000"/>
              </a:lnSpc>
              <a:spcBef>
                <a:spcPts val="57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Persuade them of the need to invest even more in fixing those problems.</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605" name="Google Shape;605;p78"/>
          <p:cNvSpPr txBox="1"/>
          <p:nvPr/>
        </p:nvSpPr>
        <p:spPr>
          <a:xfrm>
            <a:off x="186334" y="3625187"/>
            <a:ext cx="8788249" cy="3017598"/>
          </a:xfrm>
          <a:prstGeom prst="rect">
            <a:avLst/>
          </a:prstGeom>
          <a:noFill/>
          <a:ln>
            <a:noFill/>
          </a:ln>
        </p:spPr>
        <p:txBody>
          <a:bodyPr spcFirstLastPara="1" wrap="square" lIns="0" tIns="16175" rIns="0" bIns="0" anchor="t" anchorCtr="0">
            <a:noAutofit/>
          </a:bodyPr>
          <a:lstStyle/>
          <a:p>
            <a:pPr marL="12700" marR="31115" lvl="0" indent="0" algn="l" rtl="0">
              <a:lnSpc>
                <a:spcPct val="106000"/>
              </a:lnSpc>
              <a:spcBef>
                <a:spcPts val="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10.1.2 Participant Anonymity</a:t>
            </a:r>
            <a:endParaRPr sz="24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45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Participant anonymity does not mean that you, as the evaluator or facilitator, do</a:t>
            </a:r>
            <a:endParaRPr sz="2000">
              <a:latin typeface="Times New Roman" panose="02020603050405020304"/>
              <a:ea typeface="Times New Roman" panose="02020603050405020304"/>
              <a:cs typeface="Times New Roman" panose="02020603050405020304"/>
              <a:sym typeface="Times New Roman" panose="02020603050405020304"/>
            </a:endParaRPr>
          </a:p>
          <a:p>
            <a:pPr marL="355600" marR="0" lvl="0" indent="0" algn="l" rtl="0">
              <a:lnSpc>
                <a:spcPct val="100000"/>
              </a:lnSpc>
              <a:spcBef>
                <a:spcPts val="10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not know the names of participants. Somewhere along the line someone must have recruited and signed up and possibly even paid the participants.</a:t>
            </a:r>
            <a:endParaRPr sz="2000">
              <a:latin typeface="Times New Roman" panose="02020603050405020304"/>
              <a:ea typeface="Times New Roman" panose="02020603050405020304"/>
              <a:cs typeface="Times New Roman" panose="02020603050405020304"/>
              <a:sym typeface="Times New Roman" panose="02020603050405020304"/>
            </a:endParaRPr>
          </a:p>
          <a:p>
            <a:pPr marL="355600" marR="471805" lvl="0" indent="-342900" algn="l" rtl="0">
              <a:lnSpc>
                <a:spcPct val="100000"/>
              </a:lnSpc>
              <a:spcBef>
                <a:spcPts val="47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You should keep participant identification information in just one place—on a sheet of paper or in a database mapping the names to identification codes.</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47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Codes, never names, are used everywhere else in the evaluation process—on data</a:t>
            </a:r>
            <a:endParaRPr sz="2000">
              <a:latin typeface="Times New Roman" panose="02020603050405020304"/>
              <a:ea typeface="Times New Roman" panose="02020603050405020304"/>
              <a:cs typeface="Times New Roman" panose="02020603050405020304"/>
              <a:sym typeface="Times New Roman" panose="02020603050405020304"/>
            </a:endParaRPr>
          </a:p>
          <a:p>
            <a:pPr marL="355600" marR="31115" lvl="0" indent="0" algn="l" rtl="0">
              <a:lnSpc>
                <a:spcPct val="96000"/>
              </a:lnSpc>
              <a:spcBef>
                <a:spcPts val="10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collection forms, during data analysis, and in all reports.</a:t>
            </a:r>
            <a:endParaRPr sz="2000">
              <a:latin typeface="Times New Roman" panose="02020603050405020304"/>
              <a:ea typeface="Times New Roman" panose="02020603050405020304"/>
              <a:cs typeface="Times New Roman" panose="02020603050405020304"/>
              <a:sym typeface="Times New Roman" panose="02020603050405020304"/>
            </a:endParaRPr>
          </a:p>
          <a:p>
            <a:pPr marL="3012440" marR="3030220" lvl="0" indent="0" algn="ctr" rtl="0">
              <a:lnSpc>
                <a:spcPct val="102000"/>
              </a:lnSpc>
              <a:spcBef>
                <a:spcPts val="139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sp>
        <p:nvSpPr>
          <p:cNvPr id="89" name="Google Shape;89;p12"/>
          <p:cNvSpPr/>
          <p:nvPr/>
        </p:nvSpPr>
        <p:spPr>
          <a:xfrm>
            <a:off x="0" y="1917192"/>
            <a:ext cx="9144000" cy="1999487"/>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0" name="Google Shape;90;p12"/>
          <p:cNvSpPr txBox="1"/>
          <p:nvPr/>
        </p:nvSpPr>
        <p:spPr>
          <a:xfrm>
            <a:off x="221691" y="617585"/>
            <a:ext cx="8432868" cy="281249"/>
          </a:xfrm>
          <a:prstGeom prst="rect">
            <a:avLst/>
          </a:prstGeom>
          <a:noFill/>
          <a:ln>
            <a:noFill/>
          </a:ln>
        </p:spPr>
        <p:txBody>
          <a:bodyPr spcFirstLastPara="1" wrap="square" lIns="0" tIns="13675" rIns="0" bIns="0" anchor="t" anchorCtr="0">
            <a:noAutofit/>
          </a:bodyPr>
          <a:lstStyle/>
          <a:p>
            <a:pPr marL="12700" marR="0"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Through years of working with real-world UX practitioners and doing our own</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91" name="Google Shape;91;p12"/>
          <p:cNvSpPr txBox="1"/>
          <p:nvPr/>
        </p:nvSpPr>
        <p:spPr>
          <a:xfrm>
            <a:off x="564591" y="953960"/>
            <a:ext cx="6287679" cy="280212"/>
          </a:xfrm>
          <a:prstGeom prst="rect">
            <a:avLst/>
          </a:prstGeom>
          <a:noFill/>
          <a:ln>
            <a:noFill/>
          </a:ln>
        </p:spPr>
        <p:txBody>
          <a:bodyPr spcFirstLastPara="1" wrap="square" lIns="0" tIns="13600" rIns="0" bIns="0" anchor="t" anchorCtr="0">
            <a:noAutofit/>
          </a:bodyPr>
          <a:lstStyle/>
          <a:p>
            <a:pPr marL="12700" marR="0" lvl="0" indent="0" algn="l" rtl="0">
              <a:lnSpc>
                <a:spcPct val="107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user experience evaluations, we have refined the concept of a</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92" name="Google Shape;92;p12"/>
          <p:cNvSpPr txBox="1"/>
          <p:nvPr/>
        </p:nvSpPr>
        <p:spPr>
          <a:xfrm>
            <a:off x="6852351" y="953960"/>
            <a:ext cx="1688053" cy="280212"/>
          </a:xfrm>
          <a:prstGeom prst="rect">
            <a:avLst/>
          </a:prstGeom>
          <a:noFill/>
          <a:ln>
            <a:noFill/>
          </a:ln>
        </p:spPr>
        <p:txBody>
          <a:bodyPr spcFirstLastPara="1" wrap="square" lIns="0" tIns="13600" rIns="0" bIns="0" anchor="t" anchorCtr="0">
            <a:noAutofit/>
          </a:bodyPr>
          <a:lstStyle/>
          <a:p>
            <a:pPr marL="12700" marR="0" lvl="0" indent="0" algn="l" rtl="0">
              <a:lnSpc>
                <a:spcPct val="107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UX target table.</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93" name="Google Shape;93;p12"/>
          <p:cNvSpPr txBox="1"/>
          <p:nvPr/>
        </p:nvSpPr>
        <p:spPr>
          <a:xfrm>
            <a:off x="221691" y="4474194"/>
            <a:ext cx="8741941" cy="1744568"/>
          </a:xfrm>
          <a:prstGeom prst="rect">
            <a:avLst/>
          </a:prstGeom>
          <a:noFill/>
          <a:ln>
            <a:noFill/>
          </a:ln>
        </p:spPr>
        <p:txBody>
          <a:bodyPr spcFirstLastPara="1" wrap="square" lIns="0" tIns="13675" rIns="0" bIns="0" anchor="t" anchorCtr="0">
            <a:noAutofit/>
          </a:bodyPr>
          <a:lstStyle/>
          <a:p>
            <a:pPr marL="12700" marR="43815"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For convenience, one row in the table is called a “UX target.”</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43815" lvl="0" indent="0" algn="l" rtl="0">
              <a:lnSpc>
                <a:spcPct val="96000"/>
              </a:lnSpc>
              <a:spcBef>
                <a:spcPts val="70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The first three columns are for the work role and related user class to which this</a:t>
            </a:r>
            <a:endParaRPr sz="2000">
              <a:latin typeface="Times New Roman" panose="02020603050405020304"/>
              <a:ea typeface="Times New Roman" panose="02020603050405020304"/>
              <a:cs typeface="Times New Roman" panose="02020603050405020304"/>
              <a:sym typeface="Times New Roman" panose="02020603050405020304"/>
            </a:endParaRPr>
          </a:p>
          <a:p>
            <a:pPr marL="355600" marR="43815" lvl="0" indent="0" algn="l" rtl="0">
              <a:lnSpc>
                <a:spcPct val="96000"/>
              </a:lnSpc>
              <a:spcBef>
                <a:spcPts val="34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UX target applies, the associated UX goal, and the UX measure.</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96000"/>
              </a:lnSpc>
              <a:spcBef>
                <a:spcPts val="81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The three go together because each UX measure is aimed at supporting a UX goal</a:t>
            </a:r>
            <a:endParaRPr sz="2000">
              <a:latin typeface="Times New Roman" panose="02020603050405020304"/>
              <a:ea typeface="Times New Roman" panose="02020603050405020304"/>
              <a:cs typeface="Times New Roman" panose="02020603050405020304"/>
              <a:sym typeface="Times New Roman" panose="02020603050405020304"/>
            </a:endParaRPr>
          </a:p>
          <a:p>
            <a:pPr marL="355600" marR="43815" lvl="0" indent="0" algn="l" rtl="0">
              <a:lnSpc>
                <a:spcPct val="96000"/>
              </a:lnSpc>
              <a:spcBef>
                <a:spcPts val="34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and is specified with respect to a work role and user class combination.</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94" name="Google Shape;94;p12"/>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609" name="Shape 609"/>
        <p:cNvGrpSpPr/>
        <p:nvPr/>
      </p:nvGrpSpPr>
      <p:grpSpPr>
        <a:xfrm>
          <a:off x="0" y="0"/>
          <a:ext cx="0" cy="0"/>
          <a:chOff x="0" y="0"/>
          <a:chExt cx="0" cy="0"/>
        </a:xfrm>
      </p:grpSpPr>
      <p:sp>
        <p:nvSpPr>
          <p:cNvPr id="610" name="Google Shape;610;p79"/>
          <p:cNvSpPr txBox="1"/>
          <p:nvPr/>
        </p:nvSpPr>
        <p:spPr>
          <a:xfrm>
            <a:off x="186334" y="564360"/>
            <a:ext cx="8338573" cy="2558243"/>
          </a:xfrm>
          <a:prstGeom prst="rect">
            <a:avLst/>
          </a:prstGeom>
          <a:noFill/>
          <a:ln>
            <a:noFill/>
          </a:ln>
        </p:spPr>
        <p:txBody>
          <a:bodyPr spcFirstLastPara="1" wrap="square" lIns="0" tIns="16175" rIns="0" bIns="0" anchor="t" anchorCtr="0">
            <a:noAutofit/>
          </a:bodyPr>
          <a:lstStyle/>
          <a:p>
            <a:pPr marL="12700" marR="43815" lvl="0" indent="0" algn="l" rtl="0">
              <a:lnSpc>
                <a:spcPct val="106000"/>
              </a:lnSpc>
              <a:spcBef>
                <a:spcPts val="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10.2 Reporting Informal Summative Results</a:t>
            </a:r>
            <a:endParaRPr sz="24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96000"/>
              </a:lnSpc>
              <a:spcBef>
                <a:spcPts val="21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the audience for your informal summative evaluation results should be strictly</a:t>
            </a:r>
            <a:endParaRPr sz="2000">
              <a:latin typeface="Times New Roman" panose="02020603050405020304"/>
              <a:ea typeface="Times New Roman" panose="02020603050405020304"/>
              <a:cs typeface="Times New Roman" panose="02020603050405020304"/>
              <a:sym typeface="Times New Roman" panose="02020603050405020304"/>
            </a:endParaRPr>
          </a:p>
          <a:p>
            <a:pPr marL="355600" marR="43815" lvl="0" indent="0" algn="l" rtl="0">
              <a:lnSpc>
                <a:spcPct val="108000"/>
              </a:lnSpc>
              <a:spcBef>
                <a:spcPts val="11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limited to your own project group.</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43815" lvl="0" indent="0" algn="l" rtl="0">
              <a:lnSpc>
                <a:spcPct val="96000"/>
              </a:lnSpc>
              <a:spcBef>
                <a:spcPts val="22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They are to be used only as an engineering tool within the project.</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43815" lvl="0" indent="0" algn="l" rtl="0">
              <a:lnSpc>
                <a:spcPct val="96000"/>
              </a:lnSpc>
              <a:spcBef>
                <a:spcPts val="33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You must be answerable to these questions:</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43815" lvl="0" indent="0" algn="l" rtl="0">
              <a:lnSpc>
                <a:spcPct val="96000"/>
              </a:lnSpc>
              <a:spcBef>
                <a:spcPts val="33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What if You Are Required to Produce a Formative Evaluation Report for</a:t>
            </a:r>
            <a:endParaRPr sz="2000">
              <a:latin typeface="Times New Roman" panose="02020603050405020304"/>
              <a:ea typeface="Times New Roman" panose="02020603050405020304"/>
              <a:cs typeface="Times New Roman" panose="02020603050405020304"/>
              <a:sym typeface="Times New Roman" panose="02020603050405020304"/>
            </a:endParaRPr>
          </a:p>
          <a:p>
            <a:pPr marL="724535" marR="4226560" lvl="0" indent="0" algn="ctr" rtl="0">
              <a:lnSpc>
                <a:spcPct val="108000"/>
              </a:lnSpc>
              <a:spcBef>
                <a:spcPts val="11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Consumption Beyond the Team?</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43815" lvl="0" indent="0" algn="l" rtl="0">
              <a:lnSpc>
                <a:spcPct val="96000"/>
              </a:lnSpc>
              <a:spcBef>
                <a:spcPts val="22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What if You Need a Report to Convince the Team to Fix the Problems?</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611" name="Google Shape;611;p79"/>
          <p:cNvSpPr txBox="1"/>
          <p:nvPr/>
        </p:nvSpPr>
        <p:spPr>
          <a:xfrm>
            <a:off x="186334" y="3594707"/>
            <a:ext cx="8298547" cy="700103"/>
          </a:xfrm>
          <a:prstGeom prst="rect">
            <a:avLst/>
          </a:prstGeom>
          <a:noFill/>
          <a:ln>
            <a:noFill/>
          </a:ln>
        </p:spPr>
        <p:txBody>
          <a:bodyPr spcFirstLastPara="1" wrap="square" lIns="0" tIns="16175" rIns="0" bIns="0" anchor="t" anchorCtr="0">
            <a:noAutofit/>
          </a:bodyPr>
          <a:lstStyle/>
          <a:p>
            <a:pPr marL="12700" marR="41910" lvl="0" indent="0" algn="l" rtl="0">
              <a:lnSpc>
                <a:spcPct val="106000"/>
              </a:lnSpc>
              <a:spcBef>
                <a:spcPts val="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10.3 Reporting Qualitative Formative Results</a:t>
            </a:r>
            <a:endParaRPr sz="24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96000"/>
              </a:lnSpc>
              <a:spcBef>
                <a:spcPts val="240"/>
              </a:spcBef>
              <a:spcAft>
                <a:spcPts val="0"/>
              </a:spcAft>
              <a:buNone/>
            </a:pPr>
            <a:r>
              <a:rPr lang="en-US" sz="2200">
                <a:solidFill>
                  <a:srgbClr val="001F5F"/>
                </a:solidFill>
                <a:latin typeface="Arial" panose="020B0604020202020204"/>
                <a:ea typeface="Arial" panose="020B0604020202020204"/>
                <a:cs typeface="Arial" panose="020B0604020202020204"/>
                <a:sym typeface="Arial" panose="020B0604020202020204"/>
              </a:rPr>
              <a:t>▪  </a:t>
            </a: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Common Industry Format (CIF) for Reporting Formal Summative UX</a:t>
            </a:r>
            <a:endParaRPr sz="2200">
              <a:latin typeface="Times New Roman" panose="02020603050405020304"/>
              <a:ea typeface="Times New Roman" panose="02020603050405020304"/>
              <a:cs typeface="Times New Roman" panose="02020603050405020304"/>
              <a:sym typeface="Times New Roman" panose="02020603050405020304"/>
            </a:endParaRPr>
          </a:p>
        </p:txBody>
      </p:sp>
      <p:sp>
        <p:nvSpPr>
          <p:cNvPr id="612" name="Google Shape;612;p79"/>
          <p:cNvSpPr txBox="1"/>
          <p:nvPr/>
        </p:nvSpPr>
        <p:spPr>
          <a:xfrm>
            <a:off x="529234" y="4292464"/>
            <a:ext cx="6861110" cy="2350320"/>
          </a:xfrm>
          <a:prstGeom prst="rect">
            <a:avLst/>
          </a:prstGeom>
          <a:noFill/>
          <a:ln>
            <a:noFill/>
          </a:ln>
        </p:spPr>
        <p:txBody>
          <a:bodyPr spcFirstLastPara="1" wrap="square" lIns="0" tIns="14875" rIns="0" bIns="0" anchor="t" anchorCtr="0">
            <a:noAutofit/>
          </a:bodyPr>
          <a:lstStyle/>
          <a:p>
            <a:pPr marL="12700" marR="0" lvl="0" indent="0" algn="l" rtl="0">
              <a:lnSpc>
                <a:spcPct val="107000"/>
              </a:lnSpc>
              <a:spcBef>
                <a:spcPts val="0"/>
              </a:spcBef>
              <a:spcAft>
                <a:spcPts val="0"/>
              </a:spcAft>
              <a:buNone/>
            </a:pP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Evaluation Results . The CIF standard calls out requirements</a:t>
            </a:r>
            <a:endParaRPr sz="2200">
              <a:latin typeface="Times New Roman" panose="02020603050405020304"/>
              <a:ea typeface="Times New Roman" panose="02020603050405020304"/>
              <a:cs typeface="Times New Roman" panose="02020603050405020304"/>
              <a:sym typeface="Times New Roman" panose="02020603050405020304"/>
            </a:endParaRPr>
          </a:p>
          <a:p>
            <a:pPr marL="12700" marR="41910" lvl="0" indent="0" algn="l" rtl="0">
              <a:lnSpc>
                <a:spcPct val="108000"/>
              </a:lnSpc>
              <a:spcBef>
                <a:spcPts val="0"/>
              </a:spcBef>
              <a:spcAft>
                <a:spcPts val="0"/>
              </a:spcAft>
              <a:buNone/>
            </a:pP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include:</a:t>
            </a:r>
            <a:endParaRPr sz="2200">
              <a:latin typeface="Times New Roman" panose="02020603050405020304"/>
              <a:ea typeface="Times New Roman" panose="02020603050405020304"/>
              <a:cs typeface="Times New Roman" panose="02020603050405020304"/>
              <a:sym typeface="Times New Roman" panose="02020603050405020304"/>
            </a:endParaRPr>
          </a:p>
          <a:p>
            <a:pPr marL="127000" marR="41910" lvl="0" indent="0" algn="l" rtl="0">
              <a:lnSpc>
                <a:spcPct val="96000"/>
              </a:lnSpc>
              <a:spcBef>
                <a:spcPts val="245"/>
              </a:spcBef>
              <a:spcAft>
                <a:spcPts val="0"/>
              </a:spcAft>
              <a:buNone/>
            </a:pPr>
            <a:r>
              <a:rPr lang="en-US" sz="2200">
                <a:solidFill>
                  <a:srgbClr val="001F5F"/>
                </a:solidFill>
                <a:latin typeface="Arial" panose="020B0604020202020204"/>
                <a:ea typeface="Arial" panose="020B0604020202020204"/>
                <a:cs typeface="Arial" panose="020B0604020202020204"/>
                <a:sym typeface="Arial" panose="020B0604020202020204"/>
              </a:rPr>
              <a:t>– </a:t>
            </a: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A description of the product</a:t>
            </a:r>
            <a:endParaRPr sz="2200">
              <a:latin typeface="Times New Roman" panose="02020603050405020304"/>
              <a:ea typeface="Times New Roman" panose="02020603050405020304"/>
              <a:cs typeface="Times New Roman" panose="02020603050405020304"/>
              <a:sym typeface="Times New Roman" panose="02020603050405020304"/>
            </a:endParaRPr>
          </a:p>
          <a:p>
            <a:pPr marL="127000" marR="41910" lvl="0" indent="0" algn="l" rtl="0">
              <a:lnSpc>
                <a:spcPct val="96000"/>
              </a:lnSpc>
              <a:spcBef>
                <a:spcPts val="365"/>
              </a:spcBef>
              <a:spcAft>
                <a:spcPts val="0"/>
              </a:spcAft>
              <a:buNone/>
            </a:pPr>
            <a:r>
              <a:rPr lang="en-US" sz="2200">
                <a:solidFill>
                  <a:srgbClr val="001F5F"/>
                </a:solidFill>
                <a:latin typeface="Arial" panose="020B0604020202020204"/>
                <a:ea typeface="Arial" panose="020B0604020202020204"/>
                <a:cs typeface="Arial" panose="020B0604020202020204"/>
                <a:sym typeface="Arial" panose="020B0604020202020204"/>
              </a:rPr>
              <a:t>– </a:t>
            </a: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Goals of the testing</a:t>
            </a:r>
            <a:endParaRPr sz="2200">
              <a:latin typeface="Times New Roman" panose="02020603050405020304"/>
              <a:ea typeface="Times New Roman" panose="02020603050405020304"/>
              <a:cs typeface="Times New Roman" panose="02020603050405020304"/>
              <a:sym typeface="Times New Roman" panose="02020603050405020304"/>
            </a:endParaRPr>
          </a:p>
          <a:p>
            <a:pPr marL="127000" marR="41910" lvl="0" indent="0" algn="l" rtl="0">
              <a:lnSpc>
                <a:spcPct val="96000"/>
              </a:lnSpc>
              <a:spcBef>
                <a:spcPts val="365"/>
              </a:spcBef>
              <a:spcAft>
                <a:spcPts val="0"/>
              </a:spcAft>
              <a:buNone/>
            </a:pPr>
            <a:r>
              <a:rPr lang="en-US" sz="2200">
                <a:solidFill>
                  <a:srgbClr val="001F5F"/>
                </a:solidFill>
                <a:latin typeface="Arial" panose="020B0604020202020204"/>
                <a:ea typeface="Arial" panose="020B0604020202020204"/>
                <a:cs typeface="Arial" panose="020B0604020202020204"/>
                <a:sym typeface="Arial" panose="020B0604020202020204"/>
              </a:rPr>
              <a:t>– </a:t>
            </a: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A description of the number and types of participants</a:t>
            </a:r>
            <a:endParaRPr sz="2200">
              <a:latin typeface="Times New Roman" panose="02020603050405020304"/>
              <a:ea typeface="Times New Roman" panose="02020603050405020304"/>
              <a:cs typeface="Times New Roman" panose="02020603050405020304"/>
              <a:sym typeface="Times New Roman" panose="02020603050405020304"/>
            </a:endParaRPr>
          </a:p>
          <a:p>
            <a:pPr marL="127000" marR="41910" lvl="0" indent="0" algn="l" rtl="0">
              <a:lnSpc>
                <a:spcPct val="96000"/>
              </a:lnSpc>
              <a:spcBef>
                <a:spcPts val="365"/>
              </a:spcBef>
              <a:spcAft>
                <a:spcPts val="0"/>
              </a:spcAft>
              <a:buNone/>
            </a:pPr>
            <a:r>
              <a:rPr lang="en-US" sz="2200">
                <a:solidFill>
                  <a:srgbClr val="001F5F"/>
                </a:solidFill>
                <a:latin typeface="Arial" panose="020B0604020202020204"/>
                <a:ea typeface="Arial" panose="020B0604020202020204"/>
                <a:cs typeface="Arial" panose="020B0604020202020204"/>
                <a:sym typeface="Arial" panose="020B0604020202020204"/>
              </a:rPr>
              <a:t>– </a:t>
            </a: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Tasks used in evaluation</a:t>
            </a:r>
            <a:endParaRPr sz="2200">
              <a:latin typeface="Times New Roman" panose="02020603050405020304"/>
              <a:ea typeface="Times New Roman" panose="02020603050405020304"/>
              <a:cs typeface="Times New Roman" panose="02020603050405020304"/>
              <a:sym typeface="Times New Roman" panose="02020603050405020304"/>
            </a:endParaRPr>
          </a:p>
          <a:p>
            <a:pPr marL="2693670" marR="41910" lvl="0" indent="0" algn="l" rtl="0">
              <a:lnSpc>
                <a:spcPct val="102000"/>
              </a:lnSpc>
              <a:spcBef>
                <a:spcPts val="605"/>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
        <p:nvSpPr>
          <p:cNvPr id="613" name="Google Shape;613;p79"/>
          <p:cNvSpPr txBox="1"/>
          <p:nvPr/>
        </p:nvSpPr>
        <p:spPr>
          <a:xfrm>
            <a:off x="7396180" y="4292464"/>
            <a:ext cx="392979" cy="304291"/>
          </a:xfrm>
          <a:prstGeom prst="rect">
            <a:avLst/>
          </a:prstGeom>
          <a:noFill/>
          <a:ln>
            <a:noFill/>
          </a:ln>
        </p:spPr>
        <p:txBody>
          <a:bodyPr spcFirstLastPara="1" wrap="square" lIns="0" tIns="14875" rIns="0" bIns="0" anchor="t" anchorCtr="0">
            <a:noAutofit/>
          </a:bodyPr>
          <a:lstStyle/>
          <a:p>
            <a:pPr marL="12700" marR="0" lvl="0" indent="0" algn="l" rtl="0">
              <a:lnSpc>
                <a:spcPct val="107000"/>
              </a:lnSpc>
              <a:spcBef>
                <a:spcPts val="0"/>
              </a:spcBef>
              <a:spcAft>
                <a:spcPts val="0"/>
              </a:spcAft>
              <a:buNone/>
            </a:pP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for</a:t>
            </a:r>
            <a:endParaRPr sz="2200">
              <a:latin typeface="Times New Roman" panose="02020603050405020304"/>
              <a:ea typeface="Times New Roman" panose="02020603050405020304"/>
              <a:cs typeface="Times New Roman" panose="02020603050405020304"/>
              <a:sym typeface="Times New Roman" panose="02020603050405020304"/>
            </a:endParaRPr>
          </a:p>
        </p:txBody>
      </p:sp>
      <p:sp>
        <p:nvSpPr>
          <p:cNvPr id="614" name="Google Shape;614;p79"/>
          <p:cNvSpPr txBox="1"/>
          <p:nvPr/>
        </p:nvSpPr>
        <p:spPr>
          <a:xfrm>
            <a:off x="7793322" y="4292464"/>
            <a:ext cx="842553" cy="304291"/>
          </a:xfrm>
          <a:prstGeom prst="rect">
            <a:avLst/>
          </a:prstGeom>
          <a:noFill/>
          <a:ln>
            <a:noFill/>
          </a:ln>
        </p:spPr>
        <p:txBody>
          <a:bodyPr spcFirstLastPara="1" wrap="square" lIns="0" tIns="14875" rIns="0" bIns="0" anchor="t" anchorCtr="0">
            <a:noAutofit/>
          </a:bodyPr>
          <a:lstStyle/>
          <a:p>
            <a:pPr marL="12700" marR="0" lvl="0" indent="0" algn="l" rtl="0">
              <a:lnSpc>
                <a:spcPct val="107000"/>
              </a:lnSpc>
              <a:spcBef>
                <a:spcPts val="0"/>
              </a:spcBef>
              <a:spcAft>
                <a:spcPts val="0"/>
              </a:spcAft>
              <a:buNone/>
            </a:pP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reports</a:t>
            </a:r>
            <a:endParaRPr sz="2200">
              <a:latin typeface="Times New Roman" panose="02020603050405020304"/>
              <a:ea typeface="Times New Roman" panose="02020603050405020304"/>
              <a:cs typeface="Times New Roman" panose="02020603050405020304"/>
              <a:sym typeface="Times New Roman" panose="02020603050405020304"/>
            </a:endParaRPr>
          </a:p>
        </p:txBody>
      </p:sp>
      <p:sp>
        <p:nvSpPr>
          <p:cNvPr id="615" name="Google Shape;615;p79"/>
          <p:cNvSpPr txBox="1"/>
          <p:nvPr/>
        </p:nvSpPr>
        <p:spPr>
          <a:xfrm>
            <a:off x="8638365" y="4292464"/>
            <a:ext cx="284211" cy="304291"/>
          </a:xfrm>
          <a:prstGeom prst="rect">
            <a:avLst/>
          </a:prstGeom>
          <a:noFill/>
          <a:ln>
            <a:noFill/>
          </a:ln>
        </p:spPr>
        <p:txBody>
          <a:bodyPr spcFirstLastPara="1" wrap="square" lIns="0" tIns="14875" rIns="0" bIns="0" anchor="t" anchorCtr="0">
            <a:noAutofit/>
          </a:bodyPr>
          <a:lstStyle/>
          <a:p>
            <a:pPr marL="12700" marR="0" lvl="0" indent="0" algn="l" rtl="0">
              <a:lnSpc>
                <a:spcPct val="107000"/>
              </a:lnSpc>
              <a:spcBef>
                <a:spcPts val="0"/>
              </a:spcBef>
              <a:spcAft>
                <a:spcPts val="0"/>
              </a:spcAft>
              <a:buNone/>
            </a:pP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to</a:t>
            </a:r>
            <a:endParaRPr sz="2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619" name="Shape 619"/>
        <p:cNvGrpSpPr/>
        <p:nvPr/>
      </p:nvGrpSpPr>
      <p:grpSpPr>
        <a:xfrm>
          <a:off x="0" y="0"/>
          <a:ext cx="0" cy="0"/>
          <a:chOff x="0" y="0"/>
          <a:chExt cx="0" cy="0"/>
        </a:xfrm>
      </p:grpSpPr>
      <p:sp>
        <p:nvSpPr>
          <p:cNvPr id="620" name="Google Shape;620;p80"/>
          <p:cNvSpPr txBox="1"/>
          <p:nvPr/>
        </p:nvSpPr>
        <p:spPr>
          <a:xfrm>
            <a:off x="643534" y="920138"/>
            <a:ext cx="8307087" cy="1989105"/>
          </a:xfrm>
          <a:prstGeom prst="rect">
            <a:avLst/>
          </a:prstGeom>
          <a:noFill/>
          <a:ln>
            <a:noFill/>
          </a:ln>
        </p:spPr>
        <p:txBody>
          <a:bodyPr spcFirstLastPara="1" wrap="square" lIns="0" tIns="13700" rIns="0" bIns="0" anchor="t" anchorCtr="0">
            <a:noAutofit/>
          </a:bodyPr>
          <a:lstStyle/>
          <a:p>
            <a:pPr marL="12700" marR="31115" lvl="0" indent="0" algn="l" rtl="0">
              <a:lnSpc>
                <a:spcPct val="108000"/>
              </a:lnSpc>
              <a:spcBef>
                <a:spcPts val="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The experimental design of the test (very important for formal summative</a:t>
            </a:r>
            <a:endParaRPr sz="2000">
              <a:latin typeface="Times New Roman" panose="02020603050405020304"/>
              <a:ea typeface="Times New Roman" panose="02020603050405020304"/>
              <a:cs typeface="Times New Roman" panose="02020603050405020304"/>
              <a:sym typeface="Times New Roman" panose="02020603050405020304"/>
            </a:endParaRPr>
          </a:p>
          <a:p>
            <a:pPr marL="299085" marR="0" lvl="0" indent="0" algn="l" rtl="0">
              <a:lnSpc>
                <a:spcPct val="100000"/>
              </a:lnSpc>
              <a:spcBef>
                <a:spcPts val="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studies because of the need for eliminating any biases and to ensure the results do not suffer from external, internal, and other validity concerns)</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47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Evaluation methods used</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57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Usability measures and data collection methods employed</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1115" lvl="0" indent="0" algn="l" rtl="0">
              <a:lnSpc>
                <a:spcPct val="96000"/>
              </a:lnSpc>
              <a:spcBef>
                <a:spcPts val="57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Numerical results, including graphical methods of presentation</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621" name="Google Shape;621;p80"/>
          <p:cNvSpPr txBox="1"/>
          <p:nvPr/>
        </p:nvSpPr>
        <p:spPr>
          <a:xfrm>
            <a:off x="186334" y="3004485"/>
            <a:ext cx="7681068" cy="976321"/>
          </a:xfrm>
          <a:prstGeom prst="rect">
            <a:avLst/>
          </a:prstGeom>
          <a:noFill/>
          <a:ln>
            <a:noFill/>
          </a:ln>
        </p:spPr>
        <p:txBody>
          <a:bodyPr spcFirstLastPara="1" wrap="square" lIns="0" tIns="14950" rIns="0" bIns="0" anchor="t" anchorCtr="0">
            <a:noAutofit/>
          </a:bodyPr>
          <a:lstStyle/>
          <a:p>
            <a:pPr marL="12700" marR="0" lvl="0" indent="0" algn="l" rtl="0">
              <a:lnSpc>
                <a:spcPct val="107000"/>
              </a:lnSpc>
              <a:spcBef>
                <a:spcPts val="0"/>
              </a:spcBef>
              <a:spcAft>
                <a:spcPts val="0"/>
              </a:spcAft>
              <a:buNone/>
            </a:pPr>
            <a:r>
              <a:rPr lang="en-US" sz="2200">
                <a:solidFill>
                  <a:srgbClr val="001F5F"/>
                </a:solidFill>
                <a:latin typeface="Arial" panose="020B0604020202020204"/>
                <a:ea typeface="Arial" panose="020B0604020202020204"/>
                <a:cs typeface="Arial" panose="020B0604020202020204"/>
                <a:sym typeface="Arial" panose="020B0604020202020204"/>
              </a:rPr>
              <a:t>▪  </a:t>
            </a: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The American National Standards Institute (ANSI) approved this</a:t>
            </a:r>
            <a:endParaRPr sz="2200">
              <a:latin typeface="Times New Roman" panose="02020603050405020304"/>
              <a:ea typeface="Times New Roman" panose="02020603050405020304"/>
              <a:cs typeface="Times New Roman" panose="02020603050405020304"/>
              <a:sym typeface="Times New Roman" panose="02020603050405020304"/>
            </a:endParaRPr>
          </a:p>
          <a:p>
            <a:pPr marL="355600" marR="8890" lvl="0" indent="0" algn="l" rtl="0">
              <a:lnSpc>
                <a:spcPct val="100000"/>
              </a:lnSpc>
              <a:spcBef>
                <a:spcPts val="0"/>
              </a:spcBef>
              <a:spcAft>
                <a:spcPts val="0"/>
              </a:spcAft>
              <a:buNone/>
            </a:pP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for summative reporting as ANSI-NCITS 354-2001 in December it became an international standard, ISO/IEC 25062: Software</a:t>
            </a:r>
            <a:endParaRPr sz="2200">
              <a:latin typeface="Times New Roman" panose="02020603050405020304"/>
              <a:ea typeface="Times New Roman" panose="02020603050405020304"/>
              <a:cs typeface="Times New Roman" panose="02020603050405020304"/>
              <a:sym typeface="Times New Roman" panose="02020603050405020304"/>
            </a:endParaRPr>
          </a:p>
        </p:txBody>
      </p:sp>
      <p:sp>
        <p:nvSpPr>
          <p:cNvPr id="622" name="Google Shape;622;p80"/>
          <p:cNvSpPr txBox="1"/>
          <p:nvPr/>
        </p:nvSpPr>
        <p:spPr>
          <a:xfrm>
            <a:off x="7868556" y="3005954"/>
            <a:ext cx="1012956" cy="304292"/>
          </a:xfrm>
          <a:prstGeom prst="rect">
            <a:avLst/>
          </a:prstGeom>
          <a:noFill/>
          <a:ln>
            <a:noFill/>
          </a:ln>
        </p:spPr>
        <p:txBody>
          <a:bodyPr spcFirstLastPara="1" wrap="square" lIns="0" tIns="14875" rIns="0" bIns="0" anchor="t" anchorCtr="0">
            <a:noAutofit/>
          </a:bodyPr>
          <a:lstStyle/>
          <a:p>
            <a:pPr marL="12700" marR="0" lvl="0" indent="0" algn="l" rtl="0">
              <a:lnSpc>
                <a:spcPct val="107000"/>
              </a:lnSpc>
              <a:spcBef>
                <a:spcPts val="0"/>
              </a:spcBef>
              <a:spcAft>
                <a:spcPts val="0"/>
              </a:spcAft>
              <a:buNone/>
            </a:pP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standard</a:t>
            </a:r>
            <a:endParaRPr sz="2200">
              <a:latin typeface="Times New Roman" panose="02020603050405020304"/>
              <a:ea typeface="Times New Roman" panose="02020603050405020304"/>
              <a:cs typeface="Times New Roman" panose="02020603050405020304"/>
              <a:sym typeface="Times New Roman" panose="02020603050405020304"/>
            </a:endParaRPr>
          </a:p>
        </p:txBody>
      </p:sp>
      <p:sp>
        <p:nvSpPr>
          <p:cNvPr id="623" name="Google Shape;623;p80"/>
          <p:cNvSpPr txBox="1"/>
          <p:nvPr/>
        </p:nvSpPr>
        <p:spPr>
          <a:xfrm>
            <a:off x="7872633" y="3341234"/>
            <a:ext cx="626133" cy="304292"/>
          </a:xfrm>
          <a:prstGeom prst="rect">
            <a:avLst/>
          </a:prstGeom>
          <a:noFill/>
          <a:ln>
            <a:noFill/>
          </a:ln>
        </p:spPr>
        <p:txBody>
          <a:bodyPr spcFirstLastPara="1" wrap="square" lIns="0" tIns="14875" rIns="0" bIns="0" anchor="t" anchorCtr="0">
            <a:noAutofit/>
          </a:bodyPr>
          <a:lstStyle/>
          <a:p>
            <a:pPr marL="12700" marR="0" lvl="0" indent="0" algn="l" rtl="0">
              <a:lnSpc>
                <a:spcPct val="107000"/>
              </a:lnSpc>
              <a:spcBef>
                <a:spcPts val="0"/>
              </a:spcBef>
              <a:spcAft>
                <a:spcPts val="0"/>
              </a:spcAft>
              <a:buNone/>
            </a:pP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2001</a:t>
            </a:r>
            <a:endParaRPr sz="2200">
              <a:latin typeface="Times New Roman" panose="02020603050405020304"/>
              <a:ea typeface="Times New Roman" panose="02020603050405020304"/>
              <a:cs typeface="Times New Roman" panose="02020603050405020304"/>
              <a:sym typeface="Times New Roman" panose="02020603050405020304"/>
            </a:endParaRPr>
          </a:p>
        </p:txBody>
      </p:sp>
      <p:sp>
        <p:nvSpPr>
          <p:cNvPr id="624" name="Google Shape;624;p80"/>
          <p:cNvSpPr txBox="1"/>
          <p:nvPr/>
        </p:nvSpPr>
        <p:spPr>
          <a:xfrm>
            <a:off x="8501256" y="3341234"/>
            <a:ext cx="469953" cy="304292"/>
          </a:xfrm>
          <a:prstGeom prst="rect">
            <a:avLst/>
          </a:prstGeom>
          <a:noFill/>
          <a:ln>
            <a:noFill/>
          </a:ln>
        </p:spPr>
        <p:txBody>
          <a:bodyPr spcFirstLastPara="1" wrap="square" lIns="0" tIns="14875" rIns="0" bIns="0" anchor="t" anchorCtr="0">
            <a:noAutofit/>
          </a:bodyPr>
          <a:lstStyle/>
          <a:p>
            <a:pPr marL="12700" marR="0" lvl="0" indent="0" algn="l" rtl="0">
              <a:lnSpc>
                <a:spcPct val="107000"/>
              </a:lnSpc>
              <a:spcBef>
                <a:spcPts val="0"/>
              </a:spcBef>
              <a:spcAft>
                <a:spcPts val="0"/>
              </a:spcAft>
              <a:buNone/>
            </a:pP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and</a:t>
            </a:r>
            <a:endParaRPr sz="2200">
              <a:latin typeface="Times New Roman" panose="02020603050405020304"/>
              <a:ea typeface="Times New Roman" panose="02020603050405020304"/>
              <a:cs typeface="Times New Roman" panose="02020603050405020304"/>
              <a:sym typeface="Times New Roman" panose="02020603050405020304"/>
            </a:endParaRPr>
          </a:p>
        </p:txBody>
      </p:sp>
      <p:sp>
        <p:nvSpPr>
          <p:cNvPr id="625" name="Google Shape;625;p80"/>
          <p:cNvSpPr txBox="1"/>
          <p:nvPr/>
        </p:nvSpPr>
        <p:spPr>
          <a:xfrm>
            <a:off x="186334" y="4011549"/>
            <a:ext cx="8287010" cy="1377687"/>
          </a:xfrm>
          <a:prstGeom prst="rect">
            <a:avLst/>
          </a:prstGeom>
          <a:noFill/>
          <a:ln>
            <a:noFill/>
          </a:ln>
        </p:spPr>
        <p:txBody>
          <a:bodyPr spcFirstLastPara="1" wrap="square" lIns="0" tIns="14875" rIns="0" bIns="0" anchor="t" anchorCtr="0">
            <a:noAutofit/>
          </a:bodyPr>
          <a:lstStyle/>
          <a:p>
            <a:pPr marL="355600" marR="0" lvl="0" indent="0" algn="l" rtl="0">
              <a:lnSpc>
                <a:spcPct val="107000"/>
              </a:lnSpc>
              <a:spcBef>
                <a:spcPts val="0"/>
              </a:spcBef>
              <a:spcAft>
                <a:spcPts val="0"/>
              </a:spcAft>
              <a:buNone/>
            </a:pP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Engineering—Software Product Quality Requirements and Evaluation</a:t>
            </a:r>
            <a:endParaRPr sz="2200">
              <a:latin typeface="Times New Roman" panose="02020603050405020304"/>
              <a:ea typeface="Times New Roman" panose="02020603050405020304"/>
              <a:cs typeface="Times New Roman" panose="02020603050405020304"/>
              <a:sym typeface="Times New Roman" panose="02020603050405020304"/>
            </a:endParaRPr>
          </a:p>
          <a:p>
            <a:pPr marL="355600" marR="41910" lvl="0" indent="0" algn="l" rtl="0">
              <a:lnSpc>
                <a:spcPct val="96000"/>
              </a:lnSpc>
              <a:spcBef>
                <a:spcPts val="0"/>
              </a:spcBef>
              <a:spcAft>
                <a:spcPts val="0"/>
              </a:spcAft>
              <a:buNone/>
            </a:pP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(SQuaRE), in May 2005.</a:t>
            </a:r>
            <a:endParaRPr sz="2200">
              <a:latin typeface="Times New Roman" panose="02020603050405020304"/>
              <a:ea typeface="Times New Roman" panose="02020603050405020304"/>
              <a:cs typeface="Times New Roman" panose="02020603050405020304"/>
              <a:sym typeface="Times New Roman" panose="02020603050405020304"/>
            </a:endParaRPr>
          </a:p>
          <a:p>
            <a:pPr marL="12700" marR="41910" lvl="0" indent="0" algn="l" rtl="0">
              <a:lnSpc>
                <a:spcPct val="96000"/>
              </a:lnSpc>
              <a:spcBef>
                <a:spcPts val="630"/>
              </a:spcBef>
              <a:spcAft>
                <a:spcPts val="0"/>
              </a:spcAft>
              <a:buNone/>
            </a:pPr>
            <a:r>
              <a:rPr lang="en-US" sz="2200">
                <a:solidFill>
                  <a:srgbClr val="001F5F"/>
                </a:solidFill>
                <a:latin typeface="Arial" panose="020B0604020202020204"/>
                <a:ea typeface="Arial" panose="020B0604020202020204"/>
                <a:cs typeface="Arial" panose="020B0604020202020204"/>
                <a:sym typeface="Arial" panose="020B0604020202020204"/>
              </a:rPr>
              <a:t>▪  </a:t>
            </a: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Common Industry Format (CIF) for Reporting Qualitative Formative</a:t>
            </a:r>
            <a:endParaRPr sz="2200">
              <a:latin typeface="Times New Roman" panose="02020603050405020304"/>
              <a:ea typeface="Times New Roman" panose="02020603050405020304"/>
              <a:cs typeface="Times New Roman" panose="02020603050405020304"/>
              <a:sym typeface="Times New Roman" panose="02020603050405020304"/>
            </a:endParaRPr>
          </a:p>
          <a:p>
            <a:pPr marL="355600" marR="41910" lvl="0" indent="0" algn="l" rtl="0">
              <a:lnSpc>
                <a:spcPct val="96000"/>
              </a:lnSpc>
              <a:spcBef>
                <a:spcPts val="110"/>
              </a:spcBef>
              <a:spcAft>
                <a:spcPts val="0"/>
              </a:spcAft>
              <a:buNone/>
            </a:pP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Results.</a:t>
            </a:r>
            <a:endParaRPr sz="2200">
              <a:latin typeface="Times New Roman" panose="02020603050405020304"/>
              <a:ea typeface="Times New Roman" panose="02020603050405020304"/>
              <a:cs typeface="Times New Roman" panose="02020603050405020304"/>
              <a:sym typeface="Times New Roman" panose="02020603050405020304"/>
            </a:endParaRPr>
          </a:p>
        </p:txBody>
      </p:sp>
      <p:sp>
        <p:nvSpPr>
          <p:cNvPr id="626" name="Google Shape;626;p80"/>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630" name="Shape 630"/>
        <p:cNvGrpSpPr/>
        <p:nvPr/>
      </p:nvGrpSpPr>
      <p:grpSpPr>
        <a:xfrm>
          <a:off x="0" y="0"/>
          <a:ext cx="0" cy="0"/>
          <a:chOff x="0" y="0"/>
          <a:chExt cx="0" cy="0"/>
        </a:xfrm>
      </p:grpSpPr>
      <p:sp>
        <p:nvSpPr>
          <p:cNvPr id="631" name="Google Shape;631;p81"/>
          <p:cNvSpPr txBox="1"/>
          <p:nvPr/>
        </p:nvSpPr>
        <p:spPr>
          <a:xfrm>
            <a:off x="186334" y="759187"/>
            <a:ext cx="7167682" cy="5232628"/>
          </a:xfrm>
          <a:prstGeom prst="rect">
            <a:avLst/>
          </a:prstGeom>
          <a:noFill/>
          <a:ln>
            <a:noFill/>
          </a:ln>
        </p:spPr>
        <p:txBody>
          <a:bodyPr spcFirstLastPara="1" wrap="square" lIns="0" tIns="16175" rIns="0" bIns="0" anchor="t" anchorCtr="0">
            <a:noAutofit/>
          </a:bodyPr>
          <a:lstStyle/>
          <a:p>
            <a:pPr marL="12700" marR="38100" lvl="0" indent="0" algn="l" rtl="0">
              <a:lnSpc>
                <a:spcPct val="106000"/>
              </a:lnSpc>
              <a:spcBef>
                <a:spcPts val="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10.4 Formative Reporting Content</a:t>
            </a:r>
            <a:endParaRPr sz="24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45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Individual Problem Reporting Content</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580"/>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The basic information needed includes:</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8100" lvl="0" indent="0" algn="l" rtl="0">
              <a:lnSpc>
                <a:spcPct val="96000"/>
              </a:lnSpc>
              <a:spcBef>
                <a:spcPts val="57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the problem description</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8100" lvl="0" indent="0" algn="l" rtl="0">
              <a:lnSpc>
                <a:spcPct val="96000"/>
              </a:lnSpc>
              <a:spcBef>
                <a:spcPts val="57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a best judgment of the causes of the problem in the design</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8100" lvl="0" indent="0" algn="l" rtl="0">
              <a:lnSpc>
                <a:spcPct val="96000"/>
              </a:lnSpc>
              <a:spcBef>
                <a:spcPts val="57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an estimate of its severity or impact</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38100" lvl="0" indent="0" algn="l" rtl="0">
              <a:lnSpc>
                <a:spcPct val="96000"/>
              </a:lnSpc>
              <a:spcBef>
                <a:spcPts val="57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suggested solutions</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57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Include Video Clips Where Appropriate</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96000"/>
              </a:lnSpc>
              <a:spcBef>
                <a:spcPts val="57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Pay Special Attention to Reporting on Emotional Impact Problems</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57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Including Cost-Importance Data</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69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10.5 Formative Reporting Tone</a:t>
            </a:r>
            <a:endParaRPr sz="24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58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Respect feelings: Bridle your acrimony</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57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Accentuate the positive and avoid blaming</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685"/>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10.6 Formative Reporting over Time</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632" name="Google Shape;632;p81"/>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636" name="Shape 636"/>
        <p:cNvGrpSpPr/>
        <p:nvPr/>
      </p:nvGrpSpPr>
      <p:grpSpPr>
        <a:xfrm>
          <a:off x="0" y="0"/>
          <a:ext cx="0" cy="0"/>
          <a:chOff x="0" y="0"/>
          <a:chExt cx="0" cy="0"/>
        </a:xfrm>
      </p:grpSpPr>
      <p:sp>
        <p:nvSpPr>
          <p:cNvPr id="637" name="Google Shape;637;p82"/>
          <p:cNvSpPr txBox="1"/>
          <p:nvPr/>
        </p:nvSpPr>
        <p:spPr>
          <a:xfrm>
            <a:off x="186334" y="688238"/>
            <a:ext cx="8804736" cy="2658584"/>
          </a:xfrm>
          <a:prstGeom prst="rect">
            <a:avLst/>
          </a:prstGeom>
          <a:noFill/>
          <a:ln>
            <a:noFill/>
          </a:ln>
        </p:spPr>
        <p:txBody>
          <a:bodyPr spcFirstLastPara="1" wrap="square" lIns="0" tIns="18750" rIns="0" bIns="0" anchor="t" anchorCtr="0">
            <a:noAutofit/>
          </a:bodyPr>
          <a:lstStyle/>
          <a:p>
            <a:pPr marL="12700" marR="48260" lvl="0" indent="0" algn="l" rtl="0">
              <a:lnSpc>
                <a:spcPct val="106000"/>
              </a:lnSpc>
              <a:spcBef>
                <a:spcPts val="0"/>
              </a:spcBef>
              <a:spcAft>
                <a:spcPts val="0"/>
              </a:spcAft>
              <a:buNone/>
            </a:pPr>
            <a:r>
              <a:rPr lang="en-US" sz="2800" b="1">
                <a:latin typeface="Times New Roman" panose="02020603050405020304"/>
                <a:ea typeface="Times New Roman" panose="02020603050405020304"/>
                <a:cs typeface="Times New Roman" panose="02020603050405020304"/>
                <a:sym typeface="Times New Roman" panose="02020603050405020304"/>
              </a:rPr>
              <a:t>10</a:t>
            </a:r>
            <a:r>
              <a:rPr lang="en-US" sz="2600" b="1">
                <a:latin typeface="Times New Roman" panose="02020603050405020304"/>
                <a:ea typeface="Times New Roman" panose="02020603050405020304"/>
                <a:cs typeface="Times New Roman" panose="02020603050405020304"/>
                <a:sym typeface="Times New Roman" panose="02020603050405020304"/>
              </a:rPr>
              <a:t>.7 Problem Report Effectiveness: The Need to Convince</a:t>
            </a:r>
            <a:endParaRPr sz="2600">
              <a:latin typeface="Times New Roman" panose="02020603050405020304"/>
              <a:ea typeface="Times New Roman" panose="02020603050405020304"/>
              <a:cs typeface="Times New Roman" panose="02020603050405020304"/>
              <a:sym typeface="Times New Roman" panose="02020603050405020304"/>
            </a:endParaRPr>
          </a:p>
          <a:p>
            <a:pPr marL="12700" marR="48260" lvl="0" indent="0" algn="l" rtl="0">
              <a:lnSpc>
                <a:spcPct val="96000"/>
              </a:lnSpc>
              <a:spcBef>
                <a:spcPts val="0"/>
              </a:spcBef>
              <a:spcAft>
                <a:spcPts val="0"/>
              </a:spcAft>
              <a:buNone/>
            </a:pPr>
            <a:r>
              <a:rPr lang="en-US" sz="2600" b="1">
                <a:latin typeface="Times New Roman" panose="02020603050405020304"/>
                <a:ea typeface="Times New Roman" panose="02020603050405020304"/>
                <a:cs typeface="Times New Roman" panose="02020603050405020304"/>
                <a:sym typeface="Times New Roman" panose="02020603050405020304"/>
              </a:rPr>
              <a:t>and Get Action with Formative Results</a:t>
            </a:r>
            <a:endParaRPr sz="2600">
              <a:latin typeface="Times New Roman" panose="02020603050405020304"/>
              <a:ea typeface="Times New Roman" panose="02020603050405020304"/>
              <a:cs typeface="Times New Roman" panose="02020603050405020304"/>
              <a:sym typeface="Times New Roman" panose="02020603050405020304"/>
            </a:endParaRPr>
          </a:p>
          <a:p>
            <a:pPr marL="355600" marR="258445" lvl="0" indent="-342900" algn="l" rtl="0">
              <a:lnSpc>
                <a:spcPct val="100000"/>
              </a:lnSpc>
              <a:spcBef>
                <a:spcPts val="640"/>
              </a:spcBef>
              <a:spcAft>
                <a:spcPts val="0"/>
              </a:spcAft>
              <a:buNone/>
            </a:pPr>
            <a:r>
              <a:rPr lang="en-US" sz="2200">
                <a:solidFill>
                  <a:srgbClr val="001F5F"/>
                </a:solidFill>
                <a:latin typeface="Arial" panose="020B0604020202020204"/>
                <a:ea typeface="Arial" panose="020B0604020202020204"/>
                <a:cs typeface="Arial" panose="020B0604020202020204"/>
                <a:sym typeface="Arial" panose="020B0604020202020204"/>
              </a:rPr>
              <a:t>▪	</a:t>
            </a: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Problem severity: more severe problems are more salient and carry more weight with designers</a:t>
            </a:r>
            <a:endParaRPr sz="22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96000"/>
              </a:lnSpc>
              <a:spcBef>
                <a:spcPts val="525"/>
              </a:spcBef>
              <a:spcAft>
                <a:spcPts val="0"/>
              </a:spcAft>
              <a:buNone/>
            </a:pPr>
            <a:r>
              <a:rPr lang="en-US" sz="2200">
                <a:solidFill>
                  <a:srgbClr val="001F5F"/>
                </a:solidFill>
                <a:latin typeface="Arial" panose="020B0604020202020204"/>
                <a:ea typeface="Arial" panose="020B0604020202020204"/>
                <a:cs typeface="Arial" panose="020B0604020202020204"/>
                <a:sym typeface="Arial" panose="020B0604020202020204"/>
              </a:rPr>
              <a:t>▪  </a:t>
            </a: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Problem frequency: more frequently occurring problems are more likely to</a:t>
            </a:r>
            <a:endParaRPr sz="2200">
              <a:latin typeface="Times New Roman" panose="02020603050405020304"/>
              <a:ea typeface="Times New Roman" panose="02020603050405020304"/>
              <a:cs typeface="Times New Roman" panose="02020603050405020304"/>
              <a:sym typeface="Times New Roman" panose="02020603050405020304"/>
            </a:endParaRPr>
          </a:p>
          <a:p>
            <a:pPr marL="355600" marR="48260" lvl="0" indent="0" algn="l" rtl="0">
              <a:lnSpc>
                <a:spcPct val="96000"/>
              </a:lnSpc>
              <a:spcBef>
                <a:spcPts val="110"/>
              </a:spcBef>
              <a:spcAft>
                <a:spcPts val="0"/>
              </a:spcAft>
              <a:buNone/>
            </a:pP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be perceived as “real”</a:t>
            </a:r>
            <a:endParaRPr sz="2200">
              <a:latin typeface="Times New Roman" panose="02020603050405020304"/>
              <a:ea typeface="Times New Roman" panose="02020603050405020304"/>
              <a:cs typeface="Times New Roman" panose="02020603050405020304"/>
              <a:sym typeface="Times New Roman" panose="02020603050405020304"/>
            </a:endParaRPr>
          </a:p>
          <a:p>
            <a:pPr marL="12700" marR="48260" lvl="0" indent="0" algn="l" rtl="0">
              <a:lnSpc>
                <a:spcPct val="96000"/>
              </a:lnSpc>
              <a:spcBef>
                <a:spcPts val="630"/>
              </a:spcBef>
              <a:spcAft>
                <a:spcPts val="0"/>
              </a:spcAft>
              <a:buNone/>
            </a:pPr>
            <a:r>
              <a:rPr lang="en-US" sz="2200">
                <a:solidFill>
                  <a:srgbClr val="001F5F"/>
                </a:solidFill>
                <a:latin typeface="Arial" panose="020B0604020202020204"/>
                <a:ea typeface="Arial" panose="020B0604020202020204"/>
                <a:cs typeface="Arial" panose="020B0604020202020204"/>
                <a:sym typeface="Arial" panose="020B0604020202020204"/>
              </a:rPr>
              <a:t>▪  </a:t>
            </a: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Perceived relevance of problems: designers disagreeing with usability</a:t>
            </a:r>
            <a:endParaRPr sz="2200">
              <a:latin typeface="Times New Roman" panose="02020603050405020304"/>
              <a:ea typeface="Times New Roman" panose="02020603050405020304"/>
              <a:cs typeface="Times New Roman" panose="02020603050405020304"/>
              <a:sym typeface="Times New Roman" panose="02020603050405020304"/>
            </a:endParaRPr>
          </a:p>
        </p:txBody>
      </p:sp>
      <p:sp>
        <p:nvSpPr>
          <p:cNvPr id="638" name="Google Shape;638;p82"/>
          <p:cNvSpPr txBox="1"/>
          <p:nvPr/>
        </p:nvSpPr>
        <p:spPr>
          <a:xfrm>
            <a:off x="529234" y="3377810"/>
            <a:ext cx="6200905" cy="304292"/>
          </a:xfrm>
          <a:prstGeom prst="rect">
            <a:avLst/>
          </a:prstGeom>
          <a:noFill/>
          <a:ln>
            <a:noFill/>
          </a:ln>
        </p:spPr>
        <p:txBody>
          <a:bodyPr spcFirstLastPara="1" wrap="square" lIns="0" tIns="14875" rIns="0" bIns="0" anchor="t" anchorCtr="0">
            <a:noAutofit/>
          </a:bodyPr>
          <a:lstStyle/>
          <a:p>
            <a:pPr marL="12700" marR="0" lvl="0" indent="0" algn="l" rtl="0">
              <a:lnSpc>
                <a:spcPct val="107000"/>
              </a:lnSpc>
              <a:spcBef>
                <a:spcPts val="0"/>
              </a:spcBef>
              <a:spcAft>
                <a:spcPts val="0"/>
              </a:spcAft>
              <a:buNone/>
            </a:pP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practitioners on the relevance (similar to “realness”) of</a:t>
            </a:r>
            <a:endParaRPr sz="2200">
              <a:latin typeface="Times New Roman" panose="02020603050405020304"/>
              <a:ea typeface="Times New Roman" panose="02020603050405020304"/>
              <a:cs typeface="Times New Roman" panose="02020603050405020304"/>
              <a:sym typeface="Times New Roman" panose="02020603050405020304"/>
            </a:endParaRPr>
          </a:p>
        </p:txBody>
      </p:sp>
      <p:sp>
        <p:nvSpPr>
          <p:cNvPr id="639" name="Google Shape;639;p82"/>
          <p:cNvSpPr txBox="1"/>
          <p:nvPr/>
        </p:nvSpPr>
        <p:spPr>
          <a:xfrm>
            <a:off x="6733186" y="3377810"/>
            <a:ext cx="1104712" cy="304292"/>
          </a:xfrm>
          <a:prstGeom prst="rect">
            <a:avLst/>
          </a:prstGeom>
          <a:noFill/>
          <a:ln>
            <a:noFill/>
          </a:ln>
        </p:spPr>
        <p:txBody>
          <a:bodyPr spcFirstLastPara="1" wrap="square" lIns="0" tIns="14875" rIns="0" bIns="0" anchor="t" anchorCtr="0">
            <a:noAutofit/>
          </a:bodyPr>
          <a:lstStyle/>
          <a:p>
            <a:pPr marL="12700" marR="0" lvl="0" indent="0" algn="l" rtl="0">
              <a:lnSpc>
                <a:spcPct val="107000"/>
              </a:lnSpc>
              <a:spcBef>
                <a:spcPts val="0"/>
              </a:spcBef>
              <a:spcAft>
                <a:spcPts val="0"/>
              </a:spcAft>
              <a:buNone/>
            </a:pP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problems</a:t>
            </a:r>
            <a:endParaRPr sz="2200">
              <a:latin typeface="Times New Roman" panose="02020603050405020304"/>
              <a:ea typeface="Times New Roman" panose="02020603050405020304"/>
              <a:cs typeface="Times New Roman" panose="02020603050405020304"/>
              <a:sym typeface="Times New Roman" panose="02020603050405020304"/>
            </a:endParaRPr>
          </a:p>
        </p:txBody>
      </p:sp>
      <p:sp>
        <p:nvSpPr>
          <p:cNvPr id="640" name="Google Shape;640;p82"/>
          <p:cNvSpPr txBox="1"/>
          <p:nvPr/>
        </p:nvSpPr>
        <p:spPr>
          <a:xfrm>
            <a:off x="7841782" y="3377810"/>
            <a:ext cx="424215" cy="304292"/>
          </a:xfrm>
          <a:prstGeom prst="rect">
            <a:avLst/>
          </a:prstGeom>
          <a:noFill/>
          <a:ln>
            <a:noFill/>
          </a:ln>
        </p:spPr>
        <p:txBody>
          <a:bodyPr spcFirstLastPara="1" wrap="square" lIns="0" tIns="14875" rIns="0" bIns="0" anchor="t" anchorCtr="0">
            <a:noAutofit/>
          </a:bodyPr>
          <a:lstStyle/>
          <a:p>
            <a:pPr marL="12700" marR="0" lvl="0" indent="0" algn="l" rtl="0">
              <a:lnSpc>
                <a:spcPct val="107000"/>
              </a:lnSpc>
              <a:spcBef>
                <a:spcPts val="0"/>
              </a:spcBef>
              <a:spcAft>
                <a:spcPts val="0"/>
              </a:spcAft>
              <a:buNone/>
            </a:pP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did</a:t>
            </a:r>
            <a:endParaRPr sz="2200">
              <a:latin typeface="Times New Roman" panose="02020603050405020304"/>
              <a:ea typeface="Times New Roman" panose="02020603050405020304"/>
              <a:cs typeface="Times New Roman" panose="02020603050405020304"/>
              <a:sym typeface="Times New Roman" panose="02020603050405020304"/>
            </a:endParaRPr>
          </a:p>
        </p:txBody>
      </p:sp>
      <p:sp>
        <p:nvSpPr>
          <p:cNvPr id="641" name="Google Shape;641;p82"/>
          <p:cNvSpPr txBox="1"/>
          <p:nvPr/>
        </p:nvSpPr>
        <p:spPr>
          <a:xfrm>
            <a:off x="8268487" y="3377810"/>
            <a:ext cx="424494" cy="304292"/>
          </a:xfrm>
          <a:prstGeom prst="rect">
            <a:avLst/>
          </a:prstGeom>
          <a:noFill/>
          <a:ln>
            <a:noFill/>
          </a:ln>
        </p:spPr>
        <p:txBody>
          <a:bodyPr spcFirstLastPara="1" wrap="square" lIns="0" tIns="14875" rIns="0" bIns="0" anchor="t" anchorCtr="0">
            <a:noAutofit/>
          </a:bodyPr>
          <a:lstStyle/>
          <a:p>
            <a:pPr marL="12700" marR="0" lvl="0" indent="0" algn="l" rtl="0">
              <a:lnSpc>
                <a:spcPct val="107000"/>
              </a:lnSpc>
              <a:spcBef>
                <a:spcPts val="0"/>
              </a:spcBef>
              <a:spcAft>
                <a:spcPts val="0"/>
              </a:spcAft>
              <a:buNone/>
            </a:pP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not</a:t>
            </a:r>
            <a:endParaRPr sz="2200">
              <a:latin typeface="Times New Roman" panose="02020603050405020304"/>
              <a:ea typeface="Times New Roman" panose="02020603050405020304"/>
              <a:cs typeface="Times New Roman" panose="02020603050405020304"/>
              <a:sym typeface="Times New Roman" panose="02020603050405020304"/>
            </a:endParaRPr>
          </a:p>
        </p:txBody>
      </p:sp>
      <p:sp>
        <p:nvSpPr>
          <p:cNvPr id="642" name="Google Shape;642;p82"/>
          <p:cNvSpPr txBox="1"/>
          <p:nvPr/>
        </p:nvSpPr>
        <p:spPr>
          <a:xfrm>
            <a:off x="529234" y="3713090"/>
            <a:ext cx="377082" cy="304291"/>
          </a:xfrm>
          <a:prstGeom prst="rect">
            <a:avLst/>
          </a:prstGeom>
          <a:noFill/>
          <a:ln>
            <a:noFill/>
          </a:ln>
        </p:spPr>
        <p:txBody>
          <a:bodyPr spcFirstLastPara="1" wrap="square" lIns="0" tIns="14875" rIns="0" bIns="0" anchor="t" anchorCtr="0">
            <a:noAutofit/>
          </a:bodyPr>
          <a:lstStyle/>
          <a:p>
            <a:pPr marL="12700" marR="0" lvl="0" indent="0" algn="l" rtl="0">
              <a:lnSpc>
                <a:spcPct val="107000"/>
              </a:lnSpc>
              <a:spcBef>
                <a:spcPts val="0"/>
              </a:spcBef>
              <a:spcAft>
                <a:spcPts val="0"/>
              </a:spcAft>
              <a:buNone/>
            </a:pP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fix</a:t>
            </a:r>
            <a:endParaRPr sz="2200">
              <a:latin typeface="Times New Roman" panose="02020603050405020304"/>
              <a:ea typeface="Times New Roman" panose="02020603050405020304"/>
              <a:cs typeface="Times New Roman" panose="02020603050405020304"/>
              <a:sym typeface="Times New Roman" panose="02020603050405020304"/>
            </a:endParaRPr>
          </a:p>
        </p:txBody>
      </p:sp>
      <p:sp>
        <p:nvSpPr>
          <p:cNvPr id="643" name="Google Shape;643;p82"/>
          <p:cNvSpPr txBox="1"/>
          <p:nvPr/>
        </p:nvSpPr>
        <p:spPr>
          <a:xfrm>
            <a:off x="909643" y="3713090"/>
            <a:ext cx="1104712" cy="304291"/>
          </a:xfrm>
          <a:prstGeom prst="rect">
            <a:avLst/>
          </a:prstGeom>
          <a:noFill/>
          <a:ln>
            <a:noFill/>
          </a:ln>
        </p:spPr>
        <p:txBody>
          <a:bodyPr spcFirstLastPara="1" wrap="square" lIns="0" tIns="14875" rIns="0" bIns="0" anchor="t" anchorCtr="0">
            <a:noAutofit/>
          </a:bodyPr>
          <a:lstStyle/>
          <a:p>
            <a:pPr marL="12700" marR="0" lvl="0" indent="0" algn="l" rtl="0">
              <a:lnSpc>
                <a:spcPct val="107000"/>
              </a:lnSpc>
              <a:spcBef>
                <a:spcPts val="0"/>
              </a:spcBef>
              <a:spcAft>
                <a:spcPts val="0"/>
              </a:spcAft>
              <a:buNone/>
            </a:pP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problems</a:t>
            </a:r>
            <a:endParaRPr sz="2200">
              <a:latin typeface="Times New Roman" panose="02020603050405020304"/>
              <a:ea typeface="Times New Roman" panose="02020603050405020304"/>
              <a:cs typeface="Times New Roman" panose="02020603050405020304"/>
              <a:sym typeface="Times New Roman" panose="02020603050405020304"/>
            </a:endParaRPr>
          </a:p>
        </p:txBody>
      </p:sp>
      <p:sp>
        <p:nvSpPr>
          <p:cNvPr id="644" name="Google Shape;644;p82"/>
          <p:cNvSpPr txBox="1"/>
          <p:nvPr/>
        </p:nvSpPr>
        <p:spPr>
          <a:xfrm>
            <a:off x="2018238" y="3713090"/>
            <a:ext cx="486129" cy="304291"/>
          </a:xfrm>
          <a:prstGeom prst="rect">
            <a:avLst/>
          </a:prstGeom>
          <a:noFill/>
          <a:ln>
            <a:noFill/>
          </a:ln>
        </p:spPr>
        <p:txBody>
          <a:bodyPr spcFirstLastPara="1" wrap="square" lIns="0" tIns="14875" rIns="0" bIns="0" anchor="t" anchorCtr="0">
            <a:noAutofit/>
          </a:bodyPr>
          <a:lstStyle/>
          <a:p>
            <a:pPr marL="12700" marR="0" lvl="0" indent="0" algn="l" rtl="0">
              <a:lnSpc>
                <a:spcPct val="107000"/>
              </a:lnSpc>
              <a:spcBef>
                <a:spcPts val="0"/>
              </a:spcBef>
              <a:spcAft>
                <a:spcPts val="0"/>
              </a:spcAft>
              <a:buNone/>
            </a:pP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that</a:t>
            </a:r>
            <a:endParaRPr sz="2200">
              <a:latin typeface="Times New Roman" panose="02020603050405020304"/>
              <a:ea typeface="Times New Roman" panose="02020603050405020304"/>
              <a:cs typeface="Times New Roman" panose="02020603050405020304"/>
              <a:sym typeface="Times New Roman" panose="02020603050405020304"/>
            </a:endParaRPr>
          </a:p>
        </p:txBody>
      </p:sp>
      <p:sp>
        <p:nvSpPr>
          <p:cNvPr id="645" name="Google Shape;645;p82"/>
          <p:cNvSpPr txBox="1"/>
          <p:nvPr/>
        </p:nvSpPr>
        <p:spPr>
          <a:xfrm>
            <a:off x="2506857" y="3713090"/>
            <a:ext cx="1462530" cy="304291"/>
          </a:xfrm>
          <a:prstGeom prst="rect">
            <a:avLst/>
          </a:prstGeom>
          <a:noFill/>
          <a:ln>
            <a:noFill/>
          </a:ln>
        </p:spPr>
        <p:txBody>
          <a:bodyPr spcFirstLastPara="1" wrap="square" lIns="0" tIns="14875" rIns="0" bIns="0" anchor="t" anchorCtr="0">
            <a:noAutofit/>
          </a:bodyPr>
          <a:lstStyle/>
          <a:p>
            <a:pPr marL="12700" marR="0" lvl="0" indent="0" algn="l" rtl="0">
              <a:lnSpc>
                <a:spcPct val="107000"/>
              </a:lnSpc>
              <a:spcBef>
                <a:spcPts val="0"/>
              </a:spcBef>
              <a:spcAft>
                <a:spcPts val="0"/>
              </a:spcAft>
              <a:buNone/>
            </a:pP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practitioners</a:t>
            </a:r>
            <a:endParaRPr sz="2200">
              <a:latin typeface="Times New Roman" panose="02020603050405020304"/>
              <a:ea typeface="Times New Roman" panose="02020603050405020304"/>
              <a:cs typeface="Times New Roman" panose="02020603050405020304"/>
              <a:sym typeface="Times New Roman" panose="02020603050405020304"/>
            </a:endParaRPr>
          </a:p>
        </p:txBody>
      </p:sp>
      <p:sp>
        <p:nvSpPr>
          <p:cNvPr id="646" name="Google Shape;646;p82"/>
          <p:cNvSpPr txBox="1"/>
          <p:nvPr/>
        </p:nvSpPr>
        <p:spPr>
          <a:xfrm>
            <a:off x="3971877" y="3713090"/>
            <a:ext cx="1644368" cy="304291"/>
          </a:xfrm>
          <a:prstGeom prst="rect">
            <a:avLst/>
          </a:prstGeom>
          <a:noFill/>
          <a:ln>
            <a:noFill/>
          </a:ln>
        </p:spPr>
        <p:txBody>
          <a:bodyPr spcFirstLastPara="1" wrap="square" lIns="0" tIns="14875" rIns="0" bIns="0" anchor="t" anchorCtr="0">
            <a:noAutofit/>
          </a:bodyPr>
          <a:lstStyle/>
          <a:p>
            <a:pPr marL="12700" marR="0" lvl="0" indent="0" algn="l" rtl="0">
              <a:lnSpc>
                <a:spcPct val="107000"/>
              </a:lnSpc>
              <a:spcBef>
                <a:spcPts val="0"/>
              </a:spcBef>
              <a:spcAft>
                <a:spcPts val="0"/>
              </a:spcAft>
              <a:buNone/>
            </a:pP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recommended</a:t>
            </a:r>
            <a:endParaRPr sz="2200">
              <a:latin typeface="Times New Roman" panose="02020603050405020304"/>
              <a:ea typeface="Times New Roman" panose="02020603050405020304"/>
              <a:cs typeface="Times New Roman" panose="02020603050405020304"/>
              <a:sym typeface="Times New Roman" panose="02020603050405020304"/>
            </a:endParaRPr>
          </a:p>
        </p:txBody>
      </p:sp>
      <p:sp>
        <p:nvSpPr>
          <p:cNvPr id="647" name="Google Shape;647;p82"/>
          <p:cNvSpPr txBox="1"/>
          <p:nvPr/>
        </p:nvSpPr>
        <p:spPr>
          <a:xfrm>
            <a:off x="5625427" y="3713090"/>
            <a:ext cx="974469" cy="304291"/>
          </a:xfrm>
          <a:prstGeom prst="rect">
            <a:avLst/>
          </a:prstGeom>
          <a:noFill/>
          <a:ln>
            <a:noFill/>
          </a:ln>
        </p:spPr>
        <p:txBody>
          <a:bodyPr spcFirstLastPara="1" wrap="square" lIns="0" tIns="14875" rIns="0" bIns="0" anchor="t" anchorCtr="0">
            <a:noAutofit/>
          </a:bodyPr>
          <a:lstStyle/>
          <a:p>
            <a:pPr marL="12700" marR="0" lvl="0" indent="0" algn="l" rtl="0">
              <a:lnSpc>
                <a:spcPct val="107000"/>
              </a:lnSpc>
              <a:spcBef>
                <a:spcPts val="0"/>
              </a:spcBef>
              <a:spcAft>
                <a:spcPts val="0"/>
              </a:spcAft>
              <a:buNone/>
            </a:pPr>
            <a:r>
              <a:rPr lang="en-US" sz="2200">
                <a:solidFill>
                  <a:srgbClr val="001F5F"/>
                </a:solidFill>
                <a:latin typeface="Times New Roman" panose="02020603050405020304"/>
                <a:ea typeface="Times New Roman" panose="02020603050405020304"/>
                <a:cs typeface="Times New Roman" panose="02020603050405020304"/>
                <a:sym typeface="Times New Roman" panose="02020603050405020304"/>
              </a:rPr>
              <a:t>be fixed</a:t>
            </a:r>
            <a:endParaRPr sz="2200">
              <a:latin typeface="Times New Roman" panose="02020603050405020304"/>
              <a:ea typeface="Times New Roman" panose="02020603050405020304"/>
              <a:cs typeface="Times New Roman" panose="02020603050405020304"/>
              <a:sym typeface="Times New Roman" panose="02020603050405020304"/>
            </a:endParaRPr>
          </a:p>
        </p:txBody>
      </p:sp>
      <p:sp>
        <p:nvSpPr>
          <p:cNvPr id="648" name="Google Shape;648;p82"/>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Google Shape;99;p13"/>
          <p:cNvSpPr/>
          <p:nvPr/>
        </p:nvSpPr>
        <p:spPr>
          <a:xfrm>
            <a:off x="0" y="2429255"/>
            <a:ext cx="9144000" cy="307086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13"/>
          <p:cNvSpPr txBox="1"/>
          <p:nvPr/>
        </p:nvSpPr>
        <p:spPr>
          <a:xfrm>
            <a:off x="748647" y="1257570"/>
            <a:ext cx="946508" cy="380492"/>
          </a:xfrm>
          <a:prstGeom prst="rect">
            <a:avLst/>
          </a:prstGeom>
          <a:noFill/>
          <a:ln>
            <a:noFill/>
          </a:ln>
        </p:spPr>
        <p:txBody>
          <a:bodyPr spcFirstLastPara="1" wrap="square" lIns="0" tIns="18750" rIns="0" bIns="0" anchor="t" anchorCtr="0">
            <a:noAutofit/>
          </a:bodyPr>
          <a:lstStyle/>
          <a:p>
            <a:pPr marL="12700" marR="0" lvl="0" indent="0" algn="l" rtl="0">
              <a:lnSpc>
                <a:spcPct val="106000"/>
              </a:lnSpc>
              <a:spcBef>
                <a:spcPts val="0"/>
              </a:spcBef>
              <a:spcAft>
                <a:spcPts val="0"/>
              </a:spcAft>
              <a:buNone/>
            </a:pPr>
            <a:r>
              <a:rPr lang="en-US" sz="2800" b="1">
                <a:latin typeface="Times New Roman" panose="02020603050405020304"/>
                <a:ea typeface="Times New Roman" panose="02020603050405020304"/>
                <a:cs typeface="Times New Roman" panose="02020603050405020304"/>
                <a:sym typeface="Times New Roman" panose="02020603050405020304"/>
              </a:rPr>
              <a:t>Work</a:t>
            </a:r>
            <a:endParaRPr sz="2800">
              <a:latin typeface="Times New Roman" panose="02020603050405020304"/>
              <a:ea typeface="Times New Roman" panose="02020603050405020304"/>
              <a:cs typeface="Times New Roman" panose="02020603050405020304"/>
              <a:sym typeface="Times New Roman" panose="02020603050405020304"/>
            </a:endParaRPr>
          </a:p>
        </p:txBody>
      </p:sp>
      <p:sp>
        <p:nvSpPr>
          <p:cNvPr id="102" name="Google Shape;102;p13"/>
          <p:cNvSpPr txBox="1"/>
          <p:nvPr/>
        </p:nvSpPr>
        <p:spPr>
          <a:xfrm>
            <a:off x="1707041" y="1257570"/>
            <a:ext cx="995866" cy="380492"/>
          </a:xfrm>
          <a:prstGeom prst="rect">
            <a:avLst/>
          </a:prstGeom>
          <a:noFill/>
          <a:ln>
            <a:noFill/>
          </a:ln>
        </p:spPr>
        <p:txBody>
          <a:bodyPr spcFirstLastPara="1" wrap="square" lIns="0" tIns="18750" rIns="0" bIns="0" anchor="t" anchorCtr="0">
            <a:noAutofit/>
          </a:bodyPr>
          <a:lstStyle/>
          <a:p>
            <a:pPr marL="12700" marR="0" lvl="0" indent="0" algn="l" rtl="0">
              <a:lnSpc>
                <a:spcPct val="106000"/>
              </a:lnSpc>
              <a:spcBef>
                <a:spcPts val="0"/>
              </a:spcBef>
              <a:spcAft>
                <a:spcPts val="0"/>
              </a:spcAft>
              <a:buNone/>
            </a:pPr>
            <a:r>
              <a:rPr lang="en-US" sz="2800" b="1">
                <a:latin typeface="Times New Roman" panose="02020603050405020304"/>
                <a:ea typeface="Times New Roman" panose="02020603050405020304"/>
                <a:cs typeface="Times New Roman" panose="02020603050405020304"/>
                <a:sym typeface="Times New Roman" panose="02020603050405020304"/>
              </a:rPr>
              <a:t>Roles,</a:t>
            </a:r>
            <a:endParaRPr sz="2800">
              <a:latin typeface="Times New Roman" panose="02020603050405020304"/>
              <a:ea typeface="Times New Roman" panose="02020603050405020304"/>
              <a:cs typeface="Times New Roman" panose="02020603050405020304"/>
              <a:sym typeface="Times New Roman" panose="02020603050405020304"/>
            </a:endParaRPr>
          </a:p>
        </p:txBody>
      </p:sp>
      <p:sp>
        <p:nvSpPr>
          <p:cNvPr id="103" name="Google Shape;103;p13"/>
          <p:cNvSpPr txBox="1"/>
          <p:nvPr/>
        </p:nvSpPr>
        <p:spPr>
          <a:xfrm>
            <a:off x="2713016" y="1257570"/>
            <a:ext cx="788492" cy="380492"/>
          </a:xfrm>
          <a:prstGeom prst="rect">
            <a:avLst/>
          </a:prstGeom>
          <a:noFill/>
          <a:ln>
            <a:noFill/>
          </a:ln>
        </p:spPr>
        <p:txBody>
          <a:bodyPr spcFirstLastPara="1" wrap="square" lIns="0" tIns="18750" rIns="0" bIns="0" anchor="t" anchorCtr="0">
            <a:noAutofit/>
          </a:bodyPr>
          <a:lstStyle/>
          <a:p>
            <a:pPr marL="12700" marR="0" lvl="0" indent="0" algn="l" rtl="0">
              <a:lnSpc>
                <a:spcPct val="106000"/>
              </a:lnSpc>
              <a:spcBef>
                <a:spcPts val="0"/>
              </a:spcBef>
              <a:spcAft>
                <a:spcPts val="0"/>
              </a:spcAft>
              <a:buNone/>
            </a:pPr>
            <a:r>
              <a:rPr lang="en-US" sz="2800" b="1">
                <a:latin typeface="Times New Roman" panose="02020603050405020304"/>
                <a:ea typeface="Times New Roman" panose="02020603050405020304"/>
                <a:cs typeface="Times New Roman" panose="02020603050405020304"/>
                <a:sym typeface="Times New Roman" panose="02020603050405020304"/>
              </a:rPr>
              <a:t>User</a:t>
            </a:r>
            <a:endParaRPr sz="2800">
              <a:latin typeface="Times New Roman" panose="02020603050405020304"/>
              <a:ea typeface="Times New Roman" panose="02020603050405020304"/>
              <a:cs typeface="Times New Roman" panose="02020603050405020304"/>
              <a:sym typeface="Times New Roman" panose="02020603050405020304"/>
            </a:endParaRPr>
          </a:p>
        </p:txBody>
      </p:sp>
      <p:sp>
        <p:nvSpPr>
          <p:cNvPr id="104" name="Google Shape;104;p13"/>
          <p:cNvSpPr txBox="1"/>
          <p:nvPr/>
        </p:nvSpPr>
        <p:spPr>
          <a:xfrm>
            <a:off x="3504871" y="1257570"/>
            <a:ext cx="1273193" cy="380492"/>
          </a:xfrm>
          <a:prstGeom prst="rect">
            <a:avLst/>
          </a:prstGeom>
          <a:noFill/>
          <a:ln>
            <a:noFill/>
          </a:ln>
        </p:spPr>
        <p:txBody>
          <a:bodyPr spcFirstLastPara="1" wrap="square" lIns="0" tIns="18750" rIns="0" bIns="0" anchor="t" anchorCtr="0">
            <a:noAutofit/>
          </a:bodyPr>
          <a:lstStyle/>
          <a:p>
            <a:pPr marL="12700" marR="0" lvl="0" indent="0" algn="l" rtl="0">
              <a:lnSpc>
                <a:spcPct val="106000"/>
              </a:lnSpc>
              <a:spcBef>
                <a:spcPts val="0"/>
              </a:spcBef>
              <a:spcAft>
                <a:spcPts val="0"/>
              </a:spcAft>
              <a:buNone/>
            </a:pPr>
            <a:r>
              <a:rPr lang="en-US" sz="2800" b="1">
                <a:latin typeface="Times New Roman" panose="02020603050405020304"/>
                <a:ea typeface="Times New Roman" panose="02020603050405020304"/>
                <a:cs typeface="Times New Roman" panose="02020603050405020304"/>
                <a:sym typeface="Times New Roman" panose="02020603050405020304"/>
              </a:rPr>
              <a:t>Classes,</a:t>
            </a:r>
            <a:endParaRPr sz="2800">
              <a:latin typeface="Times New Roman" panose="02020603050405020304"/>
              <a:ea typeface="Times New Roman" panose="02020603050405020304"/>
              <a:cs typeface="Times New Roman" panose="02020603050405020304"/>
              <a:sym typeface="Times New Roman" panose="02020603050405020304"/>
            </a:endParaRPr>
          </a:p>
        </p:txBody>
      </p:sp>
      <p:sp>
        <p:nvSpPr>
          <p:cNvPr id="105" name="Google Shape;105;p13"/>
          <p:cNvSpPr txBox="1"/>
          <p:nvPr/>
        </p:nvSpPr>
        <p:spPr>
          <a:xfrm>
            <a:off x="4767934" y="1257570"/>
            <a:ext cx="729902" cy="380492"/>
          </a:xfrm>
          <a:prstGeom prst="rect">
            <a:avLst/>
          </a:prstGeom>
          <a:noFill/>
          <a:ln>
            <a:noFill/>
          </a:ln>
        </p:spPr>
        <p:txBody>
          <a:bodyPr spcFirstLastPara="1" wrap="square" lIns="0" tIns="18750" rIns="0" bIns="0" anchor="t" anchorCtr="0">
            <a:noAutofit/>
          </a:bodyPr>
          <a:lstStyle/>
          <a:p>
            <a:pPr marL="12700" marR="0" lvl="0" indent="0" algn="l" rtl="0">
              <a:lnSpc>
                <a:spcPct val="106000"/>
              </a:lnSpc>
              <a:spcBef>
                <a:spcPts val="0"/>
              </a:spcBef>
              <a:spcAft>
                <a:spcPts val="0"/>
              </a:spcAft>
              <a:buNone/>
            </a:pPr>
            <a:r>
              <a:rPr lang="en-US" sz="2800" b="1">
                <a:latin typeface="Times New Roman" panose="02020603050405020304"/>
                <a:ea typeface="Times New Roman" panose="02020603050405020304"/>
                <a:cs typeface="Times New Roman" panose="02020603050405020304"/>
                <a:sym typeface="Times New Roman" panose="02020603050405020304"/>
              </a:rPr>
              <a:t>And</a:t>
            </a:r>
            <a:endParaRPr sz="2800">
              <a:latin typeface="Times New Roman" panose="02020603050405020304"/>
              <a:ea typeface="Times New Roman" panose="02020603050405020304"/>
              <a:cs typeface="Times New Roman" panose="02020603050405020304"/>
              <a:sym typeface="Times New Roman" panose="02020603050405020304"/>
            </a:endParaRPr>
          </a:p>
        </p:txBody>
      </p:sp>
      <p:sp>
        <p:nvSpPr>
          <p:cNvPr id="106" name="Google Shape;106;p13"/>
          <p:cNvSpPr txBox="1"/>
          <p:nvPr/>
        </p:nvSpPr>
        <p:spPr>
          <a:xfrm>
            <a:off x="5509721" y="1257570"/>
            <a:ext cx="591416" cy="380492"/>
          </a:xfrm>
          <a:prstGeom prst="rect">
            <a:avLst/>
          </a:prstGeom>
          <a:noFill/>
          <a:ln>
            <a:noFill/>
          </a:ln>
        </p:spPr>
        <p:txBody>
          <a:bodyPr spcFirstLastPara="1" wrap="square" lIns="0" tIns="18750" rIns="0" bIns="0" anchor="t" anchorCtr="0">
            <a:noAutofit/>
          </a:bodyPr>
          <a:lstStyle/>
          <a:p>
            <a:pPr marL="12700" marR="0" lvl="0" indent="0" algn="l" rtl="0">
              <a:lnSpc>
                <a:spcPct val="106000"/>
              </a:lnSpc>
              <a:spcBef>
                <a:spcPts val="0"/>
              </a:spcBef>
              <a:spcAft>
                <a:spcPts val="0"/>
              </a:spcAft>
              <a:buNone/>
            </a:pPr>
            <a:r>
              <a:rPr lang="en-US" sz="2800" b="1">
                <a:latin typeface="Times New Roman" panose="02020603050405020304"/>
                <a:ea typeface="Times New Roman" panose="02020603050405020304"/>
                <a:cs typeface="Times New Roman" panose="02020603050405020304"/>
                <a:sym typeface="Times New Roman" panose="02020603050405020304"/>
              </a:rPr>
              <a:t>UX</a:t>
            </a:r>
            <a:endParaRPr sz="2800">
              <a:latin typeface="Times New Roman" panose="02020603050405020304"/>
              <a:ea typeface="Times New Roman" panose="02020603050405020304"/>
              <a:cs typeface="Times New Roman" panose="02020603050405020304"/>
              <a:sym typeface="Times New Roman" panose="02020603050405020304"/>
            </a:endParaRPr>
          </a:p>
        </p:txBody>
      </p:sp>
      <p:sp>
        <p:nvSpPr>
          <p:cNvPr id="107" name="Google Shape;107;p13"/>
          <p:cNvSpPr txBox="1"/>
          <p:nvPr/>
        </p:nvSpPr>
        <p:spPr>
          <a:xfrm>
            <a:off x="6113022" y="1257570"/>
            <a:ext cx="947573" cy="380492"/>
          </a:xfrm>
          <a:prstGeom prst="rect">
            <a:avLst/>
          </a:prstGeom>
          <a:noFill/>
          <a:ln>
            <a:noFill/>
          </a:ln>
        </p:spPr>
        <p:txBody>
          <a:bodyPr spcFirstLastPara="1" wrap="square" lIns="0" tIns="18750" rIns="0" bIns="0" anchor="t" anchorCtr="0">
            <a:noAutofit/>
          </a:bodyPr>
          <a:lstStyle/>
          <a:p>
            <a:pPr marL="12700" marR="0" lvl="0" indent="0" algn="l" rtl="0">
              <a:lnSpc>
                <a:spcPct val="106000"/>
              </a:lnSpc>
              <a:spcBef>
                <a:spcPts val="0"/>
              </a:spcBef>
              <a:spcAft>
                <a:spcPts val="0"/>
              </a:spcAft>
              <a:buNone/>
            </a:pPr>
            <a:r>
              <a:rPr lang="en-US" sz="2800" b="1">
                <a:latin typeface="Times New Roman" panose="02020603050405020304"/>
                <a:ea typeface="Times New Roman" panose="02020603050405020304"/>
                <a:cs typeface="Times New Roman" panose="02020603050405020304"/>
                <a:sym typeface="Times New Roman" panose="02020603050405020304"/>
              </a:rPr>
              <a:t>Goals</a:t>
            </a:r>
            <a:endParaRPr sz="2800">
              <a:latin typeface="Times New Roman" panose="02020603050405020304"/>
              <a:ea typeface="Times New Roman" panose="02020603050405020304"/>
              <a:cs typeface="Times New Roman" panose="02020603050405020304"/>
              <a:sym typeface="Times New Roman" panose="02020603050405020304"/>
            </a:endParaRPr>
          </a:p>
        </p:txBody>
      </p:sp>
      <p:sp>
        <p:nvSpPr>
          <p:cNvPr id="108" name="Google Shape;108;p13"/>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Google Shape;113;p14"/>
          <p:cNvSpPr txBox="1"/>
          <p:nvPr/>
        </p:nvSpPr>
        <p:spPr>
          <a:xfrm>
            <a:off x="221691" y="847247"/>
            <a:ext cx="8353156" cy="4726583"/>
          </a:xfrm>
          <a:prstGeom prst="rect">
            <a:avLst/>
          </a:prstGeom>
          <a:noFill/>
          <a:ln>
            <a:noFill/>
          </a:ln>
        </p:spPr>
        <p:txBody>
          <a:bodyPr spcFirstLastPara="1" wrap="square" lIns="0" tIns="23950" rIns="0" bIns="0" anchor="t" anchorCtr="0">
            <a:noAutofit/>
          </a:bodyPr>
          <a:lstStyle/>
          <a:p>
            <a:pPr marL="12700" marR="38100" lvl="0" indent="0" algn="l" rtl="0">
              <a:lnSpc>
                <a:spcPct val="105000"/>
              </a:lnSpc>
              <a:spcBef>
                <a:spcPts val="0"/>
              </a:spcBef>
              <a:spcAft>
                <a:spcPts val="0"/>
              </a:spcAft>
              <a:buNone/>
            </a:pPr>
            <a:r>
              <a:rPr lang="en-US" sz="3600" b="1">
                <a:latin typeface="Times New Roman" panose="02020603050405020304"/>
                <a:ea typeface="Times New Roman" panose="02020603050405020304"/>
                <a:cs typeface="Times New Roman" panose="02020603050405020304"/>
                <a:sym typeface="Times New Roman" panose="02020603050405020304"/>
              </a:rPr>
              <a:t>UX Measures</a:t>
            </a:r>
            <a:endParaRPr sz="360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96000"/>
              </a:lnSpc>
              <a:spcBef>
                <a:spcPts val="645"/>
              </a:spcBef>
              <a:spcAft>
                <a:spcPts val="0"/>
              </a:spcAft>
              <a:buNone/>
            </a:pP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Some common UX measures that can be paired with quantitative metrics include:</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1050"/>
              </a:spcBef>
              <a:spcAft>
                <a:spcPts val="0"/>
              </a:spcAft>
              <a:buNone/>
            </a:pP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Objective UX measures (directly measurable by evaluators)</a:t>
            </a:r>
            <a:endParaRPr sz="2000" b="1">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105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Initial performance</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1055"/>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Long-term performance (longitudinal, experienced, steady state)</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105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Learnability</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105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Retainability</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1055"/>
              </a:spcBef>
              <a:spcAft>
                <a:spcPts val="0"/>
              </a:spcAft>
              <a:buNone/>
            </a:pPr>
            <a:r>
              <a:rPr lang="en-US" sz="2000" b="1">
                <a:solidFill>
                  <a:srgbClr val="001F5F"/>
                </a:solidFill>
                <a:latin typeface="Times New Roman" panose="02020603050405020304"/>
                <a:ea typeface="Times New Roman" panose="02020603050405020304"/>
                <a:cs typeface="Times New Roman" panose="02020603050405020304"/>
                <a:sym typeface="Times New Roman" panose="02020603050405020304"/>
              </a:rPr>
              <a:t>Subjective UX measures (based on user opinions)</a:t>
            </a:r>
            <a:endParaRPr sz="2000" b="1">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105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First impression (initial opinion, initial satisfaction)</a:t>
            </a:r>
            <a:endParaRPr sz="2000">
              <a:latin typeface="Times New Roman" panose="02020603050405020304"/>
              <a:ea typeface="Times New Roman" panose="02020603050405020304"/>
              <a:cs typeface="Times New Roman" panose="02020603050405020304"/>
              <a:sym typeface="Times New Roman" panose="02020603050405020304"/>
            </a:endParaRPr>
          </a:p>
          <a:p>
            <a:pPr marL="12700" marR="38100" lvl="0" indent="0" algn="l" rtl="0">
              <a:lnSpc>
                <a:spcPct val="96000"/>
              </a:lnSpc>
              <a:spcBef>
                <a:spcPts val="1050"/>
              </a:spcBef>
              <a:spcAft>
                <a:spcPts val="0"/>
              </a:spcAft>
              <a:buNone/>
            </a:pPr>
            <a:r>
              <a:rPr lang="en-US" sz="2000">
                <a:solidFill>
                  <a:srgbClr val="001F5F"/>
                </a:solidFill>
                <a:latin typeface="Arial" panose="020B0604020202020204"/>
                <a:ea typeface="Arial" panose="020B0604020202020204"/>
                <a:cs typeface="Arial" panose="020B0604020202020204"/>
                <a:sym typeface="Arial" panose="020B0604020202020204"/>
              </a:rPr>
              <a:t>▪  </a:t>
            </a:r>
            <a:r>
              <a:rPr lang="en-US" sz="2000">
                <a:solidFill>
                  <a:srgbClr val="001F5F"/>
                </a:solidFill>
                <a:latin typeface="Times New Roman" panose="02020603050405020304"/>
                <a:ea typeface="Times New Roman" panose="02020603050405020304"/>
                <a:cs typeface="Times New Roman" panose="02020603050405020304"/>
                <a:sym typeface="Times New Roman" panose="02020603050405020304"/>
              </a:rPr>
              <a:t>Long-term (longitudinal) user satisfaction</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114" name="Google Shape;114;p14"/>
          <p:cNvSpPr txBox="1"/>
          <p:nvPr/>
        </p:nvSpPr>
        <p:spPr>
          <a:xfrm>
            <a:off x="3210306" y="6464681"/>
            <a:ext cx="2745395" cy="178104"/>
          </a:xfrm>
          <a:prstGeom prst="rect">
            <a:avLst/>
          </a:prstGeom>
          <a:noFill/>
          <a:ln>
            <a:noFill/>
          </a:ln>
        </p:spPr>
        <p:txBody>
          <a:bodyPr spcFirstLastPara="1" wrap="square" lIns="0" tIns="8250" rIns="0" bIns="0" anchor="t" anchorCtr="0">
            <a:noAutofit/>
          </a:bodyPr>
          <a:lstStyle/>
          <a:p>
            <a:pPr marL="12700" marR="0" lvl="0" indent="0" algn="l" rtl="0">
              <a:lnSpc>
                <a:spcPct val="108000"/>
              </a:lnSpc>
              <a:spcBef>
                <a:spcPts val="0"/>
              </a:spcBef>
              <a:spcAft>
                <a:spcPts val="0"/>
              </a:spcAft>
              <a:buNone/>
            </a:pPr>
            <a:endParaRPr sz="12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26513</Words>
  <Application>WPS Presentation</Application>
  <PresentationFormat/>
  <Paragraphs>743</Paragraphs>
  <Slides>73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73</vt:i4>
      </vt:variant>
    </vt:vector>
  </HeadingPairs>
  <TitlesOfParts>
    <vt:vector size="82" baseType="lpstr">
      <vt:lpstr>Arial</vt:lpstr>
      <vt:lpstr>SimSun</vt:lpstr>
      <vt:lpstr>Wingdings</vt:lpstr>
      <vt:lpstr>Arial</vt:lpstr>
      <vt:lpstr>Times New Roman</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cp:lastModifiedBy>
  <cp:revision>7</cp:revision>
  <dcterms:created xsi:type="dcterms:W3CDTF">2023-09-26T04:18:00Z</dcterms:created>
  <dcterms:modified xsi:type="dcterms:W3CDTF">2023-10-09T05:40:38Z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85ADDEFC41BA4AC0973B33E3BBCF2308_13</vt:lpwstr>
  </property>
  <property fmtid="{D5CDD505-2E9C-101B-9397-08002B2CF9AE}" pid="3" name="KSOProductBuildVer">
    <vt:lpwstr>1033-12.2.0.13215</vt:lpwstr>
  </property>
</Properties>
</file>