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4c3d4a6949_1_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4c3d4a6949_1_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g24c3d4a6949_1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4c3d4a6949_1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g24c3d4a6949_1_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4c3d4a6949_1_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24c3d4a6949_1_10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c3d4a6949_1_1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g24c3d4a6949_1_1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c3d4a6949_1_1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24c3d4a6949_1_1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c3d4a6949_1_1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24c3d4a6949_1_1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c3d4a6949_1_1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g24c3d4a6949_1_1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4c3d4a6949_1_1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g24c3d4a6949_1_1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4c3d4a6949_1_1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24c3d4a6949_1_1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4c3d4a6949_1_1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24c3d4a6949_1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4c3d4a6949_1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g24c3d4a6949_1_1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4c3d4a6949_1_1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24c3d4a6949_1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4c3d4a6949_1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24c3d4a6949_1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4c3d4a6949_1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24c3d4a6949_1_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4c3d4a6949_1_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24c3d4a6949_1_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c3d4a6949_1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24c3d4a6949_1_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4c3d4a6949_1_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24c3d4a6949_1_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4c3d4a6949_1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24c3d4a6949_1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4c3d4a6949_1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91525"/>
            <a:ext cx="8520600" cy="46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900" b="1">
                <a:highlight>
                  <a:srgbClr val="FFFFFF"/>
                </a:highlight>
              </a:rPr>
              <a:t>SOME DATA COLLECTION TECHNIQUES</a:t>
            </a:r>
            <a:endParaRPr sz="5500" b="1"/>
          </a:p>
        </p:txBody>
      </p:sp>
      <p:sp>
        <p:nvSpPr>
          <p:cNvPr id="55" name="Google Shape;55;p13"/>
          <p:cNvSpPr txBox="1"/>
          <p:nvPr>
            <p:ph type="subTitle" idx="1"/>
          </p:nvPr>
        </p:nvSpPr>
        <p:spPr>
          <a:xfrm>
            <a:off x="191775" y="759525"/>
            <a:ext cx="8520600" cy="42240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GB" sz="2845" b="1">
                <a:solidFill>
                  <a:schemeClr val="dk1"/>
                </a:solidFill>
                <a:highlight>
                  <a:srgbClr val="FFFFFF"/>
                </a:highlight>
              </a:rPr>
              <a:t>Critical Incident Identification</a:t>
            </a:r>
            <a:endParaRPr sz="2845" b="1">
              <a:solidFill>
                <a:schemeClr val="dk1"/>
              </a:solidFill>
              <a:highlight>
                <a:srgbClr val="FFFFFF"/>
              </a:highlight>
            </a:endParaRPr>
          </a:p>
          <a:p>
            <a:pPr marL="0" lvl="0" indent="0" algn="l" rtl="0">
              <a:spcBef>
                <a:spcPts val="0"/>
              </a:spcBef>
              <a:spcAft>
                <a:spcPts val="0"/>
              </a:spcAft>
              <a:buNone/>
            </a:pPr>
            <a:endParaRPr sz="2485" b="1">
              <a:solidFill>
                <a:schemeClr val="dk1"/>
              </a:solidFill>
              <a:highlight>
                <a:srgbClr val="FFFFFF"/>
              </a:highlight>
            </a:endParaRPr>
          </a:p>
          <a:p>
            <a:pPr marL="457200" lvl="0" indent="-337185" algn="just" rtl="0">
              <a:lnSpc>
                <a:spcPct val="100000"/>
              </a:lnSpc>
              <a:spcBef>
                <a:spcPts val="0"/>
              </a:spcBef>
              <a:spcAft>
                <a:spcPts val="0"/>
              </a:spcAft>
              <a:buClr>
                <a:schemeClr val="dk1"/>
              </a:buClr>
              <a:buSzPct val="100000"/>
              <a:buFont typeface="Times New Roman" panose="02020603050405020304"/>
              <a:buChar char="●"/>
            </a:pPr>
            <a:r>
              <a:rPr lang="en-GB" sz="273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During an evaluation session, you cannot always see the interaction design flaws directly. What we can observe directly or indirectly are the effects of those design flaws on the users. We refer to such effects on the users during interaction as critical incidents.</a:t>
            </a:r>
            <a:endParaRPr sz="273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0000"/>
              </a:lnSpc>
              <a:spcBef>
                <a:spcPts val="0"/>
              </a:spcBef>
              <a:spcAft>
                <a:spcPts val="0"/>
              </a:spcAft>
              <a:buNone/>
            </a:pPr>
            <a:endParaRPr sz="273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7185" algn="just" rtl="0">
              <a:spcBef>
                <a:spcPts val="0"/>
              </a:spcBef>
              <a:spcAft>
                <a:spcPts val="0"/>
              </a:spcAft>
              <a:buClr>
                <a:schemeClr val="dk1"/>
              </a:buClr>
              <a:buSzPct val="100000"/>
              <a:buFont typeface="Times New Roman" panose="02020603050405020304"/>
              <a:buChar char="●"/>
            </a:pPr>
            <a:r>
              <a:rPr lang="en-GB" sz="273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 critical incident is an event observed within task performance that is a significant indicator of some factor defining the objective of the study.</a:t>
            </a:r>
            <a:endParaRPr sz="273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spcBef>
                <a:spcPts val="0"/>
              </a:spcBef>
              <a:spcAft>
                <a:spcPts val="0"/>
              </a:spcAft>
              <a:buNone/>
            </a:pPr>
            <a:endParaRPr sz="273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7185" algn="just" rtl="0">
              <a:lnSpc>
                <a:spcPct val="115000"/>
              </a:lnSpc>
              <a:spcBef>
                <a:spcPts val="0"/>
              </a:spcBef>
              <a:spcAft>
                <a:spcPts val="0"/>
              </a:spcAft>
              <a:buClr>
                <a:schemeClr val="dk1"/>
              </a:buClr>
              <a:buSzPct val="100000"/>
              <a:buFont typeface="Times New Roman" panose="02020603050405020304"/>
              <a:buChar char="●"/>
            </a:pPr>
            <a:r>
              <a:rPr lang="en-GB" sz="273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Critical incidents are indicators of “something notable” about usability or the user experience.</a:t>
            </a:r>
            <a:endParaRPr sz="273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15000"/>
              </a:lnSpc>
              <a:spcBef>
                <a:spcPts val="0"/>
              </a:spcBef>
              <a:spcAft>
                <a:spcPts val="0"/>
              </a:spcAft>
              <a:buNone/>
            </a:pPr>
            <a:endParaRPr sz="273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7185" algn="l" rtl="0">
              <a:lnSpc>
                <a:spcPct val="115000"/>
              </a:lnSpc>
              <a:spcBef>
                <a:spcPts val="0"/>
              </a:spcBef>
              <a:spcAft>
                <a:spcPts val="0"/>
              </a:spcAft>
              <a:buClr>
                <a:schemeClr val="dk1"/>
              </a:buClr>
              <a:buSzPct val="100000"/>
              <a:buFont typeface="Times New Roman" panose="02020603050405020304"/>
              <a:buChar char="●"/>
            </a:pPr>
            <a:r>
              <a:rPr lang="en-GB" sz="273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best kind of critical incident data are detailed, observed during usage, and associated closely with specific task performance.</a:t>
            </a:r>
            <a:endParaRPr sz="273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15000"/>
              </a:lnSpc>
              <a:spcBef>
                <a:spcPts val="0"/>
              </a:spcBef>
              <a:spcAft>
                <a:spcPts val="0"/>
              </a:spcAft>
              <a:buNone/>
            </a:pPr>
            <a:endParaRPr sz="273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7185" algn="l" rtl="0">
              <a:lnSpc>
                <a:spcPct val="115000"/>
              </a:lnSpc>
              <a:spcBef>
                <a:spcPts val="0"/>
              </a:spcBef>
              <a:spcAft>
                <a:spcPts val="0"/>
              </a:spcAft>
              <a:buClr>
                <a:schemeClr val="dk1"/>
              </a:buClr>
              <a:buSzPct val="100000"/>
              <a:buFont typeface="Times New Roman" panose="02020603050405020304"/>
              <a:buChar char="●"/>
            </a:pPr>
            <a:r>
              <a:rPr lang="en-GB" sz="273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Critical incidents are observed directly by the facilitator or other observers and are sometimes expressed by the user participant.</a:t>
            </a:r>
            <a:endParaRPr sz="1750" b="1">
              <a:solidFill>
                <a:schemeClr val="dk1"/>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22"/>
          <p:cNvSpPr txBox="1"/>
          <p:nvPr>
            <p:ph type="ctrTitle"/>
          </p:nvPr>
        </p:nvSpPr>
        <p:spPr>
          <a:xfrm>
            <a:off x="245075" y="264875"/>
            <a:ext cx="8520600" cy="468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sz="2050" b="1">
                <a:highlight>
                  <a:srgbClr val="FFFFFF"/>
                </a:highlight>
              </a:rPr>
              <a:t>Rapid Evaluation Methods</a:t>
            </a:r>
            <a:endParaRPr sz="5500" b="1"/>
          </a:p>
        </p:txBody>
      </p:sp>
      <p:sp>
        <p:nvSpPr>
          <p:cNvPr id="112" name="Google Shape;112;p22"/>
          <p:cNvSpPr txBox="1"/>
          <p:nvPr>
            <p:ph type="subTitle" idx="1"/>
          </p:nvPr>
        </p:nvSpPr>
        <p:spPr>
          <a:xfrm>
            <a:off x="165125" y="875325"/>
            <a:ext cx="8520600" cy="3975000"/>
          </a:xfrm>
          <a:prstGeom prst="rect">
            <a:avLst/>
          </a:prstGeom>
        </p:spPr>
        <p:txBody>
          <a:bodyPr spcFirstLastPara="1" wrap="square" lIns="91425" tIns="91425" rIns="91425" bIns="91425" anchor="t" anchorCtr="0">
            <a:noAutofit/>
          </a:bodyPr>
          <a:lstStyle/>
          <a:p>
            <a:pPr marL="0" lvl="0" indent="0" algn="just" rtl="0">
              <a:lnSpc>
                <a:spcPct val="80000"/>
              </a:lnSpc>
              <a:spcBef>
                <a:spcPts val="0"/>
              </a:spcBef>
              <a:spcAft>
                <a:spcPts val="0"/>
              </a:spcAft>
              <a:buClr>
                <a:schemeClr val="dk1"/>
              </a:buClr>
              <a:buSzPts val="1100"/>
              <a:buFont typeface="Arial" panose="020B0604020202020204"/>
              <a:buNone/>
            </a:pPr>
            <a:r>
              <a:rPr lang="en-GB" sz="1600">
                <a:solidFill>
                  <a:schemeClr val="dk1"/>
                </a:solidFill>
                <a:latin typeface="Times New Roman" panose="02020603050405020304"/>
                <a:ea typeface="Times New Roman" panose="02020603050405020304"/>
                <a:cs typeface="Times New Roman" panose="02020603050405020304"/>
                <a:sym typeface="Times New Roman" panose="02020603050405020304"/>
              </a:rPr>
              <a:t>Here are some of the general characteristics of rapid evaluation methods:</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80000"/>
              </a:lnSpc>
              <a:spcBef>
                <a:spcPts val="0"/>
              </a:spcBef>
              <a:spcAft>
                <a:spcPts val="0"/>
              </a:spcAft>
              <a:buClr>
                <a:schemeClr val="dk1"/>
              </a:buClr>
              <a:buSzPts val="1100"/>
              <a:buFont typeface="Arial" panose="020B0604020202020204"/>
              <a:buNone/>
            </a:pPr>
            <a:endParaRPr sz="1350">
              <a:solidFill>
                <a:schemeClr val="dk1"/>
              </a:solidFill>
              <a:latin typeface="Courier New" panose="02070309020205020404"/>
              <a:ea typeface="Courier New" panose="02070309020205020404"/>
              <a:cs typeface="Courier New" panose="02070309020205020404"/>
              <a:sym typeface="Courier New" panose="02070309020205020404"/>
            </a:endParaRPr>
          </a:p>
          <a:p>
            <a:pPr marL="457200" lvl="0" indent="-320675" algn="just" rtl="0">
              <a:lnSpc>
                <a:spcPct val="80000"/>
              </a:lnSpc>
              <a:spcBef>
                <a:spcPts val="0"/>
              </a:spcBef>
              <a:spcAft>
                <a:spcPts val="0"/>
              </a:spcAft>
              <a:buClr>
                <a:schemeClr val="dk1"/>
              </a:buClr>
              <a:buSzPts val="1450"/>
              <a:buFont typeface="Times New Roman" panose="02020603050405020304"/>
              <a:buChar char="●"/>
            </a:pPr>
            <a:r>
              <a:rPr lang="en-GB" sz="1450">
                <a:solidFill>
                  <a:schemeClr val="dk1"/>
                </a:solidFill>
                <a:latin typeface="Times New Roman" panose="02020603050405020304"/>
                <a:ea typeface="Times New Roman" panose="02020603050405020304"/>
                <a:cs typeface="Times New Roman" panose="02020603050405020304"/>
                <a:sym typeface="Times New Roman" panose="02020603050405020304"/>
              </a:rPr>
              <a:t>Rapid evaluation techniques are aimed almost exclusively at finding qualitative data—finding UX problems that are cost-effective to fix.</a:t>
            </a:r>
            <a:endParaRPr sz="145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80000"/>
              </a:lnSpc>
              <a:spcBef>
                <a:spcPts val="0"/>
              </a:spcBef>
              <a:spcAft>
                <a:spcPts val="0"/>
              </a:spcAft>
              <a:buNone/>
            </a:pPr>
            <a:endParaRPr sz="1350">
              <a:solidFill>
                <a:schemeClr val="dk1"/>
              </a:solidFill>
              <a:latin typeface="Courier New" panose="02070309020205020404"/>
              <a:ea typeface="Courier New" panose="02070309020205020404"/>
              <a:cs typeface="Courier New" panose="02070309020205020404"/>
              <a:sym typeface="Courier New" panose="02070309020205020404"/>
            </a:endParaRPr>
          </a:p>
          <a:p>
            <a:pPr marL="457200" lvl="0" indent="-320675" algn="just" rtl="0">
              <a:lnSpc>
                <a:spcPct val="80000"/>
              </a:lnSpc>
              <a:spcBef>
                <a:spcPts val="0"/>
              </a:spcBef>
              <a:spcAft>
                <a:spcPts val="0"/>
              </a:spcAft>
              <a:buClr>
                <a:schemeClr val="dk1"/>
              </a:buClr>
              <a:buSzPts val="1450"/>
              <a:buFont typeface="Times New Roman" panose="02020603050405020304"/>
              <a:buChar char="●"/>
            </a:pPr>
            <a:r>
              <a:rPr lang="en-GB" sz="1450">
                <a:solidFill>
                  <a:schemeClr val="dk1"/>
                </a:solidFill>
                <a:latin typeface="Times New Roman" panose="02020603050405020304"/>
                <a:ea typeface="Times New Roman" panose="02020603050405020304"/>
                <a:cs typeface="Times New Roman" panose="02020603050405020304"/>
                <a:sym typeface="Times New Roman" panose="02020603050405020304"/>
              </a:rPr>
              <a:t>Seldom, if ever, is attention given to quantitative measurements.</a:t>
            </a:r>
            <a:endParaRPr sz="145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80000"/>
              </a:lnSpc>
              <a:spcBef>
                <a:spcPts val="0"/>
              </a:spcBef>
              <a:spcAft>
                <a:spcPts val="0"/>
              </a:spcAft>
              <a:buNone/>
            </a:pPr>
            <a:endParaRPr sz="145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0675" algn="just" rtl="0">
              <a:lnSpc>
                <a:spcPct val="95000"/>
              </a:lnSpc>
              <a:spcBef>
                <a:spcPts val="0"/>
              </a:spcBef>
              <a:spcAft>
                <a:spcPts val="0"/>
              </a:spcAft>
              <a:buClr>
                <a:schemeClr val="dk1"/>
              </a:buClr>
              <a:buSzPts val="1450"/>
              <a:buFont typeface="Times New Roman" panose="02020603050405020304"/>
              <a:buChar char="●"/>
            </a:pPr>
            <a:r>
              <a:rPr lang="en-GB"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There is a heavy dependency on practical techniques, such as the “think-aloud” technique.</a:t>
            </a:r>
            <a:endParaRPr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95000"/>
              </a:lnSpc>
              <a:spcBef>
                <a:spcPts val="0"/>
              </a:spcBef>
              <a:spcAft>
                <a:spcPts val="0"/>
              </a:spcAft>
              <a:buNone/>
            </a:pPr>
            <a:endParaRPr sz="135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20675" algn="just" rtl="0">
              <a:lnSpc>
                <a:spcPct val="95000"/>
              </a:lnSpc>
              <a:spcBef>
                <a:spcPts val="0"/>
              </a:spcBef>
              <a:spcAft>
                <a:spcPts val="0"/>
              </a:spcAft>
              <a:buClr>
                <a:schemeClr val="dk1"/>
              </a:buClr>
              <a:buSzPts val="1450"/>
              <a:buFont typeface="Times New Roman" panose="02020603050405020304"/>
              <a:buChar char="●"/>
            </a:pPr>
            <a:r>
              <a:rPr lang="en-GB"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Everything is less formal, with less protocol and fewer rules.</a:t>
            </a:r>
            <a:endParaRPr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95000"/>
              </a:lnSpc>
              <a:spcBef>
                <a:spcPts val="0"/>
              </a:spcBef>
              <a:spcAft>
                <a:spcPts val="0"/>
              </a:spcAft>
              <a:buNone/>
            </a:pPr>
            <a:endParaRPr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20675" algn="just" rtl="0">
              <a:lnSpc>
                <a:spcPct val="95000"/>
              </a:lnSpc>
              <a:spcBef>
                <a:spcPts val="0"/>
              </a:spcBef>
              <a:spcAft>
                <a:spcPts val="0"/>
              </a:spcAft>
              <a:buClr>
                <a:schemeClr val="dk1"/>
              </a:buClr>
              <a:buSzPts val="1450"/>
              <a:buFont typeface="Times New Roman" panose="02020603050405020304"/>
              <a:buChar char="●"/>
            </a:pPr>
            <a:r>
              <a:rPr lang="en-GB"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There is much more variability in the process, with almost every evaluation “session”</a:t>
            </a:r>
            <a:r>
              <a:rPr lang="en-GB" sz="1900">
                <a:solidFill>
                  <a:schemeClr val="dk1"/>
                </a:solidFill>
              </a:rPr>
              <a:t> </a:t>
            </a:r>
            <a:r>
              <a:rPr lang="en-GB"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being different, tailored to the prevailing conditions.</a:t>
            </a:r>
            <a:endParaRPr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95000"/>
              </a:lnSpc>
              <a:spcBef>
                <a:spcPts val="0"/>
              </a:spcBef>
              <a:spcAft>
                <a:spcPts val="0"/>
              </a:spcAft>
              <a:buNone/>
            </a:pPr>
            <a:endParaRPr sz="135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20675" algn="just" rtl="0">
              <a:lnSpc>
                <a:spcPct val="95000"/>
              </a:lnSpc>
              <a:spcBef>
                <a:spcPts val="0"/>
              </a:spcBef>
              <a:spcAft>
                <a:spcPts val="0"/>
              </a:spcAft>
              <a:buClr>
                <a:schemeClr val="dk1"/>
              </a:buClr>
              <a:buSzPts val="1450"/>
              <a:buFont typeface="Times New Roman" panose="02020603050405020304"/>
              <a:buChar char="●"/>
            </a:pPr>
            <a:r>
              <a:rPr lang="en-GB"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This freedom to adapt to conditions creates more room for spontaneous ingenuity, something experienced practitioners do best.</a:t>
            </a:r>
            <a:endParaRPr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80000"/>
              </a:lnSpc>
              <a:spcBef>
                <a:spcPts val="0"/>
              </a:spcBef>
              <a:spcAft>
                <a:spcPts val="0"/>
              </a:spcAft>
              <a:buClr>
                <a:schemeClr val="dk1"/>
              </a:buClr>
              <a:buSzPts val="1100"/>
              <a:buFont typeface="Arial" panose="020B0604020202020204"/>
              <a:buNone/>
            </a:pPr>
            <a:endParaRPr sz="1450">
              <a:solidFill>
                <a:srgbClr val="666666"/>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80000"/>
              </a:lnSpc>
              <a:spcBef>
                <a:spcPts val="0"/>
              </a:spcBef>
              <a:spcAft>
                <a:spcPts val="0"/>
              </a:spcAft>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23"/>
          <p:cNvSpPr txBox="1"/>
          <p:nvPr>
            <p:ph type="subTitle" idx="1"/>
          </p:nvPr>
        </p:nvSpPr>
        <p:spPr>
          <a:xfrm>
            <a:off x="178450" y="395625"/>
            <a:ext cx="8520600" cy="39750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None/>
            </a:pPr>
            <a:r>
              <a:rPr lang="en-GB" sz="1550" b="1">
                <a:solidFill>
                  <a:schemeClr val="dk1"/>
                </a:solidFill>
                <a:highlight>
                  <a:srgbClr val="FFFFFF"/>
                </a:highlight>
              </a:rPr>
              <a:t>DESIGN WALKTHROUGHS AND REVIEWS</a:t>
            </a:r>
            <a:endParaRPr sz="1550" b="1">
              <a:solidFill>
                <a:schemeClr val="dk1"/>
              </a:solidFill>
              <a:highlight>
                <a:srgbClr val="FFFFFF"/>
              </a:highlight>
            </a:endParaRPr>
          </a:p>
          <a:p>
            <a:pPr marL="0" lvl="0" indent="0" algn="just" rtl="0">
              <a:lnSpc>
                <a:spcPct val="95000"/>
              </a:lnSpc>
              <a:spcBef>
                <a:spcPts val="0"/>
              </a:spcBef>
              <a:spcAft>
                <a:spcPts val="0"/>
              </a:spcAft>
              <a:buNone/>
            </a:pPr>
            <a:endParaRPr sz="1550" b="1">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panose="020B0604020202020204"/>
              <a:buNone/>
            </a:pPr>
            <a:r>
              <a:rPr lang="en-GB"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goal of a design walkthrough is to explore a design on behalf of users to simulate the user’s view of moving through the design, but to see it with an expert’s eye. The team is trying to anticipate problems that users might have if they were the ones using the design.</a:t>
            </a:r>
            <a:endParaRPr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5000"/>
              </a:lnSpc>
              <a:spcBef>
                <a:spcPts val="0"/>
              </a:spcBef>
              <a:spcAft>
                <a:spcPts val="0"/>
              </a:spcAft>
              <a:buNone/>
            </a:pPr>
            <a:endParaRPr sz="2150" b="1">
              <a:solidFill>
                <a:schemeClr val="dk1"/>
              </a:solidFill>
              <a:highlight>
                <a:srgbClr val="FFFFFF"/>
              </a:highlight>
            </a:endParaRPr>
          </a:p>
          <a:p>
            <a:pPr marL="0" lvl="0" indent="0" algn="l" rtl="0">
              <a:spcBef>
                <a:spcPts val="0"/>
              </a:spcBef>
              <a:spcAft>
                <a:spcPts val="0"/>
              </a:spcAft>
              <a:buClr>
                <a:schemeClr val="dk1"/>
              </a:buClr>
              <a:buSzPts val="1100"/>
              <a:buFont typeface="Arial" panose="020B0604020202020204"/>
              <a:buNone/>
            </a:pPr>
            <a:r>
              <a:rPr lang="en-GB"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What materials do you need upfront? You should prepare for a design</a:t>
            </a:r>
            <a:r>
              <a:rPr lang="en-GB" sz="1700">
                <a:solidFill>
                  <a:schemeClr val="dk1"/>
                </a:solidFill>
                <a:highlight>
                  <a:srgbClr val="FFFFFF"/>
                </a:highlight>
              </a:rPr>
              <a:t> </a:t>
            </a:r>
            <a:r>
              <a:rPr lang="en-GB"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walkthrough by gathering at least these items:</a:t>
            </a:r>
            <a:endParaRPr sz="115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17500" algn="l" rtl="0">
              <a:spcBef>
                <a:spcPts val="800"/>
              </a:spcBef>
              <a:spcAft>
                <a:spcPts val="0"/>
              </a:spcAft>
              <a:buClr>
                <a:schemeClr val="dk1"/>
              </a:buClr>
              <a:buSzPts val="1400"/>
              <a:buChar char="●"/>
            </a:pPr>
            <a:r>
              <a:rPr lang="en-GB" sz="12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Design representation(s), including storyboards, screen sketches, illustrated scenarios</a:t>
            </a:r>
            <a:r>
              <a:rPr lang="en-GB" sz="1700">
                <a:solidFill>
                  <a:schemeClr val="dk1"/>
                </a:solidFill>
                <a:highlight>
                  <a:srgbClr val="FFFFFF"/>
                </a:highlight>
              </a:rPr>
              <a:t> </a:t>
            </a:r>
            <a:r>
              <a:rPr lang="en-GB" sz="12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(scenario text interspersed with storyboard frames and/or screen sketches), paper</a:t>
            </a:r>
            <a:r>
              <a:rPr lang="en-GB" sz="1700">
                <a:solidFill>
                  <a:schemeClr val="dk1"/>
                </a:solidFill>
                <a:highlight>
                  <a:srgbClr val="FFFFFF"/>
                </a:highlight>
              </a:rPr>
              <a:t> </a:t>
            </a:r>
            <a:r>
              <a:rPr lang="en-GB" sz="12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prototypes, and/or higher fidelity prototypes</a:t>
            </a:r>
            <a:endParaRPr sz="115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14325" algn="l" rtl="0">
              <a:spcBef>
                <a:spcPts val="0"/>
              </a:spcBef>
              <a:spcAft>
                <a:spcPts val="0"/>
              </a:spcAft>
              <a:buClr>
                <a:schemeClr val="dk1"/>
              </a:buClr>
              <a:buSzPts val="1350"/>
              <a:buFont typeface="Times New Roman" panose="02020603050405020304"/>
              <a:buChar char="●"/>
            </a:pPr>
            <a:r>
              <a:rPr lang="en-GB" sz="12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Descriptions of relevant users, work roles, and user classes</a:t>
            </a:r>
            <a:endParaRPr sz="115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14325" algn="l" rtl="0">
              <a:spcBef>
                <a:spcPts val="0"/>
              </a:spcBef>
              <a:spcAft>
                <a:spcPts val="0"/>
              </a:spcAft>
              <a:buClr>
                <a:schemeClr val="dk1"/>
              </a:buClr>
              <a:buSzPts val="1350"/>
              <a:buFont typeface="Times New Roman" panose="02020603050405020304"/>
              <a:buChar char="●"/>
            </a:pPr>
            <a:r>
              <a:rPr lang="en-GB" sz="12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Usage or design scenarios to drive the walkthroug</a:t>
            </a:r>
            <a:r>
              <a:rPr lang="en-GB" sz="12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h</a:t>
            </a:r>
            <a:endParaRPr sz="12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800"/>
              </a:spcBef>
              <a:spcAft>
                <a:spcPts val="800"/>
              </a:spcAft>
              <a:buNone/>
            </a:pPr>
            <a:endParaRPr sz="12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24"/>
          <p:cNvSpPr txBox="1"/>
          <p:nvPr>
            <p:ph type="ctrTitle"/>
          </p:nvPr>
        </p:nvSpPr>
        <p:spPr>
          <a:xfrm>
            <a:off x="245075" y="264875"/>
            <a:ext cx="8520600" cy="46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2545" b="1">
                <a:highlight>
                  <a:srgbClr val="FFFFFF"/>
                </a:highlight>
              </a:rPr>
              <a:t>UX INSPECTION</a:t>
            </a:r>
            <a:endParaRPr sz="6550" b="1"/>
          </a:p>
        </p:txBody>
      </p:sp>
      <p:sp>
        <p:nvSpPr>
          <p:cNvPr id="123" name="Google Shape;123;p24"/>
          <p:cNvSpPr txBox="1"/>
          <p:nvPr>
            <p:ph type="subTitle" idx="1"/>
          </p:nvPr>
        </p:nvSpPr>
        <p:spPr>
          <a:xfrm>
            <a:off x="165125" y="875325"/>
            <a:ext cx="8520600" cy="39750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When we use the term “UX inspection,” we are aware that you cannot inspect UX but must inspect a design for user experience issues.</a:t>
            </a:r>
            <a:endParaRPr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r>
              <a:rPr lang="en-GB"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 UX inspection is an “analytical” evaluation method in that it involves evaluating by looking at and trying out the design yourself as a UX expert instead of having participants exercise it while you observe. Here we generalize the original concept of usability inspection to include inspection of both usability characteristics and emotional impact factors and we call it UX inspection.</a:t>
            </a:r>
            <a:endParaRPr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Because the process depends on the evaluator’s judgment, it requires an expert, a UX practitioner or consultant, which is why this kind of evaluation method is also sometimes called “expert evaluation” or “expert inspection.”</a:t>
            </a:r>
            <a:endParaRPr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Clr>
                <a:schemeClr val="dk1"/>
              </a:buClr>
              <a:buSzPts val="1100"/>
              <a:buFont typeface="Arial" panose="020B0604020202020204"/>
              <a:buNone/>
            </a:pPr>
            <a:endParaRPr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800"/>
              </a:spcAft>
              <a:buNone/>
            </a:pPr>
            <a:endParaRPr sz="1550" b="1">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25"/>
          <p:cNvSpPr txBox="1"/>
          <p:nvPr>
            <p:ph type="ctrTitle"/>
          </p:nvPr>
        </p:nvSpPr>
        <p:spPr>
          <a:xfrm>
            <a:off x="245075" y="264875"/>
            <a:ext cx="8520600" cy="46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2545" b="1">
                <a:highlight>
                  <a:srgbClr val="FFFFFF"/>
                </a:highlight>
              </a:rPr>
              <a:t>UX INSPECTION</a:t>
            </a:r>
            <a:endParaRPr sz="6550" b="1"/>
          </a:p>
        </p:txBody>
      </p:sp>
      <p:sp>
        <p:nvSpPr>
          <p:cNvPr id="129" name="Google Shape;129;p25"/>
          <p:cNvSpPr txBox="1"/>
          <p:nvPr>
            <p:ph type="subTitle" idx="1"/>
          </p:nvPr>
        </p:nvSpPr>
        <p:spPr>
          <a:xfrm>
            <a:off x="165125" y="875325"/>
            <a:ext cx="8520600" cy="39750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850" b="1">
                <a:solidFill>
                  <a:schemeClr val="dk1"/>
                </a:solidFill>
                <a:highlight>
                  <a:srgbClr val="FFFFFF"/>
                </a:highlight>
              </a:rPr>
              <a:t>Inspection Is a Valuable Tool in the UX Toolbox</a:t>
            </a:r>
            <a:endParaRPr sz="1850" b="1">
              <a:solidFill>
                <a:schemeClr val="dk1"/>
              </a:solidFill>
              <a:highlight>
                <a:srgbClr val="FFFFFF"/>
              </a:highlight>
            </a:endParaRPr>
          </a:p>
          <a:p>
            <a:pPr marL="0" lvl="0" indent="0" algn="just" rtl="0">
              <a:lnSpc>
                <a:spcPct val="115000"/>
              </a:lnSpc>
              <a:spcBef>
                <a:spcPts val="0"/>
              </a:spcBef>
              <a:spcAft>
                <a:spcPts val="0"/>
              </a:spcAft>
              <a:buNone/>
            </a:pPr>
            <a:endParaRPr sz="950">
              <a:solidFill>
                <a:schemeClr val="dk1"/>
              </a:solidFill>
              <a:highlight>
                <a:srgbClr val="FFFFFF"/>
              </a:highlight>
            </a:endParaRPr>
          </a:p>
          <a:p>
            <a:pPr marL="457200" lvl="0" indent="-333375" algn="just" rtl="0">
              <a:lnSpc>
                <a:spcPct val="115000"/>
              </a:lnSpc>
              <a:spcBef>
                <a:spcPts val="0"/>
              </a:spcBef>
              <a:spcAft>
                <a:spcPts val="0"/>
              </a:spcAft>
              <a:buClr>
                <a:schemeClr val="dk1"/>
              </a:buClr>
              <a:buSzPts val="1650"/>
              <a:buFont typeface="Times New Roman" panose="02020603050405020304"/>
              <a:buChar char="●"/>
            </a:pPr>
            <a:r>
              <a:rPr lang="en-GB" sz="16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Where they are applied in early stages and early design iterations. </a:t>
            </a:r>
            <a:endParaRPr sz="16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3375" algn="l" rtl="0">
              <a:lnSpc>
                <a:spcPct val="115000"/>
              </a:lnSpc>
              <a:spcBef>
                <a:spcPts val="0"/>
              </a:spcBef>
              <a:spcAft>
                <a:spcPts val="0"/>
              </a:spcAft>
              <a:buClr>
                <a:schemeClr val="dk1"/>
              </a:buClr>
              <a:buSzPts val="1650"/>
              <a:buFont typeface="Times New Roman" panose="02020603050405020304"/>
              <a:buChar char="●"/>
            </a:pPr>
            <a:r>
              <a:rPr lang="en-GB" sz="16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Where you should save the more expensive and more powerful tools, such as lab-based testing, for later to dig out the more subtle and difficult problems.</a:t>
            </a:r>
            <a:endParaRPr sz="16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3375" algn="l" rtl="0">
              <a:lnSpc>
                <a:spcPct val="115000"/>
              </a:lnSpc>
              <a:spcBef>
                <a:spcPts val="0"/>
              </a:spcBef>
              <a:spcAft>
                <a:spcPts val="0"/>
              </a:spcAft>
              <a:buClr>
                <a:schemeClr val="dk1"/>
              </a:buClr>
              <a:buSzPts val="1650"/>
              <a:buFont typeface="Times New Roman" panose="02020603050405020304"/>
              <a:buChar char="●"/>
            </a:pPr>
            <a:r>
              <a:rPr lang="en-GB" sz="16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Where you have not yet done any other kind of evaluation. </a:t>
            </a:r>
            <a:endParaRPr sz="16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3375" algn="l" rtl="0">
              <a:lnSpc>
                <a:spcPct val="115000"/>
              </a:lnSpc>
              <a:spcBef>
                <a:spcPts val="0"/>
              </a:spcBef>
              <a:spcAft>
                <a:spcPts val="0"/>
              </a:spcAft>
              <a:buClr>
                <a:schemeClr val="dk1"/>
              </a:buClr>
              <a:buSzPts val="1650"/>
              <a:buChar char="●"/>
            </a:pPr>
            <a:r>
              <a:rPr lang="en-GB" sz="16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Where you cannot afford or cannot do lab-based testing for some reason but still want to do </a:t>
            </a:r>
            <a:r>
              <a:rPr lang="en-GB" sz="1650">
                <a:solidFill>
                  <a:schemeClr val="dk1"/>
                </a:solidFill>
                <a:highlight>
                  <a:srgbClr val="FFFFFF"/>
                </a:highlight>
              </a:rPr>
              <a:t>some </a:t>
            </a:r>
            <a:r>
              <a:rPr lang="en-GB" sz="16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evaluation.</a:t>
            </a:r>
            <a:endParaRPr sz="16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1850" b="1">
                <a:solidFill>
                  <a:schemeClr val="dk1"/>
                </a:solidFill>
                <a:highlight>
                  <a:srgbClr val="FFFFFF"/>
                </a:highlight>
              </a:rPr>
              <a:t>How Many Inspectors Are Needed?</a:t>
            </a:r>
            <a:endParaRPr sz="16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sz="6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0"/>
              </a:spcBef>
              <a:spcAft>
                <a:spcPts val="0"/>
              </a:spcAft>
              <a:buNone/>
            </a:pPr>
            <a:r>
              <a:rPr lang="en-GB" sz="16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In UX inspection, to improve effectiveness you can add more inspectors. But does it help? Yes, for inspections, a team approach is beneficial, maybe even necessary, because low individual detection rates preclude finding enough problems by one person. The number depends on conditions and a great deal on the system you are inspecting.</a:t>
            </a:r>
            <a:endParaRPr sz="8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0"/>
              </a:spcBef>
              <a:spcAft>
                <a:spcPts val="0"/>
              </a:spcAft>
              <a:buNone/>
            </a:pPr>
            <a:endParaRPr sz="16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6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800"/>
              </a:spcAft>
              <a:buNone/>
            </a:pPr>
            <a:endParaRPr sz="1550" b="1">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26"/>
          <p:cNvSpPr txBox="1"/>
          <p:nvPr>
            <p:ph type="ctrTitle"/>
          </p:nvPr>
        </p:nvSpPr>
        <p:spPr>
          <a:xfrm>
            <a:off x="245075" y="264875"/>
            <a:ext cx="8520600" cy="46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2545" b="1">
                <a:highlight>
                  <a:srgbClr val="FFFFFF"/>
                </a:highlight>
              </a:rPr>
              <a:t>UX INSPECTION</a:t>
            </a:r>
            <a:endParaRPr sz="6550" b="1"/>
          </a:p>
        </p:txBody>
      </p:sp>
      <p:sp>
        <p:nvSpPr>
          <p:cNvPr id="135" name="Google Shape;135;p26"/>
          <p:cNvSpPr txBox="1"/>
          <p:nvPr>
            <p:ph type="subTitle" idx="1"/>
          </p:nvPr>
        </p:nvSpPr>
        <p:spPr>
          <a:xfrm>
            <a:off x="165125" y="875325"/>
            <a:ext cx="8520600" cy="39750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850" b="1">
                <a:solidFill>
                  <a:schemeClr val="dk1"/>
                </a:solidFill>
                <a:highlight>
                  <a:srgbClr val="FFFFFF"/>
                </a:highlight>
              </a:rPr>
              <a:t>What Kind of Inspectors Are Needed?</a:t>
            </a:r>
            <a:endParaRPr sz="1850" b="1">
              <a:solidFill>
                <a:schemeClr val="dk1"/>
              </a:solidFill>
              <a:highlight>
                <a:srgbClr val="FFFFFF"/>
              </a:highlight>
            </a:endParaRPr>
          </a:p>
          <a:p>
            <a:pPr marL="0" lvl="0" indent="0" algn="just" rtl="0">
              <a:lnSpc>
                <a:spcPct val="115000"/>
              </a:lnSpc>
              <a:spcBef>
                <a:spcPts val="0"/>
              </a:spcBef>
              <a:spcAft>
                <a:spcPts val="0"/>
              </a:spcAft>
              <a:buNone/>
            </a:pPr>
            <a:endParaRPr sz="950">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panose="020B0604020202020204"/>
              <a:buNone/>
            </a:pPr>
            <a:r>
              <a:rPr lang="en-GB" sz="16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Sometimes it is best to get a fresh view by using an expert evaluator who is not on the project team. If those UX experts also have knowledge in the subject-matter domain of the interface being evaluated, all the better. Those people are called dual experts and can evaluate through both a design guidelines perspective and a work activity, workflow, and task perspective.</a:t>
            </a:r>
            <a:endParaRPr sz="8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sz="16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0"/>
              </a:spcBef>
              <a:spcAft>
                <a:spcPts val="0"/>
              </a:spcAft>
              <a:buNone/>
            </a:pPr>
            <a:endParaRPr sz="8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0"/>
              </a:spcBef>
              <a:spcAft>
                <a:spcPts val="0"/>
              </a:spcAft>
              <a:buNone/>
            </a:pPr>
            <a:endParaRPr sz="16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6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800"/>
              </a:spcAft>
              <a:buNone/>
            </a:pPr>
            <a:endParaRPr sz="1550" b="1">
              <a:solidFill>
                <a:schemeClr val="dk1"/>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27"/>
          <p:cNvSpPr txBox="1"/>
          <p:nvPr>
            <p:ph type="ctrTitle"/>
          </p:nvPr>
        </p:nvSpPr>
        <p:spPr>
          <a:xfrm>
            <a:off x="245075" y="264875"/>
            <a:ext cx="8520600" cy="4680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endParaRPr sz="1850" b="1">
              <a:highlight>
                <a:srgbClr val="FFFFFF"/>
              </a:highlight>
            </a:endParaRPr>
          </a:p>
          <a:p>
            <a:pPr marL="0" lvl="0" indent="0" algn="l" rtl="0">
              <a:lnSpc>
                <a:spcPct val="115000"/>
              </a:lnSpc>
              <a:spcBef>
                <a:spcPts val="0"/>
              </a:spcBef>
              <a:spcAft>
                <a:spcPts val="0"/>
              </a:spcAft>
              <a:buClr>
                <a:schemeClr val="dk1"/>
              </a:buClr>
              <a:buSzPts val="1100"/>
              <a:buFont typeface="Arial" panose="020B0604020202020204"/>
              <a:buNone/>
            </a:pPr>
            <a:r>
              <a:rPr lang="en-GB" sz="2000" b="1">
                <a:highlight>
                  <a:srgbClr val="FFFFFF"/>
                </a:highlight>
              </a:rPr>
              <a:t>HEURISTIC EVALUATION, A UX INSPECTION METHOD</a:t>
            </a:r>
            <a:endParaRPr sz="2000" b="1">
              <a:highlight>
                <a:srgbClr val="FFFFFF"/>
              </a:highlight>
            </a:endParaRPr>
          </a:p>
        </p:txBody>
      </p:sp>
      <p:sp>
        <p:nvSpPr>
          <p:cNvPr id="141" name="Google Shape;141;p27"/>
          <p:cNvSpPr txBox="1"/>
          <p:nvPr>
            <p:ph type="subTitle" idx="1"/>
          </p:nvPr>
        </p:nvSpPr>
        <p:spPr>
          <a:xfrm>
            <a:off x="165125" y="875325"/>
            <a:ext cx="8520600" cy="39750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5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heuristic evaluation (HE) method has the advantages of being inexpensive, intuitive, and easy to motivate practitioners to do, and it is effective for use early in the UX process. Therefore, it is no surprise that of all the inspection methods, the HE method is the best known and the most popular. Another important point about the heuristics is that they teach the designers about criteria to  keep in mind while doing their own designs so they will not violate these guidelines.</a:t>
            </a:r>
            <a:endParaRPr sz="15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2100" b="1">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sz="2700" b="1">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22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22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800"/>
              </a:spcAft>
              <a:buNone/>
            </a:pPr>
            <a:endParaRPr sz="2150" b="1">
              <a:solidFill>
                <a:schemeClr val="dk1"/>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28"/>
          <p:cNvSpPr txBox="1"/>
          <p:nvPr>
            <p:ph type="ctrTitle"/>
          </p:nvPr>
        </p:nvSpPr>
        <p:spPr>
          <a:xfrm>
            <a:off x="178450" y="264875"/>
            <a:ext cx="8520600" cy="792600"/>
          </a:xfrm>
          <a:prstGeom prst="rect">
            <a:avLst/>
          </a:prstGeom>
        </p:spPr>
        <p:txBody>
          <a:bodyPr spcFirstLastPara="1" wrap="square" lIns="91425" tIns="91425" rIns="91425" bIns="91425" anchor="b" anchorCtr="0">
            <a:normAutofit/>
          </a:bodyPr>
          <a:lstStyle/>
          <a:p>
            <a:pPr marL="0" lvl="0" indent="0" algn="just" rtl="0">
              <a:lnSpc>
                <a:spcPct val="115000"/>
              </a:lnSpc>
              <a:spcBef>
                <a:spcPts val="0"/>
              </a:spcBef>
              <a:spcAft>
                <a:spcPts val="0"/>
              </a:spcAft>
              <a:buClr>
                <a:schemeClr val="dk1"/>
              </a:buClr>
              <a:buSzPts val="1100"/>
              <a:buFont typeface="Arial" panose="020B0604020202020204"/>
              <a:buNone/>
            </a:pPr>
            <a:r>
              <a:rPr lang="en-GB" sz="1750" b="1">
                <a:highlight>
                  <a:srgbClr val="FFFFFF"/>
                </a:highlight>
              </a:rPr>
              <a:t>How-to-Do-It: Heuristic Evaluation</a:t>
            </a:r>
            <a:endParaRPr sz="1750" b="1">
              <a:highlight>
                <a:srgbClr val="FFFFFF"/>
              </a:highlight>
            </a:endParaRPr>
          </a:p>
          <a:p>
            <a:pPr marL="0" lvl="0" indent="0" algn="l" rtl="0">
              <a:lnSpc>
                <a:spcPct val="115000"/>
              </a:lnSpc>
              <a:spcBef>
                <a:spcPts val="0"/>
              </a:spcBef>
              <a:spcAft>
                <a:spcPts val="0"/>
              </a:spcAft>
              <a:buClr>
                <a:schemeClr val="dk1"/>
              </a:buClr>
              <a:buSzPts val="1100"/>
              <a:buFont typeface="Arial" panose="020B0604020202020204"/>
              <a:buNone/>
            </a:pPr>
            <a:r>
              <a:rPr lang="en-GB" sz="1450" b="1">
                <a:highlight>
                  <a:srgbClr val="FFFFFF"/>
                </a:highlight>
              </a:rPr>
              <a:t>Heuristics</a:t>
            </a:r>
            <a:endParaRPr lang="en-GB" sz="1450" b="1">
              <a:highlight>
                <a:srgbClr val="FFFFFF"/>
              </a:highlight>
            </a:endParaRPr>
          </a:p>
        </p:txBody>
      </p:sp>
      <p:pic>
        <p:nvPicPr>
          <p:cNvPr id="147" name="Google Shape;147;p28"/>
          <p:cNvPicPr preferRelativeResize="0"/>
          <p:nvPr/>
        </p:nvPicPr>
        <p:blipFill rotWithShape="1">
          <a:blip r:embed="rId1"/>
          <a:srcRect l="20522" t="24034" r="35296" b="19228"/>
          <a:stretch>
            <a:fillRect/>
          </a:stretch>
        </p:blipFill>
        <p:spPr>
          <a:xfrm>
            <a:off x="386450" y="959400"/>
            <a:ext cx="7768524" cy="40508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29"/>
          <p:cNvSpPr txBox="1"/>
          <p:nvPr>
            <p:ph type="ctrTitle"/>
          </p:nvPr>
        </p:nvSpPr>
        <p:spPr>
          <a:xfrm>
            <a:off x="178450" y="264875"/>
            <a:ext cx="8520600" cy="792600"/>
          </a:xfrm>
          <a:prstGeom prst="rect">
            <a:avLst/>
          </a:prstGeom>
        </p:spPr>
        <p:txBody>
          <a:bodyPr spcFirstLastPara="1" wrap="square" lIns="91425" tIns="91425" rIns="91425" bIns="91425" anchor="b" anchorCtr="0">
            <a:normAutofit/>
          </a:bodyPr>
          <a:lstStyle/>
          <a:p>
            <a:pPr marL="0" lvl="0" indent="0" algn="just" rtl="0">
              <a:lnSpc>
                <a:spcPct val="115000"/>
              </a:lnSpc>
              <a:spcBef>
                <a:spcPts val="0"/>
              </a:spcBef>
              <a:spcAft>
                <a:spcPts val="0"/>
              </a:spcAft>
              <a:buNone/>
            </a:pPr>
            <a:r>
              <a:rPr lang="en-GB" sz="1750" b="1">
                <a:highlight>
                  <a:srgbClr val="FFFFFF"/>
                </a:highlight>
              </a:rPr>
              <a:t>How-to-Do-It: Heuristic Evaluation</a:t>
            </a:r>
            <a:endParaRPr sz="1750" b="1">
              <a:highlight>
                <a:srgbClr val="FFFFFF"/>
              </a:highlight>
            </a:endParaRPr>
          </a:p>
          <a:p>
            <a:pPr marL="0" lvl="0" indent="0" algn="l" rtl="0">
              <a:lnSpc>
                <a:spcPct val="115000"/>
              </a:lnSpc>
              <a:spcBef>
                <a:spcPts val="0"/>
              </a:spcBef>
              <a:spcAft>
                <a:spcPts val="0"/>
              </a:spcAft>
              <a:buNone/>
            </a:pPr>
            <a:r>
              <a:rPr lang="en-GB" sz="1450" b="1">
                <a:highlight>
                  <a:srgbClr val="FFFFFF"/>
                </a:highlight>
              </a:rPr>
              <a:t>Heuristics</a:t>
            </a:r>
            <a:endParaRPr lang="en-GB" sz="1450" b="1">
              <a:highlight>
                <a:srgbClr val="FFFFFF"/>
              </a:highlight>
            </a:endParaRPr>
          </a:p>
        </p:txBody>
      </p:sp>
      <p:pic>
        <p:nvPicPr>
          <p:cNvPr id="153" name="Google Shape;153;p29"/>
          <p:cNvPicPr preferRelativeResize="0"/>
          <p:nvPr/>
        </p:nvPicPr>
        <p:blipFill rotWithShape="1">
          <a:blip r:embed="rId1"/>
          <a:srcRect l="38520" t="28875" r="31281" b="9357"/>
          <a:stretch>
            <a:fillRect/>
          </a:stretch>
        </p:blipFill>
        <p:spPr>
          <a:xfrm>
            <a:off x="1559050" y="812825"/>
            <a:ext cx="6569275" cy="4224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30"/>
          <p:cNvSpPr txBox="1"/>
          <p:nvPr>
            <p:ph type="ctrTitle"/>
          </p:nvPr>
        </p:nvSpPr>
        <p:spPr>
          <a:xfrm>
            <a:off x="351675" y="318175"/>
            <a:ext cx="8520600" cy="534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1900" b="1">
                <a:highlight>
                  <a:srgbClr val="FFFFFF"/>
                </a:highlight>
              </a:rPr>
              <a:t>The procedure</a:t>
            </a:r>
            <a:endParaRPr sz="5900" b="1"/>
          </a:p>
        </p:txBody>
      </p:sp>
      <p:sp>
        <p:nvSpPr>
          <p:cNvPr id="159" name="Google Shape;159;p30"/>
          <p:cNvSpPr txBox="1"/>
          <p:nvPr>
            <p:ph type="subTitle" idx="1"/>
          </p:nvPr>
        </p:nvSpPr>
        <p:spPr>
          <a:xfrm>
            <a:off x="431625" y="1115175"/>
            <a:ext cx="8520600" cy="3601800"/>
          </a:xfrm>
          <a:prstGeom prst="rect">
            <a:avLst/>
          </a:prstGeom>
        </p:spPr>
        <p:txBody>
          <a:bodyPr spcFirstLastPara="1" wrap="square" lIns="91425" tIns="91425" rIns="91425" bIns="91425" anchor="t" anchorCtr="0">
            <a:normAutofit fontScale="55000" lnSpcReduction="20000"/>
          </a:bodyPr>
          <a:lstStyle/>
          <a:p>
            <a:pPr marL="0" lvl="0" indent="0" algn="l" rtl="0">
              <a:lnSpc>
                <a:spcPct val="115000"/>
              </a:lnSpc>
              <a:spcBef>
                <a:spcPts val="0"/>
              </a:spcBef>
              <a:spcAft>
                <a:spcPts val="0"/>
              </a:spcAft>
              <a:buClr>
                <a:schemeClr val="dk1"/>
              </a:buClr>
              <a:buSzPct val="45000"/>
              <a:buFont typeface="Arial" panose="020B0604020202020204"/>
              <a:buNone/>
            </a:pPr>
            <a:r>
              <a:rPr lang="en-GB" sz="244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These inspection sessions can take from a couple of hours for small systems to several days for larger systems. Here is how to do it:</a:t>
            </a:r>
            <a:endParaRPr sz="244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Clr>
                <a:schemeClr val="dk1"/>
              </a:buClr>
              <a:buSzPct val="45000"/>
              <a:buFont typeface="Arial" panose="020B0604020202020204"/>
              <a:buNone/>
            </a:pPr>
            <a:endParaRPr sz="244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14325" algn="l" rtl="0">
              <a:lnSpc>
                <a:spcPct val="115000"/>
              </a:lnSpc>
              <a:spcBef>
                <a:spcPts val="0"/>
              </a:spcBef>
              <a:spcAft>
                <a:spcPts val="0"/>
              </a:spcAft>
              <a:buClr>
                <a:schemeClr val="dk1"/>
              </a:buClr>
              <a:buSzPct val="100000"/>
              <a:buFont typeface="Times New Roman" panose="02020603050405020304"/>
              <a:buChar char="●"/>
            </a:pPr>
            <a:r>
              <a:rPr lang="en-GB" sz="244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project team or manager selects a set of evaluators, typically three to five.</a:t>
            </a:r>
            <a:endParaRPr sz="244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14325" algn="l" rtl="0">
              <a:lnSpc>
                <a:spcPct val="115000"/>
              </a:lnSpc>
              <a:spcBef>
                <a:spcPts val="0"/>
              </a:spcBef>
              <a:spcAft>
                <a:spcPts val="0"/>
              </a:spcAft>
              <a:buClr>
                <a:schemeClr val="dk1"/>
              </a:buClr>
              <a:buSzPct val="100000"/>
              <a:buFont typeface="Times New Roman" panose="02020603050405020304"/>
              <a:buChar char="●"/>
            </a:pPr>
            <a:r>
              <a:rPr lang="en-GB" sz="244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team selects a small, tractable set, about 10, of “heuristics,” generalized and simplified design guidelines in the form of inspection questions, for example, “Does the interaction design use the natural language that is familiar to the target user?” The set of heuristics given in the previous section are a good start.</a:t>
            </a:r>
            <a:endParaRPr sz="10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Clr>
                <a:schemeClr val="dk1"/>
              </a:buClr>
              <a:buSzPct val="81000"/>
              <a:buFont typeface="Arial" panose="020B0604020202020204"/>
              <a:buNone/>
            </a:pPr>
            <a:endParaRPr sz="13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Clr>
                <a:schemeClr val="dk1"/>
              </a:buClr>
              <a:buSzPct val="45000"/>
              <a:buFont typeface="Arial" panose="020B0604020202020204"/>
              <a:buNone/>
            </a:pPr>
            <a:r>
              <a:rPr lang="en-GB" sz="244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Each inspector individually browses through each part of the interaction design, asking the heuristic questions about that part:</a:t>
            </a:r>
            <a:endParaRPr sz="244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Clr>
                <a:schemeClr val="dk1"/>
              </a:buClr>
              <a:buSzPct val="48000"/>
              <a:buFont typeface="Arial" panose="020B0604020202020204"/>
              <a:buNone/>
            </a:pPr>
            <a:endParaRPr sz="2295">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14325" algn="l" rtl="0">
              <a:lnSpc>
                <a:spcPct val="115000"/>
              </a:lnSpc>
              <a:spcBef>
                <a:spcPts val="0"/>
              </a:spcBef>
              <a:spcAft>
                <a:spcPts val="0"/>
              </a:spcAft>
              <a:buClr>
                <a:schemeClr val="dk1"/>
              </a:buClr>
              <a:buSzPct val="100000"/>
              <a:buFont typeface="Times New Roman" panose="02020603050405020304"/>
              <a:buChar char="●"/>
            </a:pPr>
            <a:r>
              <a:rPr lang="en-GB" sz="244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assesses the compliance of each part of the design</a:t>
            </a:r>
            <a:endParaRPr sz="2295">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14325" algn="l" rtl="0">
              <a:lnSpc>
                <a:spcPct val="115000"/>
              </a:lnSpc>
              <a:spcBef>
                <a:spcPts val="0"/>
              </a:spcBef>
              <a:spcAft>
                <a:spcPts val="0"/>
              </a:spcAft>
              <a:buClr>
                <a:schemeClr val="dk1"/>
              </a:buClr>
              <a:buSzPct val="100000"/>
              <a:buFont typeface="Times New Roman" panose="02020603050405020304"/>
              <a:buChar char="●"/>
            </a:pPr>
            <a:r>
              <a:rPr lang="en-GB" sz="244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notes places where a heuristic is violated as candidate usability problems</a:t>
            </a:r>
            <a:endParaRPr sz="2295">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14325" algn="l" rtl="0">
              <a:lnSpc>
                <a:spcPct val="115000"/>
              </a:lnSpc>
              <a:spcBef>
                <a:spcPts val="0"/>
              </a:spcBef>
              <a:spcAft>
                <a:spcPts val="0"/>
              </a:spcAft>
              <a:buClr>
                <a:schemeClr val="dk1"/>
              </a:buClr>
              <a:buSzPct val="100000"/>
              <a:buFont typeface="Times New Roman" panose="02020603050405020304"/>
              <a:buChar char="●"/>
            </a:pPr>
            <a:r>
              <a:rPr lang="en-GB" sz="244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notes places where heuristics are supported (things done well)</a:t>
            </a:r>
            <a:endParaRPr sz="2295">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14325" algn="l" rtl="0">
              <a:lnSpc>
                <a:spcPct val="115000"/>
              </a:lnSpc>
              <a:spcBef>
                <a:spcPts val="0"/>
              </a:spcBef>
              <a:spcAft>
                <a:spcPts val="0"/>
              </a:spcAft>
              <a:buClr>
                <a:schemeClr val="dk1"/>
              </a:buClr>
              <a:buSzPct val="100000"/>
              <a:buFont typeface="Times New Roman" panose="02020603050405020304"/>
              <a:buChar char="●"/>
            </a:pPr>
            <a:r>
              <a:rPr lang="en-GB" sz="244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identifies the context of each instance noted previously, usually by capturing an</a:t>
            </a:r>
            <a:endParaRPr sz="2695">
              <a:solidFill>
                <a:schemeClr val="dk1"/>
              </a:solidFill>
            </a:endParaRPr>
          </a:p>
          <a:p>
            <a:pPr marL="457200" lvl="0" indent="-314325" algn="l" rtl="0">
              <a:lnSpc>
                <a:spcPct val="115000"/>
              </a:lnSpc>
              <a:spcBef>
                <a:spcPts val="0"/>
              </a:spcBef>
              <a:spcAft>
                <a:spcPts val="0"/>
              </a:spcAft>
              <a:buClr>
                <a:schemeClr val="dk1"/>
              </a:buClr>
              <a:buSzPct val="100000"/>
              <a:buFont typeface="Times New Roman" panose="02020603050405020304"/>
              <a:buChar char="●"/>
            </a:pPr>
            <a:r>
              <a:rPr lang="en-GB" sz="244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image of the screen or part of the screen where the problem or good design feature occurs</a:t>
            </a:r>
            <a:endParaRPr sz="244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31"/>
          <p:cNvSpPr txBox="1"/>
          <p:nvPr>
            <p:ph type="ctrTitle"/>
          </p:nvPr>
        </p:nvSpPr>
        <p:spPr>
          <a:xfrm>
            <a:off x="351675" y="318175"/>
            <a:ext cx="8520600" cy="534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1900" b="1">
                <a:highlight>
                  <a:srgbClr val="FFFFFF"/>
                </a:highlight>
              </a:rPr>
              <a:t>The procedure</a:t>
            </a:r>
            <a:endParaRPr sz="5900" b="1"/>
          </a:p>
        </p:txBody>
      </p:sp>
      <p:sp>
        <p:nvSpPr>
          <p:cNvPr id="165" name="Google Shape;165;p31"/>
          <p:cNvSpPr txBox="1"/>
          <p:nvPr>
            <p:ph type="subTitle" idx="1"/>
          </p:nvPr>
        </p:nvSpPr>
        <p:spPr>
          <a:xfrm>
            <a:off x="431625" y="1115175"/>
            <a:ext cx="8520600" cy="36018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All the inspectors get together and, as a team, they:</a:t>
            </a:r>
            <a:endParaRPr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Clr>
                <a:schemeClr val="dk1"/>
              </a:buClr>
              <a:buSzPts val="1100"/>
              <a:buFont typeface="Arial" panose="020B0604020202020204"/>
              <a:buNone/>
            </a:pPr>
            <a:endParaRPr sz="130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20675" algn="l" rtl="0">
              <a:lnSpc>
                <a:spcPct val="115000"/>
              </a:lnSpc>
              <a:spcBef>
                <a:spcPts val="0"/>
              </a:spcBef>
              <a:spcAft>
                <a:spcPts val="0"/>
              </a:spcAft>
              <a:buClr>
                <a:schemeClr val="dk1"/>
              </a:buClr>
              <a:buSzPts val="1450"/>
              <a:buFont typeface="Times New Roman" panose="02020603050405020304"/>
              <a:buChar char="●"/>
            </a:pPr>
            <a:r>
              <a:rPr lang="en-GB"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merge their problem lists</a:t>
            </a:r>
            <a:endParaRPr sz="130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20675" algn="l" rtl="0">
              <a:lnSpc>
                <a:spcPct val="115000"/>
              </a:lnSpc>
              <a:spcBef>
                <a:spcPts val="0"/>
              </a:spcBef>
              <a:spcAft>
                <a:spcPts val="0"/>
              </a:spcAft>
              <a:buClr>
                <a:schemeClr val="dk1"/>
              </a:buClr>
              <a:buSzPts val="1450"/>
              <a:buFont typeface="Times New Roman" panose="02020603050405020304"/>
              <a:buChar char="●"/>
            </a:pPr>
            <a:r>
              <a:rPr lang="en-GB"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select the most important ones to fix</a:t>
            </a:r>
            <a:endParaRPr sz="130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20675" algn="l" rtl="0">
              <a:lnSpc>
                <a:spcPct val="115000"/>
              </a:lnSpc>
              <a:spcBef>
                <a:spcPts val="0"/>
              </a:spcBef>
              <a:spcAft>
                <a:spcPts val="0"/>
              </a:spcAft>
              <a:buClr>
                <a:schemeClr val="dk1"/>
              </a:buClr>
              <a:buSzPts val="1450"/>
              <a:buFont typeface="Times New Roman" panose="02020603050405020304"/>
              <a:buChar char="●"/>
            </a:pPr>
            <a:r>
              <a:rPr lang="en-GB"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brainstorm suggested solutions</a:t>
            </a:r>
            <a:endParaRPr sz="130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20675" algn="l" rtl="0">
              <a:lnSpc>
                <a:spcPct val="115000"/>
              </a:lnSpc>
              <a:spcBef>
                <a:spcPts val="0"/>
              </a:spcBef>
              <a:spcAft>
                <a:spcPts val="0"/>
              </a:spcAft>
              <a:buClr>
                <a:schemeClr val="dk1"/>
              </a:buClr>
              <a:buSzPts val="1450"/>
              <a:buFont typeface="Times New Roman" panose="02020603050405020304"/>
              <a:buChar char="●"/>
            </a:pPr>
            <a:r>
              <a:rPr lang="en-GB"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decide on recommendations for the designers based on the most frequently visited</a:t>
            </a:r>
            <a:r>
              <a:rPr lang="en-GB" sz="1700">
                <a:solidFill>
                  <a:schemeClr val="dk1"/>
                </a:solidFill>
              </a:rPr>
              <a:t> </a:t>
            </a:r>
            <a:r>
              <a:rPr lang="en-GB"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screens, screens with the most usability problems, guidelines violated most often, and resources available to make changes</a:t>
            </a:r>
            <a:endParaRPr sz="130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20675" algn="l" rtl="0">
              <a:lnSpc>
                <a:spcPct val="115000"/>
              </a:lnSpc>
              <a:spcBef>
                <a:spcPts val="0"/>
              </a:spcBef>
              <a:spcAft>
                <a:spcPts val="0"/>
              </a:spcAft>
              <a:buClr>
                <a:schemeClr val="dk1"/>
              </a:buClr>
              <a:buSzPts val="1450"/>
              <a:buFont typeface="Times New Roman" panose="02020603050405020304"/>
              <a:buChar char="●"/>
            </a:pPr>
            <a:r>
              <a:rPr lang="en-GB"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issue a group report</a:t>
            </a:r>
            <a:endParaRPr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sz="244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104975"/>
            <a:ext cx="8520600" cy="46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900" b="1">
                <a:highlight>
                  <a:srgbClr val="FFFFFF"/>
                </a:highlight>
              </a:rPr>
              <a:t>SOME DATA COLLECTION TECHNIQUES</a:t>
            </a:r>
            <a:endParaRPr sz="5500" b="1"/>
          </a:p>
        </p:txBody>
      </p:sp>
      <p:sp>
        <p:nvSpPr>
          <p:cNvPr id="61" name="Google Shape;61;p14"/>
          <p:cNvSpPr txBox="1"/>
          <p:nvPr>
            <p:ph type="subTitle" idx="1"/>
          </p:nvPr>
        </p:nvSpPr>
        <p:spPr>
          <a:xfrm>
            <a:off x="245075" y="572975"/>
            <a:ext cx="8520600" cy="42240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770"/>
              <a:buNone/>
            </a:pPr>
            <a:r>
              <a:rPr lang="en-GB" sz="2195" b="1">
                <a:solidFill>
                  <a:schemeClr val="dk1"/>
                </a:solidFill>
                <a:highlight>
                  <a:srgbClr val="FFFFFF"/>
                </a:highlight>
              </a:rPr>
              <a:t>Critical Incident Identification</a:t>
            </a:r>
            <a:endParaRPr sz="2195" b="1">
              <a:solidFill>
                <a:schemeClr val="dk1"/>
              </a:solidFill>
              <a:highlight>
                <a:srgbClr val="FFFFFF"/>
              </a:highlight>
            </a:endParaRPr>
          </a:p>
          <a:p>
            <a:pPr marL="0" lvl="0" indent="0" algn="l" rtl="0">
              <a:lnSpc>
                <a:spcPct val="95000"/>
              </a:lnSpc>
              <a:spcBef>
                <a:spcPts val="0"/>
              </a:spcBef>
              <a:spcAft>
                <a:spcPts val="0"/>
              </a:spcAft>
              <a:buSzPts val="770"/>
              <a:buNone/>
            </a:pPr>
            <a:r>
              <a:rPr lang="en-GB" sz="134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Critical incident data about a UX problem should contain as much detail as possible, including contextual information, such as:</a:t>
            </a:r>
            <a:endParaRPr sz="134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SzPts val="770"/>
              <a:buNone/>
            </a:pPr>
            <a:endParaRPr sz="1095">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17500" algn="l" rtl="0">
              <a:lnSpc>
                <a:spcPct val="95000"/>
              </a:lnSpc>
              <a:spcBef>
                <a:spcPts val="0"/>
              </a:spcBef>
              <a:spcAft>
                <a:spcPts val="0"/>
              </a:spcAft>
              <a:buClr>
                <a:schemeClr val="dk1"/>
              </a:buClr>
              <a:buSzPts val="1400"/>
              <a:buFont typeface="Times New Roman" panose="02020603050405020304"/>
              <a:buChar char="●"/>
            </a:pPr>
            <a:r>
              <a:rPr lang="en-GB"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user’s general activity or task</a:t>
            </a:r>
            <a:endParaRPr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5000"/>
              </a:lnSpc>
              <a:spcBef>
                <a:spcPts val="0"/>
              </a:spcBef>
              <a:spcAft>
                <a:spcPts val="0"/>
              </a:spcAft>
              <a:buNone/>
            </a:pPr>
            <a:endParaRPr sz="1295">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17500" algn="l" rtl="0">
              <a:lnSpc>
                <a:spcPct val="95000"/>
              </a:lnSpc>
              <a:spcBef>
                <a:spcPts val="0"/>
              </a:spcBef>
              <a:spcAft>
                <a:spcPts val="0"/>
              </a:spcAft>
              <a:buClr>
                <a:schemeClr val="dk1"/>
              </a:buClr>
              <a:buSzPts val="1400"/>
              <a:buFont typeface="Times New Roman" panose="02020603050405020304"/>
              <a:buChar char="●"/>
            </a:pPr>
            <a:r>
              <a:rPr lang="en-GB"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specific user intention and action that led immediately to the critical incident</a:t>
            </a:r>
            <a:endParaRPr sz="1470">
              <a:solidFill>
                <a:schemeClr val="dk1"/>
              </a:solidFill>
            </a:endParaRPr>
          </a:p>
          <a:p>
            <a:pPr marL="457200" lvl="0" indent="0" algn="l" rtl="0">
              <a:lnSpc>
                <a:spcPct val="95000"/>
              </a:lnSpc>
              <a:spcBef>
                <a:spcPts val="0"/>
              </a:spcBef>
              <a:spcAft>
                <a:spcPts val="0"/>
              </a:spcAft>
              <a:buNone/>
            </a:pPr>
            <a:endParaRPr sz="1295">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17500" algn="l" rtl="0">
              <a:lnSpc>
                <a:spcPct val="95000"/>
              </a:lnSpc>
              <a:spcBef>
                <a:spcPts val="0"/>
              </a:spcBef>
              <a:spcAft>
                <a:spcPts val="0"/>
              </a:spcAft>
              <a:buClr>
                <a:schemeClr val="dk1"/>
              </a:buClr>
              <a:buSzPts val="1400"/>
              <a:buFont typeface="Times New Roman" panose="02020603050405020304"/>
              <a:buChar char="●"/>
            </a:pPr>
            <a:r>
              <a:rPr lang="en-GB"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expectations of the user about what the system was supposed to do when the critical incident occurred</a:t>
            </a:r>
            <a:endParaRPr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5000"/>
              </a:lnSpc>
              <a:spcBef>
                <a:spcPts val="0"/>
              </a:spcBef>
              <a:spcAft>
                <a:spcPts val="0"/>
              </a:spcAft>
              <a:buNone/>
            </a:pPr>
            <a:endParaRPr sz="1470">
              <a:solidFill>
                <a:schemeClr val="dk1"/>
              </a:solidFill>
            </a:endParaRPr>
          </a:p>
          <a:p>
            <a:pPr marL="457200" lvl="0" indent="-317500" algn="l" rtl="0">
              <a:lnSpc>
                <a:spcPct val="95000"/>
              </a:lnSpc>
              <a:spcBef>
                <a:spcPts val="0"/>
              </a:spcBef>
              <a:spcAft>
                <a:spcPts val="0"/>
              </a:spcAft>
              <a:buClr>
                <a:schemeClr val="dk1"/>
              </a:buClr>
              <a:buSzPts val="1400"/>
              <a:buFont typeface="Times New Roman" panose="02020603050405020304"/>
              <a:buChar char="●"/>
            </a:pPr>
            <a:r>
              <a:rPr lang="en-GB"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what happened instead</a:t>
            </a:r>
            <a:endParaRPr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5000"/>
              </a:lnSpc>
              <a:spcBef>
                <a:spcPts val="0"/>
              </a:spcBef>
              <a:spcAft>
                <a:spcPts val="0"/>
              </a:spcAft>
              <a:buNone/>
            </a:pPr>
            <a:endParaRPr sz="1295">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17500" algn="l" rtl="0">
              <a:lnSpc>
                <a:spcPct val="95000"/>
              </a:lnSpc>
              <a:spcBef>
                <a:spcPts val="0"/>
              </a:spcBef>
              <a:spcAft>
                <a:spcPts val="0"/>
              </a:spcAft>
              <a:buClr>
                <a:schemeClr val="dk1"/>
              </a:buClr>
              <a:buSzPts val="1400"/>
              <a:buFont typeface="Times New Roman" panose="02020603050405020304"/>
              <a:buChar char="●"/>
            </a:pPr>
            <a:r>
              <a:rPr lang="en-GB"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as much as possible about the mental and emotional state of the user</a:t>
            </a:r>
            <a:endParaRPr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5000"/>
              </a:lnSpc>
              <a:spcBef>
                <a:spcPts val="0"/>
              </a:spcBef>
              <a:spcAft>
                <a:spcPts val="0"/>
              </a:spcAft>
              <a:buNone/>
            </a:pPr>
            <a:endParaRPr sz="1295">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17500" algn="l" rtl="0">
              <a:lnSpc>
                <a:spcPct val="95000"/>
              </a:lnSpc>
              <a:spcBef>
                <a:spcPts val="0"/>
              </a:spcBef>
              <a:spcAft>
                <a:spcPts val="0"/>
              </a:spcAft>
              <a:buClr>
                <a:schemeClr val="dk1"/>
              </a:buClr>
              <a:buSzPts val="1400"/>
              <a:buFont typeface="Times New Roman" panose="02020603050405020304"/>
              <a:buChar char="●"/>
            </a:pPr>
            <a:r>
              <a:rPr lang="en-GB"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indication of whether the user could recover from the critical incident and, if so, a description of how the user did so</a:t>
            </a:r>
            <a:endParaRPr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5000"/>
              </a:lnSpc>
              <a:spcBef>
                <a:spcPts val="0"/>
              </a:spcBef>
              <a:spcAft>
                <a:spcPts val="0"/>
              </a:spcAft>
              <a:buNone/>
            </a:pPr>
            <a:endParaRPr sz="1295">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17500" algn="l" rtl="0">
              <a:lnSpc>
                <a:spcPct val="95000"/>
              </a:lnSpc>
              <a:spcBef>
                <a:spcPts val="0"/>
              </a:spcBef>
              <a:spcAft>
                <a:spcPts val="0"/>
              </a:spcAft>
              <a:buClr>
                <a:schemeClr val="dk1"/>
              </a:buClr>
              <a:buSzPts val="1400"/>
              <a:buFont typeface="Times New Roman" panose="02020603050405020304"/>
              <a:buChar char="●"/>
            </a:pPr>
            <a:r>
              <a:rPr lang="en-GB"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additional comments or suggested solutions to the problem</a:t>
            </a:r>
            <a:endParaRPr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SzPts val="770"/>
              <a:buNone/>
            </a:pPr>
            <a:endParaRPr sz="241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0" name="Google Shape;170;p32"/>
          <p:cNvSpPr txBox="1"/>
          <p:nvPr>
            <p:ph type="subTitle" idx="1"/>
          </p:nvPr>
        </p:nvSpPr>
        <p:spPr>
          <a:xfrm>
            <a:off x="218425" y="382300"/>
            <a:ext cx="8520600" cy="4441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 heuristic evaluation report should:</a:t>
            </a:r>
            <a:endParaRPr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Clr>
                <a:schemeClr val="dk1"/>
              </a:buClr>
              <a:buSzPts val="1100"/>
              <a:buFont typeface="Arial" panose="020B0604020202020204"/>
              <a:buNone/>
            </a:pPr>
            <a:endParaRPr sz="1700">
              <a:solidFill>
                <a:schemeClr val="dk1"/>
              </a:solidFill>
            </a:endParaRPr>
          </a:p>
          <a:p>
            <a:pPr marL="0" lvl="0" indent="0" algn="l" rtl="0">
              <a:lnSpc>
                <a:spcPct val="115000"/>
              </a:lnSpc>
              <a:spcBef>
                <a:spcPts val="0"/>
              </a:spcBef>
              <a:spcAft>
                <a:spcPts val="0"/>
              </a:spcAft>
              <a:buClr>
                <a:schemeClr val="dk1"/>
              </a:buClr>
              <a:buSzPts val="1100"/>
              <a:buFont typeface="Arial" panose="020B0604020202020204"/>
              <a:buNone/>
            </a:pPr>
            <a:endParaRPr sz="130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20675" algn="l" rtl="0">
              <a:lnSpc>
                <a:spcPct val="115000"/>
              </a:lnSpc>
              <a:spcBef>
                <a:spcPts val="0"/>
              </a:spcBef>
              <a:spcAft>
                <a:spcPts val="0"/>
              </a:spcAft>
              <a:buClr>
                <a:schemeClr val="dk1"/>
              </a:buClr>
              <a:buSzPts val="1450"/>
              <a:buFont typeface="Times New Roman" panose="02020603050405020304"/>
              <a:buChar char="●"/>
            </a:pPr>
            <a:r>
              <a:rPr lang="en-GB"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start with an overview of the system being evaluated</a:t>
            </a:r>
            <a:endParaRPr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0"/>
              </a:spcBef>
              <a:spcAft>
                <a:spcPts val="0"/>
              </a:spcAft>
              <a:buNone/>
            </a:pPr>
            <a:endParaRPr sz="130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20675" algn="l" rtl="0">
              <a:lnSpc>
                <a:spcPct val="115000"/>
              </a:lnSpc>
              <a:spcBef>
                <a:spcPts val="0"/>
              </a:spcBef>
              <a:spcAft>
                <a:spcPts val="0"/>
              </a:spcAft>
              <a:buClr>
                <a:schemeClr val="dk1"/>
              </a:buClr>
              <a:buSzPts val="1450"/>
              <a:buFont typeface="Times New Roman" panose="02020603050405020304"/>
              <a:buChar char="●"/>
            </a:pPr>
            <a:r>
              <a:rPr lang="en-GB"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give an overview explanation of inspection process</a:t>
            </a:r>
            <a:endParaRPr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0"/>
              </a:spcBef>
              <a:spcAft>
                <a:spcPts val="0"/>
              </a:spcAft>
              <a:buNone/>
            </a:pPr>
            <a:endParaRPr sz="130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20675" algn="l" rtl="0">
              <a:lnSpc>
                <a:spcPct val="115000"/>
              </a:lnSpc>
              <a:spcBef>
                <a:spcPts val="0"/>
              </a:spcBef>
              <a:spcAft>
                <a:spcPts val="0"/>
              </a:spcAft>
              <a:buClr>
                <a:schemeClr val="dk1"/>
              </a:buClr>
              <a:buSzPts val="1450"/>
              <a:buFont typeface="Times New Roman" panose="02020603050405020304"/>
              <a:buChar char="●"/>
            </a:pPr>
            <a:r>
              <a:rPr lang="en-GB"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list the inspection questions based on heuristics used</a:t>
            </a:r>
            <a:endParaRPr sz="1700">
              <a:solidFill>
                <a:schemeClr val="dk1"/>
              </a:solidFill>
            </a:endParaRPr>
          </a:p>
          <a:p>
            <a:pPr marL="457200" lvl="0" indent="0" algn="l" rtl="0">
              <a:lnSpc>
                <a:spcPct val="115000"/>
              </a:lnSpc>
              <a:spcBef>
                <a:spcPts val="0"/>
              </a:spcBef>
              <a:spcAft>
                <a:spcPts val="0"/>
              </a:spcAft>
              <a:buNone/>
            </a:pPr>
            <a:endParaRPr sz="130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20675" algn="l" rtl="0">
              <a:lnSpc>
                <a:spcPct val="115000"/>
              </a:lnSpc>
              <a:spcBef>
                <a:spcPts val="0"/>
              </a:spcBef>
              <a:spcAft>
                <a:spcPts val="0"/>
              </a:spcAft>
              <a:buClr>
                <a:schemeClr val="dk1"/>
              </a:buClr>
              <a:buSzPts val="1450"/>
              <a:buFont typeface="Times New Roman" panose="02020603050405020304"/>
              <a:buChar char="●"/>
            </a:pPr>
            <a:r>
              <a:rPr lang="en-GB"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report on potential usability problems revealed by the inspection, either:</a:t>
            </a:r>
            <a:endParaRPr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0"/>
              </a:spcBef>
              <a:spcAft>
                <a:spcPts val="0"/>
              </a:spcAft>
              <a:buNone/>
            </a:pPr>
            <a:endParaRPr sz="130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0" algn="l" rtl="0">
              <a:lnSpc>
                <a:spcPct val="115000"/>
              </a:lnSpc>
              <a:spcBef>
                <a:spcPts val="0"/>
              </a:spcBef>
              <a:spcAft>
                <a:spcPts val="0"/>
              </a:spcAft>
              <a:buNone/>
            </a:pPr>
            <a:r>
              <a:rPr lang="en-GB"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by h</a:t>
            </a:r>
            <a:r>
              <a:rPr lang="en-GB"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e</a:t>
            </a:r>
            <a:r>
              <a:rPr lang="en-GB"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uristic—for each heuristic, give examples of design violations and of ways the design supports the heuristic</a:t>
            </a:r>
            <a:endParaRPr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0"/>
              </a:spcBef>
              <a:spcAft>
                <a:spcPts val="0"/>
              </a:spcAft>
              <a:buNone/>
            </a:pPr>
            <a:endParaRPr sz="130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0" algn="l" rtl="0">
              <a:lnSpc>
                <a:spcPct val="115000"/>
              </a:lnSpc>
              <a:spcBef>
                <a:spcPts val="0"/>
              </a:spcBef>
              <a:spcAft>
                <a:spcPts val="0"/>
              </a:spcAft>
              <a:buNone/>
            </a:pPr>
            <a:r>
              <a:rPr lang="en-GB"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by part of the design—for each part, give specific examples of heuristics violated and/ or supported</a:t>
            </a:r>
            <a:endParaRPr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15000"/>
              </a:lnSpc>
              <a:spcBef>
                <a:spcPts val="0"/>
              </a:spcBef>
              <a:spcAft>
                <a:spcPts val="0"/>
              </a:spcAft>
              <a:buNone/>
            </a:pPr>
            <a:endParaRPr sz="130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457200" lvl="0" indent="-320675" algn="l" rtl="0">
              <a:lnSpc>
                <a:spcPct val="115000"/>
              </a:lnSpc>
              <a:spcBef>
                <a:spcPts val="0"/>
              </a:spcBef>
              <a:spcAft>
                <a:spcPts val="0"/>
              </a:spcAft>
              <a:buClr>
                <a:schemeClr val="dk1"/>
              </a:buClr>
              <a:buSzPts val="1450"/>
              <a:buFont typeface="Times New Roman" panose="02020603050405020304"/>
              <a:buChar char="●"/>
            </a:pPr>
            <a:r>
              <a:rPr lang="en-GB"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include as many illustrative screen images or other visual examples as possible.</a:t>
            </a:r>
            <a:endParaRPr sz="14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81000" y="513080"/>
            <a:ext cx="8459470" cy="460375"/>
          </a:xfrm>
          <a:prstGeom prst="rect">
            <a:avLst/>
          </a:prstGeom>
          <a:noFill/>
        </p:spPr>
        <p:txBody>
          <a:bodyPr wrap="square" rtlCol="0" anchor="t">
            <a:spAutoFit/>
          </a:bodyPr>
          <a:p>
            <a:r>
              <a:rPr lang="en-US" sz="2400" b="1"/>
              <a:t>QUASI-EMPIRICAL UX EVALUATION</a:t>
            </a:r>
            <a:endParaRPr lang="en-US" sz="2400" b="1"/>
          </a:p>
        </p:txBody>
      </p:sp>
      <p:sp>
        <p:nvSpPr>
          <p:cNvPr id="4" name="Text Box 3"/>
          <p:cNvSpPr txBox="1"/>
          <p:nvPr/>
        </p:nvSpPr>
        <p:spPr>
          <a:xfrm>
            <a:off x="381000" y="1139190"/>
            <a:ext cx="8369300" cy="3605530"/>
          </a:xfrm>
          <a:prstGeom prst="rect">
            <a:avLst/>
          </a:prstGeom>
          <a:noFill/>
        </p:spPr>
        <p:txBody>
          <a:bodyPr wrap="square" rtlCol="0" anchor="t">
            <a:noAutofit/>
          </a:bodyPr>
          <a:p>
            <a:r>
              <a:rPr lang="en-US" sz="1800" b="1"/>
              <a:t>Introduction</a:t>
            </a:r>
            <a:endParaRPr lang="en-US" sz="1800" b="1"/>
          </a:p>
          <a:p>
            <a:endParaRPr lang="en-US" sz="1800" b="1"/>
          </a:p>
          <a:p>
            <a:pPr marL="285750" indent="-285750" algn="just">
              <a:buFont typeface="Arial" panose="020B0604020202020204" pitchFamily="34" charset="0"/>
              <a:buChar char="•"/>
            </a:pPr>
            <a:r>
              <a:rPr lang="en-US" sz="1800"/>
              <a:t>Quasi-empirical UX evaluation methods are empirical because they involve taking some kind of data using volunteer participants. </a:t>
            </a:r>
            <a:endParaRPr lang="en-US" sz="1800"/>
          </a:p>
          <a:p>
            <a:pPr marL="285750" indent="-285750" algn="just">
              <a:buFont typeface="Arial" panose="020B0604020202020204" pitchFamily="34" charset="0"/>
              <a:buChar char="•"/>
            </a:pPr>
            <a:r>
              <a:rPr lang="en-US" sz="1800"/>
              <a:t>Most empirical methods are characterized by formal protocols and procedures. Thus, the qualifier “quasi.” Most empirical methods have at least some focus on quantitative data; quasi- empirical approaches have none. </a:t>
            </a:r>
            <a:endParaRPr lang="en-US" sz="1800"/>
          </a:p>
          <a:p>
            <a:pPr marL="285750" indent="-285750" algn="just">
              <a:buFont typeface="Arial" panose="020B0604020202020204" pitchFamily="34" charset="0"/>
              <a:buChar char="•"/>
            </a:pPr>
            <a:r>
              <a:rPr lang="en-US" sz="1800"/>
              <a:t>Quasi-empirical testing can occur almost anywhere, including UX lab space, a conference room, an office, a cafeteria, or in the field.Quasi-empirical methods are defined by the freedom given to the practitioner to innovate, to make it up as they go. Quasi-empirical evaluation sessions mean being flexible about goals and approaches. </a:t>
            </a:r>
            <a:endParaRPr lang="en-US"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551815"/>
            <a:ext cx="8660765" cy="3705860"/>
          </a:xfrm>
        </p:spPr>
        <p:txBody>
          <a:bodyPr>
            <a:noAutofit/>
          </a:bodyPr>
          <a:p>
            <a:pPr marL="0" indent="0" algn="l"/>
            <a:r>
              <a:rPr lang="en-US" sz="2400"/>
              <a:t>Unlike other empirical methods, there are no formal predefined “benchmark tasks,” but a session can be task driven. </a:t>
            </a:r>
            <a:br>
              <a:rPr lang="en-US" sz="2400"/>
            </a:br>
            <a:br>
              <a:rPr lang="en-US" sz="2400"/>
            </a:br>
            <a:r>
              <a:rPr lang="en-US" sz="2400"/>
              <a:t>Quasi-empirical sessions can also be driven by exploration of features, screens, widgets, or whatever suits</a:t>
            </a:r>
            <a:endParaRPr 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01235" y="335385"/>
            <a:ext cx="8520600" cy="841800"/>
          </a:xfrm>
        </p:spPr>
        <p:txBody>
          <a:bodyPr/>
          <a:p>
            <a:pPr algn="l"/>
            <a:r>
              <a:rPr lang="en-US" sz="2800"/>
              <a:t>How-to-Do-It: </a:t>
            </a:r>
            <a:endParaRPr lang="en-US" sz="2800"/>
          </a:p>
        </p:txBody>
      </p:sp>
      <p:sp>
        <p:nvSpPr>
          <p:cNvPr id="3" name="Text Box 2"/>
          <p:cNvSpPr txBox="1"/>
          <p:nvPr/>
        </p:nvSpPr>
        <p:spPr>
          <a:xfrm>
            <a:off x="401320" y="1090295"/>
            <a:ext cx="8438515" cy="3763010"/>
          </a:xfrm>
          <a:prstGeom prst="rect">
            <a:avLst/>
          </a:prstGeom>
          <a:noFill/>
        </p:spPr>
        <p:txBody>
          <a:bodyPr wrap="square" rtlCol="0" anchor="t">
            <a:noAutofit/>
          </a:bodyPr>
          <a:p>
            <a:r>
              <a:rPr lang="en-US" sz="2000" b="1"/>
              <a:t>Prepare</a:t>
            </a:r>
            <a:endParaRPr lang="en-US" sz="2000" b="1"/>
          </a:p>
          <a:p>
            <a:endParaRPr lang="en-US"/>
          </a:p>
          <a:p>
            <a:pPr marL="285750" indent="-285750" algn="just">
              <a:buFont typeface="Arial" panose="020B0604020202020204" pitchFamily="34" charset="0"/>
              <a:buChar char="•"/>
            </a:pPr>
            <a:r>
              <a:rPr lang="en-US" sz="1500"/>
              <a:t>Begin by ensuring that you have a set of representative, frequently used, and mission-critical tasks for your participants to explore.</a:t>
            </a:r>
            <a:endParaRPr lang="en-US" sz="1500"/>
          </a:p>
          <a:p>
            <a:pPr marL="285750" indent="-285750" algn="just">
              <a:buFont typeface="Arial" panose="020B0604020202020204" pitchFamily="34" charset="0"/>
              <a:buChar char="•"/>
            </a:pPr>
            <a:r>
              <a:rPr lang="en-US" sz="1500"/>
              <a:t>Assign your UX evaluation team roles effectively, including evaluator, facilitator, and dat.a collectors.</a:t>
            </a:r>
            <a:endParaRPr lang="en-US" sz="1500"/>
          </a:p>
          <a:p>
            <a:pPr marL="285750" indent="-285750" algn="just">
              <a:buFont typeface="Arial" panose="020B0604020202020204" pitchFamily="34" charset="0"/>
              <a:buChar char="•"/>
            </a:pPr>
            <a:r>
              <a:rPr lang="en-US" sz="1500"/>
              <a:t>Preparation includes selection and recruiting of participants, preparation of materials such as the informed consent form, and establishment of protocols and procedures for the sessions.</a:t>
            </a:r>
            <a:endParaRPr lang="en-US" sz="15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39970" y="130280"/>
            <a:ext cx="8520600" cy="841800"/>
          </a:xfrm>
        </p:spPr>
        <p:txBody>
          <a:bodyPr/>
          <a:p>
            <a:pPr algn="l"/>
            <a:r>
              <a:rPr lang="en-US" sz="2800"/>
              <a:t>Conduct session and collect data</a:t>
            </a:r>
            <a:endParaRPr lang="en-US" sz="2800"/>
          </a:p>
        </p:txBody>
      </p:sp>
      <p:sp>
        <p:nvSpPr>
          <p:cNvPr id="3" name="Text Box 2"/>
          <p:cNvSpPr txBox="1"/>
          <p:nvPr/>
        </p:nvSpPr>
        <p:spPr>
          <a:xfrm>
            <a:off x="171450" y="902335"/>
            <a:ext cx="8789035" cy="3338830"/>
          </a:xfrm>
          <a:prstGeom prst="rect">
            <a:avLst/>
          </a:prstGeom>
          <a:noFill/>
        </p:spPr>
        <p:txBody>
          <a:bodyPr wrap="square" rtlCol="0" anchor="t">
            <a:noAutofit/>
          </a:bodyPr>
          <a:p>
            <a:pPr algn="just"/>
            <a:r>
              <a:rPr lang="en-US" sz="1600"/>
              <a:t>As you, the facilitator, sit with each participant:</a:t>
            </a:r>
            <a:endParaRPr lang="en-US" sz="1600"/>
          </a:p>
          <a:p>
            <a:pPr marL="285750" indent="-285750" algn="just">
              <a:buFont typeface="Arial" panose="020B0604020202020204" pitchFamily="34" charset="0"/>
              <a:buChar char="•"/>
            </a:pPr>
            <a:r>
              <a:rPr lang="en-US" sz="1600"/>
              <a:t>Cultivate a partnership; you get the best results from working closely in collaboration.</a:t>
            </a:r>
            <a:endParaRPr lang="en-US" sz="1600"/>
          </a:p>
          <a:p>
            <a:pPr marL="285750" indent="-285750" algn="just">
              <a:buFont typeface="Arial" panose="020B0604020202020204" pitchFamily="34" charset="0"/>
              <a:buChar char="•"/>
            </a:pPr>
            <a:r>
              <a:rPr lang="en-US" sz="1600"/>
              <a:t>Make extensive use of the think-aloud data collection technique. Encourage the participant by prompting occasionally: “Remember to tell us what you are thinking as you go.”</a:t>
            </a:r>
            <a:endParaRPr lang="en-US" sz="1600"/>
          </a:p>
          <a:p>
            <a:pPr marL="285750" indent="-285750" algn="just">
              <a:buFont typeface="Arial" panose="020B0604020202020204" pitchFamily="34" charset="0"/>
              <a:buChar char="•"/>
            </a:pPr>
            <a:r>
              <a:rPr lang="en-US" sz="1600"/>
              <a:t>Make sure that the participant understands the role as that of helping you evaluate the UX</a:t>
            </a:r>
            <a:endParaRPr lang="en-US" sz="1600"/>
          </a:p>
          <a:p>
            <a:pPr marL="285750" indent="-285750" algn="just">
              <a:buFont typeface="Arial" panose="020B0604020202020204" pitchFamily="34" charset="0"/>
              <a:buChar char="•"/>
            </a:pPr>
            <a:r>
              <a:rPr lang="en-US" sz="1600"/>
              <a:t>Although recording audio or video is sometimes helpful in rigorous evaluation methods, to retain a rapidness in this method, it is best not to record audio or video; just take notes. Keep it simple and lightweight.</a:t>
            </a:r>
            <a:endParaRPr lang="en-US" sz="1600"/>
          </a:p>
          <a:p>
            <a:pPr marL="285750" indent="-285750" algn="just">
              <a:buFont typeface="Arial" panose="020B0604020202020204" pitchFamily="34" charset="0"/>
              <a:buChar char="•"/>
            </a:pPr>
            <a:r>
              <a:rPr lang="en-US" sz="1600"/>
              <a:t>Encourage the participant to explore the system for a few minutes and get familiarized with it. This type of free-play is important because it is representative of what happens when users first interact with a system (except in cases where walk up and use is an issue).</a:t>
            </a:r>
            <a:endParaRPr lang="en-US" sz="1600"/>
          </a:p>
          <a:p>
            <a:pPr marL="285750" indent="-285750" algn="just">
              <a:buFont typeface="Arial" panose="020B0604020202020204" pitchFamily="34" charset="0"/>
              <a:buChar char="•"/>
            </a:pPr>
            <a:r>
              <a:rPr lang="en-US" sz="1600"/>
              <a:t>Use some of the tasks that you have at hand, from the preparation step given earlier, more or less as props to support the action and the conversation. You are not interested in user performance times or other quantitative data.</a:t>
            </a:r>
            <a:endParaRPr lang="en-US" sz="1600"/>
          </a:p>
          <a:p>
            <a:pPr algn="just"/>
            <a:endParaRPr lang="en-US"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35305" y="541655"/>
            <a:ext cx="8292465" cy="3858260"/>
          </a:xfrm>
          <a:prstGeom prst="rect">
            <a:avLst/>
          </a:prstGeom>
          <a:noFill/>
        </p:spPr>
        <p:txBody>
          <a:bodyPr wrap="square" rtlCol="0" anchor="t">
            <a:noAutofit/>
          </a:bodyPr>
          <a:p>
            <a:pPr marL="285750" indent="-285750" algn="just">
              <a:buFont typeface="Arial" panose="020B0604020202020204" pitchFamily="34" charset="0"/>
              <a:buChar char="•"/>
            </a:pPr>
            <a:r>
              <a:rPr lang="en-US" sz="1800">
                <a:sym typeface="+mn-ea"/>
              </a:rPr>
              <a:t>Work together with the participant to find UX problems and ways the design should be improved. Take thorough notes; they are sole raw data from the process.</a:t>
            </a:r>
            <a:endParaRPr lang="en-US" sz="1800"/>
          </a:p>
          <a:p>
            <a:pPr marL="285750" indent="-285750" algn="just">
              <a:buFont typeface="Arial" panose="020B0604020202020204" pitchFamily="34" charset="0"/>
              <a:buChar char="•"/>
            </a:pPr>
            <a:r>
              <a:rPr lang="en-US" sz="1800">
                <a:sym typeface="+mn-ea"/>
              </a:rPr>
              <a:t>Let the user choose some tasks to do.</a:t>
            </a:r>
            <a:endParaRPr lang="en-US" sz="1800"/>
          </a:p>
          <a:p>
            <a:pPr marL="285750" indent="-285750" algn="just">
              <a:buFont typeface="Arial" panose="020B0604020202020204" pitchFamily="34" charset="0"/>
              <a:buChar char="•"/>
            </a:pPr>
            <a:r>
              <a:rPr lang="en-US" sz="1800">
                <a:sym typeface="+mn-ea"/>
              </a:rPr>
              <a:t>Be ready to follow threads that arise rather than just following prescripted activities.</a:t>
            </a:r>
            <a:endParaRPr lang="en-US" sz="1800"/>
          </a:p>
          <a:p>
            <a:pPr marL="285750" indent="-285750" algn="just">
              <a:buFont typeface="Arial" panose="020B0604020202020204" pitchFamily="34" charset="0"/>
              <a:buChar char="•"/>
            </a:pPr>
            <a:r>
              <a:rPr lang="en-US" sz="1800">
                <a:sym typeface="+mn-ea"/>
              </a:rPr>
              <a:t>Listen as much as you can to the participant; most of the time it is your job to listen, not talk.</a:t>
            </a:r>
            <a:endParaRPr lang="en-US" sz="1800"/>
          </a:p>
          <a:p>
            <a:pPr marL="285750" indent="-285750" algn="just">
              <a:buFont typeface="Arial" panose="020B0604020202020204" pitchFamily="34" charset="0"/>
              <a:buChar char="•"/>
            </a:pPr>
            <a:r>
              <a:rPr lang="en-US" sz="1800">
                <a:sym typeface="+mn-ea"/>
              </a:rPr>
              <a:t>It is also your job to lead the session, which means saying the right thing at the right time to keep it on track and to switch tracks when useful.</a:t>
            </a:r>
            <a:endParaRPr lang="en-US" sz="1800">
              <a:sym typeface="+mn-ea"/>
            </a:endParaRPr>
          </a:p>
          <a:p>
            <a:pPr algn="just"/>
            <a:endParaRPr lang="en-US" sz="1800">
              <a:sym typeface="+mn-ea"/>
            </a:endParaRPr>
          </a:p>
          <a:p>
            <a:pPr algn="just"/>
            <a:endParaRPr lang="en-US" sz="180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83235" y="503555"/>
            <a:ext cx="8369300" cy="3538220"/>
          </a:xfrm>
          <a:prstGeom prst="rect">
            <a:avLst/>
          </a:prstGeom>
          <a:noFill/>
        </p:spPr>
        <p:txBody>
          <a:bodyPr wrap="square" rtlCol="0" anchor="t">
            <a:spAutoFit/>
          </a:bodyPr>
          <a:p>
            <a:pPr algn="just"/>
            <a:r>
              <a:rPr lang="en-US" sz="1600">
                <a:sym typeface="+mn-ea"/>
              </a:rPr>
              <a:t>At any time during the session, you can interact with the participant with</a:t>
            </a:r>
            <a:endParaRPr lang="en-US" sz="1600"/>
          </a:p>
          <a:p>
            <a:pPr algn="just"/>
            <a:r>
              <a:rPr lang="en-US" sz="1600">
                <a:sym typeface="+mn-ea"/>
              </a:rPr>
              <a:t>questions such as:</a:t>
            </a:r>
            <a:endParaRPr lang="en-US" sz="1600"/>
          </a:p>
          <a:p>
            <a:pPr marL="285750" indent="-285750" algn="just">
              <a:buFont typeface="Arial" panose="020B0604020202020204" pitchFamily="34" charset="0"/>
              <a:buChar char="•"/>
            </a:pPr>
            <a:r>
              <a:rPr lang="en-US" sz="1600">
                <a:sym typeface="+mn-ea"/>
              </a:rPr>
              <a:t>Ask participants to describe initial reactions as they interact with this system.</a:t>
            </a:r>
            <a:endParaRPr lang="en-US" sz="1600"/>
          </a:p>
          <a:p>
            <a:pPr marL="285750" indent="-285750" algn="just">
              <a:buFont typeface="Arial" panose="020B0604020202020204" pitchFamily="34" charset="0"/>
              <a:buChar char="•"/>
            </a:pPr>
            <a:r>
              <a:rPr lang="en-US" sz="1600">
                <a:sym typeface="+mn-ea"/>
              </a:rPr>
              <a:t>Ask questions such as “How would you describe this system to someone who has never seen it before? What is the underlying “model” for this system? Is that model appropriate? Where does it deviate? Does it meet your expectations? Why and how? These questions get to the root of determining the user’s mental model for the system.</a:t>
            </a:r>
            <a:endParaRPr lang="en-US" sz="1600"/>
          </a:p>
          <a:p>
            <a:pPr marL="285750" indent="-285750" algn="just">
              <a:buFont typeface="Arial" panose="020B0604020202020204" pitchFamily="34" charset="0"/>
              <a:buChar char="•"/>
            </a:pPr>
            <a:r>
              <a:rPr lang="en-US" sz="1600">
                <a:sym typeface="+mn-ea"/>
              </a:rPr>
              <a:t>Ask what parts of the design are not clear and why.</a:t>
            </a:r>
            <a:endParaRPr lang="en-US" sz="1600"/>
          </a:p>
          <a:p>
            <a:pPr marL="285750" indent="-285750" algn="just">
              <a:buFont typeface="Arial" panose="020B0604020202020204" pitchFamily="34" charset="0"/>
              <a:buChar char="•"/>
            </a:pPr>
            <a:r>
              <a:rPr lang="en-US" sz="1600">
                <a:sym typeface="+mn-ea"/>
              </a:rPr>
              <a:t>Inquire about how the system compares with others they have used in the past.</a:t>
            </a:r>
            <a:endParaRPr lang="en-US" sz="1600"/>
          </a:p>
          <a:p>
            <a:pPr marL="285750" indent="-285750" algn="just">
              <a:buFont typeface="Arial" panose="020B0604020202020204" pitchFamily="34" charset="0"/>
              <a:buChar char="•"/>
            </a:pPr>
            <a:r>
              <a:rPr lang="en-US" sz="1600">
                <a:sym typeface="+mn-ea"/>
              </a:rPr>
              <a:t>Ask if they have any suggestions for changing the designs.</a:t>
            </a:r>
            <a:endParaRPr lang="en-US" sz="1600"/>
          </a:p>
          <a:p>
            <a:pPr marL="285750" indent="-285750" algn="just">
              <a:buFont typeface="Arial" panose="020B0604020202020204" pitchFamily="34" charset="0"/>
              <a:buChar char="•"/>
            </a:pPr>
            <a:r>
              <a:rPr lang="en-US" sz="1600">
                <a:sym typeface="+mn-ea"/>
              </a:rPr>
              <a:t>To place them in the context of their own work, ask them how they would use this system in their daily work. In other words, ask them to walk you through some tasks they would perform using this system in a typical workday.</a:t>
            </a:r>
            <a:endParaRPr lang="en-US" sz="1600"/>
          </a:p>
          <a:p>
            <a:pPr algn="just"/>
            <a:endParaRPr lang="en-US"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01320" y="475615"/>
            <a:ext cx="8520430" cy="522605"/>
          </a:xfrm>
        </p:spPr>
        <p:txBody>
          <a:bodyPr>
            <a:noAutofit/>
          </a:bodyPr>
          <a:p>
            <a:pPr algn="l"/>
            <a:r>
              <a:rPr lang="en-US" sz="2400"/>
              <a:t>Analyze and report results</a:t>
            </a:r>
            <a:endParaRPr lang="en-US" sz="2400"/>
          </a:p>
        </p:txBody>
      </p:sp>
      <p:pic>
        <p:nvPicPr>
          <p:cNvPr id="3" name="Picture 2"/>
          <p:cNvPicPr>
            <a:picLocks noChangeAspect="1"/>
          </p:cNvPicPr>
          <p:nvPr/>
        </p:nvPicPr>
        <p:blipFill>
          <a:blip r:embed="rId1"/>
          <a:srcRect l="8809" t="24826" r="28306" b="38394"/>
          <a:stretch>
            <a:fillRect/>
          </a:stretch>
        </p:blipFill>
        <p:spPr>
          <a:xfrm>
            <a:off x="136525" y="1497965"/>
            <a:ext cx="8705850" cy="280416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27635" y="231140"/>
            <a:ext cx="8657590" cy="2306955"/>
          </a:xfrm>
          <a:prstGeom prst="rect">
            <a:avLst/>
          </a:prstGeom>
          <a:noFill/>
        </p:spPr>
        <p:txBody>
          <a:bodyPr wrap="square" rtlCol="0">
            <a:spAutoFit/>
          </a:bodyPr>
          <a:p>
            <a:r>
              <a:rPr lang="en-US" sz="1600" b="1"/>
              <a:t>Importance :</a:t>
            </a:r>
            <a:r>
              <a:rPr lang="en-US" sz="1600"/>
              <a:t>  M(Must Fix), 5 (The most important problems to fix after the “Must fix” category,3 (Moderate) ,1 (Low Impact).</a:t>
            </a:r>
            <a:endParaRPr lang="en-US" sz="1600"/>
          </a:p>
          <a:p>
            <a:endParaRPr lang="en-US" sz="1600"/>
          </a:p>
          <a:p>
            <a:r>
              <a:rPr lang="en-US" sz="1600" b="1"/>
              <a:t>Costs</a:t>
            </a:r>
            <a:r>
              <a:rPr lang="en-US" sz="1600"/>
              <a:t> for our analysis are stated in terms of resources (e.g., time, money) needed, which almost always translates to person-hours required.</a:t>
            </a:r>
            <a:endParaRPr lang="en-US" sz="1600"/>
          </a:p>
          <a:p>
            <a:endParaRPr lang="en-US" sz="1600"/>
          </a:p>
          <a:p>
            <a:r>
              <a:rPr lang="en-US" sz="1600"/>
              <a:t>If the importance rating is “M” (for “must fix regardless”), the </a:t>
            </a:r>
            <a:r>
              <a:rPr lang="en-US" sz="1600" b="1"/>
              <a:t>priority ratio</a:t>
            </a:r>
            <a:r>
              <a:rPr lang="en-US" sz="1600"/>
              <a:t> is also “M.” For all numerical values of importance, the priority ratio becomes:</a:t>
            </a:r>
            <a:endParaRPr lang="en-US" sz="1600"/>
          </a:p>
          <a:p>
            <a:endParaRPr lang="en-US" sz="1600"/>
          </a:p>
        </p:txBody>
      </p:sp>
      <p:pic>
        <p:nvPicPr>
          <p:cNvPr id="4" name="Picture 3"/>
          <p:cNvPicPr>
            <a:picLocks noChangeAspect="1"/>
          </p:cNvPicPr>
          <p:nvPr/>
        </p:nvPicPr>
        <p:blipFill>
          <a:blip r:embed="rId1"/>
          <a:srcRect l="24666" t="50000" r="42772" b="40938"/>
          <a:stretch>
            <a:fillRect/>
          </a:stretch>
        </p:blipFill>
        <p:spPr>
          <a:xfrm>
            <a:off x="1467485" y="2162810"/>
            <a:ext cx="4236720" cy="662940"/>
          </a:xfrm>
          <a:prstGeom prst="rect">
            <a:avLst/>
          </a:prstGeom>
        </p:spPr>
      </p:pic>
      <p:sp>
        <p:nvSpPr>
          <p:cNvPr id="5" name="Text Box 4"/>
          <p:cNvSpPr txBox="1"/>
          <p:nvPr/>
        </p:nvSpPr>
        <p:spPr>
          <a:xfrm>
            <a:off x="127635" y="2698115"/>
            <a:ext cx="8804910" cy="518160"/>
          </a:xfrm>
          <a:prstGeom prst="rect">
            <a:avLst/>
          </a:prstGeom>
          <a:noFill/>
        </p:spPr>
        <p:txBody>
          <a:bodyPr wrap="square" rtlCol="0" anchor="t">
            <a:noAutofit/>
          </a:bodyPr>
          <a:p>
            <a:r>
              <a:rPr lang="en-US" sz="1600"/>
              <a:t>Each problem enter an amount that is the cost of fixing that problem plus the cost of fixing all the problems above it in the table. </a:t>
            </a:r>
            <a:endParaRPr lang="en-US" sz="1600"/>
          </a:p>
          <a:p>
            <a:endParaRPr lang="en-US"/>
          </a:p>
          <a:p>
            <a:endParaRPr lang="en-US"/>
          </a:p>
        </p:txBody>
      </p:sp>
      <p:pic>
        <p:nvPicPr>
          <p:cNvPr id="6" name="Picture 5"/>
          <p:cNvPicPr>
            <a:picLocks noChangeAspect="1"/>
          </p:cNvPicPr>
          <p:nvPr/>
        </p:nvPicPr>
        <p:blipFill>
          <a:blip r:embed="rId2"/>
          <a:srcRect l="10615" t="43872" r="11025" b="25035"/>
          <a:stretch>
            <a:fillRect/>
          </a:stretch>
        </p:blipFill>
        <p:spPr>
          <a:xfrm>
            <a:off x="879475" y="3376295"/>
            <a:ext cx="6984365" cy="15582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104975"/>
            <a:ext cx="8520600" cy="46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900" b="1">
                <a:highlight>
                  <a:srgbClr val="FFFFFF"/>
                </a:highlight>
              </a:rPr>
              <a:t>SOME DATA COLLECTION TECHNIQUES</a:t>
            </a:r>
            <a:endParaRPr sz="5500" b="1"/>
          </a:p>
        </p:txBody>
      </p:sp>
      <p:sp>
        <p:nvSpPr>
          <p:cNvPr id="67" name="Google Shape;67;p15"/>
          <p:cNvSpPr txBox="1"/>
          <p:nvPr>
            <p:ph type="subTitle" idx="1"/>
          </p:nvPr>
        </p:nvSpPr>
        <p:spPr>
          <a:xfrm>
            <a:off x="245075" y="572975"/>
            <a:ext cx="8520600" cy="42240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770"/>
              <a:buNone/>
            </a:pPr>
            <a:r>
              <a:rPr lang="en-GB" sz="2195" b="1">
                <a:solidFill>
                  <a:schemeClr val="dk1"/>
                </a:solidFill>
                <a:highlight>
                  <a:srgbClr val="FFFFFF"/>
                </a:highlight>
              </a:rPr>
              <a:t>Critical Incident Identification</a:t>
            </a:r>
            <a:endParaRPr sz="2195" b="1">
              <a:solidFill>
                <a:schemeClr val="dk1"/>
              </a:solidFill>
              <a:highlight>
                <a:srgbClr val="FFFFFF"/>
              </a:highlight>
            </a:endParaRPr>
          </a:p>
          <a:p>
            <a:pPr marL="0" lvl="0" indent="0" algn="l" rtl="0">
              <a:lnSpc>
                <a:spcPct val="80000"/>
              </a:lnSpc>
              <a:spcBef>
                <a:spcPts val="0"/>
              </a:spcBef>
              <a:spcAft>
                <a:spcPts val="0"/>
              </a:spcAft>
              <a:buSzPts val="770"/>
              <a:buNone/>
            </a:pPr>
            <a:endParaRPr sz="2195" b="1">
              <a:solidFill>
                <a:schemeClr val="dk1"/>
              </a:solidFill>
              <a:highlight>
                <a:srgbClr val="FFFFFF"/>
              </a:highlight>
            </a:endParaRPr>
          </a:p>
          <a:p>
            <a:pPr marL="0" lvl="0" indent="0" algn="l" rtl="0">
              <a:lnSpc>
                <a:spcPct val="115000"/>
              </a:lnSpc>
              <a:spcBef>
                <a:spcPts val="0"/>
              </a:spcBef>
              <a:spcAft>
                <a:spcPts val="0"/>
              </a:spcAft>
              <a:buClr>
                <a:schemeClr val="dk1"/>
              </a:buClr>
              <a:buSzPts val="1100"/>
              <a:buFont typeface="Arial" panose="020B0604020202020204"/>
              <a:buNone/>
            </a:pPr>
            <a:r>
              <a:rPr lang="en-GB" sz="1450" b="1">
                <a:solidFill>
                  <a:schemeClr val="dk1"/>
                </a:solidFill>
                <a:highlight>
                  <a:srgbClr val="FFFFFF"/>
                </a:highlight>
              </a:rPr>
              <a:t>Timing of critical incident data capture: The evaluator’s awareness zone</a:t>
            </a:r>
            <a:endParaRPr sz="1450" b="1">
              <a:solidFill>
                <a:schemeClr val="dk1"/>
              </a:solidFill>
              <a:highlight>
                <a:srgbClr val="FFFFFF"/>
              </a:highlight>
            </a:endParaRPr>
          </a:p>
          <a:p>
            <a:pPr marL="0" lvl="0" indent="0" algn="l" rtl="0">
              <a:lnSpc>
                <a:spcPct val="95000"/>
              </a:lnSpc>
              <a:spcBef>
                <a:spcPts val="0"/>
              </a:spcBef>
              <a:spcAft>
                <a:spcPts val="0"/>
              </a:spcAft>
              <a:buSzPts val="770"/>
              <a:buNone/>
            </a:pPr>
            <a:endParaRPr sz="1095">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just" rtl="0">
              <a:lnSpc>
                <a:spcPct val="115000"/>
              </a:lnSpc>
              <a:spcBef>
                <a:spcPts val="0"/>
              </a:spcBef>
              <a:spcAft>
                <a:spcPts val="0"/>
              </a:spcAft>
              <a:buClr>
                <a:schemeClr val="dk1"/>
              </a:buClr>
              <a:buSzPts val="1100"/>
              <a:buFont typeface="Arial" panose="020B0604020202020204"/>
              <a:buNone/>
            </a:pPr>
            <a:r>
              <a:rPr lang="en-GB"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If you capture them as they happen, we call it concurrent data capture. If you capture data immediately after the task, we call it contemporaneous data capture. If you try to capture data after the task is well over, through someone trying to remember the details in an interview or survey after the session, this is retrospective data capture and many of the once-fresh details can be lost.</a:t>
            </a:r>
            <a:endParaRPr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5000"/>
              </a:lnSpc>
              <a:spcBef>
                <a:spcPts val="0"/>
              </a:spcBef>
              <a:spcAft>
                <a:spcPts val="0"/>
              </a:spcAft>
              <a:buNone/>
            </a:pPr>
            <a:endParaRPr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Clr>
                <a:schemeClr val="dk1"/>
              </a:buClr>
              <a:buSzPts val="1100"/>
              <a:buFont typeface="Arial" panose="020B0604020202020204"/>
              <a:buNone/>
            </a:pPr>
            <a:r>
              <a:rPr lang="en-GB"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It is not as easy, however, as just capturing critical incident data immediately upon its occurrence. A critical incident is often not immediately recognized for what it is. The evaluator’s recognition of a critical incident wilh necessarily occur sometime after it begins to occur. And following the point of initial awareness, after confirming that it is a critical incident, the evaluator requires some time and thought in a kind of “awareness zone” to develop an understanding of the problem, possibly through discussion with the participant.</a:t>
            </a:r>
            <a:endParaRPr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None/>
            </a:pPr>
            <a:endParaRPr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SzPts val="770"/>
              <a:buNone/>
            </a:pPr>
            <a:endParaRPr sz="241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0" y="104975"/>
            <a:ext cx="8520600" cy="46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900" b="1">
                <a:highlight>
                  <a:srgbClr val="FFFFFF"/>
                </a:highlight>
              </a:rPr>
              <a:t>SOME DATA COLLECTION TECHNIQUES</a:t>
            </a:r>
            <a:endParaRPr sz="5500" b="1"/>
          </a:p>
        </p:txBody>
      </p:sp>
      <p:sp>
        <p:nvSpPr>
          <p:cNvPr id="73" name="Google Shape;73;p16"/>
          <p:cNvSpPr txBox="1"/>
          <p:nvPr>
            <p:ph type="subTitle" idx="1"/>
          </p:nvPr>
        </p:nvSpPr>
        <p:spPr>
          <a:xfrm>
            <a:off x="245075" y="572975"/>
            <a:ext cx="8520600" cy="42240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770"/>
              <a:buNone/>
            </a:pPr>
            <a:r>
              <a:rPr lang="en-GB" sz="1950" b="1">
                <a:solidFill>
                  <a:schemeClr val="dk1"/>
                </a:solidFill>
                <a:highlight>
                  <a:srgbClr val="FFFFFF"/>
                </a:highlight>
              </a:rPr>
              <a:t>The Think-Aloud Technique</a:t>
            </a:r>
            <a:endParaRPr sz="1950" b="1">
              <a:solidFill>
                <a:schemeClr val="dk1"/>
              </a:solidFill>
              <a:highlight>
                <a:srgbClr val="FFFFFF"/>
              </a:highlight>
            </a:endParaRPr>
          </a:p>
          <a:p>
            <a:pPr marL="0" lvl="0" indent="0" algn="just" rtl="0">
              <a:lnSpc>
                <a:spcPct val="80000"/>
              </a:lnSpc>
              <a:spcBef>
                <a:spcPts val="0"/>
              </a:spcBef>
              <a:spcAft>
                <a:spcPts val="0"/>
              </a:spcAft>
              <a:buSzPts val="770"/>
              <a:buNone/>
            </a:pPr>
            <a:endParaRPr sz="2150" b="1">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panose="020B0604020202020204"/>
              <a:buNone/>
            </a:pPr>
            <a:r>
              <a:rPr lang="en-GB"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Also called “think-aloud protocol” or “verbal protocol,” the think-aloud technique is a qualitative data collection technique in which user participants, as the name implies, express verbally their thoughts about their interaction experience, including their motives, rationale, and perceptions of UX problems. By this method, participants let us in on their thinking, giving us access to a precious understanding of their perspective of the task and the interaction design, their expectations, strategies, biases, likes, and dislikes.</a:t>
            </a:r>
            <a:endParaRPr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80000"/>
              </a:lnSpc>
              <a:spcBef>
                <a:spcPts val="0"/>
              </a:spcBef>
              <a:spcAft>
                <a:spcPts val="0"/>
              </a:spcAft>
              <a:buSzPts val="770"/>
              <a:buNone/>
            </a:pPr>
            <a:endParaRPr sz="1750">
              <a:solidFill>
                <a:schemeClr val="dk1"/>
              </a:solidFill>
              <a:highlight>
                <a:srgbClr val="FFFFFF"/>
              </a:highlight>
            </a:endParaRPr>
          </a:p>
          <a:p>
            <a:pPr marL="0" lvl="0" indent="0" algn="just" rtl="0">
              <a:lnSpc>
                <a:spcPct val="80000"/>
              </a:lnSpc>
              <a:spcBef>
                <a:spcPts val="0"/>
              </a:spcBef>
              <a:spcAft>
                <a:spcPts val="0"/>
              </a:spcAft>
              <a:buSzPts val="770"/>
              <a:buNone/>
            </a:pPr>
            <a:endParaRPr sz="2395" b="1">
              <a:solidFill>
                <a:schemeClr val="dk1"/>
              </a:solidFill>
              <a:highlight>
                <a:srgbClr val="FFFFFF"/>
              </a:highlight>
            </a:endParaRPr>
          </a:p>
          <a:p>
            <a:pPr marL="0" lvl="0" indent="0" algn="just" rtl="0">
              <a:lnSpc>
                <a:spcPct val="115000"/>
              </a:lnSpc>
              <a:spcBef>
                <a:spcPts val="0"/>
              </a:spcBef>
              <a:spcAft>
                <a:spcPts val="0"/>
              </a:spcAft>
              <a:buNone/>
            </a:pPr>
            <a:r>
              <a:rPr lang="en-GB"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bulk of real UX problem data is hidden from observation, in the mind of the participant. What is really causing a hesitation and why does this participant perceive it as a problem or barrier? To get the best qualitative data, you have to tap into this hidden data, buried in the participant’s mind, which is the goal of the think-aloud technique.</a:t>
            </a:r>
            <a:endParaRPr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None/>
            </a:pPr>
            <a:endParaRPr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SzPts val="770"/>
              <a:buNone/>
            </a:pPr>
            <a:endParaRPr sz="241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7"/>
          <p:cNvSpPr txBox="1"/>
          <p:nvPr>
            <p:ph type="ctrTitle"/>
          </p:nvPr>
        </p:nvSpPr>
        <p:spPr>
          <a:xfrm>
            <a:off x="311700" y="104975"/>
            <a:ext cx="8520600" cy="46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900" b="1">
                <a:highlight>
                  <a:srgbClr val="FFFFFF"/>
                </a:highlight>
              </a:rPr>
              <a:t>SOME DATA COLLECTION TECHNIQUES</a:t>
            </a:r>
            <a:endParaRPr sz="5500" b="1"/>
          </a:p>
        </p:txBody>
      </p:sp>
      <p:sp>
        <p:nvSpPr>
          <p:cNvPr id="79" name="Google Shape;79;p17"/>
          <p:cNvSpPr txBox="1"/>
          <p:nvPr>
            <p:ph type="subTitle" idx="1"/>
          </p:nvPr>
        </p:nvSpPr>
        <p:spPr>
          <a:xfrm>
            <a:off x="245075" y="572975"/>
            <a:ext cx="8520600" cy="42240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770"/>
              <a:buNone/>
            </a:pPr>
            <a:r>
              <a:rPr lang="en-GB" sz="1950" b="1">
                <a:solidFill>
                  <a:schemeClr val="dk1"/>
                </a:solidFill>
                <a:highlight>
                  <a:srgbClr val="FFFFFF"/>
                </a:highlight>
              </a:rPr>
              <a:t>The Think-Aloud Technique</a:t>
            </a:r>
            <a:endParaRPr sz="1950" b="1">
              <a:solidFill>
                <a:schemeClr val="dk1"/>
              </a:solidFill>
              <a:highlight>
                <a:srgbClr val="FFFFFF"/>
              </a:highlight>
            </a:endParaRPr>
          </a:p>
          <a:p>
            <a:pPr marL="0" lvl="0" indent="0" algn="l" rtl="0">
              <a:lnSpc>
                <a:spcPct val="80000"/>
              </a:lnSpc>
              <a:spcBef>
                <a:spcPts val="0"/>
              </a:spcBef>
              <a:spcAft>
                <a:spcPts val="0"/>
              </a:spcAft>
              <a:buSzPts val="770"/>
              <a:buNone/>
            </a:pPr>
            <a:endParaRPr sz="1950" b="1">
              <a:solidFill>
                <a:schemeClr val="dk1"/>
              </a:solidFill>
              <a:highlight>
                <a:srgbClr val="FFFFFF"/>
              </a:highlight>
            </a:endParaRPr>
          </a:p>
          <a:p>
            <a:pPr marL="0" lvl="0" indent="0" algn="l" rtl="0">
              <a:lnSpc>
                <a:spcPct val="80000"/>
              </a:lnSpc>
              <a:spcBef>
                <a:spcPts val="0"/>
              </a:spcBef>
              <a:spcAft>
                <a:spcPts val="0"/>
              </a:spcAft>
              <a:buSzPts val="770"/>
              <a:buNone/>
            </a:pPr>
            <a:r>
              <a:rPr lang="en-GB" sz="1550" b="1">
                <a:solidFill>
                  <a:schemeClr val="dk1"/>
                </a:solidFill>
                <a:highlight>
                  <a:srgbClr val="FFFFFF"/>
                </a:highlight>
              </a:rPr>
              <a:t>What kind of participant works best?</a:t>
            </a:r>
            <a:endParaRPr sz="2050" b="1">
              <a:solidFill>
                <a:schemeClr val="dk1"/>
              </a:solidFill>
              <a:highlight>
                <a:srgbClr val="FFFFFF"/>
              </a:highlight>
            </a:endParaRPr>
          </a:p>
          <a:p>
            <a:pPr marL="0" lvl="0" indent="0" algn="just" rtl="0">
              <a:lnSpc>
                <a:spcPct val="80000"/>
              </a:lnSpc>
              <a:spcBef>
                <a:spcPts val="0"/>
              </a:spcBef>
              <a:spcAft>
                <a:spcPts val="0"/>
              </a:spcAft>
              <a:buSzPts val="770"/>
              <a:buNone/>
            </a:pPr>
            <a:endParaRPr sz="2150" b="1">
              <a:solidFill>
                <a:schemeClr val="dk1"/>
              </a:solidFill>
              <a:highlight>
                <a:srgbClr val="FFFFFF"/>
              </a:highlight>
            </a:endParaRPr>
          </a:p>
          <a:p>
            <a:pPr marL="0" lvl="0" indent="0" algn="just" rtl="0">
              <a:lnSpc>
                <a:spcPct val="115000"/>
              </a:lnSpc>
              <a:spcBef>
                <a:spcPts val="0"/>
              </a:spcBef>
              <a:spcAft>
                <a:spcPts val="0"/>
              </a:spcAft>
              <a:buNone/>
            </a:pPr>
            <a:r>
              <a:rPr lang="en-GB"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usual participant for think-aloud techniques is someone who matches the work role and user class definitions associated with the tasks you will use to drive the</a:t>
            </a:r>
            <a:r>
              <a:rPr lang="en-GB" sz="1500">
                <a:solidFill>
                  <a:schemeClr val="dk1"/>
                </a:solidFill>
              </a:rPr>
              <a:t> </a:t>
            </a:r>
            <a:r>
              <a:rPr lang="en-GB"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evaluation. This kind of participant will not be trained as a UX practitioner, but that usually will not deter them from offering opinions and theories about UX problems and causes in your design, which is what you want.</a:t>
            </a:r>
            <a:endParaRPr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r>
              <a:rPr lang="en-GB"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That it is your job to accept their comments as inputs to your process and it is still up to you to filter and interpret all think- aloud data in the context of your design.</a:t>
            </a:r>
            <a:endParaRPr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r>
              <a:rPr lang="en-GB" sz="1550" b="1">
                <a:solidFill>
                  <a:schemeClr val="dk1"/>
                </a:solidFill>
                <a:highlight>
                  <a:srgbClr val="FFFFFF"/>
                </a:highlight>
              </a:rPr>
              <a:t>Is thinking aloud natural for participants?</a:t>
            </a:r>
            <a:endParaRPr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15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None/>
            </a:pPr>
            <a:endParaRPr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SzPts val="770"/>
              <a:buNone/>
            </a:pPr>
            <a:endParaRPr sz="241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8"/>
          <p:cNvSpPr txBox="1"/>
          <p:nvPr>
            <p:ph type="ctrTitle"/>
          </p:nvPr>
        </p:nvSpPr>
        <p:spPr>
          <a:xfrm>
            <a:off x="311700" y="104975"/>
            <a:ext cx="8520600" cy="46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900" b="1">
                <a:highlight>
                  <a:srgbClr val="FFFFFF"/>
                </a:highlight>
              </a:rPr>
              <a:t>SOME DATA COLLECTION TECHNIQUES</a:t>
            </a:r>
            <a:endParaRPr sz="5500" b="1"/>
          </a:p>
        </p:txBody>
      </p:sp>
      <p:sp>
        <p:nvSpPr>
          <p:cNvPr id="85" name="Google Shape;85;p18"/>
          <p:cNvSpPr txBox="1"/>
          <p:nvPr>
            <p:ph type="subTitle" idx="1"/>
          </p:nvPr>
        </p:nvSpPr>
        <p:spPr>
          <a:xfrm>
            <a:off x="245075" y="572975"/>
            <a:ext cx="8520600" cy="42240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770"/>
              <a:buNone/>
            </a:pPr>
            <a:r>
              <a:rPr lang="en-GB" sz="1950" b="1">
                <a:solidFill>
                  <a:schemeClr val="dk1"/>
                </a:solidFill>
                <a:highlight>
                  <a:srgbClr val="FFFFFF"/>
                </a:highlight>
              </a:rPr>
              <a:t>Questionnaires</a:t>
            </a:r>
            <a:endParaRPr sz="1950" b="1">
              <a:solidFill>
                <a:schemeClr val="dk1"/>
              </a:solidFill>
              <a:highlight>
                <a:srgbClr val="FFFFFF"/>
              </a:highlight>
            </a:endParaRPr>
          </a:p>
          <a:p>
            <a:pPr marL="0" lvl="0" indent="0" algn="l" rtl="0">
              <a:lnSpc>
                <a:spcPct val="80000"/>
              </a:lnSpc>
              <a:spcBef>
                <a:spcPts val="0"/>
              </a:spcBef>
              <a:spcAft>
                <a:spcPts val="0"/>
              </a:spcAft>
              <a:buSzPts val="770"/>
              <a:buNone/>
            </a:pPr>
            <a:endParaRPr sz="1950" b="1">
              <a:solidFill>
                <a:schemeClr val="dk1"/>
              </a:solidFill>
              <a:highlight>
                <a:srgbClr val="FFFFFF"/>
              </a:highlight>
            </a:endParaRPr>
          </a:p>
          <a:p>
            <a:pPr marL="0" lvl="0" indent="0" algn="just" rtl="0">
              <a:lnSpc>
                <a:spcPct val="115000"/>
              </a:lnSpc>
              <a:spcBef>
                <a:spcPts val="0"/>
              </a:spcBef>
              <a:spcAft>
                <a:spcPts val="0"/>
              </a:spcAft>
              <a:buNone/>
            </a:pPr>
            <a:r>
              <a:rPr lang="en-GB" sz="17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 questionnaire is the primary instrument for collecting subjective data from participants in all types of evaluations. It can be used to supplement objective (directly observable) data from lab-based or other data collection methods or as an evaluation method on its own. A questionnaire can contain probing questions about the total user experience. Although post-session questionnaires have been used primarily to assess user satisfaction, they can also contain effective questions oriented specifically toward evaluating broader emotional impact and usefulness of the design.</a:t>
            </a:r>
            <a:endParaRPr sz="17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1550" b="1">
              <a:solidFill>
                <a:schemeClr val="dk1"/>
              </a:solidFill>
              <a:highlight>
                <a:srgbClr val="FFFFFF"/>
              </a:highlight>
            </a:endParaRPr>
          </a:p>
          <a:p>
            <a:pPr marL="0" lvl="0" indent="0" algn="just" rtl="0">
              <a:lnSpc>
                <a:spcPct val="115000"/>
              </a:lnSpc>
              <a:spcBef>
                <a:spcPts val="0"/>
              </a:spcBef>
              <a:spcAft>
                <a:spcPts val="0"/>
              </a:spcAft>
              <a:buNone/>
            </a:pPr>
            <a:endParaRPr sz="15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None/>
            </a:pPr>
            <a:endParaRPr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SzPts val="770"/>
              <a:buNone/>
            </a:pPr>
            <a:endParaRPr sz="241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0" y="104975"/>
            <a:ext cx="8520600" cy="46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900" b="1">
                <a:highlight>
                  <a:srgbClr val="FFFFFF"/>
                </a:highlight>
              </a:rPr>
              <a:t>SOME DATA COLLECTION TECHNIQUES</a:t>
            </a:r>
            <a:endParaRPr sz="5500" b="1"/>
          </a:p>
        </p:txBody>
      </p:sp>
      <p:sp>
        <p:nvSpPr>
          <p:cNvPr id="91" name="Google Shape;91;p19"/>
          <p:cNvSpPr txBox="1"/>
          <p:nvPr>
            <p:ph type="subTitle" idx="1"/>
          </p:nvPr>
        </p:nvSpPr>
        <p:spPr>
          <a:xfrm>
            <a:off x="245075" y="572975"/>
            <a:ext cx="8520600" cy="42240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770"/>
              <a:buNone/>
            </a:pPr>
            <a:r>
              <a:rPr lang="en-GB" sz="1950" b="1">
                <a:solidFill>
                  <a:schemeClr val="dk1"/>
                </a:solidFill>
                <a:highlight>
                  <a:srgbClr val="FFFFFF"/>
                </a:highlight>
              </a:rPr>
              <a:t>Questionnaires</a:t>
            </a:r>
            <a:endParaRPr sz="1950" b="1">
              <a:solidFill>
                <a:schemeClr val="dk1"/>
              </a:solidFill>
              <a:highlight>
                <a:srgbClr val="FFFFFF"/>
              </a:highlight>
            </a:endParaRPr>
          </a:p>
          <a:p>
            <a:pPr marL="0" lvl="0" indent="0" algn="l" rtl="0">
              <a:lnSpc>
                <a:spcPct val="80000"/>
              </a:lnSpc>
              <a:spcBef>
                <a:spcPts val="0"/>
              </a:spcBef>
              <a:spcAft>
                <a:spcPts val="0"/>
              </a:spcAft>
              <a:buSzPts val="770"/>
              <a:buNone/>
            </a:pPr>
            <a:endParaRPr sz="1950" b="1">
              <a:solidFill>
                <a:schemeClr val="dk1"/>
              </a:solidFill>
              <a:highlight>
                <a:srgbClr val="FFFFFF"/>
              </a:highlight>
            </a:endParaRPr>
          </a:p>
          <a:p>
            <a:pPr marL="0" lvl="0" indent="0" algn="just" rtl="0">
              <a:lnSpc>
                <a:spcPct val="115000"/>
              </a:lnSpc>
              <a:spcBef>
                <a:spcPts val="0"/>
              </a:spcBef>
              <a:spcAft>
                <a:spcPts val="0"/>
              </a:spcAft>
              <a:buNone/>
            </a:pPr>
            <a:r>
              <a:rPr lang="en-GB" sz="1450" b="1">
                <a:solidFill>
                  <a:schemeClr val="dk1"/>
                </a:solidFill>
                <a:highlight>
                  <a:srgbClr val="FFFFFF"/>
                </a:highlight>
              </a:rPr>
              <a:t>The Questionnaire for User Interface Satisfaction (QUIS)</a:t>
            </a:r>
            <a:endParaRPr sz="1450" b="1">
              <a:solidFill>
                <a:schemeClr val="dk1"/>
              </a:solidFill>
              <a:highlight>
                <a:srgbClr val="FFFFFF"/>
              </a:highlight>
            </a:endParaRPr>
          </a:p>
          <a:p>
            <a:pPr marL="0" lvl="0" indent="0" algn="just" rtl="0">
              <a:lnSpc>
                <a:spcPct val="115000"/>
              </a:lnSpc>
              <a:spcBef>
                <a:spcPts val="0"/>
              </a:spcBef>
              <a:spcAft>
                <a:spcPts val="0"/>
              </a:spcAft>
              <a:buNone/>
            </a:pPr>
            <a:endParaRPr sz="1450" b="1">
              <a:solidFill>
                <a:schemeClr val="dk1"/>
              </a:solidFill>
              <a:highlight>
                <a:srgbClr val="FFFFFF"/>
              </a:highlight>
            </a:endParaRPr>
          </a:p>
          <a:p>
            <a:pPr marL="0" lvl="0" indent="0" algn="just" rtl="0">
              <a:lnSpc>
                <a:spcPct val="115000"/>
              </a:lnSpc>
              <a:spcBef>
                <a:spcPts val="0"/>
              </a:spcBef>
              <a:spcAft>
                <a:spcPts val="0"/>
              </a:spcAft>
              <a:buNone/>
            </a:pPr>
            <a:endParaRPr sz="1450" b="1">
              <a:solidFill>
                <a:schemeClr val="dk1"/>
              </a:solidFill>
              <a:highlight>
                <a:srgbClr val="FFFFFF"/>
              </a:highlight>
            </a:endParaRPr>
          </a:p>
          <a:p>
            <a:pPr marL="0" lvl="0" indent="0" algn="just" rtl="0">
              <a:lnSpc>
                <a:spcPct val="115000"/>
              </a:lnSpc>
              <a:spcBef>
                <a:spcPts val="0"/>
              </a:spcBef>
              <a:spcAft>
                <a:spcPts val="0"/>
              </a:spcAft>
              <a:buNone/>
            </a:pPr>
            <a:endParaRPr sz="1550" b="1">
              <a:solidFill>
                <a:schemeClr val="dk1"/>
              </a:solidFill>
              <a:highlight>
                <a:srgbClr val="FFFFFF"/>
              </a:highlight>
            </a:endParaRPr>
          </a:p>
          <a:p>
            <a:pPr marL="0" lvl="0" indent="0" algn="just" rtl="0">
              <a:lnSpc>
                <a:spcPct val="115000"/>
              </a:lnSpc>
              <a:spcBef>
                <a:spcPts val="0"/>
              </a:spcBef>
              <a:spcAft>
                <a:spcPts val="0"/>
              </a:spcAft>
              <a:buNone/>
            </a:pPr>
            <a:endParaRPr sz="15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16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None/>
            </a:pPr>
            <a:endParaRPr sz="14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SzPts val="770"/>
              <a:buNone/>
            </a:pPr>
            <a:endParaRPr sz="2415">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pic>
        <p:nvPicPr>
          <p:cNvPr id="92" name="Google Shape;92;p19"/>
          <p:cNvPicPr preferRelativeResize="0"/>
          <p:nvPr/>
        </p:nvPicPr>
        <p:blipFill rotWithShape="1">
          <a:blip r:embed="rId1"/>
          <a:srcRect l="32784" t="26158" r="22476" b="9820"/>
          <a:stretch>
            <a:fillRect/>
          </a:stretch>
        </p:blipFill>
        <p:spPr>
          <a:xfrm>
            <a:off x="932750" y="1412475"/>
            <a:ext cx="6635926" cy="3584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20"/>
          <p:cNvSpPr txBox="1"/>
          <p:nvPr>
            <p:ph type="ctrTitle"/>
          </p:nvPr>
        </p:nvSpPr>
        <p:spPr>
          <a:xfrm>
            <a:off x="311700" y="104975"/>
            <a:ext cx="8520600" cy="46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900" b="1">
                <a:highlight>
                  <a:srgbClr val="FFFFFF"/>
                </a:highlight>
              </a:rPr>
              <a:t>SOME DATA COLLECTION TECHNIQUES</a:t>
            </a:r>
            <a:endParaRPr sz="5500" b="1"/>
          </a:p>
        </p:txBody>
      </p:sp>
      <p:sp>
        <p:nvSpPr>
          <p:cNvPr id="98" name="Google Shape;98;p20"/>
          <p:cNvSpPr txBox="1"/>
          <p:nvPr>
            <p:ph type="subTitle" idx="1"/>
          </p:nvPr>
        </p:nvSpPr>
        <p:spPr>
          <a:xfrm>
            <a:off x="245075" y="572975"/>
            <a:ext cx="8520600" cy="42240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770"/>
              <a:buNone/>
            </a:pPr>
            <a:r>
              <a:rPr lang="en-GB" sz="1450" b="1">
                <a:solidFill>
                  <a:schemeClr val="dk1"/>
                </a:solidFill>
                <a:highlight>
                  <a:srgbClr val="FFFFFF"/>
                </a:highlight>
              </a:rPr>
              <a:t>Questionnaires</a:t>
            </a:r>
            <a:endParaRPr sz="1450" b="1">
              <a:solidFill>
                <a:schemeClr val="dk1"/>
              </a:solidFill>
              <a:highlight>
                <a:srgbClr val="FFFFFF"/>
              </a:highlight>
            </a:endParaRPr>
          </a:p>
          <a:p>
            <a:pPr marL="0" lvl="0" indent="0" algn="l" rtl="0">
              <a:lnSpc>
                <a:spcPct val="80000"/>
              </a:lnSpc>
              <a:spcBef>
                <a:spcPts val="0"/>
              </a:spcBef>
              <a:spcAft>
                <a:spcPts val="0"/>
              </a:spcAft>
              <a:buSzPts val="770"/>
              <a:buNone/>
            </a:pPr>
            <a:endParaRPr sz="1450" b="1">
              <a:solidFill>
                <a:schemeClr val="dk1"/>
              </a:solidFill>
              <a:highlight>
                <a:srgbClr val="FFFFFF"/>
              </a:highlight>
            </a:endParaRPr>
          </a:p>
          <a:p>
            <a:pPr marL="0" lvl="0" indent="0" algn="just" rtl="0">
              <a:lnSpc>
                <a:spcPct val="115000"/>
              </a:lnSpc>
              <a:spcBef>
                <a:spcPts val="0"/>
              </a:spcBef>
              <a:spcAft>
                <a:spcPts val="0"/>
              </a:spcAft>
              <a:buNone/>
            </a:pPr>
            <a:r>
              <a:rPr lang="en-GB" sz="1450" b="1">
                <a:solidFill>
                  <a:schemeClr val="dk1"/>
                </a:solidFill>
                <a:highlight>
                  <a:srgbClr val="FFFFFF"/>
                </a:highlight>
              </a:rPr>
              <a:t>The System Usability Scale (SUS)</a:t>
            </a:r>
            <a:endParaRPr sz="1450" b="1">
              <a:solidFill>
                <a:schemeClr val="dk1"/>
              </a:solidFill>
              <a:highlight>
                <a:srgbClr val="FFFFFF"/>
              </a:highlight>
            </a:endParaRPr>
          </a:p>
          <a:p>
            <a:pPr marL="0" lvl="0" indent="0" algn="l" rtl="0">
              <a:lnSpc>
                <a:spcPct val="115000"/>
              </a:lnSpc>
              <a:spcBef>
                <a:spcPts val="0"/>
              </a:spcBef>
              <a:spcAft>
                <a:spcPts val="0"/>
              </a:spcAft>
              <a:buNone/>
            </a:pPr>
            <a:r>
              <a:rPr lang="en-GB" sz="15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questions are presented as simple declarative statements, each with a five- point Likert scale anchored with “strongly disagree” and “strongly agree” and with values of 1 through 5. These 10 statements are (used with permission):</a:t>
            </a:r>
            <a:endParaRPr sz="150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sz="125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15000"/>
              </a:lnSpc>
              <a:spcBef>
                <a:spcPts val="0"/>
              </a:spcBef>
              <a:spcAft>
                <a:spcPts val="0"/>
              </a:spcAft>
              <a:buNone/>
            </a:pPr>
            <a:r>
              <a:rPr lang="en-GB" sz="13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 think that I would like to use this system frequently</a:t>
            </a:r>
            <a:endParaRPr sz="125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15000"/>
              </a:lnSpc>
              <a:spcBef>
                <a:spcPts val="0"/>
              </a:spcBef>
              <a:spcAft>
                <a:spcPts val="0"/>
              </a:spcAft>
              <a:buNone/>
            </a:pPr>
            <a:r>
              <a:rPr lang="en-GB" sz="13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 found the system unnecessarily complex</a:t>
            </a:r>
            <a:endParaRPr sz="125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15000"/>
              </a:lnSpc>
              <a:spcBef>
                <a:spcPts val="0"/>
              </a:spcBef>
              <a:spcAft>
                <a:spcPts val="0"/>
              </a:spcAft>
              <a:buNone/>
            </a:pPr>
            <a:r>
              <a:rPr lang="en-GB" sz="13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 thought the system was easy to use</a:t>
            </a:r>
            <a:endParaRPr sz="125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15000"/>
              </a:lnSpc>
              <a:spcBef>
                <a:spcPts val="0"/>
              </a:spcBef>
              <a:spcAft>
                <a:spcPts val="0"/>
              </a:spcAft>
              <a:buNone/>
            </a:pPr>
            <a:r>
              <a:rPr lang="en-GB" sz="13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 think that I would need the support of a technical person to be able to use this system</a:t>
            </a:r>
            <a:endParaRPr sz="125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15000"/>
              </a:lnSpc>
              <a:spcBef>
                <a:spcPts val="0"/>
              </a:spcBef>
              <a:spcAft>
                <a:spcPts val="0"/>
              </a:spcAft>
              <a:buNone/>
            </a:pPr>
            <a:r>
              <a:rPr lang="en-GB" sz="13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 found the various functions in this system were well integrated</a:t>
            </a:r>
            <a:endParaRPr sz="125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15000"/>
              </a:lnSpc>
              <a:spcBef>
                <a:spcPts val="0"/>
              </a:spcBef>
              <a:spcAft>
                <a:spcPts val="0"/>
              </a:spcAft>
              <a:buNone/>
            </a:pPr>
            <a:r>
              <a:rPr lang="en-GB" sz="13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 thought there was too much inconsistency in this system</a:t>
            </a:r>
            <a:endParaRPr sz="125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15000"/>
              </a:lnSpc>
              <a:spcBef>
                <a:spcPts val="0"/>
              </a:spcBef>
              <a:spcAft>
                <a:spcPts val="0"/>
              </a:spcAft>
              <a:buNone/>
            </a:pPr>
            <a:r>
              <a:rPr lang="en-GB" sz="13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 would imagine that most people would learn to use this system very quickly</a:t>
            </a:r>
            <a:endParaRPr sz="125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15000"/>
              </a:lnSpc>
              <a:spcBef>
                <a:spcPts val="0"/>
              </a:spcBef>
              <a:spcAft>
                <a:spcPts val="0"/>
              </a:spcAft>
              <a:buNone/>
            </a:pPr>
            <a:r>
              <a:rPr lang="en-GB" sz="13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 found the system very cumbersome to use</a:t>
            </a:r>
            <a:endParaRPr sz="125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15000"/>
              </a:lnSpc>
              <a:spcBef>
                <a:spcPts val="0"/>
              </a:spcBef>
              <a:spcAft>
                <a:spcPts val="0"/>
              </a:spcAft>
              <a:buNone/>
            </a:pPr>
            <a:r>
              <a:rPr lang="en-GB" sz="13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 felt very confident using the system</a:t>
            </a:r>
            <a:endParaRPr sz="1250">
              <a:solidFill>
                <a:schemeClr val="dk1"/>
              </a:solidFill>
              <a:highlight>
                <a:srgbClr val="FFFFFF"/>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15000"/>
              </a:lnSpc>
              <a:spcBef>
                <a:spcPts val="0"/>
              </a:spcBef>
              <a:spcAft>
                <a:spcPts val="0"/>
              </a:spcAft>
              <a:buNone/>
            </a:pPr>
            <a:r>
              <a:rPr lang="en-GB" sz="13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 needed to learn a lot of things before I could get going with this system</a:t>
            </a:r>
            <a:endParaRPr sz="1350">
              <a:solidFill>
                <a:schemeClr val="dk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0"/>
              </a:spcBef>
              <a:spcAft>
                <a:spcPts val="0"/>
              </a:spcAft>
              <a:buNone/>
            </a:pPr>
            <a:endParaRPr sz="1450" b="1">
              <a:solidFill>
                <a:schemeClr val="dk1"/>
              </a:solidFill>
              <a:highlight>
                <a:srgbClr val="FFFFFF"/>
              </a:highlight>
            </a:endParaRPr>
          </a:p>
          <a:p>
            <a:pPr marL="0" lvl="0" indent="0" algn="just" rtl="0">
              <a:lnSpc>
                <a:spcPct val="115000"/>
              </a:lnSpc>
              <a:spcBef>
                <a:spcPts val="0"/>
              </a:spcBef>
              <a:spcAft>
                <a:spcPts val="0"/>
              </a:spcAft>
              <a:buNone/>
            </a:pPr>
            <a:endParaRPr sz="1450" b="1">
              <a:solidFill>
                <a:schemeClr val="dk1"/>
              </a:solidFill>
              <a:highlight>
                <a:srgbClr val="FFFFFF"/>
              </a:highlight>
            </a:endParaRPr>
          </a:p>
          <a:p>
            <a:pPr marL="0" lvl="0" indent="0" algn="just" rtl="0">
              <a:lnSpc>
                <a:spcPct val="115000"/>
              </a:lnSpc>
              <a:spcBef>
                <a:spcPts val="0"/>
              </a:spcBef>
              <a:spcAft>
                <a:spcPts val="0"/>
              </a:spcAft>
              <a:buNone/>
            </a:pPr>
            <a:endParaRPr sz="1450" b="1">
              <a:solidFill>
                <a:schemeClr val="dk1"/>
              </a:solidFill>
              <a:highlight>
                <a:srgbClr val="FFFFFF"/>
              </a:highlight>
            </a:endParaRPr>
          </a:p>
          <a:p>
            <a:pPr marL="0" lvl="0" indent="0" algn="just" rtl="0">
              <a:lnSpc>
                <a:spcPct val="115000"/>
              </a:lnSpc>
              <a:spcBef>
                <a:spcPts val="0"/>
              </a:spcBef>
              <a:spcAft>
                <a:spcPts val="0"/>
              </a:spcAft>
              <a:buNone/>
            </a:pPr>
            <a:endParaRPr sz="1450" b="1">
              <a:solidFill>
                <a:schemeClr val="dk1"/>
              </a:solidFill>
              <a:highlight>
                <a:srgbClr val="FFFFFF"/>
              </a:highlight>
            </a:endParaRPr>
          </a:p>
          <a:p>
            <a:pPr marL="0" lvl="0" indent="0" algn="just" rtl="0">
              <a:lnSpc>
                <a:spcPct val="115000"/>
              </a:lnSpc>
              <a:spcBef>
                <a:spcPts val="0"/>
              </a:spcBef>
              <a:spcAft>
                <a:spcPts val="0"/>
              </a:spcAft>
              <a:buNone/>
            </a:pPr>
            <a:endParaRPr sz="1450" b="1">
              <a:solidFill>
                <a:schemeClr val="dk1"/>
              </a:solidFill>
              <a:highlight>
                <a:srgbClr val="FFFFFF"/>
              </a:highlight>
            </a:endParaRPr>
          </a:p>
          <a:p>
            <a:pPr marL="0" lvl="0" indent="0" algn="l" rtl="0">
              <a:lnSpc>
                <a:spcPct val="95000"/>
              </a:lnSpc>
              <a:spcBef>
                <a:spcPts val="0"/>
              </a:spcBef>
              <a:spcAft>
                <a:spcPts val="0"/>
              </a:spcAft>
              <a:buNone/>
            </a:pPr>
            <a:endParaRPr sz="1450" b="1">
              <a:solidFill>
                <a:schemeClr val="dk1"/>
              </a:solidFill>
              <a:highlight>
                <a:srgbClr val="FFFFFF"/>
              </a:highlight>
            </a:endParaRPr>
          </a:p>
          <a:p>
            <a:pPr marL="0" lvl="0" indent="0" algn="l" rtl="0">
              <a:lnSpc>
                <a:spcPct val="95000"/>
              </a:lnSpc>
              <a:spcBef>
                <a:spcPts val="0"/>
              </a:spcBef>
              <a:spcAft>
                <a:spcPts val="0"/>
              </a:spcAft>
              <a:buSzPts val="770"/>
              <a:buNone/>
            </a:pPr>
            <a:endParaRPr sz="1450" b="1">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21"/>
          <p:cNvSpPr txBox="1"/>
          <p:nvPr>
            <p:ph type="ctrTitle"/>
          </p:nvPr>
        </p:nvSpPr>
        <p:spPr>
          <a:xfrm>
            <a:off x="311700" y="104975"/>
            <a:ext cx="8520600" cy="46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900" b="1">
                <a:highlight>
                  <a:srgbClr val="FFFFFF"/>
                </a:highlight>
              </a:rPr>
              <a:t>SOME DATA COLLECTION TECHNIQUES</a:t>
            </a:r>
            <a:endParaRPr sz="5500" b="1"/>
          </a:p>
        </p:txBody>
      </p:sp>
      <p:sp>
        <p:nvSpPr>
          <p:cNvPr id="104" name="Google Shape;104;p21"/>
          <p:cNvSpPr txBox="1"/>
          <p:nvPr>
            <p:ph type="subTitle" idx="1"/>
          </p:nvPr>
        </p:nvSpPr>
        <p:spPr>
          <a:xfrm>
            <a:off x="311700" y="572975"/>
            <a:ext cx="8520600" cy="42240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770"/>
              <a:buNone/>
            </a:pPr>
            <a:r>
              <a:rPr lang="en-GB" sz="1450" b="1">
                <a:solidFill>
                  <a:schemeClr val="dk1"/>
                </a:solidFill>
                <a:highlight>
                  <a:srgbClr val="FFFFFF"/>
                </a:highlight>
              </a:rPr>
              <a:t>Questionnaires</a:t>
            </a:r>
            <a:endParaRPr sz="1450" b="1">
              <a:solidFill>
                <a:schemeClr val="dk1"/>
              </a:solidFill>
              <a:highlight>
                <a:srgbClr val="FFFFFF"/>
              </a:highlight>
            </a:endParaRPr>
          </a:p>
          <a:p>
            <a:pPr marL="0" lvl="0" indent="0" algn="l" rtl="0">
              <a:lnSpc>
                <a:spcPct val="80000"/>
              </a:lnSpc>
              <a:spcBef>
                <a:spcPts val="0"/>
              </a:spcBef>
              <a:spcAft>
                <a:spcPts val="0"/>
              </a:spcAft>
              <a:buSzPts val="770"/>
              <a:buNone/>
            </a:pPr>
            <a:endParaRPr sz="1450" b="1">
              <a:solidFill>
                <a:schemeClr val="dk1"/>
              </a:solidFill>
              <a:highlight>
                <a:srgbClr val="FFFFFF"/>
              </a:highlight>
            </a:endParaRPr>
          </a:p>
          <a:p>
            <a:pPr marL="0" lvl="0" indent="0" algn="l" rtl="0">
              <a:lnSpc>
                <a:spcPct val="115000"/>
              </a:lnSpc>
              <a:spcBef>
                <a:spcPts val="0"/>
              </a:spcBef>
              <a:spcAft>
                <a:spcPts val="0"/>
              </a:spcAft>
              <a:buNone/>
            </a:pPr>
            <a:r>
              <a:rPr lang="en-GB" sz="1450" b="1">
                <a:solidFill>
                  <a:schemeClr val="dk1"/>
                </a:solidFill>
                <a:highlight>
                  <a:srgbClr val="FFFFFF"/>
                </a:highlight>
              </a:rPr>
              <a:t>The Usefulness, Satisfaction, and Ease of Use (USE)</a:t>
            </a:r>
            <a:endParaRPr sz="950">
              <a:solidFill>
                <a:schemeClr val="dk1"/>
              </a:solidFill>
              <a:highlight>
                <a:srgbClr val="FFFFFF"/>
              </a:highlight>
            </a:endParaRPr>
          </a:p>
          <a:p>
            <a:pPr marL="0" lvl="0" indent="0" algn="just" rtl="0">
              <a:lnSpc>
                <a:spcPct val="115000"/>
              </a:lnSpc>
              <a:spcBef>
                <a:spcPts val="0"/>
              </a:spcBef>
              <a:spcAft>
                <a:spcPts val="0"/>
              </a:spcAft>
              <a:buNone/>
            </a:pPr>
            <a:endParaRPr sz="1450" b="1">
              <a:solidFill>
                <a:schemeClr val="dk1"/>
              </a:solidFill>
              <a:highlight>
                <a:srgbClr val="FFFFFF"/>
              </a:highlight>
            </a:endParaRPr>
          </a:p>
          <a:p>
            <a:pPr marL="0" lvl="0" indent="0" algn="just" rtl="0">
              <a:lnSpc>
                <a:spcPct val="115000"/>
              </a:lnSpc>
              <a:spcBef>
                <a:spcPts val="0"/>
              </a:spcBef>
              <a:spcAft>
                <a:spcPts val="0"/>
              </a:spcAft>
              <a:buNone/>
            </a:pPr>
            <a:endParaRPr sz="1450" b="1">
              <a:solidFill>
                <a:schemeClr val="dk1"/>
              </a:solidFill>
              <a:highlight>
                <a:srgbClr val="FFFFFF"/>
              </a:highlight>
            </a:endParaRPr>
          </a:p>
          <a:p>
            <a:pPr marL="0" lvl="0" indent="0" algn="just" rtl="0">
              <a:lnSpc>
                <a:spcPct val="115000"/>
              </a:lnSpc>
              <a:spcBef>
                <a:spcPts val="0"/>
              </a:spcBef>
              <a:spcAft>
                <a:spcPts val="0"/>
              </a:spcAft>
              <a:buNone/>
            </a:pPr>
            <a:endParaRPr sz="1450" b="1">
              <a:solidFill>
                <a:schemeClr val="dk1"/>
              </a:solidFill>
              <a:highlight>
                <a:srgbClr val="FFFFFF"/>
              </a:highlight>
            </a:endParaRPr>
          </a:p>
          <a:p>
            <a:pPr marL="0" lvl="0" indent="0" algn="just" rtl="0">
              <a:lnSpc>
                <a:spcPct val="115000"/>
              </a:lnSpc>
              <a:spcBef>
                <a:spcPts val="0"/>
              </a:spcBef>
              <a:spcAft>
                <a:spcPts val="0"/>
              </a:spcAft>
              <a:buNone/>
            </a:pPr>
            <a:endParaRPr sz="1450" b="1">
              <a:solidFill>
                <a:schemeClr val="dk1"/>
              </a:solidFill>
              <a:highlight>
                <a:srgbClr val="FFFFFF"/>
              </a:highlight>
            </a:endParaRPr>
          </a:p>
          <a:p>
            <a:pPr marL="0" lvl="0" indent="0" algn="just" rtl="0">
              <a:lnSpc>
                <a:spcPct val="115000"/>
              </a:lnSpc>
              <a:spcBef>
                <a:spcPts val="0"/>
              </a:spcBef>
              <a:spcAft>
                <a:spcPts val="0"/>
              </a:spcAft>
              <a:buNone/>
            </a:pPr>
            <a:endParaRPr sz="1450" b="1">
              <a:solidFill>
                <a:schemeClr val="dk1"/>
              </a:solidFill>
              <a:highlight>
                <a:srgbClr val="FFFFFF"/>
              </a:highlight>
            </a:endParaRPr>
          </a:p>
          <a:p>
            <a:pPr marL="0" lvl="0" indent="0" algn="l" rtl="0">
              <a:lnSpc>
                <a:spcPct val="95000"/>
              </a:lnSpc>
              <a:spcBef>
                <a:spcPts val="0"/>
              </a:spcBef>
              <a:spcAft>
                <a:spcPts val="0"/>
              </a:spcAft>
              <a:buNone/>
            </a:pPr>
            <a:endParaRPr sz="1450" b="1">
              <a:solidFill>
                <a:schemeClr val="dk1"/>
              </a:solidFill>
              <a:highlight>
                <a:srgbClr val="FFFFFF"/>
              </a:highlight>
            </a:endParaRPr>
          </a:p>
          <a:p>
            <a:pPr marL="0" lvl="0" indent="0" algn="l" rtl="0">
              <a:lnSpc>
                <a:spcPct val="95000"/>
              </a:lnSpc>
              <a:spcBef>
                <a:spcPts val="0"/>
              </a:spcBef>
              <a:spcAft>
                <a:spcPts val="0"/>
              </a:spcAft>
              <a:buSzPts val="770"/>
              <a:buNone/>
            </a:pPr>
            <a:endParaRPr sz="1450" b="1">
              <a:solidFill>
                <a:schemeClr val="dk1"/>
              </a:solidFill>
              <a:highlight>
                <a:srgbClr val="FFFFFF"/>
              </a:highlight>
            </a:endParaRPr>
          </a:p>
        </p:txBody>
      </p:sp>
      <p:pic>
        <p:nvPicPr>
          <p:cNvPr id="105" name="Google Shape;105;p21"/>
          <p:cNvPicPr preferRelativeResize="0"/>
          <p:nvPr/>
        </p:nvPicPr>
        <p:blipFill rotWithShape="1">
          <a:blip r:embed="rId1"/>
          <a:srcRect l="22882" t="37036" r="34858" b="8791"/>
          <a:stretch>
            <a:fillRect/>
          </a:stretch>
        </p:blipFill>
        <p:spPr>
          <a:xfrm>
            <a:off x="373100" y="1505750"/>
            <a:ext cx="4717099" cy="3411226"/>
          </a:xfrm>
          <a:prstGeom prst="rect">
            <a:avLst/>
          </a:prstGeom>
          <a:noFill/>
          <a:ln>
            <a:noFill/>
          </a:ln>
        </p:spPr>
      </p:pic>
      <p:pic>
        <p:nvPicPr>
          <p:cNvPr id="106" name="Google Shape;106;p21"/>
          <p:cNvPicPr preferRelativeResize="0"/>
          <p:nvPr/>
        </p:nvPicPr>
        <p:blipFill rotWithShape="1">
          <a:blip r:embed="rId2"/>
          <a:srcRect l="22964" t="50662" r="32418" b="28861"/>
          <a:stretch>
            <a:fillRect/>
          </a:stretch>
        </p:blipFill>
        <p:spPr>
          <a:xfrm>
            <a:off x="4572000" y="1745600"/>
            <a:ext cx="4329175" cy="13058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16512</Words>
  <Application>WPS Presentation</Application>
  <PresentationFormat/>
  <Paragraphs>327</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SimSun</vt:lpstr>
      <vt:lpstr>Wingdings</vt:lpstr>
      <vt:lpstr>Arial</vt:lpstr>
      <vt:lpstr>Times New Roman</vt:lpstr>
      <vt:lpstr>Courier New</vt:lpstr>
      <vt:lpstr>Microsoft YaHei</vt:lpstr>
      <vt:lpstr>Arial Unicode MS</vt:lpstr>
      <vt:lpstr>Simple Light</vt:lpstr>
      <vt:lpstr>SOME DATA COLLECTION TECHNIQUES</vt:lpstr>
      <vt:lpstr>SOME DATA COLLECTION TECHNIQUES</vt:lpstr>
      <vt:lpstr>SOME DATA COLLECTION TECHNIQUES</vt:lpstr>
      <vt:lpstr>SOME DATA COLLECTION TECHNIQUES</vt:lpstr>
      <vt:lpstr>SOME DATA COLLECTION TECHNIQUES</vt:lpstr>
      <vt:lpstr>SOME DATA COLLECTION TECHNIQUES</vt:lpstr>
      <vt:lpstr>SOME DATA COLLECTION TECHNIQUES</vt:lpstr>
      <vt:lpstr>SOME DATA COLLECTION TECHNIQUES</vt:lpstr>
      <vt:lpstr>SOME DATA COLLECTION TECHNIQUES</vt:lpstr>
      <vt:lpstr>Rapid Evaluation Methods</vt:lpstr>
      <vt:lpstr>PowerPoint 演示文稿</vt:lpstr>
      <vt:lpstr>UX INSPECTION</vt:lpstr>
      <vt:lpstr>UX INSPECTION</vt:lpstr>
      <vt:lpstr>UX INSPECTION</vt:lpstr>
      <vt:lpstr>HEURISTIC EVALUATION, A UX INSPECTION METHOD</vt:lpstr>
      <vt:lpstr>Heuristics</vt:lpstr>
      <vt:lpstr>Heuristics</vt:lpstr>
      <vt:lpstr>The procedure</vt:lpstr>
      <vt:lpstr>The procedure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DATA COLLECTION TECHNIQUES</dc:title>
  <dc:creator/>
  <cp:lastModifiedBy>Admin</cp:lastModifiedBy>
  <cp:revision>2</cp:revision>
  <dcterms:created xsi:type="dcterms:W3CDTF">2023-10-06T09:28:00Z</dcterms:created>
  <dcterms:modified xsi:type="dcterms:W3CDTF">2023-10-09T06:19:24Z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E573B0B196FD419DBFE6CD4CE7AE8780_13</vt:lpwstr>
  </property>
  <property fmtid="{D5CDD505-2E9C-101B-9397-08002B2CF9AE}" pid="3" name="KSOProductBuildVer">
    <vt:lpwstr>1033-12.2.0.13215</vt:lpwstr>
  </property>
</Properties>
</file>