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cef405c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cef405c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6b9524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b6b9524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b6b95243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b6b95243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b6b95243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b6b95243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b6b95243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b6b95243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b6b9524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b6b9524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b6b95243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b6b95243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b6b9524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b6b95243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b6b95243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b6b95243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b6b95243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b6b95243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b6b95243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b6b95243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6b9524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b6b9524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b6b95243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b6b95243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b6b95243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b6b95243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b6b95243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b6b95243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b6b95243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b6b95243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b6b95243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b6b95243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b6b95243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b6b95243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b6b95243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b6b95243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b6b95243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b6b95243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c62d49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c62d49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b6b952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b6b952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b6b95243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b6b95243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b6b95243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b6b95243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b6b95243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b6b95243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b6b95243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b6b95243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b6b95243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b6b95243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b6b9524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b6b9524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b6b95243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b6b95243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b6b95243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b6b95243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c62d499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c62d499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b6b95243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b6b95243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b6b9524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b6b9524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b6b95243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b6b95243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c62d499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c62d499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b6b95243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b6b95243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c62d4992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c62d499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c62d4992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c62d4992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b6b95243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b6b95243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b6b95243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b6b95243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b6b95243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b6b95243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c62d499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c62d499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c62d4992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c62d4992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b6b9524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b6b9524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pandas documentation describes the different data types and how they can</a:t>
            </a:r>
            <a:endParaRPr/>
          </a:p>
          <a:p>
            <a:pPr indent="0" lvl="0" marL="0" rtl="0" algn="l">
              <a:spcBef>
                <a:spcPts val="0"/>
              </a:spcBef>
              <a:spcAft>
                <a:spcPts val="0"/>
              </a:spcAft>
              <a:buClr>
                <a:schemeClr val="dk1"/>
              </a:buClr>
              <a:buSzPts val="1100"/>
              <a:buFont typeface="Arial"/>
              <a:buNone/>
            </a:pPr>
            <a:r>
              <a:rPr lang="en"/>
              <a:t>be manipulated in Python.</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b6b95243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b6b95243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c62d4992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c62d4992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b6b9524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b6b9524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6b95243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6b95243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6b9524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6b9524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b6b9524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b6b9524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248450" y="615650"/>
            <a:ext cx="4746700" cy="4086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1402775" y="0"/>
            <a:ext cx="5939675"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basic estimate of location is the mean, or average value. The mean is the sum of all values divided by the number of values. </a:t>
            </a:r>
            <a:endParaRPr/>
          </a:p>
          <a:p>
            <a:pPr indent="0" lvl="0" marL="0" rtl="0" algn="l">
              <a:spcBef>
                <a:spcPts val="1200"/>
              </a:spcBef>
              <a:spcAft>
                <a:spcPts val="0"/>
              </a:spcAft>
              <a:buClr>
                <a:schemeClr val="dk1"/>
              </a:buClr>
              <a:buSzPts val="1100"/>
              <a:buFont typeface="Arial"/>
              <a:buNone/>
            </a:pPr>
            <a:r>
              <a:rPr lang="en"/>
              <a:t>Consider the following set of numbers:</a:t>
            </a:r>
            <a:endParaRPr/>
          </a:p>
          <a:p>
            <a:pPr indent="0" lvl="0" marL="0" rtl="0" algn="l">
              <a:spcBef>
                <a:spcPts val="1200"/>
              </a:spcBef>
              <a:spcAft>
                <a:spcPts val="0"/>
              </a:spcAft>
              <a:buNone/>
            </a:pPr>
            <a:r>
              <a:rPr lang="en"/>
              <a:t>{3 5 1 2}. The mean is (3 + 5 + 1 + 2) / 4 = 11 / 4 = 2.75.</a:t>
            </a:r>
            <a:endParaRPr/>
          </a:p>
          <a:p>
            <a:pPr indent="0" lvl="0" marL="0" rtl="0" algn="l">
              <a:spcBef>
                <a:spcPts val="1200"/>
              </a:spcBef>
              <a:spcAft>
                <a:spcPts val="0"/>
              </a:spcAft>
              <a:buClr>
                <a:schemeClr val="dk1"/>
              </a:buClr>
              <a:buSzPts val="1100"/>
              <a:buFont typeface="Arial"/>
              <a:buNone/>
            </a:pPr>
            <a:r>
              <a:rPr lang="en"/>
              <a:t>The formula to compute the mean for a set of n values x1, x2, ..., xn is:</a:t>
            </a:r>
            <a:endParaRPr/>
          </a:p>
          <a:p>
            <a:pPr indent="0" lvl="0" marL="0" rtl="0" algn="l">
              <a:spcBef>
                <a:spcPts val="1200"/>
              </a:spcBef>
              <a:spcAft>
                <a:spcPts val="0"/>
              </a:spcAft>
              <a:buClr>
                <a:schemeClr val="dk1"/>
              </a:buClr>
              <a:buSzPts val="1100"/>
              <a:buFont typeface="Arial"/>
              <a:buNone/>
            </a:pPr>
            <a:r>
              <a:rPr lang="en"/>
              <a:t>Mean = x =Σi=1n xi / n</a:t>
            </a:r>
            <a:endParaRPr/>
          </a:p>
          <a:p>
            <a:pPr indent="0" lvl="0" marL="0" rtl="0" algn="l">
              <a:spcBef>
                <a:spcPts val="1200"/>
              </a:spcBef>
              <a:spcAft>
                <a:spcPts val="1200"/>
              </a:spcAft>
              <a:buNone/>
            </a:pPr>
            <a:r>
              <a:rPr lang="en"/>
              <a:t>N (or n) refers to the total number of records or observations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T</a:t>
            </a:r>
            <a:r>
              <a:rPr lang="en" sz="1800">
                <a:solidFill>
                  <a:schemeClr val="dk2"/>
                </a:solidFill>
              </a:rPr>
              <a:t>rimmed mean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variation of the mean is a trimmed mean, which you calculate by dropping a fixed number of sorted values at each end and then taking an average of the remaining values.</a:t>
            </a:r>
            <a:endParaRPr/>
          </a:p>
          <a:p>
            <a:pPr indent="0" lvl="0" marL="0" rtl="0" algn="l">
              <a:spcBef>
                <a:spcPts val="1200"/>
              </a:spcBef>
              <a:spcAft>
                <a:spcPts val="0"/>
              </a:spcAft>
              <a:buNone/>
            </a:pPr>
            <a:r>
              <a:rPr lang="en"/>
              <a:t>A trimmed mean eliminates the influence of extreme values.</a:t>
            </a:r>
            <a:endParaRPr/>
          </a:p>
          <a:p>
            <a:pPr indent="0" lvl="0" marL="0" rtl="0" algn="l">
              <a:spcBef>
                <a:spcPts val="1200"/>
              </a:spcBef>
              <a:spcAft>
                <a:spcPts val="0"/>
              </a:spcAft>
              <a:buClr>
                <a:schemeClr val="dk1"/>
              </a:buClr>
              <a:buSzPts val="1100"/>
              <a:buFont typeface="Arial"/>
              <a:buNone/>
            </a:pPr>
            <a:r>
              <a:rPr lang="en"/>
              <a:t>Representing the sorted values by x 1 , x 2 , ..., x n where x 1 is the smallest value</a:t>
            </a:r>
            <a:endParaRPr/>
          </a:p>
          <a:p>
            <a:pPr indent="0" lvl="0" marL="0" rtl="0" algn="l">
              <a:spcBef>
                <a:spcPts val="1200"/>
              </a:spcBef>
              <a:spcAft>
                <a:spcPts val="0"/>
              </a:spcAft>
              <a:buClr>
                <a:schemeClr val="dk1"/>
              </a:buClr>
              <a:buSzPts val="1100"/>
              <a:buFont typeface="Arial"/>
              <a:buNone/>
            </a:pPr>
            <a:r>
              <a:rPr lang="en"/>
              <a:t>and x n the largest, the formula to compute the trimmed mean with p smallest and</a:t>
            </a:r>
            <a:endParaRPr/>
          </a:p>
          <a:p>
            <a:pPr indent="0" lvl="0" marL="0" rtl="0" algn="l">
              <a:spcBef>
                <a:spcPts val="1200"/>
              </a:spcBef>
              <a:spcAft>
                <a:spcPts val="0"/>
              </a:spcAft>
              <a:buClr>
                <a:schemeClr val="dk1"/>
              </a:buClr>
              <a:buSzPts val="1100"/>
              <a:buFont typeface="Arial"/>
              <a:buNone/>
            </a:pPr>
            <a:r>
              <a:rPr lang="en"/>
              <a:t>largest values omitted is:</a:t>
            </a:r>
            <a:endParaRPr/>
          </a:p>
          <a:p>
            <a:pPr indent="0" lvl="0" marL="0" rtl="0" algn="l">
              <a:spcBef>
                <a:spcPts val="120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3639433" y="3727075"/>
            <a:ext cx="3823700" cy="107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Weighted Mean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 by multiplying each data value xi by a user-specified weight wi and dividing their sum by the sum of the weights. The formula for a weighted mean is: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3328988" y="2224088"/>
            <a:ext cx="2486025" cy="69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and Robust Estimates</a:t>
            </a:r>
            <a:endParaRPr/>
          </a:p>
        </p:txBody>
      </p:sp>
      <p:sp>
        <p:nvSpPr>
          <p:cNvPr id="143" name="Google Shape;143;p26"/>
          <p:cNvSpPr txBox="1"/>
          <p:nvPr>
            <p:ph idx="1" type="body"/>
          </p:nvPr>
        </p:nvSpPr>
        <p:spPr>
          <a:xfrm>
            <a:off x="311700" y="1152475"/>
            <a:ext cx="8520600" cy="3416400"/>
          </a:xfrm>
          <a:prstGeom prst="rect">
            <a:avLst/>
          </a:prstGeom>
          <a:ln cap="flat" cmpd="sng" w="9525">
            <a:solidFill>
              <a:srgbClr val="3C78D8"/>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The median is the middle number on a sorted list of the data. If there is an even number of data values, the middle value is one that is not actually in the data set, but rather the average of the two values that divide the sorted data into upper and lower halves.</a:t>
            </a:r>
            <a:endParaRPr/>
          </a:p>
          <a:p>
            <a:pPr indent="0" lvl="0" marL="0" rtl="0" algn="l">
              <a:spcBef>
                <a:spcPts val="1200"/>
              </a:spcBef>
              <a:spcAft>
                <a:spcPts val="0"/>
              </a:spcAft>
              <a:buNone/>
            </a:pPr>
            <a:r>
              <a:rPr lang="en"/>
              <a:t>Compared to the mean, which uses all observations, the median depends only on the values in the center of the sorted data.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solidFill>
                  <a:srgbClr val="E06666"/>
                </a:solidFill>
              </a:rPr>
              <a:t>Reflection : median is a better metric for location?</a:t>
            </a:r>
            <a:endParaRPr>
              <a:solidFill>
                <a:srgbClr val="E0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median is referred to as a robust estimate:-not influenced by outliers (extreme cases) that could skew the results.</a:t>
            </a:r>
            <a:endParaRPr/>
          </a:p>
          <a:p>
            <a:pPr indent="0" lvl="0" marL="0" rtl="0" algn="l">
              <a:spcBef>
                <a:spcPts val="1200"/>
              </a:spcBef>
              <a:spcAft>
                <a:spcPts val="0"/>
              </a:spcAft>
              <a:buNone/>
            </a:pPr>
            <a:r>
              <a:rPr lang="en"/>
              <a:t>An outlier is any value that is very distant from the other values in a data set</a:t>
            </a:r>
            <a:endParaRPr/>
          </a:p>
          <a:p>
            <a:pPr indent="0" lvl="0" marL="0" rtl="0" algn="l">
              <a:spcBef>
                <a:spcPts val="1200"/>
              </a:spcBef>
              <a:spcAft>
                <a:spcPts val="0"/>
              </a:spcAft>
              <a:buNone/>
            </a:pPr>
            <a:r>
              <a:rPr lang="en">
                <a:highlight>
                  <a:srgbClr val="F6B26B"/>
                </a:highlight>
              </a:rPr>
              <a:t>Reflection : Is median the only robust estimate of location?</a:t>
            </a:r>
            <a:endParaRPr>
              <a:highlight>
                <a:srgbClr val="F6B26B"/>
              </a:highlight>
            </a:endParaRPr>
          </a:p>
          <a:p>
            <a:pPr indent="0" lvl="0" marL="0" rtl="0" algn="l">
              <a:spcBef>
                <a:spcPts val="1200"/>
              </a:spcBef>
              <a:spcAft>
                <a:spcPts val="0"/>
              </a:spcAft>
              <a:buClr>
                <a:schemeClr val="dk1"/>
              </a:buClr>
              <a:buSzPts val="1100"/>
              <a:buFont typeface="Arial"/>
              <a:buNone/>
            </a:pPr>
            <a:r>
              <a:rPr lang="en"/>
              <a:t>The basic metric for location is the mean, but it can be sensitive to extreme values (outlier).</a:t>
            </a:r>
            <a:endParaRPr/>
          </a:p>
          <a:p>
            <a:pPr indent="0" lvl="0" marL="0" rtl="0" algn="l">
              <a:spcBef>
                <a:spcPts val="1200"/>
              </a:spcBef>
              <a:spcAft>
                <a:spcPts val="0"/>
              </a:spcAft>
              <a:buClr>
                <a:schemeClr val="dk1"/>
              </a:buClr>
              <a:buSzPts val="1100"/>
              <a:buFont typeface="Arial"/>
              <a:buNone/>
            </a:pPr>
            <a:r>
              <a:rPr lang="en"/>
              <a:t>• Other metrics (median, trimmed mean) are less sensitive to outliers and unusual distributions and hence are more robust.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Estimates of Variability</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Location is just one dimension in summarizing a feature. A second dimension, variability,also referred to as dispersion, measures whether the data values are tightly clustered or spread out.</a:t>
            </a:r>
            <a:endParaRPr/>
          </a:p>
          <a:p>
            <a:pPr indent="0" lvl="0" marL="0" rtl="0" algn="l">
              <a:spcBef>
                <a:spcPts val="1200"/>
              </a:spcBef>
              <a:spcAft>
                <a:spcPts val="0"/>
              </a:spcAft>
              <a:buNone/>
            </a:pPr>
            <a:r>
              <a:rPr lang="en">
                <a:highlight>
                  <a:srgbClr val="FF9900"/>
                </a:highlight>
              </a:rPr>
              <a:t>Key Terms for Variability Metrics</a:t>
            </a:r>
            <a:endParaRPr>
              <a:highlight>
                <a:srgbClr val="FF9900"/>
              </a:highlight>
            </a:endParaRPr>
          </a:p>
          <a:p>
            <a:pPr indent="0" lvl="0" marL="0" rtl="0" algn="l">
              <a:spcBef>
                <a:spcPts val="1200"/>
              </a:spcBef>
              <a:spcAft>
                <a:spcPts val="0"/>
              </a:spcAft>
              <a:buClr>
                <a:schemeClr val="dk1"/>
              </a:buClr>
              <a:buSzPct val="61111"/>
              <a:buFont typeface="Arial"/>
              <a:buNone/>
            </a:pPr>
            <a:r>
              <a:rPr lang="en">
                <a:solidFill>
                  <a:srgbClr val="4A86E8"/>
                </a:solidFill>
              </a:rPr>
              <a:t>Deviations</a:t>
            </a:r>
            <a:r>
              <a:rPr lang="en"/>
              <a:t> The difference between the observed values and the estimate of location.</a:t>
            </a:r>
            <a:endParaRPr/>
          </a:p>
          <a:p>
            <a:pPr indent="0" lvl="0" marL="0" rtl="0" algn="l">
              <a:spcBef>
                <a:spcPts val="1200"/>
              </a:spcBef>
              <a:spcAft>
                <a:spcPts val="0"/>
              </a:spcAft>
              <a:buClr>
                <a:schemeClr val="dk1"/>
              </a:buClr>
              <a:buSzPct val="61111"/>
              <a:buFont typeface="Arial"/>
              <a:buNone/>
            </a:pPr>
            <a:r>
              <a:rPr lang="en"/>
              <a:t>Synonyms : errors, residuals</a:t>
            </a:r>
            <a:endParaRPr/>
          </a:p>
          <a:p>
            <a:pPr indent="0" lvl="0" marL="0" rtl="0" algn="l">
              <a:spcBef>
                <a:spcPts val="1200"/>
              </a:spcBef>
              <a:spcAft>
                <a:spcPts val="0"/>
              </a:spcAft>
              <a:buClr>
                <a:schemeClr val="dk1"/>
              </a:buClr>
              <a:buSzPct val="61111"/>
              <a:buFont typeface="Arial"/>
              <a:buNone/>
            </a:pPr>
            <a:r>
              <a:rPr lang="en">
                <a:solidFill>
                  <a:srgbClr val="4A86E8"/>
                </a:solidFill>
              </a:rPr>
              <a:t>Variance</a:t>
            </a:r>
            <a:r>
              <a:rPr lang="en"/>
              <a:t> The sum of squared deviations from the mean divided by n – 1 where n is the number of data values.</a:t>
            </a:r>
            <a:endParaRPr/>
          </a:p>
          <a:p>
            <a:pPr indent="0" lvl="0" marL="0" rtl="0" algn="l">
              <a:spcBef>
                <a:spcPts val="1200"/>
              </a:spcBef>
              <a:spcAft>
                <a:spcPts val="0"/>
              </a:spcAft>
              <a:buClr>
                <a:schemeClr val="dk1"/>
              </a:buClr>
              <a:buSzPct val="61111"/>
              <a:buFont typeface="Arial"/>
              <a:buNone/>
            </a:pPr>
            <a:r>
              <a:rPr lang="en"/>
              <a:t>Synonym : mean-squared-error</a:t>
            </a:r>
            <a:endParaRPr/>
          </a:p>
          <a:p>
            <a:pPr indent="0" lvl="0" marL="0" rtl="0" algn="l">
              <a:spcBef>
                <a:spcPts val="1200"/>
              </a:spcBef>
              <a:spcAft>
                <a:spcPts val="0"/>
              </a:spcAft>
              <a:buClr>
                <a:schemeClr val="dk1"/>
              </a:buClr>
              <a:buSzPct val="61111"/>
              <a:buFont typeface="Arial"/>
              <a:buNone/>
            </a:pPr>
            <a:r>
              <a:rPr lang="en">
                <a:solidFill>
                  <a:srgbClr val="4A86E8"/>
                </a:solidFill>
              </a:rPr>
              <a:t>Standard deviation </a:t>
            </a:r>
            <a:r>
              <a:rPr lang="en"/>
              <a:t>: The square root of the variance.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1995488" y="195263"/>
            <a:ext cx="5153025" cy="475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43325"/>
            <a:ext cx="8520600" cy="90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
            </a:r>
            <a:r>
              <a:rPr lang="en"/>
              <a:t>eviations, between the estimate of location and the observed data.</a:t>
            </a:r>
            <a:endParaRPr/>
          </a:p>
          <a:p>
            <a:pPr indent="0" lvl="0" marL="0" rtl="0" algn="l">
              <a:spcBef>
                <a:spcPts val="0"/>
              </a:spcBef>
              <a:spcAft>
                <a:spcPts val="0"/>
              </a:spcAft>
              <a:buNone/>
            </a:pPr>
            <a:r>
              <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For a set of data {1, 4, 4}, the mean is 3 and the median is 4. The deviations from the mean are the differences: 1 – 3 = –2, 4 – 3 = 1, 4 – 3 = 1. These deviations tell us how dispersed the data is around the central value.</a:t>
            </a:r>
            <a:endParaRPr/>
          </a:p>
          <a:p>
            <a:pPr indent="0" lvl="0" marL="0" rtl="0" algn="l">
              <a:spcBef>
                <a:spcPts val="1200"/>
              </a:spcBef>
              <a:spcAft>
                <a:spcPts val="0"/>
              </a:spcAft>
              <a:buNone/>
            </a:pPr>
            <a:r>
              <a:rPr lang="en"/>
              <a:t>The sum of the deviations from the mean is precisely zero.</a:t>
            </a:r>
            <a:endParaRPr/>
          </a:p>
          <a:p>
            <a:pPr indent="0" lvl="0" marL="0" rtl="0" algn="l">
              <a:spcBef>
                <a:spcPts val="1200"/>
              </a:spcBef>
              <a:spcAft>
                <a:spcPts val="0"/>
              </a:spcAft>
              <a:buNone/>
            </a:pPr>
            <a:r>
              <a:rPr lang="en"/>
              <a:t>A simple approach is to take the average of the absolute values of the deviations from the mean.</a:t>
            </a:r>
            <a:endParaRPr/>
          </a:p>
          <a:p>
            <a:pPr indent="0" lvl="0" marL="0" rtl="0" algn="l">
              <a:spcBef>
                <a:spcPts val="1200"/>
              </a:spcBef>
              <a:spcAft>
                <a:spcPts val="0"/>
              </a:spcAft>
              <a:buNone/>
            </a:pPr>
            <a:r>
              <a:rPr lang="en"/>
              <a:t>The absolute value of the deviations is {2 1 1}, and their average is (2 + 1 + 1) / 3 = 1.33. This is known as the mean</a:t>
            </a:r>
            <a:endParaRPr/>
          </a:p>
          <a:p>
            <a:pPr indent="0" lvl="0" marL="0" rtl="0" algn="l">
              <a:spcBef>
                <a:spcPts val="1200"/>
              </a:spcBef>
              <a:spcAft>
                <a:spcPts val="0"/>
              </a:spcAft>
              <a:buNone/>
            </a:pPr>
            <a:r>
              <a:rPr lang="en"/>
              <a:t>absolute deviation and is computed with the formula:</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716325" y="3570738"/>
            <a:ext cx="3200400" cy="752475"/>
          </a:xfrm>
          <a:prstGeom prst="rect">
            <a:avLst/>
          </a:prstGeom>
          <a:noFill/>
          <a:ln>
            <a:noFill/>
          </a:ln>
        </p:spPr>
      </p:pic>
      <p:pic>
        <p:nvPicPr>
          <p:cNvPr id="170" name="Google Shape;170;p30"/>
          <p:cNvPicPr preferRelativeResize="0"/>
          <p:nvPr/>
        </p:nvPicPr>
        <p:blipFill>
          <a:blip r:embed="rId4">
            <a:alphaModFix/>
          </a:blip>
          <a:stretch>
            <a:fillRect/>
          </a:stretch>
        </p:blipFill>
        <p:spPr>
          <a:xfrm>
            <a:off x="5035350" y="3632950"/>
            <a:ext cx="3162300" cy="857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Reflection : standard deviation is preferred in statistics over the mean absolute deviation?</a:t>
            </a:r>
            <a:endParaRPr/>
          </a:p>
          <a:p>
            <a:pPr indent="0" lvl="0" marL="0" rtl="0" algn="l">
              <a:spcBef>
                <a:spcPts val="1200"/>
              </a:spcBef>
              <a:spcAft>
                <a:spcPts val="0"/>
              </a:spcAft>
              <a:buNone/>
            </a:pPr>
            <a:r>
              <a:rPr lang="en"/>
              <a:t>Note : </a:t>
            </a:r>
            <a:endParaRPr/>
          </a:p>
          <a:p>
            <a:pPr indent="0" lvl="0" marL="0" rtl="0" algn="l">
              <a:spcBef>
                <a:spcPts val="1200"/>
              </a:spcBef>
              <a:spcAft>
                <a:spcPts val="0"/>
              </a:spcAft>
              <a:buClr>
                <a:schemeClr val="dk1"/>
              </a:buClr>
              <a:buSzPts val="1100"/>
              <a:buFont typeface="Arial"/>
              <a:buNone/>
            </a:pPr>
            <a:r>
              <a:rPr lang="en"/>
              <a:t>T</a:t>
            </a:r>
            <a:r>
              <a:rPr lang="en"/>
              <a:t>he variance, the standard deviation, nor the mean absolute deviation is robust to outliers and extreme values</a:t>
            </a:r>
            <a:endParaRPr/>
          </a:p>
          <a:p>
            <a:pPr indent="0" lvl="0" marL="0" rtl="0" algn="l">
              <a:spcBef>
                <a:spcPts val="1200"/>
              </a:spcBef>
              <a:spcAft>
                <a:spcPts val="0"/>
              </a:spcAft>
              <a:buClr>
                <a:schemeClr val="dk1"/>
              </a:buClr>
              <a:buSzPts val="1100"/>
              <a:buFont typeface="Arial"/>
              <a:buNone/>
            </a:pPr>
            <a:r>
              <a:rPr lang="en"/>
              <a:t>The variance and standard deviation are especially sensitive to outliers since they are based on the squared deviations.</a:t>
            </a:r>
            <a:endParaRPr/>
          </a:p>
          <a:p>
            <a:pPr indent="0" lvl="0" marL="0" rtl="0" algn="l">
              <a:spcBef>
                <a:spcPts val="1200"/>
              </a:spcBef>
              <a:spcAft>
                <a:spcPts val="1200"/>
              </a:spcAft>
              <a:buNone/>
            </a:pPr>
            <a:r>
              <a:rPr lang="en"/>
              <a:t>Degrees of Freedom, and n or n –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Github link</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https://github.com/gedeck/practical-statistics-for-data-scientists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Absolute Deviation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t>
            </a:r>
            <a:r>
              <a:rPr lang="en"/>
              <a:t>he median absolute deviation from the median or MAD:</a:t>
            </a:r>
            <a:endParaRPr/>
          </a:p>
          <a:p>
            <a:pPr indent="0" lvl="0" marL="0" rtl="0" algn="l">
              <a:spcBef>
                <a:spcPts val="1200"/>
              </a:spcBef>
              <a:spcAft>
                <a:spcPts val="0"/>
              </a:spcAft>
              <a:buClr>
                <a:schemeClr val="dk1"/>
              </a:buClr>
              <a:buSzPts val="1100"/>
              <a:buFont typeface="Arial"/>
              <a:buNone/>
            </a:pPr>
            <a:r>
              <a:rPr lang="en"/>
              <a:t>Median absolute deviation = Median x1 − m , x2 − m , ..., xN − m</a:t>
            </a:r>
            <a:endParaRPr/>
          </a:p>
          <a:p>
            <a:pPr indent="0" lvl="0" marL="0" rtl="0" algn="l">
              <a:spcBef>
                <a:spcPts val="1200"/>
              </a:spcBef>
              <a:spcAft>
                <a:spcPts val="1200"/>
              </a:spcAft>
              <a:buNone/>
            </a:pPr>
            <a:r>
              <a:rPr lang="en"/>
              <a:t>where m is the median. Like the median, the MAD is not influenced by extreme values.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Estimates Based on Percentiles</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Statistics based on sorted (ranked) data are referred to as order statistics. 	</a:t>
            </a:r>
            <a:endParaRPr/>
          </a:p>
          <a:p>
            <a:pPr indent="0" lvl="0" marL="0" rtl="0" algn="l">
              <a:spcBef>
                <a:spcPts val="1200"/>
              </a:spcBef>
              <a:spcAft>
                <a:spcPts val="0"/>
              </a:spcAft>
              <a:buClr>
                <a:schemeClr val="dk1"/>
              </a:buClr>
              <a:buSzPts val="1100"/>
              <a:buFont typeface="Arial"/>
              <a:buNone/>
            </a:pPr>
            <a:r>
              <a:rPr lang="en"/>
              <a:t>A different approach to estimating dispersion is based on looking at the spread of the sorted data</a:t>
            </a:r>
            <a:endParaRPr/>
          </a:p>
          <a:p>
            <a:pPr indent="0" lvl="0" marL="0" rtl="0" algn="l">
              <a:spcBef>
                <a:spcPts val="1200"/>
              </a:spcBef>
              <a:spcAft>
                <a:spcPts val="0"/>
              </a:spcAft>
              <a:buClr>
                <a:schemeClr val="dk1"/>
              </a:buClr>
              <a:buSzPts val="1100"/>
              <a:buFont typeface="Arial"/>
              <a:buNone/>
            </a:pPr>
            <a:r>
              <a:rPr lang="en"/>
              <a:t>range: the difference between the largest and smallest numbers</a:t>
            </a:r>
            <a:endParaRPr/>
          </a:p>
          <a:p>
            <a:pPr indent="0" lvl="0" marL="0" rtl="0" algn="l">
              <a:spcBef>
                <a:spcPts val="1200"/>
              </a:spcBef>
              <a:spcAft>
                <a:spcPts val="0"/>
              </a:spcAft>
              <a:buClr>
                <a:schemeClr val="dk1"/>
              </a:buClr>
              <a:buSzPts val="1100"/>
              <a:buFont typeface="Arial"/>
              <a:buNone/>
            </a:pPr>
            <a:r>
              <a:rPr lang="en"/>
              <a:t>But the range is extremely sensitive to outliers and not very useful as a general measure of dispersion in the data.</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a:t>
            </a:r>
            <a:r>
              <a:rPr lang="en"/>
              <a:t> </a:t>
            </a:r>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To avoid the sensitivity to outliers, we can look at the range of the data after dropping values from each end.</a:t>
            </a:r>
            <a:endParaRPr/>
          </a:p>
          <a:p>
            <a:pPr indent="0" lvl="0" marL="0" rtl="0" algn="l">
              <a:spcBef>
                <a:spcPts val="1200"/>
              </a:spcBef>
              <a:spcAft>
                <a:spcPts val="0"/>
              </a:spcAft>
              <a:buClr>
                <a:schemeClr val="dk1"/>
              </a:buClr>
              <a:buSzPct val="61111"/>
              <a:buFont typeface="Arial"/>
              <a:buNone/>
            </a:pPr>
            <a:r>
              <a:rPr lang="en"/>
              <a:t>The percentile is essentially the same as a quantile, with quantiles indexed by fractions (so the .8 quantile is the same as the 80th percentile).</a:t>
            </a:r>
            <a:endParaRPr/>
          </a:p>
          <a:p>
            <a:pPr indent="0" lvl="0" marL="0" rtl="0" algn="l">
              <a:spcBef>
                <a:spcPts val="1200"/>
              </a:spcBef>
              <a:spcAft>
                <a:spcPts val="0"/>
              </a:spcAft>
              <a:buNone/>
            </a:pPr>
            <a:r>
              <a:rPr lang="en"/>
              <a:t>Note that the median is the same thing as the 50th percentile.</a:t>
            </a:r>
            <a:endParaRPr/>
          </a:p>
          <a:p>
            <a:pPr indent="0" lvl="0" marL="0" rtl="0" algn="l">
              <a:spcBef>
                <a:spcPts val="1200"/>
              </a:spcBef>
              <a:spcAft>
                <a:spcPts val="0"/>
              </a:spcAft>
              <a:buClr>
                <a:schemeClr val="dk1"/>
              </a:buClr>
              <a:buSzPct val="61111"/>
              <a:buFont typeface="Arial"/>
              <a:buNone/>
            </a:pPr>
            <a:r>
              <a:rPr lang="en"/>
              <a:t>A common measurement of variability is the difference between the 25th percentile and the 75th percentile, called the interquartile range (or IQR)</a:t>
            </a:r>
            <a:endParaRPr/>
          </a:p>
          <a:p>
            <a:pPr indent="0" lvl="0" marL="0" rtl="0" algn="l">
              <a:spcBef>
                <a:spcPts val="1200"/>
              </a:spcBef>
              <a:spcAft>
                <a:spcPts val="0"/>
              </a:spcAft>
              <a:buClr>
                <a:schemeClr val="dk1"/>
              </a:buClr>
              <a:buSzPct val="61111"/>
              <a:buFont typeface="Arial"/>
              <a:buNone/>
            </a:pPr>
            <a:r>
              <a:rPr lang="en"/>
              <a:t>e.g.{1,2,3,3,5,6,7,9}. The 25th percentile is at 2.5, and the 75th percentile is at 6.5, so the interquartile range is 6.5 – 2.5 = 4.</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the Data Distribution</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Each of the estimates we’ve covered sums up the data in a single number to describe the location or variability of the data. It is also useful to explore how the data is distributed overall.</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6"/>
          <p:cNvPicPr preferRelativeResize="0"/>
          <p:nvPr/>
        </p:nvPicPr>
        <p:blipFill>
          <a:blip r:embed="rId3">
            <a:alphaModFix/>
          </a:blip>
          <a:stretch>
            <a:fillRect/>
          </a:stretch>
        </p:blipFill>
        <p:spPr>
          <a:xfrm>
            <a:off x="1981200" y="710200"/>
            <a:ext cx="5519750" cy="3858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 and Boxplots</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Plots: based on percentiles and give a quick way to visualize the distribution of data.</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Table and Histogram </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frequency table of a variable divides up the variable range into equally spaced segments and tells us how many values fall within each segment.</a:t>
            </a:r>
            <a:endParaRPr/>
          </a:p>
          <a:p>
            <a:pPr indent="0" lvl="0" marL="0" rtl="0" algn="l">
              <a:spcBef>
                <a:spcPts val="1200"/>
              </a:spcBef>
              <a:spcAft>
                <a:spcPts val="0"/>
              </a:spcAft>
              <a:buClr>
                <a:schemeClr val="dk1"/>
              </a:buClr>
              <a:buSzPts val="1100"/>
              <a:buFont typeface="Arial"/>
              <a:buNone/>
            </a:pPr>
            <a:r>
              <a:rPr lang="en"/>
              <a:t>A histogram is a way to visualize a frequency table, with bins on the x-axis and the data count on the y-axis.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statistical theory, location and variability are referred to as the first and second moments of a distribution. The third and fourth moments are called skewness and kurtosis. Skewness refers to whether the data is skewed to larger or smaller values, and kurtosis indicates the propensity of the data to have extreme values. Generally, metrics are not used to measure skewness and kurtosis; instead, these are discovered through visual display.</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Density Plot</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It </a:t>
            </a:r>
            <a:r>
              <a:rPr lang="en"/>
              <a:t>shows the distribution of data values as a continuous line.</a:t>
            </a:r>
            <a:endParaRPr/>
          </a:p>
          <a:p>
            <a:pPr indent="0" lvl="0" marL="0" rtl="0" algn="l">
              <a:spcBef>
                <a:spcPts val="1200"/>
              </a:spcBef>
              <a:spcAft>
                <a:spcPts val="0"/>
              </a:spcAft>
              <a:buClr>
                <a:schemeClr val="dk1"/>
              </a:buClr>
              <a:buSzPts val="1100"/>
              <a:buFont typeface="Arial"/>
              <a:buNone/>
            </a:pPr>
            <a:r>
              <a:rPr lang="en"/>
              <a:t>A density plot can be thought of as a smoothed histogram, although it is typically computed directly from the data through a kernel density estimate.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41"/>
          <p:cNvPicPr preferRelativeResize="0"/>
          <p:nvPr/>
        </p:nvPicPr>
        <p:blipFill>
          <a:blip r:embed="rId3">
            <a:alphaModFix/>
          </a:blip>
          <a:stretch>
            <a:fillRect/>
          </a:stretch>
        </p:blipFill>
        <p:spPr>
          <a:xfrm>
            <a:off x="104940" y="0"/>
            <a:ext cx="893411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68" name="Google Shape;68;p15"/>
          <p:cNvSpPr txBox="1"/>
          <p:nvPr>
            <p:ph idx="1" type="body"/>
          </p:nvPr>
        </p:nvSpPr>
        <p:spPr>
          <a:xfrm>
            <a:off x="311700" y="1152475"/>
            <a:ext cx="8520600" cy="391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John Tukey, the eminent statistician whose ideas developed over 50 years ago form the foundation of data science.</a:t>
            </a:r>
            <a:endParaRPr/>
          </a:p>
          <a:p>
            <a:pPr indent="0" lvl="0" marL="0" rtl="0" algn="l">
              <a:spcBef>
                <a:spcPts val="1200"/>
              </a:spcBef>
              <a:spcAft>
                <a:spcPts val="0"/>
              </a:spcAft>
              <a:buNone/>
            </a:pPr>
            <a:r>
              <a:rPr lang="en"/>
              <a:t>The field of exploratory data analysis was established with </a:t>
            </a:r>
            <a:r>
              <a:rPr lang="en"/>
              <a:t>                           </a:t>
            </a:r>
            <a:r>
              <a:rPr lang="en"/>
              <a:t>Tukey’s 1977 now-classic book Exploratory Data Analysis.</a:t>
            </a:r>
            <a:endParaRPr/>
          </a:p>
          <a:p>
            <a:pPr indent="0" lvl="0" marL="0" rtl="0" algn="l">
              <a:spcBef>
                <a:spcPts val="1200"/>
              </a:spcBef>
              <a:spcAft>
                <a:spcPts val="0"/>
              </a:spcAft>
              <a:buNone/>
            </a:pPr>
            <a:r>
              <a:rPr lang="en"/>
              <a:t>Tukey presented simple plots (e.g., boxplots, scatterplots)                                   that, along with summary statistics (mean, median, quantiles), help                          paint a picture of a data set.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t/>
            </a:r>
            <a:endParaRPr/>
          </a:p>
        </p:txBody>
      </p:sp>
      <p:pic>
        <p:nvPicPr>
          <p:cNvPr id="69" name="Google Shape;69;p15"/>
          <p:cNvPicPr preferRelativeResize="0"/>
          <p:nvPr/>
        </p:nvPicPr>
        <p:blipFill>
          <a:blip r:embed="rId3">
            <a:alphaModFix/>
          </a:blip>
          <a:stretch>
            <a:fillRect/>
          </a:stretch>
        </p:blipFill>
        <p:spPr>
          <a:xfrm>
            <a:off x="6736800" y="1649275"/>
            <a:ext cx="2095500" cy="2552700"/>
          </a:xfrm>
          <a:prstGeom prst="rect">
            <a:avLst/>
          </a:prstGeom>
          <a:noFill/>
          <a:ln>
            <a:noFill/>
          </a:ln>
        </p:spPr>
      </p:pic>
      <p:sp>
        <p:nvSpPr>
          <p:cNvPr id="70" name="Google Shape;70;p15"/>
          <p:cNvSpPr txBox="1"/>
          <p:nvPr/>
        </p:nvSpPr>
        <p:spPr>
          <a:xfrm>
            <a:off x="6950675" y="4347350"/>
            <a:ext cx="1769400" cy="4617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John Tukey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1.2</a:t>
            </a:r>
            <a:endParaRPr/>
          </a:p>
        </p:txBody>
      </p:sp>
      <p:sp>
        <p:nvSpPr>
          <p:cNvPr id="244" name="Google Shape;244;p4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Binary and Categorical Data</a:t>
            </a:r>
            <a:endParaRPr/>
          </a:p>
        </p:txBody>
      </p:sp>
      <p:sp>
        <p:nvSpPr>
          <p:cNvPr id="250" name="Google Shape;25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Mode : The most commonly occurring category or value in a data set.</a:t>
            </a:r>
            <a:endParaRPr/>
          </a:p>
          <a:p>
            <a:pPr indent="0" lvl="0" marL="0" rtl="0" algn="l">
              <a:spcBef>
                <a:spcPts val="1200"/>
              </a:spcBef>
              <a:spcAft>
                <a:spcPts val="0"/>
              </a:spcAft>
              <a:buClr>
                <a:schemeClr val="dk1"/>
              </a:buClr>
              <a:buSzPts val="1100"/>
              <a:buFont typeface="Arial"/>
              <a:buNone/>
            </a:pPr>
            <a:r>
              <a:rPr lang="en"/>
              <a:t>Expected value: When the categories can be associated with a numeric value, this gives an average value based on a category’s probability of occurrence.</a:t>
            </a:r>
            <a:endParaRPr/>
          </a:p>
          <a:p>
            <a:pPr indent="0" lvl="0" marL="0" rtl="0" algn="l">
              <a:spcBef>
                <a:spcPts val="1200"/>
              </a:spcBef>
              <a:spcAft>
                <a:spcPts val="0"/>
              </a:spcAft>
              <a:buClr>
                <a:schemeClr val="dk1"/>
              </a:buClr>
              <a:buSzPts val="1100"/>
              <a:buFont typeface="Arial"/>
              <a:buNone/>
            </a:pPr>
            <a:r>
              <a:rPr lang="en"/>
              <a:t>Bar charts :The frequency or proportion for each category plotted as bars.</a:t>
            </a:r>
            <a:endParaRPr/>
          </a:p>
          <a:p>
            <a:pPr indent="0" lvl="0" marL="0" rtl="0" algn="l">
              <a:spcBef>
                <a:spcPts val="1200"/>
              </a:spcBef>
              <a:spcAft>
                <a:spcPts val="0"/>
              </a:spcAft>
              <a:buClr>
                <a:schemeClr val="dk1"/>
              </a:buClr>
              <a:buSzPts val="1100"/>
              <a:buFont typeface="Arial"/>
              <a:buNone/>
            </a:pPr>
            <a:r>
              <a:rPr lang="en"/>
              <a:t>Pie charts : The frequency or proportion for each category plotted as wedges in a pie.</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Percentage of delays by cause at Dallas/Fort Worth Airport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56" name="Google Shape;25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lang="en" sz="1425"/>
              <a:t>Carrier   ATC   Weather  Security  Inbound</a:t>
            </a:r>
            <a:endParaRPr sz="1425"/>
          </a:p>
          <a:p>
            <a:pPr indent="0" lvl="0" marL="0" rtl="0" algn="l">
              <a:lnSpc>
                <a:spcPct val="95000"/>
              </a:lnSpc>
              <a:spcBef>
                <a:spcPts val="1200"/>
              </a:spcBef>
              <a:spcAft>
                <a:spcPts val="0"/>
              </a:spcAft>
              <a:buSzPts val="688"/>
              <a:buNone/>
            </a:pPr>
            <a:r>
              <a:rPr lang="en" sz="1425"/>
              <a:t>23.02    30.40     4.03        0.12      42.43</a:t>
            </a:r>
            <a:endParaRPr sz="1425"/>
          </a:p>
          <a:p>
            <a:pPr indent="0" lvl="0" marL="0" rtl="0" algn="l">
              <a:lnSpc>
                <a:spcPct val="95000"/>
              </a:lnSpc>
              <a:spcBef>
                <a:spcPts val="1200"/>
              </a:spcBef>
              <a:spcAft>
                <a:spcPts val="0"/>
              </a:spcAft>
              <a:buSzPts val="688"/>
              <a:buNone/>
            </a:pPr>
            <a:r>
              <a:rPr lang="en" sz="1425"/>
              <a:t>Bar Chart : common visual tool for displaying a single categorical variable. Categories are listed on the x-axis, and frequencies or proportions on the y-axis.</a:t>
            </a:r>
            <a:endParaRPr sz="1425"/>
          </a:p>
          <a:p>
            <a:pPr indent="0" lvl="0" marL="0" rtl="0" algn="l">
              <a:lnSpc>
                <a:spcPct val="95000"/>
              </a:lnSpc>
              <a:spcBef>
                <a:spcPts val="1200"/>
              </a:spcBef>
              <a:spcAft>
                <a:spcPts val="0"/>
              </a:spcAft>
              <a:buSzPts val="688"/>
              <a:buNone/>
            </a:pPr>
            <a:r>
              <a:rPr lang="en" sz="1425"/>
              <a:t>Note : Note that a bar chart resembles a histogram; in a bar chart the x-axis represents different categories of a factor variable, while in a histogram the x-axis represents values of a single variable on a numeric scale. In a histogram, the bars are typically shown touching each other, with gaps indicating values that did not occur in the data. In a bar chart, the bars are shown separate from one another.</a:t>
            </a:r>
            <a:endParaRPr sz="1425"/>
          </a:p>
          <a:p>
            <a:pPr indent="0" lvl="0" marL="0" rtl="0" algn="l">
              <a:lnSpc>
                <a:spcPct val="95000"/>
              </a:lnSpc>
              <a:spcBef>
                <a:spcPts val="1200"/>
              </a:spcBef>
              <a:spcAft>
                <a:spcPts val="0"/>
              </a:spcAft>
              <a:buSzPts val="688"/>
              <a:buNone/>
            </a:pPr>
            <a:r>
              <a:rPr lang="en" sz="1425"/>
              <a:t>Pie charts are an alternative to bar charts, although statisticians and data visualization experts generally eschew pie charts as less visually informative</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0"/>
              </a:spcAft>
              <a:buClr>
                <a:schemeClr val="dk1"/>
              </a:buClr>
              <a:buSzPts val="688"/>
              <a:buFont typeface="Arial"/>
              <a:buNone/>
            </a:pPr>
            <a:r>
              <a:t/>
            </a:r>
            <a:endParaRPr sz="1425"/>
          </a:p>
          <a:p>
            <a:pPr indent="0" lvl="0" marL="0" rtl="0" algn="l">
              <a:lnSpc>
                <a:spcPct val="95000"/>
              </a:lnSpc>
              <a:spcBef>
                <a:spcPts val="1200"/>
              </a:spcBef>
              <a:spcAft>
                <a:spcPts val="1200"/>
              </a:spcAft>
              <a:buSzPts val="688"/>
              <a:buNone/>
            </a:pPr>
            <a:r>
              <a:t/>
            </a:r>
            <a:endParaRPr sz="142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	</a:t>
            </a:r>
            <a:endParaRPr/>
          </a:p>
        </p:txBody>
      </p:sp>
      <p:sp>
        <p:nvSpPr>
          <p:cNvPr id="262" name="Google Shape;26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value—or values in case of a tie—that appears most often in the data.</a:t>
            </a:r>
            <a:endParaRPr/>
          </a:p>
          <a:p>
            <a:pPr indent="0" lvl="0" marL="0" rtl="0" algn="l">
              <a:spcBef>
                <a:spcPts val="1200"/>
              </a:spcBef>
              <a:spcAft>
                <a:spcPts val="0"/>
              </a:spcAft>
              <a:buClr>
                <a:schemeClr val="dk1"/>
              </a:buClr>
              <a:buSzPts val="1100"/>
              <a:buFont typeface="Arial"/>
              <a:buNone/>
            </a:pPr>
            <a:r>
              <a:rPr lang="en"/>
              <a:t>The mode is a simple summary statistic for categorical data, and it is generally not used for numeric data.</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value</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expected value is calculated as follows:</a:t>
            </a:r>
            <a:endParaRPr/>
          </a:p>
          <a:p>
            <a:pPr indent="0" lvl="0" marL="0" rtl="0" algn="l">
              <a:spcBef>
                <a:spcPts val="1200"/>
              </a:spcBef>
              <a:spcAft>
                <a:spcPts val="0"/>
              </a:spcAft>
              <a:buClr>
                <a:schemeClr val="dk1"/>
              </a:buClr>
              <a:buSzPts val="1100"/>
              <a:buFont typeface="Arial"/>
              <a:buNone/>
            </a:pPr>
            <a:r>
              <a:rPr lang="en"/>
              <a:t>1. Multiply each outcome by its probability of occurrence.</a:t>
            </a:r>
            <a:endParaRPr/>
          </a:p>
          <a:p>
            <a:pPr indent="0" lvl="0" marL="0" rtl="0" algn="l">
              <a:spcBef>
                <a:spcPts val="1200"/>
              </a:spcBef>
              <a:spcAft>
                <a:spcPts val="0"/>
              </a:spcAft>
              <a:buNone/>
            </a:pPr>
            <a:r>
              <a:rPr lang="en"/>
              <a:t>2. Sum these values.</a:t>
            </a:r>
            <a:endParaRPr/>
          </a:p>
          <a:p>
            <a:pPr indent="0" lvl="0" marL="0" rtl="0" algn="l">
              <a:spcBef>
                <a:spcPts val="1200"/>
              </a:spcBef>
              <a:spcAft>
                <a:spcPts val="0"/>
              </a:spcAft>
              <a:buClr>
                <a:schemeClr val="dk1"/>
              </a:buClr>
              <a:buSzPts val="1100"/>
              <a:buFont typeface="Arial"/>
              <a:buNone/>
            </a:pPr>
            <a:r>
              <a:rPr lang="en"/>
              <a:t>EV = 0 . 05 300 + 0 . 15 50 + 0 . 80 0 = 22 . 5</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endParaRPr/>
          </a:p>
        </p:txBody>
      </p:sp>
      <p:sp>
        <p:nvSpPr>
          <p:cNvPr id="274" name="Google Shape;2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Correlation coefficient</a:t>
            </a:r>
            <a:endParaRPr/>
          </a:p>
          <a:p>
            <a:pPr indent="0" lvl="0" marL="0" rtl="0" algn="l">
              <a:spcBef>
                <a:spcPts val="1200"/>
              </a:spcBef>
              <a:spcAft>
                <a:spcPts val="0"/>
              </a:spcAft>
              <a:buClr>
                <a:schemeClr val="dk1"/>
              </a:buClr>
              <a:buSzPts val="1100"/>
              <a:buFont typeface="Arial"/>
              <a:buNone/>
            </a:pPr>
            <a:r>
              <a:rPr lang="en"/>
              <a:t>A metric that measures the extent to which numeric variables are associated with one another (ranges from –1 to +1).</a:t>
            </a:r>
            <a:endParaRPr/>
          </a:p>
          <a:p>
            <a:pPr indent="0" lvl="0" marL="0" rtl="0" algn="l">
              <a:spcBef>
                <a:spcPts val="1200"/>
              </a:spcBef>
              <a:spcAft>
                <a:spcPts val="0"/>
              </a:spcAft>
              <a:buClr>
                <a:schemeClr val="dk1"/>
              </a:buClr>
              <a:buSzPts val="1100"/>
              <a:buFont typeface="Arial"/>
              <a:buNone/>
            </a:pPr>
            <a:r>
              <a:rPr lang="en"/>
              <a:t>Correlation matrix</a:t>
            </a:r>
            <a:endParaRPr/>
          </a:p>
          <a:p>
            <a:pPr indent="0" lvl="0" marL="0" rtl="0" algn="l">
              <a:spcBef>
                <a:spcPts val="1200"/>
              </a:spcBef>
              <a:spcAft>
                <a:spcPts val="0"/>
              </a:spcAft>
              <a:buNone/>
            </a:pPr>
            <a:r>
              <a:rPr lang="en"/>
              <a:t>A table where the variables are shown on both rows and columns, and the cell values are the correlations between the variables.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Pearson’s correlation coefficient</a:t>
            </a:r>
            <a:endParaRPr/>
          </a:p>
        </p:txBody>
      </p:sp>
      <p:sp>
        <p:nvSpPr>
          <p:cNvPr id="280" name="Google Shape;28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Pearson’s correlation coefficient, we multiply deviations from the mean for variable 1 times those for variable 2, and divide by the product of the standard deviations:</a:t>
            </a:r>
            <a:endParaRPr/>
          </a:p>
          <a:p>
            <a:pPr indent="0" lvl="0" marL="0" rtl="0" algn="l">
              <a:spcBef>
                <a:spcPts val="1200"/>
              </a:spcBef>
              <a:spcAft>
                <a:spcPts val="1200"/>
              </a:spcAft>
              <a:buNone/>
            </a:pPr>
            <a:r>
              <a:t/>
            </a:r>
            <a:endParaRPr/>
          </a:p>
        </p:txBody>
      </p:sp>
      <p:pic>
        <p:nvPicPr>
          <p:cNvPr id="281" name="Google Shape;281;p48"/>
          <p:cNvPicPr preferRelativeResize="0"/>
          <p:nvPr/>
        </p:nvPicPr>
        <p:blipFill>
          <a:blip r:embed="rId3">
            <a:alphaModFix/>
          </a:blip>
          <a:stretch>
            <a:fillRect/>
          </a:stretch>
        </p:blipFill>
        <p:spPr>
          <a:xfrm>
            <a:off x="2928088" y="2121825"/>
            <a:ext cx="1800225" cy="647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Scatterplots</a:t>
            </a:r>
            <a:endParaRPr/>
          </a:p>
        </p:txBody>
      </p:sp>
      <p:sp>
        <p:nvSpPr>
          <p:cNvPr id="287" name="Google Shape;28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standard way to visualize the relationship between two measured data variables is with a scatterplot. The x-axis represents one variable and the y-axis another, and each point on the graph is a record.</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 </a:t>
            </a:r>
            <a:endParaRPr/>
          </a:p>
        </p:txBody>
      </p:sp>
      <p:sp>
        <p:nvSpPr>
          <p:cNvPr id="293" name="Google Shape;29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777777"/>
                </a:solidFill>
                <a:highlight>
                  <a:srgbClr val="FFFFFF"/>
                </a:highlight>
              </a:rPr>
              <a:t>Scatterplots are a straightforward way to visualize the data distribution in a XY plane, especially when we are looking for trends or clusters. But when you have a dataset with a large number of points, many of these data points can overlap. This overalpping effect can make difficult to see any trends or clusters.</a:t>
            </a:r>
            <a:endParaRPr sz="2200"/>
          </a:p>
        </p:txBody>
      </p:sp>
      <p:pic>
        <p:nvPicPr>
          <p:cNvPr id="294" name="Google Shape;294;p50"/>
          <p:cNvPicPr preferRelativeResize="0"/>
          <p:nvPr/>
        </p:nvPicPr>
        <p:blipFill>
          <a:blip r:embed="rId3">
            <a:alphaModFix/>
          </a:blip>
          <a:stretch>
            <a:fillRect/>
          </a:stretch>
        </p:blipFill>
        <p:spPr>
          <a:xfrm>
            <a:off x="4687925" y="2360170"/>
            <a:ext cx="3026500" cy="2500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Two or More Variables</a:t>
            </a:r>
            <a:endParaRPr/>
          </a:p>
        </p:txBody>
      </p:sp>
      <p:sp>
        <p:nvSpPr>
          <p:cNvPr id="300" name="Google Shape;30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Variable : mean ,</a:t>
            </a:r>
            <a:r>
              <a:rPr lang="en"/>
              <a:t>variance</a:t>
            </a:r>
            <a:r>
              <a:rPr lang="en"/>
              <a:t> etc</a:t>
            </a:r>
            <a:endParaRPr/>
          </a:p>
          <a:p>
            <a:pPr indent="0" lvl="0" marL="0" rtl="0" algn="l">
              <a:spcBef>
                <a:spcPts val="1200"/>
              </a:spcBef>
              <a:spcAft>
                <a:spcPts val="0"/>
              </a:spcAft>
              <a:buNone/>
            </a:pPr>
            <a:r>
              <a:rPr lang="en"/>
              <a:t>Two Variable : Correlation </a:t>
            </a:r>
            <a:endParaRPr/>
          </a:p>
          <a:p>
            <a:pPr indent="0" lvl="0" marL="0" rtl="0" algn="l">
              <a:spcBef>
                <a:spcPts val="1200"/>
              </a:spcBef>
              <a:spcAft>
                <a:spcPts val="1200"/>
              </a:spcAft>
              <a:buNone/>
            </a:pPr>
            <a:r>
              <a:rPr lang="en"/>
              <a:t>Multivariate</a:t>
            </a:r>
            <a:r>
              <a:rPr lang="en"/>
              <a:t> : depends on the nature of the data: numeric versus categorical.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Elements of Structured Data</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comes from many sources: Sensors,Video,events etc</a:t>
            </a:r>
            <a:endParaRPr/>
          </a:p>
          <a:p>
            <a:pPr indent="0" lvl="0" marL="0" rtl="0" algn="l">
              <a:spcBef>
                <a:spcPts val="1200"/>
              </a:spcBef>
              <a:spcAft>
                <a:spcPts val="0"/>
              </a:spcAft>
              <a:buNone/>
            </a:pPr>
            <a:r>
              <a:rPr lang="en"/>
              <a:t>Data is unstructured : Image,Text,Clickstream</a:t>
            </a:r>
            <a:endParaRPr/>
          </a:p>
          <a:p>
            <a:pPr indent="0" lvl="0" marL="0" rtl="0" algn="l">
              <a:spcBef>
                <a:spcPts val="1200"/>
              </a:spcBef>
              <a:spcAft>
                <a:spcPts val="0"/>
              </a:spcAft>
              <a:buClr>
                <a:schemeClr val="dk1"/>
              </a:buClr>
              <a:buSzPts val="1100"/>
              <a:buFont typeface="Arial"/>
              <a:buNone/>
            </a:pPr>
            <a:r>
              <a:rPr lang="en"/>
              <a:t>A major challenge of data science is to harness this torrent of raw data into actionable information. To apply the statistical concepts , unstructured raw data must be processed and manipulated into a structured form.</a:t>
            </a:r>
            <a:endParaRPr/>
          </a:p>
          <a:p>
            <a:pPr indent="0" lvl="0" marL="0" rtl="0" algn="l">
              <a:spcBef>
                <a:spcPts val="1200"/>
              </a:spcBef>
              <a:spcAft>
                <a:spcPts val="0"/>
              </a:spcAft>
              <a:buClr>
                <a:schemeClr val="dk1"/>
              </a:buClr>
              <a:buSzPts val="1100"/>
              <a:buFont typeface="Arial"/>
              <a:buNone/>
            </a:pPr>
            <a:r>
              <a:rPr lang="en"/>
              <a:t>One of the commonest forms of structured data is a table with rows and columns—as data might emerge from a relational database</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Terms </a:t>
            </a:r>
            <a:endParaRPr/>
          </a:p>
        </p:txBody>
      </p:sp>
      <p:sp>
        <p:nvSpPr>
          <p:cNvPr id="306" name="Google Shape;30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Contingency table : A tally of counts between two or more categorical variables.</a:t>
            </a:r>
            <a:endParaRPr/>
          </a:p>
          <a:p>
            <a:pPr indent="0" lvl="0" marL="0" rtl="0" algn="l">
              <a:spcBef>
                <a:spcPts val="1200"/>
              </a:spcBef>
              <a:spcAft>
                <a:spcPts val="0"/>
              </a:spcAft>
              <a:buClr>
                <a:schemeClr val="dk1"/>
              </a:buClr>
              <a:buSzPts val="1100"/>
              <a:buFont typeface="Arial"/>
              <a:buNone/>
            </a:pPr>
            <a:r>
              <a:rPr lang="en"/>
              <a:t>Hexagonal binning : A plot of two numeric variables with the records binned into hexagons.</a:t>
            </a:r>
            <a:endParaRPr/>
          </a:p>
          <a:p>
            <a:pPr indent="0" lvl="0" marL="0" rtl="0" algn="l">
              <a:spcBef>
                <a:spcPts val="1200"/>
              </a:spcBef>
              <a:spcAft>
                <a:spcPts val="0"/>
              </a:spcAft>
              <a:buClr>
                <a:schemeClr val="dk1"/>
              </a:buClr>
              <a:buSzPts val="1100"/>
              <a:buFont typeface="Arial"/>
              <a:buNone/>
            </a:pPr>
            <a:r>
              <a:rPr lang="en"/>
              <a:t>Contour plot : A plot showing the density of two numeric variables like a topographical map.</a:t>
            </a:r>
            <a:endParaRPr/>
          </a:p>
          <a:p>
            <a:pPr indent="0" lvl="0" marL="0" rtl="0" algn="l">
              <a:spcBef>
                <a:spcPts val="1200"/>
              </a:spcBef>
              <a:spcAft>
                <a:spcPts val="0"/>
              </a:spcAft>
              <a:buClr>
                <a:schemeClr val="dk1"/>
              </a:buClr>
              <a:buSzPts val="1100"/>
              <a:buFont typeface="Arial"/>
              <a:buNone/>
            </a:pPr>
            <a:r>
              <a:rPr lang="en"/>
              <a:t>Violin plot : Similar to a boxplot but showing the density estimate.</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Binning </a:t>
            </a:r>
            <a:endParaRPr/>
          </a:p>
        </p:txBody>
      </p:sp>
      <p:sp>
        <p:nvSpPr>
          <p:cNvPr id="312" name="Google Shape;31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7777"/>
                </a:solidFill>
                <a:highlight>
                  <a:srgbClr val="FFFFFF"/>
                </a:highlight>
              </a:rPr>
              <a:t>Binning is a technique of data aggregation used for grouping a dataset of N values into less than N discrete groups. In this article we are considering only the case of datasets build up of (x,y) points distributed on a XY plane, but this technique is applicable in other cases. This technique is based on extremely simple concepts.</a:t>
            </a:r>
            <a:endParaRPr>
              <a:solidFill>
                <a:srgbClr val="777777"/>
              </a:solidFill>
              <a:highlight>
                <a:srgbClr val="FFFFFF"/>
              </a:highlight>
            </a:endParaRPr>
          </a:p>
          <a:p>
            <a:pPr indent="-342900" lvl="0" marL="787400" rtl="0" algn="l">
              <a:spcBef>
                <a:spcPts val="3900"/>
              </a:spcBef>
              <a:spcAft>
                <a:spcPts val="0"/>
              </a:spcAft>
              <a:buClr>
                <a:srgbClr val="777777"/>
              </a:buClr>
              <a:buSzPts val="1800"/>
              <a:buChar char="●"/>
            </a:pPr>
            <a:r>
              <a:rPr lang="en">
                <a:solidFill>
                  <a:srgbClr val="777777"/>
                </a:solidFill>
                <a:highlight>
                  <a:srgbClr val="FFFFFF"/>
                </a:highlight>
              </a:rPr>
              <a:t>the XY plane is uniformly tiled with polygons (squares, rectangles or hexagons).</a:t>
            </a:r>
            <a:endParaRPr>
              <a:solidFill>
                <a:srgbClr val="777777"/>
              </a:solidFill>
              <a:highlight>
                <a:srgbClr val="FFFFFF"/>
              </a:highlight>
            </a:endParaRPr>
          </a:p>
          <a:p>
            <a:pPr indent="-342900" lvl="0" marL="787400" rtl="0" algn="l">
              <a:spcBef>
                <a:spcPts val="0"/>
              </a:spcBef>
              <a:spcAft>
                <a:spcPts val="0"/>
              </a:spcAft>
              <a:buClr>
                <a:srgbClr val="777777"/>
              </a:buClr>
              <a:buSzPts val="1800"/>
              <a:buChar char="●"/>
            </a:pPr>
            <a:r>
              <a:rPr lang="en">
                <a:solidFill>
                  <a:srgbClr val="777777"/>
                </a:solidFill>
                <a:highlight>
                  <a:srgbClr val="FFFFFF"/>
                </a:highlight>
              </a:rPr>
              <a:t>the number of points falling in each bin (tile) are counted and stored in a data structure.</a:t>
            </a:r>
            <a:endParaRPr>
              <a:solidFill>
                <a:srgbClr val="777777"/>
              </a:solidFill>
              <a:highlight>
                <a:srgbClr val="FFFFFF"/>
              </a:highlight>
            </a:endParaRPr>
          </a:p>
          <a:p>
            <a:pPr indent="-342900" lvl="0" marL="787400" rtl="0" algn="l">
              <a:spcBef>
                <a:spcPts val="0"/>
              </a:spcBef>
              <a:spcAft>
                <a:spcPts val="0"/>
              </a:spcAft>
              <a:buClr>
                <a:srgbClr val="777777"/>
              </a:buClr>
              <a:buSzPts val="1800"/>
              <a:buChar char="●"/>
            </a:pPr>
            <a:r>
              <a:rPr lang="en">
                <a:solidFill>
                  <a:srgbClr val="777777"/>
                </a:solidFill>
                <a:highlight>
                  <a:srgbClr val="FFFFFF"/>
                </a:highlight>
              </a:rPr>
              <a:t>the bins with count &gt; 0 are plotted using a color range (heatmap) or varying their size in proportion to the count.</a:t>
            </a:r>
            <a:endParaRPr>
              <a:solidFill>
                <a:srgbClr val="777777"/>
              </a:solidFill>
              <a:highlight>
                <a:srgbClr val="FFFFFF"/>
              </a:highlight>
            </a:endParaRPr>
          </a:p>
          <a:p>
            <a:pPr indent="0" lvl="0" marL="0" rtl="0" algn="l">
              <a:spcBef>
                <a:spcPts val="38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Hexagonal Binning</a:t>
            </a:r>
            <a:endParaRPr/>
          </a:p>
        </p:txBody>
      </p:sp>
      <p:sp>
        <p:nvSpPr>
          <p:cNvPr id="318" name="Google Shape;31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Scatterplots are fine when there is a relatively small number of data values.         For data sets with hundreds of thousands or millions of records, a scatterplot will be too dense, so we need a different way to visualize the relationship.</a:t>
            </a:r>
            <a:endParaRPr/>
          </a:p>
          <a:p>
            <a:pPr indent="0" lvl="0" marL="0" rtl="0" algn="l">
              <a:spcBef>
                <a:spcPts val="1200"/>
              </a:spcBef>
              <a:spcAft>
                <a:spcPts val="1200"/>
              </a:spcAft>
              <a:buNone/>
            </a:pPr>
            <a:r>
              <a:rPr lang="en"/>
              <a:t>hexagonal binning:Rather than plotting points, which would appear as a monolithic dark cloud, we grouped the records into hexagonal bins and plotted the hexagons with a color indicating the number of records in that bin.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238200" y="776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00">
                <a:solidFill>
                  <a:srgbClr val="273239"/>
                </a:solidFill>
                <a:highlight>
                  <a:srgbClr val="FFFFFF"/>
                </a:highlight>
              </a:rPr>
              <a:t>Hexagonal binning</a:t>
            </a:r>
            <a:endParaRPr sz="2500"/>
          </a:p>
        </p:txBody>
      </p:sp>
      <p:sp>
        <p:nvSpPr>
          <p:cNvPr id="324" name="Google Shape;324;p55"/>
          <p:cNvSpPr txBox="1"/>
          <p:nvPr>
            <p:ph idx="1" type="body"/>
          </p:nvPr>
        </p:nvSpPr>
        <p:spPr>
          <a:xfrm>
            <a:off x="238200" y="540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rPr>
              <a:t>Data sets with hundreds of thousands or millions of records, a scatterplot will be too dense, so we need a different way to visualize the relationship.</a:t>
            </a:r>
            <a:endParaRPr b="1">
              <a:solidFill>
                <a:srgbClr val="273239"/>
              </a:solidFill>
              <a:highlight>
                <a:srgbClr val="FFFFFF"/>
              </a:highlight>
            </a:endParaRPr>
          </a:p>
          <a:p>
            <a:pPr indent="0" lvl="0" marL="0" rtl="0" algn="l">
              <a:spcBef>
                <a:spcPts val="1200"/>
              </a:spcBef>
              <a:spcAft>
                <a:spcPts val="0"/>
              </a:spcAft>
              <a:buNone/>
            </a:pPr>
            <a:r>
              <a:rPr b="1" lang="en">
                <a:solidFill>
                  <a:srgbClr val="273239"/>
                </a:solidFill>
                <a:highlight>
                  <a:srgbClr val="FFFFFF"/>
                </a:highlight>
              </a:rPr>
              <a:t>Hexagonal binning </a:t>
            </a:r>
            <a:r>
              <a:rPr lang="en">
                <a:solidFill>
                  <a:srgbClr val="273239"/>
                </a:solidFill>
                <a:highlight>
                  <a:srgbClr val="FFFFFF"/>
                </a:highlight>
              </a:rPr>
              <a:t>is a plot of two numeric variables with the records binned into hexagons.</a:t>
            </a:r>
            <a:endParaRPr>
              <a:solidFill>
                <a:srgbClr val="273239"/>
              </a:solidFill>
              <a:highlight>
                <a:srgbClr val="FFFFFF"/>
              </a:highlight>
            </a:endParaRPr>
          </a:p>
          <a:p>
            <a:pPr indent="0" lvl="0" marL="0" rtl="0" algn="l">
              <a:spcBef>
                <a:spcPts val="1200"/>
              </a:spcBef>
              <a:spcAft>
                <a:spcPts val="1200"/>
              </a:spcAft>
              <a:buNone/>
            </a:pPr>
            <a:r>
              <a:rPr lang="en">
                <a:solidFill>
                  <a:srgbClr val="273239"/>
                </a:solidFill>
                <a:highlight>
                  <a:srgbClr val="FFFFFF"/>
                </a:highlight>
              </a:rPr>
              <a:t>Rather than plotting points, records are grouped into hexagonal bins and color indicating the number of records in that bin. </a:t>
            </a:r>
            <a:endParaRPr/>
          </a:p>
        </p:txBody>
      </p:sp>
      <p:pic>
        <p:nvPicPr>
          <p:cNvPr id="325" name="Google Shape;325;p55"/>
          <p:cNvPicPr preferRelativeResize="0"/>
          <p:nvPr/>
        </p:nvPicPr>
        <p:blipFill>
          <a:blip r:embed="rId3">
            <a:alphaModFix/>
          </a:blip>
          <a:stretch>
            <a:fillRect/>
          </a:stretch>
        </p:blipFill>
        <p:spPr>
          <a:xfrm>
            <a:off x="5187575" y="2571750"/>
            <a:ext cx="3419650" cy="2412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 vs hexagon Binning  </a:t>
            </a:r>
            <a:endParaRPr/>
          </a:p>
        </p:txBody>
      </p:sp>
      <p:sp>
        <p:nvSpPr>
          <p:cNvPr id="331" name="Google Shape;33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777777"/>
                </a:solidFill>
                <a:highlight>
                  <a:srgbClr val="FFFFFF"/>
                </a:highlight>
              </a:rPr>
              <a:t>White bins are the bins where there is no data (count = 0).a linear trend is visible.</a:t>
            </a:r>
            <a:endParaRPr/>
          </a:p>
        </p:txBody>
      </p:sp>
      <p:pic>
        <p:nvPicPr>
          <p:cNvPr id="332" name="Google Shape;332;p56"/>
          <p:cNvPicPr preferRelativeResize="0"/>
          <p:nvPr/>
        </p:nvPicPr>
        <p:blipFill>
          <a:blip r:embed="rId3">
            <a:alphaModFix/>
          </a:blip>
          <a:stretch>
            <a:fillRect/>
          </a:stretch>
        </p:blipFill>
        <p:spPr>
          <a:xfrm>
            <a:off x="633519" y="2038494"/>
            <a:ext cx="2938475" cy="2252672"/>
          </a:xfrm>
          <a:prstGeom prst="rect">
            <a:avLst/>
          </a:prstGeom>
          <a:noFill/>
          <a:ln>
            <a:noFill/>
          </a:ln>
        </p:spPr>
      </p:pic>
      <p:pic>
        <p:nvPicPr>
          <p:cNvPr id="333" name="Google Shape;333;p56"/>
          <p:cNvPicPr preferRelativeResize="0"/>
          <p:nvPr/>
        </p:nvPicPr>
        <p:blipFill>
          <a:blip r:embed="rId4">
            <a:alphaModFix/>
          </a:blip>
          <a:stretch>
            <a:fillRect/>
          </a:stretch>
        </p:blipFill>
        <p:spPr>
          <a:xfrm>
            <a:off x="4950300" y="2076207"/>
            <a:ext cx="3199574" cy="2492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Contours</a:t>
            </a:r>
            <a:endParaRPr/>
          </a:p>
        </p:txBody>
      </p:sp>
      <p:sp>
        <p:nvSpPr>
          <p:cNvPr id="339" name="Google Shape;33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contours are essentially a topographical map to two variables; each contour band represents a specific density of points, increasing as one nears a “peak.”</a:t>
            </a:r>
            <a:endParaRPr/>
          </a:p>
          <a:p>
            <a:pPr indent="0" lvl="0" marL="0" rtl="0" algn="l">
              <a:spcBef>
                <a:spcPts val="1200"/>
              </a:spcBef>
              <a:spcAft>
                <a:spcPts val="1200"/>
              </a:spcAft>
              <a:buNone/>
            </a:pPr>
            <a:r>
              <a:t/>
            </a:r>
            <a:endParaRPr/>
          </a:p>
        </p:txBody>
      </p:sp>
      <p:pic>
        <p:nvPicPr>
          <p:cNvPr id="340" name="Google Shape;340;p57"/>
          <p:cNvPicPr preferRelativeResize="0"/>
          <p:nvPr/>
        </p:nvPicPr>
        <p:blipFill>
          <a:blip r:embed="rId3">
            <a:alphaModFix/>
          </a:blip>
          <a:stretch>
            <a:fillRect/>
          </a:stretch>
        </p:blipFill>
        <p:spPr>
          <a:xfrm>
            <a:off x="2092600" y="1939821"/>
            <a:ext cx="3039200" cy="30576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Categorical Variables	</a:t>
            </a:r>
            <a:endParaRPr/>
          </a:p>
        </p:txBody>
      </p:sp>
      <p:sp>
        <p:nvSpPr>
          <p:cNvPr id="346" name="Google Shape;34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useful way to summarize two categorical variables is a contingency table—a table of counts by category. Table shows the contingency table between the grade of a personal loan and the outcome of that loan.</a:t>
            </a:r>
            <a:endParaRPr/>
          </a:p>
          <a:p>
            <a:pPr indent="0" lvl="0" marL="0" rtl="0" algn="l">
              <a:spcBef>
                <a:spcPts val="1200"/>
              </a:spcBef>
              <a:spcAft>
                <a:spcPts val="0"/>
              </a:spcAft>
              <a:buNone/>
            </a:pPr>
            <a:r>
              <a:rPr lang="en"/>
              <a:t>Contingency tables can look only at counts, or </a:t>
            </a:r>
            <a:endParaRPr/>
          </a:p>
          <a:p>
            <a:pPr indent="0" lvl="0" marL="0" rtl="0" algn="l">
              <a:spcBef>
                <a:spcPts val="1200"/>
              </a:spcBef>
              <a:spcAft>
                <a:spcPts val="0"/>
              </a:spcAft>
              <a:buNone/>
            </a:pPr>
            <a:r>
              <a:rPr lang="en"/>
              <a:t>they can also include column and total percentages. </a:t>
            </a:r>
            <a:endParaRPr/>
          </a:p>
          <a:p>
            <a:pPr indent="0" lvl="0" marL="0" rtl="0" algn="l">
              <a:spcBef>
                <a:spcPts val="1200"/>
              </a:spcBef>
              <a:spcAft>
                <a:spcPts val="0"/>
              </a:spcAft>
              <a:buNone/>
            </a:pPr>
            <a:r>
              <a:rPr lang="en"/>
              <a:t>Pivot tables in Excel are perhaps the most common</a:t>
            </a:r>
            <a:endParaRPr/>
          </a:p>
          <a:p>
            <a:pPr indent="0" lvl="0" marL="0" rtl="0" algn="l">
              <a:spcBef>
                <a:spcPts val="1200"/>
              </a:spcBef>
              <a:spcAft>
                <a:spcPts val="0"/>
              </a:spcAft>
              <a:buNone/>
            </a:pPr>
            <a:r>
              <a:rPr lang="en"/>
              <a:t>tool used to create contingency tables.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347" name="Google Shape;347;p58"/>
          <p:cNvPicPr preferRelativeResize="0"/>
          <p:nvPr/>
        </p:nvPicPr>
        <p:blipFill>
          <a:blip r:embed="rId3">
            <a:alphaModFix/>
          </a:blip>
          <a:stretch>
            <a:fillRect/>
          </a:stretch>
        </p:blipFill>
        <p:spPr>
          <a:xfrm>
            <a:off x="5749450" y="1785938"/>
            <a:ext cx="2914650" cy="3286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 and Numeric Data</a:t>
            </a:r>
            <a:endParaRPr/>
          </a:p>
        </p:txBody>
      </p:sp>
      <p:sp>
        <p:nvSpPr>
          <p:cNvPr id="353" name="Google Shape;35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 are a simple way to visually compare the distributions of a numeric variable grouped according to a categorical variable.</a:t>
            </a:r>
            <a:endParaRPr/>
          </a:p>
          <a:p>
            <a:pPr indent="0" lvl="0" marL="0" rtl="0" algn="l">
              <a:spcBef>
                <a:spcPts val="1200"/>
              </a:spcBef>
              <a:spcAft>
                <a:spcPts val="0"/>
              </a:spcAft>
              <a:buClr>
                <a:schemeClr val="dk1"/>
              </a:buClr>
              <a:buSzPts val="1100"/>
              <a:buFont typeface="Arial"/>
              <a:buNone/>
            </a:pPr>
            <a:r>
              <a:rPr lang="en"/>
              <a:t>A violin plot, introduced by [Hintze-Nelson-1998], is an enhancement to the boxplot and plots the density estimate with the density on the y-axis.</a:t>
            </a:r>
            <a:endParaRPr/>
          </a:p>
          <a:p>
            <a:pPr indent="0" lvl="0" marL="0" rtl="0" algn="l">
              <a:spcBef>
                <a:spcPts val="1200"/>
              </a:spcBef>
              <a:spcAft>
                <a:spcPts val="0"/>
              </a:spcAft>
              <a:buClr>
                <a:schemeClr val="dk1"/>
              </a:buClr>
              <a:buSzPts val="1100"/>
              <a:buFont typeface="Arial"/>
              <a:buNone/>
            </a:pPr>
            <a:r>
              <a:rPr lang="en"/>
              <a:t>The density is mirrored and flipped over, and the resulting shape is filled in, creating an image resembling a violin.</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a:t>
            </a:r>
            <a:endParaRPr/>
          </a:p>
        </p:txBody>
      </p:sp>
      <p:sp>
        <p:nvSpPr>
          <p:cNvPr id="359" name="Google Shape;35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t>
            </a:r>
            <a:r>
              <a:rPr lang="en"/>
              <a:t>isually compare the distributions of a </a:t>
            </a:r>
            <a:endParaRPr/>
          </a:p>
          <a:p>
            <a:pPr indent="0" lvl="0" marL="0" rtl="0" algn="l">
              <a:spcBef>
                <a:spcPts val="1200"/>
              </a:spcBef>
              <a:spcAft>
                <a:spcPts val="0"/>
              </a:spcAft>
              <a:buNone/>
            </a:pPr>
            <a:r>
              <a:rPr lang="en"/>
              <a:t>numeric variable grouped according</a:t>
            </a:r>
            <a:endParaRPr/>
          </a:p>
          <a:p>
            <a:pPr indent="0" lvl="0" marL="0" rtl="0" algn="l">
              <a:spcBef>
                <a:spcPts val="1200"/>
              </a:spcBef>
              <a:spcAft>
                <a:spcPts val="0"/>
              </a:spcAft>
              <a:buClr>
                <a:schemeClr val="dk1"/>
              </a:buClr>
              <a:buSzPts val="1100"/>
              <a:buFont typeface="Arial"/>
              <a:buNone/>
            </a:pPr>
            <a:r>
              <a:rPr lang="en"/>
              <a:t> to a categorical variable.</a:t>
            </a:r>
            <a:endParaRPr/>
          </a:p>
          <a:p>
            <a:pPr indent="0" lvl="0" marL="0" rtl="0" algn="l">
              <a:spcBef>
                <a:spcPts val="1200"/>
              </a:spcBef>
              <a:spcAft>
                <a:spcPts val="1200"/>
              </a:spcAft>
              <a:buNone/>
            </a:pPr>
            <a:r>
              <a:t/>
            </a:r>
            <a:endParaRPr/>
          </a:p>
        </p:txBody>
      </p:sp>
      <p:pic>
        <p:nvPicPr>
          <p:cNvPr id="360" name="Google Shape;360;p60"/>
          <p:cNvPicPr preferRelativeResize="0"/>
          <p:nvPr/>
        </p:nvPicPr>
        <p:blipFill>
          <a:blip r:embed="rId3">
            <a:alphaModFix/>
          </a:blip>
          <a:stretch>
            <a:fillRect/>
          </a:stretch>
        </p:blipFill>
        <p:spPr>
          <a:xfrm>
            <a:off x="4083000" y="102875"/>
            <a:ext cx="4396425" cy="4906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6" name="Google Shape;36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61"/>
          <p:cNvPicPr preferRelativeResize="0"/>
          <p:nvPr/>
        </p:nvPicPr>
        <p:blipFill>
          <a:blip r:embed="rId3">
            <a:alphaModFix/>
          </a:blip>
          <a:stretch>
            <a:fillRect/>
          </a:stretch>
        </p:blipFill>
        <p:spPr>
          <a:xfrm>
            <a:off x="1990725" y="361950"/>
            <a:ext cx="5162550" cy="441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82" name="Google Shape;82;p17"/>
          <p:cNvSpPr txBox="1"/>
          <p:nvPr>
            <p:ph idx="1" type="body"/>
          </p:nvPr>
        </p:nvSpPr>
        <p:spPr>
          <a:xfrm>
            <a:off x="311700" y="1076650"/>
            <a:ext cx="8520600" cy="37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
            </a:r>
            <a:r>
              <a:rPr lang="en"/>
              <a:t>ata type is important to help determine the type of visual display, data analysis, or statistical model</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260900" y="1496800"/>
            <a:ext cx="5509600" cy="3514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Multiple Variables</a:t>
            </a:r>
            <a:endParaRPr/>
          </a:p>
        </p:txBody>
      </p:sp>
      <p:sp>
        <p:nvSpPr>
          <p:cNvPr id="373" name="Google Shape;37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types of charts used to compare two variables—scatterplots, hexagonal binning, and boxplots—are readily extended to more variables through the notion of conditioning.</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379" name="Google Shape;37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Hexagonal binning and contour plots are useful tools that permit graphical</a:t>
            </a:r>
            <a:endParaRPr/>
          </a:p>
          <a:p>
            <a:pPr indent="0" lvl="0" marL="0" rtl="0" algn="l">
              <a:spcBef>
                <a:spcPts val="1200"/>
              </a:spcBef>
              <a:spcAft>
                <a:spcPts val="0"/>
              </a:spcAft>
              <a:buClr>
                <a:schemeClr val="dk1"/>
              </a:buClr>
              <a:buSzPts val="1100"/>
              <a:buFont typeface="Arial"/>
              <a:buNone/>
            </a:pPr>
            <a:r>
              <a:rPr lang="en"/>
              <a:t>examination of two numeric variables at a time, without being overwhelmed by</a:t>
            </a:r>
            <a:endParaRPr/>
          </a:p>
          <a:p>
            <a:pPr indent="0" lvl="0" marL="0" rtl="0" algn="l">
              <a:spcBef>
                <a:spcPts val="1200"/>
              </a:spcBef>
              <a:spcAft>
                <a:spcPts val="0"/>
              </a:spcAft>
              <a:buClr>
                <a:schemeClr val="dk1"/>
              </a:buClr>
              <a:buSzPts val="1100"/>
              <a:buFont typeface="Arial"/>
              <a:buNone/>
            </a:pPr>
            <a:r>
              <a:rPr lang="en"/>
              <a:t>huge amounts of data.</a:t>
            </a:r>
            <a:endParaRPr/>
          </a:p>
          <a:p>
            <a:pPr indent="0" lvl="0" marL="0" rtl="0" algn="l">
              <a:spcBef>
                <a:spcPts val="1200"/>
              </a:spcBef>
              <a:spcAft>
                <a:spcPts val="0"/>
              </a:spcAft>
              <a:buClr>
                <a:schemeClr val="dk1"/>
              </a:buClr>
              <a:buSzPts val="1100"/>
              <a:buFont typeface="Arial"/>
              <a:buNone/>
            </a:pPr>
            <a:r>
              <a:rPr lang="en"/>
              <a:t>Contingency tables are the standard tool for looking at the counts of two catego‐</a:t>
            </a:r>
            <a:endParaRPr/>
          </a:p>
          <a:p>
            <a:pPr indent="0" lvl="0" marL="0" rtl="0" algn="l">
              <a:spcBef>
                <a:spcPts val="1200"/>
              </a:spcBef>
              <a:spcAft>
                <a:spcPts val="0"/>
              </a:spcAft>
              <a:buNone/>
            </a:pPr>
            <a:r>
              <a:rPr lang="en"/>
              <a:t>rical variables.</a:t>
            </a:r>
            <a:endParaRPr/>
          </a:p>
          <a:p>
            <a:pPr indent="0" lvl="0" marL="0" rtl="0" algn="l">
              <a:spcBef>
                <a:spcPts val="1200"/>
              </a:spcBef>
              <a:spcAft>
                <a:spcPts val="0"/>
              </a:spcAft>
              <a:buClr>
                <a:schemeClr val="dk1"/>
              </a:buClr>
              <a:buSzPts val="1100"/>
              <a:buFont typeface="Arial"/>
              <a:buNone/>
            </a:pPr>
            <a:r>
              <a:rPr lang="en"/>
              <a:t> Boxplots and violin plots allow you to plot a numeric variable against a categori‐</a:t>
            </a:r>
            <a:endParaRPr/>
          </a:p>
          <a:p>
            <a:pPr indent="0" lvl="0" marL="0" rtl="0" algn="l">
              <a:spcBef>
                <a:spcPts val="1200"/>
              </a:spcBef>
              <a:spcAft>
                <a:spcPts val="0"/>
              </a:spcAft>
              <a:buClr>
                <a:schemeClr val="dk1"/>
              </a:buClr>
              <a:buSzPts val="1100"/>
              <a:buFont typeface="Arial"/>
              <a:buNone/>
            </a:pPr>
            <a:r>
              <a:rPr lang="en"/>
              <a:t>cal variable.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Rectangular Data</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typical frame of reference for an analysis in data science is a rectangular data object, like a spreadsheet or database table.</a:t>
            </a:r>
            <a:endParaRPr/>
          </a:p>
          <a:p>
            <a:pPr indent="0" lvl="0" marL="0" rtl="0" algn="l">
              <a:spcBef>
                <a:spcPts val="1200"/>
              </a:spcBef>
              <a:spcAft>
                <a:spcPts val="0"/>
              </a:spcAft>
              <a:buNone/>
            </a:pPr>
            <a:r>
              <a:rPr lang="en"/>
              <a:t>Rectangular data is the general term for a two-dimensional matrix with rows indicating records (cases) and columns indicating features (variables); data frame is the specific format in R and Python.</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576250" y="3320975"/>
            <a:ext cx="4781550" cy="1104900"/>
          </a:xfrm>
          <a:prstGeom prst="rect">
            <a:avLst/>
          </a:prstGeom>
          <a:noFill/>
          <a:ln>
            <a:noFill/>
          </a:ln>
        </p:spPr>
      </p:pic>
      <p:sp>
        <p:nvSpPr>
          <p:cNvPr id="91" name="Google Shape;91;p18"/>
          <p:cNvSpPr txBox="1"/>
          <p:nvPr/>
        </p:nvSpPr>
        <p:spPr>
          <a:xfrm>
            <a:off x="5649000" y="34577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typical data frame format</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657150" y="164300"/>
            <a:ext cx="7847950" cy="446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Nonrectangular Data Structures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Spatial data structures, which are used in mapping and location analytics, are more complex and varied than rectangular data structures</a:t>
            </a:r>
            <a:endParaRPr/>
          </a:p>
          <a:p>
            <a:pPr indent="0" lvl="0" marL="0" rtl="0" algn="l">
              <a:spcBef>
                <a:spcPts val="1200"/>
              </a:spcBef>
              <a:spcAft>
                <a:spcPts val="0"/>
              </a:spcAft>
              <a:buNone/>
            </a:pPr>
            <a:r>
              <a:rPr lang="en"/>
              <a:t>Graph (or network) data structures are used to represent physical, social, and abstract relationships. For example, a graph of a social network, such as Facebook or 	LinkedIn</a:t>
            </a:r>
            <a:endParaRPr/>
          </a:p>
          <a:p>
            <a:pPr indent="0" lvl="0" marL="0" rtl="0" algn="l">
              <a:spcBef>
                <a:spcPts val="1200"/>
              </a:spcBef>
              <a:spcAft>
                <a:spcPts val="0"/>
              </a:spcAft>
              <a:buClr>
                <a:schemeClr val="dk1"/>
              </a:buClr>
              <a:buSzPts val="1100"/>
              <a:buFont typeface="Arial"/>
              <a:buNone/>
            </a:pPr>
            <a:r>
              <a:rPr lang="en"/>
              <a:t>Each of these data types has its specialized methodology in data science.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Estimates of Location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basic step in exploring your data is getting a “typical value” for each feature (variable): an estimate of where most of the data is located (i.e., its central tendency).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