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7315200" cy="9601200"/>
  <p:embeddedFontLst>
    <p:embeddedFont>
      <p:font typeface="Tahoma"/>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6" roundtripDataSignature="AMtx7mgjxhdFZlKLAWLDLsLidZ+VlybG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9A1320-3BE6-4653-9F31-955F7B6AEE9F}">
  <a:tblStyle styleId="{CF9A1320-3BE6-4653-9F31-955F7B6AEE9F}"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Tahoma-bold.fntdata"/><Relationship Id="rId12" Type="http://schemas.openxmlformats.org/officeDocument/2006/relationships/slide" Target="slides/slide6.xml"/><Relationship Id="rId34" Type="http://schemas.openxmlformats.org/officeDocument/2006/relationships/font" Target="fonts/Tahoma-regular.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144962"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121775"/>
            <a:ext cx="3170237" cy="4794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93" name="Google Shape;93;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82" name="Google Shape;182;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94" name="Google Shape;194;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01" name="Google Shape;201;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10" name="Google Shape;210;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18" name="Google Shape;218;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27" name="Google Shape;227;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34" name="Google Shape;234;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54" name="Google Shape;254;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60" name="Google Shape;260;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66" name="Google Shape;266;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0: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73" name="Google Shape;273;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80" name="Google Shape;280;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87" name="Google Shape;287;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3: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94" name="Google Shape;294;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307" name="Google Shape;307;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332" name="Google Shape;332;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339" name="Google Shape;339;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7: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346" name="Google Shape;346;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d0d883492_0_0:notes"/>
          <p:cNvSpPr/>
          <p:nvPr>
            <p:ph idx="2" type="sldImg"/>
          </p:nvPr>
        </p:nvSpPr>
        <p:spPr>
          <a:xfrm>
            <a:off x="1219200" y="720090"/>
            <a:ext cx="48768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13d0d883492_0_0:notes"/>
          <p:cNvSpPr txBox="1"/>
          <p:nvPr>
            <p:ph idx="1" type="body"/>
          </p:nvPr>
        </p:nvSpPr>
        <p:spPr>
          <a:xfrm>
            <a:off x="731520" y="4560570"/>
            <a:ext cx="5852100" cy="4320600"/>
          </a:xfrm>
          <a:prstGeom prst="rect">
            <a:avLst/>
          </a:prstGeom>
          <a:noFill/>
          <a:ln>
            <a:noFill/>
          </a:ln>
        </p:spPr>
        <p:txBody>
          <a:bodyPr anchorCtr="0" anchor="t" bIns="97000" lIns="97000" spcFirstLastPara="1" rIns="97000" wrap="square" tIns="97000">
            <a:noAutofit/>
          </a:bodyPr>
          <a:lstStyle/>
          <a:p>
            <a:pPr indent="0" lvl="0" marL="0" rtl="0" algn="l">
              <a:lnSpc>
                <a:spcPct val="100000"/>
              </a:lnSpc>
              <a:spcBef>
                <a:spcPts val="0"/>
              </a:spcBef>
              <a:spcAft>
                <a:spcPts val="0"/>
              </a:spcAft>
              <a:buSzPts val="12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23" name="Google Shape;123;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34" name="Google Shape;134;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43" name="Google Shape;143;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50" name="Google Shape;150;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57" name="Google Shape;157;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75" name="Google Shape;175;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chemeClr val="dk1"/>
              </a:buClr>
              <a:buSzPts val="3200"/>
              <a:buFont typeface="Arial"/>
              <a:buNone/>
              <a:defRPr/>
            </a:lvl1pPr>
            <a:lvl2pPr lvl="1" algn="ctr">
              <a:lnSpc>
                <a:spcPct val="100000"/>
              </a:lnSpc>
              <a:spcBef>
                <a:spcPts val="560"/>
              </a:spcBef>
              <a:spcAft>
                <a:spcPts val="0"/>
              </a:spcAft>
              <a:buClr>
                <a:schemeClr val="dk1"/>
              </a:buClr>
              <a:buSzPts val="28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p:txBody>
      </p:sp>
      <p:sp>
        <p:nvSpPr>
          <p:cNvPr id="18" name="Google Shape;18;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3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72" name="Google Shape;72;p3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73" name="Google Shape;73;p3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74" name="Google Shape;74;p3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75" name="Google Shape;75;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3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81" name="Google Shape;81;p3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82" name="Google Shape;82;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sp>
        <p:nvSpPr>
          <p:cNvPr id="86" name="Google Shape;86;p4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 name="Google Shape;87;p4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Font typeface="Arial"/>
              <a:buNone/>
              <a:defRPr sz="2000"/>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88" name="Google Shape;88;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3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1" name="Shape 31"/>
        <p:cNvGrpSpPr/>
        <p:nvPr/>
      </p:nvGrpSpPr>
      <p:grpSpPr>
        <a:xfrm>
          <a:off x="0" y="0"/>
          <a:ext cx="0" cy="0"/>
          <a:chOff x="0" y="0"/>
          <a:chExt cx="0" cy="0"/>
        </a:xfrm>
      </p:grpSpPr>
      <p:sp>
        <p:nvSpPr>
          <p:cNvPr id="32" name="Google Shape;32;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3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3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 name="Google Shape;35;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 name="Shape 38"/>
        <p:cNvGrpSpPr/>
        <p:nvPr/>
      </p:nvGrpSpPr>
      <p:grpSpPr>
        <a:xfrm>
          <a:off x="0" y="0"/>
          <a:ext cx="0" cy="0"/>
          <a:chOff x="0" y="0"/>
          <a:chExt cx="0" cy="0"/>
        </a:xfrm>
      </p:grpSpPr>
      <p:sp>
        <p:nvSpPr>
          <p:cNvPr id="39" name="Google Shape;39;p3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 name="Google Shape;40;p3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 name="Google Shape;41;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 name="Shape 44"/>
        <p:cNvGrpSpPr/>
        <p:nvPr/>
      </p:nvGrpSpPr>
      <p:grpSpPr>
        <a:xfrm>
          <a:off x="0" y="0"/>
          <a:ext cx="0" cy="0"/>
          <a:chOff x="0" y="0"/>
          <a:chExt cx="0" cy="0"/>
        </a:xfrm>
      </p:grpSpPr>
      <p:sp>
        <p:nvSpPr>
          <p:cNvPr id="45" name="Google Shape;45;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33"/>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7" name="Google Shape;47;p3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3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34"/>
          <p:cNvSpPr/>
          <p:nvPr>
            <p:ph idx="2" type="pic"/>
          </p:nvPr>
        </p:nvSpPr>
        <p:spPr>
          <a:xfrm>
            <a:off x="1792288" y="612775"/>
            <a:ext cx="5486400" cy="4114800"/>
          </a:xfrm>
          <a:prstGeom prst="rect">
            <a:avLst/>
          </a:prstGeom>
          <a:noFill/>
          <a:ln>
            <a:noFill/>
          </a:ln>
        </p:spPr>
      </p:sp>
      <p:sp>
        <p:nvSpPr>
          <p:cNvPr id="53" name="Google Shape;53;p3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54" name="Google Shape;54;p3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3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3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60" name="Google Shape;60;p3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61" name="Google Shape;61;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 name="Google Shape;66;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11" name="Google Shape;11;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3" name="Google Shape;13;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2.png"/><Relationship Id="rId7" Type="http://schemas.openxmlformats.org/officeDocument/2006/relationships/image" Target="../media/image1.png"/><Relationship Id="rId8" Type="http://schemas.openxmlformats.org/officeDocument/2006/relationships/hyperlink" Target="http://plato.stanford.edu/entries/turing-tes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6.png"/><Relationship Id="rId7"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6" name="Google Shape;96;p1"/>
          <p:cNvSpPr txBox="1"/>
          <p:nvPr>
            <p:ph type="ctrTitle"/>
          </p:nvPr>
        </p:nvSpPr>
        <p:spPr>
          <a:xfrm>
            <a:off x="1066800" y="2971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4400"/>
              <a:buFont typeface="Comic Sans MS"/>
              <a:buNone/>
            </a:pPr>
            <a:r>
              <a:rPr b="1" i="0" lang="en-US" sz="4400" u="none">
                <a:solidFill>
                  <a:schemeClr val="accent2"/>
                </a:solidFill>
                <a:latin typeface="Comic Sans MS"/>
                <a:ea typeface="Comic Sans MS"/>
                <a:cs typeface="Comic Sans MS"/>
                <a:sym typeface="Comic Sans MS"/>
              </a:rPr>
              <a:t>Introduction to 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grpSp>
        <p:nvGrpSpPr>
          <p:cNvPr id="185" name="Google Shape;185;p10"/>
          <p:cNvGrpSpPr/>
          <p:nvPr/>
        </p:nvGrpSpPr>
        <p:grpSpPr>
          <a:xfrm>
            <a:off x="4724400" y="4114800"/>
            <a:ext cx="4114800" cy="2290762"/>
            <a:chOff x="2976" y="2592"/>
            <a:chExt cx="2592" cy="1443"/>
          </a:xfrm>
        </p:grpSpPr>
        <p:graphicFrame>
          <p:nvGraphicFramePr>
            <p:cNvPr id="186" name="Google Shape;186;p10"/>
            <p:cNvGraphicFramePr/>
            <p:nvPr/>
          </p:nvGraphicFramePr>
          <p:xfrm>
            <a:off x="2976" y="2592"/>
            <a:ext cx="2592" cy="1443"/>
          </p:xfrm>
          <a:graphic>
            <a:graphicData uri="http://schemas.openxmlformats.org/presentationml/2006/ole">
              <mc:AlternateContent>
                <mc:Choice Requires="v">
                  <p:oleObj r:id="rId4" imgH="1443" imgW="2592" progId="MSPhotoEd.3" spid="_x0000_s1">
                    <p:embed/>
                  </p:oleObj>
                </mc:Choice>
                <mc:Fallback>
                  <p:oleObj r:id="rId5" imgH="1443" imgW="2592" progId="MSPhotoEd.3">
                    <p:embed/>
                    <p:pic>
                      <p:nvPicPr>
                        <p:cNvPr id="186" name="Google Shape;186;p10"/>
                        <p:cNvPicPr preferRelativeResize="0"/>
                        <p:nvPr/>
                      </p:nvPicPr>
                      <p:blipFill rotWithShape="1">
                        <a:blip r:embed="rId6">
                          <a:alphaModFix/>
                        </a:blip>
                        <a:srcRect b="0" l="0" r="0" t="0"/>
                        <a:stretch/>
                      </p:blipFill>
                      <p:spPr>
                        <a:xfrm>
                          <a:off x="2976" y="2592"/>
                          <a:ext cx="2592" cy="1443"/>
                        </a:xfrm>
                        <a:prstGeom prst="rect">
                          <a:avLst/>
                        </a:prstGeom>
                        <a:noFill/>
                        <a:ln>
                          <a:noFill/>
                        </a:ln>
                      </p:spPr>
                    </p:pic>
                  </p:oleObj>
                </mc:Fallback>
              </mc:AlternateContent>
            </a:graphicData>
          </a:graphic>
        </p:graphicFrame>
        <p:sp>
          <p:nvSpPr>
            <p:cNvPr id="187" name="Google Shape;187;p10"/>
            <p:cNvSpPr txBox="1"/>
            <p:nvPr/>
          </p:nvSpPr>
          <p:spPr>
            <a:xfrm>
              <a:off x="4272" y="3552"/>
              <a:ext cx="80" cy="30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pic>
        <p:nvPicPr>
          <p:cNvPr descr="turingtest" id="188" name="Google Shape;188;p10"/>
          <p:cNvPicPr preferRelativeResize="0"/>
          <p:nvPr/>
        </p:nvPicPr>
        <p:blipFill rotWithShape="1">
          <a:blip r:embed="rId7">
            <a:alphaModFix/>
          </a:blip>
          <a:srcRect b="0" l="0" r="0" t="0"/>
          <a:stretch/>
        </p:blipFill>
        <p:spPr>
          <a:xfrm>
            <a:off x="6248400" y="1219200"/>
            <a:ext cx="2819400" cy="2792412"/>
          </a:xfrm>
          <a:prstGeom prst="rect">
            <a:avLst/>
          </a:prstGeom>
          <a:noFill/>
          <a:ln>
            <a:noFill/>
          </a:ln>
        </p:spPr>
      </p:pic>
      <p:sp>
        <p:nvSpPr>
          <p:cNvPr id="189" name="Google Shape;189;p10"/>
          <p:cNvSpPr txBox="1"/>
          <p:nvPr>
            <p:ph idx="1" type="body"/>
          </p:nvPr>
        </p:nvSpPr>
        <p:spPr>
          <a:xfrm>
            <a:off x="304800" y="1828800"/>
            <a:ext cx="62484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993300"/>
              </a:buClr>
              <a:buSzPts val="2800"/>
              <a:buFont typeface="Comic Sans MS"/>
              <a:buNone/>
            </a:pPr>
            <a:r>
              <a:rPr b="1" i="0" lang="en-US" sz="2800" u="none">
                <a:solidFill>
                  <a:srgbClr val="993300"/>
                </a:solidFill>
                <a:latin typeface="Comic Sans MS"/>
                <a:ea typeface="Comic Sans MS"/>
                <a:cs typeface="Comic Sans MS"/>
                <a:sym typeface="Comic Sans MS"/>
              </a:rPr>
              <a:t>Turing Test: </a:t>
            </a:r>
            <a:r>
              <a:rPr b="1" i="0" lang="en-US" sz="2800" u="none">
                <a:solidFill>
                  <a:srgbClr val="FF0000"/>
                </a:solidFill>
                <a:latin typeface="Comic Sans MS"/>
                <a:ea typeface="Comic Sans MS"/>
                <a:cs typeface="Comic Sans MS"/>
                <a:sym typeface="Comic Sans MS"/>
              </a:rPr>
              <a:t>Acting humanly </a:t>
            </a:r>
            <a:endParaRPr>
              <a:solidFill>
                <a:srgbClr val="FF0000"/>
              </a:solidFill>
            </a:endParaRPr>
          </a:p>
          <a:p>
            <a:pPr indent="-342900" lvl="0" marL="342900" rtl="0" algn="l">
              <a:lnSpc>
                <a:spcPct val="80000"/>
              </a:lnSpc>
              <a:spcBef>
                <a:spcPts val="280"/>
              </a:spcBef>
              <a:spcAft>
                <a:spcPts val="0"/>
              </a:spcAft>
              <a:buClr>
                <a:schemeClr val="dk1"/>
              </a:buClr>
              <a:buSzPts val="1400"/>
              <a:buFont typeface="Arial"/>
              <a:buNone/>
            </a:pPr>
            <a:r>
              <a:t/>
            </a:r>
            <a:endParaRPr b="1" i="0" sz="1400" u="none">
              <a:solidFill>
                <a:schemeClr val="accent2"/>
              </a:solidFill>
              <a:latin typeface="Comic Sans MS"/>
              <a:ea typeface="Comic Sans MS"/>
              <a:cs typeface="Comic Sans MS"/>
              <a:sym typeface="Comic Sans MS"/>
            </a:endParaRPr>
          </a:p>
          <a:p>
            <a:pPr indent="-342900" lvl="0" marL="342900" rtl="0" algn="l">
              <a:lnSpc>
                <a:spcPct val="80000"/>
              </a:lnSpc>
              <a:spcBef>
                <a:spcPts val="400"/>
              </a:spcBef>
              <a:spcAft>
                <a:spcPts val="0"/>
              </a:spcAft>
              <a:buClr>
                <a:srgbClr val="993300"/>
              </a:buClr>
              <a:buSzPts val="2000"/>
              <a:buFont typeface="Noto Sans"/>
              <a:buChar char="▪"/>
            </a:pPr>
            <a:r>
              <a:rPr b="0" i="0" lang="en-US" sz="2000" u="sng">
                <a:solidFill>
                  <a:schemeClr val="dk1"/>
                </a:solidFill>
                <a:hlinkClick r:id="rId8">
                  <a:extLst>
                    <a:ext uri="{A12FA001-AC4F-418D-AE19-62706E023703}">
                      <ahyp:hlinkClr val="tx"/>
                    </a:ext>
                  </a:extLst>
                </a:hlinkClick>
              </a:rPr>
              <a:t>http://plato.stanford.edu/entries/turing-test/</a:t>
            </a:r>
            <a:endParaRPr/>
          </a:p>
          <a:p>
            <a:pPr indent="-292100" lvl="0" marL="342900" rtl="0" algn="l">
              <a:lnSpc>
                <a:spcPct val="80000"/>
              </a:lnSpc>
              <a:spcBef>
                <a:spcPts val="160"/>
              </a:spcBef>
              <a:spcAft>
                <a:spcPts val="0"/>
              </a:spcAft>
              <a:buClr>
                <a:srgbClr val="993300"/>
              </a:buClr>
              <a:buSzPts val="800"/>
              <a:buFont typeface="Noto Sans"/>
              <a:buNone/>
            </a:pPr>
            <a:r>
              <a:t/>
            </a:r>
            <a:endParaRPr b="0" i="0" sz="800" u="none">
              <a:solidFill>
                <a:schemeClr val="dk1"/>
              </a:solidFill>
              <a:latin typeface="Comic Sans MS"/>
              <a:ea typeface="Comic Sans MS"/>
              <a:cs typeface="Comic Sans MS"/>
              <a:sym typeface="Comic Sans MS"/>
            </a:endParaRPr>
          </a:p>
          <a:p>
            <a:pPr indent="-342900" lvl="0" marL="342900" rtl="0" algn="l">
              <a:lnSpc>
                <a:spcPct val="80000"/>
              </a:lnSpc>
              <a:spcBef>
                <a:spcPts val="400"/>
              </a:spcBef>
              <a:spcAft>
                <a:spcPts val="0"/>
              </a:spcAft>
              <a:buClr>
                <a:srgbClr val="993300"/>
              </a:buClr>
              <a:buSzPts val="2000"/>
              <a:buFont typeface="Noto Sans"/>
              <a:buChar char="▪"/>
            </a:pPr>
            <a:r>
              <a:rPr b="0" i="0" lang="en-US" sz="2000" u="none">
                <a:solidFill>
                  <a:schemeClr val="dk1"/>
                </a:solidFill>
                <a:latin typeface="Comic Sans MS"/>
                <a:ea typeface="Comic Sans MS"/>
                <a:cs typeface="Comic Sans MS"/>
                <a:sym typeface="Comic Sans MS"/>
              </a:rPr>
              <a:t>Test proposed by Alan Turing in 1950 was designed to provide a satisfactory operational definition of intelligence.</a:t>
            </a:r>
            <a:endParaRPr/>
          </a:p>
          <a:p>
            <a:pPr indent="-292100" lvl="0" marL="342900" rtl="0" algn="l">
              <a:lnSpc>
                <a:spcPct val="80000"/>
              </a:lnSpc>
              <a:spcBef>
                <a:spcPts val="160"/>
              </a:spcBef>
              <a:spcAft>
                <a:spcPts val="0"/>
              </a:spcAft>
              <a:buClr>
                <a:srgbClr val="993300"/>
              </a:buClr>
              <a:buSzPts val="800"/>
              <a:buFont typeface="Noto Sans"/>
              <a:buNone/>
            </a:pPr>
            <a:r>
              <a:t/>
            </a:r>
            <a:endParaRPr b="0" i="0" sz="800" u="none">
              <a:solidFill>
                <a:schemeClr val="dk1"/>
              </a:solidFill>
              <a:latin typeface="Comic Sans MS"/>
              <a:ea typeface="Comic Sans MS"/>
              <a:cs typeface="Comic Sans MS"/>
              <a:sym typeface="Comic Sans MS"/>
            </a:endParaRPr>
          </a:p>
          <a:p>
            <a:pPr indent="-342900" lvl="0" marL="342900" rtl="0" algn="l">
              <a:lnSpc>
                <a:spcPct val="80000"/>
              </a:lnSpc>
              <a:spcBef>
                <a:spcPts val="400"/>
              </a:spcBef>
              <a:spcAft>
                <a:spcPts val="0"/>
              </a:spcAft>
              <a:buClr>
                <a:srgbClr val="993300"/>
              </a:buClr>
              <a:buSzPts val="2000"/>
              <a:buFont typeface="Noto Sans"/>
              <a:buChar char="▪"/>
            </a:pPr>
            <a:r>
              <a:rPr b="0" i="0" lang="en-US" sz="2000" u="none">
                <a:solidFill>
                  <a:schemeClr val="dk1"/>
                </a:solidFill>
                <a:latin typeface="Comic Sans MS"/>
                <a:ea typeface="Comic Sans MS"/>
                <a:cs typeface="Comic Sans MS"/>
                <a:sym typeface="Comic Sans MS"/>
              </a:rPr>
              <a:t>The computer is asked questions by a human interrogator. It passes the test if the interrogator cannot tell whether the responses come from a person or not</a:t>
            </a:r>
            <a:endParaRPr/>
          </a:p>
          <a:p>
            <a:pPr indent="-292100" lvl="0" marL="342900" rtl="0" algn="l">
              <a:lnSpc>
                <a:spcPct val="80000"/>
              </a:lnSpc>
              <a:spcBef>
                <a:spcPts val="160"/>
              </a:spcBef>
              <a:spcAft>
                <a:spcPts val="0"/>
              </a:spcAft>
              <a:buClr>
                <a:srgbClr val="993300"/>
              </a:buClr>
              <a:buSzPts val="800"/>
              <a:buFont typeface="Noto Sans"/>
              <a:buNone/>
            </a:pPr>
            <a:r>
              <a:t/>
            </a:r>
            <a:endParaRPr b="0" i="0" sz="800" u="none">
              <a:solidFill>
                <a:schemeClr val="dk1"/>
              </a:solidFill>
              <a:latin typeface="Comic Sans MS"/>
              <a:ea typeface="Comic Sans MS"/>
              <a:cs typeface="Comic Sans MS"/>
              <a:sym typeface="Comic Sans MS"/>
            </a:endParaRPr>
          </a:p>
          <a:p>
            <a:pPr indent="-304800" lvl="0" marL="342900" rtl="0" algn="l">
              <a:lnSpc>
                <a:spcPct val="80000"/>
              </a:lnSpc>
              <a:spcBef>
                <a:spcPts val="120"/>
              </a:spcBef>
              <a:spcAft>
                <a:spcPts val="0"/>
              </a:spcAft>
              <a:buClr>
                <a:srgbClr val="993300"/>
              </a:buClr>
              <a:buSzPts val="600"/>
              <a:buFont typeface="Noto Sans"/>
              <a:buNone/>
            </a:pPr>
            <a:r>
              <a:t/>
            </a:r>
            <a:endParaRPr b="0" i="0" sz="600" u="none">
              <a:solidFill>
                <a:schemeClr val="dk1"/>
              </a:solidFill>
              <a:latin typeface="Comic Sans MS"/>
              <a:ea typeface="Comic Sans MS"/>
              <a:cs typeface="Comic Sans MS"/>
              <a:sym typeface="Comic Sans MS"/>
            </a:endParaRPr>
          </a:p>
          <a:p>
            <a:pPr indent="-342900" lvl="0" marL="342900" rtl="0" algn="l">
              <a:lnSpc>
                <a:spcPct val="80000"/>
              </a:lnSpc>
              <a:spcBef>
                <a:spcPts val="400"/>
              </a:spcBef>
              <a:spcAft>
                <a:spcPts val="0"/>
              </a:spcAft>
              <a:buClr>
                <a:srgbClr val="993300"/>
              </a:buClr>
              <a:buSzPts val="2000"/>
              <a:buFont typeface="Noto Sans"/>
              <a:buChar char="▪"/>
            </a:pPr>
            <a:r>
              <a:rPr b="0" i="0" lang="en-US" sz="2000" u="none">
                <a:solidFill>
                  <a:schemeClr val="dk1"/>
                </a:solidFill>
                <a:latin typeface="Comic Sans MS"/>
                <a:ea typeface="Comic Sans MS"/>
                <a:cs typeface="Comic Sans MS"/>
                <a:sym typeface="Comic Sans MS"/>
              </a:rPr>
              <a:t>No physical interaction</a:t>
            </a:r>
            <a:endParaRPr/>
          </a:p>
          <a:p>
            <a:pPr indent="-304800" lvl="0" marL="342900" rtl="0" algn="l">
              <a:lnSpc>
                <a:spcPct val="80000"/>
              </a:lnSpc>
              <a:spcBef>
                <a:spcPts val="120"/>
              </a:spcBef>
              <a:spcAft>
                <a:spcPts val="0"/>
              </a:spcAft>
              <a:buClr>
                <a:srgbClr val="993300"/>
              </a:buClr>
              <a:buSzPts val="600"/>
              <a:buFont typeface="Noto Sans"/>
              <a:buNone/>
            </a:pPr>
            <a:r>
              <a:t/>
            </a:r>
            <a:endParaRPr b="0" i="0" sz="600" u="none">
              <a:solidFill>
                <a:schemeClr val="dk1"/>
              </a:solidFill>
              <a:latin typeface="Comic Sans MS"/>
              <a:ea typeface="Comic Sans MS"/>
              <a:cs typeface="Comic Sans MS"/>
              <a:sym typeface="Comic Sans MS"/>
            </a:endParaRPr>
          </a:p>
          <a:p>
            <a:pPr indent="-342900" lvl="0" marL="342900" rtl="0" algn="l">
              <a:lnSpc>
                <a:spcPct val="80000"/>
              </a:lnSpc>
              <a:spcBef>
                <a:spcPts val="400"/>
              </a:spcBef>
              <a:spcAft>
                <a:spcPts val="0"/>
              </a:spcAft>
              <a:buClr>
                <a:srgbClr val="993300"/>
              </a:buClr>
              <a:buSzPts val="2000"/>
              <a:buFont typeface="Noto Sans"/>
              <a:buChar char="▪"/>
            </a:pPr>
            <a:r>
              <a:rPr b="0" i="0" lang="en-US" sz="2000" u="none">
                <a:solidFill>
                  <a:srgbClr val="4D4D4D"/>
                </a:solidFill>
                <a:latin typeface="Comic Sans MS"/>
                <a:ea typeface="Comic Sans MS"/>
                <a:cs typeface="Comic Sans MS"/>
                <a:sym typeface="Comic Sans MS"/>
              </a:rPr>
              <a:t>Chinese Room (J. Searle)</a:t>
            </a:r>
            <a:endParaRPr/>
          </a:p>
        </p:txBody>
      </p:sp>
      <p:sp>
        <p:nvSpPr>
          <p:cNvPr id="190" name="Google Shape;190;p10"/>
          <p:cNvSpPr txBox="1"/>
          <p:nvPr>
            <p:ph type="title"/>
          </p:nvPr>
        </p:nvSpPr>
        <p:spPr>
          <a:xfrm>
            <a:off x="609600" y="457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4000"/>
              <a:buFont typeface="Comic Sans MS"/>
              <a:buNone/>
            </a:pPr>
            <a:r>
              <a:rPr b="1" i="0" lang="en-US" sz="4000" u="none">
                <a:solidFill>
                  <a:schemeClr val="accent2"/>
                </a:solidFill>
                <a:latin typeface="Comic Sans MS"/>
                <a:ea typeface="Comic Sans MS"/>
                <a:cs typeface="Comic Sans MS"/>
                <a:sym typeface="Comic Sans MS"/>
              </a:rPr>
              <a:t>Can Machines Act/Think Intelligently?</a:t>
            </a:r>
            <a:endParaRPr/>
          </a:p>
        </p:txBody>
      </p:sp>
      <p:sp>
        <p:nvSpPr>
          <p:cNvPr id="191" name="Google Shape;191;p10"/>
          <p:cNvSpPr/>
          <p:nvPr/>
        </p:nvSpPr>
        <p:spPr>
          <a:xfrm>
            <a:off x="2133600" y="5943600"/>
            <a:ext cx="3048000" cy="723900"/>
          </a:xfrm>
          <a:custGeom>
            <a:rect b="b" l="l" r="r" t="t"/>
            <a:pathLst>
              <a:path extrusionOk="0" h="456" w="1920">
                <a:moveTo>
                  <a:pt x="0" y="144"/>
                </a:moveTo>
                <a:cubicBezTo>
                  <a:pt x="176" y="300"/>
                  <a:pt x="352" y="456"/>
                  <a:pt x="672" y="432"/>
                </a:cubicBezTo>
                <a:cubicBezTo>
                  <a:pt x="992" y="408"/>
                  <a:pt x="1456" y="204"/>
                  <a:pt x="192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Arial"/>
              <a:buNone/>
            </a:pPr>
            <a:r>
              <a:rPr b="0" i="0" lang="en-US" sz="2800" u="none">
                <a:solidFill>
                  <a:schemeClr val="dk2"/>
                </a:solidFill>
                <a:latin typeface="Arial"/>
                <a:ea typeface="Arial"/>
                <a:cs typeface="Arial"/>
                <a:sym typeface="Arial"/>
              </a:rPr>
              <a:t>The computer would need to possess the following capabilities:</a:t>
            </a:r>
            <a:endParaRPr/>
          </a:p>
        </p:txBody>
      </p:sp>
      <p:sp>
        <p:nvSpPr>
          <p:cNvPr id="197" name="Google Shape;197;p1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ans"/>
              <a:buChar char="⮚"/>
            </a:pPr>
            <a:r>
              <a:rPr b="1" i="0" lang="en-US" sz="2000" u="none">
                <a:solidFill>
                  <a:schemeClr val="dk1"/>
                </a:solidFill>
                <a:latin typeface="Comic Sans MS"/>
                <a:ea typeface="Comic Sans MS"/>
                <a:cs typeface="Comic Sans MS"/>
                <a:sym typeface="Comic Sans MS"/>
              </a:rPr>
              <a:t>natural language processing </a:t>
            </a:r>
            <a:r>
              <a:rPr b="0" i="0" lang="en-US" sz="2000" u="none">
                <a:solidFill>
                  <a:schemeClr val="dk1"/>
                </a:solidFill>
                <a:latin typeface="Comic Sans MS"/>
                <a:ea typeface="Comic Sans MS"/>
                <a:cs typeface="Comic Sans MS"/>
                <a:sym typeface="Comic Sans MS"/>
              </a:rPr>
              <a:t>to enable it to communicate successfully in English (or some other human language);</a:t>
            </a:r>
            <a:endParaRPr/>
          </a:p>
          <a:p>
            <a:pPr indent="-342900" lvl="0" marL="342900" marR="0" rtl="0" algn="l">
              <a:lnSpc>
                <a:spcPct val="100000"/>
              </a:lnSpc>
              <a:spcBef>
                <a:spcPts val="400"/>
              </a:spcBef>
              <a:spcAft>
                <a:spcPts val="0"/>
              </a:spcAft>
              <a:buClr>
                <a:schemeClr val="dk1"/>
              </a:buClr>
              <a:buSzPts val="2000"/>
              <a:buFont typeface="Noto Sans"/>
              <a:buChar char="⮚"/>
            </a:pPr>
            <a:r>
              <a:rPr b="0" i="0" lang="en-US" sz="2000" u="none">
                <a:solidFill>
                  <a:schemeClr val="dk1"/>
                </a:solidFill>
                <a:latin typeface="Comic Sans MS"/>
                <a:ea typeface="Comic Sans MS"/>
                <a:cs typeface="Comic Sans MS"/>
                <a:sym typeface="Comic Sans MS"/>
              </a:rPr>
              <a:t> </a:t>
            </a:r>
            <a:r>
              <a:rPr b="1" i="0" lang="en-US" sz="2000" u="none">
                <a:solidFill>
                  <a:schemeClr val="dk1"/>
                </a:solidFill>
                <a:latin typeface="Comic Sans MS"/>
                <a:ea typeface="Comic Sans MS"/>
                <a:cs typeface="Comic Sans MS"/>
                <a:sym typeface="Comic Sans MS"/>
              </a:rPr>
              <a:t>knowledge representation </a:t>
            </a:r>
            <a:r>
              <a:rPr b="0" i="0" lang="en-US" sz="2000" u="none">
                <a:solidFill>
                  <a:schemeClr val="dk1"/>
                </a:solidFill>
                <a:latin typeface="Comic Sans MS"/>
                <a:ea typeface="Comic Sans MS"/>
                <a:cs typeface="Comic Sans MS"/>
                <a:sym typeface="Comic Sans MS"/>
              </a:rPr>
              <a:t>to store information provided before or during the interrogation;</a:t>
            </a:r>
            <a:endParaRPr/>
          </a:p>
          <a:p>
            <a:pPr indent="-342900" lvl="0" marL="342900" marR="0" rtl="0" algn="l">
              <a:lnSpc>
                <a:spcPct val="100000"/>
              </a:lnSpc>
              <a:spcBef>
                <a:spcPts val="400"/>
              </a:spcBef>
              <a:spcAft>
                <a:spcPts val="0"/>
              </a:spcAft>
              <a:buClr>
                <a:schemeClr val="dk1"/>
              </a:buClr>
              <a:buSzPts val="2000"/>
              <a:buFont typeface="Noto Sans"/>
              <a:buChar char="⮚"/>
            </a:pPr>
            <a:r>
              <a:rPr b="0" i="0" lang="en-US" sz="2000" u="none">
                <a:solidFill>
                  <a:schemeClr val="dk1"/>
                </a:solidFill>
                <a:latin typeface="Comic Sans MS"/>
                <a:ea typeface="Comic Sans MS"/>
                <a:cs typeface="Comic Sans MS"/>
                <a:sym typeface="Comic Sans MS"/>
              </a:rPr>
              <a:t> </a:t>
            </a:r>
            <a:r>
              <a:rPr b="1" i="0" lang="en-US" sz="2000" u="none">
                <a:solidFill>
                  <a:schemeClr val="dk1"/>
                </a:solidFill>
                <a:latin typeface="Comic Sans MS"/>
                <a:ea typeface="Comic Sans MS"/>
                <a:cs typeface="Comic Sans MS"/>
                <a:sym typeface="Comic Sans MS"/>
              </a:rPr>
              <a:t>automated reasoning </a:t>
            </a:r>
            <a:r>
              <a:rPr b="0" i="0" lang="en-US" sz="2000" u="none">
                <a:solidFill>
                  <a:schemeClr val="dk1"/>
                </a:solidFill>
                <a:latin typeface="Comic Sans MS"/>
                <a:ea typeface="Comic Sans MS"/>
                <a:cs typeface="Comic Sans MS"/>
                <a:sym typeface="Comic Sans MS"/>
              </a:rPr>
              <a:t>to use the stored information to answer questions and to draw new conclusions;</a:t>
            </a:r>
            <a:endParaRPr/>
          </a:p>
          <a:p>
            <a:pPr indent="-342900" lvl="0" marL="342900" marR="0" rtl="0" algn="l">
              <a:lnSpc>
                <a:spcPct val="100000"/>
              </a:lnSpc>
              <a:spcBef>
                <a:spcPts val="400"/>
              </a:spcBef>
              <a:spcAft>
                <a:spcPts val="0"/>
              </a:spcAft>
              <a:buClr>
                <a:schemeClr val="dk1"/>
              </a:buClr>
              <a:buSzPts val="2000"/>
              <a:buFont typeface="Noto Sans"/>
              <a:buChar char="⮚"/>
            </a:pPr>
            <a:r>
              <a:rPr b="0" i="0" lang="en-US" sz="2000" u="none">
                <a:solidFill>
                  <a:schemeClr val="dk1"/>
                </a:solidFill>
                <a:latin typeface="Comic Sans MS"/>
                <a:ea typeface="Comic Sans MS"/>
                <a:cs typeface="Comic Sans MS"/>
                <a:sym typeface="Comic Sans MS"/>
              </a:rPr>
              <a:t> </a:t>
            </a:r>
            <a:r>
              <a:rPr b="1" i="0" lang="en-US" sz="2000" u="none">
                <a:solidFill>
                  <a:schemeClr val="dk1"/>
                </a:solidFill>
                <a:latin typeface="Comic Sans MS"/>
                <a:ea typeface="Comic Sans MS"/>
                <a:cs typeface="Comic Sans MS"/>
                <a:sym typeface="Comic Sans MS"/>
              </a:rPr>
              <a:t>machine learning </a:t>
            </a:r>
            <a:r>
              <a:rPr b="0" i="0" lang="en-US" sz="2000" u="none">
                <a:solidFill>
                  <a:schemeClr val="dk1"/>
                </a:solidFill>
                <a:latin typeface="Comic Sans MS"/>
                <a:ea typeface="Comic Sans MS"/>
                <a:cs typeface="Comic Sans MS"/>
                <a:sym typeface="Comic Sans MS"/>
              </a:rPr>
              <a:t>to adapt to new circumstances and to detect and extrapolate patterns.</a:t>
            </a:r>
            <a:endParaRPr/>
          </a:p>
          <a:p>
            <a:pPr indent="-342900" lvl="0" marL="342900" marR="0" rtl="0" algn="l">
              <a:lnSpc>
                <a:spcPct val="100000"/>
              </a:lnSpc>
              <a:spcBef>
                <a:spcPts val="400"/>
              </a:spcBef>
              <a:spcAft>
                <a:spcPts val="0"/>
              </a:spcAft>
              <a:buClr>
                <a:schemeClr val="dk1"/>
              </a:buClr>
              <a:buSzPts val="2000"/>
              <a:buFont typeface="Noto Sans"/>
              <a:buChar char="⮚"/>
            </a:pPr>
            <a:r>
              <a:rPr b="1" i="0" lang="en-US" sz="2000" u="none">
                <a:solidFill>
                  <a:schemeClr val="dk1"/>
                </a:solidFill>
                <a:latin typeface="Comic Sans MS"/>
                <a:ea typeface="Comic Sans MS"/>
                <a:cs typeface="Comic Sans MS"/>
                <a:sym typeface="Comic Sans MS"/>
              </a:rPr>
              <a:t>computer vision </a:t>
            </a:r>
            <a:r>
              <a:rPr b="0" i="0" lang="en-US" sz="2000" u="none">
                <a:solidFill>
                  <a:schemeClr val="dk1"/>
                </a:solidFill>
                <a:latin typeface="Comic Sans MS"/>
                <a:ea typeface="Comic Sans MS"/>
                <a:cs typeface="Comic Sans MS"/>
                <a:sym typeface="Comic Sans MS"/>
              </a:rPr>
              <a:t>to perceive objects, and</a:t>
            </a:r>
            <a:endParaRPr/>
          </a:p>
          <a:p>
            <a:pPr indent="-342900" lvl="0" marL="342900" marR="0" rtl="0" algn="l">
              <a:lnSpc>
                <a:spcPct val="100000"/>
              </a:lnSpc>
              <a:spcBef>
                <a:spcPts val="400"/>
              </a:spcBef>
              <a:spcAft>
                <a:spcPts val="0"/>
              </a:spcAft>
              <a:buClr>
                <a:schemeClr val="dk1"/>
              </a:buClr>
              <a:buSzPts val="2000"/>
              <a:buFont typeface="Noto Sans"/>
              <a:buChar char="⮚"/>
            </a:pPr>
            <a:r>
              <a:rPr b="1" i="0" lang="en-US" sz="2000" u="none">
                <a:solidFill>
                  <a:schemeClr val="dk1"/>
                </a:solidFill>
                <a:latin typeface="Comic Sans MS"/>
                <a:ea typeface="Comic Sans MS"/>
                <a:cs typeface="Comic Sans MS"/>
                <a:sym typeface="Comic Sans MS"/>
              </a:rPr>
              <a:t>robotics </a:t>
            </a:r>
            <a:r>
              <a:rPr b="0" i="0" lang="en-US" sz="2000" u="none">
                <a:solidFill>
                  <a:schemeClr val="dk1"/>
                </a:solidFill>
                <a:latin typeface="Comic Sans MS"/>
                <a:ea typeface="Comic Sans MS"/>
                <a:cs typeface="Comic Sans MS"/>
                <a:sym typeface="Comic Sans MS"/>
              </a:rPr>
              <a:t>to move them about</a:t>
            </a:r>
            <a:endParaRPr/>
          </a:p>
        </p:txBody>
      </p:sp>
      <p:sp>
        <p:nvSpPr>
          <p:cNvPr id="198" name="Google Shape;198;p1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Thinking Humanly: The cognitive approach </a:t>
            </a:r>
            <a:endParaRPr/>
          </a:p>
        </p:txBody>
      </p:sp>
      <p:sp>
        <p:nvSpPr>
          <p:cNvPr id="204" name="Google Shape;204;p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"Can machines think?" 🡪 "Can machines behave intelligently</a:t>
            </a:r>
            <a:endParaRPr/>
          </a:p>
          <a:p>
            <a:pPr indent="-342900" lvl="0" marL="342900" marR="0" rtl="0" algn="l">
              <a:lnSpc>
                <a:spcPct val="100000"/>
              </a:lnSpc>
              <a:spcBef>
                <a:spcPts val="400"/>
              </a:spcBef>
              <a:spcAft>
                <a:spcPts val="0"/>
              </a:spcAft>
              <a:buClr>
                <a:schemeClr val="dk1"/>
              </a:buClr>
              <a:buSzPts val="2000"/>
              <a:buFont typeface="Comic Sans MS"/>
              <a:buChar char="•"/>
            </a:pPr>
            <a:r>
              <a:rPr b="0" i="0" lang="en-US" sz="2000" u="none">
                <a:solidFill>
                  <a:schemeClr val="dk1"/>
                </a:solidFill>
                <a:latin typeface="Comic Sans MS"/>
                <a:ea typeface="Comic Sans MS"/>
                <a:cs typeface="Comic Sans MS"/>
                <a:sym typeface="Comic Sans MS"/>
              </a:rPr>
              <a:t>The interdisciplinary field of </a:t>
            </a:r>
            <a:r>
              <a:rPr b="1" i="0" lang="en-US" sz="2000" u="none">
                <a:solidFill>
                  <a:schemeClr val="dk1"/>
                </a:solidFill>
                <a:latin typeface="Comic Sans MS"/>
                <a:ea typeface="Comic Sans MS"/>
                <a:cs typeface="Comic Sans MS"/>
                <a:sym typeface="Comic Sans MS"/>
              </a:rPr>
              <a:t>cognitive science </a:t>
            </a:r>
            <a:r>
              <a:rPr b="0" i="0" lang="en-US" sz="2000" u="none">
                <a:solidFill>
                  <a:schemeClr val="dk1"/>
                </a:solidFill>
                <a:latin typeface="Comic Sans MS"/>
                <a:ea typeface="Comic Sans MS"/>
                <a:cs typeface="Comic Sans MS"/>
                <a:sym typeface="Comic Sans MS"/>
              </a:rPr>
              <a:t>brings together computer models from AI and experimental techniques from psychology to try to construct precise and testable theories of the workings of the human mind.</a:t>
            </a:r>
            <a:endParaRPr/>
          </a:p>
          <a:p>
            <a:pPr indent="-342900" lvl="0" marL="342900" marR="0" rtl="0" algn="l">
              <a:lnSpc>
                <a:spcPct val="100000"/>
              </a:lnSpc>
              <a:spcBef>
                <a:spcPts val="400"/>
              </a:spcBef>
              <a:spcAft>
                <a:spcPts val="0"/>
              </a:spcAft>
              <a:buClr>
                <a:schemeClr val="dk1"/>
              </a:buClr>
              <a:buSzPts val="2000"/>
              <a:buFont typeface="Comic Sans MS"/>
              <a:buChar char="•"/>
            </a:pPr>
            <a:r>
              <a:rPr b="0" i="0" lang="en-US" sz="2000" u="none">
                <a:solidFill>
                  <a:schemeClr val="dk1"/>
                </a:solidFill>
                <a:latin typeface="Comic Sans MS"/>
                <a:ea typeface="Comic Sans MS"/>
                <a:cs typeface="Comic Sans MS"/>
                <a:sym typeface="Comic Sans MS"/>
              </a:rPr>
              <a:t>There are two ways to do this: </a:t>
            </a:r>
            <a:endParaRPr/>
          </a:p>
          <a:p>
            <a:pPr indent="-342900" lvl="0" marL="342900" marR="0" rtl="0" algn="l">
              <a:lnSpc>
                <a:spcPct val="100000"/>
              </a:lnSpc>
              <a:spcBef>
                <a:spcPts val="400"/>
              </a:spcBef>
              <a:spcAft>
                <a:spcPts val="0"/>
              </a:spcAft>
              <a:buClr>
                <a:schemeClr val="dk1"/>
              </a:buClr>
              <a:buSzPts val="2000"/>
              <a:buFont typeface="Noto Sans"/>
              <a:buChar char="❑"/>
            </a:pPr>
            <a:r>
              <a:rPr b="0" i="0" lang="en-US" sz="2000" u="none">
                <a:solidFill>
                  <a:schemeClr val="dk1"/>
                </a:solidFill>
                <a:latin typeface="Comic Sans MS"/>
                <a:ea typeface="Comic Sans MS"/>
                <a:cs typeface="Comic Sans MS"/>
                <a:sym typeface="Comic Sans MS"/>
              </a:rPr>
              <a:t>Introspection—trying to catch our own thoughts as they go by</a:t>
            </a:r>
            <a:endParaRPr/>
          </a:p>
          <a:p>
            <a:pPr indent="-342900" lvl="0" marL="342900" marR="0" rtl="0" algn="l">
              <a:lnSpc>
                <a:spcPct val="100000"/>
              </a:lnSpc>
              <a:spcBef>
                <a:spcPts val="400"/>
              </a:spcBef>
              <a:spcAft>
                <a:spcPts val="0"/>
              </a:spcAft>
              <a:buClr>
                <a:schemeClr val="dk1"/>
              </a:buClr>
              <a:buSzPts val="2000"/>
              <a:buFont typeface="Noto Sans"/>
              <a:buChar char="❑"/>
            </a:pPr>
            <a:r>
              <a:rPr b="0" i="0" lang="en-US" sz="2000" u="none">
                <a:solidFill>
                  <a:schemeClr val="dk1"/>
                </a:solidFill>
                <a:latin typeface="Comic Sans MS"/>
                <a:ea typeface="Comic Sans MS"/>
                <a:cs typeface="Comic Sans MS"/>
                <a:sym typeface="Comic Sans MS"/>
              </a:rPr>
              <a:t>psychological experiments.</a:t>
            </a:r>
            <a:endParaRPr/>
          </a:p>
        </p:txBody>
      </p:sp>
      <p:sp>
        <p:nvSpPr>
          <p:cNvPr id="205" name="Google Shape;205;p1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turing" id="206" name="Google Shape;206;p12"/>
          <p:cNvPicPr preferRelativeResize="0"/>
          <p:nvPr/>
        </p:nvPicPr>
        <p:blipFill rotWithShape="1">
          <a:blip r:embed="rId3">
            <a:alphaModFix/>
          </a:blip>
          <a:srcRect b="0" l="0" r="0" t="0"/>
          <a:stretch/>
        </p:blipFill>
        <p:spPr>
          <a:xfrm>
            <a:off x="2819400" y="4722812"/>
            <a:ext cx="3948112" cy="1368425"/>
          </a:xfrm>
          <a:prstGeom prst="rect">
            <a:avLst/>
          </a:prstGeom>
          <a:noFill/>
          <a:ln>
            <a:noFill/>
          </a:ln>
        </p:spPr>
      </p:pic>
      <p:sp>
        <p:nvSpPr>
          <p:cNvPr id="207" name="Google Shape;207;p12"/>
          <p:cNvSpPr txBox="1"/>
          <p:nvPr/>
        </p:nvSpPr>
        <p:spPr>
          <a:xfrm>
            <a:off x="5804625" y="3073600"/>
            <a:ext cx="2661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Arial"/>
                <a:ea typeface="Arial"/>
                <a:cs typeface="Arial"/>
                <a:sym typeface="Arial"/>
              </a:rPr>
              <a:t>GPS : general problem solver</a:t>
            </a:r>
            <a:endParaRPr b="0" i="0" sz="1400" u="none" cap="none" strike="noStrike">
              <a:solidFill>
                <a:srgbClr val="0000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3"/>
          <p:cNvSpPr txBox="1"/>
          <p:nvPr>
            <p:ph type="title"/>
          </p:nvPr>
        </p:nvSpPr>
        <p:spPr>
          <a:xfrm>
            <a:off x="5334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Thinking Rationally</a:t>
            </a:r>
            <a:br>
              <a:rPr b="0" i="0" lang="en-US" sz="4400" u="none">
                <a:solidFill>
                  <a:schemeClr val="dk2"/>
                </a:solidFill>
                <a:latin typeface="Arial"/>
                <a:ea typeface="Arial"/>
                <a:cs typeface="Arial"/>
                <a:sym typeface="Arial"/>
              </a:rPr>
            </a:br>
            <a:r>
              <a:rPr b="0" i="0" lang="en-US" sz="4400" u="none">
                <a:solidFill>
                  <a:schemeClr val="dk2"/>
                </a:solidFill>
                <a:latin typeface="Arial"/>
                <a:ea typeface="Arial"/>
                <a:cs typeface="Arial"/>
                <a:sym typeface="Arial"/>
              </a:rPr>
              <a:t>Codify ”Right Thinking”</a:t>
            </a:r>
            <a:endParaRPr/>
          </a:p>
        </p:txBody>
      </p:sp>
      <p:sp>
        <p:nvSpPr>
          <p:cNvPr id="213" name="Google Shape;213;p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Comic Sans MS"/>
              <a:buChar char="•"/>
            </a:pPr>
            <a:r>
              <a:rPr b="0" i="0" lang="en-US" sz="2000" u="none">
                <a:solidFill>
                  <a:schemeClr val="dk1"/>
                </a:solidFill>
                <a:latin typeface="Comic Sans MS"/>
                <a:ea typeface="Comic Sans MS"/>
                <a:cs typeface="Comic Sans MS"/>
                <a:sym typeface="Comic Sans MS"/>
              </a:rPr>
              <a:t>The development of formal which , provided a precise notation for statements about all kinds of things in the world and the relations between them.</a:t>
            </a:r>
            <a:endParaRPr/>
          </a:p>
          <a:p>
            <a:pPr indent="-342900" lvl="0" marL="342900" marR="0" rtl="0" algn="l">
              <a:lnSpc>
                <a:spcPct val="100000"/>
              </a:lnSpc>
              <a:spcBef>
                <a:spcPts val="400"/>
              </a:spcBef>
              <a:spcAft>
                <a:spcPts val="0"/>
              </a:spcAft>
              <a:buClr>
                <a:schemeClr val="dk1"/>
              </a:buClr>
              <a:buSzPts val="2000"/>
              <a:buFont typeface="Comic Sans MS"/>
              <a:buChar char="•"/>
            </a:pPr>
            <a:r>
              <a:rPr b="0" i="0" lang="en-US" sz="2000" u="none">
                <a:solidFill>
                  <a:schemeClr val="dk1"/>
                </a:solidFill>
                <a:latin typeface="Comic Sans MS"/>
                <a:ea typeface="Comic Sans MS"/>
                <a:cs typeface="Comic Sans MS"/>
                <a:sym typeface="Comic Sans MS"/>
              </a:rPr>
              <a:t>There are two main obstacles to this approach. </a:t>
            </a:r>
            <a:endParaRPr/>
          </a:p>
          <a:p>
            <a:pPr indent="-342900" lvl="0" marL="342900" marR="0" rtl="0" algn="l">
              <a:lnSpc>
                <a:spcPct val="100000"/>
              </a:lnSpc>
              <a:spcBef>
                <a:spcPts val="400"/>
              </a:spcBef>
              <a:spcAft>
                <a:spcPts val="0"/>
              </a:spcAft>
              <a:buClr>
                <a:schemeClr val="dk1"/>
              </a:buClr>
              <a:buSzPts val="2000"/>
              <a:buFont typeface="Noto Sans"/>
              <a:buChar char="❑"/>
            </a:pPr>
            <a:r>
              <a:rPr b="0" i="0" lang="en-US" sz="2000" u="none">
                <a:solidFill>
                  <a:schemeClr val="dk1"/>
                </a:solidFill>
                <a:latin typeface="Comic Sans MS"/>
                <a:ea typeface="Comic Sans MS"/>
                <a:cs typeface="Comic Sans MS"/>
                <a:sym typeface="Comic Sans MS"/>
              </a:rPr>
              <a:t>It is not easy to take informal knowledge and state it in the formal terms required by logical notation.</a:t>
            </a:r>
            <a:endParaRPr/>
          </a:p>
          <a:p>
            <a:pPr indent="-342900" lvl="0" marL="342900" marR="0" rtl="0" algn="l">
              <a:lnSpc>
                <a:spcPct val="100000"/>
              </a:lnSpc>
              <a:spcBef>
                <a:spcPts val="400"/>
              </a:spcBef>
              <a:spcAft>
                <a:spcPts val="0"/>
              </a:spcAft>
              <a:buClr>
                <a:schemeClr val="dk1"/>
              </a:buClr>
              <a:buSzPts val="2000"/>
              <a:buFont typeface="Noto Sans"/>
              <a:buChar char="❑"/>
            </a:pPr>
            <a:r>
              <a:rPr b="0" i="0" lang="en-US" sz="2000" u="none">
                <a:solidFill>
                  <a:schemeClr val="dk1"/>
                </a:solidFill>
                <a:latin typeface="Comic Sans MS"/>
                <a:ea typeface="Comic Sans MS"/>
                <a:cs typeface="Comic Sans MS"/>
                <a:sym typeface="Comic Sans MS"/>
              </a:rPr>
              <a:t>There is a big difference between being able to solve a problem "in principle" and doing so in practice.</a:t>
            </a:r>
            <a:endParaRPr/>
          </a:p>
        </p:txBody>
      </p:sp>
      <p:sp>
        <p:nvSpPr>
          <p:cNvPr id="214" name="Google Shape;214;p1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15" name="Google Shape;215;p13"/>
          <p:cNvSpPr txBox="1"/>
          <p:nvPr/>
        </p:nvSpPr>
        <p:spPr>
          <a:xfrm>
            <a:off x="7771925" y="817300"/>
            <a:ext cx="91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Arial"/>
                <a:ea typeface="Arial"/>
                <a:cs typeface="Arial"/>
                <a:sym typeface="Arial"/>
              </a:rPr>
              <a:t>logic</a:t>
            </a:r>
            <a:endParaRPr b="0" i="0" sz="1400" u="none" cap="none" strike="noStrike">
              <a:solidFill>
                <a:srgbClr val="0000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Acting Rationally	</a:t>
            </a:r>
            <a:endParaRPr/>
          </a:p>
        </p:txBody>
      </p:sp>
      <p:sp>
        <p:nvSpPr>
          <p:cNvPr id="221" name="Google Shape;221;p14"/>
          <p:cNvSpPr txBox="1"/>
          <p:nvPr>
            <p:ph idx="1" type="body"/>
          </p:nvPr>
        </p:nvSpPr>
        <p:spPr>
          <a:xfrm>
            <a:off x="457200" y="1676400"/>
            <a:ext cx="8229600"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Comic Sans MS"/>
              <a:buChar char="•"/>
            </a:pPr>
            <a:r>
              <a:rPr b="0" i="0" lang="en-US" sz="2000" u="none">
                <a:solidFill>
                  <a:schemeClr val="dk1"/>
                </a:solidFill>
                <a:latin typeface="Comic Sans MS"/>
                <a:ea typeface="Comic Sans MS"/>
                <a:cs typeface="Comic Sans MS"/>
                <a:sym typeface="Comic Sans MS"/>
              </a:rPr>
              <a:t>Acting rationally means acting so as to achieve one's goals, given one's beliefs. An </a:t>
            </a:r>
            <a:r>
              <a:rPr b="1" i="0" lang="en-US" sz="2000" u="none">
                <a:solidFill>
                  <a:schemeClr val="dk1"/>
                </a:solidFill>
                <a:latin typeface="Comic Sans MS"/>
                <a:ea typeface="Comic Sans MS"/>
                <a:cs typeface="Comic Sans MS"/>
                <a:sym typeface="Comic Sans MS"/>
              </a:rPr>
              <a:t>agent </a:t>
            </a:r>
            <a:r>
              <a:rPr b="0" i="0" lang="en-US" sz="2000" u="none">
                <a:solidFill>
                  <a:schemeClr val="dk1"/>
                </a:solidFill>
                <a:latin typeface="Comic Sans MS"/>
                <a:ea typeface="Comic Sans MS"/>
                <a:cs typeface="Comic Sans MS"/>
                <a:sym typeface="Comic Sans MS"/>
              </a:rPr>
              <a:t>is just something that perceives and acts.</a:t>
            </a:r>
            <a:endParaRPr/>
          </a:p>
          <a:p>
            <a:pPr indent="-342900" lvl="0" marL="342900" marR="0" rtl="0" algn="l">
              <a:lnSpc>
                <a:spcPct val="100000"/>
              </a:lnSpc>
              <a:spcBef>
                <a:spcPts val="400"/>
              </a:spcBef>
              <a:spcAft>
                <a:spcPts val="0"/>
              </a:spcAft>
              <a:buClr>
                <a:schemeClr val="dk1"/>
              </a:buClr>
              <a:buSzPts val="2000"/>
              <a:buFont typeface="Comic Sans MS"/>
              <a:buChar char="•"/>
            </a:pPr>
            <a:r>
              <a:rPr b="0" i="0" lang="en-US" sz="2000" u="none">
                <a:solidFill>
                  <a:schemeClr val="dk1"/>
                </a:solidFill>
                <a:latin typeface="Comic Sans MS"/>
                <a:ea typeface="Comic Sans MS"/>
                <a:cs typeface="Comic Sans MS"/>
                <a:sym typeface="Comic Sans MS"/>
              </a:rPr>
              <a:t>It act to achieve best outcome or when there is a uncertainty the best expected outcome.</a:t>
            </a:r>
            <a:endParaRPr/>
          </a:p>
        </p:txBody>
      </p:sp>
      <p:sp>
        <p:nvSpPr>
          <p:cNvPr id="222" name="Google Shape;222;p1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23" name="Google Shape;223;p14"/>
          <p:cNvSpPr txBox="1"/>
          <p:nvPr/>
        </p:nvSpPr>
        <p:spPr>
          <a:xfrm>
            <a:off x="7180775" y="548900"/>
            <a:ext cx="1115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Arial"/>
                <a:ea typeface="Arial"/>
                <a:cs typeface="Arial"/>
                <a:sym typeface="Arial"/>
              </a:rPr>
              <a:t>rational agent </a:t>
            </a:r>
            <a:endParaRPr b="0" i="0" sz="1400" u="none" cap="none" strike="noStrike">
              <a:solidFill>
                <a:srgbClr val="0000FF"/>
              </a:solidFill>
              <a:latin typeface="Arial"/>
              <a:ea typeface="Arial"/>
              <a:cs typeface="Arial"/>
              <a:sym typeface="Arial"/>
            </a:endParaRPr>
          </a:p>
        </p:txBody>
      </p:sp>
      <p:sp>
        <p:nvSpPr>
          <p:cNvPr id="224" name="Google Shape;224;p14"/>
          <p:cNvSpPr txBox="1"/>
          <p:nvPr/>
        </p:nvSpPr>
        <p:spPr>
          <a:xfrm>
            <a:off x="1816050" y="3553875"/>
            <a:ext cx="3345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low of thought : correct inferences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5"/>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Arial"/>
              <a:buNone/>
            </a:pPr>
            <a:r>
              <a:rPr b="0" i="0" lang="en-US" sz="2800" u="none">
                <a:solidFill>
                  <a:schemeClr val="dk2"/>
                </a:solidFill>
                <a:latin typeface="Arial"/>
                <a:ea typeface="Arial"/>
                <a:cs typeface="Arial"/>
                <a:sym typeface="Arial"/>
              </a:rPr>
              <a:t>Academic Disciplines relevant to AI</a:t>
            </a:r>
            <a:endParaRPr/>
          </a:p>
        </p:txBody>
      </p:sp>
      <p:sp>
        <p:nvSpPr>
          <p:cNvPr id="230" name="Google Shape;230;p15"/>
          <p:cNvSpPr txBox="1"/>
          <p:nvPr>
            <p:ph idx="1" type="body"/>
          </p:nvPr>
        </p:nvSpPr>
        <p:spPr>
          <a:xfrm>
            <a:off x="457200" y="990600"/>
            <a:ext cx="82296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Philosophy		Logic, methods of reasoning, mind as physical </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		 	system, foundations of learning, language,</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			rationality.</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Mathematics		Formal representation and proof, algorithms,</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			computation, (un)decidability, (in)tractability </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Probability/Statistics	modeling uncertainty, learning from data</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Economics		utility, decision theory, rational economic agents </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Neuroscience		neurons as information processing units.</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Psychology/       	how do people behave, perceive, process cognitive </a:t>
            </a:r>
            <a:endParaRPr/>
          </a:p>
          <a:p>
            <a:pPr indent="-342900" lvl="0" marL="34290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Cognitive Science  	information,  represent knowledge.</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      		</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Computer 		building fast computers </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engineering</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Control theory		design systems that maximize an objective</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			function over time </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Linguistics		knowledge representation, grammars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p:txBody>
      </p:sp>
      <p:sp>
        <p:nvSpPr>
          <p:cNvPr id="231" name="Google Shape;231;p1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37" name="Google Shape;237;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4000"/>
              <a:buFont typeface="Comic Sans MS"/>
              <a:buNone/>
            </a:pPr>
            <a:r>
              <a:rPr b="1" i="0" lang="en-US" sz="4000" u="none">
                <a:solidFill>
                  <a:schemeClr val="accent2"/>
                </a:solidFill>
                <a:latin typeface="Comic Sans MS"/>
                <a:ea typeface="Comic Sans MS"/>
                <a:cs typeface="Comic Sans MS"/>
                <a:sym typeface="Comic Sans MS"/>
              </a:rPr>
              <a:t>Main Areas of AI</a:t>
            </a:r>
            <a:endParaRPr/>
          </a:p>
        </p:txBody>
      </p:sp>
      <p:sp>
        <p:nvSpPr>
          <p:cNvPr id="238" name="Google Shape;238;p16"/>
          <p:cNvSpPr txBox="1"/>
          <p:nvPr>
            <p:ph idx="1" type="body"/>
          </p:nvPr>
        </p:nvSpPr>
        <p:spPr>
          <a:xfrm>
            <a:off x="228600" y="1600200"/>
            <a:ext cx="441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3333CC"/>
              </a:buClr>
              <a:buSzPts val="2400"/>
              <a:buFont typeface="Noto Sans"/>
              <a:buChar char="▪"/>
            </a:pPr>
            <a:r>
              <a:rPr b="0" i="0" lang="en-US" sz="2400" u="none">
                <a:solidFill>
                  <a:schemeClr val="dk1"/>
                </a:solidFill>
                <a:latin typeface="Comic Sans MS"/>
                <a:ea typeface="Comic Sans MS"/>
                <a:cs typeface="Comic Sans MS"/>
                <a:sym typeface="Comic Sans MS"/>
              </a:rPr>
              <a:t>Knowledge representation (including formal logic)</a:t>
            </a:r>
            <a:endParaRPr/>
          </a:p>
          <a:p>
            <a:pPr indent="-342900" lvl="0" marL="342900" rtl="0" algn="l">
              <a:lnSpc>
                <a:spcPct val="80000"/>
              </a:lnSpc>
              <a:spcBef>
                <a:spcPts val="480"/>
              </a:spcBef>
              <a:spcAft>
                <a:spcPts val="0"/>
              </a:spcAft>
              <a:buClr>
                <a:srgbClr val="3333CC"/>
              </a:buClr>
              <a:buSzPts val="2400"/>
              <a:buFont typeface="Noto Sans"/>
              <a:buChar char="▪"/>
            </a:pPr>
            <a:r>
              <a:rPr b="0" i="0" lang="en-US" sz="2400" u="none">
                <a:solidFill>
                  <a:schemeClr val="dk1"/>
                </a:solidFill>
                <a:latin typeface="Comic Sans MS"/>
                <a:ea typeface="Comic Sans MS"/>
                <a:cs typeface="Comic Sans MS"/>
                <a:sym typeface="Comic Sans MS"/>
              </a:rPr>
              <a:t>Search, especially heuristic search (puzzles, games)</a:t>
            </a:r>
            <a:endParaRPr/>
          </a:p>
          <a:p>
            <a:pPr indent="-342900" lvl="0" marL="342900" rtl="0" algn="l">
              <a:lnSpc>
                <a:spcPct val="80000"/>
              </a:lnSpc>
              <a:spcBef>
                <a:spcPts val="480"/>
              </a:spcBef>
              <a:spcAft>
                <a:spcPts val="0"/>
              </a:spcAft>
              <a:buClr>
                <a:srgbClr val="3333CC"/>
              </a:buClr>
              <a:buSzPts val="2400"/>
              <a:buFont typeface="Noto Sans"/>
              <a:buChar char="▪"/>
            </a:pPr>
            <a:r>
              <a:rPr b="0" i="0" lang="en-US" sz="2400" u="none">
                <a:solidFill>
                  <a:schemeClr val="dk1"/>
                </a:solidFill>
                <a:latin typeface="Comic Sans MS"/>
                <a:ea typeface="Comic Sans MS"/>
                <a:cs typeface="Comic Sans MS"/>
                <a:sym typeface="Comic Sans MS"/>
              </a:rPr>
              <a:t>Planning</a:t>
            </a:r>
            <a:endParaRPr/>
          </a:p>
          <a:p>
            <a:pPr indent="-342900" lvl="0" marL="342900" rtl="0" algn="l">
              <a:lnSpc>
                <a:spcPct val="80000"/>
              </a:lnSpc>
              <a:spcBef>
                <a:spcPts val="480"/>
              </a:spcBef>
              <a:spcAft>
                <a:spcPts val="0"/>
              </a:spcAft>
              <a:buClr>
                <a:srgbClr val="3333CC"/>
              </a:buClr>
              <a:buSzPts val="2400"/>
              <a:buFont typeface="Noto Sans"/>
              <a:buChar char="▪"/>
            </a:pPr>
            <a:r>
              <a:rPr b="0" i="0" lang="en-US" sz="2400" u="none">
                <a:solidFill>
                  <a:schemeClr val="dk1"/>
                </a:solidFill>
                <a:latin typeface="Comic Sans MS"/>
                <a:ea typeface="Comic Sans MS"/>
                <a:cs typeface="Comic Sans MS"/>
                <a:sym typeface="Comic Sans MS"/>
              </a:rPr>
              <a:t>Reasoning under uncertainty, including probabilistic reasoning</a:t>
            </a:r>
            <a:endParaRPr/>
          </a:p>
          <a:p>
            <a:pPr indent="-342900" lvl="0" marL="342900" rtl="0" algn="l">
              <a:lnSpc>
                <a:spcPct val="80000"/>
              </a:lnSpc>
              <a:spcBef>
                <a:spcPts val="480"/>
              </a:spcBef>
              <a:spcAft>
                <a:spcPts val="0"/>
              </a:spcAft>
              <a:buClr>
                <a:srgbClr val="3333CC"/>
              </a:buClr>
              <a:buSzPts val="2400"/>
              <a:buFont typeface="Noto Sans"/>
              <a:buChar char="▪"/>
            </a:pPr>
            <a:r>
              <a:rPr b="0" i="0" lang="en-US" sz="2400" u="none">
                <a:solidFill>
                  <a:schemeClr val="dk1"/>
                </a:solidFill>
                <a:latin typeface="Comic Sans MS"/>
                <a:ea typeface="Comic Sans MS"/>
                <a:cs typeface="Comic Sans MS"/>
                <a:sym typeface="Comic Sans MS"/>
              </a:rPr>
              <a:t>Learning</a:t>
            </a:r>
            <a:endParaRPr/>
          </a:p>
          <a:p>
            <a:pPr indent="-342900" lvl="0" marL="342900" rtl="0" algn="l">
              <a:lnSpc>
                <a:spcPct val="80000"/>
              </a:lnSpc>
              <a:spcBef>
                <a:spcPts val="480"/>
              </a:spcBef>
              <a:spcAft>
                <a:spcPts val="0"/>
              </a:spcAft>
              <a:buClr>
                <a:srgbClr val="3333CC"/>
              </a:buClr>
              <a:buSzPts val="2400"/>
              <a:buFont typeface="Noto Sans"/>
              <a:buChar char="▪"/>
            </a:pPr>
            <a:r>
              <a:rPr b="0" i="0" lang="en-US" sz="2400" u="none">
                <a:solidFill>
                  <a:schemeClr val="dk1"/>
                </a:solidFill>
                <a:latin typeface="Comic Sans MS"/>
                <a:ea typeface="Comic Sans MS"/>
                <a:cs typeface="Comic Sans MS"/>
                <a:sym typeface="Comic Sans MS"/>
              </a:rPr>
              <a:t>Agent architectures</a:t>
            </a:r>
            <a:endParaRPr/>
          </a:p>
          <a:p>
            <a:pPr indent="-342900" lvl="0" marL="342900" rtl="0" algn="l">
              <a:lnSpc>
                <a:spcPct val="80000"/>
              </a:lnSpc>
              <a:spcBef>
                <a:spcPts val="480"/>
              </a:spcBef>
              <a:spcAft>
                <a:spcPts val="0"/>
              </a:spcAft>
              <a:buClr>
                <a:srgbClr val="3333CC"/>
              </a:buClr>
              <a:buSzPts val="2400"/>
              <a:buFont typeface="Noto Sans"/>
              <a:buChar char="▪"/>
            </a:pPr>
            <a:r>
              <a:rPr b="0" i="0" lang="en-US" sz="2400" u="none">
                <a:solidFill>
                  <a:schemeClr val="dk1"/>
                </a:solidFill>
                <a:latin typeface="Comic Sans MS"/>
                <a:ea typeface="Comic Sans MS"/>
                <a:cs typeface="Comic Sans MS"/>
                <a:sym typeface="Comic Sans MS"/>
              </a:rPr>
              <a:t>Robotics and perception</a:t>
            </a:r>
            <a:endParaRPr/>
          </a:p>
          <a:p>
            <a:pPr indent="-342900" lvl="0" marL="342900" rtl="0" algn="l">
              <a:lnSpc>
                <a:spcPct val="80000"/>
              </a:lnSpc>
              <a:spcBef>
                <a:spcPts val="480"/>
              </a:spcBef>
              <a:spcAft>
                <a:spcPts val="0"/>
              </a:spcAft>
              <a:buClr>
                <a:srgbClr val="3333CC"/>
              </a:buClr>
              <a:buSzPts val="2400"/>
              <a:buFont typeface="Noto Sans"/>
              <a:buChar char="▪"/>
            </a:pPr>
            <a:r>
              <a:rPr b="0" i="0" lang="en-US" sz="2400" u="none">
                <a:solidFill>
                  <a:schemeClr val="dk1"/>
                </a:solidFill>
                <a:latin typeface="Comic Sans MS"/>
                <a:ea typeface="Comic Sans MS"/>
                <a:cs typeface="Comic Sans MS"/>
                <a:sym typeface="Comic Sans MS"/>
              </a:rPr>
              <a:t>Natural language processing</a:t>
            </a:r>
            <a:endParaRPr/>
          </a:p>
        </p:txBody>
      </p:sp>
      <p:pic>
        <p:nvPicPr>
          <p:cNvPr descr="jigsaw-1" id="239" name="Google Shape;239;p16"/>
          <p:cNvPicPr preferRelativeResize="0"/>
          <p:nvPr/>
        </p:nvPicPr>
        <p:blipFill rotWithShape="1">
          <a:blip r:embed="rId3">
            <a:alphaModFix/>
          </a:blip>
          <a:srcRect b="0" l="0" r="0" t="0"/>
          <a:stretch/>
        </p:blipFill>
        <p:spPr>
          <a:xfrm>
            <a:off x="4800600" y="1600200"/>
            <a:ext cx="3670300" cy="4876800"/>
          </a:xfrm>
          <a:prstGeom prst="rect">
            <a:avLst/>
          </a:prstGeom>
          <a:noFill/>
          <a:ln>
            <a:noFill/>
          </a:ln>
        </p:spPr>
      </p:pic>
      <p:sp>
        <p:nvSpPr>
          <p:cNvPr id="240" name="Google Shape;240;p16"/>
          <p:cNvSpPr txBox="1"/>
          <p:nvPr/>
        </p:nvSpPr>
        <p:spPr>
          <a:xfrm>
            <a:off x="6172200" y="3281362"/>
            <a:ext cx="9445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CC"/>
              </a:buClr>
              <a:buSzPts val="1800"/>
              <a:buFont typeface="Comic Sans MS"/>
              <a:buNone/>
            </a:pPr>
            <a:r>
              <a:rPr b="0" i="0" lang="en-US" sz="1800" u="none" cap="none" strike="noStrike">
                <a:solidFill>
                  <a:srgbClr val="3333CC"/>
                </a:solidFill>
                <a:latin typeface="Comic Sans MS"/>
                <a:ea typeface="Comic Sans MS"/>
                <a:cs typeface="Comic Sans MS"/>
                <a:sym typeface="Comic Sans MS"/>
              </a:rPr>
              <a:t>Search</a:t>
            </a:r>
            <a:endParaRPr b="0" i="0" sz="1400" u="none" cap="none" strike="noStrike">
              <a:solidFill>
                <a:srgbClr val="000000"/>
              </a:solidFill>
              <a:latin typeface="Arial"/>
              <a:ea typeface="Arial"/>
              <a:cs typeface="Arial"/>
              <a:sym typeface="Arial"/>
            </a:endParaRPr>
          </a:p>
        </p:txBody>
      </p:sp>
      <p:sp>
        <p:nvSpPr>
          <p:cNvPr id="241" name="Google Shape;241;p16"/>
          <p:cNvSpPr txBox="1"/>
          <p:nvPr/>
        </p:nvSpPr>
        <p:spPr>
          <a:xfrm>
            <a:off x="5943600" y="4114800"/>
            <a:ext cx="1289050"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990000"/>
              </a:buClr>
              <a:buSzPts val="1800"/>
              <a:buFont typeface="Comic Sans MS"/>
              <a:buNone/>
            </a:pPr>
            <a:r>
              <a:rPr b="0" i="0" lang="en-US" sz="1800" u="none" cap="none" strike="noStrike">
                <a:solidFill>
                  <a:srgbClr val="990000"/>
                </a:solidFill>
                <a:latin typeface="Comic Sans MS"/>
                <a:ea typeface="Comic Sans MS"/>
                <a:cs typeface="Comic Sans MS"/>
                <a:sym typeface="Comic Sans MS"/>
              </a:rPr>
              <a:t>Knowledge</a:t>
            </a:r>
            <a:br>
              <a:rPr b="0" i="0" lang="en-US" sz="1800" u="none" cap="none" strike="noStrike">
                <a:solidFill>
                  <a:srgbClr val="990000"/>
                </a:solidFill>
                <a:latin typeface="Comic Sans MS"/>
                <a:ea typeface="Comic Sans MS"/>
                <a:cs typeface="Comic Sans MS"/>
                <a:sym typeface="Comic Sans MS"/>
              </a:rPr>
            </a:br>
            <a:r>
              <a:rPr b="0" i="0" lang="en-US" sz="1800" u="none" cap="none" strike="noStrike">
                <a:solidFill>
                  <a:srgbClr val="990000"/>
                </a:solidFill>
                <a:latin typeface="Comic Sans MS"/>
                <a:ea typeface="Comic Sans MS"/>
                <a:cs typeface="Comic Sans MS"/>
                <a:sym typeface="Comic Sans MS"/>
              </a:rPr>
              <a:t>rep.</a:t>
            </a:r>
            <a:endParaRPr b="0" i="0" sz="1400" u="none" cap="none" strike="noStrike">
              <a:solidFill>
                <a:srgbClr val="000000"/>
              </a:solidFill>
              <a:latin typeface="Arial"/>
              <a:ea typeface="Arial"/>
              <a:cs typeface="Arial"/>
              <a:sym typeface="Arial"/>
            </a:endParaRPr>
          </a:p>
        </p:txBody>
      </p:sp>
      <p:sp>
        <p:nvSpPr>
          <p:cNvPr id="242" name="Google Shape;242;p16"/>
          <p:cNvSpPr txBox="1"/>
          <p:nvPr/>
        </p:nvSpPr>
        <p:spPr>
          <a:xfrm>
            <a:off x="4876800" y="4500562"/>
            <a:ext cx="10239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Planning</a:t>
            </a:r>
            <a:endParaRPr b="0" i="0" sz="1400" u="none" cap="none" strike="noStrike">
              <a:solidFill>
                <a:srgbClr val="000000"/>
              </a:solidFill>
              <a:latin typeface="Arial"/>
              <a:ea typeface="Arial"/>
              <a:cs typeface="Arial"/>
              <a:sym typeface="Arial"/>
            </a:endParaRPr>
          </a:p>
        </p:txBody>
      </p:sp>
      <p:sp>
        <p:nvSpPr>
          <p:cNvPr id="243" name="Google Shape;243;p16"/>
          <p:cNvSpPr txBox="1"/>
          <p:nvPr/>
        </p:nvSpPr>
        <p:spPr>
          <a:xfrm>
            <a:off x="4800600" y="2971800"/>
            <a:ext cx="12239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Reasoning</a:t>
            </a:r>
            <a:endParaRPr b="0" i="0" sz="1400" u="none" cap="none" strike="noStrike">
              <a:solidFill>
                <a:srgbClr val="000000"/>
              </a:solidFill>
              <a:latin typeface="Arial"/>
              <a:ea typeface="Arial"/>
              <a:cs typeface="Arial"/>
              <a:sym typeface="Arial"/>
            </a:endParaRPr>
          </a:p>
        </p:txBody>
      </p:sp>
      <p:sp>
        <p:nvSpPr>
          <p:cNvPr id="244" name="Google Shape;244;p16"/>
          <p:cNvSpPr txBox="1"/>
          <p:nvPr/>
        </p:nvSpPr>
        <p:spPr>
          <a:xfrm>
            <a:off x="7391400" y="3505200"/>
            <a:ext cx="10842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Learning</a:t>
            </a:r>
            <a:endParaRPr b="0" i="0" sz="1400" u="none" cap="none" strike="noStrike">
              <a:solidFill>
                <a:srgbClr val="000000"/>
              </a:solidFill>
              <a:latin typeface="Arial"/>
              <a:ea typeface="Arial"/>
              <a:cs typeface="Arial"/>
              <a:sym typeface="Arial"/>
            </a:endParaRPr>
          </a:p>
        </p:txBody>
      </p:sp>
      <p:sp>
        <p:nvSpPr>
          <p:cNvPr id="245" name="Google Shape;245;p16"/>
          <p:cNvSpPr txBox="1"/>
          <p:nvPr/>
        </p:nvSpPr>
        <p:spPr>
          <a:xfrm>
            <a:off x="4937125" y="1946275"/>
            <a:ext cx="82391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Agent</a:t>
            </a:r>
            <a:endParaRPr b="0" i="0" sz="1400" u="none" cap="none" strike="noStrike">
              <a:solidFill>
                <a:srgbClr val="000000"/>
              </a:solidFill>
              <a:latin typeface="Arial"/>
              <a:ea typeface="Arial"/>
              <a:cs typeface="Arial"/>
              <a:sym typeface="Arial"/>
            </a:endParaRPr>
          </a:p>
        </p:txBody>
      </p:sp>
      <p:sp>
        <p:nvSpPr>
          <p:cNvPr id="246" name="Google Shape;246;p16"/>
          <p:cNvSpPr txBox="1"/>
          <p:nvPr/>
        </p:nvSpPr>
        <p:spPr>
          <a:xfrm>
            <a:off x="6096000" y="2362200"/>
            <a:ext cx="110331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Robotics</a:t>
            </a:r>
            <a:endParaRPr b="0" i="0" sz="1400" u="none" cap="none" strike="noStrike">
              <a:solidFill>
                <a:srgbClr val="000000"/>
              </a:solidFill>
              <a:latin typeface="Arial"/>
              <a:ea typeface="Arial"/>
              <a:cs typeface="Arial"/>
              <a:sym typeface="Arial"/>
            </a:endParaRPr>
          </a:p>
        </p:txBody>
      </p:sp>
      <p:sp>
        <p:nvSpPr>
          <p:cNvPr id="247" name="Google Shape;247;p16"/>
          <p:cNvSpPr txBox="1"/>
          <p:nvPr/>
        </p:nvSpPr>
        <p:spPr>
          <a:xfrm>
            <a:off x="7162800" y="2057400"/>
            <a:ext cx="1314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Perception</a:t>
            </a:r>
            <a:endParaRPr b="0" i="0" sz="1400" u="none" cap="none" strike="noStrike">
              <a:solidFill>
                <a:srgbClr val="000000"/>
              </a:solidFill>
              <a:latin typeface="Arial"/>
              <a:ea typeface="Arial"/>
              <a:cs typeface="Arial"/>
              <a:sym typeface="Arial"/>
            </a:endParaRPr>
          </a:p>
        </p:txBody>
      </p:sp>
      <p:sp>
        <p:nvSpPr>
          <p:cNvPr id="248" name="Google Shape;248;p16"/>
          <p:cNvSpPr txBox="1"/>
          <p:nvPr/>
        </p:nvSpPr>
        <p:spPr>
          <a:xfrm>
            <a:off x="4800600" y="5562600"/>
            <a:ext cx="108585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Natural</a:t>
            </a:r>
            <a:br>
              <a:rPr b="0" i="0" lang="en-US" sz="1800" u="none" cap="none" strike="noStrike">
                <a:solidFill>
                  <a:schemeClr val="dk1"/>
                </a:solidFill>
                <a:latin typeface="Comic Sans MS"/>
                <a:ea typeface="Comic Sans MS"/>
                <a:cs typeface="Comic Sans MS"/>
                <a:sym typeface="Comic Sans MS"/>
              </a:rPr>
            </a:br>
            <a:r>
              <a:rPr b="0" i="0" lang="en-US" sz="1800" u="none" cap="none" strike="noStrike">
                <a:solidFill>
                  <a:schemeClr val="dk1"/>
                </a:solidFill>
                <a:latin typeface="Comic Sans MS"/>
                <a:ea typeface="Comic Sans MS"/>
                <a:cs typeface="Comic Sans MS"/>
                <a:sym typeface="Comic Sans MS"/>
              </a:rPr>
              <a:t>language</a:t>
            </a:r>
            <a:endParaRPr b="0" i="0" sz="1400" u="none" cap="none" strike="noStrike">
              <a:solidFill>
                <a:srgbClr val="000000"/>
              </a:solidFill>
              <a:latin typeface="Arial"/>
              <a:ea typeface="Arial"/>
              <a:cs typeface="Arial"/>
              <a:sym typeface="Arial"/>
            </a:endParaRPr>
          </a:p>
        </p:txBody>
      </p:sp>
      <p:sp>
        <p:nvSpPr>
          <p:cNvPr id="249" name="Google Shape;249;p16"/>
          <p:cNvSpPr txBox="1"/>
          <p:nvPr/>
        </p:nvSpPr>
        <p:spPr>
          <a:xfrm>
            <a:off x="6461125" y="5680075"/>
            <a:ext cx="355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a:t>
            </a:r>
            <a:endParaRPr b="0" i="0" sz="1400" u="none" cap="none" strike="noStrike">
              <a:solidFill>
                <a:srgbClr val="000000"/>
              </a:solidFill>
              <a:latin typeface="Arial"/>
              <a:ea typeface="Arial"/>
              <a:cs typeface="Arial"/>
              <a:sym typeface="Arial"/>
            </a:endParaRPr>
          </a:p>
        </p:txBody>
      </p:sp>
      <p:sp>
        <p:nvSpPr>
          <p:cNvPr id="250" name="Google Shape;250;p16"/>
          <p:cNvSpPr txBox="1"/>
          <p:nvPr/>
        </p:nvSpPr>
        <p:spPr>
          <a:xfrm>
            <a:off x="7315200" y="5715000"/>
            <a:ext cx="1095375"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Expert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Systems</a:t>
            </a:r>
            <a:endParaRPr b="0" i="0" sz="1400" u="none" cap="none" strike="noStrike">
              <a:solidFill>
                <a:srgbClr val="000000"/>
              </a:solidFill>
              <a:latin typeface="Arial"/>
              <a:ea typeface="Arial"/>
              <a:cs typeface="Arial"/>
              <a:sym typeface="Arial"/>
            </a:endParaRPr>
          </a:p>
        </p:txBody>
      </p:sp>
      <p:sp>
        <p:nvSpPr>
          <p:cNvPr id="251" name="Google Shape;251;p16"/>
          <p:cNvSpPr txBox="1"/>
          <p:nvPr/>
        </p:nvSpPr>
        <p:spPr>
          <a:xfrm>
            <a:off x="7062787" y="4191000"/>
            <a:ext cx="1662112"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Constraint</a:t>
            </a:r>
            <a:br>
              <a:rPr b="0" i="0" lang="en-US" sz="1800" u="none" cap="none" strike="noStrike">
                <a:solidFill>
                  <a:schemeClr val="dk1"/>
                </a:solidFill>
                <a:latin typeface="Comic Sans MS"/>
                <a:ea typeface="Comic Sans MS"/>
                <a:cs typeface="Comic Sans MS"/>
                <a:sym typeface="Comic Sans MS"/>
              </a:rPr>
            </a:br>
            <a:r>
              <a:rPr b="0" i="0" lang="en-US" sz="1800" u="none" cap="none" strike="noStrike">
                <a:solidFill>
                  <a:schemeClr val="dk1"/>
                </a:solidFill>
                <a:latin typeface="Comic Sans MS"/>
                <a:ea typeface="Comic Sans MS"/>
                <a:cs typeface="Comic Sans MS"/>
                <a:sym typeface="Comic Sans MS"/>
              </a:rPr>
              <a:t>satisfaction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7"/>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History of AI</a:t>
            </a:r>
            <a:endParaRPr/>
          </a:p>
        </p:txBody>
      </p:sp>
      <p:sp>
        <p:nvSpPr>
          <p:cNvPr id="257" name="Google Shape;257;p17"/>
          <p:cNvSpPr txBox="1"/>
          <p:nvPr>
            <p:ph idx="1" type="body"/>
          </p:nvPr>
        </p:nvSpPr>
        <p:spPr>
          <a:xfrm>
            <a:off x="457200" y="1066800"/>
            <a:ext cx="8229600" cy="50593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1943: early beginnings</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McCulloch &amp; Pitts: Boolean circuit model of brain</a:t>
            </a:r>
            <a:endParaRPr/>
          </a:p>
          <a:p>
            <a:pPr indent="-228600" lvl="0" marL="342900" rtl="0" algn="l">
              <a:lnSpc>
                <a:spcPct val="8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1950: Turing </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Turing's "Computing Machinery and Intelligence“ ,</a:t>
            </a:r>
            <a:r>
              <a:rPr lang="en-US" sz="1800"/>
              <a:t>therein introduced tuning test , machine learning , genetic and reinforcement learning algo</a:t>
            </a:r>
            <a:endParaRPr/>
          </a:p>
          <a:p>
            <a:pPr indent="-228600" lvl="0" marL="342900" rtl="0" algn="l">
              <a:lnSpc>
                <a:spcPct val="8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1956: birth of AI</a:t>
            </a:r>
            <a:endParaRPr/>
          </a:p>
          <a:p>
            <a:pPr indent="-285750" lvl="1" marL="742950" rtl="0" algn="l">
              <a:lnSpc>
                <a:spcPct val="80000"/>
              </a:lnSpc>
              <a:spcBef>
                <a:spcPts val="360"/>
              </a:spcBef>
              <a:spcAft>
                <a:spcPts val="0"/>
              </a:spcAft>
              <a:buClr>
                <a:schemeClr val="dk1"/>
              </a:buClr>
              <a:buSzPts val="1800"/>
              <a:buFont typeface="Arial"/>
              <a:buChar char="–"/>
            </a:pPr>
            <a:r>
              <a:rPr b="1" lang="en-US" sz="1800">
                <a:solidFill>
                  <a:srgbClr val="FF0000"/>
                </a:solidFill>
              </a:rPr>
              <a:t>McCarthy</a:t>
            </a:r>
            <a:r>
              <a:rPr lang="en-US" sz="1800"/>
              <a:t> : </a:t>
            </a:r>
            <a:r>
              <a:rPr b="0" i="0" lang="en-US" sz="1800" u="none">
                <a:solidFill>
                  <a:schemeClr val="dk1"/>
                </a:solidFill>
                <a:latin typeface="Arial"/>
                <a:ea typeface="Arial"/>
                <a:cs typeface="Arial"/>
                <a:sym typeface="Arial"/>
              </a:rPr>
              <a:t>Dartmouth college meeting: "Artificial Intelligence“ name adopted</a:t>
            </a:r>
            <a:endParaRPr/>
          </a:p>
          <a:p>
            <a:pPr indent="-228600" lvl="0" marL="342900" rtl="0" algn="l">
              <a:lnSpc>
                <a:spcPct val="8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1950s: initial promise</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Early AI programs, including </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Samuel's checkers program  </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Newell &amp; Simon's Logic Theorist</a:t>
            </a:r>
            <a:endParaRPr/>
          </a:p>
          <a:p>
            <a:pPr indent="-171450" lvl="1" marL="742950" rtl="0" algn="l">
              <a:lnSpc>
                <a:spcPct val="8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1955-65: “great enthusiasm”</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Newell and Simon: GPS, general problem solver</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Gelertner: Geometry Theorem Prover</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McCarthy: invention of LISP</a:t>
            </a:r>
            <a:endParaRPr/>
          </a:p>
          <a:p>
            <a:pPr indent="-285750" lvl="1" marL="742950" rtl="0" algn="l">
              <a:lnSpc>
                <a:spcPct val="8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8"/>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History of AI</a:t>
            </a:r>
            <a:endParaRPr/>
          </a:p>
        </p:txBody>
      </p:sp>
      <p:sp>
        <p:nvSpPr>
          <p:cNvPr id="263" name="Google Shape;263;p18"/>
          <p:cNvSpPr txBox="1"/>
          <p:nvPr>
            <p:ph idx="1" type="body"/>
          </p:nvPr>
        </p:nvSpPr>
        <p:spPr>
          <a:xfrm>
            <a:off x="533400" y="990600"/>
            <a:ext cx="7924800" cy="5410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1966—73: Reality dawns	</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Realization that many AI problems are intractable</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Limitations of existing neural network methods identified</a:t>
            </a:r>
            <a:endParaRPr/>
          </a:p>
          <a:p>
            <a:pPr indent="-228600" lvl="2" marL="11430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Neural network research almost disappears</a:t>
            </a:r>
            <a:endParaRPr/>
          </a:p>
          <a:p>
            <a:pPr indent="-114300" lvl="2" marL="1143000" rtl="0" algn="l">
              <a:lnSpc>
                <a:spcPct val="8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1969—85: Adding domain knowledge</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Development of knowledge-based systems</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Success of rule-based expert systems,</a:t>
            </a:r>
            <a:endParaRPr/>
          </a:p>
          <a:p>
            <a:pPr indent="-228600" lvl="2" marL="11430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E.g., DENDRAL, MYCIN</a:t>
            </a:r>
            <a:endParaRPr/>
          </a:p>
          <a:p>
            <a:pPr indent="-228600" lvl="2" marL="11430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But were brittle and did not scale well in practice</a:t>
            </a:r>
            <a:endParaRPr/>
          </a:p>
          <a:p>
            <a:pPr indent="-114300" lvl="2" marL="1143000" rtl="0" algn="l">
              <a:lnSpc>
                <a:spcPct val="8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1986--  Rise of machine learning</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Neural networks return to popularity</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Major advances in machine learning algorithms and applications</a:t>
            </a:r>
            <a:endParaRPr/>
          </a:p>
          <a:p>
            <a:pPr indent="-171450" lvl="1" marL="742950" rtl="0" algn="l">
              <a:lnSpc>
                <a:spcPct val="8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1990--  Role of uncertainty</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Bayesian networks as a knowledge representation framework</a:t>
            </a:r>
            <a:endParaRPr/>
          </a:p>
          <a:p>
            <a:pPr indent="-171450" lvl="1" marL="742950" rtl="0" algn="l">
              <a:lnSpc>
                <a:spcPct val="8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1995-- AI as Science</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Integration of learning, reasoning, knowledge representation</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AI methods used in vision, language, data mining, etc</a:t>
            </a:r>
            <a:endParaRPr/>
          </a:p>
          <a:p>
            <a:pPr indent="-285750" lvl="1" marL="742950" rtl="0" algn="l">
              <a:lnSpc>
                <a:spcPct val="8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9"/>
          <p:cNvSpPr txBox="1"/>
          <p:nvPr>
            <p:ph type="title"/>
          </p:nvPr>
        </p:nvSpPr>
        <p:spPr>
          <a:xfrm>
            <a:off x="685800" y="274637"/>
            <a:ext cx="80010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lang="en-US"/>
              <a:t>The </a:t>
            </a:r>
            <a:r>
              <a:rPr b="0" i="0" lang="en-US" sz="4400" u="none">
                <a:solidFill>
                  <a:schemeClr val="dk2"/>
                </a:solidFill>
                <a:latin typeface="Arial"/>
                <a:ea typeface="Arial"/>
                <a:cs typeface="Arial"/>
                <a:sym typeface="Arial"/>
              </a:rPr>
              <a:t>State of The Art </a:t>
            </a:r>
            <a:endParaRPr/>
          </a:p>
        </p:txBody>
      </p:sp>
      <p:sp>
        <p:nvSpPr>
          <p:cNvPr id="269" name="Google Shape;269;p19"/>
          <p:cNvSpPr txBox="1"/>
          <p:nvPr>
            <p:ph idx="1" type="body"/>
          </p:nvPr>
        </p:nvSpPr>
        <p:spPr>
          <a:xfrm>
            <a:off x="457200" y="1066800"/>
            <a:ext cx="82296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Comic Sans MS"/>
              <a:buChar char="•"/>
            </a:pPr>
            <a:r>
              <a:rPr b="0" i="0" lang="en-US" sz="2000" u="none">
                <a:solidFill>
                  <a:schemeClr val="dk1"/>
                </a:solidFill>
                <a:latin typeface="Comic Sans MS"/>
                <a:ea typeface="Comic Sans MS"/>
                <a:cs typeface="Comic Sans MS"/>
                <a:sym typeface="Comic Sans MS"/>
              </a:rPr>
              <a:t>Game Playing: Deep Blue defeated the reigning world chess champion Garry Kasparov in 1997 </a:t>
            </a:r>
            <a:endParaRPr/>
          </a:p>
          <a:p>
            <a:pPr indent="-215900" lvl="0" marL="342900" marR="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Comic Sans MS"/>
              <a:ea typeface="Comic Sans MS"/>
              <a:cs typeface="Comic Sans MS"/>
              <a:sym typeface="Comic Sans MS"/>
            </a:endParaRPr>
          </a:p>
          <a:p>
            <a:pPr indent="-342900" lvl="0" marL="342900" marR="0" rtl="0" algn="l">
              <a:lnSpc>
                <a:spcPct val="80000"/>
              </a:lnSpc>
              <a:spcBef>
                <a:spcPts val="400"/>
              </a:spcBef>
              <a:spcAft>
                <a:spcPts val="0"/>
              </a:spcAft>
              <a:buClr>
                <a:schemeClr val="dk1"/>
              </a:buClr>
              <a:buSzPts val="2000"/>
              <a:buFont typeface="Comic Sans MS"/>
              <a:buChar char="•"/>
            </a:pPr>
            <a:r>
              <a:rPr b="0" i="0" lang="en-US" sz="2000" u="none">
                <a:solidFill>
                  <a:schemeClr val="dk1"/>
                </a:solidFill>
                <a:latin typeface="Comic Sans MS"/>
                <a:ea typeface="Comic Sans MS"/>
                <a:cs typeface="Comic Sans MS"/>
                <a:sym typeface="Comic Sans MS"/>
              </a:rPr>
              <a:t>Autonomous Planning and Scheduling: NASA's on-board autonomous planning program controlled the scheduling of operations for a spacecraft </a:t>
            </a:r>
            <a:endParaRPr/>
          </a:p>
          <a:p>
            <a:pPr indent="-342900" lvl="0" marL="342900" marR="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Comic Sans MS"/>
              <a:ea typeface="Comic Sans MS"/>
              <a:cs typeface="Comic Sans MS"/>
              <a:sym typeface="Comic Sans MS"/>
            </a:endParaRPr>
          </a:p>
          <a:p>
            <a:pPr indent="-342900" lvl="0" marL="342900" marR="0" rtl="0" algn="l">
              <a:lnSpc>
                <a:spcPct val="80000"/>
              </a:lnSpc>
              <a:spcBef>
                <a:spcPts val="400"/>
              </a:spcBef>
              <a:spcAft>
                <a:spcPts val="0"/>
              </a:spcAft>
              <a:buClr>
                <a:schemeClr val="dk1"/>
              </a:buClr>
              <a:buSzPts val="2000"/>
              <a:buFont typeface="Comic Sans MS"/>
              <a:buChar char="•"/>
            </a:pPr>
            <a:r>
              <a:rPr b="0" i="0" lang="en-US" sz="2000" u="none">
                <a:solidFill>
                  <a:schemeClr val="dk1"/>
                </a:solidFill>
                <a:latin typeface="Comic Sans MS"/>
                <a:ea typeface="Comic Sans MS"/>
                <a:cs typeface="Comic Sans MS"/>
                <a:sym typeface="Comic Sans MS"/>
              </a:rPr>
              <a:t>Autonomous Control:ALVINN computer vision was trained to steer a car to keep in lane. No hands across America (driving autonomously 98% of the time from Pittsburgh to San Diego) </a:t>
            </a:r>
            <a:endParaRPr/>
          </a:p>
          <a:p>
            <a:pPr indent="-215900" lvl="0" marL="342900" marR="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Comic Sans MS"/>
              <a:ea typeface="Comic Sans MS"/>
              <a:cs typeface="Comic Sans MS"/>
              <a:sym typeface="Comic Sans MS"/>
            </a:endParaRPr>
          </a:p>
          <a:p>
            <a:pPr indent="-342900" lvl="0" marL="342900" marR="0" rtl="0" algn="l">
              <a:lnSpc>
                <a:spcPct val="80000"/>
              </a:lnSpc>
              <a:spcBef>
                <a:spcPts val="400"/>
              </a:spcBef>
              <a:spcAft>
                <a:spcPts val="0"/>
              </a:spcAft>
              <a:buClr>
                <a:schemeClr val="dk1"/>
              </a:buClr>
              <a:buSzPts val="2000"/>
              <a:buFont typeface="Comic Sans MS"/>
              <a:buChar char="•"/>
            </a:pPr>
            <a:r>
              <a:rPr b="0" i="0" lang="en-US" sz="2000" u="none">
                <a:solidFill>
                  <a:schemeClr val="dk1"/>
                </a:solidFill>
                <a:latin typeface="Comic Sans MS"/>
                <a:ea typeface="Comic Sans MS"/>
                <a:cs typeface="Comic Sans MS"/>
                <a:sym typeface="Comic Sans MS"/>
              </a:rPr>
              <a:t>Logistics Planning: During the 1991 Gulf War, US forces deployed an AI logistics planning and scheduling program (DART) that involved up to 50,000 vehicles, cargo, and people </a:t>
            </a:r>
            <a:endParaRPr/>
          </a:p>
          <a:p>
            <a:pPr indent="-215900" lvl="0" marL="342900" marR="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Comic Sans MS"/>
              <a:ea typeface="Comic Sans MS"/>
              <a:cs typeface="Comic Sans MS"/>
              <a:sym typeface="Comic Sans MS"/>
            </a:endParaRPr>
          </a:p>
          <a:p>
            <a:pPr indent="-342900" lvl="0" marL="342900" marR="0" rtl="0" algn="l">
              <a:lnSpc>
                <a:spcPct val="80000"/>
              </a:lnSpc>
              <a:spcBef>
                <a:spcPts val="400"/>
              </a:spcBef>
              <a:spcAft>
                <a:spcPts val="0"/>
              </a:spcAft>
              <a:buClr>
                <a:schemeClr val="dk1"/>
              </a:buClr>
              <a:buSzPts val="2000"/>
              <a:buFont typeface="Comic Sans MS"/>
              <a:buChar char="•"/>
            </a:pPr>
            <a:r>
              <a:rPr b="0" i="0" lang="en-US" sz="2000" u="none">
                <a:solidFill>
                  <a:schemeClr val="dk1"/>
                </a:solidFill>
                <a:latin typeface="Comic Sans MS"/>
                <a:ea typeface="Comic Sans MS"/>
                <a:cs typeface="Comic Sans MS"/>
                <a:sym typeface="Comic Sans MS"/>
              </a:rPr>
              <a:t>Language Understanding and Problem Solving: Proverb solves crossword puzzles better than most humans</a:t>
            </a:r>
            <a:endParaRPr/>
          </a:p>
          <a:p>
            <a:pPr indent="-342900" lvl="0" marL="342900" marR="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Comic Sans MS"/>
              <a:ea typeface="Comic Sans MS"/>
              <a:cs typeface="Comic Sans MS"/>
              <a:sym typeface="Comic Sans MS"/>
            </a:endParaRPr>
          </a:p>
          <a:p>
            <a:pPr indent="-342900" lvl="0" marL="342900" marR="0" rtl="0" algn="l">
              <a:lnSpc>
                <a:spcPct val="80000"/>
              </a:lnSpc>
              <a:spcBef>
                <a:spcPts val="400"/>
              </a:spcBef>
              <a:spcAft>
                <a:spcPts val="0"/>
              </a:spcAft>
              <a:buClr>
                <a:schemeClr val="dk1"/>
              </a:buClr>
              <a:buSzPts val="2000"/>
              <a:buFont typeface="Comic Sans MS"/>
              <a:buChar char="•"/>
            </a:pPr>
            <a:r>
              <a:rPr b="0" i="0" lang="en-US" sz="2000" u="none">
                <a:solidFill>
                  <a:schemeClr val="dk1"/>
                </a:solidFill>
                <a:latin typeface="Comic Sans MS"/>
                <a:ea typeface="Comic Sans MS"/>
                <a:cs typeface="Comic Sans MS"/>
                <a:sym typeface="Comic Sans MS"/>
              </a:rPr>
              <a:t>Diaganosis:Medical diagnosis based on probabilistic analysis have been able to perform at level of an expert in areas of medicine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omic Sans MS"/>
              <a:ea typeface="Comic Sans MS"/>
              <a:cs typeface="Comic Sans MS"/>
              <a:sym typeface="Comic Sans MS"/>
            </a:endParaRPr>
          </a:p>
        </p:txBody>
      </p:sp>
      <p:sp>
        <p:nvSpPr>
          <p:cNvPr id="270" name="Google Shape;270;p1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2" name="Google Shape;102;p2"/>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p>
            <a:pPr indent="-279400" lvl="0" marL="342900" rtl="0" algn="l">
              <a:lnSpc>
                <a:spcPct val="100000"/>
              </a:lnSpc>
              <a:spcBef>
                <a:spcPts val="0"/>
              </a:spcBef>
              <a:spcAft>
                <a:spcPts val="0"/>
              </a:spcAft>
              <a:buClr>
                <a:srgbClr val="3333CC"/>
              </a:buClr>
              <a:buSzPts val="1000"/>
              <a:buFont typeface="Noto Sans"/>
              <a:buNone/>
            </a:pPr>
            <a:r>
              <a:t/>
            </a:r>
            <a:endParaRPr b="0" i="0" sz="1000" u="none">
              <a:solidFill>
                <a:schemeClr val="dk1"/>
              </a:solidFill>
              <a:latin typeface="Comic Sans MS"/>
              <a:ea typeface="Comic Sans MS"/>
              <a:cs typeface="Comic Sans MS"/>
              <a:sym typeface="Comic Sans MS"/>
            </a:endParaRPr>
          </a:p>
          <a:p>
            <a:pPr indent="-342900" lvl="0" marL="342900" rtl="0" algn="l">
              <a:lnSpc>
                <a:spcPct val="100000"/>
              </a:lnSpc>
              <a:spcBef>
                <a:spcPts val="640"/>
              </a:spcBef>
              <a:spcAft>
                <a:spcPts val="0"/>
              </a:spcAft>
              <a:buClr>
                <a:srgbClr val="3333CC"/>
              </a:buClr>
              <a:buSzPts val="3200"/>
              <a:buFont typeface="Noto Sans"/>
              <a:buChar char="▪"/>
            </a:pPr>
            <a:r>
              <a:rPr b="0" i="0" lang="en-US" sz="3200" u="none">
                <a:solidFill>
                  <a:schemeClr val="dk1"/>
                </a:solidFill>
                <a:latin typeface="Comic Sans MS"/>
                <a:ea typeface="Comic Sans MS"/>
                <a:cs typeface="Comic Sans MS"/>
                <a:sym typeface="Comic Sans MS"/>
              </a:rPr>
              <a:t>AI is the reproduction of </a:t>
            </a:r>
            <a:r>
              <a:rPr b="0" i="0" lang="en-US" sz="3200" u="none">
                <a:solidFill>
                  <a:srgbClr val="993300"/>
                </a:solidFill>
                <a:latin typeface="Comic Sans MS"/>
                <a:ea typeface="Comic Sans MS"/>
                <a:cs typeface="Comic Sans MS"/>
                <a:sym typeface="Comic Sans MS"/>
              </a:rPr>
              <a:t>human reasoning and</a:t>
            </a:r>
            <a:r>
              <a:rPr b="0" i="0" lang="en-US" sz="3200" u="none">
                <a:solidFill>
                  <a:schemeClr val="dk1"/>
                </a:solidFill>
                <a:latin typeface="Comic Sans MS"/>
                <a:ea typeface="Comic Sans MS"/>
                <a:cs typeface="Comic Sans MS"/>
                <a:sym typeface="Comic Sans MS"/>
              </a:rPr>
              <a:t> </a:t>
            </a:r>
            <a:r>
              <a:rPr b="0" i="0" lang="en-US" sz="3200" u="none">
                <a:solidFill>
                  <a:srgbClr val="993300"/>
                </a:solidFill>
                <a:latin typeface="Comic Sans MS"/>
                <a:ea typeface="Comic Sans MS"/>
                <a:cs typeface="Comic Sans MS"/>
                <a:sym typeface="Comic Sans MS"/>
              </a:rPr>
              <a:t>intelligent behavior </a:t>
            </a:r>
            <a:r>
              <a:rPr b="0" i="0" lang="en-US" sz="3200" u="none">
                <a:solidFill>
                  <a:schemeClr val="dk1"/>
                </a:solidFill>
                <a:latin typeface="Comic Sans MS"/>
                <a:ea typeface="Comic Sans MS"/>
                <a:cs typeface="Comic Sans MS"/>
                <a:sym typeface="Comic Sans MS"/>
              </a:rPr>
              <a:t>by computational methods </a:t>
            </a:r>
            <a:endParaRPr/>
          </a:p>
        </p:txBody>
      </p:sp>
      <p:grpSp>
        <p:nvGrpSpPr>
          <p:cNvPr id="103" name="Google Shape;103;p2"/>
          <p:cNvGrpSpPr/>
          <p:nvPr/>
        </p:nvGrpSpPr>
        <p:grpSpPr>
          <a:xfrm>
            <a:off x="1905000" y="3352800"/>
            <a:ext cx="5715000" cy="3048000"/>
            <a:chOff x="624" y="1200"/>
            <a:chExt cx="4560" cy="2544"/>
          </a:xfrm>
        </p:grpSpPr>
        <p:sp>
          <p:nvSpPr>
            <p:cNvPr id="104" name="Google Shape;104;p2"/>
            <p:cNvSpPr/>
            <p:nvPr/>
          </p:nvSpPr>
          <p:spPr>
            <a:xfrm>
              <a:off x="624" y="1200"/>
              <a:ext cx="1728" cy="672"/>
            </a:xfrm>
            <a:prstGeom prst="ellipse">
              <a:avLst/>
            </a:prstGeom>
            <a:solidFill>
              <a:srgbClr val="F8F0D0"/>
            </a:solidFill>
            <a:ln cap="flat" cmpd="sng" w="38100">
              <a:solidFill>
                <a:srgbClr val="8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00"/>
                </a:buClr>
                <a:buSzPts val="2000"/>
                <a:buFont typeface="Comic Sans MS"/>
                <a:buNone/>
              </a:pPr>
              <a:r>
                <a:rPr b="1" i="0" lang="en-US" sz="2000" u="none" cap="none" strike="noStrike">
                  <a:solidFill>
                    <a:srgbClr val="800000"/>
                  </a:solidFill>
                  <a:latin typeface="Comic Sans MS"/>
                  <a:ea typeface="Comic Sans MS"/>
                  <a:cs typeface="Comic Sans MS"/>
                  <a:sym typeface="Comic Sans MS"/>
                </a:rPr>
                <a:t>Intelligent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800000"/>
                </a:buClr>
                <a:buSzPts val="2000"/>
                <a:buFont typeface="Comic Sans MS"/>
                <a:buNone/>
              </a:pPr>
              <a:r>
                <a:rPr b="1" i="0" lang="en-US" sz="2000" u="none" cap="none" strike="noStrike">
                  <a:solidFill>
                    <a:srgbClr val="800000"/>
                  </a:solidFill>
                  <a:latin typeface="Comic Sans MS"/>
                  <a:ea typeface="Comic Sans MS"/>
                  <a:cs typeface="Comic Sans MS"/>
                  <a:sym typeface="Comic Sans MS"/>
                </a:rPr>
                <a:t>behavior</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1776" y="3072"/>
              <a:ext cx="1728" cy="672"/>
            </a:xfrm>
            <a:prstGeom prst="ellipse">
              <a:avLst/>
            </a:prstGeom>
            <a:solidFill>
              <a:srgbClr val="F8F0D0"/>
            </a:solidFill>
            <a:ln cap="flat" cmpd="sng" w="38100">
              <a:solidFill>
                <a:srgbClr val="8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00"/>
                </a:buClr>
                <a:buSzPts val="2000"/>
                <a:buFont typeface="Comic Sans MS"/>
                <a:buNone/>
              </a:pPr>
              <a:r>
                <a:rPr b="1" i="0" lang="en-US" sz="2000" u="none" cap="none" strike="noStrike">
                  <a:solidFill>
                    <a:srgbClr val="800000"/>
                  </a:solidFill>
                  <a:latin typeface="Comic Sans MS"/>
                  <a:ea typeface="Comic Sans MS"/>
                  <a:cs typeface="Comic Sans MS"/>
                  <a:sym typeface="Comic Sans MS"/>
                </a:rPr>
                <a:t>Humans</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3456" y="1632"/>
              <a:ext cx="1728" cy="672"/>
            </a:xfrm>
            <a:prstGeom prst="ellipse">
              <a:avLst/>
            </a:prstGeom>
            <a:solidFill>
              <a:srgbClr val="F8F0D0"/>
            </a:solidFill>
            <a:ln cap="flat" cmpd="sng" w="38100">
              <a:solidFill>
                <a:srgbClr val="8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00"/>
                </a:buClr>
                <a:buSzPts val="2000"/>
                <a:buFont typeface="Comic Sans MS"/>
                <a:buNone/>
              </a:pPr>
              <a:r>
                <a:rPr b="1" i="0" lang="en-US" sz="2000" u="none" cap="none" strike="noStrike">
                  <a:solidFill>
                    <a:srgbClr val="800000"/>
                  </a:solidFill>
                  <a:latin typeface="Comic Sans MS"/>
                  <a:ea typeface="Comic Sans MS"/>
                  <a:cs typeface="Comic Sans MS"/>
                  <a:sym typeface="Comic Sans MS"/>
                </a:rPr>
                <a:t>Computer</a:t>
              </a:r>
              <a:endParaRPr b="0" i="0" sz="1400" u="none" cap="none" strike="noStrike">
                <a:solidFill>
                  <a:srgbClr val="000000"/>
                </a:solidFill>
                <a:latin typeface="Arial"/>
                <a:ea typeface="Arial"/>
                <a:cs typeface="Arial"/>
                <a:sym typeface="Arial"/>
              </a:endParaRPr>
            </a:p>
          </p:txBody>
        </p:sp>
        <p:cxnSp>
          <p:nvCxnSpPr>
            <p:cNvPr id="107" name="Google Shape;107;p2"/>
            <p:cNvCxnSpPr/>
            <p:nvPr/>
          </p:nvCxnSpPr>
          <p:spPr>
            <a:xfrm>
              <a:off x="1440" y="1872"/>
              <a:ext cx="768" cy="1248"/>
            </a:xfrm>
            <a:prstGeom prst="straightConnector1">
              <a:avLst/>
            </a:prstGeom>
            <a:noFill/>
            <a:ln cap="flat" cmpd="sng" w="38100">
              <a:solidFill>
                <a:srgbClr val="800000"/>
              </a:solidFill>
              <a:prstDash val="solid"/>
              <a:miter lim="800000"/>
              <a:headEnd len="med" w="med" type="triangle"/>
              <a:tailEnd len="med" w="med" type="triangle"/>
            </a:ln>
          </p:spPr>
        </p:cxnSp>
        <p:cxnSp>
          <p:nvCxnSpPr>
            <p:cNvPr id="108" name="Google Shape;108;p2"/>
            <p:cNvCxnSpPr/>
            <p:nvPr/>
          </p:nvCxnSpPr>
          <p:spPr>
            <a:xfrm flipH="1" rot="10800000">
              <a:off x="3264" y="2304"/>
              <a:ext cx="672" cy="864"/>
            </a:xfrm>
            <a:prstGeom prst="straightConnector1">
              <a:avLst/>
            </a:prstGeom>
            <a:noFill/>
            <a:ln cap="flat" cmpd="sng" w="38100">
              <a:solidFill>
                <a:srgbClr val="800000"/>
              </a:solidFill>
              <a:prstDash val="solid"/>
              <a:miter lim="800000"/>
              <a:headEnd len="med" w="med" type="triangle"/>
              <a:tailEnd len="med" w="med" type="triangle"/>
            </a:ln>
          </p:spPr>
        </p:cxnSp>
        <p:cxnSp>
          <p:nvCxnSpPr>
            <p:cNvPr id="109" name="Google Shape;109;p2"/>
            <p:cNvCxnSpPr/>
            <p:nvPr/>
          </p:nvCxnSpPr>
          <p:spPr>
            <a:xfrm>
              <a:off x="2352" y="1584"/>
              <a:ext cx="1152" cy="288"/>
            </a:xfrm>
            <a:prstGeom prst="straightConnector1">
              <a:avLst/>
            </a:prstGeom>
            <a:noFill/>
            <a:ln cap="flat" cmpd="sng" w="38100">
              <a:solidFill>
                <a:srgbClr val="800000"/>
              </a:solidFill>
              <a:prstDash val="solid"/>
              <a:miter lim="800000"/>
              <a:headEnd len="med" w="med" type="triangle"/>
              <a:tailEnd len="med" w="med" type="triangle"/>
            </a:ln>
          </p:spPr>
        </p:cxnSp>
      </p:grpSp>
      <p:sp>
        <p:nvSpPr>
          <p:cNvPr id="110" name="Google Shape;110;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4000"/>
              <a:buFont typeface="Comic Sans MS"/>
              <a:buNone/>
            </a:pPr>
            <a:r>
              <a:rPr b="1" i="0" lang="en-US" sz="4000" u="none">
                <a:solidFill>
                  <a:schemeClr val="accent2"/>
                </a:solidFill>
                <a:latin typeface="Comic Sans MS"/>
                <a:ea typeface="Comic Sans MS"/>
                <a:cs typeface="Comic Sans MS"/>
                <a:sym typeface="Comic Sans MS"/>
              </a:rPr>
              <a:t>What is AI?</a:t>
            </a:r>
            <a:endParaRPr/>
          </a:p>
        </p:txBody>
      </p:sp>
      <p:grpSp>
        <p:nvGrpSpPr>
          <p:cNvPr id="111" name="Google Shape;111;p2"/>
          <p:cNvGrpSpPr/>
          <p:nvPr/>
        </p:nvGrpSpPr>
        <p:grpSpPr>
          <a:xfrm>
            <a:off x="1371600" y="990600"/>
            <a:ext cx="2146300" cy="1066800"/>
            <a:chOff x="864" y="624"/>
            <a:chExt cx="1352" cy="672"/>
          </a:xfrm>
        </p:grpSpPr>
        <p:grpSp>
          <p:nvGrpSpPr>
            <p:cNvPr id="112" name="Google Shape;112;p2"/>
            <p:cNvGrpSpPr/>
            <p:nvPr/>
          </p:nvGrpSpPr>
          <p:grpSpPr>
            <a:xfrm>
              <a:off x="864" y="624"/>
              <a:ext cx="1352" cy="648"/>
              <a:chOff x="184" y="3360"/>
              <a:chExt cx="1352" cy="648"/>
            </a:xfrm>
          </p:grpSpPr>
          <p:sp>
            <p:nvSpPr>
              <p:cNvPr id="113" name="Google Shape;113;p2"/>
              <p:cNvSpPr txBox="1"/>
              <p:nvPr/>
            </p:nvSpPr>
            <p:spPr>
              <a:xfrm>
                <a:off x="374" y="3419"/>
                <a:ext cx="1148"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00"/>
                  </a:buClr>
                  <a:buSzPts val="2000"/>
                  <a:buFont typeface="Comic Sans MS"/>
                  <a:buNone/>
                </a:pPr>
                <a:r>
                  <a:rPr b="0" i="0" lang="en-US" sz="2000" u="none" cap="none" strike="noStrike">
                    <a:solidFill>
                      <a:srgbClr val="006600"/>
                    </a:solidFill>
                    <a:latin typeface="Comic Sans MS"/>
                    <a:ea typeface="Comic Sans MS"/>
                    <a:cs typeface="Comic Sans MS"/>
                    <a:sym typeface="Comic Sans MS"/>
                  </a:rPr>
                  <a:t>an attempt of</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184" y="3360"/>
                <a:ext cx="1352" cy="648"/>
              </a:xfrm>
              <a:custGeom>
                <a:rect b="b" l="l" r="r" t="t"/>
                <a:pathLst>
                  <a:path extrusionOk="0" h="648" w="1352">
                    <a:moveTo>
                      <a:pt x="536" y="0"/>
                    </a:moveTo>
                    <a:cubicBezTo>
                      <a:pt x="400" y="0"/>
                      <a:pt x="232" y="16"/>
                      <a:pt x="152" y="48"/>
                    </a:cubicBezTo>
                    <a:cubicBezTo>
                      <a:pt x="72" y="80"/>
                      <a:pt x="0" y="144"/>
                      <a:pt x="56" y="192"/>
                    </a:cubicBezTo>
                    <a:cubicBezTo>
                      <a:pt x="112" y="240"/>
                      <a:pt x="392" y="312"/>
                      <a:pt x="488" y="336"/>
                    </a:cubicBezTo>
                    <a:cubicBezTo>
                      <a:pt x="584" y="360"/>
                      <a:pt x="608" y="312"/>
                      <a:pt x="632" y="336"/>
                    </a:cubicBezTo>
                    <a:cubicBezTo>
                      <a:pt x="656" y="360"/>
                      <a:pt x="640" y="432"/>
                      <a:pt x="632" y="480"/>
                    </a:cubicBezTo>
                    <a:cubicBezTo>
                      <a:pt x="624" y="528"/>
                      <a:pt x="568" y="648"/>
                      <a:pt x="584" y="624"/>
                    </a:cubicBezTo>
                    <a:cubicBezTo>
                      <a:pt x="600" y="600"/>
                      <a:pt x="616" y="400"/>
                      <a:pt x="728" y="336"/>
                    </a:cubicBezTo>
                    <a:cubicBezTo>
                      <a:pt x="840" y="272"/>
                      <a:pt x="1160" y="280"/>
                      <a:pt x="1256" y="240"/>
                    </a:cubicBezTo>
                    <a:cubicBezTo>
                      <a:pt x="1352" y="200"/>
                      <a:pt x="1352" y="128"/>
                      <a:pt x="1304" y="96"/>
                    </a:cubicBezTo>
                    <a:cubicBezTo>
                      <a:pt x="1256" y="64"/>
                      <a:pt x="1096" y="64"/>
                      <a:pt x="968" y="48"/>
                    </a:cubicBezTo>
                    <a:cubicBezTo>
                      <a:pt x="840" y="32"/>
                      <a:pt x="672" y="0"/>
                      <a:pt x="536" y="0"/>
                    </a:cubicBezTo>
                    <a:close/>
                  </a:path>
                </a:pathLst>
              </a:custGeom>
              <a:noFill/>
              <a:ln cap="flat" cmpd="sng" w="9525">
                <a:solidFill>
                  <a:srgbClr val="0066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cxnSp>
          <p:nvCxnSpPr>
            <p:cNvPr id="115" name="Google Shape;115;p2"/>
            <p:cNvCxnSpPr/>
            <p:nvPr/>
          </p:nvCxnSpPr>
          <p:spPr>
            <a:xfrm flipH="1" rot="10800000">
              <a:off x="1296" y="1152"/>
              <a:ext cx="336" cy="144"/>
            </a:xfrm>
            <a:prstGeom prst="straightConnector1">
              <a:avLst/>
            </a:prstGeom>
            <a:noFill/>
            <a:ln cap="flat" cmpd="sng" w="76200">
              <a:solidFill>
                <a:srgbClr val="006600"/>
              </a:solidFill>
              <a:prstDash val="solid"/>
              <a:miter lim="800000"/>
              <a:headEnd len="sm" w="sm" type="none"/>
              <a:tailEnd len="sm" w="sm" type="none"/>
            </a:ln>
          </p:spPr>
        </p:cxn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Consider what might be involved in building a “intelligent” computer….</a:t>
            </a:r>
            <a:endParaRPr/>
          </a:p>
        </p:txBody>
      </p:sp>
      <p:sp>
        <p:nvSpPr>
          <p:cNvPr id="276" name="Google Shape;276;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Comic Sans MS"/>
              <a:buChar char="•"/>
            </a:pPr>
            <a:r>
              <a:rPr b="0" i="0" lang="en-US" sz="2000" u="none">
                <a:solidFill>
                  <a:schemeClr val="dk1"/>
                </a:solidFill>
                <a:latin typeface="Comic Sans MS"/>
                <a:ea typeface="Comic Sans MS"/>
                <a:cs typeface="Comic Sans MS"/>
                <a:sym typeface="Comic Sans MS"/>
              </a:rPr>
              <a:t>What are the “components” that might be useful?</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omic Sans MS"/>
              <a:ea typeface="Comic Sans MS"/>
              <a:cs typeface="Comic Sans MS"/>
              <a:sym typeface="Comic Sans MS"/>
            </a:endParaRPr>
          </a:p>
          <a:p>
            <a:pPr indent="-285750" lvl="1" marL="74295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Fast hardware?</a:t>
            </a:r>
            <a:endParaRPr/>
          </a:p>
          <a:p>
            <a:pPr indent="-285750" lvl="1" marL="74295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Foolproof software?</a:t>
            </a:r>
            <a:endParaRPr/>
          </a:p>
          <a:p>
            <a:pPr indent="-285750" lvl="1" marL="74295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Chess-playing at grandmaster level?</a:t>
            </a:r>
            <a:endParaRPr/>
          </a:p>
          <a:p>
            <a:pPr indent="-285750" lvl="1" marL="74295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Speech interaction?</a:t>
            </a:r>
            <a:endParaRPr/>
          </a:p>
          <a:p>
            <a:pPr indent="-228600" lvl="2" marL="114300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speech synthesis</a:t>
            </a:r>
            <a:endParaRPr/>
          </a:p>
          <a:p>
            <a:pPr indent="-228600" lvl="2" marL="114300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speech recognition</a:t>
            </a:r>
            <a:endParaRPr/>
          </a:p>
          <a:p>
            <a:pPr indent="-228600" lvl="2" marL="114300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speech understanding</a:t>
            </a:r>
            <a:endParaRPr/>
          </a:p>
          <a:p>
            <a:pPr indent="-285750" lvl="1" marL="74295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Image recognition and understanding ?</a:t>
            </a:r>
            <a:endParaRPr/>
          </a:p>
          <a:p>
            <a:pPr indent="-285750" lvl="1" marL="74295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Learning?</a:t>
            </a:r>
            <a:endParaRPr/>
          </a:p>
          <a:p>
            <a:pPr indent="-285750" lvl="1" marL="74295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Planning and decision-making?</a:t>
            </a:r>
            <a:endParaRPr/>
          </a:p>
          <a:p>
            <a:pPr indent="-158750" lvl="1" marL="7429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omic Sans MS"/>
              <a:ea typeface="Comic Sans MS"/>
              <a:cs typeface="Comic Sans MS"/>
              <a:sym typeface="Comic Sans MS"/>
            </a:endParaRPr>
          </a:p>
          <a:p>
            <a:pPr indent="-158750" lvl="1" marL="7429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omic Sans MS"/>
              <a:ea typeface="Comic Sans MS"/>
              <a:cs typeface="Comic Sans MS"/>
              <a:sym typeface="Comic Sans MS"/>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omic Sans MS"/>
              <a:ea typeface="Comic Sans MS"/>
              <a:cs typeface="Comic Sans MS"/>
              <a:sym typeface="Comic Sans MS"/>
            </a:endParaRPr>
          </a:p>
        </p:txBody>
      </p:sp>
      <p:sp>
        <p:nvSpPr>
          <p:cNvPr id="277" name="Google Shape;277;p2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Can we build hardware as complex as the brain?</a:t>
            </a:r>
            <a:endParaRPr/>
          </a:p>
        </p:txBody>
      </p:sp>
      <p:sp>
        <p:nvSpPr>
          <p:cNvPr id="283" name="Google Shape;283;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Comic Sans MS"/>
              <a:buChar char="•"/>
            </a:pPr>
            <a:r>
              <a:rPr b="0" i="0" lang="en-US" sz="1400" u="none">
                <a:solidFill>
                  <a:schemeClr val="dk1"/>
                </a:solidFill>
                <a:latin typeface="Comic Sans MS"/>
                <a:ea typeface="Comic Sans MS"/>
                <a:cs typeface="Comic Sans MS"/>
                <a:sym typeface="Comic Sans MS"/>
              </a:rPr>
              <a:t>How complicated is our brain?</a:t>
            </a:r>
            <a:endParaRPr/>
          </a:p>
          <a:p>
            <a:pPr indent="-285750" lvl="1" marL="742950" marR="0" rtl="0" algn="l">
              <a:lnSpc>
                <a:spcPct val="100000"/>
              </a:lnSpc>
              <a:spcBef>
                <a:spcPts val="280"/>
              </a:spcBef>
              <a:spcAft>
                <a:spcPts val="0"/>
              </a:spcAft>
              <a:buClr>
                <a:schemeClr val="dk1"/>
              </a:buClr>
              <a:buSzPts val="1400"/>
              <a:buFont typeface="Comic Sans MS"/>
              <a:buChar char="–"/>
            </a:pPr>
            <a:r>
              <a:rPr b="0" i="0" lang="en-US" sz="1400" u="none" cap="none" strike="noStrike">
                <a:solidFill>
                  <a:schemeClr val="dk1"/>
                </a:solidFill>
                <a:latin typeface="Comic Sans MS"/>
                <a:ea typeface="Comic Sans MS"/>
                <a:cs typeface="Comic Sans MS"/>
                <a:sym typeface="Comic Sans MS"/>
              </a:rPr>
              <a:t>a neuron, or nerve cell, is the basic information processing unit</a:t>
            </a:r>
            <a:endParaRPr/>
          </a:p>
          <a:p>
            <a:pPr indent="-285750" lvl="1" marL="742950" marR="0" rtl="0" algn="l">
              <a:lnSpc>
                <a:spcPct val="100000"/>
              </a:lnSpc>
              <a:spcBef>
                <a:spcPts val="280"/>
              </a:spcBef>
              <a:spcAft>
                <a:spcPts val="0"/>
              </a:spcAft>
              <a:buClr>
                <a:schemeClr val="dk1"/>
              </a:buClr>
              <a:buSzPts val="1400"/>
              <a:buFont typeface="Comic Sans MS"/>
              <a:buChar char="–"/>
            </a:pPr>
            <a:r>
              <a:rPr b="0" i="0" lang="en-US" sz="1400" u="none" cap="none" strike="noStrike">
                <a:solidFill>
                  <a:schemeClr val="dk1"/>
                </a:solidFill>
                <a:latin typeface="Comic Sans MS"/>
                <a:ea typeface="Comic Sans MS"/>
                <a:cs typeface="Comic Sans MS"/>
                <a:sym typeface="Comic Sans MS"/>
              </a:rPr>
              <a:t>estimated to be on the order of 10 </a:t>
            </a:r>
            <a:r>
              <a:rPr b="0" baseline="30000" i="0" lang="en-US" sz="1400" u="none" cap="none" strike="noStrike">
                <a:solidFill>
                  <a:schemeClr val="dk1"/>
                </a:solidFill>
                <a:latin typeface="Comic Sans MS"/>
                <a:ea typeface="Comic Sans MS"/>
                <a:cs typeface="Comic Sans MS"/>
                <a:sym typeface="Comic Sans MS"/>
              </a:rPr>
              <a:t>11 </a:t>
            </a:r>
            <a:r>
              <a:rPr b="0" i="0" lang="en-US" sz="1400" u="none" cap="none" strike="noStrike">
                <a:solidFill>
                  <a:schemeClr val="dk1"/>
                </a:solidFill>
                <a:latin typeface="Comic Sans MS"/>
                <a:ea typeface="Comic Sans MS"/>
                <a:cs typeface="Comic Sans MS"/>
                <a:sym typeface="Comic Sans MS"/>
              </a:rPr>
              <a:t>neurons in a human brain</a:t>
            </a:r>
            <a:endParaRPr/>
          </a:p>
          <a:p>
            <a:pPr indent="-285750" lvl="1" marL="742950" marR="0" rtl="0" algn="l">
              <a:lnSpc>
                <a:spcPct val="100000"/>
              </a:lnSpc>
              <a:spcBef>
                <a:spcPts val="280"/>
              </a:spcBef>
              <a:spcAft>
                <a:spcPts val="0"/>
              </a:spcAft>
              <a:buClr>
                <a:schemeClr val="dk1"/>
              </a:buClr>
              <a:buSzPts val="1400"/>
              <a:buFont typeface="Comic Sans MS"/>
              <a:buChar char="–"/>
            </a:pPr>
            <a:r>
              <a:rPr b="0" i="0" lang="en-US" sz="1400" u="none" cap="none" strike="noStrike">
                <a:solidFill>
                  <a:schemeClr val="dk1"/>
                </a:solidFill>
                <a:latin typeface="Comic Sans MS"/>
                <a:ea typeface="Comic Sans MS"/>
                <a:cs typeface="Comic Sans MS"/>
                <a:sym typeface="Comic Sans MS"/>
              </a:rPr>
              <a:t>many more synapses (10 </a:t>
            </a:r>
            <a:r>
              <a:rPr b="0" baseline="30000" i="0" lang="en-US" sz="1400" u="none" cap="none" strike="noStrike">
                <a:solidFill>
                  <a:schemeClr val="dk1"/>
                </a:solidFill>
                <a:latin typeface="Comic Sans MS"/>
                <a:ea typeface="Comic Sans MS"/>
                <a:cs typeface="Comic Sans MS"/>
                <a:sym typeface="Comic Sans MS"/>
              </a:rPr>
              <a:t>14</a:t>
            </a:r>
            <a:r>
              <a:rPr b="0" i="0" lang="en-US" sz="1400" u="none" cap="none" strike="noStrike">
                <a:solidFill>
                  <a:schemeClr val="dk1"/>
                </a:solidFill>
                <a:latin typeface="Comic Sans MS"/>
                <a:ea typeface="Comic Sans MS"/>
                <a:cs typeface="Comic Sans MS"/>
                <a:sym typeface="Comic Sans MS"/>
              </a:rPr>
              <a:t>) connecting these neurons</a:t>
            </a:r>
            <a:endParaRPr/>
          </a:p>
          <a:p>
            <a:pPr indent="-285750" lvl="1" marL="742950" marR="0" rtl="0" algn="l">
              <a:lnSpc>
                <a:spcPct val="100000"/>
              </a:lnSpc>
              <a:spcBef>
                <a:spcPts val="280"/>
              </a:spcBef>
              <a:spcAft>
                <a:spcPts val="0"/>
              </a:spcAft>
              <a:buClr>
                <a:schemeClr val="dk1"/>
              </a:buClr>
              <a:buSzPts val="1400"/>
              <a:buFont typeface="Comic Sans MS"/>
              <a:buChar char="–"/>
            </a:pPr>
            <a:r>
              <a:rPr b="0" i="0" lang="en-US" sz="1400" u="none" cap="none" strike="noStrike">
                <a:solidFill>
                  <a:schemeClr val="dk1"/>
                </a:solidFill>
                <a:latin typeface="Comic Sans MS"/>
                <a:ea typeface="Comic Sans MS"/>
                <a:cs typeface="Comic Sans MS"/>
                <a:sym typeface="Comic Sans MS"/>
              </a:rPr>
              <a:t>cycle time: 10 </a:t>
            </a:r>
            <a:r>
              <a:rPr b="0" baseline="30000" i="0" lang="en-US" sz="1400" u="none" cap="none" strike="noStrike">
                <a:solidFill>
                  <a:schemeClr val="dk1"/>
                </a:solidFill>
                <a:latin typeface="Comic Sans MS"/>
                <a:ea typeface="Comic Sans MS"/>
                <a:cs typeface="Comic Sans MS"/>
                <a:sym typeface="Comic Sans MS"/>
              </a:rPr>
              <a:t>-3 </a:t>
            </a:r>
            <a:r>
              <a:rPr b="0" i="0" lang="en-US" sz="1400" u="none" cap="none" strike="noStrike">
                <a:solidFill>
                  <a:schemeClr val="dk1"/>
                </a:solidFill>
                <a:latin typeface="Comic Sans MS"/>
                <a:ea typeface="Comic Sans MS"/>
                <a:cs typeface="Comic Sans MS"/>
                <a:sym typeface="Comic Sans MS"/>
              </a:rPr>
              <a:t>seconds (1 millisecond)</a:t>
            </a:r>
            <a:br>
              <a:rPr b="0" i="0" lang="en-US" sz="1400" u="none" cap="none" strike="noStrike">
                <a:solidFill>
                  <a:schemeClr val="dk1"/>
                </a:solidFill>
                <a:latin typeface="Comic Sans MS"/>
                <a:ea typeface="Comic Sans MS"/>
                <a:cs typeface="Comic Sans MS"/>
                <a:sym typeface="Comic Sans MS"/>
              </a:rPr>
            </a:br>
            <a:endParaRPr/>
          </a:p>
          <a:p>
            <a:pPr indent="-342900" lvl="0" marL="342900" marR="0" rtl="0" algn="l">
              <a:lnSpc>
                <a:spcPct val="100000"/>
              </a:lnSpc>
              <a:spcBef>
                <a:spcPts val="280"/>
              </a:spcBef>
              <a:spcAft>
                <a:spcPts val="0"/>
              </a:spcAft>
              <a:buClr>
                <a:schemeClr val="dk1"/>
              </a:buClr>
              <a:buSzPts val="1400"/>
              <a:buFont typeface="Comic Sans MS"/>
              <a:buChar char="•"/>
            </a:pPr>
            <a:r>
              <a:rPr b="0" i="0" lang="en-US" sz="1400" u="none">
                <a:solidFill>
                  <a:schemeClr val="dk1"/>
                </a:solidFill>
                <a:latin typeface="Comic Sans MS"/>
                <a:ea typeface="Comic Sans MS"/>
                <a:cs typeface="Comic Sans MS"/>
                <a:sym typeface="Comic Sans MS"/>
              </a:rPr>
              <a:t>How complex can we make computers?</a:t>
            </a:r>
            <a:endParaRPr/>
          </a:p>
          <a:p>
            <a:pPr indent="-285750" lvl="1" marL="742950" marR="0" rtl="0" algn="l">
              <a:lnSpc>
                <a:spcPct val="100000"/>
              </a:lnSpc>
              <a:spcBef>
                <a:spcPts val="280"/>
              </a:spcBef>
              <a:spcAft>
                <a:spcPts val="0"/>
              </a:spcAft>
              <a:buClr>
                <a:schemeClr val="dk1"/>
              </a:buClr>
              <a:buSzPts val="1400"/>
              <a:buFont typeface="Comic Sans MS"/>
              <a:buChar char="–"/>
            </a:pPr>
            <a:r>
              <a:rPr b="0" i="0" lang="en-US" sz="1400" u="none" cap="none" strike="noStrike">
                <a:solidFill>
                  <a:schemeClr val="dk1"/>
                </a:solidFill>
                <a:latin typeface="Comic Sans MS"/>
                <a:ea typeface="Comic Sans MS"/>
                <a:cs typeface="Comic Sans MS"/>
                <a:sym typeface="Comic Sans MS"/>
              </a:rPr>
              <a:t>10</a:t>
            </a:r>
            <a:r>
              <a:rPr b="0" baseline="30000" i="0" lang="en-US" sz="1400" u="none" cap="none" strike="noStrike">
                <a:solidFill>
                  <a:schemeClr val="dk1"/>
                </a:solidFill>
                <a:latin typeface="Comic Sans MS"/>
                <a:ea typeface="Comic Sans MS"/>
                <a:cs typeface="Comic Sans MS"/>
                <a:sym typeface="Comic Sans MS"/>
              </a:rPr>
              <a:t>6</a:t>
            </a:r>
            <a:r>
              <a:rPr b="0" i="0" lang="en-US" sz="1400" u="none" cap="none" strike="noStrike">
                <a:solidFill>
                  <a:schemeClr val="dk1"/>
                </a:solidFill>
                <a:latin typeface="Comic Sans MS"/>
                <a:ea typeface="Comic Sans MS"/>
                <a:cs typeface="Comic Sans MS"/>
                <a:sym typeface="Comic Sans MS"/>
              </a:rPr>
              <a:t> or more transistors per CPU </a:t>
            </a:r>
            <a:endParaRPr/>
          </a:p>
          <a:p>
            <a:pPr indent="-285750" lvl="1" marL="742950" marR="0" rtl="0" algn="l">
              <a:lnSpc>
                <a:spcPct val="100000"/>
              </a:lnSpc>
              <a:spcBef>
                <a:spcPts val="280"/>
              </a:spcBef>
              <a:spcAft>
                <a:spcPts val="0"/>
              </a:spcAft>
              <a:buClr>
                <a:schemeClr val="dk1"/>
              </a:buClr>
              <a:buSzPts val="1400"/>
              <a:buFont typeface="Comic Sans MS"/>
              <a:buChar char="–"/>
            </a:pPr>
            <a:r>
              <a:rPr b="0" i="0" lang="en-US" sz="1400" u="none" cap="none" strike="noStrike">
                <a:solidFill>
                  <a:schemeClr val="dk1"/>
                </a:solidFill>
                <a:latin typeface="Comic Sans MS"/>
                <a:ea typeface="Comic Sans MS"/>
                <a:cs typeface="Comic Sans MS"/>
                <a:sym typeface="Comic Sans MS"/>
              </a:rPr>
              <a:t>supercomputer: hundreds of CPUs, 10 </a:t>
            </a:r>
            <a:r>
              <a:rPr b="0" baseline="30000" i="0" lang="en-US" sz="1400" u="none" cap="none" strike="noStrike">
                <a:solidFill>
                  <a:schemeClr val="dk1"/>
                </a:solidFill>
                <a:latin typeface="Comic Sans MS"/>
                <a:ea typeface="Comic Sans MS"/>
                <a:cs typeface="Comic Sans MS"/>
                <a:sym typeface="Comic Sans MS"/>
              </a:rPr>
              <a:t>9</a:t>
            </a:r>
            <a:r>
              <a:rPr b="0" i="0" lang="en-US" sz="1400" u="none" cap="none" strike="noStrike">
                <a:solidFill>
                  <a:schemeClr val="dk1"/>
                </a:solidFill>
                <a:latin typeface="Comic Sans MS"/>
                <a:ea typeface="Comic Sans MS"/>
                <a:cs typeface="Comic Sans MS"/>
                <a:sym typeface="Comic Sans MS"/>
              </a:rPr>
              <a:t> bits of RAM </a:t>
            </a:r>
            <a:endParaRPr/>
          </a:p>
          <a:p>
            <a:pPr indent="-285750" lvl="1" marL="742950" marR="0" rtl="0" algn="l">
              <a:lnSpc>
                <a:spcPct val="100000"/>
              </a:lnSpc>
              <a:spcBef>
                <a:spcPts val="280"/>
              </a:spcBef>
              <a:spcAft>
                <a:spcPts val="0"/>
              </a:spcAft>
              <a:buClr>
                <a:schemeClr val="dk1"/>
              </a:buClr>
              <a:buSzPts val="1400"/>
              <a:buFont typeface="Comic Sans MS"/>
              <a:buChar char="–"/>
            </a:pPr>
            <a:r>
              <a:rPr b="0" i="0" lang="en-US" sz="1400" u="none" cap="none" strike="noStrike">
                <a:solidFill>
                  <a:schemeClr val="dk1"/>
                </a:solidFill>
                <a:latin typeface="Comic Sans MS"/>
                <a:ea typeface="Comic Sans MS"/>
                <a:cs typeface="Comic Sans MS"/>
                <a:sym typeface="Comic Sans MS"/>
              </a:rPr>
              <a:t>cycle times: order of 10 </a:t>
            </a:r>
            <a:r>
              <a:rPr b="0" baseline="30000" i="0" lang="en-US" sz="1400" u="none" cap="none" strike="noStrike">
                <a:solidFill>
                  <a:schemeClr val="dk1"/>
                </a:solidFill>
                <a:latin typeface="Comic Sans MS"/>
                <a:ea typeface="Comic Sans MS"/>
                <a:cs typeface="Comic Sans MS"/>
                <a:sym typeface="Comic Sans MS"/>
              </a:rPr>
              <a:t>- 8 </a:t>
            </a:r>
            <a:r>
              <a:rPr b="0" i="0" lang="en-US" sz="1400" u="none" cap="none" strike="noStrike">
                <a:solidFill>
                  <a:schemeClr val="dk1"/>
                </a:solidFill>
                <a:latin typeface="Comic Sans MS"/>
                <a:ea typeface="Comic Sans MS"/>
                <a:cs typeface="Comic Sans MS"/>
                <a:sym typeface="Comic Sans MS"/>
              </a:rPr>
              <a:t>seconds</a:t>
            </a:r>
            <a:br>
              <a:rPr b="0" i="0" lang="en-US" sz="1400" u="none" cap="none" strike="noStrike">
                <a:solidFill>
                  <a:schemeClr val="dk1"/>
                </a:solidFill>
                <a:latin typeface="Comic Sans MS"/>
                <a:ea typeface="Comic Sans MS"/>
                <a:cs typeface="Comic Sans MS"/>
                <a:sym typeface="Comic Sans MS"/>
              </a:rPr>
            </a:br>
            <a:endParaRPr/>
          </a:p>
          <a:p>
            <a:pPr indent="-342900" lvl="0" marL="342900" marR="0" rtl="0" algn="l">
              <a:lnSpc>
                <a:spcPct val="100000"/>
              </a:lnSpc>
              <a:spcBef>
                <a:spcPts val="280"/>
              </a:spcBef>
              <a:spcAft>
                <a:spcPts val="0"/>
              </a:spcAft>
              <a:buClr>
                <a:schemeClr val="dk1"/>
              </a:buClr>
              <a:buSzPts val="1400"/>
              <a:buFont typeface="Comic Sans MS"/>
              <a:buChar char="•"/>
            </a:pPr>
            <a:r>
              <a:rPr b="0" i="0" lang="en-US" sz="1400" u="none">
                <a:solidFill>
                  <a:schemeClr val="dk1"/>
                </a:solidFill>
                <a:latin typeface="Comic Sans MS"/>
                <a:ea typeface="Comic Sans MS"/>
                <a:cs typeface="Comic Sans MS"/>
                <a:sym typeface="Comic Sans MS"/>
              </a:rPr>
              <a:t>Conclusion</a:t>
            </a:r>
            <a:endParaRPr/>
          </a:p>
          <a:p>
            <a:pPr indent="-285750" lvl="1" marL="742950" marR="0" rtl="0" algn="l">
              <a:lnSpc>
                <a:spcPct val="100000"/>
              </a:lnSpc>
              <a:spcBef>
                <a:spcPts val="280"/>
              </a:spcBef>
              <a:spcAft>
                <a:spcPts val="0"/>
              </a:spcAft>
              <a:buClr>
                <a:schemeClr val="dk1"/>
              </a:buClr>
              <a:buSzPts val="1400"/>
              <a:buFont typeface="Comic Sans MS"/>
              <a:buChar char="–"/>
            </a:pPr>
            <a:r>
              <a:rPr b="1" i="0" lang="en-US" sz="1400" u="none" cap="none" strike="noStrike">
                <a:solidFill>
                  <a:schemeClr val="dk1"/>
                </a:solidFill>
                <a:latin typeface="Comic Sans MS"/>
                <a:ea typeface="Comic Sans MS"/>
                <a:cs typeface="Comic Sans MS"/>
                <a:sym typeface="Comic Sans MS"/>
              </a:rPr>
              <a:t>YES</a:t>
            </a:r>
            <a:r>
              <a:rPr b="0" i="0" lang="en-US" sz="1400" u="none" cap="none" strike="noStrike">
                <a:solidFill>
                  <a:schemeClr val="dk1"/>
                </a:solidFill>
                <a:latin typeface="Comic Sans MS"/>
                <a:ea typeface="Comic Sans MS"/>
                <a:cs typeface="Comic Sans MS"/>
                <a:sym typeface="Comic Sans MS"/>
              </a:rPr>
              <a:t>: in the near future we can have computers with as many basic processing elements as our brain, but with</a:t>
            </a:r>
            <a:endParaRPr/>
          </a:p>
          <a:p>
            <a:pPr indent="-228600" lvl="2" marL="1143000" marR="0" rtl="0" algn="l">
              <a:lnSpc>
                <a:spcPct val="100000"/>
              </a:lnSpc>
              <a:spcBef>
                <a:spcPts val="280"/>
              </a:spcBef>
              <a:spcAft>
                <a:spcPts val="0"/>
              </a:spcAft>
              <a:buClr>
                <a:schemeClr val="dk1"/>
              </a:buClr>
              <a:buSzPts val="1400"/>
              <a:buFont typeface="Comic Sans MS"/>
              <a:buChar char="•"/>
            </a:pPr>
            <a:r>
              <a:rPr b="0" i="0" lang="en-US" sz="1400" u="none" cap="none" strike="noStrike">
                <a:solidFill>
                  <a:schemeClr val="dk1"/>
                </a:solidFill>
                <a:latin typeface="Comic Sans MS"/>
                <a:ea typeface="Comic Sans MS"/>
                <a:cs typeface="Comic Sans MS"/>
                <a:sym typeface="Comic Sans MS"/>
              </a:rPr>
              <a:t>far fewer interconnections (wires or synapses) than the brain</a:t>
            </a:r>
            <a:endParaRPr/>
          </a:p>
          <a:p>
            <a:pPr indent="-228600" lvl="2" marL="1143000" marR="0" rtl="0" algn="l">
              <a:lnSpc>
                <a:spcPct val="100000"/>
              </a:lnSpc>
              <a:spcBef>
                <a:spcPts val="280"/>
              </a:spcBef>
              <a:spcAft>
                <a:spcPts val="0"/>
              </a:spcAft>
              <a:buClr>
                <a:schemeClr val="dk1"/>
              </a:buClr>
              <a:buSzPts val="1400"/>
              <a:buFont typeface="Comic Sans MS"/>
              <a:buChar char="•"/>
            </a:pPr>
            <a:r>
              <a:rPr b="0" i="0" lang="en-US" sz="1400" u="none" cap="none" strike="noStrike">
                <a:solidFill>
                  <a:schemeClr val="dk1"/>
                </a:solidFill>
                <a:latin typeface="Comic Sans MS"/>
                <a:ea typeface="Comic Sans MS"/>
                <a:cs typeface="Comic Sans MS"/>
                <a:sym typeface="Comic Sans MS"/>
              </a:rPr>
              <a:t>much faster updates than the brain</a:t>
            </a:r>
            <a:endParaRPr/>
          </a:p>
          <a:p>
            <a:pPr indent="-285750" lvl="1" marL="742950" marR="0" rtl="0" algn="l">
              <a:lnSpc>
                <a:spcPct val="100000"/>
              </a:lnSpc>
              <a:spcBef>
                <a:spcPts val="280"/>
              </a:spcBef>
              <a:spcAft>
                <a:spcPts val="0"/>
              </a:spcAft>
              <a:buClr>
                <a:schemeClr val="dk1"/>
              </a:buClr>
              <a:buSzPts val="1400"/>
              <a:buFont typeface="Comic Sans MS"/>
              <a:buChar char="–"/>
            </a:pPr>
            <a:r>
              <a:rPr b="1" i="0" lang="en-US" sz="1400" u="none" cap="none" strike="noStrike">
                <a:solidFill>
                  <a:schemeClr val="dk1"/>
                </a:solidFill>
                <a:latin typeface="Comic Sans MS"/>
                <a:ea typeface="Comic Sans MS"/>
                <a:cs typeface="Comic Sans MS"/>
                <a:sym typeface="Comic Sans MS"/>
              </a:rPr>
              <a:t>but</a:t>
            </a:r>
            <a:r>
              <a:rPr b="0" i="0" lang="en-US" sz="1400" u="none" cap="none" strike="noStrike">
                <a:solidFill>
                  <a:schemeClr val="dk1"/>
                </a:solidFill>
                <a:latin typeface="Comic Sans MS"/>
                <a:ea typeface="Comic Sans MS"/>
                <a:cs typeface="Comic Sans MS"/>
                <a:sym typeface="Comic Sans MS"/>
              </a:rPr>
              <a:t> building hardware is very different from making a computer behave like a brain!</a:t>
            </a:r>
            <a:endParaRPr/>
          </a:p>
          <a:p>
            <a:pPr indent="-254000" lvl="0" marL="342900" marR="0" rtl="0" algn="l">
              <a:lnSpc>
                <a:spcPct val="100000"/>
              </a:lnSpc>
              <a:spcBef>
                <a:spcPts val="280"/>
              </a:spcBef>
              <a:spcAft>
                <a:spcPts val="0"/>
              </a:spcAft>
              <a:buClr>
                <a:schemeClr val="dk1"/>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284" name="Google Shape;284;p2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Must an Intelligent System be Foolproof?</a:t>
            </a:r>
            <a:endParaRPr/>
          </a:p>
        </p:txBody>
      </p:sp>
      <p:sp>
        <p:nvSpPr>
          <p:cNvPr id="290" name="Google Shape;290;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Comic Sans MS"/>
              <a:buChar char="•"/>
            </a:pPr>
            <a:r>
              <a:rPr b="0" i="0" lang="en-US" sz="1400" u="none">
                <a:solidFill>
                  <a:schemeClr val="dk1"/>
                </a:solidFill>
                <a:latin typeface="Comic Sans MS"/>
                <a:ea typeface="Comic Sans MS"/>
                <a:cs typeface="Comic Sans MS"/>
                <a:sym typeface="Comic Sans MS"/>
              </a:rPr>
              <a:t>A “foolproof” system is one that never makes an error:</a:t>
            </a:r>
            <a:endParaRPr/>
          </a:p>
          <a:p>
            <a:pPr indent="-285750" lvl="1" marL="742950" marR="0" rtl="0" algn="l">
              <a:lnSpc>
                <a:spcPct val="100000"/>
              </a:lnSpc>
              <a:spcBef>
                <a:spcPts val="280"/>
              </a:spcBef>
              <a:spcAft>
                <a:spcPts val="0"/>
              </a:spcAft>
              <a:buClr>
                <a:schemeClr val="dk1"/>
              </a:buClr>
              <a:buSzPts val="1400"/>
              <a:buFont typeface="Comic Sans MS"/>
              <a:buChar char="–"/>
            </a:pPr>
            <a:r>
              <a:rPr b="0" i="0" lang="en-US" sz="1400" u="none" cap="none" strike="noStrike">
                <a:solidFill>
                  <a:schemeClr val="dk1"/>
                </a:solidFill>
                <a:latin typeface="Comic Sans MS"/>
                <a:ea typeface="Comic Sans MS"/>
                <a:cs typeface="Comic Sans MS"/>
                <a:sym typeface="Comic Sans MS"/>
              </a:rPr>
              <a:t>Types of possible computer errors</a:t>
            </a:r>
            <a:endParaRPr/>
          </a:p>
          <a:p>
            <a:pPr indent="-228600" lvl="2" marL="1143000" marR="0" rtl="0" algn="l">
              <a:lnSpc>
                <a:spcPct val="100000"/>
              </a:lnSpc>
              <a:spcBef>
                <a:spcPts val="280"/>
              </a:spcBef>
              <a:spcAft>
                <a:spcPts val="0"/>
              </a:spcAft>
              <a:buClr>
                <a:schemeClr val="dk1"/>
              </a:buClr>
              <a:buSzPts val="1400"/>
              <a:buFont typeface="Comic Sans MS"/>
              <a:buChar char="•"/>
            </a:pPr>
            <a:r>
              <a:rPr b="0" i="0" lang="en-US" sz="1400" u="none" cap="none" strike="noStrike">
                <a:solidFill>
                  <a:schemeClr val="dk1"/>
                </a:solidFill>
                <a:latin typeface="Comic Sans MS"/>
                <a:ea typeface="Comic Sans MS"/>
                <a:cs typeface="Comic Sans MS"/>
                <a:sym typeface="Comic Sans MS"/>
              </a:rPr>
              <a:t>hardware errors, e.g., memory errors</a:t>
            </a:r>
            <a:endParaRPr/>
          </a:p>
          <a:p>
            <a:pPr indent="-228600" lvl="2" marL="1143000" marR="0" rtl="0" algn="l">
              <a:lnSpc>
                <a:spcPct val="100000"/>
              </a:lnSpc>
              <a:spcBef>
                <a:spcPts val="280"/>
              </a:spcBef>
              <a:spcAft>
                <a:spcPts val="0"/>
              </a:spcAft>
              <a:buClr>
                <a:schemeClr val="dk1"/>
              </a:buClr>
              <a:buSzPts val="1400"/>
              <a:buFont typeface="Comic Sans MS"/>
              <a:buChar char="•"/>
            </a:pPr>
            <a:r>
              <a:rPr b="0" i="0" lang="en-US" sz="1400" u="none" cap="none" strike="noStrike">
                <a:solidFill>
                  <a:schemeClr val="dk1"/>
                </a:solidFill>
                <a:latin typeface="Comic Sans MS"/>
                <a:ea typeface="Comic Sans MS"/>
                <a:cs typeface="Comic Sans MS"/>
                <a:sym typeface="Comic Sans MS"/>
              </a:rPr>
              <a:t>software errors, e.g., coding bugs</a:t>
            </a:r>
            <a:endParaRPr/>
          </a:p>
          <a:p>
            <a:pPr indent="-228600" lvl="2" marL="1143000" marR="0" rtl="0" algn="l">
              <a:lnSpc>
                <a:spcPct val="100000"/>
              </a:lnSpc>
              <a:spcBef>
                <a:spcPts val="280"/>
              </a:spcBef>
              <a:spcAft>
                <a:spcPts val="0"/>
              </a:spcAft>
              <a:buClr>
                <a:schemeClr val="dk1"/>
              </a:buClr>
              <a:buSzPts val="1400"/>
              <a:buFont typeface="Comic Sans MS"/>
              <a:buChar char="•"/>
            </a:pPr>
            <a:r>
              <a:rPr b="0" i="0" lang="en-US" sz="1400" u="none" cap="none" strike="noStrike">
                <a:solidFill>
                  <a:schemeClr val="dk1"/>
                </a:solidFill>
                <a:latin typeface="Comic Sans MS"/>
                <a:ea typeface="Comic Sans MS"/>
                <a:cs typeface="Comic Sans MS"/>
                <a:sym typeface="Comic Sans MS"/>
              </a:rPr>
              <a:t>“human-like” errors</a:t>
            </a:r>
            <a:endParaRPr/>
          </a:p>
          <a:p>
            <a:pPr indent="-285750" lvl="1" marL="742950" marR="0" rtl="0" algn="l">
              <a:lnSpc>
                <a:spcPct val="100000"/>
              </a:lnSpc>
              <a:spcBef>
                <a:spcPts val="280"/>
              </a:spcBef>
              <a:spcAft>
                <a:spcPts val="0"/>
              </a:spcAft>
              <a:buClr>
                <a:schemeClr val="dk1"/>
              </a:buClr>
              <a:buSzPts val="1400"/>
              <a:buFont typeface="Comic Sans MS"/>
              <a:buChar char="–"/>
            </a:pPr>
            <a:r>
              <a:rPr b="0" i="0" lang="en-US" sz="1400" u="none" cap="none" strike="noStrike">
                <a:solidFill>
                  <a:schemeClr val="dk1"/>
                </a:solidFill>
                <a:latin typeface="Comic Sans MS"/>
                <a:ea typeface="Comic Sans MS"/>
                <a:cs typeface="Comic Sans MS"/>
                <a:sym typeface="Comic Sans MS"/>
              </a:rPr>
              <a:t>Clearly, hardware and software errors are possible in practice</a:t>
            </a:r>
            <a:endParaRPr/>
          </a:p>
          <a:p>
            <a:pPr indent="-285750" lvl="1" marL="742950" marR="0" rtl="0" algn="l">
              <a:lnSpc>
                <a:spcPct val="100000"/>
              </a:lnSpc>
              <a:spcBef>
                <a:spcPts val="280"/>
              </a:spcBef>
              <a:spcAft>
                <a:spcPts val="0"/>
              </a:spcAft>
              <a:buClr>
                <a:schemeClr val="dk1"/>
              </a:buClr>
              <a:buSzPts val="1400"/>
              <a:buFont typeface="Comic Sans MS"/>
              <a:buChar char="–"/>
            </a:pPr>
            <a:r>
              <a:rPr b="0" i="0" lang="en-US" sz="1400" u="none" cap="none" strike="noStrike">
                <a:solidFill>
                  <a:schemeClr val="dk1"/>
                </a:solidFill>
                <a:latin typeface="Comic Sans MS"/>
                <a:ea typeface="Comic Sans MS"/>
                <a:cs typeface="Comic Sans MS"/>
                <a:sym typeface="Comic Sans MS"/>
              </a:rPr>
              <a:t>what about “human-like” errors?</a:t>
            </a:r>
            <a:br>
              <a:rPr b="0" i="0" lang="en-US" sz="1400" u="none" cap="none" strike="noStrike">
                <a:solidFill>
                  <a:schemeClr val="dk1"/>
                </a:solidFill>
                <a:latin typeface="Comic Sans MS"/>
                <a:ea typeface="Comic Sans MS"/>
                <a:cs typeface="Comic Sans MS"/>
                <a:sym typeface="Comic Sans MS"/>
              </a:rPr>
            </a:br>
            <a:endParaRPr/>
          </a:p>
          <a:p>
            <a:pPr indent="-342900" lvl="0" marL="342900" marR="0" rtl="0" algn="l">
              <a:lnSpc>
                <a:spcPct val="100000"/>
              </a:lnSpc>
              <a:spcBef>
                <a:spcPts val="280"/>
              </a:spcBef>
              <a:spcAft>
                <a:spcPts val="0"/>
              </a:spcAft>
              <a:buClr>
                <a:schemeClr val="dk1"/>
              </a:buClr>
              <a:buSzPts val="1400"/>
              <a:buFont typeface="Comic Sans MS"/>
              <a:buChar char="•"/>
            </a:pPr>
            <a:r>
              <a:rPr b="0" i="0" lang="en-US" sz="1400" u="none">
                <a:solidFill>
                  <a:schemeClr val="dk1"/>
                </a:solidFill>
                <a:latin typeface="Comic Sans MS"/>
                <a:ea typeface="Comic Sans MS"/>
                <a:cs typeface="Comic Sans MS"/>
                <a:sym typeface="Comic Sans MS"/>
              </a:rPr>
              <a:t>An intelligent system can make errors and still be intelligent</a:t>
            </a:r>
            <a:endParaRPr/>
          </a:p>
          <a:p>
            <a:pPr indent="-285750" lvl="1" marL="742950" marR="0" rtl="0" algn="l">
              <a:lnSpc>
                <a:spcPct val="100000"/>
              </a:lnSpc>
              <a:spcBef>
                <a:spcPts val="280"/>
              </a:spcBef>
              <a:spcAft>
                <a:spcPts val="0"/>
              </a:spcAft>
              <a:buClr>
                <a:schemeClr val="dk1"/>
              </a:buClr>
              <a:buSzPts val="1400"/>
              <a:buFont typeface="Comic Sans MS"/>
              <a:buChar char="–"/>
            </a:pPr>
            <a:r>
              <a:rPr b="0" i="0" lang="en-US" sz="1400" u="none" cap="none" strike="noStrike">
                <a:solidFill>
                  <a:schemeClr val="dk1"/>
                </a:solidFill>
                <a:latin typeface="Comic Sans MS"/>
                <a:ea typeface="Comic Sans MS"/>
                <a:cs typeface="Comic Sans MS"/>
                <a:sym typeface="Comic Sans MS"/>
              </a:rPr>
              <a:t>humans are not right all of the time</a:t>
            </a:r>
            <a:endParaRPr/>
          </a:p>
          <a:p>
            <a:pPr indent="-285750" lvl="1" marL="742950" marR="0" rtl="0" algn="l">
              <a:lnSpc>
                <a:spcPct val="100000"/>
              </a:lnSpc>
              <a:spcBef>
                <a:spcPts val="280"/>
              </a:spcBef>
              <a:spcAft>
                <a:spcPts val="0"/>
              </a:spcAft>
              <a:buClr>
                <a:schemeClr val="dk1"/>
              </a:buClr>
              <a:buSzPts val="1400"/>
              <a:buFont typeface="Comic Sans MS"/>
              <a:buChar char="–"/>
            </a:pPr>
            <a:r>
              <a:rPr b="0" i="0" lang="en-US" sz="1400" u="none" cap="none" strike="noStrike">
                <a:solidFill>
                  <a:schemeClr val="dk1"/>
                </a:solidFill>
                <a:latin typeface="Comic Sans MS"/>
                <a:ea typeface="Comic Sans MS"/>
                <a:cs typeface="Comic Sans MS"/>
                <a:sym typeface="Comic Sans MS"/>
              </a:rPr>
              <a:t>we learn and adapt from making mistakes</a:t>
            </a:r>
            <a:endParaRPr/>
          </a:p>
          <a:p>
            <a:pPr indent="-228600" lvl="2" marL="1143000" marR="0" rtl="0" algn="l">
              <a:lnSpc>
                <a:spcPct val="100000"/>
              </a:lnSpc>
              <a:spcBef>
                <a:spcPts val="280"/>
              </a:spcBef>
              <a:spcAft>
                <a:spcPts val="0"/>
              </a:spcAft>
              <a:buClr>
                <a:schemeClr val="dk1"/>
              </a:buClr>
              <a:buSzPts val="1400"/>
              <a:buFont typeface="Comic Sans MS"/>
              <a:buChar char="•"/>
            </a:pPr>
            <a:r>
              <a:rPr b="0" i="0" lang="en-US" sz="1400" u="none" cap="none" strike="noStrike">
                <a:solidFill>
                  <a:schemeClr val="dk1"/>
                </a:solidFill>
                <a:latin typeface="Comic Sans MS"/>
                <a:ea typeface="Comic Sans MS"/>
                <a:cs typeface="Comic Sans MS"/>
                <a:sym typeface="Comic Sans MS"/>
              </a:rPr>
              <a:t>e.g., consider learning to surf or ski</a:t>
            </a:r>
            <a:endParaRPr/>
          </a:p>
          <a:p>
            <a:pPr indent="-228600" lvl="3" marL="1600200" marR="0" rtl="0" algn="l">
              <a:lnSpc>
                <a:spcPct val="100000"/>
              </a:lnSpc>
              <a:spcBef>
                <a:spcPts val="280"/>
              </a:spcBef>
              <a:spcAft>
                <a:spcPts val="0"/>
              </a:spcAft>
              <a:buClr>
                <a:schemeClr val="dk1"/>
              </a:buClr>
              <a:buSzPts val="1400"/>
              <a:buFont typeface="Comic Sans MS"/>
              <a:buChar char="–"/>
            </a:pPr>
            <a:r>
              <a:rPr b="0" i="0" lang="en-US" sz="1400" u="none" cap="none" strike="noStrike">
                <a:solidFill>
                  <a:schemeClr val="dk1"/>
                </a:solidFill>
                <a:latin typeface="Comic Sans MS"/>
                <a:ea typeface="Comic Sans MS"/>
                <a:cs typeface="Comic Sans MS"/>
                <a:sym typeface="Comic Sans MS"/>
              </a:rPr>
              <a:t>we improve by taking risks and falling</a:t>
            </a:r>
            <a:endParaRPr/>
          </a:p>
          <a:p>
            <a:pPr indent="-228600" lvl="3" marL="1600200" marR="0" rtl="0" algn="l">
              <a:lnSpc>
                <a:spcPct val="100000"/>
              </a:lnSpc>
              <a:spcBef>
                <a:spcPts val="280"/>
              </a:spcBef>
              <a:spcAft>
                <a:spcPts val="0"/>
              </a:spcAft>
              <a:buClr>
                <a:schemeClr val="dk1"/>
              </a:buClr>
              <a:buSzPts val="1400"/>
              <a:buFont typeface="Comic Sans MS"/>
              <a:buChar char="–"/>
            </a:pPr>
            <a:r>
              <a:rPr b="0" i="0" lang="en-US" sz="1400" u="none" cap="none" strike="noStrike">
                <a:solidFill>
                  <a:schemeClr val="dk1"/>
                </a:solidFill>
                <a:latin typeface="Comic Sans MS"/>
                <a:ea typeface="Comic Sans MS"/>
                <a:cs typeface="Comic Sans MS"/>
                <a:sym typeface="Comic Sans MS"/>
              </a:rPr>
              <a:t>an intelligent system can learn in the same way</a:t>
            </a:r>
            <a:br>
              <a:rPr b="0" i="0" lang="en-US" sz="1400" u="none" cap="none" strike="noStrike">
                <a:solidFill>
                  <a:schemeClr val="dk1"/>
                </a:solidFill>
                <a:latin typeface="Comic Sans MS"/>
                <a:ea typeface="Comic Sans MS"/>
                <a:cs typeface="Comic Sans MS"/>
                <a:sym typeface="Comic Sans MS"/>
              </a:rPr>
            </a:br>
            <a:endParaRPr/>
          </a:p>
          <a:p>
            <a:pPr indent="-342900" lvl="0" marL="342900" marR="0" rtl="0" algn="l">
              <a:lnSpc>
                <a:spcPct val="100000"/>
              </a:lnSpc>
              <a:spcBef>
                <a:spcPts val="280"/>
              </a:spcBef>
              <a:spcAft>
                <a:spcPts val="0"/>
              </a:spcAft>
              <a:buClr>
                <a:schemeClr val="dk1"/>
              </a:buClr>
              <a:buSzPts val="1400"/>
              <a:buFont typeface="Comic Sans MS"/>
              <a:buChar char="•"/>
            </a:pPr>
            <a:r>
              <a:rPr b="0" i="0" lang="en-US" sz="1400" u="none">
                <a:solidFill>
                  <a:schemeClr val="dk1"/>
                </a:solidFill>
                <a:latin typeface="Comic Sans MS"/>
                <a:ea typeface="Comic Sans MS"/>
                <a:cs typeface="Comic Sans MS"/>
                <a:sym typeface="Comic Sans MS"/>
              </a:rPr>
              <a:t>Conclusion:</a:t>
            </a:r>
            <a:endParaRPr/>
          </a:p>
          <a:p>
            <a:pPr indent="-285750" lvl="1" marL="742950" marR="0" rtl="0" algn="l">
              <a:lnSpc>
                <a:spcPct val="100000"/>
              </a:lnSpc>
              <a:spcBef>
                <a:spcPts val="280"/>
              </a:spcBef>
              <a:spcAft>
                <a:spcPts val="0"/>
              </a:spcAft>
              <a:buClr>
                <a:schemeClr val="dk1"/>
              </a:buClr>
              <a:buSzPts val="1400"/>
              <a:buFont typeface="Comic Sans MS"/>
              <a:buChar char="–"/>
            </a:pPr>
            <a:r>
              <a:rPr b="1" i="0" lang="en-US" sz="1400" u="none" cap="none" strike="noStrike">
                <a:solidFill>
                  <a:schemeClr val="dk1"/>
                </a:solidFill>
                <a:latin typeface="Comic Sans MS"/>
                <a:ea typeface="Comic Sans MS"/>
                <a:cs typeface="Comic Sans MS"/>
                <a:sym typeface="Comic Sans MS"/>
              </a:rPr>
              <a:t>NO</a:t>
            </a:r>
            <a:r>
              <a:rPr b="0" i="0" lang="en-US" sz="1400" u="none" cap="none" strike="noStrike">
                <a:solidFill>
                  <a:schemeClr val="dk1"/>
                </a:solidFill>
                <a:latin typeface="Comic Sans MS"/>
                <a:ea typeface="Comic Sans MS"/>
                <a:cs typeface="Comic Sans MS"/>
                <a:sym typeface="Comic Sans MS"/>
              </a:rPr>
              <a:t>: intelligent systems will not (and need not) be foolproof</a:t>
            </a:r>
            <a:br>
              <a:rPr b="0" i="0" lang="en-US" sz="1400" u="none" cap="none" strike="noStrike">
                <a:solidFill>
                  <a:schemeClr val="dk1"/>
                </a:solidFill>
                <a:latin typeface="Comic Sans MS"/>
                <a:ea typeface="Comic Sans MS"/>
                <a:cs typeface="Comic Sans MS"/>
                <a:sym typeface="Comic Sans MS"/>
              </a:rPr>
            </a:br>
            <a:br>
              <a:rPr b="0" i="0" lang="en-US" sz="1400" u="none" cap="none" strike="noStrike">
                <a:solidFill>
                  <a:schemeClr val="dk1"/>
                </a:solidFill>
                <a:latin typeface="Comic Sans MS"/>
                <a:ea typeface="Comic Sans MS"/>
                <a:cs typeface="Comic Sans MS"/>
                <a:sym typeface="Comic Sans MS"/>
              </a:rPr>
            </a:br>
            <a:endParaRPr/>
          </a:p>
          <a:p>
            <a:pPr indent="-254000" lvl="0" marL="342900" marR="0" rtl="0" algn="l">
              <a:lnSpc>
                <a:spcPct val="100000"/>
              </a:lnSpc>
              <a:spcBef>
                <a:spcPts val="280"/>
              </a:spcBef>
              <a:spcAft>
                <a:spcPts val="0"/>
              </a:spcAft>
              <a:buClr>
                <a:schemeClr val="dk1"/>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291" name="Google Shape;291;p2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Can Computers play Humans at Chess?</a:t>
            </a:r>
            <a:endParaRPr/>
          </a:p>
        </p:txBody>
      </p:sp>
      <p:sp>
        <p:nvSpPr>
          <p:cNvPr id="297" name="Google Shape;297;p23"/>
          <p:cNvSpPr txBox="1"/>
          <p:nvPr>
            <p:ph idx="1" type="body"/>
          </p:nvPr>
        </p:nvSpPr>
        <p:spPr>
          <a:xfrm>
            <a:off x="481012" y="1446212"/>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Comic Sans MS"/>
              <a:buChar char="•"/>
            </a:pPr>
            <a:r>
              <a:rPr b="0" i="0" lang="en-US" sz="2000" u="none">
                <a:solidFill>
                  <a:schemeClr val="dk1"/>
                </a:solidFill>
                <a:latin typeface="Comic Sans MS"/>
                <a:ea typeface="Comic Sans MS"/>
                <a:cs typeface="Comic Sans MS"/>
                <a:sym typeface="Comic Sans MS"/>
              </a:rPr>
              <a:t>Chess Playing is a classic AI problem</a:t>
            </a:r>
            <a:endParaRPr/>
          </a:p>
          <a:p>
            <a:pPr indent="-285750" lvl="1" marL="74295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well-defined problem</a:t>
            </a:r>
            <a:endParaRPr/>
          </a:p>
          <a:p>
            <a:pPr indent="-285750" lvl="1" marL="74295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very complex: difficult for humans to play well</a:t>
            </a:r>
            <a:br>
              <a:rPr b="0" i="0" lang="en-US" sz="2000" u="none" cap="none" strike="noStrike">
                <a:solidFill>
                  <a:schemeClr val="dk1"/>
                </a:solidFill>
                <a:latin typeface="Comic Sans MS"/>
                <a:ea typeface="Comic Sans MS"/>
                <a:cs typeface="Comic Sans MS"/>
                <a:sym typeface="Comic Sans MS"/>
              </a:rPr>
            </a:br>
            <a:endParaRPr/>
          </a:p>
        </p:txBody>
      </p:sp>
      <p:sp>
        <p:nvSpPr>
          <p:cNvPr id="298" name="Google Shape;298;p2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graphicFrame>
        <p:nvGraphicFramePr>
          <p:cNvPr id="299" name="Google Shape;299;p23"/>
          <p:cNvGraphicFramePr/>
          <p:nvPr/>
        </p:nvGraphicFramePr>
        <p:xfrm>
          <a:off x="1295400" y="2317750"/>
          <a:ext cx="7194550" cy="4187825"/>
        </p:xfrm>
        <a:graphic>
          <a:graphicData uri="http://schemas.openxmlformats.org/presentationml/2006/ole">
            <mc:AlternateContent>
              <mc:Choice Requires="v">
                <p:oleObj r:id="rId4" imgH="4187825" imgW="7194550" progId="MSGraph.Chart.5" spid="_x0000_s1">
                  <p:embed/>
                </p:oleObj>
              </mc:Choice>
              <mc:Fallback>
                <p:oleObj r:id="rId5" imgH="4187825" imgW="7194550" progId="MSGraph.Chart.5">
                  <p:embed/>
                  <p:pic>
                    <p:nvPicPr>
                      <p:cNvPr id="299" name="Google Shape;299;p23"/>
                      <p:cNvPicPr preferRelativeResize="0"/>
                      <p:nvPr/>
                    </p:nvPicPr>
                    <p:blipFill rotWithShape="1">
                      <a:blip r:embed="rId6">
                        <a:alphaModFix/>
                      </a:blip>
                      <a:srcRect b="0" l="0" r="0" t="0"/>
                      <a:stretch/>
                    </p:blipFill>
                    <p:spPr>
                      <a:xfrm>
                        <a:off x="1295400" y="2317750"/>
                        <a:ext cx="7194550" cy="4187825"/>
                      </a:xfrm>
                      <a:prstGeom prst="rect">
                        <a:avLst/>
                      </a:prstGeom>
                      <a:noFill/>
                      <a:ln>
                        <a:noFill/>
                      </a:ln>
                    </p:spPr>
                  </p:pic>
                </p:oleObj>
              </mc:Fallback>
            </mc:AlternateContent>
          </a:graphicData>
        </a:graphic>
      </p:graphicFrame>
      <p:sp>
        <p:nvSpPr>
          <p:cNvPr id="300" name="Google Shape;300;p23"/>
          <p:cNvSpPr txBox="1"/>
          <p:nvPr/>
        </p:nvSpPr>
        <p:spPr>
          <a:xfrm>
            <a:off x="1066800" y="6186487"/>
            <a:ext cx="45720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Conclusion: YES: today’s computers can beat even the best human</a:t>
            </a:r>
            <a:endParaRPr b="0" i="0" sz="1400" u="none" cap="none" strike="noStrike">
              <a:solidFill>
                <a:srgbClr val="000000"/>
              </a:solidFill>
              <a:latin typeface="Arial"/>
              <a:ea typeface="Arial"/>
              <a:cs typeface="Arial"/>
              <a:sym typeface="Arial"/>
            </a:endParaRPr>
          </a:p>
        </p:txBody>
      </p:sp>
      <p:sp>
        <p:nvSpPr>
          <p:cNvPr id="301" name="Google Shape;301;p23"/>
          <p:cNvSpPr txBox="1"/>
          <p:nvPr/>
        </p:nvSpPr>
        <p:spPr>
          <a:xfrm>
            <a:off x="6880225" y="2590800"/>
            <a:ext cx="911225" cy="288925"/>
          </a:xfrm>
          <a:prstGeom prst="rect">
            <a:avLst/>
          </a:prstGeom>
          <a:noFill/>
          <a:ln>
            <a:noFill/>
          </a:ln>
        </p:spPr>
        <p:txBody>
          <a:bodyPr anchorCtr="0" anchor="t" bIns="36500" lIns="73025" spcFirstLastPara="1" rIns="73025" wrap="square" tIns="36500">
            <a:sp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Deep Blue</a:t>
            </a:r>
            <a:endParaRPr b="0" i="0" sz="1400" u="none" cap="none" strike="noStrike">
              <a:solidFill>
                <a:srgbClr val="000000"/>
              </a:solidFill>
              <a:latin typeface="Arial"/>
              <a:ea typeface="Arial"/>
              <a:cs typeface="Arial"/>
              <a:sym typeface="Arial"/>
            </a:endParaRPr>
          </a:p>
        </p:txBody>
      </p:sp>
      <p:cxnSp>
        <p:nvCxnSpPr>
          <p:cNvPr id="302" name="Google Shape;302;p23"/>
          <p:cNvCxnSpPr/>
          <p:nvPr/>
        </p:nvCxnSpPr>
        <p:spPr>
          <a:xfrm>
            <a:off x="2286000" y="3048000"/>
            <a:ext cx="4619625" cy="0"/>
          </a:xfrm>
          <a:prstGeom prst="straightConnector1">
            <a:avLst/>
          </a:prstGeom>
          <a:noFill/>
          <a:ln cap="flat" cmpd="sng" w="12700">
            <a:solidFill>
              <a:schemeClr val="dk1"/>
            </a:solidFill>
            <a:prstDash val="solid"/>
            <a:miter lim="800000"/>
            <a:headEnd len="sm" w="sm" type="none"/>
            <a:tailEnd len="sm" w="sm" type="none"/>
          </a:ln>
        </p:spPr>
      </p:cxnSp>
      <p:sp>
        <p:nvSpPr>
          <p:cNvPr id="303" name="Google Shape;303;p23"/>
          <p:cNvSpPr txBox="1"/>
          <p:nvPr/>
        </p:nvSpPr>
        <p:spPr>
          <a:xfrm>
            <a:off x="2938462" y="2759075"/>
            <a:ext cx="3238500" cy="288925"/>
          </a:xfrm>
          <a:prstGeom prst="rect">
            <a:avLst/>
          </a:prstGeom>
          <a:noFill/>
          <a:ln>
            <a:noFill/>
          </a:ln>
        </p:spPr>
        <p:txBody>
          <a:bodyPr anchorCtr="0" anchor="t" bIns="36500" lIns="73025" spcFirstLastPara="1" rIns="73025" wrap="square" tIns="36500">
            <a:sp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Garry Kasparov (current World Champion</a:t>
            </a:r>
            <a:r>
              <a:rPr b="0" i="0" lang="en-US" sz="11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pic>
        <p:nvPicPr>
          <p:cNvPr descr="DeepBlue" id="304" name="Google Shape;304;p23"/>
          <p:cNvPicPr preferRelativeResize="0"/>
          <p:nvPr/>
        </p:nvPicPr>
        <p:blipFill rotWithShape="1">
          <a:blip r:embed="rId7">
            <a:alphaModFix/>
          </a:blip>
          <a:srcRect b="0" l="0" r="0" t="0"/>
          <a:stretch/>
        </p:blipFill>
        <p:spPr>
          <a:xfrm>
            <a:off x="7791450" y="2112962"/>
            <a:ext cx="1365250" cy="207803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Can Computers “see”?</a:t>
            </a:r>
            <a:endParaRPr/>
          </a:p>
        </p:txBody>
      </p:sp>
      <p:sp>
        <p:nvSpPr>
          <p:cNvPr id="310" name="Google Shape;310;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Comic Sans MS"/>
              <a:buChar char="•"/>
            </a:pPr>
            <a:r>
              <a:rPr b="0" i="0" lang="en-US" sz="2000" u="none">
                <a:solidFill>
                  <a:schemeClr val="dk1"/>
                </a:solidFill>
                <a:latin typeface="Comic Sans MS"/>
                <a:ea typeface="Comic Sans MS"/>
                <a:cs typeface="Comic Sans MS"/>
                <a:sym typeface="Comic Sans MS"/>
              </a:rPr>
              <a:t>Recognition v. Understanding (like Speech)</a:t>
            </a:r>
            <a:endParaRPr/>
          </a:p>
          <a:p>
            <a:pPr indent="-285750" lvl="1" marL="74295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Recognition and Understanding of Objects in a scene</a:t>
            </a:r>
            <a:endParaRPr/>
          </a:p>
          <a:p>
            <a:pPr indent="-228600" lvl="2" marL="114300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look around this room</a:t>
            </a:r>
            <a:endParaRPr/>
          </a:p>
          <a:p>
            <a:pPr indent="-228600" lvl="2" marL="114300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you can effortlessly recognize objects</a:t>
            </a:r>
            <a:endParaRPr/>
          </a:p>
          <a:p>
            <a:pPr indent="-228600" lvl="2" marL="114300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human brain can map 2d visual image to 3d “map” </a:t>
            </a:r>
            <a:endParaRPr/>
          </a:p>
          <a:p>
            <a:pPr indent="-342900" lvl="0" marL="342900" marR="0" rtl="0" algn="l">
              <a:lnSpc>
                <a:spcPct val="100000"/>
              </a:lnSpc>
              <a:spcBef>
                <a:spcPts val="400"/>
              </a:spcBef>
              <a:spcAft>
                <a:spcPts val="0"/>
              </a:spcAft>
              <a:buClr>
                <a:schemeClr val="dk1"/>
              </a:buClr>
              <a:buSzPts val="2000"/>
              <a:buFont typeface="Comic Sans MS"/>
              <a:buChar char="•"/>
            </a:pPr>
            <a:r>
              <a:rPr b="0" i="0" lang="en-US" sz="2000" u="none">
                <a:solidFill>
                  <a:schemeClr val="dk1"/>
                </a:solidFill>
                <a:latin typeface="Comic Sans MS"/>
                <a:ea typeface="Comic Sans MS"/>
                <a:cs typeface="Comic Sans MS"/>
                <a:sym typeface="Comic Sans MS"/>
              </a:rPr>
              <a:t>Why is visual recognition a hard problem?</a:t>
            </a:r>
            <a:br>
              <a:rPr b="0" i="0" lang="en-US" sz="2000" u="none">
                <a:solidFill>
                  <a:schemeClr val="dk1"/>
                </a:solidFill>
                <a:latin typeface="Comic Sans MS"/>
                <a:ea typeface="Comic Sans MS"/>
                <a:cs typeface="Comic Sans MS"/>
                <a:sym typeface="Comic Sans MS"/>
              </a:rPr>
            </a:br>
            <a:br>
              <a:rPr b="0" i="0" lang="en-US" sz="2000" u="none">
                <a:solidFill>
                  <a:schemeClr val="dk1"/>
                </a:solidFill>
                <a:latin typeface="Comic Sans MS"/>
                <a:ea typeface="Comic Sans MS"/>
                <a:cs typeface="Comic Sans MS"/>
                <a:sym typeface="Comic Sans MS"/>
              </a:rPr>
            </a:br>
            <a:br>
              <a:rPr b="0" i="0" lang="en-US" sz="2000" u="none">
                <a:solidFill>
                  <a:schemeClr val="dk1"/>
                </a:solidFill>
                <a:latin typeface="Comic Sans MS"/>
                <a:ea typeface="Comic Sans MS"/>
                <a:cs typeface="Comic Sans MS"/>
                <a:sym typeface="Comic Sans MS"/>
              </a:rPr>
            </a:br>
            <a:br>
              <a:rPr b="0" i="0" lang="en-US" sz="2000" u="none">
                <a:solidFill>
                  <a:schemeClr val="dk1"/>
                </a:solidFill>
                <a:latin typeface="Comic Sans MS"/>
                <a:ea typeface="Comic Sans MS"/>
                <a:cs typeface="Comic Sans MS"/>
                <a:sym typeface="Comic Sans MS"/>
              </a:rPr>
            </a:br>
            <a:br>
              <a:rPr b="0" i="0" lang="en-US" sz="2000" u="none">
                <a:solidFill>
                  <a:schemeClr val="dk1"/>
                </a:solidFill>
                <a:latin typeface="Comic Sans MS"/>
                <a:ea typeface="Comic Sans MS"/>
                <a:cs typeface="Comic Sans MS"/>
                <a:sym typeface="Comic Sans MS"/>
              </a:rPr>
            </a:br>
            <a:r>
              <a:rPr b="0" i="0" lang="en-US" sz="2000" u="none">
                <a:solidFill>
                  <a:schemeClr val="dk1"/>
                </a:solidFill>
                <a:latin typeface="Comic Sans MS"/>
                <a:ea typeface="Comic Sans MS"/>
                <a:cs typeface="Comic Sans MS"/>
                <a:sym typeface="Comic Sans MS"/>
              </a:rPr>
              <a:t>Conclusion: mostly NO: computers can only “see” certain types of objects under limited circumstances: but YES for certain constrained problems (e.g., face recognition)</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omic Sans MS"/>
              <a:ea typeface="Comic Sans MS"/>
              <a:cs typeface="Comic Sans MS"/>
              <a:sym typeface="Comic Sans MS"/>
            </a:endParaRPr>
          </a:p>
        </p:txBody>
      </p:sp>
      <p:sp>
        <p:nvSpPr>
          <p:cNvPr id="311" name="Google Shape;311;p2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grpSp>
        <p:nvGrpSpPr>
          <p:cNvPr id="312" name="Google Shape;312;p24"/>
          <p:cNvGrpSpPr/>
          <p:nvPr/>
        </p:nvGrpSpPr>
        <p:grpSpPr>
          <a:xfrm>
            <a:off x="1866900" y="3862387"/>
            <a:ext cx="5410200" cy="1143000"/>
            <a:chOff x="1148" y="2164"/>
            <a:chExt cx="3408" cy="720"/>
          </a:xfrm>
        </p:grpSpPr>
        <p:cxnSp>
          <p:nvCxnSpPr>
            <p:cNvPr id="313" name="Google Shape;313;p24"/>
            <p:cNvCxnSpPr/>
            <p:nvPr/>
          </p:nvCxnSpPr>
          <p:spPr>
            <a:xfrm flipH="1">
              <a:off x="1148" y="2308"/>
              <a:ext cx="200" cy="376"/>
            </a:xfrm>
            <a:prstGeom prst="straightConnector1">
              <a:avLst/>
            </a:prstGeom>
            <a:noFill/>
            <a:ln cap="flat" cmpd="sng" w="12700">
              <a:solidFill>
                <a:schemeClr val="dk1"/>
              </a:solidFill>
              <a:prstDash val="solid"/>
              <a:miter lim="800000"/>
              <a:headEnd len="sm" w="sm" type="none"/>
              <a:tailEnd len="sm" w="sm" type="none"/>
            </a:ln>
          </p:spPr>
        </p:cxnSp>
        <p:cxnSp>
          <p:nvCxnSpPr>
            <p:cNvPr id="314" name="Google Shape;314;p24"/>
            <p:cNvCxnSpPr/>
            <p:nvPr/>
          </p:nvCxnSpPr>
          <p:spPr>
            <a:xfrm>
              <a:off x="1348" y="2308"/>
              <a:ext cx="88" cy="376"/>
            </a:xfrm>
            <a:prstGeom prst="straightConnector1">
              <a:avLst/>
            </a:prstGeom>
            <a:noFill/>
            <a:ln cap="flat" cmpd="sng" w="12700">
              <a:solidFill>
                <a:schemeClr val="dk1"/>
              </a:solidFill>
              <a:prstDash val="solid"/>
              <a:miter lim="800000"/>
              <a:headEnd len="sm" w="sm" type="none"/>
              <a:tailEnd len="sm" w="sm" type="none"/>
            </a:ln>
          </p:spPr>
        </p:cxnSp>
        <p:cxnSp>
          <p:nvCxnSpPr>
            <p:cNvPr id="315" name="Google Shape;315;p24"/>
            <p:cNvCxnSpPr/>
            <p:nvPr/>
          </p:nvCxnSpPr>
          <p:spPr>
            <a:xfrm>
              <a:off x="1252" y="2496"/>
              <a:ext cx="136" cy="0"/>
            </a:xfrm>
            <a:prstGeom prst="straightConnector1">
              <a:avLst/>
            </a:prstGeom>
            <a:noFill/>
            <a:ln cap="flat" cmpd="sng" w="12700">
              <a:solidFill>
                <a:schemeClr val="dk1"/>
              </a:solidFill>
              <a:prstDash val="solid"/>
              <a:miter lim="800000"/>
              <a:headEnd len="sm" w="sm" type="none"/>
              <a:tailEnd len="sm" w="sm" type="none"/>
            </a:ln>
          </p:spPr>
        </p:cxnSp>
        <p:cxnSp>
          <p:nvCxnSpPr>
            <p:cNvPr id="316" name="Google Shape;316;p24"/>
            <p:cNvCxnSpPr/>
            <p:nvPr/>
          </p:nvCxnSpPr>
          <p:spPr>
            <a:xfrm>
              <a:off x="2172" y="2412"/>
              <a:ext cx="168" cy="360"/>
            </a:xfrm>
            <a:prstGeom prst="straightConnector1">
              <a:avLst/>
            </a:prstGeom>
            <a:noFill/>
            <a:ln cap="flat" cmpd="dbl" w="38100">
              <a:solidFill>
                <a:schemeClr val="dk1"/>
              </a:solidFill>
              <a:prstDash val="solid"/>
              <a:miter lim="800000"/>
              <a:headEnd len="sm" w="sm" type="none"/>
              <a:tailEnd len="sm" w="sm" type="none"/>
            </a:ln>
          </p:spPr>
        </p:cxnSp>
        <p:cxnSp>
          <p:nvCxnSpPr>
            <p:cNvPr id="317" name="Google Shape;317;p24"/>
            <p:cNvCxnSpPr/>
            <p:nvPr/>
          </p:nvCxnSpPr>
          <p:spPr>
            <a:xfrm flipH="1">
              <a:off x="2340" y="2412"/>
              <a:ext cx="120" cy="360"/>
            </a:xfrm>
            <a:prstGeom prst="straightConnector1">
              <a:avLst/>
            </a:prstGeom>
            <a:noFill/>
            <a:ln cap="flat" cmpd="dbl" w="38100">
              <a:solidFill>
                <a:schemeClr val="dk1"/>
              </a:solidFill>
              <a:prstDash val="solid"/>
              <a:miter lim="800000"/>
              <a:headEnd len="sm" w="sm" type="none"/>
              <a:tailEnd len="sm" w="sm" type="none"/>
            </a:ln>
          </p:spPr>
        </p:cxnSp>
        <p:cxnSp>
          <p:nvCxnSpPr>
            <p:cNvPr id="318" name="Google Shape;318;p24"/>
            <p:cNvCxnSpPr/>
            <p:nvPr/>
          </p:nvCxnSpPr>
          <p:spPr>
            <a:xfrm rot="10800000">
              <a:off x="2244" y="2592"/>
              <a:ext cx="168" cy="0"/>
            </a:xfrm>
            <a:prstGeom prst="straightConnector1">
              <a:avLst/>
            </a:prstGeom>
            <a:noFill/>
            <a:ln cap="flat" cmpd="dbl" w="38100">
              <a:solidFill>
                <a:schemeClr val="dk1"/>
              </a:solidFill>
              <a:prstDash val="solid"/>
              <a:miter lim="800000"/>
              <a:headEnd len="sm" w="sm" type="none"/>
              <a:tailEnd len="sm" w="sm" type="none"/>
            </a:ln>
          </p:spPr>
        </p:cxnSp>
        <p:grpSp>
          <p:nvGrpSpPr>
            <p:cNvPr id="319" name="Google Shape;319;p24"/>
            <p:cNvGrpSpPr/>
            <p:nvPr/>
          </p:nvGrpSpPr>
          <p:grpSpPr>
            <a:xfrm>
              <a:off x="3104" y="2528"/>
              <a:ext cx="320" cy="288"/>
              <a:chOff x="3104" y="2528"/>
              <a:chExt cx="320" cy="288"/>
            </a:xfrm>
          </p:grpSpPr>
          <p:cxnSp>
            <p:nvCxnSpPr>
              <p:cNvPr id="320" name="Google Shape;320;p24"/>
              <p:cNvCxnSpPr/>
              <p:nvPr/>
            </p:nvCxnSpPr>
            <p:spPr>
              <a:xfrm flipH="1" rot="10800000">
                <a:off x="3104" y="2560"/>
                <a:ext cx="320" cy="256"/>
              </a:xfrm>
              <a:prstGeom prst="straightConnector1">
                <a:avLst/>
              </a:prstGeom>
              <a:noFill/>
              <a:ln cap="flat" cmpd="sng" w="101600">
                <a:solidFill>
                  <a:schemeClr val="dk1"/>
                </a:solidFill>
                <a:prstDash val="solid"/>
                <a:miter lim="800000"/>
                <a:headEnd len="sm" w="sm" type="none"/>
                <a:tailEnd len="sm" w="sm" type="none"/>
              </a:ln>
            </p:spPr>
          </p:cxnSp>
          <p:cxnSp>
            <p:nvCxnSpPr>
              <p:cNvPr id="321" name="Google Shape;321;p24"/>
              <p:cNvCxnSpPr/>
              <p:nvPr/>
            </p:nvCxnSpPr>
            <p:spPr>
              <a:xfrm>
                <a:off x="3104" y="2528"/>
                <a:ext cx="320" cy="32"/>
              </a:xfrm>
              <a:prstGeom prst="straightConnector1">
                <a:avLst/>
              </a:prstGeom>
              <a:noFill/>
              <a:ln cap="flat" cmpd="sng" w="101600">
                <a:solidFill>
                  <a:schemeClr val="dk1"/>
                </a:solidFill>
                <a:prstDash val="solid"/>
                <a:miter lim="800000"/>
                <a:headEnd len="sm" w="sm" type="none"/>
                <a:tailEnd len="sm" w="sm" type="none"/>
              </a:ln>
            </p:spPr>
          </p:cxnSp>
          <p:cxnSp>
            <p:nvCxnSpPr>
              <p:cNvPr id="322" name="Google Shape;322;p24"/>
              <p:cNvCxnSpPr/>
              <p:nvPr/>
            </p:nvCxnSpPr>
            <p:spPr>
              <a:xfrm>
                <a:off x="3264" y="2576"/>
                <a:ext cx="0" cy="80"/>
              </a:xfrm>
              <a:prstGeom prst="straightConnector1">
                <a:avLst/>
              </a:prstGeom>
              <a:noFill/>
              <a:ln cap="flat" cmpd="sng" w="101600">
                <a:solidFill>
                  <a:schemeClr val="dk1"/>
                </a:solidFill>
                <a:prstDash val="solid"/>
                <a:miter lim="800000"/>
                <a:headEnd len="sm" w="sm" type="none"/>
                <a:tailEnd len="sm" w="sm" type="none"/>
              </a:ln>
            </p:spPr>
          </p:cxnSp>
        </p:grpSp>
        <p:grpSp>
          <p:nvGrpSpPr>
            <p:cNvPr id="323" name="Google Shape;323;p24"/>
            <p:cNvGrpSpPr/>
            <p:nvPr/>
          </p:nvGrpSpPr>
          <p:grpSpPr>
            <a:xfrm>
              <a:off x="1732" y="2740"/>
              <a:ext cx="184" cy="144"/>
              <a:chOff x="1732" y="2740"/>
              <a:chExt cx="184" cy="144"/>
            </a:xfrm>
          </p:grpSpPr>
          <p:cxnSp>
            <p:nvCxnSpPr>
              <p:cNvPr id="324" name="Google Shape;324;p24"/>
              <p:cNvCxnSpPr/>
              <p:nvPr/>
            </p:nvCxnSpPr>
            <p:spPr>
              <a:xfrm flipH="1" rot="10800000">
                <a:off x="1732" y="2780"/>
                <a:ext cx="184" cy="104"/>
              </a:xfrm>
              <a:prstGeom prst="straightConnector1">
                <a:avLst/>
              </a:prstGeom>
              <a:noFill/>
              <a:ln cap="flat" cmpd="sng" w="12700">
                <a:solidFill>
                  <a:schemeClr val="dk1"/>
                </a:solidFill>
                <a:prstDash val="solid"/>
                <a:miter lim="800000"/>
                <a:headEnd len="sm" w="sm" type="none"/>
                <a:tailEnd len="sm" w="sm" type="none"/>
              </a:ln>
            </p:spPr>
          </p:cxnSp>
          <p:cxnSp>
            <p:nvCxnSpPr>
              <p:cNvPr id="325" name="Google Shape;325;p24"/>
              <p:cNvCxnSpPr/>
              <p:nvPr/>
            </p:nvCxnSpPr>
            <p:spPr>
              <a:xfrm>
                <a:off x="1732" y="2740"/>
                <a:ext cx="184" cy="40"/>
              </a:xfrm>
              <a:prstGeom prst="straightConnector1">
                <a:avLst/>
              </a:prstGeom>
              <a:noFill/>
              <a:ln cap="flat" cmpd="sng" w="12700">
                <a:solidFill>
                  <a:schemeClr val="dk1"/>
                </a:solidFill>
                <a:prstDash val="solid"/>
                <a:miter lim="800000"/>
                <a:headEnd len="sm" w="sm" type="none"/>
                <a:tailEnd len="sm" w="sm" type="none"/>
              </a:ln>
            </p:spPr>
          </p:cxnSp>
          <p:cxnSp>
            <p:nvCxnSpPr>
              <p:cNvPr id="326" name="Google Shape;326;p24"/>
              <p:cNvCxnSpPr/>
              <p:nvPr/>
            </p:nvCxnSpPr>
            <p:spPr>
              <a:xfrm>
                <a:off x="1824" y="2764"/>
                <a:ext cx="0" cy="64"/>
              </a:xfrm>
              <a:prstGeom prst="straightConnector1">
                <a:avLst/>
              </a:prstGeom>
              <a:noFill/>
              <a:ln cap="flat" cmpd="sng" w="12700">
                <a:solidFill>
                  <a:schemeClr val="dk1"/>
                </a:solidFill>
                <a:prstDash val="solid"/>
                <a:miter lim="800000"/>
                <a:headEnd len="sm" w="sm" type="none"/>
                <a:tailEnd len="sm" w="sm" type="none"/>
              </a:ln>
            </p:spPr>
          </p:cxnSp>
        </p:grpSp>
        <p:cxnSp>
          <p:nvCxnSpPr>
            <p:cNvPr id="327" name="Google Shape;327;p24"/>
            <p:cNvCxnSpPr/>
            <p:nvPr/>
          </p:nvCxnSpPr>
          <p:spPr>
            <a:xfrm>
              <a:off x="3604" y="2164"/>
              <a:ext cx="376" cy="664"/>
            </a:xfrm>
            <a:prstGeom prst="straightConnector1">
              <a:avLst/>
            </a:prstGeom>
            <a:noFill/>
            <a:ln cap="flat" cmpd="sng" w="12700">
              <a:solidFill>
                <a:schemeClr val="dk1"/>
              </a:solidFill>
              <a:prstDash val="solid"/>
              <a:miter lim="800000"/>
              <a:headEnd len="sm" w="sm" type="none"/>
              <a:tailEnd len="sm" w="sm" type="none"/>
            </a:ln>
          </p:spPr>
        </p:cxnSp>
        <p:cxnSp>
          <p:nvCxnSpPr>
            <p:cNvPr id="328" name="Google Shape;328;p24"/>
            <p:cNvCxnSpPr/>
            <p:nvPr/>
          </p:nvCxnSpPr>
          <p:spPr>
            <a:xfrm>
              <a:off x="3604" y="2164"/>
              <a:ext cx="952" cy="664"/>
            </a:xfrm>
            <a:prstGeom prst="straightConnector1">
              <a:avLst/>
            </a:prstGeom>
            <a:noFill/>
            <a:ln cap="flat" cmpd="sng" w="12700">
              <a:solidFill>
                <a:schemeClr val="dk1"/>
              </a:solidFill>
              <a:prstDash val="solid"/>
              <a:miter lim="800000"/>
              <a:headEnd len="sm" w="sm" type="none"/>
              <a:tailEnd len="sm" w="sm" type="none"/>
            </a:ln>
          </p:spPr>
        </p:cxnSp>
        <p:cxnSp>
          <p:nvCxnSpPr>
            <p:cNvPr id="329" name="Google Shape;329;p24"/>
            <p:cNvCxnSpPr/>
            <p:nvPr/>
          </p:nvCxnSpPr>
          <p:spPr>
            <a:xfrm>
              <a:off x="3796" y="2496"/>
              <a:ext cx="280" cy="0"/>
            </a:xfrm>
            <a:prstGeom prst="straightConnector1">
              <a:avLst/>
            </a:prstGeom>
            <a:noFill/>
            <a:ln cap="flat" cmpd="sng" w="12700">
              <a:solidFill>
                <a:schemeClr val="dk1"/>
              </a:solidFill>
              <a:prstDash val="solid"/>
              <a:miter lim="800000"/>
              <a:headEnd len="sm" w="sm" type="none"/>
              <a:tailEnd len="sm" w="sm" type="none"/>
            </a:ln>
          </p:spPr>
        </p:cxn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Can Computers Recognize Speech?</a:t>
            </a:r>
            <a:endParaRPr/>
          </a:p>
        </p:txBody>
      </p:sp>
      <p:sp>
        <p:nvSpPr>
          <p:cNvPr id="335" name="Google Shape;335;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Comic Sans MS"/>
              <a:buChar char="•"/>
            </a:pPr>
            <a:r>
              <a:rPr b="0" i="0" lang="en-US" sz="2000" u="none">
                <a:solidFill>
                  <a:schemeClr val="dk1"/>
                </a:solidFill>
                <a:latin typeface="Comic Sans MS"/>
                <a:ea typeface="Comic Sans MS"/>
                <a:cs typeface="Comic Sans MS"/>
                <a:sym typeface="Comic Sans MS"/>
              </a:rPr>
              <a:t>Speech Recognition:</a:t>
            </a:r>
            <a:endParaRPr/>
          </a:p>
          <a:p>
            <a:pPr indent="-285750" lvl="1" marL="74295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mapping sounds from a microphone into a list of words.</a:t>
            </a:r>
            <a:endParaRPr/>
          </a:p>
          <a:p>
            <a:pPr indent="-285750" lvl="1" marL="74295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Hard problem: noise, more than one person talking, </a:t>
            </a:r>
            <a:endParaRPr/>
          </a:p>
          <a:p>
            <a:pPr indent="-285750" lvl="1" marL="742950" marR="0" rtl="0" algn="l">
              <a:lnSpc>
                <a:spcPct val="100000"/>
              </a:lnSpc>
              <a:spcBef>
                <a:spcPts val="400"/>
              </a:spcBef>
              <a:spcAft>
                <a:spcPts val="0"/>
              </a:spcAft>
              <a:buClr>
                <a:schemeClr val="dk1"/>
              </a:buClr>
              <a:buSzPts val="2000"/>
              <a:buFont typeface="Comic Sans MS"/>
              <a:buNone/>
            </a:pPr>
            <a:r>
              <a:rPr b="0" i="0" lang="en-US" sz="2000" u="none" cap="none" strike="noStrike">
                <a:solidFill>
                  <a:schemeClr val="dk1"/>
                </a:solidFill>
                <a:latin typeface="Comic Sans MS"/>
                <a:ea typeface="Comic Sans MS"/>
                <a:cs typeface="Comic Sans MS"/>
                <a:sym typeface="Comic Sans MS"/>
              </a:rPr>
              <a:t>     occlusion, speech variability,.. </a:t>
            </a:r>
            <a:endParaRPr/>
          </a:p>
          <a:p>
            <a:pPr indent="-285750" lvl="1" marL="74295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Even if we recognize each word, we may not understand its meaning. </a:t>
            </a:r>
            <a:endParaRPr/>
          </a:p>
          <a:p>
            <a:pPr indent="-342900" lvl="0" marL="342900" marR="0" rtl="0" algn="l">
              <a:lnSpc>
                <a:spcPct val="100000"/>
              </a:lnSpc>
              <a:spcBef>
                <a:spcPts val="400"/>
              </a:spcBef>
              <a:spcAft>
                <a:spcPts val="0"/>
              </a:spcAft>
              <a:buClr>
                <a:schemeClr val="dk1"/>
              </a:buClr>
              <a:buSzPts val="2000"/>
              <a:buFont typeface="Comic Sans MS"/>
              <a:buChar char="•"/>
            </a:pPr>
            <a:r>
              <a:rPr b="0" i="0" lang="en-US" sz="2000" u="none">
                <a:solidFill>
                  <a:schemeClr val="dk1"/>
                </a:solidFill>
                <a:latin typeface="Comic Sans MS"/>
                <a:ea typeface="Comic Sans MS"/>
                <a:cs typeface="Comic Sans MS"/>
                <a:sym typeface="Comic Sans MS"/>
              </a:rPr>
              <a:t> Recognizing single words from a small vocabulary</a:t>
            </a:r>
            <a:endParaRPr/>
          </a:p>
          <a:p>
            <a:pPr indent="-228600" lvl="2" marL="114300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systems can do this with high accuracy (order of 99%)</a:t>
            </a:r>
            <a:endParaRPr/>
          </a:p>
          <a:p>
            <a:pPr indent="-228600" lvl="2" marL="114300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e.g., directory inquiries </a:t>
            </a:r>
            <a:endParaRPr/>
          </a:p>
          <a:p>
            <a:pPr indent="-228600" lvl="3" marL="160020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limited vocabulary (area codes, city names)</a:t>
            </a:r>
            <a:endParaRPr/>
          </a:p>
          <a:p>
            <a:pPr indent="-228600" lvl="3" marL="160020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computer tries to recognize you first, if unsuccessful hands you over to a human operator</a:t>
            </a:r>
            <a:endParaRPr/>
          </a:p>
          <a:p>
            <a:pPr indent="-228600" lvl="3" marL="160020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saves millions of dollars a year for the phone companies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omic Sans MS"/>
              <a:ea typeface="Comic Sans MS"/>
              <a:cs typeface="Comic Sans MS"/>
              <a:sym typeface="Comic Sans MS"/>
            </a:endParaRPr>
          </a:p>
        </p:txBody>
      </p:sp>
      <p:sp>
        <p:nvSpPr>
          <p:cNvPr id="336" name="Google Shape;336;p2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Recognizing human speech   (ctd.)</a:t>
            </a:r>
            <a:endParaRPr/>
          </a:p>
        </p:txBody>
      </p:sp>
      <p:sp>
        <p:nvSpPr>
          <p:cNvPr id="342" name="Google Shape;342;p26"/>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Comic Sans MS"/>
              <a:buChar char="•"/>
            </a:pPr>
            <a:r>
              <a:rPr b="0" i="0" lang="en-US" sz="2000" u="none">
                <a:solidFill>
                  <a:schemeClr val="dk1"/>
                </a:solidFill>
                <a:latin typeface="Comic Sans MS"/>
                <a:ea typeface="Comic Sans MS"/>
                <a:cs typeface="Comic Sans MS"/>
                <a:sym typeface="Comic Sans MS"/>
              </a:rPr>
              <a:t>Recognizing normal speech is much more difficult</a:t>
            </a:r>
            <a:endParaRPr/>
          </a:p>
          <a:p>
            <a:pPr indent="-285750" lvl="1" marL="74295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speech is continuous: where are the boundaries between words?</a:t>
            </a:r>
            <a:endParaRPr/>
          </a:p>
          <a:p>
            <a:pPr indent="-228600" lvl="2" marL="114300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e.g., “John’s car has a flat tire”</a:t>
            </a:r>
            <a:endParaRPr/>
          </a:p>
          <a:p>
            <a:pPr indent="-285750" lvl="1" marL="74295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large vocabularies</a:t>
            </a:r>
            <a:endParaRPr/>
          </a:p>
          <a:p>
            <a:pPr indent="-228600" lvl="2" marL="114300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can be many tens of thousands of possible words</a:t>
            </a:r>
            <a:endParaRPr/>
          </a:p>
          <a:p>
            <a:pPr indent="-228600" lvl="2" marL="114300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we can use </a:t>
            </a:r>
            <a:r>
              <a:rPr b="1" i="0" lang="en-US" sz="2000" u="none" cap="none" strike="noStrike">
                <a:solidFill>
                  <a:schemeClr val="dk1"/>
                </a:solidFill>
                <a:latin typeface="Comic Sans MS"/>
                <a:ea typeface="Comic Sans MS"/>
                <a:cs typeface="Comic Sans MS"/>
                <a:sym typeface="Comic Sans MS"/>
              </a:rPr>
              <a:t>context </a:t>
            </a:r>
            <a:r>
              <a:rPr b="0" i="0" lang="en-US" sz="2000" u="none" cap="none" strike="noStrike">
                <a:solidFill>
                  <a:schemeClr val="dk1"/>
                </a:solidFill>
                <a:latin typeface="Comic Sans MS"/>
                <a:ea typeface="Comic Sans MS"/>
                <a:cs typeface="Comic Sans MS"/>
                <a:sym typeface="Comic Sans MS"/>
              </a:rPr>
              <a:t>to help figure out what someone said</a:t>
            </a:r>
            <a:endParaRPr/>
          </a:p>
          <a:p>
            <a:pPr indent="-228600" lvl="3" marL="160020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try telling a waiter in a restaurant:</a:t>
            </a:r>
            <a:br>
              <a:rPr b="0" i="0" lang="en-US" sz="2000" u="none" cap="none" strike="noStrike">
                <a:solidFill>
                  <a:schemeClr val="dk1"/>
                </a:solidFill>
                <a:latin typeface="Comic Sans MS"/>
                <a:ea typeface="Comic Sans MS"/>
                <a:cs typeface="Comic Sans MS"/>
                <a:sym typeface="Comic Sans MS"/>
              </a:rPr>
            </a:br>
            <a:r>
              <a:rPr b="0" i="0" lang="en-US" sz="2000" u="none" cap="none" strike="noStrike">
                <a:solidFill>
                  <a:schemeClr val="dk1"/>
                </a:solidFill>
                <a:latin typeface="Comic Sans MS"/>
                <a:ea typeface="Comic Sans MS"/>
                <a:cs typeface="Comic Sans MS"/>
                <a:sym typeface="Comic Sans MS"/>
              </a:rPr>
              <a:t>     “I would like some dream and sugar in my coffee” </a:t>
            </a:r>
            <a:endParaRPr/>
          </a:p>
          <a:p>
            <a:pPr indent="-285750" lvl="1" marL="74295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background noise, other speakers, accents, colds, etc</a:t>
            </a:r>
            <a:endParaRPr/>
          </a:p>
          <a:p>
            <a:pPr indent="-285750" lvl="1" marL="74295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on normal speech, modern systems are only about 60% accurate</a:t>
            </a:r>
            <a:endParaRPr/>
          </a:p>
          <a:p>
            <a:pPr indent="-342900" lvl="0" marL="342900" marR="0" rtl="0" algn="l">
              <a:lnSpc>
                <a:spcPct val="100000"/>
              </a:lnSpc>
              <a:spcBef>
                <a:spcPts val="400"/>
              </a:spcBef>
              <a:spcAft>
                <a:spcPts val="0"/>
              </a:spcAft>
              <a:buClr>
                <a:schemeClr val="dk1"/>
              </a:buClr>
              <a:buSzPts val="2000"/>
              <a:buFont typeface="Comic Sans MS"/>
              <a:buChar char="•"/>
            </a:pPr>
            <a:r>
              <a:rPr b="0" i="0" lang="en-US" sz="2000" u="none">
                <a:solidFill>
                  <a:schemeClr val="dk1"/>
                </a:solidFill>
                <a:latin typeface="Comic Sans MS"/>
                <a:ea typeface="Comic Sans MS"/>
                <a:cs typeface="Comic Sans MS"/>
                <a:sym typeface="Comic Sans MS"/>
              </a:rPr>
              <a:t>Conclusion: NO, normal speech is too complex to accurately recognize, but YES for restricted problems</a:t>
            </a:r>
            <a:endParaRPr/>
          </a:p>
          <a:p>
            <a:pPr indent="-285750" lvl="1" marL="742950" marR="0" rtl="0" algn="l">
              <a:lnSpc>
                <a:spcPct val="100000"/>
              </a:lnSpc>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(e.g., recent software for PC use by IBM, Dragon systems)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omic Sans MS"/>
              <a:ea typeface="Comic Sans MS"/>
              <a:cs typeface="Comic Sans MS"/>
              <a:sym typeface="Comic Sans MS"/>
            </a:endParaRPr>
          </a:p>
        </p:txBody>
      </p:sp>
      <p:sp>
        <p:nvSpPr>
          <p:cNvPr id="343" name="Google Shape;343;p2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Can Computers Understand speech?</a:t>
            </a:r>
            <a:endParaRPr/>
          </a:p>
        </p:txBody>
      </p:sp>
      <p:sp>
        <p:nvSpPr>
          <p:cNvPr id="349" name="Google Shape;349;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omic Sans MS"/>
              <a:buChar char="•"/>
            </a:pPr>
            <a:r>
              <a:rPr b="0" i="0" lang="en-US" sz="1800" u="none">
                <a:solidFill>
                  <a:schemeClr val="dk1"/>
                </a:solidFill>
                <a:latin typeface="Comic Sans MS"/>
                <a:ea typeface="Comic Sans MS"/>
                <a:cs typeface="Comic Sans MS"/>
                <a:sym typeface="Comic Sans MS"/>
              </a:rPr>
              <a:t>Understanding is different to recognition:</a:t>
            </a:r>
            <a:endParaRPr/>
          </a:p>
          <a:p>
            <a:pPr indent="-285750" lvl="1" marL="742950" marR="0" rtl="0" algn="l">
              <a:lnSpc>
                <a:spcPct val="100000"/>
              </a:lnSpc>
              <a:spcBef>
                <a:spcPts val="360"/>
              </a:spcBef>
              <a:spcAft>
                <a:spcPts val="0"/>
              </a:spcAft>
              <a:buClr>
                <a:schemeClr val="dk1"/>
              </a:buClr>
              <a:buSzPts val="1800"/>
              <a:buFont typeface="Comic Sans MS"/>
              <a:buChar char="–"/>
            </a:pPr>
            <a:r>
              <a:rPr b="0" i="0" lang="en-US" sz="1800" u="none" cap="none" strike="noStrike">
                <a:solidFill>
                  <a:schemeClr val="dk1"/>
                </a:solidFill>
                <a:latin typeface="Comic Sans MS"/>
                <a:ea typeface="Comic Sans MS"/>
                <a:cs typeface="Comic Sans MS"/>
                <a:sym typeface="Comic Sans MS"/>
              </a:rPr>
              <a:t>“Time flies like an arrow”</a:t>
            </a:r>
            <a:endParaRPr/>
          </a:p>
          <a:p>
            <a:pPr indent="-228600" lvl="2" marL="1143000" marR="0" rtl="0" algn="l">
              <a:lnSpc>
                <a:spcPct val="100000"/>
              </a:lnSpc>
              <a:spcBef>
                <a:spcPts val="360"/>
              </a:spcBef>
              <a:spcAft>
                <a:spcPts val="0"/>
              </a:spcAft>
              <a:buClr>
                <a:schemeClr val="dk1"/>
              </a:buClr>
              <a:buSzPts val="1800"/>
              <a:buFont typeface="Comic Sans MS"/>
              <a:buChar char="•"/>
            </a:pPr>
            <a:r>
              <a:rPr b="0" i="0" lang="en-US" sz="1800" u="none" cap="none" strike="noStrike">
                <a:solidFill>
                  <a:schemeClr val="dk1"/>
                </a:solidFill>
                <a:latin typeface="Comic Sans MS"/>
                <a:ea typeface="Comic Sans MS"/>
                <a:cs typeface="Comic Sans MS"/>
                <a:sym typeface="Comic Sans MS"/>
              </a:rPr>
              <a:t>assume the computer can recognize all the words</a:t>
            </a:r>
            <a:endParaRPr/>
          </a:p>
          <a:p>
            <a:pPr indent="-228600" lvl="2" marL="1143000" marR="0" rtl="0" algn="l">
              <a:lnSpc>
                <a:spcPct val="100000"/>
              </a:lnSpc>
              <a:spcBef>
                <a:spcPts val="360"/>
              </a:spcBef>
              <a:spcAft>
                <a:spcPts val="0"/>
              </a:spcAft>
              <a:buClr>
                <a:schemeClr val="dk1"/>
              </a:buClr>
              <a:buSzPts val="1800"/>
              <a:buFont typeface="Comic Sans MS"/>
              <a:buChar char="•"/>
            </a:pPr>
            <a:r>
              <a:rPr b="0" i="0" lang="en-US" sz="1800" u="none" cap="none" strike="noStrike">
                <a:solidFill>
                  <a:schemeClr val="dk1"/>
                </a:solidFill>
                <a:latin typeface="Comic Sans MS"/>
                <a:ea typeface="Comic Sans MS"/>
                <a:cs typeface="Comic Sans MS"/>
                <a:sym typeface="Comic Sans MS"/>
              </a:rPr>
              <a:t>but how could it understand it?</a:t>
            </a:r>
            <a:endParaRPr/>
          </a:p>
          <a:p>
            <a:pPr indent="-228600" lvl="3" marL="1600200" marR="0" rtl="0" algn="l">
              <a:lnSpc>
                <a:spcPct val="100000"/>
              </a:lnSpc>
              <a:spcBef>
                <a:spcPts val="360"/>
              </a:spcBef>
              <a:spcAft>
                <a:spcPts val="0"/>
              </a:spcAft>
              <a:buClr>
                <a:schemeClr val="dk1"/>
              </a:buClr>
              <a:buSzPts val="1800"/>
              <a:buFont typeface="Comic Sans MS"/>
              <a:buChar char="–"/>
            </a:pPr>
            <a:r>
              <a:rPr b="0" i="0" lang="en-US" sz="1800" u="none" cap="none" strike="noStrike">
                <a:solidFill>
                  <a:schemeClr val="dk1"/>
                </a:solidFill>
                <a:latin typeface="Comic Sans MS"/>
                <a:ea typeface="Comic Sans MS"/>
                <a:cs typeface="Comic Sans MS"/>
                <a:sym typeface="Comic Sans MS"/>
              </a:rPr>
              <a:t>1. time passes quickly like an arrow?</a:t>
            </a:r>
            <a:endParaRPr/>
          </a:p>
          <a:p>
            <a:pPr indent="-228600" lvl="3" marL="1600200" marR="0" rtl="0" algn="l">
              <a:lnSpc>
                <a:spcPct val="100000"/>
              </a:lnSpc>
              <a:spcBef>
                <a:spcPts val="360"/>
              </a:spcBef>
              <a:spcAft>
                <a:spcPts val="0"/>
              </a:spcAft>
              <a:buClr>
                <a:schemeClr val="dk1"/>
              </a:buClr>
              <a:buSzPts val="1800"/>
              <a:buFont typeface="Comic Sans MS"/>
              <a:buChar char="–"/>
            </a:pPr>
            <a:r>
              <a:rPr b="0" i="0" lang="en-US" sz="1800" u="none" cap="none" strike="noStrike">
                <a:solidFill>
                  <a:schemeClr val="dk1"/>
                </a:solidFill>
                <a:latin typeface="Comic Sans MS"/>
                <a:ea typeface="Comic Sans MS"/>
                <a:cs typeface="Comic Sans MS"/>
                <a:sym typeface="Comic Sans MS"/>
              </a:rPr>
              <a:t>2. command: time the flies the way an arrow times the flies</a:t>
            </a:r>
            <a:endParaRPr/>
          </a:p>
          <a:p>
            <a:pPr indent="-228600" lvl="3" marL="1600200" marR="0" rtl="0" algn="l">
              <a:lnSpc>
                <a:spcPct val="100000"/>
              </a:lnSpc>
              <a:spcBef>
                <a:spcPts val="360"/>
              </a:spcBef>
              <a:spcAft>
                <a:spcPts val="0"/>
              </a:spcAft>
              <a:buClr>
                <a:schemeClr val="dk1"/>
              </a:buClr>
              <a:buSzPts val="1800"/>
              <a:buFont typeface="Comic Sans MS"/>
              <a:buChar char="–"/>
            </a:pPr>
            <a:r>
              <a:rPr b="0" i="0" lang="en-US" sz="1800" u="none" cap="none" strike="noStrike">
                <a:solidFill>
                  <a:schemeClr val="dk1"/>
                </a:solidFill>
                <a:latin typeface="Comic Sans MS"/>
                <a:ea typeface="Comic Sans MS"/>
                <a:cs typeface="Comic Sans MS"/>
                <a:sym typeface="Comic Sans MS"/>
              </a:rPr>
              <a:t>3. command: only time those flies which are like an arrow</a:t>
            </a:r>
            <a:endParaRPr/>
          </a:p>
          <a:p>
            <a:pPr indent="-228600" lvl="3" marL="1600200" marR="0" rtl="0" algn="l">
              <a:lnSpc>
                <a:spcPct val="100000"/>
              </a:lnSpc>
              <a:spcBef>
                <a:spcPts val="360"/>
              </a:spcBef>
              <a:spcAft>
                <a:spcPts val="0"/>
              </a:spcAft>
              <a:buClr>
                <a:schemeClr val="dk1"/>
              </a:buClr>
              <a:buSzPts val="1800"/>
              <a:buFont typeface="Comic Sans MS"/>
              <a:buChar char="–"/>
            </a:pPr>
            <a:r>
              <a:rPr b="0" i="0" lang="en-US" sz="1800" u="none" cap="none" strike="noStrike">
                <a:solidFill>
                  <a:schemeClr val="dk1"/>
                </a:solidFill>
                <a:latin typeface="Comic Sans MS"/>
                <a:ea typeface="Comic Sans MS"/>
                <a:cs typeface="Comic Sans MS"/>
                <a:sym typeface="Comic Sans MS"/>
              </a:rPr>
              <a:t>4. “time-flies”  are fond of arrows</a:t>
            </a:r>
            <a:endParaRPr/>
          </a:p>
          <a:p>
            <a:pPr indent="-228600" lvl="2" marL="1143000" marR="0" rtl="0" algn="l">
              <a:lnSpc>
                <a:spcPct val="100000"/>
              </a:lnSpc>
              <a:spcBef>
                <a:spcPts val="360"/>
              </a:spcBef>
              <a:spcAft>
                <a:spcPts val="0"/>
              </a:spcAft>
              <a:buClr>
                <a:schemeClr val="dk1"/>
              </a:buClr>
              <a:buSzPts val="1800"/>
              <a:buFont typeface="Comic Sans MS"/>
              <a:buChar char="•"/>
            </a:pPr>
            <a:r>
              <a:rPr b="0" i="0" lang="en-US" sz="1800" u="none" cap="none" strike="noStrike">
                <a:solidFill>
                  <a:schemeClr val="dk1"/>
                </a:solidFill>
                <a:latin typeface="Comic Sans MS"/>
                <a:ea typeface="Comic Sans MS"/>
                <a:cs typeface="Comic Sans MS"/>
                <a:sym typeface="Comic Sans MS"/>
              </a:rPr>
              <a:t>only 1. makes any sense, but how could a computer figure this out?</a:t>
            </a:r>
            <a:endParaRPr/>
          </a:p>
          <a:p>
            <a:pPr indent="-228600" lvl="3" marL="1600200" marR="0" rtl="0" algn="l">
              <a:lnSpc>
                <a:spcPct val="100000"/>
              </a:lnSpc>
              <a:spcBef>
                <a:spcPts val="360"/>
              </a:spcBef>
              <a:spcAft>
                <a:spcPts val="0"/>
              </a:spcAft>
              <a:buClr>
                <a:schemeClr val="dk1"/>
              </a:buClr>
              <a:buSzPts val="1800"/>
              <a:buFont typeface="Comic Sans MS"/>
              <a:buChar char="–"/>
            </a:pPr>
            <a:r>
              <a:rPr b="0" i="0" lang="en-US" sz="1800" u="none" cap="none" strike="noStrike">
                <a:solidFill>
                  <a:schemeClr val="dk1"/>
                </a:solidFill>
                <a:latin typeface="Comic Sans MS"/>
                <a:ea typeface="Comic Sans MS"/>
                <a:cs typeface="Comic Sans MS"/>
                <a:sym typeface="Comic Sans MS"/>
              </a:rPr>
              <a:t>clearly humans use a  lot of implicit commonsense knowledge in communication</a:t>
            </a:r>
            <a:endParaRPr/>
          </a:p>
          <a:p>
            <a:pPr indent="-342900" lvl="0" marL="342900" marR="0" rtl="0" algn="l">
              <a:lnSpc>
                <a:spcPct val="100000"/>
              </a:lnSpc>
              <a:spcBef>
                <a:spcPts val="360"/>
              </a:spcBef>
              <a:spcAft>
                <a:spcPts val="0"/>
              </a:spcAft>
              <a:buClr>
                <a:schemeClr val="dk1"/>
              </a:buClr>
              <a:buSzPts val="1800"/>
              <a:buFont typeface="Comic Sans MS"/>
              <a:buChar char="•"/>
            </a:pPr>
            <a:r>
              <a:rPr b="0" i="0" lang="en-US" sz="1800" u="none">
                <a:solidFill>
                  <a:schemeClr val="dk1"/>
                </a:solidFill>
                <a:latin typeface="Comic Sans MS"/>
                <a:ea typeface="Comic Sans MS"/>
                <a:cs typeface="Comic Sans MS"/>
                <a:sym typeface="Comic Sans MS"/>
              </a:rPr>
              <a:t>Conclusion: NO, much of what we say is beyond the capabilities of a computer to understand at present</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omic Sans MS"/>
              <a:ea typeface="Comic Sans MS"/>
              <a:cs typeface="Comic Sans MS"/>
              <a:sym typeface="Comic Sans MS"/>
            </a:endParaRPr>
          </a:p>
        </p:txBody>
      </p:sp>
      <p:sp>
        <p:nvSpPr>
          <p:cNvPr id="350" name="Google Shape;350;p2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g13d0d883492_0_0"/>
          <p:cNvPicPr preferRelativeResize="0"/>
          <p:nvPr/>
        </p:nvPicPr>
        <p:blipFill rotWithShape="1">
          <a:blip r:embed="rId3">
            <a:alphaModFix/>
          </a:blip>
          <a:srcRect b="0" l="0" r="0" t="0"/>
          <a:stretch/>
        </p:blipFill>
        <p:spPr>
          <a:xfrm>
            <a:off x="495045" y="0"/>
            <a:ext cx="8153909"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26" name="Google Shape;126;p4"/>
          <p:cNvSpPr txBox="1"/>
          <p:nvPr/>
        </p:nvSpPr>
        <p:spPr>
          <a:xfrm>
            <a:off x="1035050" y="3276600"/>
            <a:ext cx="3492500" cy="1066800"/>
          </a:xfrm>
          <a:prstGeom prst="rect">
            <a:avLst/>
          </a:prstGeom>
          <a:solidFill>
            <a:srgbClr val="DAE3F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27" name="Google Shape;127;p4"/>
          <p:cNvSpPr txBox="1"/>
          <p:nvPr/>
        </p:nvSpPr>
        <p:spPr>
          <a:xfrm>
            <a:off x="4527550" y="3276600"/>
            <a:ext cx="3519487" cy="10668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aphicFrame>
        <p:nvGraphicFramePr>
          <p:cNvPr id="128" name="Google Shape;128;p4"/>
          <p:cNvGraphicFramePr/>
          <p:nvPr/>
        </p:nvGraphicFramePr>
        <p:xfrm>
          <a:off x="1022350" y="3276600"/>
          <a:ext cx="3000000" cy="3000000"/>
        </p:xfrm>
        <a:graphic>
          <a:graphicData uri="http://schemas.openxmlformats.org/drawingml/2006/table">
            <a:tbl>
              <a:tblPr>
                <a:noFill/>
                <a:tableStyleId>{CF9A1320-3BE6-4653-9F31-955F7B6AEE9F}</a:tableStyleId>
              </a:tblPr>
              <a:tblGrid>
                <a:gridCol w="3509950"/>
                <a:gridCol w="3508375"/>
              </a:tblGrid>
              <a:tr h="533400">
                <a:tc>
                  <a:txBody>
                    <a:bodyPr/>
                    <a:lstStyle/>
                    <a:p>
                      <a:pPr indent="0" lvl="0" marL="0" marR="0" rtl="0" algn="ctr">
                        <a:lnSpc>
                          <a:spcPct val="100000"/>
                        </a:lnSpc>
                        <a:spcBef>
                          <a:spcPts val="0"/>
                        </a:spcBef>
                        <a:spcAft>
                          <a:spcPts val="0"/>
                        </a:spcAft>
                        <a:buClr>
                          <a:srgbClr val="800000"/>
                        </a:buClr>
                        <a:buSzPts val="2800"/>
                        <a:buFont typeface="Comic Sans MS"/>
                        <a:buNone/>
                      </a:pPr>
                      <a:r>
                        <a:rPr b="0" i="0" lang="en-US" sz="2800" u="none" cap="none" strike="noStrike">
                          <a:solidFill>
                            <a:srgbClr val="800000"/>
                          </a:solidFill>
                          <a:latin typeface="Comic Sans MS"/>
                          <a:ea typeface="Comic Sans MS"/>
                          <a:cs typeface="Comic Sans MS"/>
                          <a:sym typeface="Comic Sans MS"/>
                        </a:rPr>
                        <a:t>Act like humans</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00000"/>
                        </a:buClr>
                        <a:buSzPts val="2800"/>
                        <a:buFont typeface="Comic Sans MS"/>
                        <a:buNone/>
                      </a:pPr>
                      <a:r>
                        <a:rPr b="0" i="0" lang="en-US" sz="2800" u="none" cap="none" strike="noStrike">
                          <a:solidFill>
                            <a:srgbClr val="800000"/>
                          </a:solidFill>
                          <a:latin typeface="Comic Sans MS"/>
                          <a:ea typeface="Comic Sans MS"/>
                          <a:cs typeface="Comic Sans MS"/>
                          <a:sym typeface="Comic Sans MS"/>
                        </a:rPr>
                        <a:t>Act rationally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325">
                <a:tc>
                  <a:txBody>
                    <a:bodyPr/>
                    <a:lstStyle/>
                    <a:p>
                      <a:pPr indent="0" lvl="0" marL="0" marR="0" rtl="0" algn="ctr">
                        <a:lnSpc>
                          <a:spcPct val="100000"/>
                        </a:lnSpc>
                        <a:spcBef>
                          <a:spcPts val="0"/>
                        </a:spcBef>
                        <a:spcAft>
                          <a:spcPts val="0"/>
                        </a:spcAft>
                        <a:buClr>
                          <a:srgbClr val="800000"/>
                        </a:buClr>
                        <a:buSzPts val="2800"/>
                        <a:buFont typeface="Comic Sans MS"/>
                        <a:buNone/>
                      </a:pPr>
                      <a:r>
                        <a:rPr b="0" i="0" lang="en-US" sz="2800" u="none" cap="none" strike="noStrike">
                          <a:solidFill>
                            <a:srgbClr val="800000"/>
                          </a:solidFill>
                          <a:latin typeface="Comic Sans MS"/>
                          <a:ea typeface="Comic Sans MS"/>
                          <a:cs typeface="Comic Sans MS"/>
                          <a:sym typeface="Comic Sans MS"/>
                        </a:rPr>
                        <a:t>Think like humans</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00000"/>
                        </a:buClr>
                        <a:buSzPts val="2800"/>
                        <a:buFont typeface="Comic Sans MS"/>
                        <a:buNone/>
                      </a:pPr>
                      <a:r>
                        <a:rPr b="0" i="0" lang="en-US" sz="2800" u="none" cap="none" strike="noStrike">
                          <a:solidFill>
                            <a:srgbClr val="800000"/>
                          </a:solidFill>
                          <a:latin typeface="Comic Sans MS"/>
                          <a:ea typeface="Comic Sans MS"/>
                          <a:cs typeface="Comic Sans MS"/>
                          <a:sym typeface="Comic Sans MS"/>
                        </a:rPr>
                        <a:t>Think rationally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29" name="Google Shape;129;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4000"/>
              <a:buFont typeface="Comic Sans MS"/>
              <a:buNone/>
            </a:pPr>
            <a:r>
              <a:rPr b="1" i="0" lang="en-US" sz="4000" u="none">
                <a:solidFill>
                  <a:schemeClr val="accent2"/>
                </a:solidFill>
                <a:latin typeface="Comic Sans MS"/>
                <a:ea typeface="Comic Sans MS"/>
                <a:cs typeface="Comic Sans MS"/>
                <a:sym typeface="Comic Sans MS"/>
              </a:rPr>
              <a:t>What is AI?</a:t>
            </a:r>
            <a:br>
              <a:rPr b="1" i="0" lang="en-US" sz="4000" u="none">
                <a:solidFill>
                  <a:schemeClr val="accent2"/>
                </a:solidFill>
                <a:latin typeface="Comic Sans MS"/>
                <a:ea typeface="Comic Sans MS"/>
                <a:cs typeface="Comic Sans MS"/>
                <a:sym typeface="Comic Sans MS"/>
              </a:rPr>
            </a:br>
            <a:r>
              <a:rPr b="1" i="0" lang="en-US" sz="3200" u="none">
                <a:solidFill>
                  <a:schemeClr val="accent2"/>
                </a:solidFill>
                <a:latin typeface="Comic Sans MS"/>
                <a:ea typeface="Comic Sans MS"/>
                <a:cs typeface="Comic Sans MS"/>
                <a:sym typeface="Comic Sans MS"/>
              </a:rPr>
              <a:t>(R&amp;N)</a:t>
            </a:r>
            <a:endParaRPr/>
          </a:p>
        </p:txBody>
      </p:sp>
      <p:sp>
        <p:nvSpPr>
          <p:cNvPr id="130" name="Google Shape;130;p4"/>
          <p:cNvSpPr txBox="1"/>
          <p:nvPr>
            <p:ph idx="1" type="body"/>
          </p:nvPr>
        </p:nvSpPr>
        <p:spPr>
          <a:xfrm>
            <a:off x="838200" y="1905000"/>
            <a:ext cx="7848600" cy="259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mic Sans MS"/>
              <a:buNone/>
            </a:pPr>
            <a:r>
              <a:rPr b="0" i="0" lang="en-US" sz="2800" u="none">
                <a:solidFill>
                  <a:schemeClr val="dk1"/>
                </a:solidFill>
                <a:latin typeface="Comic Sans MS"/>
                <a:ea typeface="Comic Sans MS"/>
                <a:cs typeface="Comic Sans MS"/>
                <a:sym typeface="Comic Sans MS"/>
              </a:rPr>
              <a:t>Discipline that systematizes and automates reasoning processes to create machines that:</a:t>
            </a:r>
            <a:endParaRPr/>
          </a:p>
        </p:txBody>
      </p:sp>
      <p:sp>
        <p:nvSpPr>
          <p:cNvPr id="131" name="Google Shape;131;p4"/>
          <p:cNvSpPr txBox="1"/>
          <p:nvPr/>
        </p:nvSpPr>
        <p:spPr>
          <a:xfrm>
            <a:off x="952500" y="4602162"/>
            <a:ext cx="7620000" cy="1938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 human Centered approach must be an empirical Science,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involving Hypothesis and Experimental Confirmation.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 rationalist approach involves a combination of mathematics and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engineering.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1" lang="en-US" sz="2000" u="sng" cap="none" strike="noStrike">
                <a:solidFill>
                  <a:schemeClr val="dk1"/>
                </a:solidFill>
                <a:latin typeface="Arial"/>
                <a:ea typeface="Arial"/>
                <a:cs typeface="Arial"/>
                <a:sym typeface="Arial"/>
              </a:rPr>
              <a:t>A system is rational if it does the ”right thing” given what it knows</a:t>
            </a:r>
            <a:r>
              <a:rPr b="0" i="0" lang="en-US" sz="2000" u="sng"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37" name="Google Shape;137;p5"/>
          <p:cNvSpPr txBox="1"/>
          <p:nvPr>
            <p:ph idx="1" type="body"/>
          </p:nvPr>
        </p:nvSpPr>
        <p:spPr>
          <a:xfrm>
            <a:off x="228600" y="1828800"/>
            <a:ext cx="87630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3333CC"/>
              </a:buClr>
              <a:buSzPts val="2400"/>
              <a:buFont typeface="Noto Sans"/>
              <a:buChar char="▪"/>
            </a:pPr>
            <a:r>
              <a:rPr b="0" i="0" lang="en-US" sz="2400" u="none">
                <a:solidFill>
                  <a:schemeClr val="dk1"/>
                </a:solidFill>
                <a:latin typeface="Comic Sans MS"/>
                <a:ea typeface="Comic Sans MS"/>
                <a:cs typeface="Comic Sans MS"/>
                <a:sym typeface="Comic Sans MS"/>
              </a:rPr>
              <a:t>The goal of AI is to create computer systems that perform tasks regarded as requiring intelligence when done by humans</a:t>
            </a:r>
            <a:endParaRPr/>
          </a:p>
          <a:p>
            <a:pPr indent="-298450" lvl="0" marL="342900" rtl="0" algn="l">
              <a:lnSpc>
                <a:spcPct val="90000"/>
              </a:lnSpc>
              <a:spcBef>
                <a:spcPts val="140"/>
              </a:spcBef>
              <a:spcAft>
                <a:spcPts val="0"/>
              </a:spcAft>
              <a:buClr>
                <a:srgbClr val="3333CC"/>
              </a:buClr>
              <a:buSzPts val="700"/>
              <a:buFont typeface="Noto Sans"/>
              <a:buNone/>
            </a:pPr>
            <a:r>
              <a:t/>
            </a:r>
            <a:endParaRPr b="0" i="0" sz="700" u="none">
              <a:solidFill>
                <a:schemeClr val="dk1"/>
              </a:solidFill>
              <a:latin typeface="Comic Sans MS"/>
              <a:ea typeface="Comic Sans MS"/>
              <a:cs typeface="Comic Sans MS"/>
              <a:sym typeface="Comic Sans MS"/>
            </a:endParaRPr>
          </a:p>
          <a:p>
            <a:pPr indent="-342900" lvl="0" marL="342900" rtl="0" algn="l">
              <a:lnSpc>
                <a:spcPct val="90000"/>
              </a:lnSpc>
              <a:spcBef>
                <a:spcPts val="480"/>
              </a:spcBef>
              <a:spcAft>
                <a:spcPts val="0"/>
              </a:spcAft>
              <a:buClr>
                <a:srgbClr val="3333CC"/>
              </a:buClr>
              <a:buSzPts val="2400"/>
              <a:buFont typeface="Noto Sans"/>
              <a:buChar char="▪"/>
            </a:pPr>
            <a:r>
              <a:rPr b="0" i="0" lang="en-US" sz="2400" u="none">
                <a:solidFill>
                  <a:schemeClr val="dk1"/>
                </a:solidFill>
                <a:latin typeface="Comic Sans MS"/>
                <a:ea typeface="Comic Sans MS"/>
                <a:cs typeface="Comic Sans MS"/>
                <a:sym typeface="Comic Sans MS"/>
              </a:rPr>
              <a:t>🡪 AI Methodology: Take a task at which people are better, e.g.:</a:t>
            </a:r>
            <a:endParaRPr/>
          </a:p>
          <a:p>
            <a:pPr indent="-285750" lvl="1" marL="742950" rtl="0" algn="l">
              <a:lnSpc>
                <a:spcPct val="90000"/>
              </a:lnSpc>
              <a:spcBef>
                <a:spcPts val="360"/>
              </a:spcBef>
              <a:spcAft>
                <a:spcPts val="0"/>
              </a:spcAft>
              <a:buClr>
                <a:srgbClr val="3333CC"/>
              </a:buClr>
              <a:buSzPts val="1800"/>
              <a:buFont typeface="Comic Sans MS"/>
              <a:buChar char="•"/>
            </a:pPr>
            <a:r>
              <a:rPr b="0" i="0" lang="en-US" sz="1800" u="none">
                <a:solidFill>
                  <a:schemeClr val="dk1"/>
                </a:solidFill>
                <a:latin typeface="Comic Sans MS"/>
                <a:ea typeface="Comic Sans MS"/>
                <a:cs typeface="Comic Sans MS"/>
                <a:sym typeface="Comic Sans MS"/>
              </a:rPr>
              <a:t>Prove a theorem</a:t>
            </a:r>
            <a:endParaRPr/>
          </a:p>
          <a:p>
            <a:pPr indent="-285750" lvl="1" marL="742950" rtl="0" algn="l">
              <a:lnSpc>
                <a:spcPct val="90000"/>
              </a:lnSpc>
              <a:spcBef>
                <a:spcPts val="360"/>
              </a:spcBef>
              <a:spcAft>
                <a:spcPts val="0"/>
              </a:spcAft>
              <a:buClr>
                <a:srgbClr val="3333CC"/>
              </a:buClr>
              <a:buSzPts val="1800"/>
              <a:buFont typeface="Comic Sans MS"/>
              <a:buChar char="•"/>
            </a:pPr>
            <a:r>
              <a:rPr b="0" i="0" lang="en-US" sz="1800" u="none">
                <a:solidFill>
                  <a:schemeClr val="dk1"/>
                </a:solidFill>
                <a:latin typeface="Comic Sans MS"/>
                <a:ea typeface="Comic Sans MS"/>
                <a:cs typeface="Comic Sans MS"/>
                <a:sym typeface="Comic Sans MS"/>
              </a:rPr>
              <a:t>Play chess</a:t>
            </a:r>
            <a:endParaRPr/>
          </a:p>
          <a:p>
            <a:pPr indent="-285750" lvl="1" marL="742950" rtl="0" algn="l">
              <a:lnSpc>
                <a:spcPct val="90000"/>
              </a:lnSpc>
              <a:spcBef>
                <a:spcPts val="360"/>
              </a:spcBef>
              <a:spcAft>
                <a:spcPts val="0"/>
              </a:spcAft>
              <a:buClr>
                <a:srgbClr val="3333CC"/>
              </a:buClr>
              <a:buSzPts val="1800"/>
              <a:buFont typeface="Comic Sans MS"/>
              <a:buChar char="•"/>
            </a:pPr>
            <a:r>
              <a:rPr b="0" i="0" lang="en-US" sz="1800" u="none">
                <a:solidFill>
                  <a:schemeClr val="dk1"/>
                </a:solidFill>
                <a:latin typeface="Comic Sans MS"/>
                <a:ea typeface="Comic Sans MS"/>
                <a:cs typeface="Comic Sans MS"/>
                <a:sym typeface="Comic Sans MS"/>
              </a:rPr>
              <a:t>Plan a surgical operation</a:t>
            </a:r>
            <a:endParaRPr/>
          </a:p>
          <a:p>
            <a:pPr indent="-285750" lvl="1" marL="742950" rtl="0" algn="l">
              <a:lnSpc>
                <a:spcPct val="90000"/>
              </a:lnSpc>
              <a:spcBef>
                <a:spcPts val="360"/>
              </a:spcBef>
              <a:spcAft>
                <a:spcPts val="0"/>
              </a:spcAft>
              <a:buClr>
                <a:srgbClr val="3333CC"/>
              </a:buClr>
              <a:buSzPts val="1800"/>
              <a:buFont typeface="Comic Sans MS"/>
              <a:buChar char="•"/>
            </a:pPr>
            <a:r>
              <a:rPr b="0" i="0" lang="en-US" sz="1800" u="none">
                <a:solidFill>
                  <a:schemeClr val="dk1"/>
                </a:solidFill>
                <a:latin typeface="Comic Sans MS"/>
                <a:ea typeface="Comic Sans MS"/>
                <a:cs typeface="Comic Sans MS"/>
                <a:sym typeface="Comic Sans MS"/>
              </a:rPr>
              <a:t>Diagnose a disease</a:t>
            </a:r>
            <a:endParaRPr/>
          </a:p>
          <a:p>
            <a:pPr indent="-285750" lvl="1" marL="742950" rtl="0" algn="l">
              <a:lnSpc>
                <a:spcPct val="90000"/>
              </a:lnSpc>
              <a:spcBef>
                <a:spcPts val="360"/>
              </a:spcBef>
              <a:spcAft>
                <a:spcPts val="0"/>
              </a:spcAft>
              <a:buClr>
                <a:srgbClr val="3333CC"/>
              </a:buClr>
              <a:buSzPts val="1800"/>
              <a:buFont typeface="Comic Sans MS"/>
              <a:buChar char="•"/>
            </a:pPr>
            <a:r>
              <a:rPr b="0" i="0" lang="en-US" sz="1800" u="none">
                <a:solidFill>
                  <a:schemeClr val="dk1"/>
                </a:solidFill>
                <a:latin typeface="Comic Sans MS"/>
                <a:ea typeface="Comic Sans MS"/>
                <a:cs typeface="Comic Sans MS"/>
                <a:sym typeface="Comic Sans MS"/>
              </a:rPr>
              <a:t>Navigate in a building</a:t>
            </a:r>
            <a:endParaRPr/>
          </a:p>
          <a:p>
            <a:pPr indent="-342900" lvl="0" marL="342900" rtl="0" algn="l">
              <a:lnSpc>
                <a:spcPct val="90000"/>
              </a:lnSpc>
              <a:spcBef>
                <a:spcPts val="480"/>
              </a:spcBef>
              <a:spcAft>
                <a:spcPts val="0"/>
              </a:spcAft>
              <a:buClr>
                <a:schemeClr val="dk1"/>
              </a:buClr>
              <a:buSzPts val="2400"/>
              <a:buFont typeface="Comic Sans MS"/>
              <a:buNone/>
            </a:pPr>
            <a:r>
              <a:rPr b="0" i="0" lang="en-US" sz="2400" u="none">
                <a:solidFill>
                  <a:schemeClr val="dk1"/>
                </a:solidFill>
                <a:latin typeface="Comic Sans MS"/>
                <a:ea typeface="Comic Sans MS"/>
                <a:cs typeface="Comic Sans MS"/>
                <a:sym typeface="Comic Sans MS"/>
              </a:rPr>
              <a:t>	and build a computer system that does it automatically</a:t>
            </a:r>
            <a:br>
              <a:rPr b="0" i="0" lang="en-US" sz="2400" u="none">
                <a:solidFill>
                  <a:schemeClr val="dk1"/>
                </a:solidFill>
                <a:latin typeface="Comic Sans MS"/>
                <a:ea typeface="Comic Sans MS"/>
                <a:cs typeface="Comic Sans MS"/>
                <a:sym typeface="Comic Sans MS"/>
              </a:rPr>
            </a:br>
            <a:endParaRPr b="0" i="0" sz="500" u="none">
              <a:solidFill>
                <a:schemeClr val="dk1"/>
              </a:solidFill>
              <a:latin typeface="Comic Sans MS"/>
              <a:ea typeface="Comic Sans MS"/>
              <a:cs typeface="Comic Sans MS"/>
              <a:sym typeface="Comic Sans MS"/>
            </a:endParaRPr>
          </a:p>
          <a:p>
            <a:pPr indent="-342900" lvl="0" marL="342900" rtl="0" algn="l">
              <a:lnSpc>
                <a:spcPct val="90000"/>
              </a:lnSpc>
              <a:spcBef>
                <a:spcPts val="480"/>
              </a:spcBef>
              <a:spcAft>
                <a:spcPts val="0"/>
              </a:spcAft>
              <a:buClr>
                <a:srgbClr val="3333CC"/>
              </a:buClr>
              <a:buSzPts val="2400"/>
              <a:buFont typeface="Noto Sans"/>
              <a:buChar char="▪"/>
            </a:pPr>
            <a:r>
              <a:rPr b="0" i="0" lang="en-US" sz="2400" u="none">
                <a:solidFill>
                  <a:srgbClr val="990000"/>
                </a:solidFill>
                <a:latin typeface="Comic Sans MS"/>
                <a:ea typeface="Comic Sans MS"/>
                <a:cs typeface="Comic Sans MS"/>
                <a:sym typeface="Comic Sans MS"/>
              </a:rPr>
              <a:t>But do we want to duplicate human imperfections?</a:t>
            </a:r>
            <a:endParaRPr/>
          </a:p>
        </p:txBody>
      </p:sp>
      <p:sp>
        <p:nvSpPr>
          <p:cNvPr id="138" name="Google Shape;138;p5"/>
          <p:cNvSpPr txBox="1"/>
          <p:nvPr/>
        </p:nvSpPr>
        <p:spPr>
          <a:xfrm>
            <a:off x="850900" y="381000"/>
            <a:ext cx="3492500" cy="1066800"/>
          </a:xfrm>
          <a:prstGeom prst="rect">
            <a:avLst/>
          </a:prstGeom>
          <a:solidFill>
            <a:srgbClr val="DAE3F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39" name="Google Shape;139;p5"/>
          <p:cNvSpPr txBox="1"/>
          <p:nvPr/>
        </p:nvSpPr>
        <p:spPr>
          <a:xfrm>
            <a:off x="4343400" y="381000"/>
            <a:ext cx="3519487" cy="10668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aphicFrame>
        <p:nvGraphicFramePr>
          <p:cNvPr id="140" name="Google Shape;140;p5"/>
          <p:cNvGraphicFramePr/>
          <p:nvPr/>
        </p:nvGraphicFramePr>
        <p:xfrm>
          <a:off x="838200" y="381000"/>
          <a:ext cx="3000000" cy="3000000"/>
        </p:xfrm>
        <a:graphic>
          <a:graphicData uri="http://schemas.openxmlformats.org/drawingml/2006/table">
            <a:tbl>
              <a:tblPr>
                <a:noFill/>
                <a:tableStyleId>{CF9A1320-3BE6-4653-9F31-955F7B6AEE9F}</a:tableStyleId>
              </a:tblPr>
              <a:tblGrid>
                <a:gridCol w="3509950"/>
                <a:gridCol w="3508375"/>
              </a:tblGrid>
              <a:tr h="533400">
                <a:tc>
                  <a:txBody>
                    <a:bodyPr/>
                    <a:lstStyle/>
                    <a:p>
                      <a:pPr indent="0" lvl="0" marL="0" marR="0" rtl="0" algn="ctr">
                        <a:lnSpc>
                          <a:spcPct val="100000"/>
                        </a:lnSpc>
                        <a:spcBef>
                          <a:spcPts val="0"/>
                        </a:spcBef>
                        <a:spcAft>
                          <a:spcPts val="0"/>
                        </a:spcAft>
                        <a:buClr>
                          <a:srgbClr val="3333CC"/>
                        </a:buClr>
                        <a:buSzPts val="2800"/>
                        <a:buFont typeface="Comic Sans MS"/>
                        <a:buNone/>
                      </a:pPr>
                      <a:r>
                        <a:rPr b="0" i="0" lang="en-US" sz="2800" u="none" cap="none" strike="noStrike">
                          <a:solidFill>
                            <a:srgbClr val="3333CC"/>
                          </a:solidFill>
                          <a:latin typeface="Comic Sans MS"/>
                          <a:ea typeface="Comic Sans MS"/>
                          <a:cs typeface="Comic Sans MS"/>
                          <a:sym typeface="Comic Sans MS"/>
                        </a:rPr>
                        <a:t>Act like humans</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2"/>
                        </a:buClr>
                        <a:buSzPts val="2800"/>
                        <a:buFont typeface="Comic Sans MS"/>
                        <a:buNone/>
                      </a:pPr>
                      <a:r>
                        <a:rPr b="0" i="0" lang="en-US" sz="2800" u="none" cap="none" strike="noStrike">
                          <a:solidFill>
                            <a:schemeClr val="lt2"/>
                          </a:solidFill>
                          <a:latin typeface="Comic Sans MS"/>
                          <a:ea typeface="Comic Sans MS"/>
                          <a:cs typeface="Comic Sans MS"/>
                          <a:sym typeface="Comic Sans MS"/>
                        </a:rPr>
                        <a:t>Act rationally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325">
                <a:tc>
                  <a:txBody>
                    <a:bodyPr/>
                    <a:lstStyle/>
                    <a:p>
                      <a:pPr indent="0" lvl="0" marL="0" marR="0" rtl="0" algn="ctr">
                        <a:lnSpc>
                          <a:spcPct val="100000"/>
                        </a:lnSpc>
                        <a:spcBef>
                          <a:spcPts val="0"/>
                        </a:spcBef>
                        <a:spcAft>
                          <a:spcPts val="0"/>
                        </a:spcAft>
                        <a:buClr>
                          <a:schemeClr val="lt2"/>
                        </a:buClr>
                        <a:buSzPts val="2800"/>
                        <a:buFont typeface="Comic Sans MS"/>
                        <a:buNone/>
                      </a:pPr>
                      <a:r>
                        <a:rPr b="0" i="0" lang="en-US" sz="2800" u="none" cap="none" strike="noStrike">
                          <a:solidFill>
                            <a:schemeClr val="lt2"/>
                          </a:solidFill>
                          <a:latin typeface="Comic Sans MS"/>
                          <a:ea typeface="Comic Sans MS"/>
                          <a:cs typeface="Comic Sans MS"/>
                          <a:sym typeface="Comic Sans MS"/>
                        </a:rPr>
                        <a:t>Think like humans</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2"/>
                        </a:buClr>
                        <a:buSzPts val="2800"/>
                        <a:buFont typeface="Comic Sans MS"/>
                        <a:buNone/>
                      </a:pPr>
                      <a:r>
                        <a:rPr b="0" i="0" lang="en-US" sz="2800" u="none" cap="none" strike="noStrike">
                          <a:solidFill>
                            <a:schemeClr val="lt2"/>
                          </a:solidFill>
                          <a:latin typeface="Comic Sans MS"/>
                          <a:ea typeface="Comic Sans MS"/>
                          <a:cs typeface="Comic Sans MS"/>
                          <a:sym typeface="Comic Sans MS"/>
                        </a:rPr>
                        <a:t>Think rationally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Why AI</a:t>
            </a:r>
            <a:endParaRPr/>
          </a:p>
        </p:txBody>
      </p:sp>
      <p:sp>
        <p:nvSpPr>
          <p:cNvPr id="146" name="Google Shape;146;p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Solve real world problems very easily and accurately such as health issue , marketing, traffic issue etc.</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Create personal virtual </a:t>
            </a:r>
            <a:r>
              <a:rPr lang="en-US"/>
              <a:t>assistant</a:t>
            </a:r>
            <a:r>
              <a:rPr b="0" i="0" lang="en-US" sz="3200" u="none" cap="none" strike="noStrike">
                <a:solidFill>
                  <a:schemeClr val="dk1"/>
                </a:solidFill>
                <a:latin typeface="Arial"/>
                <a:ea typeface="Arial"/>
                <a:cs typeface="Arial"/>
                <a:sym typeface="Arial"/>
              </a:rPr>
              <a:t> like siri, google assistance.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Robot which can work in a environment where survival of human can be at risk</a:t>
            </a:r>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
        <p:nvSpPr>
          <p:cNvPr id="147" name="Google Shape;147;p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Goals of AI</a:t>
            </a:r>
            <a:endParaRPr/>
          </a:p>
        </p:txBody>
      </p:sp>
      <p:sp>
        <p:nvSpPr>
          <p:cNvPr id="153" name="Google Shape;153;p7"/>
          <p:cNvSpPr txBox="1"/>
          <p:nvPr>
            <p:ph idx="1" type="body"/>
          </p:nvPr>
        </p:nvSpPr>
        <p:spPr>
          <a:xfrm>
            <a:off x="457200" y="11430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Replicate Human Intelligence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Solve Knowledge –intensive task</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An intelligent connection of perception and action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Building a m/c which can perform task that requires human intelligence such as: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Providing theorem</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Playing chess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Plan surgical operation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Driving a car </a:t>
            </a:r>
            <a:endParaRPr/>
          </a:p>
        </p:txBody>
      </p:sp>
      <p:sp>
        <p:nvSpPr>
          <p:cNvPr id="154" name="Google Shape;154;p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Intelligence Composed of</a:t>
            </a:r>
            <a:endParaRPr/>
          </a:p>
        </p:txBody>
      </p:sp>
      <p:sp>
        <p:nvSpPr>
          <p:cNvPr id="160" name="Google Shape;160;p8"/>
          <p:cNvSpPr txBox="1"/>
          <p:nvPr>
            <p:ph idx="1" type="body"/>
          </p:nvPr>
        </p:nvSpPr>
        <p:spPr>
          <a:xfrm>
            <a:off x="723900" y="1697037"/>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Arial"/>
              <a:ea typeface="Arial"/>
              <a:cs typeface="Arial"/>
              <a:sym typeface="Arial"/>
            </a:endParaRPr>
          </a:p>
        </p:txBody>
      </p:sp>
      <p:sp>
        <p:nvSpPr>
          <p:cNvPr id="161" name="Google Shape;161;p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62" name="Google Shape;162;p8"/>
          <p:cNvSpPr txBox="1"/>
          <p:nvPr/>
        </p:nvSpPr>
        <p:spPr>
          <a:xfrm>
            <a:off x="3752850" y="3352800"/>
            <a:ext cx="1524000" cy="7620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Intelligence</a:t>
            </a:r>
            <a:endParaRPr b="0" i="0" sz="1400" u="none" cap="none" strike="noStrike">
              <a:solidFill>
                <a:srgbClr val="000000"/>
              </a:solidFill>
              <a:latin typeface="Arial"/>
              <a:ea typeface="Arial"/>
              <a:cs typeface="Arial"/>
              <a:sym typeface="Arial"/>
            </a:endParaRPr>
          </a:p>
        </p:txBody>
      </p:sp>
      <p:sp>
        <p:nvSpPr>
          <p:cNvPr id="163" name="Google Shape;163;p8"/>
          <p:cNvSpPr/>
          <p:nvPr/>
        </p:nvSpPr>
        <p:spPr>
          <a:xfrm>
            <a:off x="914400" y="3124200"/>
            <a:ext cx="2133600" cy="9906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Reasoning </a:t>
            </a:r>
            <a:endParaRPr b="0" i="0" sz="1400" u="none" cap="none" strike="noStrike">
              <a:solidFill>
                <a:srgbClr val="000000"/>
              </a:solidFill>
              <a:latin typeface="Arial"/>
              <a:ea typeface="Arial"/>
              <a:cs typeface="Arial"/>
              <a:sym typeface="Arial"/>
            </a:endParaRPr>
          </a:p>
        </p:txBody>
      </p:sp>
      <p:sp>
        <p:nvSpPr>
          <p:cNvPr id="164" name="Google Shape;164;p8"/>
          <p:cNvSpPr/>
          <p:nvPr/>
        </p:nvSpPr>
        <p:spPr>
          <a:xfrm>
            <a:off x="1143000" y="4860925"/>
            <a:ext cx="1676400" cy="9144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Learning</a:t>
            </a:r>
            <a:endParaRPr b="0" i="0" sz="1400" u="none" cap="none" strike="noStrike">
              <a:solidFill>
                <a:srgbClr val="000000"/>
              </a:solidFill>
              <a:latin typeface="Arial"/>
              <a:ea typeface="Arial"/>
              <a:cs typeface="Arial"/>
              <a:sym typeface="Arial"/>
            </a:endParaRPr>
          </a:p>
        </p:txBody>
      </p:sp>
      <p:sp>
        <p:nvSpPr>
          <p:cNvPr id="165" name="Google Shape;165;p8"/>
          <p:cNvSpPr/>
          <p:nvPr/>
        </p:nvSpPr>
        <p:spPr>
          <a:xfrm>
            <a:off x="3848100" y="5105400"/>
            <a:ext cx="2133600" cy="9144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Perception</a:t>
            </a:r>
            <a:endParaRPr b="0" i="0" sz="1400" u="none" cap="none" strike="noStrike">
              <a:solidFill>
                <a:srgbClr val="000000"/>
              </a:solidFill>
              <a:latin typeface="Arial"/>
              <a:ea typeface="Arial"/>
              <a:cs typeface="Arial"/>
              <a:sym typeface="Arial"/>
            </a:endParaRPr>
          </a:p>
        </p:txBody>
      </p:sp>
      <p:sp>
        <p:nvSpPr>
          <p:cNvPr id="166" name="Google Shape;166;p8"/>
          <p:cNvSpPr/>
          <p:nvPr/>
        </p:nvSpPr>
        <p:spPr>
          <a:xfrm>
            <a:off x="6858000" y="4297362"/>
            <a:ext cx="2362200" cy="9144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Problem Solving</a:t>
            </a:r>
            <a:endParaRPr b="0" i="0" sz="1400" u="none" cap="none" strike="noStrike">
              <a:solidFill>
                <a:srgbClr val="000000"/>
              </a:solidFill>
              <a:latin typeface="Arial"/>
              <a:ea typeface="Arial"/>
              <a:cs typeface="Arial"/>
              <a:sym typeface="Arial"/>
            </a:endParaRPr>
          </a:p>
        </p:txBody>
      </p:sp>
      <p:sp>
        <p:nvSpPr>
          <p:cNvPr id="167" name="Google Shape;167;p8"/>
          <p:cNvSpPr/>
          <p:nvPr/>
        </p:nvSpPr>
        <p:spPr>
          <a:xfrm>
            <a:off x="5981700" y="2806700"/>
            <a:ext cx="2971800" cy="9144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Linguistic Intelligence </a:t>
            </a:r>
            <a:endParaRPr b="0" i="0" sz="1400" u="none" cap="none" strike="noStrike">
              <a:solidFill>
                <a:srgbClr val="000000"/>
              </a:solidFill>
              <a:latin typeface="Arial"/>
              <a:ea typeface="Arial"/>
              <a:cs typeface="Arial"/>
              <a:sym typeface="Arial"/>
            </a:endParaRPr>
          </a:p>
        </p:txBody>
      </p:sp>
      <p:cxnSp>
        <p:nvCxnSpPr>
          <p:cNvPr id="168" name="Google Shape;168;p8"/>
          <p:cNvCxnSpPr/>
          <p:nvPr/>
        </p:nvCxnSpPr>
        <p:spPr>
          <a:xfrm rot="10800000">
            <a:off x="3048000" y="3619500"/>
            <a:ext cx="609600" cy="96837"/>
          </a:xfrm>
          <a:prstGeom prst="straightConnector1">
            <a:avLst/>
          </a:prstGeom>
          <a:solidFill>
            <a:schemeClr val="accent1"/>
          </a:solidFill>
          <a:ln cap="flat" cmpd="sng" w="9525">
            <a:solidFill>
              <a:schemeClr val="dk1"/>
            </a:solidFill>
            <a:prstDash val="solid"/>
            <a:miter lim="800000"/>
            <a:headEnd len="sm" w="sm" type="none"/>
            <a:tailEnd len="med" w="med" type="triangle"/>
          </a:ln>
        </p:spPr>
      </p:cxnSp>
      <p:cxnSp>
        <p:nvCxnSpPr>
          <p:cNvPr id="169" name="Google Shape;169;p8"/>
          <p:cNvCxnSpPr/>
          <p:nvPr/>
        </p:nvCxnSpPr>
        <p:spPr>
          <a:xfrm flipH="1">
            <a:off x="2743200" y="4106862"/>
            <a:ext cx="1219200" cy="1143000"/>
          </a:xfrm>
          <a:prstGeom prst="straightConnector1">
            <a:avLst/>
          </a:prstGeom>
          <a:solidFill>
            <a:schemeClr val="accent1"/>
          </a:solidFill>
          <a:ln cap="flat" cmpd="sng" w="9525">
            <a:solidFill>
              <a:schemeClr val="dk1"/>
            </a:solidFill>
            <a:prstDash val="solid"/>
            <a:miter lim="800000"/>
            <a:headEnd len="sm" w="sm" type="none"/>
            <a:tailEnd len="med" w="med" type="triangle"/>
          </a:ln>
        </p:spPr>
      </p:cxnSp>
      <p:cxnSp>
        <p:nvCxnSpPr>
          <p:cNvPr id="170" name="Google Shape;170;p8"/>
          <p:cNvCxnSpPr/>
          <p:nvPr/>
        </p:nvCxnSpPr>
        <p:spPr>
          <a:xfrm>
            <a:off x="4800600" y="4114800"/>
            <a:ext cx="114300" cy="990600"/>
          </a:xfrm>
          <a:prstGeom prst="straightConnector1">
            <a:avLst/>
          </a:prstGeom>
          <a:solidFill>
            <a:schemeClr val="accent1"/>
          </a:solidFill>
          <a:ln cap="flat" cmpd="sng" w="9525">
            <a:solidFill>
              <a:schemeClr val="dk1"/>
            </a:solidFill>
            <a:prstDash val="solid"/>
            <a:miter lim="800000"/>
            <a:headEnd len="sm" w="sm" type="none"/>
            <a:tailEnd len="med" w="med" type="triangle"/>
          </a:ln>
        </p:spPr>
      </p:cxnSp>
      <p:cxnSp>
        <p:nvCxnSpPr>
          <p:cNvPr id="171" name="Google Shape;171;p8"/>
          <p:cNvCxnSpPr/>
          <p:nvPr/>
        </p:nvCxnSpPr>
        <p:spPr>
          <a:xfrm>
            <a:off x="5334000" y="4106862"/>
            <a:ext cx="1524000" cy="517525"/>
          </a:xfrm>
          <a:prstGeom prst="straightConnector1">
            <a:avLst/>
          </a:prstGeom>
          <a:solidFill>
            <a:schemeClr val="accent1"/>
          </a:solidFill>
          <a:ln cap="flat" cmpd="sng" w="9525">
            <a:solidFill>
              <a:schemeClr val="dk1"/>
            </a:solidFill>
            <a:prstDash val="solid"/>
            <a:miter lim="800000"/>
            <a:headEnd len="sm" w="sm" type="none"/>
            <a:tailEnd len="med" w="med" type="triangle"/>
          </a:ln>
        </p:spPr>
      </p:cxnSp>
      <p:cxnSp>
        <p:nvCxnSpPr>
          <p:cNvPr id="172" name="Google Shape;172;p8"/>
          <p:cNvCxnSpPr/>
          <p:nvPr/>
        </p:nvCxnSpPr>
        <p:spPr>
          <a:xfrm flipH="1" rot="10800000">
            <a:off x="5334000" y="3263900"/>
            <a:ext cx="647700" cy="257175"/>
          </a:xfrm>
          <a:prstGeom prst="straightConnector1">
            <a:avLst/>
          </a:prstGeom>
          <a:solidFill>
            <a:schemeClr val="accent1"/>
          </a:solidFill>
          <a:ln cap="flat" cmpd="sng" w="9525">
            <a:solidFill>
              <a:schemeClr val="dk1"/>
            </a:solidFill>
            <a:prstDash val="solid"/>
            <a:miter lim="800000"/>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78" name="Google Shape;178;p9"/>
          <p:cNvSpPr txBox="1"/>
          <p:nvPr>
            <p:ph type="title"/>
          </p:nvPr>
        </p:nvSpPr>
        <p:spPr>
          <a:xfrm>
            <a:off x="609600" y="457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4000"/>
              <a:buFont typeface="Comic Sans MS"/>
              <a:buNone/>
            </a:pPr>
            <a:r>
              <a:rPr b="1" i="0" lang="en-US" sz="4000" u="none">
                <a:solidFill>
                  <a:schemeClr val="accent2"/>
                </a:solidFill>
                <a:latin typeface="Comic Sans MS"/>
                <a:ea typeface="Comic Sans MS"/>
                <a:cs typeface="Comic Sans MS"/>
                <a:sym typeface="Comic Sans MS"/>
              </a:rPr>
              <a:t>Can Machines Act/Think Intelligently?</a:t>
            </a:r>
            <a:endParaRPr/>
          </a:p>
        </p:txBody>
      </p:sp>
      <p:sp>
        <p:nvSpPr>
          <p:cNvPr id="179" name="Google Shape;179;p9"/>
          <p:cNvSpPr txBox="1"/>
          <p:nvPr/>
        </p:nvSpPr>
        <p:spPr>
          <a:xfrm>
            <a:off x="609600" y="1905000"/>
            <a:ext cx="8077200" cy="46577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“If there were machines which bore a resemblance to our bodies and imitated our actions as closely as possible for all practical purposes, we should still have two very certain means of recognizing that they were not real men. The first is that they could never use words, or put together signs, as we do in order to declare our thoughts to others… Secondly, even though some machines might do some things as well as we do them, or perhaps even better, they would inevitably fail in others, which would reveal that they are acting not from understanding,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chemeClr val="accent2"/>
              </a:buClr>
              <a:buSzPts val="2000"/>
              <a:buFont typeface="Comic Sans MS"/>
              <a:buNone/>
            </a:pPr>
            <a:r>
              <a:rPr b="1" i="0" lang="en-US" sz="2000" u="none" cap="none" strike="noStrike">
                <a:solidFill>
                  <a:schemeClr val="accent2"/>
                </a:solidFill>
                <a:latin typeface="Comic Sans MS"/>
                <a:ea typeface="Comic Sans MS"/>
                <a:cs typeface="Comic Sans MS"/>
                <a:sym typeface="Comic Sans MS"/>
              </a:rPr>
              <a:t>Discourse on the Method, by Descartes (1598-1650)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2000-01-10T15:15:18Z</dcterms:created>
  <dc:creator>Jean-Claude Latombe</dc:creator>
</cp:coreProperties>
</file>

<file path=docProps/custom.xml><?xml version="1.0" encoding="utf-8"?>
<Properties xmlns="http://schemas.openxmlformats.org/officeDocument/2006/custom-properties" xmlns:vt="http://schemas.openxmlformats.org/officeDocument/2006/docPropsVTypes"/>
</file>