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6858000" cx="9144000"/>
  <p:notesSz cx="6858000" cy="9144000"/>
  <p:embeddedFontLst>
    <p:embeddedFont>
      <p:font typeface="Corsiva"/>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52" roundtripDataSignature="AMtx7mh8TEtl+RgxWi3SsnmalDy1gUjU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orsiva-regular.fntdata"/><Relationship Id="rId47" Type="http://schemas.openxmlformats.org/officeDocument/2006/relationships/slide" Target="slides/slide42.xml"/><Relationship Id="rId49" Type="http://schemas.openxmlformats.org/officeDocument/2006/relationships/font" Target="fonts/Corsiv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orsiva-boldItalic.fntdata"/><Relationship Id="rId50" Type="http://schemas.openxmlformats.org/officeDocument/2006/relationships/font" Target="fonts/Corsiva-italic.fntdata"/><Relationship Id="rId52"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3de59321ff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69" name="Google Shape;169;g13de59321ff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g13de59321ff_0_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3de59321ff_0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g13de59321ff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3ede7beaa9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68" name="Google Shape;268;g13ede7beaa9_0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g13ede7beaa9_0_1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3ede7beaa9_0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94" name="Google Shape;294;g13ede7beaa9_0_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g13ede7beaa9_0_3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7" name="Google Shape;30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3ede7beaa9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14" name="Google Shape;314;g13ede7beaa9_0_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5" name="Google Shape;315;g13ede7beaa9_0_1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7" name="Google Shape;32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3ede7beaa9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33" name="Google Shape;333;g13ede7beaa9_0_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4" name="Google Shape;334;g13ede7beaa9_0_2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9" name="Google Shape;33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5" name="Google Shape;34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1" name="Google Shape;35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3ede7beaa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57" name="Google Shape;357;g13ede7beaa9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http://webpage.pace.edu/aa10212w/course/CS827/assignments/unit1/hw1.html</a:t>
            </a:r>
            <a:endParaRPr/>
          </a:p>
        </p:txBody>
      </p:sp>
      <p:sp>
        <p:nvSpPr>
          <p:cNvPr id="358" name="Google Shape;358;g13ede7beaa9_0_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494905282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10" name="Google Shape;110;gf494905282_0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gf494905282_0_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494905282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17" name="Google Shape;117;gf494905282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gf494905282_0_1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3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chemeClr val="dk1"/>
              </a:buClr>
              <a:buSzPts val="3200"/>
              <a:buFont typeface="Arial"/>
              <a:buNone/>
              <a:defRPr/>
            </a:lvl1pPr>
            <a:lvl2pPr lvl="1" algn="ctr">
              <a:lnSpc>
                <a:spcPct val="100000"/>
              </a:lnSpc>
              <a:spcBef>
                <a:spcPts val="560"/>
              </a:spcBef>
              <a:spcAft>
                <a:spcPts val="0"/>
              </a:spcAft>
              <a:buClr>
                <a:schemeClr val="dk1"/>
              </a:buClr>
              <a:buSzPts val="2800"/>
              <a:buFont typeface="Arial"/>
              <a:buNone/>
              <a:defRPr/>
            </a:lvl2pPr>
            <a:lvl3pPr lvl="2" algn="ctr">
              <a:lnSpc>
                <a:spcPct val="100000"/>
              </a:lnSpc>
              <a:spcBef>
                <a:spcPts val="480"/>
              </a:spcBef>
              <a:spcAft>
                <a:spcPts val="0"/>
              </a:spcAft>
              <a:buClr>
                <a:schemeClr val="dk1"/>
              </a:buClr>
              <a:buSzPts val="2400"/>
              <a:buFont typeface="Arial"/>
              <a:buNone/>
              <a:defRPr/>
            </a:lvl3pPr>
            <a:lvl4pPr lvl="3" algn="ctr">
              <a:lnSpc>
                <a:spcPct val="100000"/>
              </a:lnSpc>
              <a:spcBef>
                <a:spcPts val="400"/>
              </a:spcBef>
              <a:spcAft>
                <a:spcPts val="0"/>
              </a:spcAft>
              <a:buClr>
                <a:schemeClr val="dk1"/>
              </a:buClr>
              <a:buSzPts val="2000"/>
              <a:buFont typeface="Arial"/>
              <a:buNone/>
              <a:defRPr/>
            </a:lvl4pPr>
            <a:lvl5pPr lvl="4" algn="ctr">
              <a:lnSpc>
                <a:spcPct val="100000"/>
              </a:lnSpc>
              <a:spcBef>
                <a:spcPts val="400"/>
              </a:spcBef>
              <a:spcAft>
                <a:spcPts val="0"/>
              </a:spcAft>
              <a:buClr>
                <a:schemeClr val="dk1"/>
              </a:buClr>
              <a:buSzPts val="2000"/>
              <a:buFont typeface="Arial"/>
              <a:buNone/>
              <a:defRPr/>
            </a:lvl5pPr>
            <a:lvl6pPr lvl="5" algn="ctr">
              <a:lnSpc>
                <a:spcPct val="100000"/>
              </a:lnSpc>
              <a:spcBef>
                <a:spcPts val="400"/>
              </a:spcBef>
              <a:spcAft>
                <a:spcPts val="0"/>
              </a:spcAft>
              <a:buClr>
                <a:schemeClr val="dk1"/>
              </a:buClr>
              <a:buSzPts val="2000"/>
              <a:buFont typeface="Arial"/>
              <a:buNone/>
              <a:defRPr/>
            </a:lvl6pPr>
            <a:lvl7pPr lvl="6" algn="ctr">
              <a:lnSpc>
                <a:spcPct val="100000"/>
              </a:lnSpc>
              <a:spcBef>
                <a:spcPts val="400"/>
              </a:spcBef>
              <a:spcAft>
                <a:spcPts val="0"/>
              </a:spcAft>
              <a:buClr>
                <a:schemeClr val="dk1"/>
              </a:buClr>
              <a:buSzPts val="2000"/>
              <a:buFont typeface="Arial"/>
              <a:buNone/>
              <a:defRPr/>
            </a:lvl7pPr>
            <a:lvl8pPr lvl="7" algn="ctr">
              <a:lnSpc>
                <a:spcPct val="100000"/>
              </a:lnSpc>
              <a:spcBef>
                <a:spcPts val="400"/>
              </a:spcBef>
              <a:spcAft>
                <a:spcPts val="0"/>
              </a:spcAft>
              <a:buClr>
                <a:schemeClr val="dk1"/>
              </a:buClr>
              <a:buSzPts val="2000"/>
              <a:buFont typeface="Arial"/>
              <a:buNone/>
              <a:defRPr/>
            </a:lvl8pPr>
            <a:lvl9pPr lvl="8" algn="ctr">
              <a:lnSpc>
                <a:spcPct val="100000"/>
              </a:lnSpc>
              <a:spcBef>
                <a:spcPts val="400"/>
              </a:spcBef>
              <a:spcAft>
                <a:spcPts val="0"/>
              </a:spcAft>
              <a:buClr>
                <a:schemeClr val="dk1"/>
              </a:buClr>
              <a:buSzPts val="2000"/>
              <a:buFont typeface="Arial"/>
              <a:buNone/>
              <a:defRPr/>
            </a:lvl9pPr>
          </a:lstStyle>
          <a:p/>
        </p:txBody>
      </p:sp>
      <p:sp>
        <p:nvSpPr>
          <p:cNvPr id="18" name="Google Shape;18;p3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9" name="Shape 69"/>
        <p:cNvGrpSpPr/>
        <p:nvPr/>
      </p:nvGrpSpPr>
      <p:grpSpPr>
        <a:xfrm>
          <a:off x="0" y="0"/>
          <a:ext cx="0" cy="0"/>
          <a:chOff x="0" y="0"/>
          <a:chExt cx="0" cy="0"/>
        </a:xfrm>
      </p:grpSpPr>
      <p:sp>
        <p:nvSpPr>
          <p:cNvPr id="70" name="Google Shape;70;p4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1" name="Google Shape;71;p4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72" name="Google Shape;72;p4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55600" lvl="1" marL="914400" algn="l">
              <a:lnSpc>
                <a:spcPct val="100000"/>
              </a:lnSpc>
              <a:spcBef>
                <a:spcPts val="400"/>
              </a:spcBef>
              <a:spcAft>
                <a:spcPts val="0"/>
              </a:spcAft>
              <a:buClr>
                <a:schemeClr val="dk1"/>
              </a:buClr>
              <a:buSzPts val="2000"/>
              <a:buFont typeface="Arial"/>
              <a:buChar char="–"/>
              <a:defRPr sz="2000"/>
            </a:lvl2pPr>
            <a:lvl3pPr indent="-342900" lvl="2" marL="1371600" algn="l">
              <a:lnSpc>
                <a:spcPct val="100000"/>
              </a:lnSpc>
              <a:spcBef>
                <a:spcPts val="360"/>
              </a:spcBef>
              <a:spcAft>
                <a:spcPts val="0"/>
              </a:spcAft>
              <a:buClr>
                <a:schemeClr val="dk1"/>
              </a:buClr>
              <a:buSzPts val="1800"/>
              <a:buFont typeface="Arial"/>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73" name="Google Shape;73;p4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74" name="Google Shape;74;p4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55600" lvl="1" marL="914400" algn="l">
              <a:lnSpc>
                <a:spcPct val="100000"/>
              </a:lnSpc>
              <a:spcBef>
                <a:spcPts val="400"/>
              </a:spcBef>
              <a:spcAft>
                <a:spcPts val="0"/>
              </a:spcAft>
              <a:buClr>
                <a:schemeClr val="dk1"/>
              </a:buClr>
              <a:buSzPts val="2000"/>
              <a:buFont typeface="Arial"/>
              <a:buChar char="–"/>
              <a:defRPr sz="2000"/>
            </a:lvl2pPr>
            <a:lvl3pPr indent="-342900" lvl="2" marL="1371600" algn="l">
              <a:lnSpc>
                <a:spcPct val="100000"/>
              </a:lnSpc>
              <a:spcBef>
                <a:spcPts val="360"/>
              </a:spcBef>
              <a:spcAft>
                <a:spcPts val="0"/>
              </a:spcAft>
              <a:buClr>
                <a:schemeClr val="dk1"/>
              </a:buClr>
              <a:buSzPts val="1800"/>
              <a:buFont typeface="Arial"/>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75" name="Google Shape;75;p4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4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4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2000"/>
              <a:buFont typeface="Arial"/>
              <a:buNone/>
              <a:defRPr sz="2000"/>
            </a:lvl1pPr>
            <a:lvl2pPr indent="-228600" lvl="1" marL="914400" algn="l">
              <a:lnSpc>
                <a:spcPct val="100000"/>
              </a:lnSpc>
              <a:spcBef>
                <a:spcPts val="360"/>
              </a:spcBef>
              <a:spcAft>
                <a:spcPts val="0"/>
              </a:spcAft>
              <a:buClr>
                <a:schemeClr val="dk1"/>
              </a:buClr>
              <a:buSzPts val="1800"/>
              <a:buFont typeface="Arial"/>
              <a:buNone/>
              <a:defRPr sz="1800"/>
            </a:lvl2pPr>
            <a:lvl3pPr indent="-228600" lvl="2" marL="1371600" algn="l">
              <a:lnSpc>
                <a:spcPct val="100000"/>
              </a:lnSpc>
              <a:spcBef>
                <a:spcPts val="320"/>
              </a:spcBef>
              <a:spcAft>
                <a:spcPts val="0"/>
              </a:spcAft>
              <a:buClr>
                <a:schemeClr val="dk1"/>
              </a:buClr>
              <a:buSzPts val="1600"/>
              <a:buFont typeface="Arial"/>
              <a:buNone/>
              <a:defRPr sz="1600"/>
            </a:lvl3pPr>
            <a:lvl4pPr indent="-228600" lvl="3" marL="1828800" algn="l">
              <a:lnSpc>
                <a:spcPct val="100000"/>
              </a:lnSpc>
              <a:spcBef>
                <a:spcPts val="280"/>
              </a:spcBef>
              <a:spcAft>
                <a:spcPts val="0"/>
              </a:spcAft>
              <a:buClr>
                <a:schemeClr val="dk1"/>
              </a:buClr>
              <a:buSzPts val="1400"/>
              <a:buFont typeface="Arial"/>
              <a:buNone/>
              <a:defRPr sz="1400"/>
            </a:lvl4pPr>
            <a:lvl5pPr indent="-228600" lvl="4" marL="2286000" algn="l">
              <a:lnSpc>
                <a:spcPct val="100000"/>
              </a:lnSpc>
              <a:spcBef>
                <a:spcPts val="280"/>
              </a:spcBef>
              <a:spcAft>
                <a:spcPts val="0"/>
              </a:spcAft>
              <a:buClr>
                <a:schemeClr val="dk1"/>
              </a:buClr>
              <a:buSzPts val="1400"/>
              <a:buFont typeface="Arial"/>
              <a:buNone/>
              <a:defRPr sz="1400"/>
            </a:lvl5pPr>
            <a:lvl6pPr indent="-228600" lvl="5" marL="2743200" algn="l">
              <a:lnSpc>
                <a:spcPct val="100000"/>
              </a:lnSpc>
              <a:spcBef>
                <a:spcPts val="280"/>
              </a:spcBef>
              <a:spcAft>
                <a:spcPts val="0"/>
              </a:spcAft>
              <a:buClr>
                <a:schemeClr val="dk1"/>
              </a:buClr>
              <a:buSzPts val="1400"/>
              <a:buFont typeface="Arial"/>
              <a:buNone/>
              <a:defRPr sz="1400"/>
            </a:lvl6pPr>
            <a:lvl7pPr indent="-228600" lvl="6" marL="3200400" algn="l">
              <a:lnSpc>
                <a:spcPct val="100000"/>
              </a:lnSpc>
              <a:spcBef>
                <a:spcPts val="280"/>
              </a:spcBef>
              <a:spcAft>
                <a:spcPts val="0"/>
              </a:spcAft>
              <a:buClr>
                <a:schemeClr val="dk1"/>
              </a:buClr>
              <a:buSzPts val="1400"/>
              <a:buFont typeface="Arial"/>
              <a:buNone/>
              <a:defRPr sz="1400"/>
            </a:lvl7pPr>
            <a:lvl8pPr indent="-228600" lvl="7" marL="3657600" algn="l">
              <a:lnSpc>
                <a:spcPct val="100000"/>
              </a:lnSpc>
              <a:spcBef>
                <a:spcPts val="280"/>
              </a:spcBef>
              <a:spcAft>
                <a:spcPts val="0"/>
              </a:spcAft>
              <a:buClr>
                <a:schemeClr val="dk1"/>
              </a:buClr>
              <a:buSzPts val="1400"/>
              <a:buFont typeface="Arial"/>
              <a:buNone/>
              <a:defRPr sz="1400"/>
            </a:lvl8pPr>
            <a:lvl9pPr indent="-228600" lvl="8" marL="4114800" algn="l">
              <a:lnSpc>
                <a:spcPct val="100000"/>
              </a:lnSpc>
              <a:spcBef>
                <a:spcPts val="280"/>
              </a:spcBef>
              <a:spcAft>
                <a:spcPts val="0"/>
              </a:spcAft>
              <a:buClr>
                <a:schemeClr val="dk1"/>
              </a:buClr>
              <a:buSzPts val="1400"/>
              <a:buFont typeface="Arial"/>
              <a:buNone/>
              <a:defRPr sz="1400"/>
            </a:lvl9pPr>
          </a:lstStyle>
          <a:p/>
        </p:txBody>
      </p:sp>
      <p:sp>
        <p:nvSpPr>
          <p:cNvPr id="81" name="Google Shape;81;p4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3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3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3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3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Font typeface="Arial"/>
              <a:buChar char="•"/>
              <a:defRPr sz="2800"/>
            </a:lvl1pPr>
            <a:lvl2pPr indent="-381000" lvl="1" marL="914400" algn="l">
              <a:lnSpc>
                <a:spcPct val="100000"/>
              </a:lnSpc>
              <a:spcBef>
                <a:spcPts val="480"/>
              </a:spcBef>
              <a:spcAft>
                <a:spcPts val="0"/>
              </a:spcAft>
              <a:buClr>
                <a:schemeClr val="dk1"/>
              </a:buClr>
              <a:buSzPts val="2400"/>
              <a:buFont typeface="Arial"/>
              <a:buChar char="–"/>
              <a:defRPr sz="2400"/>
            </a:lvl2pPr>
            <a:lvl3pPr indent="-355600" lvl="2" marL="1371600" algn="l">
              <a:lnSpc>
                <a:spcPct val="100000"/>
              </a:lnSpc>
              <a:spcBef>
                <a:spcPts val="400"/>
              </a:spcBef>
              <a:spcAft>
                <a:spcPts val="0"/>
              </a:spcAft>
              <a:buClr>
                <a:schemeClr val="dk1"/>
              </a:buClr>
              <a:buSzPts val="2000"/>
              <a:buFont typeface="Arial"/>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30" name="Google Shape;30;p3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Font typeface="Arial"/>
              <a:buChar char="•"/>
              <a:defRPr sz="2800"/>
            </a:lvl1pPr>
            <a:lvl2pPr indent="-381000" lvl="1" marL="914400" algn="l">
              <a:lnSpc>
                <a:spcPct val="100000"/>
              </a:lnSpc>
              <a:spcBef>
                <a:spcPts val="480"/>
              </a:spcBef>
              <a:spcAft>
                <a:spcPts val="0"/>
              </a:spcAft>
              <a:buClr>
                <a:schemeClr val="dk1"/>
              </a:buClr>
              <a:buSzPts val="2400"/>
              <a:buFont typeface="Arial"/>
              <a:buChar char="–"/>
              <a:defRPr sz="2400"/>
            </a:lvl2pPr>
            <a:lvl3pPr indent="-355600" lvl="2" marL="1371600" algn="l">
              <a:lnSpc>
                <a:spcPct val="100000"/>
              </a:lnSpc>
              <a:spcBef>
                <a:spcPts val="400"/>
              </a:spcBef>
              <a:spcAft>
                <a:spcPts val="0"/>
              </a:spcAft>
              <a:buClr>
                <a:schemeClr val="dk1"/>
              </a:buClr>
              <a:buSzPts val="2000"/>
              <a:buFont typeface="Arial"/>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31" name="Google Shape;31;p3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4" name="Shape 34"/>
        <p:cNvGrpSpPr/>
        <p:nvPr/>
      </p:nvGrpSpPr>
      <p:grpSpPr>
        <a:xfrm>
          <a:off x="0" y="0"/>
          <a:ext cx="0" cy="0"/>
          <a:chOff x="0" y="0"/>
          <a:chExt cx="0" cy="0"/>
        </a:xfrm>
      </p:grpSpPr>
      <p:sp>
        <p:nvSpPr>
          <p:cNvPr id="35" name="Google Shape;35;p38"/>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 name="Google Shape;36;p38"/>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7" name="Google Shape;37;p3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0" name="Shape 40"/>
        <p:cNvGrpSpPr/>
        <p:nvPr/>
      </p:nvGrpSpPr>
      <p:grpSpPr>
        <a:xfrm>
          <a:off x="0" y="0"/>
          <a:ext cx="0" cy="0"/>
          <a:chOff x="0" y="0"/>
          <a:chExt cx="0" cy="0"/>
        </a:xfrm>
      </p:grpSpPr>
      <p:sp>
        <p:nvSpPr>
          <p:cNvPr id="41" name="Google Shape;41;p3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 name="Google Shape;42;p39"/>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3" name="Google Shape;43;p3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6" name="Shape 46"/>
        <p:cNvGrpSpPr/>
        <p:nvPr/>
      </p:nvGrpSpPr>
      <p:grpSpPr>
        <a:xfrm>
          <a:off x="0" y="0"/>
          <a:ext cx="0" cy="0"/>
          <a:chOff x="0" y="0"/>
          <a:chExt cx="0" cy="0"/>
        </a:xfrm>
      </p:grpSpPr>
      <p:sp>
        <p:nvSpPr>
          <p:cNvPr id="47" name="Google Shape;47;p4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8" name="Google Shape;48;p40"/>
          <p:cNvSpPr/>
          <p:nvPr>
            <p:ph idx="2" type="pic"/>
          </p:nvPr>
        </p:nvSpPr>
        <p:spPr>
          <a:xfrm>
            <a:off x="1792288" y="612775"/>
            <a:ext cx="5486400" cy="4114800"/>
          </a:xfrm>
          <a:prstGeom prst="rect">
            <a:avLst/>
          </a:prstGeom>
          <a:noFill/>
          <a:ln>
            <a:noFill/>
          </a:ln>
        </p:spPr>
      </p:sp>
      <p:sp>
        <p:nvSpPr>
          <p:cNvPr id="49" name="Google Shape;49;p4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Font typeface="Arial"/>
              <a:buNone/>
              <a:defRPr sz="1400"/>
            </a:lvl1pPr>
            <a:lvl2pPr indent="-228600" lvl="1" marL="914400" algn="l">
              <a:lnSpc>
                <a:spcPct val="100000"/>
              </a:lnSpc>
              <a:spcBef>
                <a:spcPts val="240"/>
              </a:spcBef>
              <a:spcAft>
                <a:spcPts val="0"/>
              </a:spcAft>
              <a:buClr>
                <a:schemeClr val="dk1"/>
              </a:buClr>
              <a:buSzPts val="1200"/>
              <a:buFont typeface="Arial"/>
              <a:buNone/>
              <a:defRPr sz="1200"/>
            </a:lvl2pPr>
            <a:lvl3pPr indent="-228600" lvl="2" marL="1371600" algn="l">
              <a:lnSpc>
                <a:spcPct val="100000"/>
              </a:lnSpc>
              <a:spcBef>
                <a:spcPts val="200"/>
              </a:spcBef>
              <a:spcAft>
                <a:spcPts val="0"/>
              </a:spcAft>
              <a:buClr>
                <a:schemeClr val="dk1"/>
              </a:buClr>
              <a:buSzPts val="1000"/>
              <a:buFont typeface="Arial"/>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50" name="Google Shape;50;p4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3" name="Shape 53"/>
        <p:cNvGrpSpPr/>
        <p:nvPr/>
      </p:nvGrpSpPr>
      <p:grpSpPr>
        <a:xfrm>
          <a:off x="0" y="0"/>
          <a:ext cx="0" cy="0"/>
          <a:chOff x="0" y="0"/>
          <a:chExt cx="0" cy="0"/>
        </a:xfrm>
      </p:grpSpPr>
      <p:sp>
        <p:nvSpPr>
          <p:cNvPr id="54" name="Google Shape;54;p4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4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Font typeface="Arial"/>
              <a:buChar char="•"/>
              <a:defRPr sz="3200"/>
            </a:lvl1pPr>
            <a:lvl2pPr indent="-406400" lvl="1" marL="914400" algn="l">
              <a:lnSpc>
                <a:spcPct val="100000"/>
              </a:lnSpc>
              <a:spcBef>
                <a:spcPts val="560"/>
              </a:spcBef>
              <a:spcAft>
                <a:spcPts val="0"/>
              </a:spcAft>
              <a:buClr>
                <a:schemeClr val="dk1"/>
              </a:buClr>
              <a:buSzPts val="2800"/>
              <a:buFont typeface="Arial"/>
              <a:buChar char="–"/>
              <a:defRPr sz="2800"/>
            </a:lvl2pPr>
            <a:lvl3pPr indent="-381000" lvl="2" marL="1371600" algn="l">
              <a:lnSpc>
                <a:spcPct val="100000"/>
              </a:lnSpc>
              <a:spcBef>
                <a:spcPts val="480"/>
              </a:spcBef>
              <a:spcAft>
                <a:spcPts val="0"/>
              </a:spcAft>
              <a:buClr>
                <a:schemeClr val="dk1"/>
              </a:buClr>
              <a:buSzPts val="2400"/>
              <a:buFont typeface="Arial"/>
              <a:buChar char="•"/>
              <a:defRPr sz="2400"/>
            </a:lvl3pPr>
            <a:lvl4pPr indent="-355600" lvl="3" marL="1828800" algn="l">
              <a:lnSpc>
                <a:spcPct val="100000"/>
              </a:lnSpc>
              <a:spcBef>
                <a:spcPts val="400"/>
              </a:spcBef>
              <a:spcAft>
                <a:spcPts val="0"/>
              </a:spcAft>
              <a:buClr>
                <a:schemeClr val="dk1"/>
              </a:buClr>
              <a:buSzPts val="2000"/>
              <a:buFont typeface="Arial"/>
              <a:buChar char="–"/>
              <a:defRPr sz="2000"/>
            </a:lvl4pPr>
            <a:lvl5pPr indent="-355600" lvl="4" marL="2286000" algn="l">
              <a:lnSpc>
                <a:spcPct val="100000"/>
              </a:lnSpc>
              <a:spcBef>
                <a:spcPts val="400"/>
              </a:spcBef>
              <a:spcAft>
                <a:spcPts val="0"/>
              </a:spcAft>
              <a:buClr>
                <a:schemeClr val="dk1"/>
              </a:buClr>
              <a:buSzPts val="2000"/>
              <a:buFont typeface="Arial"/>
              <a:buChar char="»"/>
              <a:defRPr sz="2000"/>
            </a:lvl5pPr>
            <a:lvl6pPr indent="-355600" lvl="5" marL="2743200" algn="l">
              <a:lnSpc>
                <a:spcPct val="100000"/>
              </a:lnSpc>
              <a:spcBef>
                <a:spcPts val="400"/>
              </a:spcBef>
              <a:spcAft>
                <a:spcPts val="0"/>
              </a:spcAft>
              <a:buClr>
                <a:schemeClr val="dk1"/>
              </a:buClr>
              <a:buSzPts val="2000"/>
              <a:buFont typeface="Arial"/>
              <a:buChar char="»"/>
              <a:defRPr sz="2000"/>
            </a:lvl6pPr>
            <a:lvl7pPr indent="-355600" lvl="6" marL="3200400" algn="l">
              <a:lnSpc>
                <a:spcPct val="100000"/>
              </a:lnSpc>
              <a:spcBef>
                <a:spcPts val="400"/>
              </a:spcBef>
              <a:spcAft>
                <a:spcPts val="0"/>
              </a:spcAft>
              <a:buClr>
                <a:schemeClr val="dk1"/>
              </a:buClr>
              <a:buSzPts val="2000"/>
              <a:buFont typeface="Arial"/>
              <a:buChar char="»"/>
              <a:defRPr sz="2000"/>
            </a:lvl7pPr>
            <a:lvl8pPr indent="-355600" lvl="7" marL="3657600" algn="l">
              <a:lnSpc>
                <a:spcPct val="100000"/>
              </a:lnSpc>
              <a:spcBef>
                <a:spcPts val="400"/>
              </a:spcBef>
              <a:spcAft>
                <a:spcPts val="0"/>
              </a:spcAft>
              <a:buClr>
                <a:schemeClr val="dk1"/>
              </a:buClr>
              <a:buSzPts val="2000"/>
              <a:buFont typeface="Arial"/>
              <a:buChar char="»"/>
              <a:defRPr sz="2000"/>
            </a:lvl8pPr>
            <a:lvl9pPr indent="-355600" lvl="8" marL="4114800" algn="l">
              <a:lnSpc>
                <a:spcPct val="100000"/>
              </a:lnSpc>
              <a:spcBef>
                <a:spcPts val="400"/>
              </a:spcBef>
              <a:spcAft>
                <a:spcPts val="0"/>
              </a:spcAft>
              <a:buClr>
                <a:schemeClr val="dk1"/>
              </a:buClr>
              <a:buSzPts val="2000"/>
              <a:buFont typeface="Arial"/>
              <a:buChar char="»"/>
              <a:defRPr sz="2000"/>
            </a:lvl9pPr>
          </a:lstStyle>
          <a:p/>
        </p:txBody>
      </p:sp>
      <p:sp>
        <p:nvSpPr>
          <p:cNvPr id="56" name="Google Shape;56;p4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Font typeface="Arial"/>
              <a:buNone/>
              <a:defRPr sz="1400"/>
            </a:lvl1pPr>
            <a:lvl2pPr indent="-228600" lvl="1" marL="914400" algn="l">
              <a:lnSpc>
                <a:spcPct val="100000"/>
              </a:lnSpc>
              <a:spcBef>
                <a:spcPts val="240"/>
              </a:spcBef>
              <a:spcAft>
                <a:spcPts val="0"/>
              </a:spcAft>
              <a:buClr>
                <a:schemeClr val="dk1"/>
              </a:buClr>
              <a:buSzPts val="1200"/>
              <a:buFont typeface="Arial"/>
              <a:buNone/>
              <a:defRPr sz="1200"/>
            </a:lvl2pPr>
            <a:lvl3pPr indent="-228600" lvl="2" marL="1371600" algn="l">
              <a:lnSpc>
                <a:spcPct val="100000"/>
              </a:lnSpc>
              <a:spcBef>
                <a:spcPts val="200"/>
              </a:spcBef>
              <a:spcAft>
                <a:spcPts val="0"/>
              </a:spcAft>
              <a:buClr>
                <a:schemeClr val="dk1"/>
              </a:buClr>
              <a:buSzPts val="1000"/>
              <a:buFont typeface="Arial"/>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57" name="Google Shape;57;p4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4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4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4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4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6" name="Google Shape;66;p4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11" name="Google Shape;11;p3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3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3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3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Intelligent Agents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Rational agents</a:t>
            </a:r>
            <a:endParaRPr/>
          </a:p>
        </p:txBody>
      </p:sp>
      <p:sp>
        <p:nvSpPr>
          <p:cNvPr id="154" name="Google Shape;154;p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0000"/>
              </a:buClr>
              <a:buSzPts val="2000"/>
              <a:buFont typeface="Arial"/>
              <a:buChar char="•"/>
            </a:pPr>
            <a:r>
              <a:rPr b="0" i="0" lang="en-US" sz="2000" u="none">
                <a:solidFill>
                  <a:srgbClr val="FF0000"/>
                </a:solidFill>
                <a:latin typeface="Arial"/>
                <a:ea typeface="Arial"/>
                <a:cs typeface="Arial"/>
                <a:sym typeface="Arial"/>
              </a:rPr>
              <a:t>Rational depend on :</a:t>
            </a:r>
            <a:endParaRPr/>
          </a:p>
          <a:p>
            <a:pPr indent="-304800" lvl="1" marL="742950" rtl="0" algn="l">
              <a:lnSpc>
                <a:spcPct val="100000"/>
              </a:lnSpc>
              <a:spcBef>
                <a:spcPts val="320"/>
              </a:spcBef>
              <a:spcAft>
                <a:spcPts val="0"/>
              </a:spcAft>
              <a:buClr>
                <a:schemeClr val="dk1"/>
              </a:buClr>
              <a:buSzPts val="1900"/>
              <a:buChar char="✔"/>
            </a:pPr>
            <a:r>
              <a:rPr i="0" lang="en-US" sz="1900" u="none">
                <a:solidFill>
                  <a:schemeClr val="dk1"/>
                </a:solidFill>
              </a:rPr>
              <a:t>The </a:t>
            </a:r>
            <a:r>
              <a:rPr i="0" lang="en-US" sz="1900" u="none">
                <a:solidFill>
                  <a:srgbClr val="FF0000"/>
                </a:solidFill>
              </a:rPr>
              <a:t>performance measure</a:t>
            </a:r>
            <a:r>
              <a:rPr i="0" lang="en-US" sz="1900" u="none">
                <a:solidFill>
                  <a:schemeClr val="dk1"/>
                </a:solidFill>
              </a:rPr>
              <a:t> that defines degree of success.</a:t>
            </a:r>
            <a:endParaRPr sz="1900"/>
          </a:p>
          <a:p>
            <a:pPr indent="-279400" lvl="1" marL="742950" rtl="0" algn="l">
              <a:lnSpc>
                <a:spcPct val="100000"/>
              </a:lnSpc>
              <a:spcBef>
                <a:spcPts val="400"/>
              </a:spcBef>
              <a:spcAft>
                <a:spcPts val="0"/>
              </a:spcAft>
              <a:buClr>
                <a:schemeClr val="dk1"/>
              </a:buClr>
              <a:buSzPts val="1900"/>
              <a:buChar char="✔"/>
            </a:pPr>
            <a:r>
              <a:rPr i="0" lang="en-US" sz="1900" u="none">
                <a:solidFill>
                  <a:schemeClr val="dk1"/>
                </a:solidFill>
              </a:rPr>
              <a:t>What the agent knows about the </a:t>
            </a:r>
            <a:r>
              <a:rPr i="0" lang="en-US" sz="1900" u="none">
                <a:solidFill>
                  <a:srgbClr val="FF0000"/>
                </a:solidFill>
              </a:rPr>
              <a:t>environmen</a:t>
            </a:r>
            <a:r>
              <a:rPr i="0" lang="en-US" sz="1900" u="none">
                <a:solidFill>
                  <a:schemeClr val="dk1"/>
                </a:solidFill>
              </a:rPr>
              <a:t>t.</a:t>
            </a:r>
            <a:endParaRPr sz="1900"/>
          </a:p>
          <a:p>
            <a:pPr indent="-279400" lvl="1" marL="742950" rtl="0" algn="l">
              <a:lnSpc>
                <a:spcPct val="100000"/>
              </a:lnSpc>
              <a:spcBef>
                <a:spcPts val="400"/>
              </a:spcBef>
              <a:spcAft>
                <a:spcPts val="0"/>
              </a:spcAft>
              <a:buClr>
                <a:schemeClr val="dk1"/>
              </a:buClr>
              <a:buSzPts val="1900"/>
              <a:buChar char="✔"/>
            </a:pPr>
            <a:r>
              <a:rPr i="0" lang="en-US" sz="1900" u="none">
                <a:solidFill>
                  <a:schemeClr val="dk1"/>
                </a:solidFill>
              </a:rPr>
              <a:t>The actions that the agent can perform.(</a:t>
            </a:r>
            <a:r>
              <a:rPr i="0" lang="en-US" sz="1900" u="none">
                <a:solidFill>
                  <a:srgbClr val="FF0000"/>
                </a:solidFill>
              </a:rPr>
              <a:t>Actuator</a:t>
            </a:r>
            <a:r>
              <a:rPr i="0" lang="en-US" sz="1900" u="none">
                <a:solidFill>
                  <a:schemeClr val="dk1"/>
                </a:solidFill>
              </a:rPr>
              <a:t>)</a:t>
            </a:r>
            <a:endParaRPr i="0" sz="1900" u="none">
              <a:solidFill>
                <a:schemeClr val="dk1"/>
              </a:solidFill>
            </a:endParaRPr>
          </a:p>
          <a:p>
            <a:pPr indent="-349250" lvl="1" marL="914400" rtl="0" algn="l">
              <a:lnSpc>
                <a:spcPct val="100000"/>
              </a:lnSpc>
              <a:spcBef>
                <a:spcPts val="0"/>
              </a:spcBef>
              <a:spcAft>
                <a:spcPts val="0"/>
              </a:spcAft>
              <a:buSzPts val="1900"/>
              <a:buChar char="✔"/>
            </a:pPr>
            <a:r>
              <a:rPr lang="en-US" sz="1900"/>
              <a:t>The agent's percept sequence to date (</a:t>
            </a:r>
            <a:r>
              <a:rPr lang="en-US" sz="1900">
                <a:solidFill>
                  <a:srgbClr val="FF0000"/>
                </a:solidFill>
              </a:rPr>
              <a:t>Sensors</a:t>
            </a:r>
            <a:r>
              <a:rPr lang="en-US" sz="1900"/>
              <a:t>)</a:t>
            </a:r>
            <a:endParaRPr sz="1900"/>
          </a:p>
          <a:p>
            <a:pPr indent="0" lvl="0" marL="342900" rtl="0" algn="l">
              <a:lnSpc>
                <a:spcPct val="100000"/>
              </a:lnSpc>
              <a:spcBef>
                <a:spcPts val="400"/>
              </a:spcBef>
              <a:spcAft>
                <a:spcPts val="0"/>
              </a:spcAft>
              <a:buSzPts val="1800"/>
              <a:buNone/>
            </a:pPr>
            <a:r>
              <a:t/>
            </a:r>
            <a:endParaRPr sz="1900"/>
          </a:p>
          <a:p>
            <a:pPr indent="-342900" lvl="0" marL="342900" rtl="0" algn="l">
              <a:lnSpc>
                <a:spcPct val="100000"/>
              </a:lnSpc>
              <a:spcBef>
                <a:spcPts val="400"/>
              </a:spcBef>
              <a:spcAft>
                <a:spcPts val="0"/>
              </a:spcAft>
              <a:buClr>
                <a:srgbClr val="FF0000"/>
              </a:buClr>
              <a:buSzPts val="2000"/>
              <a:buFont typeface="Arial"/>
              <a:buChar char="•"/>
            </a:pPr>
            <a:r>
              <a:rPr lang="en-US" sz="2000">
                <a:solidFill>
                  <a:srgbClr val="FF0000"/>
                </a:solidFill>
              </a:rPr>
              <a:t>Def : </a:t>
            </a:r>
            <a:r>
              <a:rPr b="0" i="0" lang="en-US" sz="2000" u="none">
                <a:solidFill>
                  <a:srgbClr val="FF0000"/>
                </a:solidFill>
                <a:latin typeface="Arial"/>
                <a:ea typeface="Arial"/>
                <a:cs typeface="Arial"/>
                <a:sym typeface="Arial"/>
              </a:rPr>
              <a:t>Rational</a:t>
            </a:r>
            <a:r>
              <a:rPr b="0" i="0" lang="en-US" sz="2000" u="none">
                <a:solidFill>
                  <a:schemeClr val="dk1"/>
                </a:solidFill>
                <a:latin typeface="Arial"/>
                <a:ea typeface="Arial"/>
                <a:cs typeface="Arial"/>
                <a:sym typeface="Arial"/>
              </a:rPr>
              <a:t> </a:t>
            </a:r>
            <a:r>
              <a:rPr b="0" i="0" lang="en-US" sz="2000" u="none">
                <a:solidFill>
                  <a:srgbClr val="FF0000"/>
                </a:solidFill>
                <a:latin typeface="Arial"/>
                <a:ea typeface="Arial"/>
                <a:cs typeface="Arial"/>
                <a:sym typeface="Arial"/>
              </a:rPr>
              <a:t>Agent</a:t>
            </a:r>
            <a:r>
              <a:rPr b="0" i="0" lang="en-US" sz="2000" u="none">
                <a:solidFill>
                  <a:schemeClr val="dk1"/>
                </a:solidFill>
                <a:latin typeface="Arial"/>
                <a:ea typeface="Arial"/>
                <a:cs typeface="Arial"/>
                <a:sym typeface="Arial"/>
              </a:rPr>
              <a:t>: For each possible percept sequence, a rational agent should select an action that is expected to maximize its performance measure, given the evidence provided by the percept sequence and whatever built-in knowledge the agent has.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Rational agents</a:t>
            </a:r>
            <a:endParaRPr/>
          </a:p>
        </p:txBody>
      </p:sp>
      <p:sp>
        <p:nvSpPr>
          <p:cNvPr id="160" name="Google Shape;160;p9"/>
          <p:cNvSpPr txBox="1"/>
          <p:nvPr>
            <p:ph idx="1" type="body"/>
          </p:nvPr>
        </p:nvSpPr>
        <p:spPr>
          <a:xfrm>
            <a:off x="457200" y="1219200"/>
            <a:ext cx="8229600" cy="5334000"/>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Rationality is distinct from omniscience (all-knowing with infinite knowledge)</a:t>
            </a:r>
            <a:endParaRPr/>
          </a:p>
          <a:p>
            <a:pPr indent="-342900" lvl="0" marL="342900" rtl="0" algn="just">
              <a:lnSpc>
                <a:spcPct val="90000"/>
              </a:lnSpc>
              <a:spcBef>
                <a:spcPts val="640"/>
              </a:spcBef>
              <a:spcAft>
                <a:spcPts val="0"/>
              </a:spcAft>
              <a:buClr>
                <a:schemeClr val="dk1"/>
              </a:buClr>
              <a:buSzPts val="3200"/>
              <a:buFont typeface="Arial"/>
              <a:buChar char="•"/>
            </a:pPr>
            <a:r>
              <a:rPr b="0" i="0" lang="en-US" sz="3200" u="none">
                <a:solidFill>
                  <a:srgbClr val="FF0000"/>
                </a:solidFill>
                <a:latin typeface="Arial"/>
                <a:ea typeface="Arial"/>
                <a:cs typeface="Arial"/>
                <a:sym typeface="Arial"/>
              </a:rPr>
              <a:t>Omniscience</a:t>
            </a:r>
            <a:r>
              <a:rPr b="0" i="0" lang="en-US" sz="3200" u="none">
                <a:solidFill>
                  <a:schemeClr val="dk1"/>
                </a:solidFill>
                <a:latin typeface="Arial"/>
                <a:ea typeface="Arial"/>
                <a:cs typeface="Arial"/>
                <a:sym typeface="Arial"/>
              </a:rPr>
              <a:t> agent knows the actual outcome of its action and act </a:t>
            </a:r>
            <a:r>
              <a:rPr lang="en-US"/>
              <a:t>accordingly</a:t>
            </a:r>
            <a:endParaRPr/>
          </a:p>
          <a:p>
            <a:pPr indent="-342900" lvl="0" marL="342900" rtl="0" algn="just">
              <a:lnSpc>
                <a:spcPct val="9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Agents can perform actions in order to modify future percepts so as to obtain useful information (information gathering, exploration) </a:t>
            </a:r>
            <a:r>
              <a:rPr b="0" i="0" lang="en-US" sz="3200" u="none">
                <a:solidFill>
                  <a:srgbClr val="FF0000"/>
                </a:solidFill>
                <a:latin typeface="Arial"/>
                <a:ea typeface="Arial"/>
                <a:cs typeface="Arial"/>
                <a:sym typeface="Arial"/>
              </a:rPr>
              <a:t>learni</a:t>
            </a:r>
            <a:r>
              <a:rPr lang="en-US">
                <a:solidFill>
                  <a:srgbClr val="FF0000"/>
                </a:solidFill>
              </a:rPr>
              <a:t>ng </a:t>
            </a:r>
            <a:endParaRPr>
              <a:solidFill>
                <a:srgbClr val="FF0000"/>
              </a:solidFill>
            </a:endParaRPr>
          </a:p>
          <a:p>
            <a:pPr indent="-342900" lvl="0" marL="342900" rtl="0" algn="just">
              <a:lnSpc>
                <a:spcPct val="9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An agent is </a:t>
            </a:r>
            <a:r>
              <a:rPr b="0" i="0" lang="en-US" sz="3200" u="none">
                <a:solidFill>
                  <a:srgbClr val="FF0000"/>
                </a:solidFill>
                <a:latin typeface="Arial"/>
                <a:ea typeface="Arial"/>
                <a:cs typeface="Arial"/>
                <a:sym typeface="Arial"/>
              </a:rPr>
              <a:t>autonomous</a:t>
            </a:r>
            <a:r>
              <a:rPr b="0" i="0" lang="en-US" sz="3200" u="none">
                <a:solidFill>
                  <a:schemeClr val="dk1"/>
                </a:solidFill>
                <a:latin typeface="Arial"/>
                <a:ea typeface="Arial"/>
                <a:cs typeface="Arial"/>
                <a:sym typeface="Arial"/>
              </a:rPr>
              <a:t> if its behavior is determined by its own experience (with ability to learn and adapt)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Specifying the task </a:t>
            </a:r>
            <a:r>
              <a:rPr lang="en-US"/>
              <a:t>environment</a:t>
            </a:r>
            <a:endParaRPr/>
          </a:p>
        </p:txBody>
      </p:sp>
      <p:sp>
        <p:nvSpPr>
          <p:cNvPr id="166" name="Google Shape;166;p1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Task Environment : essentially the “problems” to which rational agent are the “solution”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We have to specify the : Performance measure, Environment, Actuators, Sensors(PEAS)</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3de59321ff_0_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lang="en-US">
                <a:solidFill>
                  <a:schemeClr val="dk1"/>
                </a:solidFill>
              </a:rPr>
              <a:t>PEAS</a:t>
            </a:r>
            <a:endParaRPr/>
          </a:p>
        </p:txBody>
      </p:sp>
      <p:sp>
        <p:nvSpPr>
          <p:cNvPr id="173" name="Google Shape;173;g13de59321ff_0_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406400" lvl="0" marL="457200" rtl="0" algn="l">
              <a:lnSpc>
                <a:spcPct val="80000"/>
              </a:lnSpc>
              <a:spcBef>
                <a:spcPts val="560"/>
              </a:spcBef>
              <a:spcAft>
                <a:spcPts val="0"/>
              </a:spcAft>
              <a:buClr>
                <a:srgbClr val="FF0000"/>
              </a:buClr>
              <a:buSzPts val="2800"/>
              <a:buChar char="•"/>
            </a:pPr>
            <a:r>
              <a:rPr lang="en-US" sz="2800">
                <a:solidFill>
                  <a:srgbClr val="FF0000"/>
                </a:solidFill>
              </a:rPr>
              <a:t>Automated taxi driver</a:t>
            </a:r>
            <a:endParaRPr sz="2800">
              <a:solidFill>
                <a:srgbClr val="FF0000"/>
              </a:solidFill>
            </a:endParaRPr>
          </a:p>
          <a:p>
            <a:pPr indent="-342900" lvl="0" marL="457200" rtl="0" algn="l">
              <a:lnSpc>
                <a:spcPct val="100000"/>
              </a:lnSpc>
              <a:spcBef>
                <a:spcPts val="0"/>
              </a:spcBef>
              <a:spcAft>
                <a:spcPts val="0"/>
              </a:spcAft>
              <a:buClr>
                <a:srgbClr val="FF0000"/>
              </a:buClr>
              <a:buSzPts val="1800"/>
              <a:buChar char="•"/>
            </a:pPr>
            <a:r>
              <a:rPr lang="en-US">
                <a:solidFill>
                  <a:srgbClr val="FF0000"/>
                </a:solidFill>
              </a:rPr>
              <a:t>Medical diagnosis system</a:t>
            </a:r>
            <a:endParaRPr/>
          </a:p>
          <a:p>
            <a:pPr indent="-342900" lvl="0" marL="457200" rtl="0" algn="l">
              <a:lnSpc>
                <a:spcPct val="100000"/>
              </a:lnSpc>
              <a:spcBef>
                <a:spcPts val="0"/>
              </a:spcBef>
              <a:spcAft>
                <a:spcPts val="0"/>
              </a:spcAft>
              <a:buClr>
                <a:srgbClr val="FF0000"/>
              </a:buClr>
              <a:buSzPts val="1800"/>
              <a:buChar char="•"/>
            </a:pPr>
            <a:r>
              <a:rPr lang="en-US">
                <a:solidFill>
                  <a:srgbClr val="FF0000"/>
                </a:solidFill>
              </a:rPr>
              <a:t>Part-picking robot</a:t>
            </a:r>
            <a:endParaRPr>
              <a:solidFill>
                <a:srgbClr val="FF0000"/>
              </a:solidFill>
            </a:endParaRPr>
          </a:p>
          <a:p>
            <a:pPr indent="-342900" lvl="0" marL="457200" rtl="0" algn="l">
              <a:lnSpc>
                <a:spcPct val="100000"/>
              </a:lnSpc>
              <a:spcBef>
                <a:spcPts val="0"/>
              </a:spcBef>
              <a:spcAft>
                <a:spcPts val="0"/>
              </a:spcAft>
              <a:buClr>
                <a:srgbClr val="FF0000"/>
              </a:buClr>
              <a:buSzPts val="1800"/>
              <a:buChar char="•"/>
            </a:pPr>
            <a:r>
              <a:rPr lang="en-US">
                <a:solidFill>
                  <a:srgbClr val="FF0000"/>
                </a:solidFill>
              </a:rPr>
              <a:t>Interactive English tutor</a:t>
            </a:r>
            <a:endParaRPr/>
          </a:p>
          <a:p>
            <a:pPr indent="0" lvl="0" marL="0" rtl="0" algn="l">
              <a:lnSpc>
                <a:spcPct val="100000"/>
              </a:lnSpc>
              <a:spcBef>
                <a:spcPts val="0"/>
              </a:spcBef>
              <a:spcAft>
                <a:spcPts val="0"/>
              </a:spcAft>
              <a:buSzPts val="1800"/>
              <a:buNone/>
            </a:pPr>
            <a:r>
              <a:t/>
            </a:r>
            <a:endParaRPr>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PEAS</a:t>
            </a:r>
            <a:endParaRPr/>
          </a:p>
        </p:txBody>
      </p:sp>
      <p:sp>
        <p:nvSpPr>
          <p:cNvPr id="179" name="Google Shape;179;p11"/>
          <p:cNvSpPr txBox="1"/>
          <p:nvPr>
            <p:ph idx="1" type="body"/>
          </p:nvPr>
        </p:nvSpPr>
        <p:spPr>
          <a:xfrm>
            <a:off x="457200" y="1066800"/>
            <a:ext cx="8229600" cy="5059362"/>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Must first specify the setting for intelligent agent design</a:t>
            </a:r>
            <a:endParaRPr/>
          </a:p>
          <a:p>
            <a:pPr indent="-165100" lvl="0" marL="342900" rtl="0" algn="l">
              <a:lnSpc>
                <a:spcPct val="8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342900" lvl="0" marL="34290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Consider, e.g., the task of designing an </a:t>
            </a:r>
            <a:r>
              <a:rPr b="0" i="0" lang="en-US" sz="2800" u="none">
                <a:solidFill>
                  <a:srgbClr val="FF0000"/>
                </a:solidFill>
                <a:latin typeface="Arial"/>
                <a:ea typeface="Arial"/>
                <a:cs typeface="Arial"/>
                <a:sym typeface="Arial"/>
              </a:rPr>
              <a:t>automated taxi driver:</a:t>
            </a:r>
            <a:endParaRPr/>
          </a:p>
          <a:p>
            <a:pPr indent="-165100" lvl="0" marL="342900" rtl="0" algn="l">
              <a:lnSpc>
                <a:spcPct val="8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285750" lvl="1" marL="742950" rtl="0" algn="l">
              <a:lnSpc>
                <a:spcPct val="8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Performance measure: Safe, fast, legal, comfortable trip, maximize profits</a:t>
            </a:r>
            <a:endParaRPr/>
          </a:p>
          <a:p>
            <a:pPr indent="-285750" lvl="1" marL="742950" rtl="0" algn="l">
              <a:lnSpc>
                <a:spcPct val="8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Environment: Roads, other traffic, pedestrians, customers</a:t>
            </a:r>
            <a:endParaRPr/>
          </a:p>
          <a:p>
            <a:pPr indent="-285750" lvl="1" marL="742950" rtl="0" algn="l">
              <a:lnSpc>
                <a:spcPct val="8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Actuators: Steering wheel, accelerator, brake, signal, horn</a:t>
            </a:r>
            <a:endParaRPr/>
          </a:p>
          <a:p>
            <a:pPr indent="-285750" lvl="1" marL="742950" rtl="0" algn="l">
              <a:lnSpc>
                <a:spcPct val="8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Sensors: Cameras, sonar, speedometer, GPS, odometer, engine sensors, keyboard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PEAS</a:t>
            </a:r>
            <a:endParaRPr/>
          </a:p>
        </p:txBody>
      </p:sp>
      <p:sp>
        <p:nvSpPr>
          <p:cNvPr id="185" name="Google Shape;185;p12"/>
          <p:cNvSpPr txBox="1"/>
          <p:nvPr>
            <p:ph idx="1" type="body"/>
          </p:nvPr>
        </p:nvSpPr>
        <p:spPr>
          <a:xfrm>
            <a:off x="457200" y="1143000"/>
            <a:ext cx="8229600" cy="49831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Agent: </a:t>
            </a:r>
            <a:r>
              <a:rPr b="0" i="0" lang="en-US" sz="3200" u="none">
                <a:solidFill>
                  <a:srgbClr val="FF0000"/>
                </a:solidFill>
                <a:latin typeface="Arial"/>
                <a:ea typeface="Arial"/>
                <a:cs typeface="Arial"/>
                <a:sym typeface="Arial"/>
              </a:rPr>
              <a:t>Medical diagnosis system</a:t>
            </a:r>
            <a:endParaRPr/>
          </a:p>
          <a:p>
            <a:pPr indent="-342900" lvl="0" marL="342900" rtl="0" algn="l">
              <a:lnSpc>
                <a:spcPct val="100000"/>
              </a:lnSpc>
              <a:spcBef>
                <a:spcPts val="640"/>
              </a:spcBef>
              <a:spcAft>
                <a:spcPts val="0"/>
              </a:spcAft>
              <a:buClr>
                <a:schemeClr val="dk1"/>
              </a:buClr>
              <a:buSzPts val="3200"/>
              <a:buFont typeface="Arial"/>
              <a:buNone/>
            </a:pPr>
            <a:r>
              <a:t/>
            </a:r>
            <a:endParaRPr b="0" i="0" sz="3200" u="none">
              <a:solidFill>
                <a:srgbClr val="FF0000"/>
              </a:solidFill>
              <a:latin typeface="Arial"/>
              <a:ea typeface="Arial"/>
              <a:cs typeface="Arial"/>
              <a:sym typeface="Arial"/>
            </a:endParaRPr>
          </a:p>
          <a:p>
            <a:pPr indent="-342900" lvl="0" marL="342900" rtl="0" algn="just">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Performance measure: Healthy patient, minimize costs, lawsuits</a:t>
            </a:r>
            <a:endParaRPr/>
          </a:p>
          <a:p>
            <a:pPr indent="-342900" lvl="0" marL="342900" rtl="0" algn="just">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Environment: Patient, hospital, staff</a:t>
            </a:r>
            <a:endParaRPr/>
          </a:p>
          <a:p>
            <a:pPr indent="-342900" lvl="0" marL="342900" rtl="0" algn="just">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Actuators: Screen display (questions, tests, diagnoses, treatments, referrals)</a:t>
            </a:r>
            <a:endParaRPr/>
          </a:p>
          <a:p>
            <a:pPr indent="-342900" lvl="0" marL="342900" rtl="0" algn="just">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Sensors: Keyboard (entry of symptoms, findings, patient's answers)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PEAS</a:t>
            </a:r>
            <a:endParaRPr/>
          </a:p>
        </p:txBody>
      </p:sp>
      <p:sp>
        <p:nvSpPr>
          <p:cNvPr id="191" name="Google Shape;191;p1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Agent: </a:t>
            </a:r>
            <a:r>
              <a:rPr b="0" i="0" lang="en-US" sz="3200" u="none">
                <a:solidFill>
                  <a:srgbClr val="FF0000"/>
                </a:solidFill>
                <a:latin typeface="Arial"/>
                <a:ea typeface="Arial"/>
                <a:cs typeface="Arial"/>
                <a:sym typeface="Arial"/>
              </a:rPr>
              <a:t>Part-picking robot</a:t>
            </a:r>
            <a:endParaRPr/>
          </a:p>
          <a:p>
            <a:pPr indent="-342900" lvl="0" marL="342900" rtl="0" algn="l">
              <a:lnSpc>
                <a:spcPct val="100000"/>
              </a:lnSpc>
              <a:spcBef>
                <a:spcPts val="640"/>
              </a:spcBef>
              <a:spcAft>
                <a:spcPts val="0"/>
              </a:spcAft>
              <a:buClr>
                <a:schemeClr val="dk1"/>
              </a:buClr>
              <a:buSzPts val="3200"/>
              <a:buFont typeface="Arial"/>
              <a:buNone/>
            </a:pPr>
            <a:r>
              <a:t/>
            </a:r>
            <a:endParaRPr b="0" i="0" sz="3200" u="none">
              <a:solidFill>
                <a:srgbClr val="FF0000"/>
              </a:solidFill>
              <a:latin typeface="Arial"/>
              <a:ea typeface="Arial"/>
              <a:cs typeface="Arial"/>
              <a:sym typeface="Arial"/>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Performance measure: Percentage of parts in correct bins</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Environment: Conveyor belt with parts, bins</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Actuators: Jointed arm and hand</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Sensors: Camera, joint angle sensors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PEAS</a:t>
            </a:r>
            <a:endParaRPr/>
          </a:p>
        </p:txBody>
      </p:sp>
      <p:sp>
        <p:nvSpPr>
          <p:cNvPr id="197" name="Google Shape;197;p1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Agent: </a:t>
            </a:r>
            <a:r>
              <a:rPr b="0" i="0" lang="en-US" sz="3200" u="none">
                <a:solidFill>
                  <a:srgbClr val="FF0000"/>
                </a:solidFill>
                <a:latin typeface="Arial"/>
                <a:ea typeface="Arial"/>
                <a:cs typeface="Arial"/>
                <a:sym typeface="Arial"/>
              </a:rPr>
              <a:t>Interactive English tutor</a:t>
            </a:r>
            <a:endParaRPr/>
          </a:p>
          <a:p>
            <a:pPr indent="-139700" lvl="0" marL="342900" rtl="0" algn="l">
              <a:lnSpc>
                <a:spcPct val="100000"/>
              </a:lnSpc>
              <a:spcBef>
                <a:spcPts val="640"/>
              </a:spcBef>
              <a:spcAft>
                <a:spcPts val="0"/>
              </a:spcAft>
              <a:buClr>
                <a:schemeClr val="dk1"/>
              </a:buClr>
              <a:buSzPts val="3200"/>
              <a:buFont typeface="Arial"/>
              <a:buNone/>
            </a:pPr>
            <a:r>
              <a:t/>
            </a:r>
            <a:endParaRPr b="0" i="0" sz="3200" u="none">
              <a:solidFill>
                <a:srgbClr val="FF0000"/>
              </a:solidFill>
              <a:latin typeface="Arial"/>
              <a:ea typeface="Arial"/>
              <a:cs typeface="Arial"/>
              <a:sym typeface="Arial"/>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Performance measure: Maximize student's score on test</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Environment: Set of students</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Actuators: Screen display (exercises, suggestions, corrections)</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Sensors: Keyboard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Environment types</a:t>
            </a:r>
            <a:endParaRPr/>
          </a:p>
        </p:txBody>
      </p:sp>
      <p:sp>
        <p:nvSpPr>
          <p:cNvPr id="203" name="Google Shape;203;p15"/>
          <p:cNvSpPr txBox="1"/>
          <p:nvPr>
            <p:ph idx="1" type="body"/>
          </p:nvPr>
        </p:nvSpPr>
        <p:spPr>
          <a:xfrm>
            <a:off x="457200" y="1143000"/>
            <a:ext cx="8229600" cy="5486400"/>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rgbClr val="FF0000"/>
              </a:buClr>
              <a:buSzPts val="2400"/>
              <a:buFont typeface="Arial"/>
              <a:buChar char="•"/>
            </a:pPr>
            <a:r>
              <a:rPr b="0" i="0" lang="en-US" sz="2400" u="none">
                <a:solidFill>
                  <a:srgbClr val="FF0000"/>
                </a:solidFill>
                <a:latin typeface="Arial"/>
                <a:ea typeface="Arial"/>
                <a:cs typeface="Arial"/>
                <a:sym typeface="Arial"/>
              </a:rPr>
              <a:t>Fully observable</a:t>
            </a:r>
            <a:r>
              <a:rPr b="0" i="0" lang="en-US" sz="2400" u="none">
                <a:solidFill>
                  <a:schemeClr val="dk1"/>
                </a:solidFill>
                <a:latin typeface="Arial"/>
                <a:ea typeface="Arial"/>
                <a:cs typeface="Arial"/>
                <a:sym typeface="Arial"/>
              </a:rPr>
              <a:t> </a:t>
            </a:r>
            <a:r>
              <a:rPr b="0" i="0" lang="en-US" sz="2400" u="none">
                <a:solidFill>
                  <a:srgbClr val="FF0000"/>
                </a:solidFill>
                <a:latin typeface="Arial"/>
                <a:ea typeface="Arial"/>
                <a:cs typeface="Arial"/>
                <a:sym typeface="Arial"/>
              </a:rPr>
              <a:t>(vs. partially observable): </a:t>
            </a:r>
            <a:r>
              <a:rPr b="0" i="0" lang="en-US" sz="2400" u="none">
                <a:solidFill>
                  <a:schemeClr val="dk1"/>
                </a:solidFill>
                <a:latin typeface="Arial"/>
                <a:ea typeface="Arial"/>
                <a:cs typeface="Arial"/>
                <a:sym typeface="Arial"/>
              </a:rPr>
              <a:t>An agent's sensors give it access to the complete state of the environment at each point in time.</a:t>
            </a:r>
            <a:endParaRPr/>
          </a:p>
          <a:p>
            <a:pPr indent="-190500" lvl="0" marL="342900" rtl="0" algn="just">
              <a:lnSpc>
                <a:spcPct val="9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342900" lvl="0" marL="342900" rtl="0" algn="just">
              <a:lnSpc>
                <a:spcPct val="90000"/>
              </a:lnSpc>
              <a:spcBef>
                <a:spcPts val="480"/>
              </a:spcBef>
              <a:spcAft>
                <a:spcPts val="0"/>
              </a:spcAft>
              <a:buClr>
                <a:srgbClr val="FF0000"/>
              </a:buClr>
              <a:buSzPts val="2400"/>
              <a:buFont typeface="Arial"/>
              <a:buChar char="•"/>
            </a:pPr>
            <a:r>
              <a:rPr b="0" i="0" lang="en-US" sz="2400" u="none">
                <a:solidFill>
                  <a:srgbClr val="FF0000"/>
                </a:solidFill>
                <a:latin typeface="Arial"/>
                <a:ea typeface="Arial"/>
                <a:cs typeface="Arial"/>
                <a:sym typeface="Arial"/>
              </a:rPr>
              <a:t>Deterministic</a:t>
            </a:r>
            <a:r>
              <a:rPr b="0" i="0" lang="en-US" sz="2400" u="none">
                <a:solidFill>
                  <a:schemeClr val="dk1"/>
                </a:solidFill>
                <a:latin typeface="Arial"/>
                <a:ea typeface="Arial"/>
                <a:cs typeface="Arial"/>
                <a:sym typeface="Arial"/>
              </a:rPr>
              <a:t> </a:t>
            </a:r>
            <a:r>
              <a:rPr b="0" i="0" lang="en-US" sz="2400" u="none">
                <a:solidFill>
                  <a:srgbClr val="FF0000"/>
                </a:solidFill>
                <a:latin typeface="Arial"/>
                <a:ea typeface="Arial"/>
                <a:cs typeface="Arial"/>
                <a:sym typeface="Arial"/>
              </a:rPr>
              <a:t>(vs. stochastic): </a:t>
            </a:r>
            <a:r>
              <a:rPr b="0" i="0" lang="en-US" sz="2400" u="none">
                <a:solidFill>
                  <a:schemeClr val="dk1"/>
                </a:solidFill>
                <a:latin typeface="Arial"/>
                <a:ea typeface="Arial"/>
                <a:cs typeface="Arial"/>
                <a:sym typeface="Arial"/>
              </a:rPr>
              <a:t>The next state of the environment is completely determined by the current state and the action executed by the agent. (If the environment is deterministic except for the actions of other agents, then the environment is </a:t>
            </a:r>
            <a:r>
              <a:rPr b="0" i="0" lang="en-US" sz="2400" u="none">
                <a:solidFill>
                  <a:srgbClr val="FF0000"/>
                </a:solidFill>
                <a:latin typeface="Arial"/>
                <a:ea typeface="Arial"/>
                <a:cs typeface="Arial"/>
                <a:sym typeface="Arial"/>
              </a:rPr>
              <a:t>strategic</a:t>
            </a:r>
            <a:r>
              <a:rPr b="0" i="0" lang="en-US" sz="2400" u="none">
                <a:solidFill>
                  <a:schemeClr val="dk1"/>
                </a:solidFill>
                <a:latin typeface="Arial"/>
                <a:ea typeface="Arial"/>
                <a:cs typeface="Arial"/>
                <a:sym typeface="Arial"/>
              </a:rPr>
              <a:t>)</a:t>
            </a:r>
            <a:endParaRPr/>
          </a:p>
          <a:p>
            <a:pPr indent="-190500" lvl="0" marL="342900" rtl="0" algn="just">
              <a:lnSpc>
                <a:spcPct val="9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342900" lvl="0" marL="342900" rtl="0" algn="just">
              <a:lnSpc>
                <a:spcPct val="90000"/>
              </a:lnSpc>
              <a:spcBef>
                <a:spcPts val="480"/>
              </a:spcBef>
              <a:spcAft>
                <a:spcPts val="0"/>
              </a:spcAft>
              <a:buClr>
                <a:srgbClr val="FF0000"/>
              </a:buClr>
              <a:buSzPts val="2400"/>
              <a:buFont typeface="Arial"/>
              <a:buChar char="•"/>
            </a:pPr>
            <a:r>
              <a:rPr b="0" i="0" lang="en-US" sz="2400" u="none">
                <a:solidFill>
                  <a:srgbClr val="FF0000"/>
                </a:solidFill>
                <a:latin typeface="Arial"/>
                <a:ea typeface="Arial"/>
                <a:cs typeface="Arial"/>
                <a:sym typeface="Arial"/>
              </a:rPr>
              <a:t>Episodic (vs. sequential): </a:t>
            </a:r>
            <a:r>
              <a:rPr b="0" i="0" lang="en-US" sz="2400" u="none">
                <a:solidFill>
                  <a:schemeClr val="dk1"/>
                </a:solidFill>
                <a:latin typeface="Arial"/>
                <a:ea typeface="Arial"/>
                <a:cs typeface="Arial"/>
                <a:sym typeface="Arial"/>
              </a:rPr>
              <a:t>The agent's experience is divided into atomic "episodes" (each episode consists of the agent perceiving and then performing a single action), and the choice of action in each episode depends only on the episode itself.</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Environment types</a:t>
            </a:r>
            <a:endParaRPr/>
          </a:p>
        </p:txBody>
      </p:sp>
      <p:sp>
        <p:nvSpPr>
          <p:cNvPr id="209" name="Google Shape;209;p16"/>
          <p:cNvSpPr txBox="1"/>
          <p:nvPr>
            <p:ph idx="1" type="body"/>
          </p:nvPr>
        </p:nvSpPr>
        <p:spPr>
          <a:xfrm>
            <a:off x="457200" y="1143000"/>
            <a:ext cx="8229600" cy="52578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rgbClr val="FF0000"/>
              </a:buClr>
              <a:buSzPts val="2800"/>
              <a:buFont typeface="Arial"/>
              <a:buChar char="•"/>
            </a:pPr>
            <a:r>
              <a:rPr b="0" i="0" lang="en-US" sz="2800" u="none">
                <a:solidFill>
                  <a:srgbClr val="FF0000"/>
                </a:solidFill>
                <a:latin typeface="Arial"/>
                <a:ea typeface="Arial"/>
                <a:cs typeface="Arial"/>
                <a:sym typeface="Arial"/>
              </a:rPr>
              <a:t>Static (vs. dynamic): </a:t>
            </a:r>
            <a:r>
              <a:rPr b="0" i="0" lang="en-US" sz="2800" u="none">
                <a:solidFill>
                  <a:schemeClr val="dk1"/>
                </a:solidFill>
                <a:latin typeface="Arial"/>
                <a:ea typeface="Arial"/>
                <a:cs typeface="Arial"/>
                <a:sym typeface="Arial"/>
              </a:rPr>
              <a:t>The environment is unchanged while an agent is deliberating. (The environment is </a:t>
            </a:r>
            <a:r>
              <a:rPr b="0" i="0" lang="en-US" sz="2800" u="none">
                <a:solidFill>
                  <a:srgbClr val="FF0000"/>
                </a:solidFill>
                <a:latin typeface="Arial"/>
                <a:ea typeface="Arial"/>
                <a:cs typeface="Arial"/>
                <a:sym typeface="Arial"/>
              </a:rPr>
              <a:t>semidynamic</a:t>
            </a:r>
            <a:r>
              <a:rPr b="0" i="0" lang="en-US" sz="2800" u="none">
                <a:solidFill>
                  <a:schemeClr val="dk1"/>
                </a:solidFill>
                <a:latin typeface="Arial"/>
                <a:ea typeface="Arial"/>
                <a:cs typeface="Arial"/>
                <a:sym typeface="Arial"/>
              </a:rPr>
              <a:t> if the environment itself does not change with the passage of time but the agent's performance score does)</a:t>
            </a:r>
            <a:endParaRPr/>
          </a:p>
          <a:p>
            <a:pPr indent="-165100" lvl="0" marL="342900" rtl="0" algn="just">
              <a:lnSpc>
                <a:spcPct val="10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342900" lvl="0" marL="342900" rtl="0" algn="just">
              <a:lnSpc>
                <a:spcPct val="100000"/>
              </a:lnSpc>
              <a:spcBef>
                <a:spcPts val="560"/>
              </a:spcBef>
              <a:spcAft>
                <a:spcPts val="0"/>
              </a:spcAft>
              <a:buClr>
                <a:srgbClr val="FF0000"/>
              </a:buClr>
              <a:buSzPts val="2800"/>
              <a:buFont typeface="Arial"/>
              <a:buChar char="•"/>
            </a:pPr>
            <a:r>
              <a:rPr b="0" i="0" lang="en-US" sz="2800" u="none">
                <a:solidFill>
                  <a:srgbClr val="FF0000"/>
                </a:solidFill>
                <a:latin typeface="Arial"/>
                <a:ea typeface="Arial"/>
                <a:cs typeface="Arial"/>
                <a:sym typeface="Arial"/>
              </a:rPr>
              <a:t>Discrete</a:t>
            </a:r>
            <a:r>
              <a:rPr b="0" i="0" lang="en-US" sz="2800" u="none">
                <a:solidFill>
                  <a:schemeClr val="dk1"/>
                </a:solidFill>
                <a:latin typeface="Arial"/>
                <a:ea typeface="Arial"/>
                <a:cs typeface="Arial"/>
                <a:sym typeface="Arial"/>
              </a:rPr>
              <a:t> </a:t>
            </a:r>
            <a:r>
              <a:rPr b="0" i="0" lang="en-US" sz="2800" u="none">
                <a:solidFill>
                  <a:srgbClr val="FF0000"/>
                </a:solidFill>
                <a:latin typeface="Arial"/>
                <a:ea typeface="Arial"/>
                <a:cs typeface="Arial"/>
                <a:sym typeface="Arial"/>
              </a:rPr>
              <a:t>(vs. continuous): </a:t>
            </a:r>
            <a:r>
              <a:rPr b="0" i="0" lang="en-US" sz="2800" u="none">
                <a:solidFill>
                  <a:schemeClr val="dk1"/>
                </a:solidFill>
                <a:latin typeface="Arial"/>
                <a:ea typeface="Arial"/>
                <a:cs typeface="Arial"/>
                <a:sym typeface="Arial"/>
              </a:rPr>
              <a:t>A limited number of distinct, clearly defined percepts and actions.</a:t>
            </a:r>
            <a:endParaRPr/>
          </a:p>
          <a:p>
            <a:pPr indent="-165100" lvl="0" marL="342900" rtl="0" algn="just">
              <a:lnSpc>
                <a:spcPct val="10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342900" lvl="0" marL="342900" rtl="0" algn="just">
              <a:lnSpc>
                <a:spcPct val="100000"/>
              </a:lnSpc>
              <a:spcBef>
                <a:spcPts val="560"/>
              </a:spcBef>
              <a:spcAft>
                <a:spcPts val="0"/>
              </a:spcAft>
              <a:buClr>
                <a:srgbClr val="FF0000"/>
              </a:buClr>
              <a:buSzPts val="2800"/>
              <a:buFont typeface="Arial"/>
              <a:buChar char="•"/>
            </a:pPr>
            <a:r>
              <a:rPr b="0" i="0" lang="en-US" sz="2800" u="none">
                <a:solidFill>
                  <a:srgbClr val="FF0000"/>
                </a:solidFill>
                <a:latin typeface="Arial"/>
                <a:ea typeface="Arial"/>
                <a:cs typeface="Arial"/>
                <a:sym typeface="Arial"/>
              </a:rPr>
              <a:t>Single agent</a:t>
            </a:r>
            <a:r>
              <a:rPr b="0" i="0" lang="en-US" sz="2800" u="none">
                <a:solidFill>
                  <a:schemeClr val="dk1"/>
                </a:solidFill>
                <a:latin typeface="Arial"/>
                <a:ea typeface="Arial"/>
                <a:cs typeface="Arial"/>
                <a:sym typeface="Arial"/>
              </a:rPr>
              <a:t> </a:t>
            </a:r>
            <a:r>
              <a:rPr b="0" i="0" lang="en-US" sz="2800" u="none">
                <a:solidFill>
                  <a:srgbClr val="FF0000"/>
                </a:solidFill>
                <a:latin typeface="Arial"/>
                <a:ea typeface="Arial"/>
                <a:cs typeface="Arial"/>
                <a:sym typeface="Arial"/>
              </a:rPr>
              <a:t>(vs. multiagent): </a:t>
            </a:r>
            <a:r>
              <a:rPr b="0" i="0" lang="en-US" sz="2800" u="none">
                <a:solidFill>
                  <a:schemeClr val="dk1"/>
                </a:solidFill>
                <a:latin typeface="Arial"/>
                <a:ea typeface="Arial"/>
                <a:cs typeface="Arial"/>
                <a:sym typeface="Arial"/>
              </a:rPr>
              <a:t>An agent operating by itself in an environment.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Outline</a:t>
            </a:r>
            <a:endParaRPr/>
          </a:p>
        </p:txBody>
      </p:sp>
      <p:sp>
        <p:nvSpPr>
          <p:cNvPr id="94" name="Google Shape;94;p2"/>
          <p:cNvSpPr txBox="1"/>
          <p:nvPr>
            <p:ph idx="1" type="body"/>
          </p:nvPr>
        </p:nvSpPr>
        <p:spPr>
          <a:xfrm>
            <a:off x="0" y="1295400"/>
            <a:ext cx="9144000" cy="48307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Agents and environments</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Rationality</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PEAS (Performance measure, Environment, Actuators, Sensors)</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Environment types</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Agent types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Environment types</a:t>
            </a:r>
            <a:endParaRPr/>
          </a:p>
        </p:txBody>
      </p:sp>
      <p:sp>
        <p:nvSpPr>
          <p:cNvPr id="215" name="Google Shape;215;p1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Chess with 	 Chess without 	 Taxi driving </a:t>
            </a:r>
            <a:endParaRPr/>
          </a:p>
          <a:p>
            <a:pPr indent="-342900" lvl="0" marL="342900" rtl="0" algn="l">
              <a:lnSpc>
                <a:spcPct val="8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a clock		a clock</a:t>
            </a:r>
            <a:endParaRPr/>
          </a:p>
          <a:p>
            <a:pPr indent="-342900" lvl="0" marL="342900" rtl="0" algn="l">
              <a:lnSpc>
                <a:spcPct val="8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Fully observable	Yes		        Yes		  No </a:t>
            </a:r>
            <a:endParaRPr/>
          </a:p>
          <a:p>
            <a:pPr indent="-342900" lvl="0" marL="342900" rtl="0" algn="l">
              <a:lnSpc>
                <a:spcPct val="8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Deterministic	</a:t>
            </a:r>
            <a:r>
              <a:rPr lang="en-US" sz="2000"/>
              <a:t>   </a:t>
            </a:r>
            <a:r>
              <a:rPr b="0" i="0" lang="en-US" sz="2000" u="none">
                <a:solidFill>
                  <a:schemeClr val="dk1"/>
                </a:solidFill>
                <a:latin typeface="Arial"/>
                <a:ea typeface="Arial"/>
                <a:cs typeface="Arial"/>
                <a:sym typeface="Arial"/>
              </a:rPr>
              <a:t>Strategic	   Strategic	        No </a:t>
            </a:r>
            <a:endParaRPr/>
          </a:p>
          <a:p>
            <a:pPr indent="-342900" lvl="0" marL="342900" rtl="0" algn="l">
              <a:lnSpc>
                <a:spcPct val="8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Episodic          		No		         No		  No </a:t>
            </a:r>
            <a:endParaRPr/>
          </a:p>
          <a:p>
            <a:pPr indent="-342900" lvl="0" marL="342900" rtl="0" algn="l">
              <a:lnSpc>
                <a:spcPct val="8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Static 			      Semi		  Yes 		  No </a:t>
            </a:r>
            <a:endParaRPr/>
          </a:p>
          <a:p>
            <a:pPr indent="-342900" lvl="0" marL="342900" rtl="0" algn="l">
              <a:lnSpc>
                <a:spcPct val="8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Discrete		      Yes 		         Yes		  No</a:t>
            </a:r>
            <a:endParaRPr/>
          </a:p>
          <a:p>
            <a:pPr indent="-342900" lvl="0" marL="342900" rtl="0" algn="l">
              <a:lnSpc>
                <a:spcPct val="8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Single agent		No		         No		  No </a:t>
            </a:r>
            <a:endParaRPr/>
          </a:p>
          <a:p>
            <a:pPr indent="-215900" lvl="0" marL="342900" rtl="0" algn="l">
              <a:lnSpc>
                <a:spcPct val="8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457200" rtl="0" algn="l">
              <a:lnSpc>
                <a:spcPct val="80000"/>
              </a:lnSpc>
              <a:spcBef>
                <a:spcPts val="400"/>
              </a:spcBef>
              <a:spcAft>
                <a:spcPts val="0"/>
              </a:spcAft>
              <a:buSzPts val="1800"/>
              <a:buNone/>
            </a:pPr>
            <a:r>
              <a:t/>
            </a:r>
            <a:endParaRPr/>
          </a:p>
        </p:txBody>
      </p:sp>
      <p:cxnSp>
        <p:nvCxnSpPr>
          <p:cNvPr id="216" name="Google Shape;216;p17"/>
          <p:cNvCxnSpPr/>
          <p:nvPr/>
        </p:nvCxnSpPr>
        <p:spPr>
          <a:xfrm>
            <a:off x="3705950" y="1786125"/>
            <a:ext cx="0" cy="2329800"/>
          </a:xfrm>
          <a:prstGeom prst="straightConnector1">
            <a:avLst/>
          </a:prstGeom>
          <a:noFill/>
          <a:ln cap="flat" cmpd="sng" w="9525">
            <a:solidFill>
              <a:schemeClr val="dk2"/>
            </a:solidFill>
            <a:prstDash val="solid"/>
            <a:round/>
            <a:headEnd len="sm" w="sm" type="none"/>
            <a:tailEnd len="sm" w="sm" type="none"/>
          </a:ln>
        </p:spPr>
      </p:cxnSp>
      <p:cxnSp>
        <p:nvCxnSpPr>
          <p:cNvPr id="217" name="Google Shape;217;p17"/>
          <p:cNvCxnSpPr/>
          <p:nvPr/>
        </p:nvCxnSpPr>
        <p:spPr>
          <a:xfrm>
            <a:off x="5568375" y="1786125"/>
            <a:ext cx="0" cy="2329800"/>
          </a:xfrm>
          <a:prstGeom prst="straightConnector1">
            <a:avLst/>
          </a:prstGeom>
          <a:noFill/>
          <a:ln cap="flat" cmpd="sng" w="9525">
            <a:solidFill>
              <a:schemeClr val="dk2"/>
            </a:solidFill>
            <a:prstDash val="solid"/>
            <a:round/>
            <a:headEnd len="sm" w="sm" type="none"/>
            <a:tailEnd len="sm" w="sm" type="none"/>
          </a:ln>
        </p:spPr>
      </p:cxnSp>
      <p:sp>
        <p:nvSpPr>
          <p:cNvPr id="218" name="Google Shape;218;p17"/>
          <p:cNvSpPr/>
          <p:nvPr/>
        </p:nvSpPr>
        <p:spPr>
          <a:xfrm>
            <a:off x="2465575" y="2174350"/>
            <a:ext cx="4545000" cy="1909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9" name="Google Shape;219;p17"/>
          <p:cNvCxnSpPr/>
          <p:nvPr/>
        </p:nvCxnSpPr>
        <p:spPr>
          <a:xfrm>
            <a:off x="3698350" y="2165400"/>
            <a:ext cx="27000" cy="1999200"/>
          </a:xfrm>
          <a:prstGeom prst="straightConnector1">
            <a:avLst/>
          </a:prstGeom>
          <a:noFill/>
          <a:ln cap="flat" cmpd="sng" w="9525">
            <a:solidFill>
              <a:schemeClr val="dk2"/>
            </a:solidFill>
            <a:prstDash val="solid"/>
            <a:round/>
            <a:headEnd len="sm" w="sm" type="none"/>
            <a:tailEnd len="sm" w="sm" type="none"/>
          </a:ln>
        </p:spPr>
      </p:cxnSp>
      <p:cxnSp>
        <p:nvCxnSpPr>
          <p:cNvPr id="220" name="Google Shape;220;p17"/>
          <p:cNvCxnSpPr/>
          <p:nvPr/>
        </p:nvCxnSpPr>
        <p:spPr>
          <a:xfrm>
            <a:off x="5554875" y="2174350"/>
            <a:ext cx="27000" cy="19992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13de59321ff_0_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Environment types</a:t>
            </a:r>
            <a:endParaRPr/>
          </a:p>
        </p:txBody>
      </p:sp>
      <p:sp>
        <p:nvSpPr>
          <p:cNvPr id="226" name="Google Shape;226;g13de59321ff_0_1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Chess with 	 Chess without 	 Taxi driving </a:t>
            </a:r>
            <a:endParaRPr/>
          </a:p>
          <a:p>
            <a:pPr indent="-342900" lvl="0" marL="342900" rtl="0" algn="l">
              <a:lnSpc>
                <a:spcPct val="8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a clock		a clock</a:t>
            </a:r>
            <a:endParaRPr/>
          </a:p>
          <a:p>
            <a:pPr indent="-342900" lvl="0" marL="342900" rtl="0" algn="l">
              <a:lnSpc>
                <a:spcPct val="8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Fully observable	Yes		        Yes		  No </a:t>
            </a:r>
            <a:endParaRPr/>
          </a:p>
          <a:p>
            <a:pPr indent="-342900" lvl="0" marL="342900" rtl="0" algn="l">
              <a:lnSpc>
                <a:spcPct val="8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Deterministic	</a:t>
            </a:r>
            <a:r>
              <a:rPr lang="en-US" sz="2000"/>
              <a:t>   </a:t>
            </a:r>
            <a:r>
              <a:rPr b="0" i="0" lang="en-US" sz="2000" u="none">
                <a:solidFill>
                  <a:schemeClr val="dk1"/>
                </a:solidFill>
                <a:latin typeface="Arial"/>
                <a:ea typeface="Arial"/>
                <a:cs typeface="Arial"/>
                <a:sym typeface="Arial"/>
              </a:rPr>
              <a:t>Strategic	   Strategic	        No </a:t>
            </a:r>
            <a:endParaRPr/>
          </a:p>
          <a:p>
            <a:pPr indent="-342900" lvl="0" marL="342900" rtl="0" algn="l">
              <a:lnSpc>
                <a:spcPct val="8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Episodic          		No		         No		  No </a:t>
            </a:r>
            <a:endParaRPr/>
          </a:p>
          <a:p>
            <a:pPr indent="-342900" lvl="0" marL="342900" rtl="0" algn="l">
              <a:lnSpc>
                <a:spcPct val="8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Static 			      Semi		  Yes 		  No </a:t>
            </a:r>
            <a:endParaRPr/>
          </a:p>
          <a:p>
            <a:pPr indent="-342900" lvl="0" marL="342900" rtl="0" algn="l">
              <a:lnSpc>
                <a:spcPct val="8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Discrete		      Yes 		         Yes		  No</a:t>
            </a:r>
            <a:endParaRPr/>
          </a:p>
          <a:p>
            <a:pPr indent="-342900" lvl="0" marL="342900" rtl="0" algn="l">
              <a:lnSpc>
                <a:spcPct val="8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Single agent		No		         No		  No </a:t>
            </a:r>
            <a:endParaRPr/>
          </a:p>
          <a:p>
            <a:pPr indent="-215900" lvl="0" marL="342900" rtl="0" algn="l">
              <a:lnSpc>
                <a:spcPct val="8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342900" lvl="0" marL="34290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The environment type largely determines the agent design</a:t>
            </a:r>
            <a:endParaRPr/>
          </a:p>
          <a:p>
            <a:pPr indent="-342900" lvl="0" marL="34290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The real world is (of course) partially observable, stochastic, sequential, dynamic, continuous, multi-agent</a:t>
            </a:r>
            <a:endParaRPr/>
          </a:p>
        </p:txBody>
      </p:sp>
      <p:cxnSp>
        <p:nvCxnSpPr>
          <p:cNvPr id="227" name="Google Shape;227;g13de59321ff_0_12"/>
          <p:cNvCxnSpPr/>
          <p:nvPr/>
        </p:nvCxnSpPr>
        <p:spPr>
          <a:xfrm>
            <a:off x="3705950" y="1786125"/>
            <a:ext cx="0" cy="2329800"/>
          </a:xfrm>
          <a:prstGeom prst="straightConnector1">
            <a:avLst/>
          </a:prstGeom>
          <a:noFill/>
          <a:ln cap="flat" cmpd="sng" w="9525">
            <a:solidFill>
              <a:schemeClr val="dk2"/>
            </a:solidFill>
            <a:prstDash val="solid"/>
            <a:round/>
            <a:headEnd len="sm" w="sm" type="none"/>
            <a:tailEnd len="sm" w="sm" type="none"/>
          </a:ln>
        </p:spPr>
      </p:cxnSp>
      <p:cxnSp>
        <p:nvCxnSpPr>
          <p:cNvPr id="228" name="Google Shape;228;g13de59321ff_0_12"/>
          <p:cNvCxnSpPr/>
          <p:nvPr/>
        </p:nvCxnSpPr>
        <p:spPr>
          <a:xfrm>
            <a:off x="5568375" y="1786125"/>
            <a:ext cx="0" cy="23298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The structure of Agent</a:t>
            </a:r>
            <a:endParaRPr/>
          </a:p>
        </p:txBody>
      </p:sp>
      <p:sp>
        <p:nvSpPr>
          <p:cNvPr id="234" name="Google Shape;234;p18"/>
          <p:cNvSpPr txBox="1"/>
          <p:nvPr>
            <p:ph idx="1" type="body"/>
          </p:nvPr>
        </p:nvSpPr>
        <p:spPr>
          <a:xfrm>
            <a:off x="439737" y="1143000"/>
            <a:ext cx="8229600" cy="6019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The job of AI is to design the </a:t>
            </a:r>
            <a:r>
              <a:rPr b="1" i="0" lang="en-US" sz="2000" u="none">
                <a:solidFill>
                  <a:schemeClr val="dk1"/>
                </a:solidFill>
                <a:latin typeface="Arial"/>
                <a:ea typeface="Arial"/>
                <a:cs typeface="Arial"/>
                <a:sym typeface="Arial"/>
              </a:rPr>
              <a:t>agent program: </a:t>
            </a:r>
            <a:r>
              <a:rPr b="0" i="0" lang="en-US" sz="2000" u="none">
                <a:solidFill>
                  <a:schemeClr val="dk1"/>
                </a:solidFill>
                <a:latin typeface="Arial"/>
                <a:ea typeface="Arial"/>
                <a:cs typeface="Arial"/>
                <a:sym typeface="Arial"/>
              </a:rPr>
              <a:t>that implement the agent function mapping percepts to actions. We assume this program will run on some sort of computing device, which we will call the </a:t>
            </a:r>
            <a:r>
              <a:rPr b="1" i="0" lang="en-US" sz="2000" u="none">
                <a:solidFill>
                  <a:schemeClr val="dk1"/>
                </a:solidFill>
                <a:latin typeface="Arial"/>
                <a:ea typeface="Arial"/>
                <a:cs typeface="Arial"/>
                <a:sym typeface="Arial"/>
              </a:rPr>
              <a:t>architecture.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In general, the architecture makes the percepts from the sensors available to the program, runs the program, and feeds the program's action choices to the effectors as they are generated.</a:t>
            </a:r>
            <a:endParaRPr/>
          </a:p>
          <a:p>
            <a:pPr indent="-342900" lvl="0" marL="342900" marR="0" rtl="0" algn="ctr">
              <a:lnSpc>
                <a:spcPct val="100000"/>
              </a:lnSpc>
              <a:spcBef>
                <a:spcPts val="400"/>
              </a:spcBef>
              <a:spcAft>
                <a:spcPts val="0"/>
              </a:spcAft>
              <a:buClr>
                <a:schemeClr val="dk1"/>
              </a:buClr>
              <a:buSzPts val="2000"/>
              <a:buFont typeface="Arial"/>
              <a:buNone/>
            </a:pPr>
            <a:r>
              <a:rPr b="1" i="1" lang="en-US" sz="2000" u="none">
                <a:solidFill>
                  <a:schemeClr val="dk1"/>
                </a:solidFill>
                <a:latin typeface="Arial"/>
                <a:ea typeface="Arial"/>
                <a:cs typeface="Arial"/>
                <a:sym typeface="Arial"/>
              </a:rPr>
              <a:t>	agent = architecture + program</a:t>
            </a:r>
            <a:endParaRPr/>
          </a:p>
          <a:p>
            <a:pPr indent="-342900" lvl="0" marL="342900" marR="0" rtl="0" algn="l">
              <a:lnSpc>
                <a:spcPct val="100000"/>
              </a:lnSpc>
              <a:spcBef>
                <a:spcPts val="480"/>
              </a:spcBef>
              <a:spcAft>
                <a:spcPts val="0"/>
              </a:spcAft>
              <a:buClr>
                <a:schemeClr val="dk1"/>
              </a:buClr>
              <a:buSzPts val="2400"/>
              <a:buFont typeface="Times New Roman"/>
              <a:buChar char="•"/>
            </a:pPr>
            <a:r>
              <a:rPr b="1" i="0" lang="en-US" sz="2400" u="none">
                <a:solidFill>
                  <a:schemeClr val="dk1"/>
                </a:solidFill>
                <a:latin typeface="Times New Roman"/>
                <a:ea typeface="Times New Roman"/>
                <a:cs typeface="Times New Roman"/>
                <a:sym typeface="Times New Roman"/>
              </a:rPr>
              <a:t>function </a:t>
            </a:r>
            <a:r>
              <a:rPr b="0" i="0" lang="en-US" sz="2400" u="none">
                <a:solidFill>
                  <a:schemeClr val="dk1"/>
                </a:solidFill>
                <a:latin typeface="Times New Roman"/>
                <a:ea typeface="Times New Roman"/>
                <a:cs typeface="Times New Roman"/>
                <a:sym typeface="Times New Roman"/>
              </a:rPr>
              <a:t>TABLE-DRIVEN-AGENT(percept) </a:t>
            </a:r>
            <a:r>
              <a:rPr b="1" i="0" lang="en-US" sz="2400" u="none">
                <a:solidFill>
                  <a:schemeClr val="dk1"/>
                </a:solidFill>
                <a:latin typeface="Times New Roman"/>
                <a:ea typeface="Times New Roman"/>
                <a:cs typeface="Times New Roman"/>
                <a:sym typeface="Times New Roman"/>
              </a:rPr>
              <a:t>returns </a:t>
            </a:r>
            <a:r>
              <a:rPr b="0" i="1" lang="en-US" sz="2400" u="none">
                <a:solidFill>
                  <a:schemeClr val="dk1"/>
                </a:solidFill>
                <a:latin typeface="Times New Roman"/>
                <a:ea typeface="Times New Roman"/>
                <a:cs typeface="Times New Roman"/>
                <a:sym typeface="Times New Roman"/>
              </a:rPr>
              <a:t>action</a:t>
            </a:r>
            <a:endParaRPr/>
          </a:p>
          <a:p>
            <a:pPr indent="-342900" lvl="0" marL="342900" marR="0" rtl="0" algn="l">
              <a:lnSpc>
                <a:spcPct val="10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static: </a:t>
            </a:r>
            <a:r>
              <a:rPr b="0" i="1" lang="en-US" sz="2000" u="none">
                <a:solidFill>
                  <a:schemeClr val="dk1"/>
                </a:solidFill>
                <a:latin typeface="Times New Roman"/>
                <a:ea typeface="Times New Roman"/>
                <a:cs typeface="Times New Roman"/>
                <a:sym typeface="Times New Roman"/>
              </a:rPr>
              <a:t>percepts, </a:t>
            </a:r>
            <a:r>
              <a:rPr b="0" i="0" lang="en-US" sz="2000" u="none">
                <a:solidFill>
                  <a:schemeClr val="dk1"/>
                </a:solidFill>
                <a:latin typeface="Times New Roman"/>
                <a:ea typeface="Times New Roman"/>
                <a:cs typeface="Times New Roman"/>
                <a:sym typeface="Times New Roman"/>
              </a:rPr>
              <a:t>a sequence, initially empty</a:t>
            </a:r>
            <a:endParaRPr/>
          </a:p>
          <a:p>
            <a:pPr indent="-342900" lvl="0" marL="342900" marR="0" rtl="0" algn="l">
              <a:lnSpc>
                <a:spcPct val="100000"/>
              </a:lnSpc>
              <a:spcBef>
                <a:spcPts val="40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	table, </a:t>
            </a:r>
            <a:r>
              <a:rPr b="0" i="0" lang="en-US" sz="2000" u="none">
                <a:solidFill>
                  <a:schemeClr val="dk1"/>
                </a:solidFill>
                <a:latin typeface="Times New Roman"/>
                <a:ea typeface="Times New Roman"/>
                <a:cs typeface="Times New Roman"/>
                <a:sym typeface="Times New Roman"/>
              </a:rPr>
              <a:t>a table of action, indexed by percept sequences, initially fully specified</a:t>
            </a:r>
            <a:endParaRPr/>
          </a:p>
          <a:p>
            <a:pPr indent="-342900" lvl="0" marL="342900" marR="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append </a:t>
            </a:r>
            <a:r>
              <a:rPr b="0" i="1" lang="en-US" sz="2000" u="none">
                <a:solidFill>
                  <a:schemeClr val="dk1"/>
                </a:solidFill>
                <a:latin typeface="Times New Roman"/>
                <a:ea typeface="Times New Roman"/>
                <a:cs typeface="Times New Roman"/>
                <a:sym typeface="Times New Roman"/>
              </a:rPr>
              <a:t>percept </a:t>
            </a:r>
            <a:r>
              <a:rPr b="0" i="0" lang="en-US" sz="2000" u="none">
                <a:solidFill>
                  <a:schemeClr val="dk1"/>
                </a:solidFill>
                <a:latin typeface="Times New Roman"/>
                <a:ea typeface="Times New Roman"/>
                <a:cs typeface="Times New Roman"/>
                <a:sym typeface="Times New Roman"/>
              </a:rPr>
              <a:t>to the end of </a:t>
            </a:r>
            <a:r>
              <a:rPr b="0" i="1" lang="en-US" sz="2000" u="none">
                <a:solidFill>
                  <a:schemeClr val="dk1"/>
                </a:solidFill>
                <a:latin typeface="Times New Roman"/>
                <a:ea typeface="Times New Roman"/>
                <a:cs typeface="Times New Roman"/>
                <a:sym typeface="Times New Roman"/>
              </a:rPr>
              <a:t>percepts</a:t>
            </a:r>
            <a:endParaRPr/>
          </a:p>
          <a:p>
            <a:pPr indent="-342900" lvl="0" marL="342900" marR="0" rtl="0" algn="l">
              <a:lnSpc>
                <a:spcPct val="100000"/>
              </a:lnSpc>
              <a:spcBef>
                <a:spcPts val="40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	action &lt;— LOOKUP(percepts, table)  </a:t>
            </a:r>
            <a:r>
              <a:rPr b="1" i="0" lang="en-US" sz="2000" u="none">
                <a:solidFill>
                  <a:schemeClr val="dk1"/>
                </a:solidFill>
                <a:latin typeface="Times New Roman"/>
                <a:ea typeface="Times New Roman"/>
                <a:cs typeface="Times New Roman"/>
                <a:sym typeface="Times New Roman"/>
              </a:rPr>
              <a:t>return </a:t>
            </a:r>
            <a:r>
              <a:rPr b="0" i="1" lang="en-US" sz="2000" u="none">
                <a:solidFill>
                  <a:schemeClr val="dk1"/>
                </a:solidFill>
                <a:latin typeface="Times New Roman"/>
                <a:ea typeface="Times New Roman"/>
                <a:cs typeface="Times New Roman"/>
                <a:sym typeface="Times New Roman"/>
              </a:rPr>
              <a:t>action</a:t>
            </a:r>
            <a:endParaRPr/>
          </a:p>
          <a:p>
            <a:pPr indent="-342900" lvl="0" marL="342900" marR="0" rtl="0" algn="l">
              <a:lnSpc>
                <a:spcPct val="100000"/>
              </a:lnSpc>
              <a:spcBef>
                <a:spcPts val="360"/>
              </a:spcBef>
              <a:spcAft>
                <a:spcPts val="0"/>
              </a:spcAft>
              <a:buClr>
                <a:schemeClr val="dk1"/>
              </a:buClr>
              <a:buSzPts val="1800"/>
              <a:buFont typeface="Times New Roman"/>
              <a:buNone/>
            </a:pPr>
            <a:r>
              <a:rPr b="1" i="1" lang="en-US" sz="1800" u="none">
                <a:solidFill>
                  <a:schemeClr val="dk1"/>
                </a:solidFill>
                <a:latin typeface="Times New Roman"/>
                <a:ea typeface="Times New Roman"/>
                <a:cs typeface="Times New Roman"/>
                <a:sym typeface="Times New Roman"/>
              </a:rPr>
              <a:t>Agent Program :Keeps track of percept sequence and use it to index into a table of action.</a:t>
            </a:r>
            <a:endParaRPr/>
          </a:p>
          <a:p>
            <a:pPr indent="-342900" lvl="0" marL="342900" marR="0" rtl="0" algn="l">
              <a:lnSpc>
                <a:spcPct val="100000"/>
              </a:lnSpc>
              <a:spcBef>
                <a:spcPts val="360"/>
              </a:spcBef>
              <a:spcAft>
                <a:spcPts val="0"/>
              </a:spcAft>
              <a:buClr>
                <a:schemeClr val="dk1"/>
              </a:buClr>
              <a:buSzPts val="1800"/>
              <a:buFont typeface="Times New Roman"/>
              <a:buNone/>
            </a:pPr>
            <a:r>
              <a:rPr b="1" i="1" lang="en-US" sz="1800" u="none">
                <a:solidFill>
                  <a:schemeClr val="dk1"/>
                </a:solidFill>
                <a:latin typeface="Times New Roman"/>
                <a:ea typeface="Times New Roman"/>
                <a:cs typeface="Times New Roman"/>
                <a:sym typeface="Times New Roman"/>
              </a:rPr>
              <a:t>The table represent explicitly the agent function that agent program embodies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Table-lookup agent</a:t>
            </a:r>
            <a:endParaRPr/>
          </a:p>
        </p:txBody>
      </p:sp>
      <p:sp>
        <p:nvSpPr>
          <p:cNvPr id="240" name="Google Shape;240;p1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Drawbacks:</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Huge table</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Take a long time to build the table</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No autonomy</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Even with learning, need a long time to learn the table entries.</a:t>
            </a:r>
            <a:endParaRPr/>
          </a:p>
          <a:p>
            <a:pPr indent="-285750" lvl="1" marL="74295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The key challenge for AI is to find out how to write programs that to the extent possible produce rational behavior from small amount of code rather than large number of table entries.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Agent types/Program </a:t>
            </a:r>
            <a:endParaRPr/>
          </a:p>
        </p:txBody>
      </p:sp>
      <p:sp>
        <p:nvSpPr>
          <p:cNvPr id="246" name="Google Shape;246;p20"/>
          <p:cNvSpPr txBox="1"/>
          <p:nvPr>
            <p:ph idx="1" type="body"/>
          </p:nvPr>
        </p:nvSpPr>
        <p:spPr>
          <a:xfrm>
            <a:off x="0" y="1600200"/>
            <a:ext cx="91440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Four basic types in order of increasing generality:</a:t>
            </a:r>
            <a:endParaRPr/>
          </a:p>
          <a:p>
            <a:pPr indent="-139700" lvl="0" marL="34290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Simple reflex agents</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Model-based reflex agents</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Goal-based agents</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Utility-based agents</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Learning agent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Simple reflex agents</a:t>
            </a:r>
            <a:endParaRPr/>
          </a:p>
        </p:txBody>
      </p:sp>
      <p:pic>
        <p:nvPicPr>
          <p:cNvPr descr="simple-reflex-agent" id="252" name="Google Shape;252;p21"/>
          <p:cNvPicPr preferRelativeResize="0"/>
          <p:nvPr>
            <p:ph idx="1" type="body"/>
          </p:nvPr>
        </p:nvPicPr>
        <p:blipFill rotWithShape="1">
          <a:blip r:embed="rId3">
            <a:alphaModFix/>
          </a:blip>
          <a:srcRect b="0" l="0" r="0" t="0"/>
          <a:stretch/>
        </p:blipFill>
        <p:spPr>
          <a:xfrm>
            <a:off x="762000" y="1295400"/>
            <a:ext cx="6478587" cy="4124325"/>
          </a:xfrm>
          <a:prstGeom prst="rect">
            <a:avLst/>
          </a:prstGeom>
          <a:noFill/>
          <a:ln>
            <a:noFill/>
          </a:ln>
        </p:spPr>
      </p:pic>
      <p:sp>
        <p:nvSpPr>
          <p:cNvPr id="253" name="Google Shape;253;p21"/>
          <p:cNvSpPr txBox="1"/>
          <p:nvPr/>
        </p:nvSpPr>
        <p:spPr>
          <a:xfrm>
            <a:off x="762000" y="5867400"/>
            <a:ext cx="8264525"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We use rectangle to denote the current internal state of the agents decision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process and ovals to represent the background information used in the process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lang="en-US"/>
              <a:t>Simple</a:t>
            </a:r>
            <a:r>
              <a:rPr b="0" i="0" lang="en-US" sz="4400" u="none">
                <a:solidFill>
                  <a:schemeClr val="dk2"/>
                </a:solidFill>
                <a:latin typeface="Arial"/>
                <a:ea typeface="Arial"/>
                <a:cs typeface="Arial"/>
                <a:sym typeface="Arial"/>
              </a:rPr>
              <a:t> </a:t>
            </a:r>
            <a:r>
              <a:rPr lang="en-US"/>
              <a:t>Reflex</a:t>
            </a:r>
            <a:r>
              <a:rPr b="0" i="0" lang="en-US" sz="4400" u="none">
                <a:solidFill>
                  <a:schemeClr val="dk2"/>
                </a:solidFill>
                <a:latin typeface="Arial"/>
                <a:ea typeface="Arial"/>
                <a:cs typeface="Arial"/>
                <a:sym typeface="Arial"/>
              </a:rPr>
              <a:t> Agent </a:t>
            </a:r>
            <a:endParaRPr/>
          </a:p>
        </p:txBody>
      </p:sp>
      <p:sp>
        <p:nvSpPr>
          <p:cNvPr id="259" name="Google Shape;259;p22"/>
          <p:cNvSpPr txBox="1"/>
          <p:nvPr>
            <p:ph idx="1" type="body"/>
          </p:nvPr>
        </p:nvSpPr>
        <p:spPr>
          <a:xfrm>
            <a:off x="228600" y="1219200"/>
            <a:ext cx="8434387" cy="5638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1" i="0" lang="en-US" sz="3200" u="none">
                <a:solidFill>
                  <a:schemeClr val="dk1"/>
                </a:solidFill>
                <a:latin typeface="Arial"/>
                <a:ea typeface="Arial"/>
                <a:cs typeface="Arial"/>
                <a:sym typeface="Arial"/>
              </a:rPr>
              <a:t>function </a:t>
            </a:r>
            <a:r>
              <a:rPr b="0" i="0" lang="en-US" sz="3200" u="none">
                <a:solidFill>
                  <a:schemeClr val="dk1"/>
                </a:solidFill>
                <a:latin typeface="Arial"/>
                <a:ea typeface="Arial"/>
                <a:cs typeface="Arial"/>
                <a:sym typeface="Arial"/>
              </a:rPr>
              <a:t>SiMPLE-REFLEX-AGENT(Percept)</a:t>
            </a:r>
            <a:r>
              <a:rPr b="1" i="0" lang="en-US" sz="3200" u="none">
                <a:solidFill>
                  <a:schemeClr val="dk1"/>
                </a:solidFill>
                <a:latin typeface="Arial"/>
                <a:ea typeface="Arial"/>
                <a:cs typeface="Arial"/>
                <a:sym typeface="Arial"/>
              </a:rPr>
              <a:t>returns </a:t>
            </a:r>
            <a:r>
              <a:rPr b="0" i="1" lang="en-US" sz="3200" u="none">
                <a:solidFill>
                  <a:schemeClr val="dk1"/>
                </a:solidFill>
                <a:latin typeface="Arial"/>
                <a:ea typeface="Arial"/>
                <a:cs typeface="Arial"/>
                <a:sym typeface="Arial"/>
              </a:rPr>
              <a:t>action</a:t>
            </a:r>
            <a:endParaRPr/>
          </a:p>
          <a:p>
            <a:pPr indent="-342900" lvl="0" marL="342900" marR="0" rtl="0" algn="l">
              <a:lnSpc>
                <a:spcPct val="100000"/>
              </a:lnSpc>
              <a:spcBef>
                <a:spcPts val="640"/>
              </a:spcBef>
              <a:spcAft>
                <a:spcPts val="0"/>
              </a:spcAft>
              <a:buClr>
                <a:schemeClr val="dk1"/>
              </a:buClr>
              <a:buSzPts val="3200"/>
              <a:buFont typeface="Arial"/>
              <a:buChar char="•"/>
            </a:pPr>
            <a:r>
              <a:rPr b="1" i="0" lang="en-US" sz="3200" u="none">
                <a:solidFill>
                  <a:schemeClr val="dk1"/>
                </a:solidFill>
                <a:latin typeface="Arial"/>
                <a:ea typeface="Arial"/>
                <a:cs typeface="Arial"/>
                <a:sym typeface="Arial"/>
              </a:rPr>
              <a:t>static: </a:t>
            </a:r>
            <a:r>
              <a:rPr b="0" i="1" lang="en-US" sz="3200" u="none">
                <a:solidFill>
                  <a:schemeClr val="dk1"/>
                </a:solidFill>
                <a:latin typeface="Arial"/>
                <a:ea typeface="Arial"/>
                <a:cs typeface="Arial"/>
                <a:sym typeface="Arial"/>
              </a:rPr>
              <a:t>rules, </a:t>
            </a:r>
            <a:r>
              <a:rPr b="0" i="0" lang="en-US" sz="3200" u="none">
                <a:solidFill>
                  <a:schemeClr val="dk1"/>
                </a:solidFill>
                <a:latin typeface="Arial"/>
                <a:ea typeface="Arial"/>
                <a:cs typeface="Arial"/>
                <a:sym typeface="Arial"/>
              </a:rPr>
              <a:t>a set of condition-action rules</a:t>
            </a:r>
            <a:endParaRPr/>
          </a:p>
          <a:p>
            <a:pPr indent="-342900" lvl="0" marL="342900" marR="0" rtl="0" algn="l">
              <a:lnSpc>
                <a:spcPct val="100000"/>
              </a:lnSpc>
              <a:spcBef>
                <a:spcPts val="640"/>
              </a:spcBef>
              <a:spcAft>
                <a:spcPts val="0"/>
              </a:spcAft>
              <a:buClr>
                <a:schemeClr val="dk1"/>
              </a:buClr>
              <a:buSzPts val="3200"/>
              <a:buFont typeface="Arial"/>
              <a:buChar char="•"/>
            </a:pPr>
            <a:r>
              <a:rPr b="0" i="1" lang="en-US" sz="3200" u="none">
                <a:solidFill>
                  <a:schemeClr val="dk1"/>
                </a:solidFill>
                <a:latin typeface="Arial"/>
                <a:ea typeface="Arial"/>
                <a:cs typeface="Arial"/>
                <a:sym typeface="Arial"/>
              </a:rPr>
              <a:t>state </a:t>
            </a:r>
            <a:r>
              <a:rPr b="0" i="0" lang="en-US" sz="3200" u="none">
                <a:solidFill>
                  <a:schemeClr val="dk1"/>
                </a:solidFill>
                <a:latin typeface="Arial"/>
                <a:ea typeface="Arial"/>
                <a:cs typeface="Arial"/>
                <a:sym typeface="Arial"/>
              </a:rPr>
              <a:t>&lt;— lNTERPRET-lNPUT(percept)</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rule &lt;- RULE-MATCH(state, </a:t>
            </a:r>
            <a:r>
              <a:rPr b="0" i="1" lang="en-US" sz="3200" u="none">
                <a:solidFill>
                  <a:schemeClr val="dk1"/>
                </a:solidFill>
                <a:latin typeface="Arial"/>
                <a:ea typeface="Arial"/>
                <a:cs typeface="Arial"/>
                <a:sym typeface="Arial"/>
              </a:rPr>
              <a:t>rules)</a:t>
            </a:r>
            <a:endParaRPr/>
          </a:p>
          <a:p>
            <a:pPr indent="-342900" lvl="0" marL="342900" marR="0" rtl="0" algn="l">
              <a:lnSpc>
                <a:spcPct val="100000"/>
              </a:lnSpc>
              <a:spcBef>
                <a:spcPts val="640"/>
              </a:spcBef>
              <a:spcAft>
                <a:spcPts val="0"/>
              </a:spcAft>
              <a:buClr>
                <a:schemeClr val="dk1"/>
              </a:buClr>
              <a:buSzPts val="3200"/>
              <a:buFont typeface="Arial"/>
              <a:buChar char="•"/>
            </a:pPr>
            <a:r>
              <a:rPr b="0" i="1" lang="en-US" sz="3200" u="none">
                <a:solidFill>
                  <a:schemeClr val="dk1"/>
                </a:solidFill>
                <a:latin typeface="Arial"/>
                <a:ea typeface="Arial"/>
                <a:cs typeface="Arial"/>
                <a:sym typeface="Arial"/>
              </a:rPr>
              <a:t>action </a:t>
            </a:r>
            <a:r>
              <a:rPr b="0" i="0" lang="en-US" sz="3200" u="none">
                <a:solidFill>
                  <a:schemeClr val="dk1"/>
                </a:solidFill>
                <a:latin typeface="Arial"/>
                <a:ea typeface="Arial"/>
                <a:cs typeface="Arial"/>
                <a:sym typeface="Arial"/>
              </a:rPr>
              <a:t>&lt;- RULE-ACTiON[rule]</a:t>
            </a:r>
            <a:endParaRPr/>
          </a:p>
          <a:p>
            <a:pPr indent="-342900" lvl="0" marL="342900" marR="0" rtl="0" algn="l">
              <a:lnSpc>
                <a:spcPct val="100000"/>
              </a:lnSpc>
              <a:spcBef>
                <a:spcPts val="640"/>
              </a:spcBef>
              <a:spcAft>
                <a:spcPts val="0"/>
              </a:spcAft>
              <a:buClr>
                <a:schemeClr val="dk1"/>
              </a:buClr>
              <a:buSzPts val="3200"/>
              <a:buFont typeface="Arial"/>
              <a:buChar char="•"/>
            </a:pPr>
            <a:r>
              <a:rPr b="1" i="0" lang="en-US" sz="3200" u="none">
                <a:solidFill>
                  <a:schemeClr val="dk1"/>
                </a:solidFill>
                <a:latin typeface="Arial"/>
                <a:ea typeface="Arial"/>
                <a:cs typeface="Arial"/>
                <a:sym typeface="Arial"/>
              </a:rPr>
              <a:t>return </a:t>
            </a:r>
            <a:r>
              <a:rPr b="0" i="1" lang="en-US" sz="3200" u="none">
                <a:solidFill>
                  <a:schemeClr val="dk1"/>
                </a:solidFill>
                <a:latin typeface="Arial"/>
                <a:ea typeface="Arial"/>
                <a:cs typeface="Arial"/>
                <a:sym typeface="Arial"/>
              </a:rPr>
              <a:t>action</a:t>
            </a:r>
            <a:endParaRPr/>
          </a:p>
          <a:p>
            <a:pPr indent="0" lvl="0" marL="0" marR="0" rtl="0" algn="l">
              <a:lnSpc>
                <a:spcPct val="100000"/>
              </a:lnSpc>
              <a:spcBef>
                <a:spcPts val="640"/>
              </a:spcBef>
              <a:spcAft>
                <a:spcPts val="0"/>
              </a:spcAft>
              <a:buSzPts val="1800"/>
              <a:buNone/>
            </a:pPr>
            <a:r>
              <a:rPr b="0" i="1" lang="en-US" sz="2700" u="none">
                <a:solidFill>
                  <a:schemeClr val="dk1"/>
                </a:solidFill>
                <a:latin typeface="Arial"/>
                <a:ea typeface="Arial"/>
                <a:cs typeface="Arial"/>
                <a:sym typeface="Arial"/>
              </a:rPr>
              <a:t>It acts according to a rule whose condition matches the current state as defined by percept.</a:t>
            </a:r>
            <a:endParaRPr sz="2700"/>
          </a:p>
          <a:p>
            <a:pPr indent="-139700" lvl="0" marL="342900" marR="0" rtl="0" algn="l">
              <a:lnSpc>
                <a:spcPct val="100000"/>
              </a:lnSpc>
              <a:spcBef>
                <a:spcPts val="640"/>
              </a:spcBef>
              <a:spcAft>
                <a:spcPts val="0"/>
              </a:spcAft>
              <a:buClr>
                <a:schemeClr val="dk1"/>
              </a:buClr>
              <a:buSzPts val="3200"/>
              <a:buFont typeface="Arial"/>
              <a:buNone/>
            </a:pPr>
            <a:r>
              <a:t/>
            </a:r>
            <a:endParaRPr b="0" i="1" sz="3200" u="non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Simple Reflex Agent </a:t>
            </a:r>
            <a:endParaRPr/>
          </a:p>
        </p:txBody>
      </p:sp>
      <p:sp>
        <p:nvSpPr>
          <p:cNvPr id="265" name="Google Shape;265;p2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The simplest Kind of agent, agent select actions on the basis of the current percept, ignoring the rest of the percept history.</a:t>
            </a:r>
            <a:endParaRPr/>
          </a:p>
          <a:p>
            <a:pPr indent="-127000" lvl="0" marL="0" rtl="0" algn="l">
              <a:lnSpc>
                <a:spcPct val="100000"/>
              </a:lnSpc>
              <a:spcBef>
                <a:spcPts val="400"/>
              </a:spcBef>
              <a:spcAft>
                <a:spcPts val="0"/>
              </a:spcAft>
              <a:buClr>
                <a:schemeClr val="dk1"/>
              </a:buClr>
              <a:buSzPts val="2000"/>
              <a:buFont typeface="Noto Sans"/>
              <a:buChar char="❑"/>
            </a:pPr>
            <a:r>
              <a:rPr lang="en-US" sz="2000"/>
              <a:t>Vacuum</a:t>
            </a:r>
            <a:r>
              <a:rPr b="0" i="0" lang="en-US" sz="2000" u="none">
                <a:solidFill>
                  <a:schemeClr val="dk1"/>
                </a:solidFill>
                <a:latin typeface="Arial"/>
                <a:ea typeface="Arial"/>
                <a:cs typeface="Arial"/>
                <a:sym typeface="Arial"/>
              </a:rPr>
              <a:t> Cleaner – based on current location and on whether that contains dirt</a:t>
            </a:r>
            <a:endParaRPr/>
          </a:p>
          <a:p>
            <a:pPr indent="-127000" lvl="0" marL="0" rtl="0" algn="l">
              <a:lnSpc>
                <a:spcPct val="100000"/>
              </a:lnSpc>
              <a:spcBef>
                <a:spcPts val="400"/>
              </a:spcBef>
              <a:spcAft>
                <a:spcPts val="0"/>
              </a:spcAft>
              <a:buClr>
                <a:schemeClr val="dk1"/>
              </a:buClr>
              <a:buSzPts val="2000"/>
              <a:buFont typeface="Noto Sans"/>
              <a:buChar char="❑"/>
            </a:pPr>
            <a:r>
              <a:rPr b="0" i="0" lang="en-US" sz="2000" u="none">
                <a:solidFill>
                  <a:schemeClr val="dk1"/>
                </a:solidFill>
                <a:latin typeface="Arial"/>
                <a:ea typeface="Arial"/>
                <a:cs typeface="Arial"/>
                <a:sym typeface="Arial"/>
              </a:rPr>
              <a:t>Car driving: if the car in front brakes, and its brake lights come on, then the driver should notice this and initiate braking. </a:t>
            </a:r>
            <a:r>
              <a:rPr b="1" i="0" lang="en-US" sz="2000" u="none">
                <a:solidFill>
                  <a:schemeClr val="dk1"/>
                </a:solidFill>
                <a:latin typeface="Arial"/>
                <a:ea typeface="Arial"/>
                <a:cs typeface="Arial"/>
                <a:sym typeface="Arial"/>
              </a:rPr>
              <a:t>condition-action </a:t>
            </a:r>
            <a:r>
              <a:rPr b="1" i="1" lang="en-US" sz="2000" u="none">
                <a:solidFill>
                  <a:schemeClr val="dk1"/>
                </a:solidFill>
                <a:latin typeface="Arial"/>
                <a:ea typeface="Arial"/>
                <a:cs typeface="Arial"/>
                <a:sym typeface="Arial"/>
              </a:rPr>
              <a:t>rule if </a:t>
            </a:r>
            <a:r>
              <a:rPr b="0" i="1" lang="en-US" sz="2000" u="none">
                <a:solidFill>
                  <a:schemeClr val="dk1"/>
                </a:solidFill>
                <a:latin typeface="Arial"/>
                <a:ea typeface="Arial"/>
                <a:cs typeface="Arial"/>
                <a:sym typeface="Arial"/>
              </a:rPr>
              <a:t>car-in-front-is-braking </a:t>
            </a:r>
            <a:r>
              <a:rPr b="1" i="1" lang="en-US" sz="2000" u="none">
                <a:solidFill>
                  <a:schemeClr val="dk1"/>
                </a:solidFill>
                <a:latin typeface="Arial"/>
                <a:ea typeface="Arial"/>
                <a:cs typeface="Arial"/>
                <a:sym typeface="Arial"/>
              </a:rPr>
              <a:t>then </a:t>
            </a:r>
            <a:r>
              <a:rPr b="0" i="1" lang="en-US" sz="2000" u="none">
                <a:solidFill>
                  <a:schemeClr val="dk1"/>
                </a:solidFill>
                <a:latin typeface="Arial"/>
                <a:ea typeface="Arial"/>
                <a:cs typeface="Arial"/>
                <a:sym typeface="Arial"/>
              </a:rPr>
              <a:t>initiate-braking.</a:t>
            </a:r>
            <a:endParaRPr/>
          </a:p>
          <a:p>
            <a:pPr indent="0" lvl="0" marL="0" rtl="0" algn="ctr">
              <a:lnSpc>
                <a:spcPct val="100000"/>
              </a:lnSpc>
              <a:spcBef>
                <a:spcPts val="480"/>
              </a:spcBef>
              <a:spcAft>
                <a:spcPts val="0"/>
              </a:spcAft>
              <a:buClr>
                <a:schemeClr val="dk1"/>
              </a:buClr>
              <a:buSzPts val="2000"/>
              <a:buFont typeface="Arial"/>
              <a:buNone/>
            </a:pPr>
            <a:r>
              <a:rPr b="0" i="1" lang="en-US" sz="2000" u="none">
                <a:solidFill>
                  <a:schemeClr val="dk1"/>
                </a:solidFill>
                <a:latin typeface="Arial"/>
                <a:ea typeface="Arial"/>
                <a:cs typeface="Arial"/>
                <a:sym typeface="Arial"/>
              </a:rPr>
              <a:t>	</a:t>
            </a:r>
            <a:r>
              <a:rPr b="1" i="1" lang="en-US" sz="2400" u="none">
                <a:solidFill>
                  <a:schemeClr val="dk1"/>
                </a:solidFill>
                <a:latin typeface="Arial"/>
                <a:ea typeface="Arial"/>
                <a:cs typeface="Arial"/>
                <a:sym typeface="Arial"/>
              </a:rPr>
              <a:t>Issues </a:t>
            </a:r>
            <a:endParaRPr/>
          </a:p>
          <a:p>
            <a:pPr indent="-127000" lvl="0" marL="0" rtl="0" algn="l">
              <a:lnSpc>
                <a:spcPct val="100000"/>
              </a:lnSpc>
              <a:spcBef>
                <a:spcPts val="400"/>
              </a:spcBef>
              <a:spcAft>
                <a:spcPts val="0"/>
              </a:spcAft>
              <a:buClr>
                <a:schemeClr val="dk1"/>
              </a:buClr>
              <a:buSzPts val="2000"/>
              <a:buFont typeface="Noto Sans"/>
              <a:buChar char="❑"/>
            </a:pPr>
            <a:r>
              <a:rPr b="0" i="1" lang="en-US" sz="2000" u="none">
                <a:solidFill>
                  <a:schemeClr val="dk1"/>
                </a:solidFill>
                <a:latin typeface="Arial"/>
                <a:ea typeface="Arial"/>
                <a:cs typeface="Arial"/>
                <a:sym typeface="Arial"/>
              </a:rPr>
              <a:t>If decision can be made on the basis of current percept i.e only If the environment is fully observable.</a:t>
            </a:r>
            <a:endParaRPr/>
          </a:p>
          <a:p>
            <a:pPr indent="-127000" lvl="0" marL="0" rtl="0" algn="l">
              <a:lnSpc>
                <a:spcPct val="100000"/>
              </a:lnSpc>
              <a:spcBef>
                <a:spcPts val="400"/>
              </a:spcBef>
              <a:spcAft>
                <a:spcPts val="0"/>
              </a:spcAft>
              <a:buClr>
                <a:schemeClr val="dk1"/>
              </a:buClr>
              <a:buSzPts val="2000"/>
              <a:buFont typeface="Noto Sans"/>
              <a:buChar char="❑"/>
            </a:pPr>
            <a:r>
              <a:rPr b="0" i="0" lang="en-US" sz="2000" u="none">
                <a:solidFill>
                  <a:schemeClr val="dk1"/>
                </a:solidFill>
                <a:latin typeface="Arial"/>
                <a:ea typeface="Arial"/>
                <a:cs typeface="Arial"/>
                <a:sym typeface="Arial"/>
              </a:rPr>
              <a:t>sensors do not provide access to the complete state of the world. In such cases, the agent may need to maintain some internal state information</a:t>
            </a:r>
            <a:endParaRPr/>
          </a:p>
          <a:p>
            <a:pPr indent="-127000" lvl="0" marL="0" rtl="0" algn="l">
              <a:lnSpc>
                <a:spcPct val="100000"/>
              </a:lnSpc>
              <a:spcBef>
                <a:spcPts val="400"/>
              </a:spcBef>
              <a:spcAft>
                <a:spcPts val="0"/>
              </a:spcAft>
              <a:buClr>
                <a:schemeClr val="dk1"/>
              </a:buClr>
              <a:buSzPts val="2000"/>
              <a:buFont typeface="Noto Sans"/>
              <a:buChar char="❑"/>
            </a:pPr>
            <a:r>
              <a:rPr b="0" i="1" lang="en-US" sz="2000" u="none">
                <a:solidFill>
                  <a:schemeClr val="dk1"/>
                </a:solidFill>
                <a:latin typeface="Arial"/>
                <a:ea typeface="Arial"/>
                <a:cs typeface="Arial"/>
                <a:sym typeface="Arial"/>
              </a:rPr>
              <a:t>Infinite Loop: due to partially observable environment.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13ede7beaa9_0_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272" name="Google Shape;272;g13ede7beaa9_0_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US"/>
              <a:t>function </a:t>
            </a:r>
            <a:r>
              <a:rPr lang="en-US" sz="2700"/>
              <a:t>REFLEX_VACUUM_AGENT([LOCATION,STSTUS])</a:t>
            </a:r>
            <a:r>
              <a:rPr lang="en-US"/>
              <a:t> returns an action</a:t>
            </a:r>
            <a:br>
              <a:rPr lang="en-US"/>
            </a:br>
            <a:endParaRPr/>
          </a:p>
          <a:p>
            <a:pPr indent="0" lvl="0" marL="0" rtl="0" algn="l">
              <a:lnSpc>
                <a:spcPct val="100000"/>
              </a:lnSpc>
              <a:spcBef>
                <a:spcPts val="360"/>
              </a:spcBef>
              <a:spcAft>
                <a:spcPts val="0"/>
              </a:spcAft>
              <a:buSzPts val="1800"/>
              <a:buNone/>
            </a:pPr>
            <a:r>
              <a:rPr lang="en-US"/>
              <a:t>if STATUS = Dirty then return Suck</a:t>
            </a:r>
            <a:endParaRPr/>
          </a:p>
          <a:p>
            <a:pPr indent="0" lvl="0" marL="0" rtl="0" algn="l">
              <a:lnSpc>
                <a:spcPct val="100000"/>
              </a:lnSpc>
              <a:spcBef>
                <a:spcPts val="360"/>
              </a:spcBef>
              <a:spcAft>
                <a:spcPts val="0"/>
              </a:spcAft>
              <a:buSzPts val="1800"/>
              <a:buNone/>
            </a:pPr>
            <a:r>
              <a:rPr lang="en-US"/>
              <a:t>else if location = A then return Right</a:t>
            </a:r>
            <a:endParaRPr/>
          </a:p>
          <a:p>
            <a:pPr indent="0" lvl="0" marL="0" rtl="0" algn="l">
              <a:lnSpc>
                <a:spcPct val="100000"/>
              </a:lnSpc>
              <a:spcBef>
                <a:spcPts val="360"/>
              </a:spcBef>
              <a:spcAft>
                <a:spcPts val="0"/>
              </a:spcAft>
              <a:buSzPts val="1800"/>
              <a:buNone/>
            </a:pPr>
            <a:r>
              <a:rPr lang="en-US"/>
              <a:t>else if location = B then return Left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Model based reflex agents</a:t>
            </a:r>
            <a:endParaRPr/>
          </a:p>
        </p:txBody>
      </p:sp>
      <p:sp>
        <p:nvSpPr>
          <p:cNvPr id="278" name="Google Shape;278;p24"/>
          <p:cNvSpPr txBox="1"/>
          <p:nvPr>
            <p:ph idx="1" type="body"/>
          </p:nvPr>
        </p:nvSpPr>
        <p:spPr>
          <a:xfrm>
            <a:off x="457200" y="1600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Agent to keep track of the part of the word it cant see now.</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Maintain some sort of internal state that depend on the percept history and thereby reflect at least some of unobservable aspect of current state.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Updating this internal state information as time goes by requires two kinds of knowledge to be encoded in the agent program.</a:t>
            </a:r>
            <a:endParaRPr/>
          </a:p>
          <a:p>
            <a:pPr indent="-342900" lvl="0" marL="342900" marR="0" rtl="0" algn="l">
              <a:lnSpc>
                <a:spcPct val="100000"/>
              </a:lnSpc>
              <a:spcBef>
                <a:spcPts val="400"/>
              </a:spcBef>
              <a:spcAft>
                <a:spcPts val="0"/>
              </a:spcAft>
              <a:buClr>
                <a:schemeClr val="dk1"/>
              </a:buClr>
              <a:buSzPts val="2000"/>
              <a:buFont typeface="Arial"/>
              <a:buAutoNum type="arabicPeriod"/>
            </a:pPr>
            <a:r>
              <a:rPr b="0" i="0" lang="en-US" sz="2000" u="none">
                <a:solidFill>
                  <a:schemeClr val="dk1"/>
                </a:solidFill>
                <a:latin typeface="Arial"/>
                <a:ea typeface="Arial"/>
                <a:cs typeface="Arial"/>
                <a:sym typeface="Arial"/>
              </a:rPr>
              <a:t>we need some information about how the world evolves independently of the agent—for example, that an overtaking car generally will be closer behind than it was a moment ago.</a:t>
            </a:r>
            <a:endParaRPr/>
          </a:p>
          <a:p>
            <a:pPr indent="-342900" lvl="0" marL="342900" marR="0" rtl="0" algn="l">
              <a:lnSpc>
                <a:spcPct val="100000"/>
              </a:lnSpc>
              <a:spcBef>
                <a:spcPts val="400"/>
              </a:spcBef>
              <a:spcAft>
                <a:spcPts val="0"/>
              </a:spcAft>
              <a:buClr>
                <a:schemeClr val="dk1"/>
              </a:buClr>
              <a:buSzPts val="2000"/>
              <a:buFont typeface="Arial"/>
              <a:buAutoNum type="arabicPeriod"/>
            </a:pPr>
            <a:r>
              <a:rPr b="0" i="0" lang="en-US" sz="2000" u="none">
                <a:solidFill>
                  <a:schemeClr val="dk1"/>
                </a:solidFill>
                <a:latin typeface="Arial"/>
                <a:ea typeface="Arial"/>
                <a:cs typeface="Arial"/>
                <a:sym typeface="Arial"/>
              </a:rPr>
              <a:t>we need some information about'how the agent's own actions affect the world—for example, that when the agent changes lanes to the right, there is a gap (at least temporarily) in the lane it was in before, or that after driving for five minutes northbound ; on the freeway one is usually about five miles north of where one was five minutes ago.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Agents (rational agents)</a:t>
            </a:r>
            <a:endParaRPr/>
          </a:p>
        </p:txBody>
      </p:sp>
      <p:sp>
        <p:nvSpPr>
          <p:cNvPr id="100" name="Google Shape;100;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An </a:t>
            </a:r>
            <a:r>
              <a:rPr b="0" i="0" lang="en-US" sz="2800" u="none">
                <a:solidFill>
                  <a:srgbClr val="FF0000"/>
                </a:solidFill>
                <a:latin typeface="Arial"/>
                <a:ea typeface="Arial"/>
                <a:cs typeface="Arial"/>
                <a:sym typeface="Arial"/>
              </a:rPr>
              <a:t>agent</a:t>
            </a:r>
            <a:r>
              <a:rPr b="0" i="0" lang="en-US" sz="2800" u="none">
                <a:solidFill>
                  <a:schemeClr val="dk1"/>
                </a:solidFill>
                <a:latin typeface="Arial"/>
                <a:ea typeface="Arial"/>
                <a:cs typeface="Arial"/>
                <a:sym typeface="Arial"/>
              </a:rPr>
              <a:t> is anything that can be viewed as </a:t>
            </a:r>
            <a:r>
              <a:rPr b="0" i="0" lang="en-US" sz="2800" u="none">
                <a:solidFill>
                  <a:srgbClr val="FF0000"/>
                </a:solidFill>
                <a:latin typeface="Arial"/>
                <a:ea typeface="Arial"/>
                <a:cs typeface="Arial"/>
                <a:sym typeface="Arial"/>
              </a:rPr>
              <a:t>perceiving</a:t>
            </a:r>
            <a:r>
              <a:rPr b="0" i="0" lang="en-US" sz="2800" u="none">
                <a:solidFill>
                  <a:schemeClr val="dk1"/>
                </a:solidFill>
                <a:latin typeface="Arial"/>
                <a:ea typeface="Arial"/>
                <a:cs typeface="Arial"/>
                <a:sym typeface="Arial"/>
              </a:rPr>
              <a:t> its </a:t>
            </a:r>
            <a:r>
              <a:rPr b="0" i="0" lang="en-US" sz="2800" u="none">
                <a:solidFill>
                  <a:srgbClr val="FF0000"/>
                </a:solidFill>
                <a:latin typeface="Arial"/>
                <a:ea typeface="Arial"/>
                <a:cs typeface="Arial"/>
                <a:sym typeface="Arial"/>
              </a:rPr>
              <a:t>environment</a:t>
            </a:r>
            <a:r>
              <a:rPr b="0" i="0" lang="en-US" sz="2800" u="none">
                <a:solidFill>
                  <a:schemeClr val="dk1"/>
                </a:solidFill>
                <a:latin typeface="Arial"/>
                <a:ea typeface="Arial"/>
                <a:cs typeface="Arial"/>
                <a:sym typeface="Arial"/>
              </a:rPr>
              <a:t> through </a:t>
            </a:r>
            <a:r>
              <a:rPr b="0" i="0" lang="en-US" sz="2800" u="none">
                <a:solidFill>
                  <a:srgbClr val="FF0000"/>
                </a:solidFill>
                <a:latin typeface="Arial"/>
                <a:ea typeface="Arial"/>
                <a:cs typeface="Arial"/>
                <a:sym typeface="Arial"/>
              </a:rPr>
              <a:t>sensors</a:t>
            </a:r>
            <a:r>
              <a:rPr b="0" i="0" lang="en-US" sz="2800" u="none">
                <a:solidFill>
                  <a:schemeClr val="dk1"/>
                </a:solidFill>
                <a:latin typeface="Arial"/>
                <a:ea typeface="Arial"/>
                <a:cs typeface="Arial"/>
                <a:sym typeface="Arial"/>
              </a:rPr>
              <a:t> and </a:t>
            </a:r>
            <a:r>
              <a:rPr b="0" i="0" lang="en-US" sz="2800" u="none">
                <a:solidFill>
                  <a:srgbClr val="FF0000"/>
                </a:solidFill>
                <a:latin typeface="Arial"/>
                <a:ea typeface="Arial"/>
                <a:cs typeface="Arial"/>
                <a:sym typeface="Arial"/>
              </a:rPr>
              <a:t>acting</a:t>
            </a:r>
            <a:r>
              <a:rPr b="0" i="0" lang="en-US" sz="2800" u="none">
                <a:solidFill>
                  <a:schemeClr val="dk1"/>
                </a:solidFill>
                <a:latin typeface="Arial"/>
                <a:ea typeface="Arial"/>
                <a:cs typeface="Arial"/>
                <a:sym typeface="Arial"/>
              </a:rPr>
              <a:t> upon that environment through </a:t>
            </a:r>
            <a:r>
              <a:rPr b="0" i="0" lang="en-US" sz="2800" u="none">
                <a:solidFill>
                  <a:srgbClr val="FF0000"/>
                </a:solidFill>
                <a:latin typeface="Arial"/>
                <a:ea typeface="Arial"/>
                <a:cs typeface="Arial"/>
                <a:sym typeface="Arial"/>
              </a:rPr>
              <a:t>actuators</a:t>
            </a:r>
            <a:endParaRPr/>
          </a:p>
          <a:p>
            <a:pPr indent="-165100" lvl="0" marL="342900" rtl="0" algn="l">
              <a:lnSpc>
                <a:spcPct val="9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342900" lvl="0" marL="342900" rtl="0" algn="l">
              <a:lnSpc>
                <a:spcPct val="90000"/>
              </a:lnSpc>
              <a:spcBef>
                <a:spcPts val="560"/>
              </a:spcBef>
              <a:spcAft>
                <a:spcPts val="0"/>
              </a:spcAft>
              <a:buClr>
                <a:srgbClr val="FF0000"/>
              </a:buClr>
              <a:buSzPts val="2800"/>
              <a:buFont typeface="Arial"/>
              <a:buChar char="•"/>
            </a:pPr>
            <a:r>
              <a:rPr b="0" i="0" lang="en-US" sz="2800" u="none">
                <a:solidFill>
                  <a:srgbClr val="FF0000"/>
                </a:solidFill>
                <a:latin typeface="Arial"/>
                <a:ea typeface="Arial"/>
                <a:cs typeface="Arial"/>
                <a:sym typeface="Arial"/>
              </a:rPr>
              <a:t>Human agent</a:t>
            </a:r>
            <a:r>
              <a:rPr b="0" i="0" lang="en-US" sz="2800" u="none">
                <a:solidFill>
                  <a:schemeClr val="dk1"/>
                </a:solidFill>
                <a:latin typeface="Arial"/>
                <a:ea typeface="Arial"/>
                <a:cs typeface="Arial"/>
                <a:sym typeface="Arial"/>
              </a:rPr>
              <a:t>: eyes, ears, and other organs for sensors; hands,legs, mouth, and other body parts for actuators</a:t>
            </a:r>
            <a:endParaRPr/>
          </a:p>
          <a:p>
            <a:pPr indent="-165100" lvl="0" marL="342900" rtl="0" algn="l">
              <a:lnSpc>
                <a:spcPct val="9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342900" lvl="0" marL="342900" rtl="0" algn="l">
              <a:lnSpc>
                <a:spcPct val="90000"/>
              </a:lnSpc>
              <a:spcBef>
                <a:spcPts val="560"/>
              </a:spcBef>
              <a:spcAft>
                <a:spcPts val="0"/>
              </a:spcAft>
              <a:buClr>
                <a:srgbClr val="FF0000"/>
              </a:buClr>
              <a:buSzPts val="2800"/>
              <a:buFont typeface="Arial"/>
              <a:buChar char="•"/>
            </a:pPr>
            <a:r>
              <a:rPr b="0" i="0" lang="en-US" sz="2800" u="none">
                <a:solidFill>
                  <a:srgbClr val="FF0000"/>
                </a:solidFill>
                <a:latin typeface="Arial"/>
                <a:ea typeface="Arial"/>
                <a:cs typeface="Arial"/>
                <a:sym typeface="Arial"/>
              </a:rPr>
              <a:t>Robotic agent</a:t>
            </a:r>
            <a:r>
              <a:rPr b="0" i="0" lang="en-US" sz="2800" u="none">
                <a:solidFill>
                  <a:schemeClr val="dk1"/>
                </a:solidFill>
                <a:latin typeface="Arial"/>
                <a:ea typeface="Arial"/>
                <a:cs typeface="Arial"/>
                <a:sym typeface="Arial"/>
              </a:rPr>
              <a:t>: cameras and infrared range finders for sensors;various motors for actuators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Model-based reflex agents</a:t>
            </a:r>
            <a:endParaRPr/>
          </a:p>
        </p:txBody>
      </p:sp>
      <p:pic>
        <p:nvPicPr>
          <p:cNvPr descr="reflex+state-agent" id="284" name="Google Shape;284;p25"/>
          <p:cNvPicPr preferRelativeResize="0"/>
          <p:nvPr>
            <p:ph idx="1" type="body"/>
          </p:nvPr>
        </p:nvPicPr>
        <p:blipFill rotWithShape="1">
          <a:blip r:embed="rId3">
            <a:alphaModFix/>
          </a:blip>
          <a:srcRect b="0" l="0" r="0" t="0"/>
          <a:stretch/>
        </p:blipFill>
        <p:spPr>
          <a:xfrm>
            <a:off x="1295400" y="1295400"/>
            <a:ext cx="6172200" cy="3929062"/>
          </a:xfrm>
          <a:prstGeom prst="rect">
            <a:avLst/>
          </a:prstGeom>
          <a:noFill/>
          <a:ln>
            <a:noFill/>
          </a:ln>
        </p:spPr>
      </p:pic>
      <p:sp>
        <p:nvSpPr>
          <p:cNvPr id="285" name="Google Shape;285;p25"/>
          <p:cNvSpPr txBox="1"/>
          <p:nvPr/>
        </p:nvSpPr>
        <p:spPr>
          <a:xfrm>
            <a:off x="457200" y="5867400"/>
            <a:ext cx="7891462"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Current percept is combined with old internal state to generate the updated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description of the current state.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Model-based reflex agents</a:t>
            </a:r>
            <a:endParaRPr/>
          </a:p>
        </p:txBody>
      </p:sp>
      <p:sp>
        <p:nvSpPr>
          <p:cNvPr id="291" name="Google Shape;291;p2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1" i="0" lang="en-US" sz="2800" u="none">
                <a:solidFill>
                  <a:schemeClr val="dk1"/>
                </a:solidFill>
                <a:latin typeface="Arial"/>
                <a:ea typeface="Arial"/>
                <a:cs typeface="Arial"/>
                <a:sym typeface="Arial"/>
              </a:rPr>
              <a:t>Function Reflex agent with state returns an </a:t>
            </a:r>
            <a:r>
              <a:rPr b="0" i="1" lang="en-US" sz="2800" u="none">
                <a:solidFill>
                  <a:schemeClr val="dk1"/>
                </a:solidFill>
                <a:latin typeface="Arial"/>
                <a:ea typeface="Arial"/>
                <a:cs typeface="Arial"/>
                <a:sym typeface="Arial"/>
              </a:rPr>
              <a:t>action</a:t>
            </a:r>
            <a:endParaRPr/>
          </a:p>
          <a:p>
            <a:pPr indent="-342900" lvl="0" marL="342900" marR="0" rtl="0" algn="l">
              <a:lnSpc>
                <a:spcPct val="100000"/>
              </a:lnSpc>
              <a:spcBef>
                <a:spcPts val="560"/>
              </a:spcBef>
              <a:spcAft>
                <a:spcPts val="0"/>
              </a:spcAft>
              <a:buClr>
                <a:schemeClr val="dk1"/>
              </a:buClr>
              <a:buSzPts val="2800"/>
              <a:buFont typeface="Arial"/>
              <a:buChar char="•"/>
            </a:pPr>
            <a:r>
              <a:rPr b="1" i="0" lang="en-US" sz="2800" u="none">
                <a:solidFill>
                  <a:schemeClr val="dk1"/>
                </a:solidFill>
                <a:latin typeface="Arial"/>
                <a:ea typeface="Arial"/>
                <a:cs typeface="Arial"/>
                <a:sym typeface="Arial"/>
              </a:rPr>
              <a:t>static: </a:t>
            </a:r>
            <a:endParaRPr/>
          </a:p>
          <a:p>
            <a:pPr indent="-342900" lvl="0" marL="342900" marR="0" rtl="0" algn="l">
              <a:lnSpc>
                <a:spcPct val="100000"/>
              </a:lnSpc>
              <a:spcBef>
                <a:spcPts val="560"/>
              </a:spcBef>
              <a:spcAft>
                <a:spcPts val="0"/>
              </a:spcAft>
              <a:buClr>
                <a:schemeClr val="dk1"/>
              </a:buClr>
              <a:buSzPts val="2800"/>
              <a:buFont typeface="Arial"/>
              <a:buChar char="•"/>
            </a:pPr>
            <a:r>
              <a:rPr b="0" i="1" lang="en-US" sz="2800" u="none">
                <a:solidFill>
                  <a:schemeClr val="dk1"/>
                </a:solidFill>
                <a:latin typeface="Arial"/>
                <a:ea typeface="Arial"/>
                <a:cs typeface="Arial"/>
                <a:sym typeface="Arial"/>
              </a:rPr>
              <a:t>state </a:t>
            </a:r>
            <a:r>
              <a:rPr b="0" i="0" lang="en-US" sz="2800" u="none">
                <a:solidFill>
                  <a:schemeClr val="dk1"/>
                </a:solidFill>
                <a:latin typeface="Arial"/>
                <a:ea typeface="Arial"/>
                <a:cs typeface="Arial"/>
                <a:sym typeface="Arial"/>
              </a:rPr>
              <a:t>&lt;— Update-state(state,action,percept)</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rule &lt;- RULE-MATCH(state, </a:t>
            </a:r>
            <a:r>
              <a:rPr b="0" i="1" lang="en-US" sz="2800" u="none">
                <a:solidFill>
                  <a:schemeClr val="dk1"/>
                </a:solidFill>
                <a:latin typeface="Arial"/>
                <a:ea typeface="Arial"/>
                <a:cs typeface="Arial"/>
                <a:sym typeface="Arial"/>
              </a:rPr>
              <a:t>rules)</a:t>
            </a:r>
            <a:endParaRPr/>
          </a:p>
          <a:p>
            <a:pPr indent="-342900" lvl="0" marL="342900" marR="0" rtl="0" algn="l">
              <a:lnSpc>
                <a:spcPct val="100000"/>
              </a:lnSpc>
              <a:spcBef>
                <a:spcPts val="560"/>
              </a:spcBef>
              <a:spcAft>
                <a:spcPts val="0"/>
              </a:spcAft>
              <a:buClr>
                <a:schemeClr val="dk1"/>
              </a:buClr>
              <a:buSzPts val="2800"/>
              <a:buFont typeface="Arial"/>
              <a:buChar char="•"/>
            </a:pPr>
            <a:r>
              <a:rPr b="0" i="1" lang="en-US" sz="2800" u="none">
                <a:solidFill>
                  <a:schemeClr val="dk1"/>
                </a:solidFill>
                <a:latin typeface="Arial"/>
                <a:ea typeface="Arial"/>
                <a:cs typeface="Arial"/>
                <a:sym typeface="Arial"/>
              </a:rPr>
              <a:t>action </a:t>
            </a:r>
            <a:r>
              <a:rPr b="0" i="0" lang="en-US" sz="2800" u="none">
                <a:solidFill>
                  <a:schemeClr val="dk1"/>
                </a:solidFill>
                <a:latin typeface="Arial"/>
                <a:ea typeface="Arial"/>
                <a:cs typeface="Arial"/>
                <a:sym typeface="Arial"/>
              </a:rPr>
              <a:t>&lt;- RULE-ACTiON[rule]</a:t>
            </a:r>
            <a:endParaRPr/>
          </a:p>
          <a:p>
            <a:pPr indent="-342900" lvl="0" marL="342900" marR="0" rtl="0" algn="l">
              <a:lnSpc>
                <a:spcPct val="100000"/>
              </a:lnSpc>
              <a:spcBef>
                <a:spcPts val="560"/>
              </a:spcBef>
              <a:spcAft>
                <a:spcPts val="0"/>
              </a:spcAft>
              <a:buClr>
                <a:schemeClr val="dk1"/>
              </a:buClr>
              <a:buSzPts val="2800"/>
              <a:buFont typeface="Arial"/>
              <a:buChar char="•"/>
            </a:pPr>
            <a:r>
              <a:rPr b="1" i="0" lang="en-US" sz="2800" u="none">
                <a:solidFill>
                  <a:schemeClr val="dk1"/>
                </a:solidFill>
                <a:latin typeface="Arial"/>
                <a:ea typeface="Arial"/>
                <a:cs typeface="Arial"/>
                <a:sym typeface="Arial"/>
              </a:rPr>
              <a:t>return </a:t>
            </a:r>
            <a:r>
              <a:rPr b="0" i="1" lang="en-US" sz="2800" u="none">
                <a:solidFill>
                  <a:schemeClr val="dk1"/>
                </a:solidFill>
                <a:latin typeface="Arial"/>
                <a:ea typeface="Arial"/>
                <a:cs typeface="Arial"/>
                <a:sym typeface="Arial"/>
              </a:rPr>
              <a:t>action</a:t>
            </a:r>
            <a:endParaRPr b="0" i="0" sz="2800" u="non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Update state  is responsible for creating the new internal state description as well as interpreting the new percept in the light of existing knowledge about the state.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13ede7beaa9_0_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298" name="Google Shape;298;g13ede7beaa9_0_34"/>
          <p:cNvSpPr txBox="1"/>
          <p:nvPr>
            <p:ph idx="1" type="body"/>
          </p:nvPr>
        </p:nvSpPr>
        <p:spPr>
          <a:xfrm>
            <a:off x="457200" y="1600200"/>
            <a:ext cx="8229600" cy="5105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US"/>
              <a:t>Action may depend on history or unperceived aspects of the world.</a:t>
            </a:r>
            <a:endParaRPr/>
          </a:p>
          <a:p>
            <a:pPr indent="0" lvl="0" marL="0" rtl="0" algn="l">
              <a:lnSpc>
                <a:spcPct val="100000"/>
              </a:lnSpc>
              <a:spcBef>
                <a:spcPts val="360"/>
              </a:spcBef>
              <a:spcAft>
                <a:spcPts val="0"/>
              </a:spcAft>
              <a:buSzPts val="1800"/>
              <a:buNone/>
            </a:pPr>
            <a:r>
              <a:rPr lang="en-US"/>
              <a:t> − Need to maintain internal world model. </a:t>
            </a:r>
            <a:endParaRPr/>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rPr lang="en-US"/>
              <a:t>Example: </a:t>
            </a:r>
            <a:endParaRPr/>
          </a:p>
          <a:p>
            <a:pPr indent="0" lvl="0" marL="0" rtl="0" algn="l">
              <a:lnSpc>
                <a:spcPct val="100000"/>
              </a:lnSpc>
              <a:spcBef>
                <a:spcPts val="360"/>
              </a:spcBef>
              <a:spcAft>
                <a:spcPts val="0"/>
              </a:spcAft>
              <a:buSzPts val="1800"/>
              <a:buNone/>
            </a:pPr>
            <a:r>
              <a:rPr lang="en-US">
                <a:solidFill>
                  <a:srgbClr val="FF0000"/>
                </a:solidFill>
              </a:rPr>
              <a:t>Agent:</a:t>
            </a:r>
            <a:r>
              <a:rPr lang="en-US"/>
              <a:t> robot vacuum cleaner </a:t>
            </a:r>
            <a:endParaRPr/>
          </a:p>
          <a:p>
            <a:pPr indent="0" lvl="0" marL="0" rtl="0" algn="l">
              <a:lnSpc>
                <a:spcPct val="100000"/>
              </a:lnSpc>
              <a:spcBef>
                <a:spcPts val="360"/>
              </a:spcBef>
              <a:spcAft>
                <a:spcPts val="0"/>
              </a:spcAft>
              <a:buSzPts val="1800"/>
              <a:buNone/>
            </a:pPr>
            <a:r>
              <a:rPr lang="en-US">
                <a:solidFill>
                  <a:srgbClr val="FF0000"/>
                </a:solidFill>
              </a:rPr>
              <a:t>Environment:</a:t>
            </a:r>
            <a:r>
              <a:rPr lang="en-US"/>
              <a:t> dirty room, furniture. </a:t>
            </a:r>
            <a:endParaRPr/>
          </a:p>
          <a:p>
            <a:pPr indent="0" lvl="0" marL="0" rtl="0" algn="l">
              <a:lnSpc>
                <a:spcPct val="100000"/>
              </a:lnSpc>
              <a:spcBef>
                <a:spcPts val="360"/>
              </a:spcBef>
              <a:spcAft>
                <a:spcPts val="0"/>
              </a:spcAft>
              <a:buSzPts val="1800"/>
              <a:buNone/>
            </a:pPr>
            <a:r>
              <a:rPr lang="en-US">
                <a:solidFill>
                  <a:srgbClr val="FF0000"/>
                </a:solidFill>
              </a:rPr>
              <a:t>Model:</a:t>
            </a:r>
            <a:r>
              <a:rPr lang="en-US"/>
              <a:t> map of room, which areas already cleaned. </a:t>
            </a:r>
            <a:endParaRPr/>
          </a:p>
          <a:p>
            <a:pPr indent="0" lvl="0" marL="0" rtl="0" algn="l">
              <a:lnSpc>
                <a:spcPct val="100000"/>
              </a:lnSpc>
              <a:spcBef>
                <a:spcPts val="360"/>
              </a:spcBef>
              <a:spcAft>
                <a:spcPts val="0"/>
              </a:spcAft>
              <a:buSzPts val="1800"/>
              <a:buNone/>
            </a:pPr>
            <a:r>
              <a:rPr lang="en-US"/>
              <a:t>Sensor/model trade-off.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7"/>
          <p:cNvSpPr txBox="1"/>
          <p:nvPr>
            <p:ph type="title"/>
          </p:nvPr>
        </p:nvSpPr>
        <p:spPr>
          <a:xfrm>
            <a:off x="342900" y="762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Goal-based agents</a:t>
            </a:r>
            <a:endParaRPr/>
          </a:p>
        </p:txBody>
      </p:sp>
      <p:sp>
        <p:nvSpPr>
          <p:cNvPr id="304" name="Google Shape;304;p27"/>
          <p:cNvSpPr txBox="1"/>
          <p:nvPr>
            <p:ph idx="1" type="body"/>
          </p:nvPr>
        </p:nvSpPr>
        <p:spPr>
          <a:xfrm>
            <a:off x="342900" y="1066800"/>
            <a:ext cx="8458200" cy="5562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Knowing about the current state of the environment is not always enough to decide what to do. For example, at a road junction, the taxi can turn left, right, or go straight on. The right decision depends on where the taxi is trying to get to.</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Agent needs some sort of </a:t>
            </a:r>
            <a:r>
              <a:rPr b="1" i="0" lang="en-US" sz="2000" u="none">
                <a:solidFill>
                  <a:schemeClr val="dk1"/>
                </a:solidFill>
                <a:latin typeface="Arial"/>
                <a:ea typeface="Arial"/>
                <a:cs typeface="Arial"/>
                <a:sym typeface="Arial"/>
              </a:rPr>
              <a:t>goal </a:t>
            </a:r>
            <a:r>
              <a:rPr b="0" i="0" lang="en-US" sz="2000" u="none">
                <a:solidFill>
                  <a:schemeClr val="dk1"/>
                </a:solidFill>
                <a:latin typeface="Arial"/>
                <a:ea typeface="Arial"/>
                <a:cs typeface="Arial"/>
                <a:sym typeface="Arial"/>
              </a:rPr>
              <a:t>information, which describes situations that are desirable for example, being at the passenger's destination.</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Agent Program choose the action that achieve the goal</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rgbClr val="FF0000"/>
                </a:solidFill>
                <a:latin typeface="Arial"/>
                <a:ea typeface="Arial"/>
                <a:cs typeface="Arial"/>
                <a:sym typeface="Arial"/>
              </a:rPr>
              <a:t>Searching</a:t>
            </a:r>
            <a:r>
              <a:rPr b="0" i="0" lang="en-US" sz="2000" u="none">
                <a:solidFill>
                  <a:schemeClr val="dk1"/>
                </a:solidFill>
                <a:latin typeface="Arial"/>
                <a:ea typeface="Arial"/>
                <a:cs typeface="Arial"/>
                <a:sym typeface="Arial"/>
              </a:rPr>
              <a:t> and </a:t>
            </a:r>
            <a:r>
              <a:rPr b="0" i="0" lang="en-US" sz="2000" u="none">
                <a:solidFill>
                  <a:srgbClr val="FF0000"/>
                </a:solidFill>
                <a:latin typeface="Arial"/>
                <a:ea typeface="Arial"/>
                <a:cs typeface="Arial"/>
                <a:sym typeface="Arial"/>
              </a:rPr>
              <a:t>Planning </a:t>
            </a:r>
            <a:r>
              <a:rPr b="0" i="0" lang="en-US" sz="2000" u="none">
                <a:solidFill>
                  <a:schemeClr val="dk1"/>
                </a:solidFill>
                <a:latin typeface="Arial"/>
                <a:ea typeface="Arial"/>
                <a:cs typeface="Arial"/>
                <a:sym typeface="Arial"/>
              </a:rPr>
              <a:t>are the subfields of AI devoted to finding action sequence that achieve the agents' goal.</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Decision making is different from condition-action rule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Reflex agent use built in rule to map percept to action , Goal based could reason</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Although the goal based agent appeared less efficient it is more flexible because knowledge that support its decision is represented explicitly and can be modified.</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8"/>
          <p:cNvSpPr txBox="1"/>
          <p:nvPr>
            <p:ph type="title"/>
          </p:nvPr>
        </p:nvSpPr>
        <p:spPr>
          <a:xfrm>
            <a:off x="317500" y="746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Goal-based agents</a:t>
            </a:r>
            <a:endParaRPr/>
          </a:p>
        </p:txBody>
      </p:sp>
      <p:sp>
        <p:nvSpPr>
          <p:cNvPr id="310" name="Google Shape;310;p28"/>
          <p:cNvSpPr txBox="1"/>
          <p:nvPr>
            <p:ph idx="1" type="body"/>
          </p:nvPr>
        </p:nvSpPr>
        <p:spPr>
          <a:xfrm>
            <a:off x="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None/>
            </a:pPr>
            <a:br>
              <a:rPr b="0" i="0" lang="en-US" sz="3200" u="none">
                <a:solidFill>
                  <a:schemeClr val="dk1"/>
                </a:solidFill>
                <a:latin typeface="Arial"/>
                <a:ea typeface="Arial"/>
                <a:cs typeface="Arial"/>
                <a:sym typeface="Arial"/>
              </a:rPr>
            </a:br>
            <a:endParaRPr/>
          </a:p>
        </p:txBody>
      </p:sp>
      <p:pic>
        <p:nvPicPr>
          <p:cNvPr descr="goal-based-agent" id="311" name="Google Shape;311;p28"/>
          <p:cNvPicPr preferRelativeResize="0"/>
          <p:nvPr>
            <p:ph idx="1" type="body"/>
          </p:nvPr>
        </p:nvPicPr>
        <p:blipFill rotWithShape="1">
          <a:blip r:embed="rId3">
            <a:alphaModFix/>
          </a:blip>
          <a:srcRect b="0" l="0" r="0" t="0"/>
          <a:stretch/>
        </p:blipFill>
        <p:spPr>
          <a:xfrm>
            <a:off x="304800" y="1295400"/>
            <a:ext cx="8229600" cy="52387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13ede7beaa9_0_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1200"/>
              </a:spcAft>
              <a:buClr>
                <a:schemeClr val="dk1"/>
              </a:buClr>
              <a:buSzPts val="1100"/>
              <a:buFont typeface="Arial"/>
              <a:buNone/>
            </a:pPr>
            <a:r>
              <a:rPr b="1" lang="en-US" sz="3200">
                <a:solidFill>
                  <a:schemeClr val="dk1"/>
                </a:solidFill>
              </a:rPr>
              <a:t>goal-based agent</a:t>
            </a:r>
            <a:endParaRPr b="1"/>
          </a:p>
        </p:txBody>
      </p:sp>
      <p:sp>
        <p:nvSpPr>
          <p:cNvPr id="318" name="Google Shape;318;g13ede7beaa9_0_1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rPr lang="en-US"/>
              <a:t>def action (agent, environment):</a:t>
            </a:r>
            <a:endParaRPr/>
          </a:p>
          <a:p>
            <a:pPr indent="0" lvl="0" marL="0" rtl="0" algn="l">
              <a:lnSpc>
                <a:spcPct val="115000"/>
              </a:lnSpc>
              <a:spcBef>
                <a:spcPts val="1200"/>
              </a:spcBef>
              <a:spcAft>
                <a:spcPts val="0"/>
              </a:spcAft>
              <a:buClr>
                <a:schemeClr val="dk1"/>
              </a:buClr>
              <a:buSzPts val="1100"/>
              <a:buFont typeface="Arial"/>
              <a:buNone/>
            </a:pPr>
            <a:r>
              <a:rPr lang="en-US"/>
              <a:t>let state = agent. s e n s e (environment)</a:t>
            </a:r>
            <a:endParaRPr/>
          </a:p>
          <a:p>
            <a:pPr indent="0" lvl="0" marL="0" rtl="0" algn="l">
              <a:lnSpc>
                <a:spcPct val="115000"/>
              </a:lnSpc>
              <a:spcBef>
                <a:spcPts val="1200"/>
              </a:spcBef>
              <a:spcAft>
                <a:spcPts val="0"/>
              </a:spcAft>
              <a:buClr>
                <a:schemeClr val="dk1"/>
              </a:buClr>
              <a:buSzPts val="1100"/>
              <a:buFont typeface="Arial"/>
              <a:buNone/>
            </a:pPr>
            <a:r>
              <a:rPr lang="en-US"/>
              <a:t>for action in agent.available Actions :</a:t>
            </a:r>
            <a:endParaRPr/>
          </a:p>
          <a:p>
            <a:pPr indent="0" lvl="0" marL="0" rtl="0" algn="l">
              <a:lnSpc>
                <a:spcPct val="115000"/>
              </a:lnSpc>
              <a:spcBef>
                <a:spcPts val="1200"/>
              </a:spcBef>
              <a:spcAft>
                <a:spcPts val="0"/>
              </a:spcAft>
              <a:buClr>
                <a:schemeClr val="dk1"/>
              </a:buClr>
              <a:buSzPts val="1100"/>
              <a:buFont typeface="Arial"/>
              <a:buNone/>
            </a:pPr>
            <a:r>
              <a:rPr lang="en-US"/>
              <a:t>let resultingState = agent.do (action, state)</a:t>
            </a:r>
            <a:endParaRPr/>
          </a:p>
          <a:p>
            <a:pPr indent="0" lvl="0" marL="0" rtl="0" algn="l">
              <a:lnSpc>
                <a:spcPct val="115000"/>
              </a:lnSpc>
              <a:spcBef>
                <a:spcPts val="1200"/>
              </a:spcBef>
              <a:spcAft>
                <a:spcPts val="0"/>
              </a:spcAft>
              <a:buClr>
                <a:schemeClr val="dk1"/>
              </a:buClr>
              <a:buSzPts val="1100"/>
              <a:buFont typeface="Arial"/>
              <a:buNone/>
            </a:pPr>
            <a:r>
              <a:rPr lang="en-US"/>
              <a:t>if resultingState == agent. goal:</a:t>
            </a:r>
            <a:endParaRPr/>
          </a:p>
          <a:p>
            <a:pPr indent="0" lvl="0" marL="0" rtl="0" algn="l">
              <a:lnSpc>
                <a:spcPct val="115000"/>
              </a:lnSpc>
              <a:spcBef>
                <a:spcPts val="1200"/>
              </a:spcBef>
              <a:spcAft>
                <a:spcPts val="0"/>
              </a:spcAft>
              <a:buClr>
                <a:schemeClr val="dk1"/>
              </a:buClr>
              <a:buSzPts val="1100"/>
              <a:buFont typeface="Arial"/>
              <a:buNone/>
            </a:pPr>
            <a:r>
              <a:rPr lang="en-US"/>
              <a:t>return action</a:t>
            </a:r>
            <a:endParaRPr/>
          </a:p>
          <a:p>
            <a:pPr indent="0" lvl="0" marL="0" rtl="0" algn="l">
              <a:lnSpc>
                <a:spcPct val="100000"/>
              </a:lnSpc>
              <a:spcBef>
                <a:spcPts val="1200"/>
              </a:spcBef>
              <a:spcAft>
                <a:spcPts val="0"/>
              </a:spcAft>
              <a:buSzPts val="18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Utility-based agents</a:t>
            </a:r>
            <a:endParaRPr/>
          </a:p>
        </p:txBody>
      </p:sp>
      <p:sp>
        <p:nvSpPr>
          <p:cNvPr id="324" name="Google Shape;324;p2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Goals alone are not really enough to generate high-quality behavior</a:t>
            </a:r>
            <a:r>
              <a:rPr b="0" i="0" lang="en-US" sz="3200" u="none">
                <a:solidFill>
                  <a:schemeClr val="dk1"/>
                </a:solidFill>
                <a:latin typeface="Arial"/>
                <a:ea typeface="Arial"/>
                <a:cs typeface="Arial"/>
                <a:sym typeface="Arial"/>
              </a:rPr>
              <a:t>.</a:t>
            </a:r>
            <a:endParaRPr/>
          </a:p>
          <a:p>
            <a:pPr indent="-342900" lvl="0" marL="342900" marR="0" rtl="0" algn="l">
              <a:lnSpc>
                <a:spcPct val="107142"/>
              </a:lnSpc>
              <a:spcBef>
                <a:spcPts val="0"/>
              </a:spcBef>
              <a:spcAft>
                <a:spcPts val="0"/>
              </a:spcAft>
              <a:buClr>
                <a:schemeClr val="dk1"/>
              </a:buClr>
              <a:buSzPts val="1400"/>
              <a:buFont typeface="Arial"/>
              <a:buNone/>
            </a:pPr>
            <a:r>
              <a:t/>
            </a:r>
            <a:endParaRPr b="1" i="1" sz="1400" u="none">
              <a:solidFill>
                <a:schemeClr val="dk1"/>
              </a:solidFill>
              <a:latin typeface="Arial"/>
              <a:ea typeface="Arial"/>
              <a:cs typeface="Arial"/>
              <a:sym typeface="Arial"/>
            </a:endParaRPr>
          </a:p>
          <a:p>
            <a:pPr indent="-342900" lvl="0" marL="342900" marR="0" rtl="0" algn="l">
              <a:lnSpc>
                <a:spcPct val="46875"/>
              </a:lnSpc>
              <a:spcBef>
                <a:spcPts val="0"/>
              </a:spcBef>
              <a:spcAft>
                <a:spcPts val="0"/>
              </a:spcAft>
              <a:buClr>
                <a:srgbClr val="FF0000"/>
              </a:buClr>
              <a:buSzPts val="1400"/>
              <a:buFont typeface="Arial"/>
              <a:buNone/>
            </a:pPr>
            <a:r>
              <a:rPr b="1" i="1" lang="en-US" sz="1400" u="none">
                <a:solidFill>
                  <a:srgbClr val="FF0000"/>
                </a:solidFill>
                <a:latin typeface="Arial"/>
                <a:ea typeface="Arial"/>
                <a:cs typeface="Arial"/>
                <a:sym typeface="Arial"/>
              </a:rPr>
              <a:t>action sequences that will get the taxi to its destination, thereby achieving the goal, but some are quicker, safer, more reliable, or cheaper than others</a:t>
            </a:r>
            <a:r>
              <a:rPr b="1" i="1" lang="en-US" sz="3200" u="none">
                <a:solidFill>
                  <a:srgbClr val="FF0000"/>
                </a:solidFill>
                <a:latin typeface="Arial"/>
                <a:ea typeface="Arial"/>
                <a:cs typeface="Arial"/>
                <a:sym typeface="Arial"/>
              </a:rPr>
              <a:t>.</a:t>
            </a:r>
            <a:endParaRPr/>
          </a:p>
          <a:p>
            <a:pPr indent="-342900" lvl="0" marL="342900" marR="0" rtl="0" algn="l">
              <a:lnSpc>
                <a:spcPct val="46875"/>
              </a:lnSpc>
              <a:spcBef>
                <a:spcPts val="0"/>
              </a:spcBef>
              <a:spcAft>
                <a:spcPts val="0"/>
              </a:spcAft>
              <a:buClr>
                <a:schemeClr val="dk1"/>
              </a:buClr>
              <a:buSzPts val="3200"/>
              <a:buFont typeface="Arial"/>
              <a:buNone/>
            </a:pPr>
            <a:r>
              <a:t/>
            </a:r>
            <a:endParaRPr b="1" i="1" sz="3200" u="none">
              <a:solidFill>
                <a:srgbClr val="FF0000"/>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Utility is therefore a function that maps a state onto a real number.</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A complete specification of the utility function allows rational decisions in two kinds of cases where goals have trouble:</a:t>
            </a:r>
            <a:endParaRPr/>
          </a:p>
          <a:p>
            <a:pPr indent="-342900" lvl="0" marL="342900" marR="0" rtl="0" algn="l">
              <a:lnSpc>
                <a:spcPct val="100000"/>
              </a:lnSpc>
              <a:spcBef>
                <a:spcPts val="400"/>
              </a:spcBef>
              <a:spcAft>
                <a:spcPts val="0"/>
              </a:spcAft>
              <a:buClr>
                <a:schemeClr val="dk1"/>
              </a:buClr>
              <a:buSzPts val="2000"/>
              <a:buFont typeface="Arial"/>
              <a:buAutoNum type="arabicPeriod"/>
            </a:pPr>
            <a:r>
              <a:rPr b="0" i="0" lang="en-US" sz="2000" u="none">
                <a:solidFill>
                  <a:schemeClr val="dk1"/>
                </a:solidFill>
                <a:latin typeface="Arial"/>
                <a:ea typeface="Arial"/>
                <a:cs typeface="Arial"/>
                <a:sym typeface="Arial"/>
              </a:rPr>
              <a:t> when there are conflicting goals only some of which can be achieved (for example, speed and safety), the utility function specifies the appropriate trade-off.</a:t>
            </a:r>
            <a:endParaRPr/>
          </a:p>
          <a:p>
            <a:pPr indent="-342900" lvl="0" marL="342900" marR="0" rtl="0" algn="l">
              <a:lnSpc>
                <a:spcPct val="100000"/>
              </a:lnSpc>
              <a:spcBef>
                <a:spcPts val="400"/>
              </a:spcBef>
              <a:spcAft>
                <a:spcPts val="0"/>
              </a:spcAft>
              <a:buClr>
                <a:schemeClr val="dk1"/>
              </a:buClr>
              <a:buSzPts val="2000"/>
              <a:buFont typeface="Arial"/>
              <a:buAutoNum type="arabicPeriod"/>
            </a:pPr>
            <a:r>
              <a:rPr b="0" i="0" lang="en-US" sz="2000" u="none">
                <a:solidFill>
                  <a:schemeClr val="dk1"/>
                </a:solidFill>
                <a:latin typeface="Arial"/>
                <a:ea typeface="Arial"/>
                <a:cs typeface="Arial"/>
                <a:sym typeface="Arial"/>
              </a:rPr>
              <a:t>when there are several goals that the agent can aim for, none of which can </a:t>
            </a:r>
            <a:r>
              <a:rPr b="0" i="1" lang="en-US" sz="2000" u="none">
                <a:solidFill>
                  <a:schemeClr val="dk1"/>
                </a:solidFill>
                <a:latin typeface="Arial"/>
                <a:ea typeface="Arial"/>
                <a:cs typeface="Arial"/>
                <a:sym typeface="Arial"/>
              </a:rPr>
              <a:t>be </a:t>
            </a:r>
            <a:r>
              <a:rPr b="0" i="0" lang="en-US" sz="2000" u="none">
                <a:solidFill>
                  <a:schemeClr val="dk1"/>
                </a:solidFill>
                <a:latin typeface="Arial"/>
                <a:ea typeface="Arial"/>
                <a:cs typeface="Arial"/>
                <a:sym typeface="Arial"/>
              </a:rPr>
              <a:t>achieved with certainty, utility provides a way in which the likelihood of success can be weighed up against the importance of the goals.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Utility-based agents</a:t>
            </a:r>
            <a:endParaRPr/>
          </a:p>
        </p:txBody>
      </p:sp>
      <p:pic>
        <p:nvPicPr>
          <p:cNvPr descr="utility-based-agent" id="330" name="Google Shape;330;p30"/>
          <p:cNvPicPr preferRelativeResize="0"/>
          <p:nvPr>
            <p:ph idx="1" type="body"/>
          </p:nvPr>
        </p:nvPicPr>
        <p:blipFill rotWithShape="1">
          <a:blip r:embed="rId3">
            <a:alphaModFix/>
          </a:blip>
          <a:srcRect b="0" l="0" r="0" t="0"/>
          <a:stretch/>
        </p:blipFill>
        <p:spPr>
          <a:xfrm>
            <a:off x="304800" y="1295400"/>
            <a:ext cx="8382000" cy="533558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13ede7beaa9_0_27"/>
          <p:cNvSpPr txBox="1"/>
          <p:nvPr>
            <p:ph idx="1" type="body"/>
          </p:nvPr>
        </p:nvSpPr>
        <p:spPr>
          <a:xfrm>
            <a:off x="248950" y="489600"/>
            <a:ext cx="8511000" cy="5826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800"/>
              <a:t>def action ( agent , environment ) :</a:t>
            </a:r>
            <a:endParaRPr sz="1800"/>
          </a:p>
          <a:p>
            <a:pPr indent="0" lvl="0" marL="0" rtl="0" algn="l">
              <a:lnSpc>
                <a:spcPct val="115000"/>
              </a:lnSpc>
              <a:spcBef>
                <a:spcPts val="1200"/>
              </a:spcBef>
              <a:spcAft>
                <a:spcPts val="0"/>
              </a:spcAft>
              <a:buClr>
                <a:schemeClr val="dk1"/>
              </a:buClr>
              <a:buSzPts val="1100"/>
              <a:buFont typeface="Arial"/>
              <a:buNone/>
            </a:pPr>
            <a:r>
              <a:rPr lang="en-US" sz="1800"/>
              <a:t>let state = agent . sense ( environment )</a:t>
            </a:r>
            <a:endParaRPr sz="1800"/>
          </a:p>
          <a:p>
            <a:pPr indent="0" lvl="0" marL="0" rtl="0" algn="l">
              <a:lnSpc>
                <a:spcPct val="115000"/>
              </a:lnSpc>
              <a:spcBef>
                <a:spcPts val="1200"/>
              </a:spcBef>
              <a:spcAft>
                <a:spcPts val="0"/>
              </a:spcAft>
              <a:buClr>
                <a:schemeClr val="dk1"/>
              </a:buClr>
              <a:buSzPts val="1100"/>
              <a:buFont typeface="Arial"/>
              <a:buNone/>
            </a:pPr>
            <a:r>
              <a:rPr lang="en-US" sz="1800"/>
              <a:t>let maxUtility = −Infinity</a:t>
            </a:r>
            <a:endParaRPr sz="1800"/>
          </a:p>
          <a:p>
            <a:pPr indent="0" lvl="0" marL="0" rtl="0" algn="l">
              <a:lnSpc>
                <a:spcPct val="115000"/>
              </a:lnSpc>
              <a:spcBef>
                <a:spcPts val="1200"/>
              </a:spcBef>
              <a:spcAft>
                <a:spcPts val="0"/>
              </a:spcAft>
              <a:buClr>
                <a:schemeClr val="dk1"/>
              </a:buClr>
              <a:buSzPts val="1100"/>
              <a:buFont typeface="Arial"/>
              <a:buNone/>
            </a:pPr>
            <a:r>
              <a:rPr lang="en-US" sz="1800"/>
              <a:t>let maxUtility State = None</a:t>
            </a:r>
            <a:endParaRPr sz="1800"/>
          </a:p>
          <a:p>
            <a:pPr indent="0" lvl="0" marL="0" rtl="0" algn="l">
              <a:lnSpc>
                <a:spcPct val="115000"/>
              </a:lnSpc>
              <a:spcBef>
                <a:spcPts val="1200"/>
              </a:spcBef>
              <a:spcAft>
                <a:spcPts val="0"/>
              </a:spcAft>
              <a:buClr>
                <a:schemeClr val="dk1"/>
              </a:buClr>
              <a:buSzPts val="1100"/>
              <a:buFont typeface="Arial"/>
              <a:buNone/>
            </a:pPr>
            <a:r>
              <a:rPr lang="en-US" sz="1800"/>
              <a:t>for action in agent.available Actions :</a:t>
            </a:r>
            <a:endParaRPr sz="1800"/>
          </a:p>
          <a:p>
            <a:pPr indent="0" lvl="0" marL="0" rtl="0" algn="l">
              <a:lnSpc>
                <a:spcPct val="115000"/>
              </a:lnSpc>
              <a:spcBef>
                <a:spcPts val="1200"/>
              </a:spcBef>
              <a:spcAft>
                <a:spcPts val="0"/>
              </a:spcAft>
              <a:buClr>
                <a:schemeClr val="dk1"/>
              </a:buClr>
              <a:buSzPts val="1100"/>
              <a:buFont typeface="Arial"/>
              <a:buNone/>
            </a:pPr>
            <a:r>
              <a:rPr lang="en-US" sz="1800"/>
              <a:t>let resulting State = agent. do (action, state)</a:t>
            </a:r>
            <a:endParaRPr sz="1800"/>
          </a:p>
          <a:p>
            <a:pPr indent="0" lvl="0" marL="0" rtl="0" algn="l">
              <a:lnSpc>
                <a:spcPct val="115000"/>
              </a:lnSpc>
              <a:spcBef>
                <a:spcPts val="1200"/>
              </a:spcBef>
              <a:spcAft>
                <a:spcPts val="0"/>
              </a:spcAft>
              <a:buClr>
                <a:schemeClr val="dk1"/>
              </a:buClr>
              <a:buSzPts val="1100"/>
              <a:buFont typeface="Arial"/>
              <a:buNone/>
            </a:pPr>
            <a:r>
              <a:rPr lang="en-US" sz="1800"/>
              <a:t>let resulting StateUtility = agent. getUtility ( r e s u l t i n g State )</a:t>
            </a:r>
            <a:endParaRPr sz="1800"/>
          </a:p>
          <a:p>
            <a:pPr indent="0" lvl="0" marL="0" rtl="0" algn="l">
              <a:lnSpc>
                <a:spcPct val="115000"/>
              </a:lnSpc>
              <a:spcBef>
                <a:spcPts val="1200"/>
              </a:spcBef>
              <a:spcAft>
                <a:spcPts val="0"/>
              </a:spcAft>
              <a:buClr>
                <a:schemeClr val="dk1"/>
              </a:buClr>
              <a:buSzPts val="1100"/>
              <a:buFont typeface="Arial"/>
              <a:buNone/>
            </a:pPr>
            <a:r>
              <a:rPr lang="en-US" sz="1800"/>
              <a:t>if resulting StateUtility &gt; maxUtility :</a:t>
            </a:r>
            <a:endParaRPr sz="1800"/>
          </a:p>
          <a:p>
            <a:pPr indent="0" lvl="0" marL="0" rtl="0" algn="l">
              <a:lnSpc>
                <a:spcPct val="115000"/>
              </a:lnSpc>
              <a:spcBef>
                <a:spcPts val="1200"/>
              </a:spcBef>
              <a:spcAft>
                <a:spcPts val="0"/>
              </a:spcAft>
              <a:buClr>
                <a:schemeClr val="dk1"/>
              </a:buClr>
              <a:buSzPts val="1100"/>
              <a:buFont typeface="Arial"/>
              <a:buNone/>
            </a:pPr>
            <a:r>
              <a:rPr lang="en-US" sz="1800"/>
              <a:t>maxUtility = resulting StateUtility</a:t>
            </a:r>
            <a:endParaRPr sz="1800"/>
          </a:p>
          <a:p>
            <a:pPr indent="0" lvl="0" marL="0" rtl="0" algn="l">
              <a:lnSpc>
                <a:spcPct val="115000"/>
              </a:lnSpc>
              <a:spcBef>
                <a:spcPts val="1200"/>
              </a:spcBef>
              <a:spcAft>
                <a:spcPts val="0"/>
              </a:spcAft>
              <a:buClr>
                <a:schemeClr val="dk1"/>
              </a:buClr>
              <a:buSzPts val="1100"/>
              <a:buFont typeface="Arial"/>
              <a:buNone/>
            </a:pPr>
            <a:r>
              <a:rPr lang="en-US" sz="1800"/>
              <a:t>maxUtility State = resulting State</a:t>
            </a:r>
            <a:endParaRPr sz="1800"/>
          </a:p>
          <a:p>
            <a:pPr indent="0" lvl="0" marL="0" rtl="0" algn="l">
              <a:lnSpc>
                <a:spcPct val="115000"/>
              </a:lnSpc>
              <a:spcBef>
                <a:spcPts val="1200"/>
              </a:spcBef>
              <a:spcAft>
                <a:spcPts val="0"/>
              </a:spcAft>
              <a:buClr>
                <a:schemeClr val="dk1"/>
              </a:buClr>
              <a:buSzPts val="1100"/>
              <a:buFont typeface="Arial"/>
              <a:buNone/>
            </a:pPr>
            <a:r>
              <a:rPr lang="en-US" sz="1800"/>
              <a:t>return maxUtility State</a:t>
            </a:r>
            <a:endParaRPr sz="1800"/>
          </a:p>
          <a:p>
            <a:pPr indent="0" lvl="0" marL="0" rtl="0" algn="l">
              <a:lnSpc>
                <a:spcPct val="100000"/>
              </a:lnSpc>
              <a:spcBef>
                <a:spcPts val="1200"/>
              </a:spcBef>
              <a:spcAft>
                <a:spcPts val="0"/>
              </a:spcAft>
              <a:buSzPts val="1800"/>
              <a:buNone/>
            </a:pPr>
            <a:r>
              <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Learning agents</a:t>
            </a:r>
            <a:endParaRPr/>
          </a:p>
        </p:txBody>
      </p:sp>
      <p:sp>
        <p:nvSpPr>
          <p:cNvPr id="342" name="Google Shape;342;p3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All agents can improve their performance through learning</a:t>
            </a:r>
            <a:endParaRPr/>
          </a:p>
          <a:p>
            <a:pPr indent="-342900" lvl="0" marL="342900" marR="0" rtl="0" algn="l">
              <a:lnSpc>
                <a:spcPct val="100000"/>
              </a:lnSpc>
              <a:spcBef>
                <a:spcPts val="400"/>
              </a:spcBef>
              <a:spcAft>
                <a:spcPts val="0"/>
              </a:spcAft>
              <a:buClr>
                <a:srgbClr val="FF0000"/>
              </a:buClr>
              <a:buSzPts val="2000"/>
              <a:buFont typeface="Arial"/>
              <a:buAutoNum type="arabicPeriod"/>
            </a:pPr>
            <a:r>
              <a:rPr b="0" i="0" lang="en-US" sz="2000" u="none">
                <a:solidFill>
                  <a:srgbClr val="FF0000"/>
                </a:solidFill>
                <a:latin typeface="Arial"/>
                <a:ea typeface="Arial"/>
                <a:cs typeface="Arial"/>
                <a:sym typeface="Arial"/>
              </a:rPr>
              <a:t>Learning element</a:t>
            </a:r>
            <a:r>
              <a:rPr b="0" i="0" lang="en-US" sz="2000" u="none">
                <a:solidFill>
                  <a:schemeClr val="dk1"/>
                </a:solidFill>
                <a:latin typeface="Arial"/>
                <a:ea typeface="Arial"/>
                <a:cs typeface="Arial"/>
                <a:sym typeface="Arial"/>
              </a:rPr>
              <a:t>-which is responsible for making improvement</a:t>
            </a:r>
            <a:endParaRPr/>
          </a:p>
          <a:p>
            <a:pPr indent="-342900" lvl="0" marL="342900" marR="0" rtl="0" algn="l">
              <a:lnSpc>
                <a:spcPct val="100000"/>
              </a:lnSpc>
              <a:spcBef>
                <a:spcPts val="400"/>
              </a:spcBef>
              <a:spcAft>
                <a:spcPts val="0"/>
              </a:spcAft>
              <a:buClr>
                <a:srgbClr val="FF0000"/>
              </a:buClr>
              <a:buSzPts val="2000"/>
              <a:buFont typeface="Arial"/>
              <a:buAutoNum type="arabicPeriod"/>
            </a:pPr>
            <a:r>
              <a:rPr b="0" i="0" lang="en-US" sz="2000" u="none">
                <a:solidFill>
                  <a:srgbClr val="FF0000"/>
                </a:solidFill>
                <a:latin typeface="Arial"/>
                <a:ea typeface="Arial"/>
                <a:cs typeface="Arial"/>
                <a:sym typeface="Arial"/>
              </a:rPr>
              <a:t>Performance element</a:t>
            </a:r>
            <a:r>
              <a:rPr b="0" i="0" lang="en-US" sz="2000" u="none">
                <a:solidFill>
                  <a:schemeClr val="dk1"/>
                </a:solidFill>
                <a:latin typeface="Arial"/>
                <a:ea typeface="Arial"/>
                <a:cs typeface="Arial"/>
                <a:sym typeface="Arial"/>
              </a:rPr>
              <a:t>-selecting external actions: it takes percepts and decide on actions </a:t>
            </a:r>
            <a:endParaRPr/>
          </a:p>
          <a:p>
            <a:pPr indent="-342900" lvl="0" marL="342900" marR="0" rtl="0" algn="l">
              <a:lnSpc>
                <a:spcPct val="100000"/>
              </a:lnSpc>
              <a:spcBef>
                <a:spcPts val="400"/>
              </a:spcBef>
              <a:spcAft>
                <a:spcPts val="0"/>
              </a:spcAft>
              <a:buClr>
                <a:srgbClr val="FF0000"/>
              </a:buClr>
              <a:buSzPts val="2000"/>
              <a:buFont typeface="Arial"/>
              <a:buAutoNum type="arabicPeriod"/>
            </a:pPr>
            <a:r>
              <a:rPr b="0" i="0" lang="en-US" sz="2000" u="none">
                <a:solidFill>
                  <a:srgbClr val="FF0000"/>
                </a:solidFill>
                <a:latin typeface="Arial"/>
                <a:ea typeface="Arial"/>
                <a:cs typeface="Arial"/>
                <a:sym typeface="Arial"/>
              </a:rPr>
              <a:t>Critic</a:t>
            </a:r>
            <a:r>
              <a:rPr b="0" i="0" lang="en-US" sz="2000" u="none">
                <a:solidFill>
                  <a:schemeClr val="dk1"/>
                </a:solidFill>
                <a:latin typeface="Arial"/>
                <a:ea typeface="Arial"/>
                <a:cs typeface="Arial"/>
                <a:sym typeface="Arial"/>
              </a:rPr>
              <a:t> how agent is doing and how the performance should be modified to do better.</a:t>
            </a:r>
            <a:endParaRPr/>
          </a:p>
          <a:p>
            <a:pPr indent="-342900" lvl="0" marL="342900" marR="0" rtl="0" algn="l">
              <a:lnSpc>
                <a:spcPct val="100000"/>
              </a:lnSpc>
              <a:spcBef>
                <a:spcPts val="400"/>
              </a:spcBef>
              <a:spcAft>
                <a:spcPts val="0"/>
              </a:spcAft>
              <a:buClr>
                <a:srgbClr val="FF0000"/>
              </a:buClr>
              <a:buSzPts val="2000"/>
              <a:buFont typeface="Arial"/>
              <a:buAutoNum type="arabicPeriod"/>
            </a:pPr>
            <a:r>
              <a:rPr b="0" i="0" lang="en-US" sz="2000" u="none">
                <a:solidFill>
                  <a:srgbClr val="FF0000"/>
                </a:solidFill>
                <a:latin typeface="Arial"/>
                <a:ea typeface="Arial"/>
                <a:cs typeface="Arial"/>
                <a:sym typeface="Arial"/>
              </a:rPr>
              <a:t>Problem generator </a:t>
            </a:r>
            <a:r>
              <a:rPr b="0" i="0" lang="en-US" sz="2000" u="none">
                <a:solidFill>
                  <a:schemeClr val="dk1"/>
                </a:solidFill>
                <a:latin typeface="Arial"/>
                <a:ea typeface="Arial"/>
                <a:cs typeface="Arial"/>
                <a:sym typeface="Arial"/>
              </a:rPr>
              <a:t>suggest exploratory actions that lead to new and informative experiences.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Critic tells the learning element how well the agent is doing w.r.t performance standard</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type="title"/>
          </p:nvPr>
        </p:nvSpPr>
        <p:spPr>
          <a:xfrm>
            <a:off x="304800" y="203200"/>
            <a:ext cx="8229600" cy="7921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Agents</a:t>
            </a:r>
            <a:br>
              <a:rPr b="0" i="0" lang="en-US" sz="4400" u="none">
                <a:solidFill>
                  <a:schemeClr val="dk2"/>
                </a:solidFill>
                <a:latin typeface="Arial"/>
                <a:ea typeface="Arial"/>
                <a:cs typeface="Arial"/>
                <a:sym typeface="Arial"/>
              </a:rPr>
            </a:br>
            <a:r>
              <a:rPr b="0" i="0" lang="en-US" sz="4400" u="none">
                <a:solidFill>
                  <a:schemeClr val="dk2"/>
                </a:solidFill>
                <a:latin typeface="Arial"/>
                <a:ea typeface="Arial"/>
                <a:cs typeface="Arial"/>
                <a:sym typeface="Arial"/>
              </a:rPr>
              <a:t> and environments</a:t>
            </a:r>
            <a:endParaRPr/>
          </a:p>
        </p:txBody>
      </p:sp>
      <p:sp>
        <p:nvSpPr>
          <p:cNvPr id="106" name="Google Shape;106;p4"/>
          <p:cNvSpPr txBox="1"/>
          <p:nvPr>
            <p:ph idx="1" type="body"/>
          </p:nvPr>
        </p:nvSpPr>
        <p:spPr>
          <a:xfrm>
            <a:off x="457200" y="838200"/>
            <a:ext cx="8229600" cy="6019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342900" lvl="0" marL="34290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Percept: refer to the agents perceptual input at any given instant.</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The </a:t>
            </a:r>
            <a:r>
              <a:rPr b="0" i="0" lang="en-US" sz="2800" u="none">
                <a:solidFill>
                  <a:srgbClr val="FF0000"/>
                </a:solidFill>
                <a:latin typeface="Arial"/>
                <a:ea typeface="Arial"/>
                <a:cs typeface="Arial"/>
                <a:sym typeface="Arial"/>
              </a:rPr>
              <a:t>agent</a:t>
            </a:r>
            <a:r>
              <a:rPr b="0" i="0" lang="en-US" sz="2800" u="none">
                <a:solidFill>
                  <a:schemeClr val="dk1"/>
                </a:solidFill>
                <a:latin typeface="Arial"/>
                <a:ea typeface="Arial"/>
                <a:cs typeface="Arial"/>
                <a:sym typeface="Arial"/>
              </a:rPr>
              <a:t> </a:t>
            </a:r>
            <a:r>
              <a:rPr b="0" i="0" lang="en-US" sz="2800" u="none">
                <a:solidFill>
                  <a:srgbClr val="FF0000"/>
                </a:solidFill>
                <a:latin typeface="Arial"/>
                <a:ea typeface="Arial"/>
                <a:cs typeface="Arial"/>
                <a:sym typeface="Arial"/>
              </a:rPr>
              <a:t>function</a:t>
            </a:r>
            <a:r>
              <a:rPr b="0" i="0" lang="en-US" sz="2800" u="none">
                <a:solidFill>
                  <a:schemeClr val="dk1"/>
                </a:solidFill>
                <a:latin typeface="Arial"/>
                <a:ea typeface="Arial"/>
                <a:cs typeface="Arial"/>
                <a:sym typeface="Arial"/>
              </a:rPr>
              <a:t> maps any given percept sequence to an action [</a:t>
            </a:r>
            <a:r>
              <a:rPr b="0" i="1" lang="en-US" sz="2800" u="none">
                <a:solidFill>
                  <a:schemeClr val="dk1"/>
                </a:solidFill>
                <a:latin typeface="Arial"/>
                <a:ea typeface="Arial"/>
                <a:cs typeface="Arial"/>
                <a:sym typeface="Arial"/>
              </a:rPr>
              <a:t>f</a:t>
            </a:r>
            <a:r>
              <a:rPr b="0" i="0" lang="en-US" sz="2800" u="none">
                <a:solidFill>
                  <a:schemeClr val="dk1"/>
                </a:solidFill>
                <a:latin typeface="Arial"/>
                <a:ea typeface="Arial"/>
                <a:cs typeface="Arial"/>
                <a:sym typeface="Arial"/>
              </a:rPr>
              <a:t>: </a:t>
            </a:r>
            <a:r>
              <a:rPr b="0" i="0" lang="en-US" sz="2800" u="none">
                <a:solidFill>
                  <a:schemeClr val="dk1"/>
                </a:solidFill>
                <a:latin typeface="Corsiva"/>
                <a:ea typeface="Corsiva"/>
                <a:cs typeface="Corsiva"/>
                <a:sym typeface="Corsiva"/>
              </a:rPr>
              <a:t>P*</a:t>
            </a:r>
            <a:r>
              <a:rPr b="0" i="0" lang="en-US" sz="2800" u="none">
                <a:solidFill>
                  <a:schemeClr val="dk1"/>
                </a:solidFill>
                <a:latin typeface="Arial"/>
                <a:ea typeface="Arial"/>
                <a:cs typeface="Arial"/>
                <a:sym typeface="Arial"/>
              </a:rPr>
              <a:t> 🡪 </a:t>
            </a:r>
            <a:r>
              <a:rPr b="0" i="0" lang="en-US" sz="2800" u="none">
                <a:solidFill>
                  <a:schemeClr val="dk1"/>
                </a:solidFill>
                <a:latin typeface="Corsiva"/>
                <a:ea typeface="Corsiva"/>
                <a:cs typeface="Corsiva"/>
                <a:sym typeface="Corsiva"/>
              </a:rPr>
              <a:t>A</a:t>
            </a:r>
            <a:r>
              <a:rPr b="0" i="0" lang="en-US" sz="2800" u="none">
                <a:solidFill>
                  <a:schemeClr val="dk1"/>
                </a:solidFill>
                <a:latin typeface="Arial"/>
                <a:ea typeface="Arial"/>
                <a:cs typeface="Arial"/>
                <a:sym typeface="Arial"/>
              </a:rPr>
              <a:t>]</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Agent  function will be implemented by </a:t>
            </a:r>
            <a:r>
              <a:rPr b="0" i="0" lang="en-US" sz="2800" u="none">
                <a:solidFill>
                  <a:srgbClr val="FF0000"/>
                </a:solidFill>
                <a:latin typeface="Arial"/>
                <a:ea typeface="Arial"/>
                <a:cs typeface="Arial"/>
                <a:sym typeface="Arial"/>
              </a:rPr>
              <a:t>agent program </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The agent function is an abstract mathematical description ; agent program is a concrete implementation, running on agent architecture</a:t>
            </a:r>
            <a:endParaRPr/>
          </a:p>
        </p:txBody>
      </p:sp>
      <p:pic>
        <p:nvPicPr>
          <p:cNvPr descr="agent-environment" id="107" name="Google Shape;107;p4"/>
          <p:cNvPicPr preferRelativeResize="0"/>
          <p:nvPr/>
        </p:nvPicPr>
        <p:blipFill rotWithShape="1">
          <a:blip r:embed="rId3">
            <a:alphaModFix/>
          </a:blip>
          <a:srcRect b="0" l="0" r="0" t="0"/>
          <a:stretch/>
        </p:blipFill>
        <p:spPr>
          <a:xfrm>
            <a:off x="5486400" y="152400"/>
            <a:ext cx="3733800" cy="16859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Learning agents</a:t>
            </a:r>
            <a:endParaRPr/>
          </a:p>
        </p:txBody>
      </p:sp>
      <p:pic>
        <p:nvPicPr>
          <p:cNvPr descr="learning-agent" id="348" name="Google Shape;348;p32"/>
          <p:cNvPicPr preferRelativeResize="0"/>
          <p:nvPr>
            <p:ph idx="1" type="body"/>
          </p:nvPr>
        </p:nvPicPr>
        <p:blipFill rotWithShape="1">
          <a:blip r:embed="rId3">
            <a:alphaModFix/>
          </a:blip>
          <a:srcRect b="0" l="0" r="0" t="0"/>
          <a:stretch/>
        </p:blipFill>
        <p:spPr>
          <a:xfrm>
            <a:off x="762000" y="1295400"/>
            <a:ext cx="7620000" cy="53530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3"/>
          <p:cNvSpPr txBox="1"/>
          <p:nvPr>
            <p:ph type="title"/>
          </p:nvPr>
        </p:nvSpPr>
        <p:spPr>
          <a:xfrm>
            <a:off x="6096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Compare </a:t>
            </a:r>
            <a:endParaRPr/>
          </a:p>
        </p:txBody>
      </p:sp>
      <p:sp>
        <p:nvSpPr>
          <p:cNvPr id="354" name="Google Shape;354;p33"/>
          <p:cNvSpPr txBox="1"/>
          <p:nvPr>
            <p:ph idx="1" type="body"/>
          </p:nvPr>
        </p:nvSpPr>
        <p:spPr>
          <a:xfrm>
            <a:off x="457200" y="1400175"/>
            <a:ext cx="8229600" cy="492442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00B0F0"/>
              </a:buClr>
              <a:buSzPts val="2000"/>
              <a:buFont typeface="Bookman Old Style"/>
              <a:buChar char="•"/>
            </a:pPr>
            <a:r>
              <a:rPr b="0" i="0" lang="en-US" sz="2000" u="none">
                <a:solidFill>
                  <a:srgbClr val="00B0F0"/>
                </a:solidFill>
                <a:latin typeface="Bookman Old Style"/>
                <a:ea typeface="Bookman Old Style"/>
                <a:cs typeface="Bookman Old Style"/>
                <a:sym typeface="Bookman Old Style"/>
              </a:rPr>
              <a:t>A simple reflex agent. It works by finding a rule whose condition matches the current situation (as defined by the percept) and then doing the action associated with that rule.</a:t>
            </a:r>
            <a:endParaRPr/>
          </a:p>
          <a:p>
            <a:pPr indent="-342900" lvl="0" marL="342900" marR="0" rtl="0" algn="just">
              <a:lnSpc>
                <a:spcPct val="100000"/>
              </a:lnSpc>
              <a:spcBef>
                <a:spcPts val="400"/>
              </a:spcBef>
              <a:spcAft>
                <a:spcPts val="0"/>
              </a:spcAft>
              <a:buClr>
                <a:srgbClr val="00B0F0"/>
              </a:buClr>
              <a:buSzPts val="2000"/>
              <a:buFont typeface="Bookman Old Style"/>
              <a:buChar char="•"/>
            </a:pPr>
            <a:r>
              <a:rPr b="0" i="0" lang="en-US" sz="2000" u="none">
                <a:solidFill>
                  <a:srgbClr val="00B0F0"/>
                </a:solidFill>
                <a:latin typeface="Bookman Old Style"/>
                <a:ea typeface="Bookman Old Style"/>
                <a:cs typeface="Bookman Old Style"/>
                <a:sym typeface="Bookman Old Style"/>
              </a:rPr>
              <a:t>A reflex agent with internal state. It works by finding a rule whose condition matches the current situation (as defined by the percept and the stored internal state) and then doing the action associated with that rule.</a:t>
            </a:r>
            <a:endParaRPr/>
          </a:p>
          <a:p>
            <a:pPr indent="-342900" lvl="0" marL="342900" marR="0" rtl="0" algn="just">
              <a:lnSpc>
                <a:spcPct val="100000"/>
              </a:lnSpc>
              <a:spcBef>
                <a:spcPts val="400"/>
              </a:spcBef>
              <a:spcAft>
                <a:spcPts val="0"/>
              </a:spcAft>
              <a:buClr>
                <a:srgbClr val="00B0F0"/>
              </a:buClr>
              <a:buSzPts val="2000"/>
              <a:buFont typeface="Bookman Old Style"/>
              <a:buChar char="•"/>
            </a:pPr>
            <a:r>
              <a:rPr b="0" i="0" lang="en-US" sz="2000" u="none">
                <a:solidFill>
                  <a:srgbClr val="00B0F0"/>
                </a:solidFill>
                <a:latin typeface="Bookman Old Style"/>
                <a:ea typeface="Bookman Old Style"/>
                <a:cs typeface="Bookman Old Style"/>
                <a:sym typeface="Bookman Old Style"/>
              </a:rPr>
              <a:t>Goal based keep track of world state as well as set goal it is trying to achieve and choose an action that will lead to achievement of its goal</a:t>
            </a:r>
            <a:endParaRPr/>
          </a:p>
          <a:p>
            <a:pPr indent="-342900" lvl="0" marL="342900" marR="0" rtl="0" algn="just">
              <a:lnSpc>
                <a:spcPct val="100000"/>
              </a:lnSpc>
              <a:spcBef>
                <a:spcPts val="400"/>
              </a:spcBef>
              <a:spcAft>
                <a:spcPts val="0"/>
              </a:spcAft>
              <a:buClr>
                <a:srgbClr val="00B0F0"/>
              </a:buClr>
              <a:buSzPts val="2000"/>
              <a:buFont typeface="Bookman Old Style"/>
              <a:buChar char="•"/>
            </a:pPr>
            <a:r>
              <a:rPr b="0" i="0" lang="en-US" sz="2000" u="none">
                <a:solidFill>
                  <a:srgbClr val="00B0F0"/>
                </a:solidFill>
                <a:latin typeface="Bookman Old Style"/>
                <a:ea typeface="Bookman Old Style"/>
                <a:cs typeface="Bookman Old Style"/>
                <a:sym typeface="Bookman Old Style"/>
              </a:rPr>
              <a:t>Utility based uses utility function that measures its preferences among states of the world and chooses the action that leads to the best expected utility. </a:t>
            </a:r>
            <a:r>
              <a:rPr lang="en-US" sz="2000">
                <a:solidFill>
                  <a:srgbClr val="00B0F0"/>
                </a:solidFill>
                <a:latin typeface="Bookman Old Style"/>
                <a:ea typeface="Bookman Old Style"/>
                <a:cs typeface="Bookman Old Style"/>
                <a:sym typeface="Bookman Old Style"/>
              </a:rPr>
              <a:t>Expected</a:t>
            </a:r>
            <a:r>
              <a:rPr b="0" i="0" lang="en-US" sz="2000" u="none">
                <a:solidFill>
                  <a:srgbClr val="00B0F0"/>
                </a:solidFill>
                <a:latin typeface="Bookman Old Style"/>
                <a:ea typeface="Bookman Old Style"/>
                <a:cs typeface="Bookman Old Style"/>
                <a:sym typeface="Bookman Old Style"/>
              </a:rPr>
              <a:t> utility is calculated by averaging all possible outcome state, weighted by probability of outcome </a:t>
            </a:r>
            <a:r>
              <a:rPr b="0" i="0" lang="en-US" sz="1800" u="none">
                <a:solidFill>
                  <a:srgbClr val="00B0F0"/>
                </a:solidFill>
                <a:latin typeface="Calibri"/>
                <a:ea typeface="Calibri"/>
                <a:cs typeface="Calibri"/>
                <a:sym typeface="Calibri"/>
              </a:rPr>
              <a: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13ede7beaa9_0_0"/>
          <p:cNvSpPr txBox="1"/>
          <p:nvPr>
            <p:ph idx="1" type="body"/>
          </p:nvPr>
        </p:nvSpPr>
        <p:spPr>
          <a:xfrm>
            <a:off x="457200" y="1165800"/>
            <a:ext cx="8229600" cy="4526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US"/>
              <a:t>For each of the following agents develop a 1. PEAS description of task environment , </a:t>
            </a:r>
            <a:endParaRPr/>
          </a:p>
          <a:p>
            <a:pPr indent="0" lvl="0" marL="0" rtl="0" algn="l">
              <a:lnSpc>
                <a:spcPct val="100000"/>
              </a:lnSpc>
              <a:spcBef>
                <a:spcPts val="360"/>
              </a:spcBef>
              <a:spcAft>
                <a:spcPts val="0"/>
              </a:spcAft>
              <a:buSzPts val="1800"/>
              <a:buNone/>
            </a:pPr>
            <a:r>
              <a:rPr lang="en-US"/>
              <a:t>2. Environment type and </a:t>
            </a:r>
            <a:endParaRPr/>
          </a:p>
          <a:p>
            <a:pPr indent="0" lvl="0" marL="0" rtl="0" algn="l">
              <a:lnSpc>
                <a:spcPct val="100000"/>
              </a:lnSpc>
              <a:spcBef>
                <a:spcPts val="360"/>
              </a:spcBef>
              <a:spcAft>
                <a:spcPts val="0"/>
              </a:spcAft>
              <a:buSzPts val="1800"/>
              <a:buNone/>
            </a:pPr>
            <a:r>
              <a:rPr lang="en-US"/>
              <a:t>3. Write agent </a:t>
            </a:r>
            <a:endParaRPr/>
          </a:p>
          <a:p>
            <a:pPr indent="0" lvl="0" marL="0" rtl="0" algn="l">
              <a:lnSpc>
                <a:spcPct val="100000"/>
              </a:lnSpc>
              <a:spcBef>
                <a:spcPts val="360"/>
              </a:spcBef>
              <a:spcAft>
                <a:spcPts val="0"/>
              </a:spcAft>
              <a:buSzPts val="1800"/>
              <a:buNone/>
            </a:pPr>
            <a:r>
              <a:t/>
            </a:r>
            <a:endParaRPr/>
          </a:p>
          <a:p>
            <a:pPr indent="-317500" lvl="0" marL="914400" rtl="0" algn="l">
              <a:lnSpc>
                <a:spcPct val="100000"/>
              </a:lnSpc>
              <a:spcBef>
                <a:spcPts val="360"/>
              </a:spcBef>
              <a:spcAft>
                <a:spcPts val="0"/>
              </a:spcAft>
              <a:buSzPts val="1400"/>
              <a:buChar char="•"/>
            </a:pPr>
            <a:r>
              <a:rPr lang="en-US" sz="2800"/>
              <a:t>Robot Soccer Player</a:t>
            </a:r>
            <a:endParaRPr sz="2800"/>
          </a:p>
          <a:p>
            <a:pPr indent="-317500" lvl="0" marL="914400" rtl="0" algn="l">
              <a:lnSpc>
                <a:spcPct val="100000"/>
              </a:lnSpc>
              <a:spcBef>
                <a:spcPts val="0"/>
              </a:spcBef>
              <a:spcAft>
                <a:spcPts val="0"/>
              </a:spcAft>
              <a:buSzPts val="1400"/>
              <a:buChar char="•"/>
            </a:pPr>
            <a:r>
              <a:rPr lang="en-US" sz="2800"/>
              <a:t>Internet book shopping agents</a:t>
            </a:r>
            <a:endParaRPr sz="2800"/>
          </a:p>
          <a:p>
            <a:pPr indent="-317500" lvl="0" marL="914400" rtl="0" algn="l">
              <a:lnSpc>
                <a:spcPct val="100000"/>
              </a:lnSpc>
              <a:spcBef>
                <a:spcPts val="0"/>
              </a:spcBef>
              <a:spcAft>
                <a:spcPts val="0"/>
              </a:spcAft>
              <a:buSzPts val="1400"/>
              <a:buChar char="•"/>
            </a:pPr>
            <a:r>
              <a:rPr lang="en-US" sz="2800"/>
              <a:t>Autonomous Mars rover</a:t>
            </a:r>
            <a:endParaRPr sz="2800"/>
          </a:p>
          <a:p>
            <a:pPr indent="-317500" lvl="0" marL="914400" rtl="0" algn="l">
              <a:lnSpc>
                <a:spcPct val="100000"/>
              </a:lnSpc>
              <a:spcBef>
                <a:spcPts val="0"/>
              </a:spcBef>
              <a:spcAft>
                <a:spcPts val="0"/>
              </a:spcAft>
              <a:buSzPts val="1400"/>
              <a:buChar char="•"/>
            </a:pPr>
            <a:r>
              <a:rPr lang="en-US" sz="2800"/>
              <a:t>Mathematician’s theorem proving assistant</a:t>
            </a: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f494905282_0_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114" name="Google Shape;114;gf494905282_0_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US">
                <a:solidFill>
                  <a:srgbClr val="FF0000"/>
                </a:solidFill>
              </a:rPr>
              <a:t>Percept </a:t>
            </a:r>
            <a:r>
              <a:rPr lang="en-US"/>
              <a:t>: input at  given instance</a:t>
            </a:r>
            <a:endParaRPr/>
          </a:p>
          <a:p>
            <a:pPr indent="0" lvl="0" marL="0" rtl="0" algn="l">
              <a:lnSpc>
                <a:spcPct val="100000"/>
              </a:lnSpc>
              <a:spcBef>
                <a:spcPts val="360"/>
              </a:spcBef>
              <a:spcAft>
                <a:spcPts val="0"/>
              </a:spcAft>
              <a:buSzPts val="1800"/>
              <a:buNone/>
            </a:pPr>
            <a:r>
              <a:rPr lang="en-US">
                <a:solidFill>
                  <a:srgbClr val="FF0000"/>
                </a:solidFill>
              </a:rPr>
              <a:t>Percept sequence</a:t>
            </a:r>
            <a:r>
              <a:rPr lang="en-US"/>
              <a:t> : complete history </a:t>
            </a:r>
            <a:endParaRPr/>
          </a:p>
          <a:p>
            <a:pPr indent="0" lvl="0" marL="0" rtl="0" algn="l">
              <a:lnSpc>
                <a:spcPct val="100000"/>
              </a:lnSpc>
              <a:spcBef>
                <a:spcPts val="360"/>
              </a:spcBef>
              <a:spcAft>
                <a:spcPts val="0"/>
              </a:spcAft>
              <a:buSzPts val="1800"/>
              <a:buNone/>
            </a:pPr>
            <a:r>
              <a:t/>
            </a:r>
            <a:endParaRPr/>
          </a:p>
          <a:p>
            <a:pPr indent="0" lvl="0" marL="0" rtl="0" algn="just">
              <a:lnSpc>
                <a:spcPct val="100000"/>
              </a:lnSpc>
              <a:spcBef>
                <a:spcPts val="360"/>
              </a:spcBef>
              <a:spcAft>
                <a:spcPts val="0"/>
              </a:spcAft>
              <a:buSzPts val="1800"/>
              <a:buNone/>
            </a:pPr>
            <a:r>
              <a:rPr lang="en-US" sz="2600"/>
              <a:t>Tabulating the agent function that describes any given agent </a:t>
            </a:r>
            <a:r>
              <a:rPr lang="en-US" sz="1900"/>
              <a:t>(for most agent it will be a long table)</a:t>
            </a:r>
            <a:endParaRPr sz="1900"/>
          </a:p>
          <a:p>
            <a:pPr indent="0" lvl="0" marL="0" rtl="0" algn="just">
              <a:lnSpc>
                <a:spcPct val="100000"/>
              </a:lnSpc>
              <a:spcBef>
                <a:spcPts val="360"/>
              </a:spcBef>
              <a:spcAft>
                <a:spcPts val="0"/>
              </a:spcAft>
              <a:buSzPts val="1800"/>
              <a:buNone/>
            </a:pPr>
            <a:r>
              <a:t/>
            </a:r>
            <a:endParaRPr sz="2600"/>
          </a:p>
          <a:p>
            <a:pPr indent="0" lvl="0" marL="0" rtl="0" algn="just">
              <a:lnSpc>
                <a:spcPct val="100000"/>
              </a:lnSpc>
              <a:spcBef>
                <a:spcPts val="360"/>
              </a:spcBef>
              <a:spcAft>
                <a:spcPts val="0"/>
              </a:spcAft>
              <a:buSzPts val="1800"/>
              <a:buNone/>
            </a:pPr>
            <a:r>
              <a:rPr lang="en-US" sz="2600"/>
              <a:t>Given an agent to experiment with, we can in principle construct this table by trying out all possible percept sequence and recording which actions the agent does in response  </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f494905282_0_1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t/>
            </a:r>
            <a:endParaRPr/>
          </a:p>
        </p:txBody>
      </p:sp>
      <p:sp>
        <p:nvSpPr>
          <p:cNvPr id="121" name="Google Shape;121;gf494905282_0_10"/>
          <p:cNvSpPr txBox="1"/>
          <p:nvPr>
            <p:ph type="title"/>
          </p:nvPr>
        </p:nvSpPr>
        <p:spPr>
          <a:xfrm>
            <a:off x="457200" y="43906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Vacuum-cleaner world</a:t>
            </a:r>
            <a:endParaRPr/>
          </a:p>
        </p:txBody>
      </p:sp>
      <p:pic>
        <p:nvPicPr>
          <p:cNvPr descr="vacuum2-environment" id="122" name="Google Shape;122;gf494905282_0_10"/>
          <p:cNvPicPr preferRelativeResize="0"/>
          <p:nvPr/>
        </p:nvPicPr>
        <p:blipFill rotWithShape="1">
          <a:blip r:embed="rId3">
            <a:alphaModFix/>
          </a:blip>
          <a:srcRect b="0" l="0" r="0" t="0"/>
          <a:stretch/>
        </p:blipFill>
        <p:spPr>
          <a:xfrm>
            <a:off x="3429000" y="2133600"/>
            <a:ext cx="2457450" cy="1257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Vacuum-cleaner world</a:t>
            </a:r>
            <a:endParaRPr/>
          </a:p>
        </p:txBody>
      </p:sp>
      <p:sp>
        <p:nvSpPr>
          <p:cNvPr id="128" name="Google Shape;128;p5"/>
          <p:cNvSpPr txBox="1"/>
          <p:nvPr>
            <p:ph idx="1" type="body"/>
          </p:nvPr>
        </p:nvSpPr>
        <p:spPr>
          <a:xfrm>
            <a:off x="228600" y="1600200"/>
            <a:ext cx="8915400" cy="4525962"/>
          </a:xfrm>
          <a:prstGeom prst="rect">
            <a:avLst/>
          </a:prstGeom>
          <a:noFill/>
          <a:ln>
            <a:noFill/>
          </a:ln>
        </p:spPr>
        <p:txBody>
          <a:bodyPr anchorCtr="0" anchor="t" bIns="45700" lIns="91425" spcFirstLastPara="1" rIns="91425" wrap="square" tIns="45700">
            <a:noAutofit/>
          </a:bodyPr>
          <a:lstStyle/>
          <a:p>
            <a:pPr indent="-139700" lvl="0" marL="342900" rtl="0" algn="l">
              <a:lnSpc>
                <a:spcPct val="100000"/>
              </a:lnSpc>
              <a:spcBef>
                <a:spcPts val="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139700" lvl="0" marL="34290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139700" lvl="0" marL="34290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139700" lvl="0" marL="34290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Percepts: location and contents, e.g., [A,Dirty]</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Actions: </a:t>
            </a:r>
            <a:r>
              <a:rPr b="0" i="1" lang="en-US" sz="3200" u="none">
                <a:solidFill>
                  <a:schemeClr val="dk1"/>
                </a:solidFill>
                <a:latin typeface="Arial"/>
                <a:ea typeface="Arial"/>
                <a:cs typeface="Arial"/>
                <a:sym typeface="Arial"/>
              </a:rPr>
              <a:t>Left</a:t>
            </a:r>
            <a:r>
              <a:rPr b="0" i="0" lang="en-US" sz="3200" u="none">
                <a:solidFill>
                  <a:schemeClr val="dk1"/>
                </a:solidFill>
                <a:latin typeface="Arial"/>
                <a:ea typeface="Arial"/>
                <a:cs typeface="Arial"/>
                <a:sym typeface="Arial"/>
              </a:rPr>
              <a:t>, </a:t>
            </a:r>
            <a:r>
              <a:rPr b="0" i="1" lang="en-US" sz="3200" u="none">
                <a:solidFill>
                  <a:schemeClr val="dk1"/>
                </a:solidFill>
                <a:latin typeface="Arial"/>
                <a:ea typeface="Arial"/>
                <a:cs typeface="Arial"/>
                <a:sym typeface="Arial"/>
              </a:rPr>
              <a:t>Right</a:t>
            </a:r>
            <a:r>
              <a:rPr b="0" i="0" lang="en-US" sz="3200" u="none">
                <a:solidFill>
                  <a:schemeClr val="dk1"/>
                </a:solidFill>
                <a:latin typeface="Arial"/>
                <a:ea typeface="Arial"/>
                <a:cs typeface="Arial"/>
                <a:sym typeface="Arial"/>
              </a:rPr>
              <a:t>, </a:t>
            </a:r>
            <a:r>
              <a:rPr b="0" i="1" lang="en-US" sz="3200" u="none">
                <a:solidFill>
                  <a:schemeClr val="dk1"/>
                </a:solidFill>
                <a:latin typeface="Arial"/>
                <a:ea typeface="Arial"/>
                <a:cs typeface="Arial"/>
                <a:sym typeface="Arial"/>
              </a:rPr>
              <a:t>Suck</a:t>
            </a:r>
            <a:r>
              <a:rPr b="0" i="0" lang="en-US" sz="3200" u="none">
                <a:solidFill>
                  <a:schemeClr val="dk1"/>
                </a:solidFill>
                <a:latin typeface="Arial"/>
                <a:ea typeface="Arial"/>
                <a:cs typeface="Arial"/>
                <a:sym typeface="Arial"/>
              </a:rPr>
              <a:t>, </a:t>
            </a:r>
            <a:r>
              <a:rPr b="0" i="1" lang="en-US" sz="3200" u="none">
                <a:solidFill>
                  <a:schemeClr val="dk1"/>
                </a:solidFill>
                <a:latin typeface="Arial"/>
                <a:ea typeface="Arial"/>
                <a:cs typeface="Arial"/>
                <a:sym typeface="Arial"/>
              </a:rPr>
              <a:t>NoOp</a:t>
            </a:r>
            <a:endParaRPr/>
          </a:p>
        </p:txBody>
      </p:sp>
      <p:pic>
        <p:nvPicPr>
          <p:cNvPr descr="vacuum2-environment" id="129" name="Google Shape;129;p5"/>
          <p:cNvPicPr preferRelativeResize="0"/>
          <p:nvPr/>
        </p:nvPicPr>
        <p:blipFill rotWithShape="1">
          <a:blip r:embed="rId3">
            <a:alphaModFix/>
          </a:blip>
          <a:srcRect b="0" l="0" r="0" t="0"/>
          <a:stretch/>
        </p:blipFill>
        <p:spPr>
          <a:xfrm>
            <a:off x="3429000" y="2133600"/>
            <a:ext cx="2457450" cy="1257300"/>
          </a:xfrm>
          <a:prstGeom prst="rect">
            <a:avLst/>
          </a:prstGeom>
          <a:noFill/>
          <a:ln>
            <a:noFill/>
          </a:ln>
        </p:spPr>
      </p:pic>
      <p:sp>
        <p:nvSpPr>
          <p:cNvPr id="130" name="Google Shape;130;p5"/>
          <p:cNvSpPr/>
          <p:nvPr/>
        </p:nvSpPr>
        <p:spPr>
          <a:xfrm>
            <a:off x="1359575" y="3645575"/>
            <a:ext cx="1239300" cy="32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Input</a:t>
            </a:r>
            <a:endParaRPr b="0" i="0" sz="2800" u="none" cap="none" strike="noStrike">
              <a:solidFill>
                <a:srgbClr val="000000"/>
              </a:solidFill>
              <a:latin typeface="Arial"/>
              <a:ea typeface="Arial"/>
              <a:cs typeface="Arial"/>
              <a:sym typeface="Arial"/>
            </a:endParaRPr>
          </a:p>
        </p:txBody>
      </p:sp>
      <p:sp>
        <p:nvSpPr>
          <p:cNvPr id="131" name="Google Shape;131;p5"/>
          <p:cNvSpPr/>
          <p:nvPr/>
        </p:nvSpPr>
        <p:spPr>
          <a:xfrm>
            <a:off x="1247275" y="5145500"/>
            <a:ext cx="1423800" cy="32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Output</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37" name="Google Shape;137;p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0" i="0" lang="en-US" sz="3200" u="none">
                <a:solidFill>
                  <a:schemeClr val="dk2"/>
                </a:solidFill>
                <a:latin typeface="Arial"/>
                <a:ea typeface="Arial"/>
                <a:cs typeface="Arial"/>
                <a:sym typeface="Arial"/>
              </a:rPr>
              <a:t>Example: Vacuum Cleaner Agent</a:t>
            </a:r>
            <a:endParaRPr/>
          </a:p>
        </p:txBody>
      </p:sp>
      <p:pic>
        <p:nvPicPr>
          <p:cNvPr descr="vacuum2-environment" id="138" name="Google Shape;138;p6"/>
          <p:cNvPicPr preferRelativeResize="0"/>
          <p:nvPr>
            <p:ph idx="1" type="body"/>
          </p:nvPr>
        </p:nvPicPr>
        <p:blipFill rotWithShape="1">
          <a:blip r:embed="rId3">
            <a:alphaModFix/>
          </a:blip>
          <a:srcRect b="0" l="0" r="0" t="0"/>
          <a:stretch/>
        </p:blipFill>
        <p:spPr>
          <a:xfrm>
            <a:off x="3336925" y="1282700"/>
            <a:ext cx="2457450" cy="1257300"/>
          </a:xfrm>
          <a:prstGeom prst="rect">
            <a:avLst/>
          </a:prstGeom>
          <a:noFill/>
          <a:ln>
            <a:noFill/>
          </a:ln>
        </p:spPr>
      </p:pic>
      <p:sp>
        <p:nvSpPr>
          <p:cNvPr id="139" name="Google Shape;139;p6"/>
          <p:cNvSpPr txBox="1"/>
          <p:nvPr/>
        </p:nvSpPr>
        <p:spPr>
          <a:xfrm>
            <a:off x="1125537" y="2697162"/>
            <a:ext cx="6470650" cy="9921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200"/>
              <a:buFont typeface="Arial"/>
              <a:buChar char="i"/>
            </a:pPr>
            <a:r>
              <a:rPr b="1" i="0" lang="en-US" sz="2200" u="none" cap="none" strike="noStrike">
                <a:solidFill>
                  <a:srgbClr val="CC0000"/>
                </a:solidFill>
                <a:latin typeface="Arial"/>
                <a:ea typeface="Arial"/>
                <a:cs typeface="Arial"/>
                <a:sym typeface="Arial"/>
              </a:rPr>
              <a:t>Percepts</a:t>
            </a:r>
            <a:r>
              <a:rPr b="1" i="0" lang="en-US" sz="2200" u="none" cap="none" strike="noStrike">
                <a:solidFill>
                  <a:schemeClr val="dk1"/>
                </a:solidFill>
                <a:latin typeface="Arial"/>
                <a:ea typeface="Arial"/>
                <a:cs typeface="Arial"/>
                <a:sym typeface="Arial"/>
              </a:rPr>
              <a:t>: </a:t>
            </a:r>
            <a:r>
              <a:rPr b="0" i="0" lang="en-US" sz="2200" u="none" cap="none" strike="noStrike">
                <a:solidFill>
                  <a:schemeClr val="dk1"/>
                </a:solidFill>
                <a:latin typeface="Arial"/>
                <a:ea typeface="Arial"/>
                <a:cs typeface="Arial"/>
                <a:sym typeface="Arial"/>
              </a:rPr>
              <a:t>location and contents, e.g., [</a:t>
            </a:r>
            <a:r>
              <a:rPr b="0" i="1" lang="en-US" sz="2200" u="none" cap="none" strike="noStrike">
                <a:solidFill>
                  <a:schemeClr val="dk1"/>
                </a:solidFill>
                <a:latin typeface="Arial"/>
                <a:ea typeface="Arial"/>
                <a:cs typeface="Arial"/>
                <a:sym typeface="Arial"/>
              </a:rPr>
              <a:t>A, Dirty</a:t>
            </a:r>
            <a:r>
              <a:rPr b="0" i="0" lang="en-US" sz="22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40"/>
              </a:spcBef>
              <a:spcAft>
                <a:spcPts val="0"/>
              </a:spcAft>
              <a:buClr>
                <a:schemeClr val="accent2"/>
              </a:buClr>
              <a:buSzPts val="2200"/>
              <a:buFont typeface="Arial"/>
              <a:buChar char="i"/>
            </a:pPr>
            <a:r>
              <a:rPr b="1" i="0" lang="en-US" sz="2200" u="none" cap="none" strike="noStrike">
                <a:solidFill>
                  <a:srgbClr val="CC0000"/>
                </a:solidFill>
                <a:latin typeface="Arial"/>
                <a:ea typeface="Arial"/>
                <a:cs typeface="Arial"/>
                <a:sym typeface="Arial"/>
              </a:rPr>
              <a:t>Actions</a:t>
            </a:r>
            <a:r>
              <a:rPr b="1" i="0" lang="en-US" sz="2200" u="none" cap="none" strike="noStrike">
                <a:solidFill>
                  <a:schemeClr val="dk1"/>
                </a:solidFill>
                <a:latin typeface="Arial"/>
                <a:ea typeface="Arial"/>
                <a:cs typeface="Arial"/>
                <a:sym typeface="Arial"/>
              </a:rPr>
              <a:t>: </a:t>
            </a:r>
            <a:r>
              <a:rPr b="0" i="1" lang="en-US" sz="2200" u="none" cap="none" strike="noStrike">
                <a:solidFill>
                  <a:schemeClr val="dk1"/>
                </a:solidFill>
                <a:latin typeface="Arial"/>
                <a:ea typeface="Arial"/>
                <a:cs typeface="Arial"/>
                <a:sym typeface="Arial"/>
              </a:rPr>
              <a:t>Left, Right, Suck, NoOp</a:t>
            </a:r>
            <a:endParaRPr b="0" i="0" sz="1400" u="none" cap="none" strike="noStrike">
              <a:solidFill>
                <a:srgbClr val="000000"/>
              </a:solidFill>
              <a:latin typeface="Arial"/>
              <a:ea typeface="Arial"/>
              <a:cs typeface="Arial"/>
              <a:sym typeface="Arial"/>
            </a:endParaRPr>
          </a:p>
        </p:txBody>
      </p:sp>
      <p:pic>
        <p:nvPicPr>
          <p:cNvPr id="140" name="Google Shape;140;p6"/>
          <p:cNvPicPr preferRelativeResize="0"/>
          <p:nvPr>
            <p:ph idx="2" type="body"/>
          </p:nvPr>
        </p:nvPicPr>
        <p:blipFill rotWithShape="1">
          <a:blip r:embed="rId4">
            <a:alphaModFix/>
          </a:blip>
          <a:srcRect b="0" l="0" r="0" t="0"/>
          <a:stretch/>
        </p:blipFill>
        <p:spPr>
          <a:xfrm>
            <a:off x="850900" y="3673475"/>
            <a:ext cx="7429500" cy="2532062"/>
          </a:xfrm>
          <a:prstGeom prst="rect">
            <a:avLst/>
          </a:prstGeom>
          <a:noFill/>
          <a:ln>
            <a:noFill/>
          </a:ln>
        </p:spPr>
      </p:pic>
      <p:cxnSp>
        <p:nvCxnSpPr>
          <p:cNvPr id="141" name="Google Shape;141;p6"/>
          <p:cNvCxnSpPr/>
          <p:nvPr/>
        </p:nvCxnSpPr>
        <p:spPr>
          <a:xfrm>
            <a:off x="1275350" y="4199025"/>
            <a:ext cx="12000" cy="1648200"/>
          </a:xfrm>
          <a:prstGeom prst="straightConnector1">
            <a:avLst/>
          </a:prstGeom>
          <a:noFill/>
          <a:ln cap="flat" cmpd="sng" w="9525">
            <a:solidFill>
              <a:schemeClr val="dk2"/>
            </a:solidFill>
            <a:prstDash val="solid"/>
            <a:round/>
            <a:headEnd len="sm" w="sm" type="none"/>
            <a:tailEnd len="sm" w="sm" type="none"/>
          </a:ln>
        </p:spPr>
      </p:cxnSp>
      <p:sp>
        <p:nvSpPr>
          <p:cNvPr id="142" name="Google Shape;142;p6"/>
          <p:cNvSpPr txBox="1"/>
          <p:nvPr/>
        </p:nvSpPr>
        <p:spPr>
          <a:xfrm>
            <a:off x="144350" y="4499825"/>
            <a:ext cx="10467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history : complete sequence agent has perceived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Rational agents</a:t>
            </a:r>
            <a:endParaRPr/>
          </a:p>
        </p:txBody>
      </p:sp>
      <p:sp>
        <p:nvSpPr>
          <p:cNvPr id="148" name="Google Shape;148;p7"/>
          <p:cNvSpPr txBox="1"/>
          <p:nvPr>
            <p:ph idx="1" type="body"/>
          </p:nvPr>
        </p:nvSpPr>
        <p:spPr>
          <a:xfrm>
            <a:off x="457200" y="1143000"/>
            <a:ext cx="8229600" cy="4983162"/>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An agent should strive to "do the right thing", based on what it can perceive and the actions it can perform. The right action is the one that will cause the agent to be most successful</a:t>
            </a:r>
            <a:endParaRPr/>
          </a:p>
          <a:p>
            <a:pPr indent="-165100" lvl="0" marL="342900" rtl="0" algn="just">
              <a:lnSpc>
                <a:spcPct val="9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342900" lvl="0" marL="342900" rtl="0" algn="just">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Performance measure: An objective criterion for success of an agent's behavior</a:t>
            </a:r>
            <a:endParaRPr/>
          </a:p>
          <a:p>
            <a:pPr indent="-165100" lvl="0" marL="342900" rtl="0" algn="just">
              <a:lnSpc>
                <a:spcPct val="9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342900" lvl="0" marL="342900" rtl="0" algn="just">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E.g., performance measure of a vacuum-cleaner agent could be amount of dirt cleaned up, amount of time taken, amount of electricity consumed, amount of noise generated, etc.</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2003-12-17T02:32:09Z</dcterms:created>
  <dc:creator>Min-Yen Kan</dc:creator>
</cp:coreProperties>
</file>