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67101" y="1124839"/>
            <a:ext cx="6257797" cy="1589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798" y="258267"/>
            <a:ext cx="9728403" cy="819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2640" y="1377822"/>
            <a:ext cx="10586719" cy="4396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 indent="647700">
              <a:lnSpc>
                <a:spcPts val="5830"/>
              </a:lnSpc>
              <a:spcBef>
                <a:spcPts val="835"/>
              </a:spcBef>
            </a:pPr>
            <a:r>
              <a:rPr spc="-5" dirty="0"/>
              <a:t>Fundamentals </a:t>
            </a:r>
            <a:r>
              <a:rPr dirty="0"/>
              <a:t>of </a:t>
            </a:r>
            <a:r>
              <a:rPr spc="5" dirty="0"/>
              <a:t> </a:t>
            </a:r>
            <a:r>
              <a:rPr dirty="0"/>
              <a:t>Artificial</a:t>
            </a:r>
            <a:r>
              <a:rPr spc="-75" dirty="0"/>
              <a:t> </a:t>
            </a:r>
            <a:r>
              <a:rPr dirty="0"/>
              <a:t>Intelligence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1409" y="4186173"/>
            <a:ext cx="4868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Local Sea</a:t>
            </a:r>
            <a:r>
              <a:rPr sz="3600" b="1" spc="-60" dirty="0">
                <a:latin typeface="Times New Roman"/>
                <a:cs typeface="Times New Roman"/>
              </a:rPr>
              <a:t>r</a:t>
            </a:r>
            <a:r>
              <a:rPr sz="3600" b="1" spc="-5" dirty="0">
                <a:latin typeface="Times New Roman"/>
                <a:cs typeface="Times New Roman"/>
              </a:rPr>
              <a:t>ch</a:t>
            </a:r>
            <a:r>
              <a:rPr sz="3600" b="1" spc="-204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Algorithms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704"/>
              </a:lnSpc>
              <a:spcBef>
                <a:spcPts val="105"/>
              </a:spcBef>
            </a:pPr>
            <a:r>
              <a:rPr dirty="0"/>
              <a:t>Hill</a:t>
            </a:r>
            <a:r>
              <a:rPr spc="-40" dirty="0"/>
              <a:t> </a:t>
            </a:r>
            <a:r>
              <a:rPr spc="-5" dirty="0"/>
              <a:t>Climbing</a:t>
            </a:r>
            <a:r>
              <a:rPr spc="-40" dirty="0"/>
              <a:t> </a:t>
            </a:r>
            <a:r>
              <a:rPr dirty="0"/>
              <a:t>Example</a:t>
            </a:r>
          </a:p>
          <a:p>
            <a:pPr algn="ctr">
              <a:lnSpc>
                <a:spcPts val="2745"/>
              </a:lnSpc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n-queens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640" y="1408302"/>
            <a:ext cx="10406380" cy="31445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Starting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8-queens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steepest-ascent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hill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climbing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stuck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86%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time,</a:t>
            </a:r>
            <a:r>
              <a:rPr sz="2000" dirty="0">
                <a:latin typeface="Times New Roman"/>
                <a:cs typeface="Times New Roman"/>
              </a:rPr>
              <a:t> solving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14%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problem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instances.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Climbing</a:t>
            </a:r>
            <a:r>
              <a:rPr sz="2000" dirty="0">
                <a:latin typeface="Times New Roman"/>
                <a:cs typeface="Times New Roman"/>
              </a:rPr>
              <a:t> algorithm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halts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reaches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plateau.</a:t>
            </a:r>
            <a:endParaRPr sz="20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8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One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possible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solution</a:t>
            </a:r>
            <a:r>
              <a:rPr sz="1800" spc="-5" dirty="0">
                <a:latin typeface="Times New Roman"/>
                <a:cs typeface="Times New Roman"/>
              </a:rPr>
              <a:t> 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allow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sideways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move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hope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plateau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really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shoulder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698500" marR="48260" lvl="1" indent="-228600">
              <a:lnSpc>
                <a:spcPts val="1939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always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allow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sideways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moves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uphill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moves,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infinite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loop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occur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whenever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algorithm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reaches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flat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maximum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 a </a:t>
            </a:r>
            <a:r>
              <a:rPr sz="1800" spc="-15" dirty="0">
                <a:latin typeface="Times New Roman"/>
                <a:cs typeface="Times New Roman"/>
              </a:rPr>
              <a:t>shoulder.</a:t>
            </a:r>
            <a:endParaRPr sz="1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One common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solution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limit 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number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consecutive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sideways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moves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allowed.</a:t>
            </a:r>
            <a:endParaRPr sz="1800">
              <a:latin typeface="Times New Roman"/>
              <a:cs typeface="Times New Roman"/>
            </a:endParaRPr>
          </a:p>
          <a:p>
            <a:pPr marL="698500" marR="64135" lvl="1" indent="-228600">
              <a:lnSpc>
                <a:spcPts val="1939"/>
              </a:lnSpc>
              <a:spcBef>
                <a:spcPts val="5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example,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could allow up to 100 consecutive sideways </a:t>
            </a:r>
            <a:r>
              <a:rPr sz="1800" spc="-5" dirty="0">
                <a:latin typeface="Times New Roman"/>
                <a:cs typeface="Times New Roman"/>
              </a:rPr>
              <a:t>moves </a:t>
            </a:r>
            <a:r>
              <a:rPr sz="1800" dirty="0">
                <a:latin typeface="Times New Roman"/>
                <a:cs typeface="Times New Roman"/>
              </a:rPr>
              <a:t>in the 8-queens </a:t>
            </a:r>
            <a:r>
              <a:rPr sz="1800" spc="-5" dirty="0">
                <a:latin typeface="Times New Roman"/>
                <a:cs typeface="Times New Roman"/>
              </a:rPr>
              <a:t>problem. </a:t>
            </a:r>
            <a:r>
              <a:rPr sz="1800" dirty="0">
                <a:latin typeface="Times New Roman"/>
                <a:cs typeface="Times New Roman"/>
              </a:rPr>
              <a:t>This raises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percentage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problem instances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solved by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climbing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14%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94%.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704"/>
              </a:lnSpc>
              <a:spcBef>
                <a:spcPts val="105"/>
              </a:spcBef>
            </a:pPr>
            <a:r>
              <a:rPr dirty="0"/>
              <a:t>Hill</a:t>
            </a:r>
            <a:r>
              <a:rPr spc="-40" dirty="0"/>
              <a:t> </a:t>
            </a:r>
            <a:r>
              <a:rPr spc="-5" dirty="0"/>
              <a:t>Climbing</a:t>
            </a:r>
            <a:r>
              <a:rPr spc="-40" dirty="0"/>
              <a:t> </a:t>
            </a:r>
            <a:r>
              <a:rPr dirty="0"/>
              <a:t>Example</a:t>
            </a:r>
          </a:p>
          <a:p>
            <a:pPr algn="ctr">
              <a:lnSpc>
                <a:spcPts val="2745"/>
              </a:lnSpc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8-puzzle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7550" y="3178301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33983" y="4323029"/>
            <a:ext cx="51180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h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86825" y="1396110"/>
            <a:ext cx="191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Heuristic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function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is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Manhattan</a:t>
            </a:r>
            <a:r>
              <a:rPr sz="1800" i="1" spc="-5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Distance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704"/>
              </a:lnSpc>
              <a:spcBef>
                <a:spcPts val="105"/>
              </a:spcBef>
            </a:pPr>
            <a:r>
              <a:rPr dirty="0"/>
              <a:t>Hill</a:t>
            </a:r>
            <a:r>
              <a:rPr spc="-40" dirty="0"/>
              <a:t> </a:t>
            </a:r>
            <a:r>
              <a:rPr spc="-5" dirty="0"/>
              <a:t>Climbing</a:t>
            </a:r>
            <a:r>
              <a:rPr spc="-40" dirty="0"/>
              <a:t> </a:t>
            </a:r>
            <a:r>
              <a:rPr dirty="0"/>
              <a:t>Example</a:t>
            </a:r>
          </a:p>
          <a:p>
            <a:pPr algn="ctr">
              <a:lnSpc>
                <a:spcPts val="2745"/>
              </a:lnSpc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8-puzzle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78226" y="4956175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78226" y="1408175"/>
          <a:ext cx="1325877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17550" y="3178301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78226" y="3178301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33983" y="4323029"/>
            <a:ext cx="51180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h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4936" y="2516251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1922" y="4286757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4936" y="6095491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08073" y="1971294"/>
            <a:ext cx="445770" cy="1670050"/>
          </a:xfrm>
          <a:custGeom>
            <a:avLst/>
            <a:gdLst/>
            <a:ahLst/>
            <a:cxnLst/>
            <a:rect l="l" t="t" r="r" b="b"/>
            <a:pathLst>
              <a:path w="445769" h="1670050">
                <a:moveTo>
                  <a:pt x="395270" y="72285"/>
                </a:moveTo>
                <a:lnTo>
                  <a:pt x="0" y="1663699"/>
                </a:lnTo>
                <a:lnTo>
                  <a:pt x="25145" y="1669922"/>
                </a:lnTo>
                <a:lnTo>
                  <a:pt x="420436" y="78555"/>
                </a:lnTo>
                <a:lnTo>
                  <a:pt x="395270" y="72285"/>
                </a:lnTo>
                <a:close/>
              </a:path>
              <a:path w="445769" h="1670050">
                <a:moveTo>
                  <a:pt x="439996" y="59689"/>
                </a:moveTo>
                <a:lnTo>
                  <a:pt x="398399" y="59689"/>
                </a:lnTo>
                <a:lnTo>
                  <a:pt x="423544" y="66039"/>
                </a:lnTo>
                <a:lnTo>
                  <a:pt x="420436" y="78555"/>
                </a:lnTo>
                <a:lnTo>
                  <a:pt x="445643" y="84835"/>
                </a:lnTo>
                <a:lnTo>
                  <a:pt x="439996" y="59689"/>
                </a:lnTo>
                <a:close/>
              </a:path>
              <a:path w="445769" h="1670050">
                <a:moveTo>
                  <a:pt x="398399" y="59689"/>
                </a:moveTo>
                <a:lnTo>
                  <a:pt x="395270" y="72285"/>
                </a:lnTo>
                <a:lnTo>
                  <a:pt x="420436" y="78555"/>
                </a:lnTo>
                <a:lnTo>
                  <a:pt x="423544" y="66039"/>
                </a:lnTo>
                <a:lnTo>
                  <a:pt x="398399" y="59689"/>
                </a:lnTo>
                <a:close/>
              </a:path>
              <a:path w="445769" h="1670050">
                <a:moveTo>
                  <a:pt x="426593" y="0"/>
                </a:moveTo>
                <a:lnTo>
                  <a:pt x="370204" y="66039"/>
                </a:lnTo>
                <a:lnTo>
                  <a:pt x="395270" y="72285"/>
                </a:lnTo>
                <a:lnTo>
                  <a:pt x="398399" y="59689"/>
                </a:lnTo>
                <a:lnTo>
                  <a:pt x="439996" y="59689"/>
                </a:lnTo>
                <a:lnTo>
                  <a:pt x="4265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8261" y="3703446"/>
            <a:ext cx="445770" cy="1760855"/>
          </a:xfrm>
          <a:custGeom>
            <a:avLst/>
            <a:gdLst/>
            <a:ahLst/>
            <a:cxnLst/>
            <a:rect l="l" t="t" r="r" b="b"/>
            <a:pathLst>
              <a:path w="445769" h="1760854">
                <a:moveTo>
                  <a:pt x="398145" y="38735"/>
                </a:moveTo>
                <a:lnTo>
                  <a:pt x="372402" y="25908"/>
                </a:lnTo>
                <a:lnTo>
                  <a:pt x="320421" y="0"/>
                </a:lnTo>
                <a:lnTo>
                  <a:pt x="320421" y="25933"/>
                </a:lnTo>
                <a:lnTo>
                  <a:pt x="32385" y="26289"/>
                </a:lnTo>
                <a:lnTo>
                  <a:pt x="32385" y="52197"/>
                </a:lnTo>
                <a:lnTo>
                  <a:pt x="320421" y="51841"/>
                </a:lnTo>
                <a:lnTo>
                  <a:pt x="320421" y="77724"/>
                </a:lnTo>
                <a:lnTo>
                  <a:pt x="398145" y="38735"/>
                </a:lnTo>
                <a:close/>
              </a:path>
              <a:path w="445769" h="1760854">
                <a:moveTo>
                  <a:pt x="445643" y="1675638"/>
                </a:moveTo>
                <a:lnTo>
                  <a:pt x="420420" y="1681886"/>
                </a:lnTo>
                <a:lnTo>
                  <a:pt x="25146" y="90424"/>
                </a:lnTo>
                <a:lnTo>
                  <a:pt x="0" y="96774"/>
                </a:lnTo>
                <a:lnTo>
                  <a:pt x="395274" y="1688109"/>
                </a:lnTo>
                <a:lnTo>
                  <a:pt x="370205" y="1694307"/>
                </a:lnTo>
                <a:lnTo>
                  <a:pt x="426593" y="1760347"/>
                </a:lnTo>
                <a:lnTo>
                  <a:pt x="440004" y="1700657"/>
                </a:lnTo>
                <a:lnTo>
                  <a:pt x="445643" y="1675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86825" y="1396110"/>
            <a:ext cx="191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Heuristic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function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is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Manhattan</a:t>
            </a:r>
            <a:r>
              <a:rPr sz="1800" i="1" spc="-5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Distance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704"/>
              </a:lnSpc>
              <a:spcBef>
                <a:spcPts val="105"/>
              </a:spcBef>
            </a:pPr>
            <a:r>
              <a:rPr dirty="0"/>
              <a:t>Hill</a:t>
            </a:r>
            <a:r>
              <a:rPr spc="-40" dirty="0"/>
              <a:t> </a:t>
            </a:r>
            <a:r>
              <a:rPr spc="-5" dirty="0"/>
              <a:t>Climbing</a:t>
            </a:r>
            <a:r>
              <a:rPr spc="-40" dirty="0"/>
              <a:t> </a:t>
            </a:r>
            <a:r>
              <a:rPr dirty="0"/>
              <a:t>Example</a:t>
            </a:r>
          </a:p>
          <a:p>
            <a:pPr algn="ctr">
              <a:lnSpc>
                <a:spcPts val="2745"/>
              </a:lnSpc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8-puzzle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78226" y="4956175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78226" y="1408175"/>
          <a:ext cx="1325877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17550" y="3178301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78226" y="3178301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78020" y="2776727"/>
          <a:ext cx="1325877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33983" y="4323029"/>
            <a:ext cx="51180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h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4936" y="2516251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1922" y="4286757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478020" y="1371472"/>
          <a:ext cx="1325877" cy="1112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478020" y="4182109"/>
          <a:ext cx="1325877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478020" y="5587428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924936" y="6030874"/>
            <a:ext cx="1562735" cy="70358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 marL="1078230">
              <a:lnSpc>
                <a:spcPct val="100000"/>
              </a:lnSpc>
              <a:spcBef>
                <a:spcPts val="509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15966" y="2442464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5966" y="3845432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15966" y="5250941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08073" y="1971294"/>
            <a:ext cx="445770" cy="1670050"/>
          </a:xfrm>
          <a:custGeom>
            <a:avLst/>
            <a:gdLst/>
            <a:ahLst/>
            <a:cxnLst/>
            <a:rect l="l" t="t" r="r" b="b"/>
            <a:pathLst>
              <a:path w="445769" h="1670050">
                <a:moveTo>
                  <a:pt x="395270" y="72285"/>
                </a:moveTo>
                <a:lnTo>
                  <a:pt x="0" y="1663699"/>
                </a:lnTo>
                <a:lnTo>
                  <a:pt x="25145" y="1669922"/>
                </a:lnTo>
                <a:lnTo>
                  <a:pt x="420436" y="78555"/>
                </a:lnTo>
                <a:lnTo>
                  <a:pt x="395270" y="72285"/>
                </a:lnTo>
                <a:close/>
              </a:path>
              <a:path w="445769" h="1670050">
                <a:moveTo>
                  <a:pt x="439996" y="59689"/>
                </a:moveTo>
                <a:lnTo>
                  <a:pt x="398399" y="59689"/>
                </a:lnTo>
                <a:lnTo>
                  <a:pt x="423544" y="66039"/>
                </a:lnTo>
                <a:lnTo>
                  <a:pt x="420436" y="78555"/>
                </a:lnTo>
                <a:lnTo>
                  <a:pt x="445643" y="84835"/>
                </a:lnTo>
                <a:lnTo>
                  <a:pt x="439996" y="59689"/>
                </a:lnTo>
                <a:close/>
              </a:path>
              <a:path w="445769" h="1670050">
                <a:moveTo>
                  <a:pt x="398399" y="59689"/>
                </a:moveTo>
                <a:lnTo>
                  <a:pt x="395270" y="72285"/>
                </a:lnTo>
                <a:lnTo>
                  <a:pt x="420436" y="78555"/>
                </a:lnTo>
                <a:lnTo>
                  <a:pt x="423544" y="66039"/>
                </a:lnTo>
                <a:lnTo>
                  <a:pt x="398399" y="59689"/>
                </a:lnTo>
                <a:close/>
              </a:path>
              <a:path w="445769" h="1670050">
                <a:moveTo>
                  <a:pt x="426593" y="0"/>
                </a:moveTo>
                <a:lnTo>
                  <a:pt x="370204" y="66039"/>
                </a:lnTo>
                <a:lnTo>
                  <a:pt x="395270" y="72285"/>
                </a:lnTo>
                <a:lnTo>
                  <a:pt x="398399" y="59689"/>
                </a:lnTo>
                <a:lnTo>
                  <a:pt x="439996" y="59689"/>
                </a:lnTo>
                <a:lnTo>
                  <a:pt x="4265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88261" y="3703446"/>
            <a:ext cx="445770" cy="1760855"/>
          </a:xfrm>
          <a:custGeom>
            <a:avLst/>
            <a:gdLst/>
            <a:ahLst/>
            <a:cxnLst/>
            <a:rect l="l" t="t" r="r" b="b"/>
            <a:pathLst>
              <a:path w="445769" h="1760854">
                <a:moveTo>
                  <a:pt x="398145" y="38735"/>
                </a:moveTo>
                <a:lnTo>
                  <a:pt x="372402" y="25908"/>
                </a:lnTo>
                <a:lnTo>
                  <a:pt x="320421" y="0"/>
                </a:lnTo>
                <a:lnTo>
                  <a:pt x="320421" y="25933"/>
                </a:lnTo>
                <a:lnTo>
                  <a:pt x="32385" y="26289"/>
                </a:lnTo>
                <a:lnTo>
                  <a:pt x="32385" y="52197"/>
                </a:lnTo>
                <a:lnTo>
                  <a:pt x="320421" y="51841"/>
                </a:lnTo>
                <a:lnTo>
                  <a:pt x="320421" y="77724"/>
                </a:lnTo>
                <a:lnTo>
                  <a:pt x="398145" y="38735"/>
                </a:lnTo>
                <a:close/>
              </a:path>
              <a:path w="445769" h="1760854">
                <a:moveTo>
                  <a:pt x="445643" y="1675638"/>
                </a:moveTo>
                <a:lnTo>
                  <a:pt x="420420" y="1681886"/>
                </a:lnTo>
                <a:lnTo>
                  <a:pt x="25146" y="90424"/>
                </a:lnTo>
                <a:lnTo>
                  <a:pt x="0" y="96774"/>
                </a:lnTo>
                <a:lnTo>
                  <a:pt x="395274" y="1688109"/>
                </a:lnTo>
                <a:lnTo>
                  <a:pt x="370205" y="1694307"/>
                </a:lnTo>
                <a:lnTo>
                  <a:pt x="426593" y="1760347"/>
                </a:lnTo>
                <a:lnTo>
                  <a:pt x="440004" y="1700657"/>
                </a:lnTo>
                <a:lnTo>
                  <a:pt x="445643" y="1675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78021" y="1907285"/>
            <a:ext cx="445770" cy="1775460"/>
          </a:xfrm>
          <a:custGeom>
            <a:avLst/>
            <a:gdLst/>
            <a:ahLst/>
            <a:cxnLst/>
            <a:rect l="l" t="t" r="r" b="b"/>
            <a:pathLst>
              <a:path w="445770" h="1775460">
                <a:moveTo>
                  <a:pt x="388747" y="1490472"/>
                </a:moveTo>
                <a:lnTo>
                  <a:pt x="303149" y="1504823"/>
                </a:lnTo>
                <a:lnTo>
                  <a:pt x="318376" y="1525765"/>
                </a:lnTo>
                <a:lnTo>
                  <a:pt x="4953" y="1754505"/>
                </a:lnTo>
                <a:lnTo>
                  <a:pt x="20193" y="1775333"/>
                </a:lnTo>
                <a:lnTo>
                  <a:pt x="333616" y="1546720"/>
                </a:lnTo>
                <a:lnTo>
                  <a:pt x="348869" y="1567688"/>
                </a:lnTo>
                <a:lnTo>
                  <a:pt x="374446" y="1518158"/>
                </a:lnTo>
                <a:lnTo>
                  <a:pt x="388747" y="1490472"/>
                </a:lnTo>
                <a:close/>
              </a:path>
              <a:path w="445770" h="1775460">
                <a:moveTo>
                  <a:pt x="445643" y="84836"/>
                </a:moveTo>
                <a:lnTo>
                  <a:pt x="439991" y="59690"/>
                </a:lnTo>
                <a:lnTo>
                  <a:pt x="426593" y="0"/>
                </a:lnTo>
                <a:lnTo>
                  <a:pt x="370205" y="66040"/>
                </a:lnTo>
                <a:lnTo>
                  <a:pt x="395262" y="72288"/>
                </a:lnTo>
                <a:lnTo>
                  <a:pt x="0" y="1663700"/>
                </a:lnTo>
                <a:lnTo>
                  <a:pt x="25146" y="1669935"/>
                </a:lnTo>
                <a:lnTo>
                  <a:pt x="420433" y="78562"/>
                </a:lnTo>
                <a:lnTo>
                  <a:pt x="445643" y="84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69893" y="3791203"/>
            <a:ext cx="435609" cy="2359025"/>
          </a:xfrm>
          <a:custGeom>
            <a:avLst/>
            <a:gdLst/>
            <a:ahLst/>
            <a:cxnLst/>
            <a:rect l="l" t="t" r="r" b="b"/>
            <a:pathLst>
              <a:path w="435610" h="2359025">
                <a:moveTo>
                  <a:pt x="422275" y="2275827"/>
                </a:moveTo>
                <a:lnTo>
                  <a:pt x="396735" y="2280158"/>
                </a:lnTo>
                <a:lnTo>
                  <a:pt x="33528" y="134747"/>
                </a:lnTo>
                <a:lnTo>
                  <a:pt x="7874" y="139065"/>
                </a:lnTo>
                <a:lnTo>
                  <a:pt x="371208" y="2284476"/>
                </a:lnTo>
                <a:lnTo>
                  <a:pt x="345567" y="2288806"/>
                </a:lnTo>
                <a:lnTo>
                  <a:pt x="396875" y="2358948"/>
                </a:lnTo>
                <a:lnTo>
                  <a:pt x="415721" y="2297252"/>
                </a:lnTo>
                <a:lnTo>
                  <a:pt x="422275" y="2275827"/>
                </a:lnTo>
                <a:close/>
              </a:path>
              <a:path w="435610" h="2359025">
                <a:moveTo>
                  <a:pt x="435229" y="839216"/>
                </a:moveTo>
                <a:lnTo>
                  <a:pt x="434848" y="787400"/>
                </a:lnTo>
                <a:lnTo>
                  <a:pt x="434594" y="752348"/>
                </a:lnTo>
                <a:lnTo>
                  <a:pt x="411568" y="764057"/>
                </a:lnTo>
                <a:lnTo>
                  <a:pt x="23114" y="0"/>
                </a:lnTo>
                <a:lnTo>
                  <a:pt x="0" y="11684"/>
                </a:lnTo>
                <a:lnTo>
                  <a:pt x="388429" y="775817"/>
                </a:lnTo>
                <a:lnTo>
                  <a:pt x="365379" y="787527"/>
                </a:lnTo>
                <a:lnTo>
                  <a:pt x="435229" y="839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86825" y="1396110"/>
            <a:ext cx="191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Heuristic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function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is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Manhattan</a:t>
            </a:r>
            <a:r>
              <a:rPr sz="1800" i="1" spc="-5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Distance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704"/>
              </a:lnSpc>
              <a:spcBef>
                <a:spcPts val="105"/>
              </a:spcBef>
            </a:pPr>
            <a:r>
              <a:rPr dirty="0"/>
              <a:t>Hill</a:t>
            </a:r>
            <a:r>
              <a:rPr spc="-40" dirty="0"/>
              <a:t> </a:t>
            </a:r>
            <a:r>
              <a:rPr spc="-5" dirty="0"/>
              <a:t>Climbing</a:t>
            </a:r>
            <a:r>
              <a:rPr spc="-40" dirty="0"/>
              <a:t> </a:t>
            </a:r>
            <a:r>
              <a:rPr dirty="0"/>
              <a:t>Example</a:t>
            </a:r>
          </a:p>
          <a:p>
            <a:pPr algn="ctr">
              <a:lnSpc>
                <a:spcPts val="2745"/>
              </a:lnSpc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8-puzzle: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r>
              <a:rPr sz="24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78226" y="4956175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78226" y="1408175"/>
          <a:ext cx="1325877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17550" y="3178301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78226" y="3178301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78020" y="2776727"/>
          <a:ext cx="1325877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33983" y="4323029"/>
            <a:ext cx="51180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h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4936" y="2516251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1922" y="4286757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478020" y="1371472"/>
          <a:ext cx="1325877" cy="1112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478020" y="4182109"/>
          <a:ext cx="1325877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478020" y="5587428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924936" y="6030874"/>
            <a:ext cx="1562735" cy="70358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 marL="1078230">
              <a:lnSpc>
                <a:spcPct val="100000"/>
              </a:lnSpc>
              <a:spcBef>
                <a:spcPts val="509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15966" y="2442464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5966" y="3845432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15966" y="5250941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377940" y="2776727"/>
          <a:ext cx="1325877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6728841" y="3880230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08073" y="1971294"/>
            <a:ext cx="445770" cy="1670050"/>
          </a:xfrm>
          <a:custGeom>
            <a:avLst/>
            <a:gdLst/>
            <a:ahLst/>
            <a:cxnLst/>
            <a:rect l="l" t="t" r="r" b="b"/>
            <a:pathLst>
              <a:path w="445769" h="1670050">
                <a:moveTo>
                  <a:pt x="395270" y="72285"/>
                </a:moveTo>
                <a:lnTo>
                  <a:pt x="0" y="1663699"/>
                </a:lnTo>
                <a:lnTo>
                  <a:pt x="25145" y="1669922"/>
                </a:lnTo>
                <a:lnTo>
                  <a:pt x="420436" y="78555"/>
                </a:lnTo>
                <a:lnTo>
                  <a:pt x="395270" y="72285"/>
                </a:lnTo>
                <a:close/>
              </a:path>
              <a:path w="445769" h="1670050">
                <a:moveTo>
                  <a:pt x="439996" y="59689"/>
                </a:moveTo>
                <a:lnTo>
                  <a:pt x="398399" y="59689"/>
                </a:lnTo>
                <a:lnTo>
                  <a:pt x="423544" y="66039"/>
                </a:lnTo>
                <a:lnTo>
                  <a:pt x="420436" y="78555"/>
                </a:lnTo>
                <a:lnTo>
                  <a:pt x="445643" y="84835"/>
                </a:lnTo>
                <a:lnTo>
                  <a:pt x="439996" y="59689"/>
                </a:lnTo>
                <a:close/>
              </a:path>
              <a:path w="445769" h="1670050">
                <a:moveTo>
                  <a:pt x="398399" y="59689"/>
                </a:moveTo>
                <a:lnTo>
                  <a:pt x="395270" y="72285"/>
                </a:lnTo>
                <a:lnTo>
                  <a:pt x="420436" y="78555"/>
                </a:lnTo>
                <a:lnTo>
                  <a:pt x="423544" y="66039"/>
                </a:lnTo>
                <a:lnTo>
                  <a:pt x="398399" y="59689"/>
                </a:lnTo>
                <a:close/>
              </a:path>
              <a:path w="445769" h="1670050">
                <a:moveTo>
                  <a:pt x="426593" y="0"/>
                </a:moveTo>
                <a:lnTo>
                  <a:pt x="370204" y="66039"/>
                </a:lnTo>
                <a:lnTo>
                  <a:pt x="395270" y="72285"/>
                </a:lnTo>
                <a:lnTo>
                  <a:pt x="398399" y="59689"/>
                </a:lnTo>
                <a:lnTo>
                  <a:pt x="439996" y="59689"/>
                </a:lnTo>
                <a:lnTo>
                  <a:pt x="4265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88261" y="3703446"/>
            <a:ext cx="445770" cy="1760855"/>
          </a:xfrm>
          <a:custGeom>
            <a:avLst/>
            <a:gdLst/>
            <a:ahLst/>
            <a:cxnLst/>
            <a:rect l="l" t="t" r="r" b="b"/>
            <a:pathLst>
              <a:path w="445769" h="1760854">
                <a:moveTo>
                  <a:pt x="398145" y="38735"/>
                </a:moveTo>
                <a:lnTo>
                  <a:pt x="372402" y="25908"/>
                </a:lnTo>
                <a:lnTo>
                  <a:pt x="320421" y="0"/>
                </a:lnTo>
                <a:lnTo>
                  <a:pt x="320421" y="25933"/>
                </a:lnTo>
                <a:lnTo>
                  <a:pt x="32385" y="26289"/>
                </a:lnTo>
                <a:lnTo>
                  <a:pt x="32385" y="52197"/>
                </a:lnTo>
                <a:lnTo>
                  <a:pt x="320421" y="51841"/>
                </a:lnTo>
                <a:lnTo>
                  <a:pt x="320421" y="77724"/>
                </a:lnTo>
                <a:lnTo>
                  <a:pt x="398145" y="38735"/>
                </a:lnTo>
                <a:close/>
              </a:path>
              <a:path w="445769" h="1760854">
                <a:moveTo>
                  <a:pt x="445643" y="1675638"/>
                </a:moveTo>
                <a:lnTo>
                  <a:pt x="420420" y="1681886"/>
                </a:lnTo>
                <a:lnTo>
                  <a:pt x="25146" y="90424"/>
                </a:lnTo>
                <a:lnTo>
                  <a:pt x="0" y="96774"/>
                </a:lnTo>
                <a:lnTo>
                  <a:pt x="395274" y="1688109"/>
                </a:lnTo>
                <a:lnTo>
                  <a:pt x="370205" y="1694307"/>
                </a:lnTo>
                <a:lnTo>
                  <a:pt x="426593" y="1760347"/>
                </a:lnTo>
                <a:lnTo>
                  <a:pt x="440004" y="1700657"/>
                </a:lnTo>
                <a:lnTo>
                  <a:pt x="445643" y="1675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8021" y="1907285"/>
            <a:ext cx="445770" cy="1775460"/>
          </a:xfrm>
          <a:custGeom>
            <a:avLst/>
            <a:gdLst/>
            <a:ahLst/>
            <a:cxnLst/>
            <a:rect l="l" t="t" r="r" b="b"/>
            <a:pathLst>
              <a:path w="445770" h="1775460">
                <a:moveTo>
                  <a:pt x="388747" y="1490472"/>
                </a:moveTo>
                <a:lnTo>
                  <a:pt x="303149" y="1504823"/>
                </a:lnTo>
                <a:lnTo>
                  <a:pt x="318376" y="1525765"/>
                </a:lnTo>
                <a:lnTo>
                  <a:pt x="4953" y="1754505"/>
                </a:lnTo>
                <a:lnTo>
                  <a:pt x="20193" y="1775333"/>
                </a:lnTo>
                <a:lnTo>
                  <a:pt x="333616" y="1546720"/>
                </a:lnTo>
                <a:lnTo>
                  <a:pt x="348869" y="1567688"/>
                </a:lnTo>
                <a:lnTo>
                  <a:pt x="374446" y="1518158"/>
                </a:lnTo>
                <a:lnTo>
                  <a:pt x="388747" y="1490472"/>
                </a:lnTo>
                <a:close/>
              </a:path>
              <a:path w="445770" h="1775460">
                <a:moveTo>
                  <a:pt x="445643" y="84836"/>
                </a:moveTo>
                <a:lnTo>
                  <a:pt x="439991" y="59690"/>
                </a:lnTo>
                <a:lnTo>
                  <a:pt x="426593" y="0"/>
                </a:lnTo>
                <a:lnTo>
                  <a:pt x="370205" y="66040"/>
                </a:lnTo>
                <a:lnTo>
                  <a:pt x="395262" y="72288"/>
                </a:lnTo>
                <a:lnTo>
                  <a:pt x="0" y="1663700"/>
                </a:lnTo>
                <a:lnTo>
                  <a:pt x="25146" y="1669935"/>
                </a:lnTo>
                <a:lnTo>
                  <a:pt x="420433" y="78562"/>
                </a:lnTo>
                <a:lnTo>
                  <a:pt x="445643" y="84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9893" y="3791203"/>
            <a:ext cx="435609" cy="2359025"/>
          </a:xfrm>
          <a:custGeom>
            <a:avLst/>
            <a:gdLst/>
            <a:ahLst/>
            <a:cxnLst/>
            <a:rect l="l" t="t" r="r" b="b"/>
            <a:pathLst>
              <a:path w="435610" h="2359025">
                <a:moveTo>
                  <a:pt x="422275" y="2275827"/>
                </a:moveTo>
                <a:lnTo>
                  <a:pt x="396735" y="2280158"/>
                </a:lnTo>
                <a:lnTo>
                  <a:pt x="33528" y="134747"/>
                </a:lnTo>
                <a:lnTo>
                  <a:pt x="7874" y="139065"/>
                </a:lnTo>
                <a:lnTo>
                  <a:pt x="371208" y="2284476"/>
                </a:lnTo>
                <a:lnTo>
                  <a:pt x="345567" y="2288806"/>
                </a:lnTo>
                <a:lnTo>
                  <a:pt x="396875" y="2358948"/>
                </a:lnTo>
                <a:lnTo>
                  <a:pt x="415721" y="2297252"/>
                </a:lnTo>
                <a:lnTo>
                  <a:pt x="422275" y="2275827"/>
                </a:lnTo>
                <a:close/>
              </a:path>
              <a:path w="435610" h="2359025">
                <a:moveTo>
                  <a:pt x="435229" y="839216"/>
                </a:moveTo>
                <a:lnTo>
                  <a:pt x="434848" y="787400"/>
                </a:lnTo>
                <a:lnTo>
                  <a:pt x="434594" y="752348"/>
                </a:lnTo>
                <a:lnTo>
                  <a:pt x="411568" y="764057"/>
                </a:lnTo>
                <a:lnTo>
                  <a:pt x="23114" y="0"/>
                </a:lnTo>
                <a:lnTo>
                  <a:pt x="0" y="11684"/>
                </a:lnTo>
                <a:lnTo>
                  <a:pt x="388429" y="775817"/>
                </a:lnTo>
                <a:lnTo>
                  <a:pt x="365379" y="787527"/>
                </a:lnTo>
                <a:lnTo>
                  <a:pt x="435229" y="839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62065" y="3301110"/>
            <a:ext cx="365760" cy="78105"/>
          </a:xfrm>
          <a:custGeom>
            <a:avLst/>
            <a:gdLst/>
            <a:ahLst/>
            <a:cxnLst/>
            <a:rect l="l" t="t" r="r" b="b"/>
            <a:pathLst>
              <a:path w="365760" h="78104">
                <a:moveTo>
                  <a:pt x="340021" y="25908"/>
                </a:moveTo>
                <a:lnTo>
                  <a:pt x="300989" y="25908"/>
                </a:lnTo>
                <a:lnTo>
                  <a:pt x="300989" y="51815"/>
                </a:lnTo>
                <a:lnTo>
                  <a:pt x="288036" y="51832"/>
                </a:lnTo>
                <a:lnTo>
                  <a:pt x="288036" y="77724"/>
                </a:lnTo>
                <a:lnTo>
                  <a:pt x="365760" y="38735"/>
                </a:lnTo>
                <a:lnTo>
                  <a:pt x="340021" y="25908"/>
                </a:lnTo>
                <a:close/>
              </a:path>
              <a:path w="365760" h="78104">
                <a:moveTo>
                  <a:pt x="288036" y="25924"/>
                </a:moveTo>
                <a:lnTo>
                  <a:pt x="0" y="26288"/>
                </a:lnTo>
                <a:lnTo>
                  <a:pt x="0" y="52197"/>
                </a:lnTo>
                <a:lnTo>
                  <a:pt x="288036" y="51832"/>
                </a:lnTo>
                <a:lnTo>
                  <a:pt x="288036" y="25924"/>
                </a:lnTo>
                <a:close/>
              </a:path>
              <a:path w="365760" h="78104">
                <a:moveTo>
                  <a:pt x="300989" y="25908"/>
                </a:moveTo>
                <a:lnTo>
                  <a:pt x="288036" y="25924"/>
                </a:lnTo>
                <a:lnTo>
                  <a:pt x="288036" y="51832"/>
                </a:lnTo>
                <a:lnTo>
                  <a:pt x="300989" y="51815"/>
                </a:lnTo>
                <a:lnTo>
                  <a:pt x="300989" y="25908"/>
                </a:lnTo>
                <a:close/>
              </a:path>
              <a:path w="365760" h="78104">
                <a:moveTo>
                  <a:pt x="288036" y="0"/>
                </a:moveTo>
                <a:lnTo>
                  <a:pt x="288036" y="25924"/>
                </a:lnTo>
                <a:lnTo>
                  <a:pt x="340021" y="25908"/>
                </a:lnTo>
                <a:lnTo>
                  <a:pt x="2880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886825" y="1396110"/>
            <a:ext cx="191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Heuristic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function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is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Manhattan</a:t>
            </a:r>
            <a:r>
              <a:rPr sz="1800" i="1" spc="-5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Distance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6209" y="244551"/>
            <a:ext cx="4240530" cy="846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760">
              <a:lnSpc>
                <a:spcPts val="3704"/>
              </a:lnSpc>
              <a:spcBef>
                <a:spcPts val="105"/>
              </a:spcBef>
            </a:pPr>
            <a:r>
              <a:rPr dirty="0"/>
              <a:t>Hill</a:t>
            </a:r>
            <a:r>
              <a:rPr spc="-35" dirty="0"/>
              <a:t> </a:t>
            </a:r>
            <a:r>
              <a:rPr spc="-5" dirty="0"/>
              <a:t>Climbing</a:t>
            </a:r>
            <a:r>
              <a:rPr spc="-35" dirty="0"/>
              <a:t> </a:t>
            </a:r>
            <a:r>
              <a:rPr dirty="0"/>
              <a:t>Example</a:t>
            </a:r>
          </a:p>
          <a:p>
            <a:pPr marL="12700">
              <a:lnSpc>
                <a:spcPts val="2745"/>
              </a:lnSpc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8-puzzle: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stuck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local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maximum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78226" y="1408175"/>
          <a:ext cx="1325877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7550" y="3178301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78226" y="3178301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33983" y="4323029"/>
            <a:ext cx="626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h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4936" y="2516251"/>
            <a:ext cx="610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1922" y="4286757"/>
            <a:ext cx="614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8073" y="1971294"/>
            <a:ext cx="445770" cy="1670050"/>
          </a:xfrm>
          <a:custGeom>
            <a:avLst/>
            <a:gdLst/>
            <a:ahLst/>
            <a:cxnLst/>
            <a:rect l="l" t="t" r="r" b="b"/>
            <a:pathLst>
              <a:path w="445769" h="1670050">
                <a:moveTo>
                  <a:pt x="395270" y="72285"/>
                </a:moveTo>
                <a:lnTo>
                  <a:pt x="0" y="1663699"/>
                </a:lnTo>
                <a:lnTo>
                  <a:pt x="25145" y="1669922"/>
                </a:lnTo>
                <a:lnTo>
                  <a:pt x="420436" y="78555"/>
                </a:lnTo>
                <a:lnTo>
                  <a:pt x="395270" y="72285"/>
                </a:lnTo>
                <a:close/>
              </a:path>
              <a:path w="445769" h="1670050">
                <a:moveTo>
                  <a:pt x="439996" y="59689"/>
                </a:moveTo>
                <a:lnTo>
                  <a:pt x="398399" y="59689"/>
                </a:lnTo>
                <a:lnTo>
                  <a:pt x="423544" y="66039"/>
                </a:lnTo>
                <a:lnTo>
                  <a:pt x="420436" y="78555"/>
                </a:lnTo>
                <a:lnTo>
                  <a:pt x="445643" y="84835"/>
                </a:lnTo>
                <a:lnTo>
                  <a:pt x="439996" y="59689"/>
                </a:lnTo>
                <a:close/>
              </a:path>
              <a:path w="445769" h="1670050">
                <a:moveTo>
                  <a:pt x="398399" y="59689"/>
                </a:moveTo>
                <a:lnTo>
                  <a:pt x="395270" y="72285"/>
                </a:lnTo>
                <a:lnTo>
                  <a:pt x="420436" y="78555"/>
                </a:lnTo>
                <a:lnTo>
                  <a:pt x="423544" y="66039"/>
                </a:lnTo>
                <a:lnTo>
                  <a:pt x="398399" y="59689"/>
                </a:lnTo>
                <a:close/>
              </a:path>
              <a:path w="445769" h="1670050">
                <a:moveTo>
                  <a:pt x="426593" y="0"/>
                </a:moveTo>
                <a:lnTo>
                  <a:pt x="370204" y="66039"/>
                </a:lnTo>
                <a:lnTo>
                  <a:pt x="395270" y="72285"/>
                </a:lnTo>
                <a:lnTo>
                  <a:pt x="398399" y="59689"/>
                </a:lnTo>
                <a:lnTo>
                  <a:pt x="439996" y="59689"/>
                </a:lnTo>
                <a:lnTo>
                  <a:pt x="4265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20645" y="3703446"/>
            <a:ext cx="365760" cy="78105"/>
          </a:xfrm>
          <a:custGeom>
            <a:avLst/>
            <a:gdLst/>
            <a:ahLst/>
            <a:cxnLst/>
            <a:rect l="l" t="t" r="r" b="b"/>
            <a:pathLst>
              <a:path w="365760" h="78104">
                <a:moveTo>
                  <a:pt x="340021" y="25907"/>
                </a:moveTo>
                <a:lnTo>
                  <a:pt x="300990" y="25907"/>
                </a:lnTo>
                <a:lnTo>
                  <a:pt x="300990" y="51815"/>
                </a:lnTo>
                <a:lnTo>
                  <a:pt x="288036" y="51832"/>
                </a:lnTo>
                <a:lnTo>
                  <a:pt x="288036" y="77723"/>
                </a:lnTo>
                <a:lnTo>
                  <a:pt x="365760" y="38734"/>
                </a:lnTo>
                <a:lnTo>
                  <a:pt x="340021" y="25907"/>
                </a:lnTo>
                <a:close/>
              </a:path>
              <a:path w="365760" h="78104">
                <a:moveTo>
                  <a:pt x="288036" y="25924"/>
                </a:moveTo>
                <a:lnTo>
                  <a:pt x="0" y="26288"/>
                </a:lnTo>
                <a:lnTo>
                  <a:pt x="0" y="52196"/>
                </a:lnTo>
                <a:lnTo>
                  <a:pt x="288036" y="51832"/>
                </a:lnTo>
                <a:lnTo>
                  <a:pt x="288036" y="25924"/>
                </a:lnTo>
                <a:close/>
              </a:path>
              <a:path w="365760" h="78104">
                <a:moveTo>
                  <a:pt x="300990" y="25907"/>
                </a:moveTo>
                <a:lnTo>
                  <a:pt x="288036" y="25924"/>
                </a:lnTo>
                <a:lnTo>
                  <a:pt x="288036" y="51832"/>
                </a:lnTo>
                <a:lnTo>
                  <a:pt x="300990" y="51815"/>
                </a:lnTo>
                <a:lnTo>
                  <a:pt x="300990" y="25907"/>
                </a:lnTo>
                <a:close/>
              </a:path>
              <a:path w="365760" h="78104">
                <a:moveTo>
                  <a:pt x="288036" y="0"/>
                </a:moveTo>
                <a:lnTo>
                  <a:pt x="288036" y="25924"/>
                </a:lnTo>
                <a:lnTo>
                  <a:pt x="340021" y="25907"/>
                </a:lnTo>
                <a:lnTo>
                  <a:pt x="2880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86825" y="1396110"/>
            <a:ext cx="191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Heuristic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function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is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Manhattan</a:t>
            </a:r>
            <a:r>
              <a:rPr sz="1800" i="1" spc="-5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Distance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607940" y="3178301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961382" y="4286757"/>
            <a:ext cx="610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607940" y="1408175"/>
          <a:ext cx="1325877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961382" y="2508630"/>
            <a:ext cx="610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606290" y="4948428"/>
          <a:ext cx="1325877" cy="1112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4959858" y="6037884"/>
            <a:ext cx="610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26789" y="1971294"/>
            <a:ext cx="445770" cy="1670050"/>
          </a:xfrm>
          <a:custGeom>
            <a:avLst/>
            <a:gdLst/>
            <a:ahLst/>
            <a:cxnLst/>
            <a:rect l="l" t="t" r="r" b="b"/>
            <a:pathLst>
              <a:path w="445770" h="1670050">
                <a:moveTo>
                  <a:pt x="395270" y="72285"/>
                </a:moveTo>
                <a:lnTo>
                  <a:pt x="0" y="1663699"/>
                </a:lnTo>
                <a:lnTo>
                  <a:pt x="25146" y="1669922"/>
                </a:lnTo>
                <a:lnTo>
                  <a:pt x="420436" y="78555"/>
                </a:lnTo>
                <a:lnTo>
                  <a:pt x="395270" y="72285"/>
                </a:lnTo>
                <a:close/>
              </a:path>
              <a:path w="445770" h="1670050">
                <a:moveTo>
                  <a:pt x="439996" y="59689"/>
                </a:moveTo>
                <a:lnTo>
                  <a:pt x="398399" y="59689"/>
                </a:lnTo>
                <a:lnTo>
                  <a:pt x="423545" y="66039"/>
                </a:lnTo>
                <a:lnTo>
                  <a:pt x="420436" y="78555"/>
                </a:lnTo>
                <a:lnTo>
                  <a:pt x="445643" y="84835"/>
                </a:lnTo>
                <a:lnTo>
                  <a:pt x="439996" y="59689"/>
                </a:lnTo>
                <a:close/>
              </a:path>
              <a:path w="445770" h="1670050">
                <a:moveTo>
                  <a:pt x="398399" y="59689"/>
                </a:moveTo>
                <a:lnTo>
                  <a:pt x="395270" y="72285"/>
                </a:lnTo>
                <a:lnTo>
                  <a:pt x="420436" y="78555"/>
                </a:lnTo>
                <a:lnTo>
                  <a:pt x="423545" y="66039"/>
                </a:lnTo>
                <a:lnTo>
                  <a:pt x="398399" y="59689"/>
                </a:lnTo>
                <a:close/>
              </a:path>
              <a:path w="445770" h="1670050">
                <a:moveTo>
                  <a:pt x="426593" y="0"/>
                </a:moveTo>
                <a:lnTo>
                  <a:pt x="370205" y="66039"/>
                </a:lnTo>
                <a:lnTo>
                  <a:pt x="395270" y="72285"/>
                </a:lnTo>
                <a:lnTo>
                  <a:pt x="398399" y="59689"/>
                </a:lnTo>
                <a:lnTo>
                  <a:pt x="439996" y="59689"/>
                </a:lnTo>
                <a:lnTo>
                  <a:pt x="4265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92702" y="3703446"/>
            <a:ext cx="365760" cy="78105"/>
          </a:xfrm>
          <a:custGeom>
            <a:avLst/>
            <a:gdLst/>
            <a:ahLst/>
            <a:cxnLst/>
            <a:rect l="l" t="t" r="r" b="b"/>
            <a:pathLst>
              <a:path w="365760" h="78104">
                <a:moveTo>
                  <a:pt x="340021" y="25907"/>
                </a:moveTo>
                <a:lnTo>
                  <a:pt x="300989" y="25907"/>
                </a:lnTo>
                <a:lnTo>
                  <a:pt x="300989" y="51815"/>
                </a:lnTo>
                <a:lnTo>
                  <a:pt x="288036" y="51832"/>
                </a:lnTo>
                <a:lnTo>
                  <a:pt x="288036" y="77723"/>
                </a:lnTo>
                <a:lnTo>
                  <a:pt x="365760" y="38734"/>
                </a:lnTo>
                <a:lnTo>
                  <a:pt x="340021" y="25907"/>
                </a:lnTo>
                <a:close/>
              </a:path>
              <a:path w="365760" h="78104">
                <a:moveTo>
                  <a:pt x="288036" y="25924"/>
                </a:moveTo>
                <a:lnTo>
                  <a:pt x="0" y="26288"/>
                </a:lnTo>
                <a:lnTo>
                  <a:pt x="0" y="52196"/>
                </a:lnTo>
                <a:lnTo>
                  <a:pt x="288036" y="51832"/>
                </a:lnTo>
                <a:lnTo>
                  <a:pt x="288036" y="25924"/>
                </a:lnTo>
                <a:close/>
              </a:path>
              <a:path w="365760" h="78104">
                <a:moveTo>
                  <a:pt x="300989" y="25907"/>
                </a:moveTo>
                <a:lnTo>
                  <a:pt x="288036" y="25924"/>
                </a:lnTo>
                <a:lnTo>
                  <a:pt x="288036" y="51832"/>
                </a:lnTo>
                <a:lnTo>
                  <a:pt x="300989" y="51815"/>
                </a:lnTo>
                <a:lnTo>
                  <a:pt x="300989" y="25907"/>
                </a:lnTo>
                <a:close/>
              </a:path>
              <a:path w="365760" h="78104">
                <a:moveTo>
                  <a:pt x="288036" y="0"/>
                </a:moveTo>
                <a:lnTo>
                  <a:pt x="288036" y="25924"/>
                </a:lnTo>
                <a:lnTo>
                  <a:pt x="340021" y="25907"/>
                </a:lnTo>
                <a:lnTo>
                  <a:pt x="2880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26789" y="3889883"/>
            <a:ext cx="445770" cy="1670050"/>
          </a:xfrm>
          <a:custGeom>
            <a:avLst/>
            <a:gdLst/>
            <a:ahLst/>
            <a:cxnLst/>
            <a:rect l="l" t="t" r="r" b="b"/>
            <a:pathLst>
              <a:path w="445770" h="1670050">
                <a:moveTo>
                  <a:pt x="395280" y="1597677"/>
                </a:moveTo>
                <a:lnTo>
                  <a:pt x="370205" y="1603883"/>
                </a:lnTo>
                <a:lnTo>
                  <a:pt x="426593" y="1669923"/>
                </a:lnTo>
                <a:lnTo>
                  <a:pt x="440016" y="1610233"/>
                </a:lnTo>
                <a:lnTo>
                  <a:pt x="398399" y="1610233"/>
                </a:lnTo>
                <a:lnTo>
                  <a:pt x="395280" y="1597677"/>
                </a:lnTo>
                <a:close/>
              </a:path>
              <a:path w="445770" h="1670050">
                <a:moveTo>
                  <a:pt x="420426" y="1591454"/>
                </a:moveTo>
                <a:lnTo>
                  <a:pt x="395280" y="1597677"/>
                </a:lnTo>
                <a:lnTo>
                  <a:pt x="398399" y="1610233"/>
                </a:lnTo>
                <a:lnTo>
                  <a:pt x="423545" y="1604010"/>
                </a:lnTo>
                <a:lnTo>
                  <a:pt x="420426" y="1591454"/>
                </a:lnTo>
                <a:close/>
              </a:path>
              <a:path w="445770" h="1670050">
                <a:moveTo>
                  <a:pt x="445643" y="1585214"/>
                </a:moveTo>
                <a:lnTo>
                  <a:pt x="420426" y="1591454"/>
                </a:lnTo>
                <a:lnTo>
                  <a:pt x="423545" y="1604010"/>
                </a:lnTo>
                <a:lnTo>
                  <a:pt x="398399" y="1610233"/>
                </a:lnTo>
                <a:lnTo>
                  <a:pt x="440016" y="1610233"/>
                </a:lnTo>
                <a:lnTo>
                  <a:pt x="445643" y="1585214"/>
                </a:lnTo>
                <a:close/>
              </a:path>
              <a:path w="445770" h="1670050">
                <a:moveTo>
                  <a:pt x="25146" y="0"/>
                </a:moveTo>
                <a:lnTo>
                  <a:pt x="0" y="6350"/>
                </a:lnTo>
                <a:lnTo>
                  <a:pt x="395280" y="1597677"/>
                </a:lnTo>
                <a:lnTo>
                  <a:pt x="420426" y="1591454"/>
                </a:lnTo>
                <a:lnTo>
                  <a:pt x="25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36233" y="3390138"/>
            <a:ext cx="3464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40" dirty="0">
                <a:latin typeface="Calibri"/>
                <a:cs typeface="Calibri"/>
              </a:rPr>
              <a:t>We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are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stuck </a:t>
            </a:r>
            <a:r>
              <a:rPr sz="1800" b="1" i="1" dirty="0">
                <a:latin typeface="Calibri"/>
                <a:cs typeface="Calibri"/>
              </a:rPr>
              <a:t>with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</a:t>
            </a:r>
            <a:r>
              <a:rPr sz="1800" b="1" i="1" spc="-5" dirty="0">
                <a:latin typeface="Calibri"/>
                <a:cs typeface="Calibri"/>
              </a:rPr>
              <a:t> local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maximum.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3658" y="409143"/>
            <a:ext cx="24098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Hill</a:t>
            </a:r>
            <a:r>
              <a:rPr spc="-90" dirty="0"/>
              <a:t> </a:t>
            </a:r>
            <a:r>
              <a:rPr dirty="0"/>
              <a:t>Climbing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312900"/>
            <a:ext cx="8301990" cy="33655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Hill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Climbing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NOT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complete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Hill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Climbing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NOT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optimal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Why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use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local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search?</a:t>
            </a:r>
            <a:endParaRPr sz="20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/>
                <a:cs typeface="Times New Roman"/>
              </a:rPr>
              <a:t>Low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memory</a:t>
            </a:r>
            <a:r>
              <a:rPr sz="1800" dirty="0">
                <a:latin typeface="Times New Roman"/>
                <a:cs typeface="Times New Roman"/>
              </a:rPr>
              <a:t> requirements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usually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constant</a:t>
            </a:r>
            <a:endParaRPr sz="1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Effective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often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good solutions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extremely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large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spaces</a:t>
            </a:r>
            <a:endParaRPr sz="1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/>
                <a:cs typeface="Times New Roman"/>
              </a:rPr>
              <a:t>Randomized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variants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hill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climbing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solve</a:t>
            </a:r>
            <a:r>
              <a:rPr sz="1800" spc="-5" dirty="0">
                <a:latin typeface="Times New Roman"/>
                <a:cs typeface="Times New Roman"/>
              </a:rPr>
              <a:t> many</a:t>
            </a:r>
            <a:r>
              <a:rPr sz="1800" dirty="0">
                <a:latin typeface="Times New Roman"/>
                <a:cs typeface="Times New Roman"/>
              </a:rPr>
              <a:t> of 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drawbacks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practice.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6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Many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variants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climbing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invented.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2494" y="409143"/>
            <a:ext cx="42697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Stochastic</a:t>
            </a:r>
            <a:r>
              <a:rPr spc="-50" dirty="0"/>
              <a:t> </a:t>
            </a:r>
            <a:r>
              <a:rPr dirty="0"/>
              <a:t>Hill</a:t>
            </a:r>
            <a:r>
              <a:rPr spc="-30" dirty="0"/>
              <a:t> </a:t>
            </a:r>
            <a:r>
              <a:rPr spc="-5" dirty="0"/>
              <a:t>Climbing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312900"/>
            <a:ext cx="9883140" cy="230568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Stochastic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hill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climbing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chooses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among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uphill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moves;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probability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selection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steepness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of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the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uphill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move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ts val="228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Stochastic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hill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climbing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usually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converges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slowly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steepest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ascent,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landscapes,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better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solutions.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Stochastic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hill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climbing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complete,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5" dirty="0">
                <a:latin typeface="Times New Roman"/>
                <a:cs typeface="Times New Roman"/>
              </a:rPr>
              <a:t> may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stuck.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B8CE9-1850-1120-6EE5-995058645BED}"/>
              </a:ext>
            </a:extLst>
          </p:cNvPr>
          <p:cNvSpPr txBox="1"/>
          <p:nvPr/>
        </p:nvSpPr>
        <p:spPr>
          <a:xfrm>
            <a:off x="9677400" y="228600"/>
            <a:ext cx="22453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having a random probability distribution or pattern that may be analyzed statistically but may not be predicted precisely.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9802" y="409143"/>
            <a:ext cx="4675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First-Choice</a:t>
            </a:r>
            <a:r>
              <a:rPr spc="-45" dirty="0"/>
              <a:t> </a:t>
            </a:r>
            <a:r>
              <a:rPr dirty="0"/>
              <a:t>Hill</a:t>
            </a:r>
            <a:r>
              <a:rPr spc="-40" dirty="0"/>
              <a:t> </a:t>
            </a:r>
            <a:r>
              <a:rPr spc="-5" dirty="0"/>
              <a:t>Climbing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408302"/>
            <a:ext cx="10306050" cy="1809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First-choice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hill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climbing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implements </a:t>
            </a:r>
            <a:r>
              <a:rPr sz="2000" b="1" i="1" dirty="0">
                <a:latin typeface="Times New Roman"/>
                <a:cs typeface="Times New Roman"/>
              </a:rPr>
              <a:t>stochastic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hill </a:t>
            </a:r>
            <a:r>
              <a:rPr sz="2000" b="1" i="1" dirty="0">
                <a:latin typeface="Times New Roman"/>
                <a:cs typeface="Times New Roman"/>
              </a:rPr>
              <a:t>climbing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successors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randomly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until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better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current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good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strategy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state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successors.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First-choice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hill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climbing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complete,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6421" y="409143"/>
            <a:ext cx="54260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Random-Restart</a:t>
            </a:r>
            <a:r>
              <a:rPr spc="-55" dirty="0"/>
              <a:t> </a:t>
            </a:r>
            <a:r>
              <a:rPr dirty="0"/>
              <a:t>Hill</a:t>
            </a:r>
            <a:r>
              <a:rPr spc="-20" dirty="0"/>
              <a:t> </a:t>
            </a:r>
            <a:r>
              <a:rPr dirty="0"/>
              <a:t>Climbing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408302"/>
            <a:ext cx="10523855" cy="45605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833755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Random-Restart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Hill </a:t>
            </a:r>
            <a:r>
              <a:rPr sz="2000" b="1" dirty="0">
                <a:latin typeface="Times New Roman"/>
                <a:cs typeface="Times New Roman"/>
              </a:rPr>
              <a:t>Climbing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conducts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series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of</a:t>
            </a:r>
            <a:r>
              <a:rPr sz="2000" b="1" i="1" spc="-5" dirty="0">
                <a:latin typeface="Times New Roman"/>
                <a:cs typeface="Times New Roman"/>
              </a:rPr>
              <a:t> hill-climbing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searches</a:t>
            </a:r>
            <a:r>
              <a:rPr sz="2000" b="1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randomly </a:t>
            </a:r>
            <a:r>
              <a:rPr sz="2000" b="1" i="1" spc="-484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generated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initial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states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until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goal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is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found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  <a:tab pos="241300" algn="l"/>
                <a:tab pos="3509010" algn="l"/>
              </a:tabLst>
            </a:pPr>
            <a:r>
              <a:rPr sz="2000" spc="-5" dirty="0">
                <a:latin typeface="Times New Roman"/>
                <a:cs typeface="Times New Roman"/>
              </a:rPr>
              <a:t>Random-Restart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Hill </a:t>
            </a:r>
            <a:r>
              <a:rPr sz="2000" spc="-5" dirty="0">
                <a:latin typeface="Times New Roman"/>
                <a:cs typeface="Times New Roman"/>
              </a:rPr>
              <a:t>Climbing	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complete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infinite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(or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sufficiently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many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tries)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are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allowed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41300" marR="527050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5" dirty="0">
                <a:latin typeface="Times New Roman"/>
                <a:cs typeface="Times New Roman"/>
              </a:rPr>
              <a:t> hill-climbing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search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 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probability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p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success,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expected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number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of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restarts </a:t>
            </a:r>
            <a:r>
              <a:rPr sz="2000" b="1" i="1" spc="-484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required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1/p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16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5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8-queens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instances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sideways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moves </a:t>
            </a:r>
            <a:r>
              <a:rPr sz="2000" dirty="0">
                <a:latin typeface="Times New Roman"/>
                <a:cs typeface="Times New Roman"/>
              </a:rPr>
              <a:t>allowed,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≈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0.14,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 roughly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7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iterations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goal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(6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failures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 success).</a:t>
            </a:r>
            <a:endParaRPr sz="20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8-queens,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random-restart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climbing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very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effective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indeed.</a:t>
            </a:r>
            <a:endParaRPr sz="1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/>
                <a:cs typeface="Times New Roman"/>
              </a:rPr>
              <a:t>Even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three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million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queens,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approach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find</a:t>
            </a:r>
            <a:r>
              <a:rPr sz="1800" spc="-5" dirty="0">
                <a:latin typeface="Times New Roman"/>
                <a:cs typeface="Times New Roman"/>
              </a:rPr>
              <a:t> solutions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under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minute.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success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of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hill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climbing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depends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shape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of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the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state-space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landscape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698500" marR="449580" lvl="1" indent="-228600">
              <a:lnSpc>
                <a:spcPts val="1939"/>
              </a:lnSpc>
              <a:spcBef>
                <a:spcPts val="53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few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local </a:t>
            </a:r>
            <a:r>
              <a:rPr sz="1800" spc="-5" dirty="0">
                <a:latin typeface="Times New Roman"/>
                <a:cs typeface="Times New Roman"/>
              </a:rPr>
              <a:t>maxima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plateau,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random-restart</a:t>
            </a:r>
            <a:r>
              <a:rPr sz="1800" b="1" i="1" spc="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hill </a:t>
            </a:r>
            <a:r>
              <a:rPr sz="1800" b="1" i="1" dirty="0">
                <a:latin typeface="Times New Roman"/>
                <a:cs typeface="Times New Roman"/>
              </a:rPr>
              <a:t>climbing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good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solution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very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quickly.</a:t>
            </a:r>
            <a:endParaRPr sz="1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hand, </a:t>
            </a:r>
            <a:r>
              <a:rPr sz="1800" spc="-5" dirty="0">
                <a:latin typeface="Times New Roman"/>
                <a:cs typeface="Times New Roman"/>
              </a:rPr>
              <a:t>many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real </a:t>
            </a:r>
            <a:r>
              <a:rPr sz="1800" spc="-5" dirty="0">
                <a:latin typeface="Times New Roman"/>
                <a:cs typeface="Times New Roman"/>
              </a:rPr>
              <a:t>problems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 </a:t>
            </a:r>
            <a:r>
              <a:rPr sz="1800" b="1" i="1" spc="-5" dirty="0">
                <a:latin typeface="Times New Roman"/>
                <a:cs typeface="Times New Roman"/>
              </a:rPr>
              <a:t>many </a:t>
            </a:r>
            <a:r>
              <a:rPr sz="1800" b="1" i="1" dirty="0">
                <a:latin typeface="Times New Roman"/>
                <a:cs typeface="Times New Roman"/>
              </a:rPr>
              <a:t>local</a:t>
            </a:r>
            <a:r>
              <a:rPr sz="1800" b="1" i="1" spc="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maxima</a:t>
            </a:r>
            <a:r>
              <a:rPr sz="1800" b="1" i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stuck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on.</a:t>
            </a:r>
            <a:endParaRPr sz="1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NP-hard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typically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exponential</a:t>
            </a:r>
            <a:r>
              <a:rPr sz="1800" b="1" i="1" spc="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number</a:t>
            </a:r>
            <a:r>
              <a:rPr sz="1800" b="1" i="1" dirty="0">
                <a:latin typeface="Times New Roman"/>
                <a:cs typeface="Times New Roman"/>
              </a:rPr>
              <a:t> of local maxima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stuck 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1570" y="409143"/>
            <a:ext cx="22898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Local</a:t>
            </a:r>
            <a:r>
              <a:rPr spc="-75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408302"/>
            <a:ext cx="10526395" cy="341054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334645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uninformed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and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informed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search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algorithms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designed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explore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search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spaces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systematically.</a:t>
            </a:r>
            <a:endParaRPr sz="2000" dirty="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1939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/>
                <a:cs typeface="Times New Roman"/>
              </a:rPr>
              <a:t>They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keep one 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more</a:t>
            </a:r>
            <a:r>
              <a:rPr sz="1800" dirty="0">
                <a:latin typeface="Times New Roman"/>
                <a:cs typeface="Times New Roman"/>
              </a:rPr>
              <a:t> paths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memory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 record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 alternatives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explored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 each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point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along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path.</a:t>
            </a: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goal</a:t>
            </a:r>
            <a:r>
              <a:rPr sz="1800" spc="-5" dirty="0">
                <a:latin typeface="Times New Roman"/>
                <a:cs typeface="Times New Roman"/>
              </a:rPr>
              <a:t> 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found,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the path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to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that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goal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also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constitutes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solution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to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the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problem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however,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irrelevant.</a:t>
            </a:r>
            <a:r>
              <a:rPr lang="en-IN" sz="1800" dirty="0">
                <a:latin typeface="Times New Roman"/>
                <a:cs typeface="Times New Roman"/>
              </a:rPr>
              <a:t> (8 QUEEN)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2280"/>
              </a:lnSpc>
              <a:spcBef>
                <a:spcPts val="161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the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path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to</a:t>
            </a:r>
            <a:r>
              <a:rPr sz="2000" b="1" i="1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the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goal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does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not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matter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might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consider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endParaRPr sz="2000" dirty="0">
              <a:latin typeface="Times New Roman"/>
              <a:cs typeface="Times New Roman"/>
            </a:endParaRPr>
          </a:p>
          <a:p>
            <a:pPr marL="241300">
              <a:lnSpc>
                <a:spcPts val="2280"/>
              </a:lnSpc>
            </a:pPr>
            <a:r>
              <a:rPr sz="2000" spc="5" dirty="0">
                <a:latin typeface="Times New Roman"/>
                <a:cs typeface="Times New Roman"/>
              </a:rPr>
              <a:t>worry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paths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all.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65"/>
              </a:spcBef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local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search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algorithms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1865" y="409143"/>
            <a:ext cx="36499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</a:t>
            </a:r>
            <a:r>
              <a:rPr spc="-10" dirty="0"/>
              <a:t>i</a:t>
            </a:r>
            <a:r>
              <a:rPr dirty="0"/>
              <a:t>m</a:t>
            </a:r>
            <a:r>
              <a:rPr spc="-15" dirty="0"/>
              <a:t>u</a:t>
            </a:r>
            <a:r>
              <a:rPr dirty="0"/>
              <a:t>lated</a:t>
            </a:r>
            <a:r>
              <a:rPr spc="-204" dirty="0"/>
              <a:t> </a:t>
            </a:r>
            <a:r>
              <a:rPr dirty="0"/>
              <a:t>An</a:t>
            </a:r>
            <a:r>
              <a:rPr spc="-15" dirty="0"/>
              <a:t>n</a:t>
            </a:r>
            <a:r>
              <a:rPr dirty="0"/>
              <a:t>ealing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408302"/>
            <a:ext cx="10492105" cy="44786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274955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hill-climbing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algorithm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never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“downhill”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moves</a:t>
            </a:r>
            <a:r>
              <a:rPr sz="2000" dirty="0">
                <a:latin typeface="Times New Roman"/>
                <a:cs typeface="Times New Roman"/>
              </a:rPr>
              <a:t> toward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lower value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cost)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guaranteed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incomplete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because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it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can</a:t>
            </a:r>
            <a:r>
              <a:rPr sz="2000" b="1" i="1" spc="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get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stuck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on</a:t>
            </a:r>
            <a:r>
              <a:rPr sz="2000" b="1" i="1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</a:t>
            </a:r>
            <a:r>
              <a:rPr sz="2000" b="1" i="1" spc="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local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maximum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698500" marR="149860" lvl="1" indent="-228600">
              <a:lnSpc>
                <a:spcPts val="1939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/>
                <a:cs typeface="Times New Roman"/>
              </a:rPr>
              <a:t>In contrast, a </a:t>
            </a:r>
            <a:r>
              <a:rPr sz="1800" b="1" spc="-10" dirty="0">
                <a:latin typeface="Times New Roman"/>
                <a:cs typeface="Times New Roman"/>
              </a:rPr>
              <a:t>purely </a:t>
            </a:r>
            <a:r>
              <a:rPr sz="1800" b="1" dirty="0">
                <a:latin typeface="Times New Roman"/>
                <a:cs typeface="Times New Roman"/>
              </a:rPr>
              <a:t>random walk</a:t>
            </a:r>
            <a:r>
              <a:rPr sz="1800" dirty="0">
                <a:latin typeface="Times New Roman"/>
                <a:cs typeface="Times New Roman"/>
              </a:rPr>
              <a:t>—that </a:t>
            </a:r>
            <a:r>
              <a:rPr sz="1800" spc="-5" dirty="0">
                <a:latin typeface="Times New Roman"/>
                <a:cs typeface="Times New Roman"/>
              </a:rPr>
              <a:t>is, moving </a:t>
            </a:r>
            <a:r>
              <a:rPr sz="1800" dirty="0">
                <a:latin typeface="Times New Roman"/>
                <a:cs typeface="Times New Roman"/>
              </a:rPr>
              <a:t>to a </a:t>
            </a:r>
            <a:r>
              <a:rPr sz="1800" spc="-5" dirty="0">
                <a:latin typeface="Times New Roman"/>
                <a:cs typeface="Times New Roman"/>
              </a:rPr>
              <a:t>successor </a:t>
            </a:r>
            <a:r>
              <a:rPr sz="1800" dirty="0">
                <a:latin typeface="Times New Roman"/>
                <a:cs typeface="Times New Roman"/>
              </a:rPr>
              <a:t>chosen uniformly at random from 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</a:t>
            </a:r>
            <a:r>
              <a:rPr sz="1800" dirty="0">
                <a:latin typeface="Times New Roman"/>
                <a:cs typeface="Times New Roman"/>
              </a:rPr>
              <a:t> of </a:t>
            </a:r>
            <a:r>
              <a:rPr sz="1800" spc="-5" dirty="0">
                <a:latin typeface="Times New Roman"/>
                <a:cs typeface="Times New Roman"/>
              </a:rPr>
              <a:t>successors—is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complete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but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extremely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inefficient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1939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/>
                <a:cs typeface="Times New Roman"/>
              </a:rPr>
              <a:t>Therefore, it </a:t>
            </a:r>
            <a:r>
              <a:rPr sz="1800" spc="-5" dirty="0">
                <a:latin typeface="Times New Roman"/>
                <a:cs typeface="Times New Roman"/>
              </a:rPr>
              <a:t>seems </a:t>
            </a:r>
            <a:r>
              <a:rPr sz="1800" dirty="0">
                <a:latin typeface="Times New Roman"/>
                <a:cs typeface="Times New Roman"/>
              </a:rPr>
              <a:t>reasonable to </a:t>
            </a:r>
            <a:r>
              <a:rPr sz="1800" b="1" i="1" dirty="0">
                <a:latin typeface="Times New Roman"/>
                <a:cs typeface="Times New Roman"/>
              </a:rPr>
              <a:t>combine </a:t>
            </a:r>
            <a:r>
              <a:rPr sz="1800" b="1" i="1" spc="-5" dirty="0">
                <a:latin typeface="Times New Roman"/>
                <a:cs typeface="Times New Roman"/>
              </a:rPr>
              <a:t>hill </a:t>
            </a:r>
            <a:r>
              <a:rPr sz="1800" b="1" i="1" dirty="0">
                <a:latin typeface="Times New Roman"/>
                <a:cs typeface="Times New Roman"/>
              </a:rPr>
              <a:t>climbing with a </a:t>
            </a:r>
            <a:r>
              <a:rPr sz="1800" b="1" i="1" spc="-5" dirty="0">
                <a:latin typeface="Times New Roman"/>
                <a:cs typeface="Times New Roman"/>
              </a:rPr>
              <a:t>random </a:t>
            </a:r>
            <a:r>
              <a:rPr sz="1800" b="1" i="1" dirty="0">
                <a:latin typeface="Times New Roman"/>
                <a:cs typeface="Times New Roman"/>
              </a:rPr>
              <a:t>walk </a:t>
            </a:r>
            <a:r>
              <a:rPr sz="1800" b="1" i="1" spc="-5" dirty="0">
                <a:latin typeface="Times New Roman"/>
                <a:cs typeface="Times New Roman"/>
              </a:rPr>
              <a:t>in </a:t>
            </a:r>
            <a:r>
              <a:rPr sz="1800" b="1" i="1" dirty="0">
                <a:latin typeface="Times New Roman"/>
                <a:cs typeface="Times New Roman"/>
              </a:rPr>
              <a:t>some way that yields both </a:t>
            </a:r>
            <a:r>
              <a:rPr sz="1800" b="1" i="1" spc="-434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efficiency</a:t>
            </a:r>
            <a:r>
              <a:rPr sz="1800" b="1" i="1" spc="-2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and completeness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241300" marR="281305" indent="-228600">
              <a:lnSpc>
                <a:spcPts val="216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Idea: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escape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local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maxima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by</a:t>
            </a:r>
            <a:r>
              <a:rPr sz="2000" b="1" i="1" spc="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allowing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some</a:t>
            </a:r>
            <a:r>
              <a:rPr sz="2000" b="1" i="1" spc="-5" dirty="0">
                <a:latin typeface="Times New Roman"/>
                <a:cs typeface="Times New Roman"/>
              </a:rPr>
              <a:t> </a:t>
            </a:r>
            <a:r>
              <a:rPr sz="2000" b="1" i="1" spc="5" dirty="0">
                <a:latin typeface="Times New Roman"/>
                <a:cs typeface="Times New Roman"/>
              </a:rPr>
              <a:t>“bad”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moves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but</a:t>
            </a:r>
            <a:r>
              <a:rPr sz="2000" b="1" i="1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gradually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decrease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their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size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and </a:t>
            </a:r>
            <a:r>
              <a:rPr sz="2000" b="1" i="1" spc="-484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frequency.</a:t>
            </a:r>
            <a:endParaRPr sz="2000">
              <a:latin typeface="Times New Roman"/>
              <a:cs typeface="Times New Roman"/>
            </a:endParaRPr>
          </a:p>
          <a:p>
            <a:pPr marL="241300" marR="412115" indent="-228600">
              <a:lnSpc>
                <a:spcPts val="2160"/>
              </a:lnSpc>
              <a:spcBef>
                <a:spcPts val="18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simulated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annealing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algorithm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version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stochastic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hill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climbing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downhill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moves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allowed.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Annealing: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process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gradually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cooling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metal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allow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form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stronger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crystalline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structures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Simulated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annealing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algorithm: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gradually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“cool”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search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Walk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First-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Choice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Hill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Climbing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1865" y="409143"/>
            <a:ext cx="36499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</a:t>
            </a:r>
            <a:r>
              <a:rPr spc="-10" dirty="0"/>
              <a:t>i</a:t>
            </a:r>
            <a:r>
              <a:rPr dirty="0"/>
              <a:t>m</a:t>
            </a:r>
            <a:r>
              <a:rPr spc="-15" dirty="0"/>
              <a:t>u</a:t>
            </a:r>
            <a:r>
              <a:rPr dirty="0"/>
              <a:t>lated</a:t>
            </a:r>
            <a:r>
              <a:rPr spc="-200" dirty="0"/>
              <a:t> </a:t>
            </a:r>
            <a:r>
              <a:rPr dirty="0"/>
              <a:t>An</a:t>
            </a:r>
            <a:r>
              <a:rPr spc="-15" dirty="0"/>
              <a:t>n</a:t>
            </a:r>
            <a:r>
              <a:rPr dirty="0"/>
              <a:t>ealing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997" y="1356586"/>
            <a:ext cx="7496367" cy="3144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84644" y="2691765"/>
            <a:ext cx="462470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2860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6F2F9F"/>
                </a:solidFill>
                <a:latin typeface="Times New Roman"/>
                <a:cs typeface="Times New Roman"/>
              </a:rPr>
              <a:t>Downhill moves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are accepted readily early 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annealing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schedule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and then</a:t>
            </a: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less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often </a:t>
            </a:r>
            <a:r>
              <a:rPr sz="1800" spc="-4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goes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schedule</a:t>
            </a:r>
            <a:r>
              <a:rPr sz="18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input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determines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value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1800" spc="-4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temperature</a:t>
            </a:r>
            <a:r>
              <a:rPr sz="1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a function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1865" y="409143"/>
            <a:ext cx="36499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</a:t>
            </a:r>
            <a:r>
              <a:rPr spc="-10" dirty="0"/>
              <a:t>i</a:t>
            </a:r>
            <a:r>
              <a:rPr dirty="0"/>
              <a:t>m</a:t>
            </a:r>
            <a:r>
              <a:rPr spc="-15" dirty="0"/>
              <a:t>u</a:t>
            </a:r>
            <a:r>
              <a:rPr dirty="0"/>
              <a:t>lated</a:t>
            </a:r>
            <a:r>
              <a:rPr spc="-200" dirty="0"/>
              <a:t> </a:t>
            </a:r>
            <a:r>
              <a:rPr dirty="0"/>
              <a:t>An</a:t>
            </a:r>
            <a:r>
              <a:rPr spc="-15" dirty="0"/>
              <a:t>n</a:t>
            </a:r>
            <a:r>
              <a:rPr dirty="0"/>
              <a:t>ealing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366563"/>
            <a:ext cx="10456545" cy="392620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Instead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picking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best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move,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Simulated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Annealing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picks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move.</a:t>
            </a:r>
            <a:endParaRPr sz="20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move</a:t>
            </a:r>
            <a:r>
              <a:rPr sz="1800" dirty="0">
                <a:latin typeface="Times New Roman"/>
                <a:cs typeface="Times New Roman"/>
              </a:rPr>
              <a:t> improves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situation,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spc="5" dirty="0">
                <a:latin typeface="Times New Roman"/>
                <a:cs typeface="Times New Roman"/>
              </a:rPr>
              <a:t>always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accepted.</a:t>
            </a:r>
            <a:endParaRPr sz="1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Otherwise,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algorithm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accepts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move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some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probability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ts val="228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probability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decreases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exponentially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“badness”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move—the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amount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ΔE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evaluation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worsened.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160"/>
              </a:lnSpc>
              <a:spcBef>
                <a:spcPts val="10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probability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decreases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“temperature”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down: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“bad”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moves</a:t>
            </a:r>
            <a:r>
              <a:rPr sz="2000" dirty="0">
                <a:latin typeface="Times New Roman"/>
                <a:cs typeface="Times New Roman"/>
              </a:rPr>
              <a:t> are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be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start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they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become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unlikely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decreases.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ts val="2280"/>
              </a:lnSpc>
              <a:spcBef>
                <a:spcPts val="15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If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schedule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lowers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slowly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enough,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algorithm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will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find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best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state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with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probability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ts val="2280"/>
              </a:lnSpc>
            </a:pPr>
            <a:r>
              <a:rPr sz="2000" b="1" dirty="0">
                <a:latin typeface="Times New Roman"/>
                <a:cs typeface="Times New Roman"/>
              </a:rPr>
              <a:t>approaching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Simulated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Annealing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widely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VLSI layout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airline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4453" y="409143"/>
            <a:ext cx="33858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Local</a:t>
            </a:r>
            <a:r>
              <a:rPr spc="-45" dirty="0"/>
              <a:t> </a:t>
            </a:r>
            <a:r>
              <a:rPr dirty="0"/>
              <a:t>Beam</a:t>
            </a:r>
            <a:r>
              <a:rPr spc="-30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375384"/>
            <a:ext cx="9768840" cy="319468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local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beam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search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algorithm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keeps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track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k </a:t>
            </a:r>
            <a:r>
              <a:rPr sz="2000" b="1" i="1" spc="-5" dirty="0">
                <a:latin typeface="Times New Roman"/>
                <a:cs typeface="Times New Roman"/>
              </a:rPr>
              <a:t>states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rather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than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just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one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begins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states.</a:t>
            </a:r>
            <a:endParaRPr sz="20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step,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successors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 </a:t>
            </a:r>
            <a:r>
              <a:rPr sz="2000" spc="-5" dirty="0">
                <a:latin typeface="Times New Roman"/>
                <a:cs typeface="Times New Roman"/>
              </a:rPr>
              <a:t>states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generated.</a:t>
            </a:r>
            <a:endParaRPr sz="20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goal,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halts.</a:t>
            </a:r>
            <a:endParaRPr sz="20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Times New Roman"/>
                <a:cs typeface="Times New Roman"/>
              </a:rPr>
              <a:t>Otherwise,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selects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 best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successors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complete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repeats.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local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beam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search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algorithm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not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same</a:t>
            </a:r>
            <a:r>
              <a:rPr sz="2000" dirty="0">
                <a:latin typeface="Times New Roman"/>
                <a:cs typeface="Times New Roman"/>
              </a:rPr>
              <a:t> 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k searches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run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in parallel</a:t>
            </a:r>
            <a:r>
              <a:rPr sz="2000" dirty="0">
                <a:latin typeface="Times New Roman"/>
                <a:cs typeface="Times New Roman"/>
              </a:rPr>
              <a:t>!</a:t>
            </a:r>
            <a:endParaRPr sz="20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local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beam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search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searches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good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recruit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searches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join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them.</a:t>
            </a:r>
            <a:endParaRPr sz="20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random-restart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search,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search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independently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9738" y="409143"/>
            <a:ext cx="41751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Stochastic</a:t>
            </a:r>
            <a:r>
              <a:rPr spc="-55" dirty="0"/>
              <a:t> </a:t>
            </a:r>
            <a:r>
              <a:rPr dirty="0"/>
              <a:t>Beam</a:t>
            </a:r>
            <a:r>
              <a:rPr spc="-25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312900"/>
            <a:ext cx="10488930" cy="393255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Problem: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quite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often,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dirty="0">
                <a:latin typeface="Times New Roman"/>
                <a:cs typeface="Times New Roman"/>
              </a:rPr>
              <a:t> k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 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local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beam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search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algorithm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Idea: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choose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successors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randomly,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biased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towards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good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ones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2000" spc="5" dirty="0">
                <a:latin typeface="Wingdings"/>
                <a:cs typeface="Wingdings"/>
              </a:rPr>
              <a:t>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Stochastic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Beam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Search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41300" marR="727075" indent="-228600">
              <a:lnSpc>
                <a:spcPts val="2160"/>
              </a:lnSpc>
              <a:spcBef>
                <a:spcPts val="16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Instead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choosing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pool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candidate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successors,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stochastic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beam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search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chooses k successors at random, with the probability of choosing a given successor being an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value.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160"/>
              </a:lnSpc>
              <a:spcBef>
                <a:spcPts val="16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Stochastic beam </a:t>
            </a:r>
            <a:r>
              <a:rPr sz="2000" b="1" spc="-5" dirty="0">
                <a:latin typeface="Times New Roman"/>
                <a:cs typeface="Times New Roman"/>
              </a:rPr>
              <a:t>search </a:t>
            </a:r>
            <a:r>
              <a:rPr sz="2000" dirty="0">
                <a:latin typeface="Times New Roman"/>
                <a:cs typeface="Times New Roman"/>
              </a:rPr>
              <a:t>bears </a:t>
            </a:r>
            <a:r>
              <a:rPr sz="2000" spc="-5" dirty="0">
                <a:latin typeface="Times New Roman"/>
                <a:cs typeface="Times New Roman"/>
              </a:rPr>
              <a:t>some resemblance </a:t>
            </a:r>
            <a:r>
              <a:rPr sz="2000" dirty="0">
                <a:latin typeface="Times New Roman"/>
                <a:cs typeface="Times New Roman"/>
              </a:rPr>
              <a:t>to the process of natural </a:t>
            </a:r>
            <a:r>
              <a:rPr sz="2000" spc="-5" dirty="0">
                <a:latin typeface="Times New Roman"/>
                <a:cs typeface="Times New Roman"/>
              </a:rPr>
              <a:t>selection, </a:t>
            </a:r>
            <a:r>
              <a:rPr sz="2000" dirty="0">
                <a:latin typeface="Times New Roman"/>
                <a:cs typeface="Times New Roman"/>
              </a:rPr>
              <a:t>whereby 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“successors”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(offspring)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“state”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(organism)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populate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next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according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“value”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(fitness).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5309" y="409143"/>
            <a:ext cx="34055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Genetic</a:t>
            </a:r>
            <a:r>
              <a:rPr spc="-195" dirty="0"/>
              <a:t> </a:t>
            </a:r>
            <a:r>
              <a:rPr dirty="0"/>
              <a:t>Algo</a:t>
            </a:r>
            <a:r>
              <a:rPr spc="5" dirty="0"/>
              <a:t>r</a:t>
            </a:r>
            <a:r>
              <a:rPr dirty="0"/>
              <a:t>it</a:t>
            </a:r>
            <a:r>
              <a:rPr spc="-10" dirty="0"/>
              <a:t>h</a:t>
            </a:r>
            <a:r>
              <a:rPr dirty="0"/>
              <a:t>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377822"/>
            <a:ext cx="10416540" cy="439610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41300" marR="524510" indent="-228600">
              <a:lnSpc>
                <a:spcPts val="1920"/>
              </a:lnSpc>
              <a:spcBef>
                <a:spcPts val="5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genetic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algorithm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(GA)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stochastic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beam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search</a:t>
            </a:r>
            <a:r>
              <a:rPr sz="2000" b="1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successor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combining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 parent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rather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modifying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single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state.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Like beam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searches,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GAs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begin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set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b="1" i="1" dirty="0">
                <a:latin typeface="Times New Roman"/>
                <a:cs typeface="Times New Roman"/>
              </a:rPr>
              <a:t>k randomly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generated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states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dirty="0">
                <a:latin typeface="Times New Roman"/>
                <a:cs typeface="Times New Roman"/>
              </a:rPr>
              <a:t> 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population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ts val="2160"/>
              </a:lnSpc>
              <a:spcBef>
                <a:spcPts val="5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individual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 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finite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alphabet—most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commonly,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ts val="2160"/>
              </a:lnSpc>
            </a:pP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1s.</a:t>
            </a:r>
            <a:endParaRPr sz="20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dirty="0">
                <a:latin typeface="Times New Roman"/>
                <a:cs typeface="Times New Roman"/>
              </a:rPr>
              <a:t> 8-queens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</a:t>
            </a:r>
            <a:r>
              <a:rPr sz="1800" spc="-5" dirty="0">
                <a:latin typeface="Times New Roman"/>
                <a:cs typeface="Times New Roman"/>
              </a:rPr>
              <a:t> must</a:t>
            </a:r>
            <a:r>
              <a:rPr sz="1800" dirty="0">
                <a:latin typeface="Times New Roman"/>
                <a:cs typeface="Times New Roman"/>
              </a:rPr>
              <a:t> specify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positions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 queens,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a column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8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squares, 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requires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8×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log2 8=24 bits.</a:t>
            </a:r>
            <a:endParaRPr sz="1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latin typeface="Times New Roman"/>
                <a:cs typeface="Times New Roman"/>
              </a:rPr>
              <a:t>Alternatively,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state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could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 represented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digits,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range from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 to </a:t>
            </a:r>
            <a:r>
              <a:rPr sz="1800" spc="10" dirty="0">
                <a:latin typeface="Times New Roman"/>
                <a:cs typeface="Times New Roman"/>
              </a:rPr>
              <a:t>8.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b="1" i="1" spc="-5" dirty="0">
                <a:latin typeface="Times New Roman"/>
                <a:cs typeface="Times New Roman"/>
              </a:rPr>
              <a:t>objective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function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r>
              <a:rPr sz="2000" dirty="0">
                <a:latin typeface="Times New Roman"/>
                <a:cs typeface="Times New Roman"/>
              </a:rPr>
              <a:t> (in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terminology)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fitness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function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Pairs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individuals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selected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reproduction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5" dirty="0">
                <a:latin typeface="Times New Roman"/>
                <a:cs typeface="Times New Roman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offsprings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(children)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crossover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operation.</a:t>
            </a:r>
            <a:endParaRPr sz="20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crossover </a:t>
            </a:r>
            <a:r>
              <a:rPr sz="1800" dirty="0">
                <a:latin typeface="Times New Roman"/>
                <a:cs typeface="Times New Roman"/>
              </a:rPr>
              <a:t>point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chosen </a:t>
            </a:r>
            <a:r>
              <a:rPr sz="1800" spc="-5" dirty="0">
                <a:latin typeface="Times New Roman"/>
                <a:cs typeface="Times New Roman"/>
              </a:rPr>
              <a:t>randomly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positions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offsprings</a:t>
            </a:r>
            <a:r>
              <a:rPr sz="1800" dirty="0">
                <a:latin typeface="Times New Roman"/>
                <a:cs typeface="Times New Roman"/>
              </a:rPr>
              <a:t> are created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crossing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 the parent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strings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crossover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point.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child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subject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mutation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small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independent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probability.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5309" y="409143"/>
            <a:ext cx="34055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Genetic</a:t>
            </a:r>
            <a:r>
              <a:rPr spc="-195" dirty="0"/>
              <a:t> </a:t>
            </a:r>
            <a:r>
              <a:rPr dirty="0"/>
              <a:t>Algo</a:t>
            </a:r>
            <a:r>
              <a:rPr spc="5" dirty="0"/>
              <a:t>r</a:t>
            </a:r>
            <a:r>
              <a:rPr dirty="0"/>
              <a:t>it</a:t>
            </a:r>
            <a:r>
              <a:rPr spc="-10" dirty="0"/>
              <a:t>h</a:t>
            </a:r>
            <a:r>
              <a:rPr dirty="0"/>
              <a:t>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312900"/>
            <a:ext cx="9046845" cy="8274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8 digit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Each digit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indicate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position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queen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column.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102" y="2342601"/>
            <a:ext cx="1479632" cy="14778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07435" y="2712720"/>
            <a:ext cx="1490980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6 2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5 7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4929" y="2785109"/>
            <a:ext cx="269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</a:t>
            </a:r>
            <a:endParaRPr sz="18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5309" y="409143"/>
            <a:ext cx="34055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Genetic</a:t>
            </a:r>
            <a:r>
              <a:rPr spc="-195" dirty="0"/>
              <a:t> </a:t>
            </a:r>
            <a:r>
              <a:rPr dirty="0"/>
              <a:t>Algo</a:t>
            </a:r>
            <a:r>
              <a:rPr spc="5" dirty="0"/>
              <a:t>r</a:t>
            </a:r>
            <a:r>
              <a:rPr dirty="0"/>
              <a:t>it</a:t>
            </a:r>
            <a:r>
              <a:rPr spc="-10" dirty="0"/>
              <a:t>h</a:t>
            </a:r>
            <a:r>
              <a:rPr dirty="0"/>
              <a:t>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4524603"/>
            <a:ext cx="10396220" cy="141351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initial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population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states.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fitness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function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should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better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8-queens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problem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non-attacking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queens,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28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solution.</a:t>
            </a:r>
            <a:endParaRPr sz="20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four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24,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23,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11.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08564" y="1461909"/>
            <a:ext cx="9307830" cy="3660775"/>
            <a:chOff x="1408564" y="1461909"/>
            <a:chExt cx="9307830" cy="36607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64" y="1461909"/>
              <a:ext cx="9307425" cy="27343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30933" y="3657600"/>
              <a:ext cx="83185" cy="956944"/>
            </a:xfrm>
            <a:custGeom>
              <a:avLst/>
              <a:gdLst/>
              <a:ahLst/>
              <a:cxnLst/>
              <a:rect l="l" t="t" r="r" b="b"/>
              <a:pathLst>
                <a:path w="83185" h="956945">
                  <a:moveTo>
                    <a:pt x="44374" y="75850"/>
                  </a:moveTo>
                  <a:lnTo>
                    <a:pt x="31671" y="76423"/>
                  </a:lnTo>
                  <a:lnTo>
                    <a:pt x="70358" y="956691"/>
                  </a:lnTo>
                  <a:lnTo>
                    <a:pt x="83058" y="956182"/>
                  </a:lnTo>
                  <a:lnTo>
                    <a:pt x="44374" y="75850"/>
                  </a:lnTo>
                  <a:close/>
                </a:path>
                <a:path w="83185" h="956945">
                  <a:moveTo>
                    <a:pt x="34671" y="0"/>
                  </a:moveTo>
                  <a:lnTo>
                    <a:pt x="0" y="77850"/>
                  </a:lnTo>
                  <a:lnTo>
                    <a:pt x="31671" y="76423"/>
                  </a:lnTo>
                  <a:lnTo>
                    <a:pt x="31115" y="63754"/>
                  </a:lnTo>
                  <a:lnTo>
                    <a:pt x="43815" y="63118"/>
                  </a:lnTo>
                  <a:lnTo>
                    <a:pt x="69784" y="63118"/>
                  </a:lnTo>
                  <a:lnTo>
                    <a:pt x="34671" y="0"/>
                  </a:lnTo>
                  <a:close/>
                </a:path>
                <a:path w="83185" h="956945">
                  <a:moveTo>
                    <a:pt x="43815" y="63118"/>
                  </a:moveTo>
                  <a:lnTo>
                    <a:pt x="31115" y="63754"/>
                  </a:lnTo>
                  <a:lnTo>
                    <a:pt x="31671" y="76423"/>
                  </a:lnTo>
                  <a:lnTo>
                    <a:pt x="44374" y="75850"/>
                  </a:lnTo>
                  <a:lnTo>
                    <a:pt x="43815" y="63118"/>
                  </a:lnTo>
                  <a:close/>
                </a:path>
                <a:path w="83185" h="956945">
                  <a:moveTo>
                    <a:pt x="69784" y="63118"/>
                  </a:moveTo>
                  <a:lnTo>
                    <a:pt x="43815" y="63118"/>
                  </a:lnTo>
                  <a:lnTo>
                    <a:pt x="44374" y="75850"/>
                  </a:lnTo>
                  <a:lnTo>
                    <a:pt x="76073" y="74422"/>
                  </a:lnTo>
                  <a:lnTo>
                    <a:pt x="69784" y="6311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29003" y="3436620"/>
              <a:ext cx="1329690" cy="1685925"/>
            </a:xfrm>
            <a:custGeom>
              <a:avLst/>
              <a:gdLst/>
              <a:ahLst/>
              <a:cxnLst/>
              <a:rect l="l" t="t" r="r" b="b"/>
              <a:pathLst>
                <a:path w="1329689" h="1685925">
                  <a:moveTo>
                    <a:pt x="1277133" y="55945"/>
                  </a:moveTo>
                  <a:lnTo>
                    <a:pt x="0" y="1677669"/>
                  </a:lnTo>
                  <a:lnTo>
                    <a:pt x="9906" y="1685543"/>
                  </a:lnTo>
                  <a:lnTo>
                    <a:pt x="1287151" y="63837"/>
                  </a:lnTo>
                  <a:lnTo>
                    <a:pt x="1277133" y="55945"/>
                  </a:lnTo>
                  <a:close/>
                </a:path>
                <a:path w="1329689" h="1685925">
                  <a:moveTo>
                    <a:pt x="1319792" y="45974"/>
                  </a:moveTo>
                  <a:lnTo>
                    <a:pt x="1284986" y="45974"/>
                  </a:lnTo>
                  <a:lnTo>
                    <a:pt x="1295019" y="53847"/>
                  </a:lnTo>
                  <a:lnTo>
                    <a:pt x="1287151" y="63837"/>
                  </a:lnTo>
                  <a:lnTo>
                    <a:pt x="1312037" y="83438"/>
                  </a:lnTo>
                  <a:lnTo>
                    <a:pt x="1319792" y="45974"/>
                  </a:lnTo>
                  <a:close/>
                </a:path>
                <a:path w="1329689" h="1685925">
                  <a:moveTo>
                    <a:pt x="1284986" y="45974"/>
                  </a:moveTo>
                  <a:lnTo>
                    <a:pt x="1277133" y="55945"/>
                  </a:lnTo>
                  <a:lnTo>
                    <a:pt x="1287151" y="63837"/>
                  </a:lnTo>
                  <a:lnTo>
                    <a:pt x="1295019" y="53847"/>
                  </a:lnTo>
                  <a:lnTo>
                    <a:pt x="1284986" y="45974"/>
                  </a:lnTo>
                  <a:close/>
                </a:path>
                <a:path w="1329689" h="1685925">
                  <a:moveTo>
                    <a:pt x="1329309" y="0"/>
                  </a:moveTo>
                  <a:lnTo>
                    <a:pt x="1252220" y="36321"/>
                  </a:lnTo>
                  <a:lnTo>
                    <a:pt x="1277133" y="55945"/>
                  </a:lnTo>
                  <a:lnTo>
                    <a:pt x="1284986" y="45974"/>
                  </a:lnTo>
                  <a:lnTo>
                    <a:pt x="1319792" y="45974"/>
                  </a:lnTo>
                  <a:lnTo>
                    <a:pt x="132930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5309" y="409143"/>
            <a:ext cx="34055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Genetic</a:t>
            </a:r>
            <a:r>
              <a:rPr spc="-195" dirty="0"/>
              <a:t> </a:t>
            </a:r>
            <a:r>
              <a:rPr dirty="0"/>
              <a:t>Algo</a:t>
            </a:r>
            <a:r>
              <a:rPr spc="5" dirty="0"/>
              <a:t>r</a:t>
            </a:r>
            <a:r>
              <a:rPr dirty="0"/>
              <a:t>it</a:t>
            </a:r>
            <a:r>
              <a:rPr spc="-10" dirty="0"/>
              <a:t>h</a:t>
            </a:r>
            <a:r>
              <a:rPr dirty="0"/>
              <a:t>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4524603"/>
            <a:ext cx="9550400" cy="113919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D75B6"/>
                </a:solidFill>
                <a:latin typeface="Times New Roman"/>
                <a:cs typeface="Times New Roman"/>
              </a:rPr>
              <a:t>probability</a:t>
            </a:r>
            <a:r>
              <a:rPr sz="2000" spc="-4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D75B6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D75B6"/>
                </a:solidFill>
                <a:latin typeface="Times New Roman"/>
                <a:cs typeface="Times New Roman"/>
              </a:rPr>
              <a:t>being</a:t>
            </a:r>
            <a:r>
              <a:rPr sz="2000" spc="-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D75B6"/>
                </a:solidFill>
                <a:latin typeface="Times New Roman"/>
                <a:cs typeface="Times New Roman"/>
              </a:rPr>
              <a:t>chosen</a:t>
            </a:r>
            <a:r>
              <a:rPr sz="2000" spc="-3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D75B6"/>
                </a:solidFill>
                <a:latin typeface="Times New Roman"/>
                <a:cs typeface="Times New Roman"/>
              </a:rPr>
              <a:t>for</a:t>
            </a:r>
            <a:r>
              <a:rPr sz="2000" spc="-3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D75B6"/>
                </a:solidFill>
                <a:latin typeface="Times New Roman"/>
                <a:cs typeface="Times New Roman"/>
              </a:rPr>
              <a:t>reproducing</a:t>
            </a:r>
            <a:r>
              <a:rPr sz="2000" spc="-2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proportional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fitness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score.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45" dirty="0">
                <a:latin typeface="Times New Roman"/>
                <a:cs typeface="Times New Roman"/>
              </a:rPr>
              <a:t>Two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selected </a:t>
            </a:r>
            <a:r>
              <a:rPr sz="2000" dirty="0">
                <a:latin typeface="Times New Roman"/>
                <a:cs typeface="Times New Roman"/>
              </a:rPr>
              <a:t>at random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" dirty="0">
                <a:latin typeface="Times New Roman"/>
                <a:cs typeface="Times New Roman"/>
              </a:rPr>
              <a:t> reproduction,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accordance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 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probabilities.</a:t>
            </a:r>
            <a:endParaRPr sz="20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Notice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one</a:t>
            </a:r>
            <a:r>
              <a:rPr sz="1800" dirty="0">
                <a:latin typeface="Times New Roman"/>
                <a:cs typeface="Times New Roman"/>
              </a:rPr>
              <a:t> individual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selected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twice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one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not</a:t>
            </a:r>
            <a:r>
              <a:rPr sz="1800" dirty="0">
                <a:latin typeface="Times New Roman"/>
                <a:cs typeface="Times New Roman"/>
              </a:rPr>
              <a:t> at all.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08564" y="1461909"/>
            <a:ext cx="9307830" cy="3162935"/>
            <a:chOff x="1408564" y="1461909"/>
            <a:chExt cx="9307830" cy="31629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564" y="1461909"/>
              <a:ext cx="9307425" cy="27343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34486" y="3467100"/>
              <a:ext cx="124460" cy="1157605"/>
            </a:xfrm>
            <a:custGeom>
              <a:avLst/>
              <a:gdLst/>
              <a:ahLst/>
              <a:cxnLst/>
              <a:rect l="l" t="t" r="r" b="b"/>
              <a:pathLst>
                <a:path w="124460" h="1157604">
                  <a:moveTo>
                    <a:pt x="80087" y="75537"/>
                  </a:moveTo>
                  <a:lnTo>
                    <a:pt x="0" y="1156589"/>
                  </a:lnTo>
                  <a:lnTo>
                    <a:pt x="12700" y="1157605"/>
                  </a:lnTo>
                  <a:lnTo>
                    <a:pt x="92657" y="76483"/>
                  </a:lnTo>
                  <a:lnTo>
                    <a:pt x="80087" y="75537"/>
                  </a:lnTo>
                  <a:close/>
                </a:path>
                <a:path w="124460" h="1157604">
                  <a:moveTo>
                    <a:pt x="117762" y="62864"/>
                  </a:moveTo>
                  <a:lnTo>
                    <a:pt x="81025" y="62864"/>
                  </a:lnTo>
                  <a:lnTo>
                    <a:pt x="93599" y="63753"/>
                  </a:lnTo>
                  <a:lnTo>
                    <a:pt x="92657" y="76483"/>
                  </a:lnTo>
                  <a:lnTo>
                    <a:pt x="124333" y="78866"/>
                  </a:lnTo>
                  <a:lnTo>
                    <a:pt x="117762" y="62864"/>
                  </a:lnTo>
                  <a:close/>
                </a:path>
                <a:path w="124460" h="1157604">
                  <a:moveTo>
                    <a:pt x="81025" y="62864"/>
                  </a:moveTo>
                  <a:lnTo>
                    <a:pt x="80087" y="75537"/>
                  </a:lnTo>
                  <a:lnTo>
                    <a:pt x="92657" y="76483"/>
                  </a:lnTo>
                  <a:lnTo>
                    <a:pt x="93599" y="63753"/>
                  </a:lnTo>
                  <a:lnTo>
                    <a:pt x="81025" y="62864"/>
                  </a:lnTo>
                  <a:close/>
                </a:path>
                <a:path w="124460" h="1157604">
                  <a:moveTo>
                    <a:pt x="91948" y="0"/>
                  </a:moveTo>
                  <a:lnTo>
                    <a:pt x="48387" y="73151"/>
                  </a:lnTo>
                  <a:lnTo>
                    <a:pt x="80087" y="75537"/>
                  </a:lnTo>
                  <a:lnTo>
                    <a:pt x="81025" y="62864"/>
                  </a:lnTo>
                  <a:lnTo>
                    <a:pt x="117762" y="62864"/>
                  </a:lnTo>
                  <a:lnTo>
                    <a:pt x="919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5309" y="409143"/>
            <a:ext cx="34055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Genetic</a:t>
            </a:r>
            <a:r>
              <a:rPr spc="-195" dirty="0"/>
              <a:t> </a:t>
            </a:r>
            <a:r>
              <a:rPr dirty="0"/>
              <a:t>Algo</a:t>
            </a:r>
            <a:r>
              <a:rPr spc="5" dirty="0"/>
              <a:t>r</a:t>
            </a:r>
            <a:r>
              <a:rPr dirty="0"/>
              <a:t>it</a:t>
            </a:r>
            <a:r>
              <a:rPr spc="-10" dirty="0"/>
              <a:t>h</a:t>
            </a:r>
            <a:r>
              <a:rPr dirty="0"/>
              <a:t>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4524603"/>
            <a:ext cx="10391775" cy="13760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55A11"/>
                </a:solidFill>
                <a:latin typeface="Times New Roman"/>
                <a:cs typeface="Times New Roman"/>
              </a:rPr>
              <a:t>crossover</a:t>
            </a:r>
            <a:r>
              <a:rPr sz="2000" b="1" spc="-65" dirty="0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55A11"/>
                </a:solidFill>
                <a:latin typeface="Times New Roman"/>
                <a:cs typeface="Times New Roman"/>
              </a:rPr>
              <a:t>points</a:t>
            </a:r>
            <a:r>
              <a:rPr sz="2000" b="1" spc="-25" dirty="0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third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digit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first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fifth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digit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second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pair.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160"/>
              </a:lnSpc>
              <a:spcBef>
                <a:spcPts val="10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 first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child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remaining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 the second parent, whereas the second </a:t>
            </a:r>
            <a:r>
              <a:rPr sz="2000" spc="-5" dirty="0">
                <a:latin typeface="Times New Roman"/>
                <a:cs typeface="Times New Roman"/>
              </a:rPr>
              <a:t>child </a:t>
            </a:r>
            <a:r>
              <a:rPr sz="2000" dirty="0">
                <a:latin typeface="Times New Roman"/>
                <a:cs typeface="Times New Roman"/>
              </a:rPr>
              <a:t>gets the first three digits from the second parent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rest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first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parent.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8564" y="1461909"/>
            <a:ext cx="9307425" cy="27343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1570" y="409143"/>
            <a:ext cx="22898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Local</a:t>
            </a:r>
            <a:r>
              <a:rPr spc="-75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408302"/>
            <a:ext cx="10429875" cy="39573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46355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Local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search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algorithms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single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current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node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generally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move</a:t>
            </a:r>
            <a:r>
              <a:rPr sz="2000" dirty="0">
                <a:latin typeface="Times New Roman"/>
                <a:cs typeface="Times New Roman"/>
              </a:rPr>
              <a:t> only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neighbors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ts val="228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Local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search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algorithms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completeness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and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optimality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interest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improving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ts val="2280"/>
              </a:lnSpc>
            </a:pPr>
            <a:r>
              <a:rPr sz="2000" b="1" i="1" dirty="0">
                <a:latin typeface="Times New Roman"/>
                <a:cs typeface="Times New Roman"/>
              </a:rPr>
              <a:t>and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space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complexity</a:t>
            </a:r>
            <a:r>
              <a:rPr sz="2000" spc="-5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Although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local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search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algorithms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systematic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two</a:t>
            </a:r>
            <a:r>
              <a:rPr sz="2000" b="1" i="1" spc="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key advantages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very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little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memory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(usually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constant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amount), </a:t>
            </a:r>
            <a:r>
              <a:rPr sz="2000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often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reasonable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solutions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large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infinite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(continuous)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spaces.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550">
              <a:latin typeface="Times New Roman"/>
              <a:cs typeface="Times New Roman"/>
            </a:endParaRPr>
          </a:p>
          <a:p>
            <a:pPr marL="299085" marR="561975" indent="-287020">
              <a:lnSpc>
                <a:spcPts val="216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addition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goals, </a:t>
            </a:r>
            <a:r>
              <a:rPr sz="2000" b="1" dirty="0">
                <a:latin typeface="Times New Roman"/>
                <a:cs typeface="Times New Roman"/>
              </a:rPr>
              <a:t>local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search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algorithms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useful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solving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optimization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problems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aim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to</a:t>
            </a:r>
            <a:r>
              <a:rPr sz="2000" b="1" i="1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find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the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best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state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according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b="1" i="1" spc="-5" dirty="0">
                <a:latin typeface="Times New Roman"/>
                <a:cs typeface="Times New Roman"/>
              </a:rPr>
              <a:t>objective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function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optimization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problems,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the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path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to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goal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is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irrelevant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the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goal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state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itself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is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the</a:t>
            </a:r>
            <a:r>
              <a:rPr sz="2000" b="1" i="1" spc="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solution.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756285" algn="l"/>
                <a:tab pos="756920" algn="l"/>
                <a:tab pos="4479925" algn="l"/>
              </a:tabLst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optimization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	</a:t>
            </a:r>
            <a:r>
              <a:rPr sz="2000" b="1" i="1" dirty="0">
                <a:latin typeface="Times New Roman"/>
                <a:cs typeface="Times New Roman"/>
              </a:rPr>
              <a:t>goal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is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not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known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the aim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is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to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find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the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best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state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5309" y="409143"/>
            <a:ext cx="34055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Genetic</a:t>
            </a:r>
            <a:r>
              <a:rPr spc="-195" dirty="0"/>
              <a:t> </a:t>
            </a:r>
            <a:r>
              <a:rPr dirty="0"/>
              <a:t>Algo</a:t>
            </a:r>
            <a:r>
              <a:rPr spc="5" dirty="0"/>
              <a:t>r</a:t>
            </a:r>
            <a:r>
              <a:rPr dirty="0"/>
              <a:t>it</a:t>
            </a:r>
            <a:r>
              <a:rPr spc="-10" dirty="0"/>
              <a:t>h</a:t>
            </a:r>
            <a:r>
              <a:rPr dirty="0"/>
              <a:t>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312900"/>
            <a:ext cx="9351010" cy="8274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Crossover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iff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substrings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meaningful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components.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shaded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columns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crossover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step and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unshaded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columns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retained.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17" y="2379743"/>
            <a:ext cx="8202899" cy="23629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6124" y="4832293"/>
            <a:ext cx="1618875" cy="41057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1114" y="4841841"/>
            <a:ext cx="1610101" cy="41057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62393" y="4851272"/>
            <a:ext cx="1619250" cy="40957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5309" y="409143"/>
            <a:ext cx="34055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Genetic</a:t>
            </a:r>
            <a:r>
              <a:rPr spc="-195" dirty="0"/>
              <a:t> </a:t>
            </a:r>
            <a:r>
              <a:rPr dirty="0"/>
              <a:t>Algo</a:t>
            </a:r>
            <a:r>
              <a:rPr spc="5" dirty="0"/>
              <a:t>r</a:t>
            </a:r>
            <a:r>
              <a:rPr dirty="0"/>
              <a:t>it</a:t>
            </a:r>
            <a:r>
              <a:rPr spc="-10" dirty="0"/>
              <a:t>h</a:t>
            </a:r>
            <a:r>
              <a:rPr dirty="0"/>
              <a:t>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4524603"/>
            <a:ext cx="10427970" cy="11017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digit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mutated</a:t>
            </a:r>
            <a:r>
              <a:rPr sz="2000" b="1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third,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fourth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offspring.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8-queens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corresponds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choosing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queen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 random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moving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square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column.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8564" y="1461909"/>
            <a:ext cx="9307425" cy="273439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725"/>
              </a:lnSpc>
              <a:spcBef>
                <a:spcPts val="105"/>
              </a:spcBef>
            </a:pPr>
            <a:r>
              <a:rPr dirty="0"/>
              <a:t>Genetic</a:t>
            </a:r>
            <a:r>
              <a:rPr spc="-195" dirty="0"/>
              <a:t> </a:t>
            </a:r>
            <a:r>
              <a:rPr dirty="0"/>
              <a:t>Algo</a:t>
            </a:r>
            <a:r>
              <a:rPr spc="5" dirty="0"/>
              <a:t>r</a:t>
            </a:r>
            <a:r>
              <a:rPr dirty="0"/>
              <a:t>it</a:t>
            </a:r>
            <a:r>
              <a:rPr spc="-10" dirty="0"/>
              <a:t>h</a:t>
            </a:r>
            <a:r>
              <a:rPr dirty="0"/>
              <a:t>ms</a:t>
            </a:r>
          </a:p>
          <a:p>
            <a:pPr algn="ctr">
              <a:lnSpc>
                <a:spcPts val="2525"/>
              </a:lnSpc>
            </a:pPr>
            <a:r>
              <a:rPr sz="2200" i="1" spc="-5" dirty="0">
                <a:latin typeface="Times New Roman"/>
                <a:cs typeface="Times New Roman"/>
              </a:rPr>
              <a:t>A</a:t>
            </a:r>
            <a:r>
              <a:rPr sz="2200" i="1" spc="-114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genetic</a:t>
            </a:r>
            <a:r>
              <a:rPr sz="2200" i="1" spc="1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algorithm:</a:t>
            </a:r>
            <a:r>
              <a:rPr sz="2200" i="1" spc="20" dirty="0">
                <a:latin typeface="Times New Roman"/>
                <a:cs typeface="Times New Roman"/>
              </a:rPr>
              <a:t> </a:t>
            </a:r>
            <a:r>
              <a:rPr sz="2200" b="0" i="1" spc="-5" dirty="0">
                <a:latin typeface="Times New Roman"/>
                <a:cs typeface="Times New Roman"/>
              </a:rPr>
              <a:t>each</a:t>
            </a:r>
            <a:r>
              <a:rPr sz="2200" b="0" i="1" spc="10" dirty="0">
                <a:latin typeface="Times New Roman"/>
                <a:cs typeface="Times New Roman"/>
              </a:rPr>
              <a:t> </a:t>
            </a:r>
            <a:r>
              <a:rPr sz="2200" b="0" i="1" spc="-5" dirty="0">
                <a:latin typeface="Times New Roman"/>
                <a:cs typeface="Times New Roman"/>
              </a:rPr>
              <a:t>mating</a:t>
            </a:r>
            <a:r>
              <a:rPr sz="2200" b="0" i="1" spc="5" dirty="0">
                <a:latin typeface="Times New Roman"/>
                <a:cs typeface="Times New Roman"/>
              </a:rPr>
              <a:t> </a:t>
            </a:r>
            <a:r>
              <a:rPr sz="2200" b="0" i="1" spc="-5" dirty="0">
                <a:latin typeface="Times New Roman"/>
                <a:cs typeface="Times New Roman"/>
              </a:rPr>
              <a:t>of</a:t>
            </a:r>
            <a:r>
              <a:rPr sz="2200" b="0" i="1" dirty="0">
                <a:latin typeface="Times New Roman"/>
                <a:cs typeface="Times New Roman"/>
              </a:rPr>
              <a:t> </a:t>
            </a:r>
            <a:r>
              <a:rPr sz="2200" b="0" i="1" spc="-5" dirty="0">
                <a:latin typeface="Times New Roman"/>
                <a:cs typeface="Times New Roman"/>
              </a:rPr>
              <a:t>two</a:t>
            </a:r>
            <a:r>
              <a:rPr sz="2200" b="0" i="1" spc="10" dirty="0">
                <a:latin typeface="Times New Roman"/>
                <a:cs typeface="Times New Roman"/>
              </a:rPr>
              <a:t> </a:t>
            </a:r>
            <a:r>
              <a:rPr sz="2200" b="0" i="1" spc="-15" dirty="0">
                <a:latin typeface="Times New Roman"/>
                <a:cs typeface="Times New Roman"/>
              </a:rPr>
              <a:t>parents</a:t>
            </a:r>
            <a:r>
              <a:rPr sz="2200" b="0" i="1" dirty="0">
                <a:latin typeface="Times New Roman"/>
                <a:cs typeface="Times New Roman"/>
              </a:rPr>
              <a:t> </a:t>
            </a:r>
            <a:r>
              <a:rPr sz="2200" b="0" i="1" spc="-15" dirty="0">
                <a:latin typeface="Times New Roman"/>
                <a:cs typeface="Times New Roman"/>
              </a:rPr>
              <a:t>produces</a:t>
            </a:r>
            <a:r>
              <a:rPr sz="2200" b="0" i="1" spc="-10" dirty="0">
                <a:latin typeface="Times New Roman"/>
                <a:cs typeface="Times New Roman"/>
              </a:rPr>
              <a:t> </a:t>
            </a:r>
            <a:r>
              <a:rPr sz="2200" b="0" i="1" spc="-5" dirty="0">
                <a:latin typeface="Times New Roman"/>
                <a:cs typeface="Times New Roman"/>
              </a:rPr>
              <a:t>only one</a:t>
            </a:r>
            <a:r>
              <a:rPr sz="2200" b="0" i="1" spc="5" dirty="0">
                <a:latin typeface="Times New Roman"/>
                <a:cs typeface="Times New Roman"/>
              </a:rPr>
              <a:t> </a:t>
            </a:r>
            <a:r>
              <a:rPr sz="2200" b="0" i="1" spc="-5" dirty="0">
                <a:latin typeface="Times New Roman"/>
                <a:cs typeface="Times New Roman"/>
              </a:rPr>
              <a:t>offspring,</a:t>
            </a:r>
            <a:r>
              <a:rPr sz="2200" b="0" i="1" spc="-10" dirty="0">
                <a:latin typeface="Times New Roman"/>
                <a:cs typeface="Times New Roman"/>
              </a:rPr>
              <a:t> </a:t>
            </a:r>
            <a:r>
              <a:rPr sz="2200" b="0" i="1" dirty="0">
                <a:latin typeface="Times New Roman"/>
                <a:cs typeface="Times New Roman"/>
              </a:rPr>
              <a:t>not </a:t>
            </a:r>
            <a:r>
              <a:rPr sz="2200" b="0" i="1" spc="10" dirty="0">
                <a:latin typeface="Times New Roman"/>
                <a:cs typeface="Times New Roman"/>
              </a:rPr>
              <a:t>two.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878" y="1355023"/>
            <a:ext cx="7005521" cy="50027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704"/>
              </a:lnSpc>
              <a:spcBef>
                <a:spcPts val="105"/>
              </a:spcBef>
            </a:pPr>
            <a:r>
              <a:rPr dirty="0"/>
              <a:t>Hill</a:t>
            </a:r>
            <a:r>
              <a:rPr spc="-35" dirty="0"/>
              <a:t> </a:t>
            </a:r>
            <a:r>
              <a:rPr spc="-5" dirty="0"/>
              <a:t>Climbing</a:t>
            </a:r>
            <a:r>
              <a:rPr spc="-35" dirty="0"/>
              <a:t> </a:t>
            </a:r>
            <a:r>
              <a:rPr spc="-10" dirty="0"/>
              <a:t>Search</a:t>
            </a:r>
          </a:p>
          <a:p>
            <a:pPr algn="ctr">
              <a:lnSpc>
                <a:spcPts val="2745"/>
              </a:lnSpc>
            </a:pPr>
            <a:r>
              <a:rPr sz="2400" i="1" dirty="0">
                <a:latin typeface="Times New Roman"/>
                <a:cs typeface="Times New Roman"/>
              </a:rPr>
              <a:t>(Steepest</a:t>
            </a:r>
            <a:r>
              <a:rPr sz="2400" i="1" spc="-1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Ascent/Descent)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640" y="1408302"/>
            <a:ext cx="10557510" cy="42221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459105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iteration,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hill-climbing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search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algorithm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moves </a:t>
            </a:r>
            <a:r>
              <a:rPr sz="2000" dirty="0">
                <a:latin typeface="Times New Roman"/>
                <a:cs typeface="Times New Roman"/>
              </a:rPr>
              <a:t>to the </a:t>
            </a:r>
            <a:r>
              <a:rPr sz="2000" b="1" i="1" dirty="0">
                <a:latin typeface="Times New Roman"/>
                <a:cs typeface="Times New Roman"/>
              </a:rPr>
              <a:t>best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successor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current </a:t>
            </a:r>
            <a:r>
              <a:rPr sz="2000" b="1" i="1" spc="-484" dirty="0">
                <a:latin typeface="Times New Roman"/>
                <a:cs typeface="Times New Roman"/>
              </a:rPr>
              <a:t> </a:t>
            </a:r>
            <a:r>
              <a:rPr sz="2000" b="1" i="1" spc="5" dirty="0">
                <a:latin typeface="Times New Roman"/>
                <a:cs typeface="Times New Roman"/>
              </a:rPr>
              <a:t>node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according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objective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function.</a:t>
            </a:r>
            <a:endParaRPr sz="20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/>
                <a:cs typeface="Times New Roman"/>
              </a:rPr>
              <a:t>Best </a:t>
            </a:r>
            <a:r>
              <a:rPr sz="1800" spc="-5" dirty="0">
                <a:latin typeface="Times New Roman"/>
                <a:cs typeface="Times New Roman"/>
              </a:rPr>
              <a:t>successor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successor</a:t>
            </a:r>
            <a:r>
              <a:rPr sz="1800" dirty="0">
                <a:latin typeface="Times New Roman"/>
                <a:cs typeface="Times New Roman"/>
              </a:rPr>
              <a:t> with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best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(highest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lowest)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according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objective function.</a:t>
            </a:r>
            <a:endParaRPr sz="1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 </a:t>
            </a:r>
            <a:r>
              <a:rPr sz="1800" spc="-5" dirty="0">
                <a:latin typeface="Times New Roman"/>
                <a:cs typeface="Times New Roman"/>
              </a:rPr>
              <a:t>successors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 better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current value,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returns.</a:t>
            </a:r>
            <a:endParaRPr sz="1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moves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direction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uphill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(hill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climbing).</a:t>
            </a:r>
            <a:endParaRPr sz="1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terminates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 reaches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“peak” where 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neighbor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 a higher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value.</a:t>
            </a:r>
            <a:endParaRPr sz="1800">
              <a:latin typeface="Times New Roman"/>
              <a:cs typeface="Times New Roman"/>
            </a:endParaRPr>
          </a:p>
          <a:p>
            <a:pPr marL="241300" marR="380365" indent="-228600">
              <a:lnSpc>
                <a:spcPts val="2160"/>
              </a:lnSpc>
              <a:spcBef>
                <a:spcPts val="10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maintain </a:t>
            </a:r>
            <a:r>
              <a:rPr sz="2000" dirty="0">
                <a:latin typeface="Times New Roman"/>
                <a:cs typeface="Times New Roman"/>
              </a:rPr>
              <a:t>a search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 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structure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current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 only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record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objective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Hill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climbing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ahead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beyond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immediate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neighbors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current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state.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Hill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climbing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sometimes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 </a:t>
            </a:r>
            <a:r>
              <a:rPr sz="2000" b="1" i="1" dirty="0">
                <a:latin typeface="Times New Roman"/>
                <a:cs typeface="Times New Roman"/>
              </a:rPr>
              <a:t>greedy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local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search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grabs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good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neighbor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without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thinking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ahead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go next.</a:t>
            </a:r>
            <a:endParaRPr sz="20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/>
                <a:cs typeface="Times New Roman"/>
              </a:rPr>
              <a:t>Greedy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algorithms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often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quite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well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/>
                <a:cs typeface="Times New Roman"/>
              </a:rPr>
              <a:t>Hill</a:t>
            </a:r>
            <a:r>
              <a:rPr sz="1800" spc="-5" dirty="0">
                <a:latin typeface="Times New Roman"/>
                <a:cs typeface="Times New Roman"/>
              </a:rPr>
              <a:t> climbing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often makes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rapid progress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toward 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solution.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704"/>
              </a:lnSpc>
              <a:spcBef>
                <a:spcPts val="105"/>
              </a:spcBef>
            </a:pPr>
            <a:r>
              <a:rPr dirty="0"/>
              <a:t>Hill</a:t>
            </a:r>
            <a:r>
              <a:rPr spc="-35" dirty="0"/>
              <a:t> </a:t>
            </a:r>
            <a:r>
              <a:rPr spc="-5" dirty="0"/>
              <a:t>Climbing</a:t>
            </a:r>
            <a:r>
              <a:rPr spc="-35" dirty="0"/>
              <a:t> </a:t>
            </a:r>
            <a:r>
              <a:rPr spc="-10" dirty="0"/>
              <a:t>Search</a:t>
            </a:r>
          </a:p>
          <a:p>
            <a:pPr algn="ctr">
              <a:lnSpc>
                <a:spcPts val="2745"/>
              </a:lnSpc>
            </a:pPr>
            <a:r>
              <a:rPr sz="2400" i="1" dirty="0">
                <a:latin typeface="Times New Roman"/>
                <a:cs typeface="Times New Roman"/>
              </a:rPr>
              <a:t>(Steepest</a:t>
            </a:r>
            <a:r>
              <a:rPr sz="2400" i="1" spc="-1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Ascent/Descent)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9488" y="1584048"/>
            <a:ext cx="8302625" cy="1903095"/>
            <a:chOff x="789488" y="1584048"/>
            <a:chExt cx="8302625" cy="19030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488" y="1584048"/>
              <a:ext cx="7815956" cy="190270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62427" y="2577083"/>
              <a:ext cx="2723515" cy="337185"/>
            </a:xfrm>
            <a:custGeom>
              <a:avLst/>
              <a:gdLst/>
              <a:ahLst/>
              <a:cxnLst/>
              <a:rect l="l" t="t" r="r" b="b"/>
              <a:pathLst>
                <a:path w="2723515" h="337185">
                  <a:moveTo>
                    <a:pt x="0" y="336803"/>
                  </a:moveTo>
                  <a:lnTo>
                    <a:pt x="2723388" y="336803"/>
                  </a:lnTo>
                  <a:lnTo>
                    <a:pt x="2723388" y="0"/>
                  </a:lnTo>
                  <a:lnTo>
                    <a:pt x="0" y="0"/>
                  </a:lnTo>
                  <a:lnTo>
                    <a:pt x="0" y="336803"/>
                  </a:lnTo>
                  <a:close/>
                </a:path>
              </a:pathLst>
            </a:custGeom>
            <a:ln w="121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85816" y="2360422"/>
              <a:ext cx="3706495" cy="231775"/>
            </a:xfrm>
            <a:custGeom>
              <a:avLst/>
              <a:gdLst/>
              <a:ahLst/>
              <a:cxnLst/>
              <a:rect l="l" t="t" r="r" b="b"/>
              <a:pathLst>
                <a:path w="3706495" h="231775">
                  <a:moveTo>
                    <a:pt x="74168" y="155320"/>
                  </a:moveTo>
                  <a:lnTo>
                    <a:pt x="0" y="197230"/>
                  </a:lnTo>
                  <a:lnTo>
                    <a:pt x="78105" y="231393"/>
                  </a:lnTo>
                  <a:lnTo>
                    <a:pt x="76494" y="200278"/>
                  </a:lnTo>
                  <a:lnTo>
                    <a:pt x="63754" y="200278"/>
                  </a:lnTo>
                  <a:lnTo>
                    <a:pt x="63119" y="187705"/>
                  </a:lnTo>
                  <a:lnTo>
                    <a:pt x="75810" y="187051"/>
                  </a:lnTo>
                  <a:lnTo>
                    <a:pt x="74168" y="155320"/>
                  </a:lnTo>
                  <a:close/>
                </a:path>
                <a:path w="3706495" h="231775">
                  <a:moveTo>
                    <a:pt x="75810" y="187051"/>
                  </a:moveTo>
                  <a:lnTo>
                    <a:pt x="63119" y="187705"/>
                  </a:lnTo>
                  <a:lnTo>
                    <a:pt x="63754" y="200278"/>
                  </a:lnTo>
                  <a:lnTo>
                    <a:pt x="76460" y="199624"/>
                  </a:lnTo>
                  <a:lnTo>
                    <a:pt x="75810" y="187051"/>
                  </a:lnTo>
                  <a:close/>
                </a:path>
                <a:path w="3706495" h="231775">
                  <a:moveTo>
                    <a:pt x="76460" y="199624"/>
                  </a:moveTo>
                  <a:lnTo>
                    <a:pt x="63754" y="200278"/>
                  </a:lnTo>
                  <a:lnTo>
                    <a:pt x="76494" y="200278"/>
                  </a:lnTo>
                  <a:lnTo>
                    <a:pt x="76460" y="199624"/>
                  </a:lnTo>
                  <a:close/>
                </a:path>
                <a:path w="3706495" h="231775">
                  <a:moveTo>
                    <a:pt x="3705479" y="0"/>
                  </a:moveTo>
                  <a:lnTo>
                    <a:pt x="75810" y="187051"/>
                  </a:lnTo>
                  <a:lnTo>
                    <a:pt x="76460" y="199624"/>
                  </a:lnTo>
                  <a:lnTo>
                    <a:pt x="3706114" y="12700"/>
                  </a:lnTo>
                  <a:lnTo>
                    <a:pt x="37054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71813" y="2199894"/>
            <a:ext cx="1387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best</a:t>
            </a:r>
            <a:r>
              <a:rPr sz="18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successor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7482" y="409143"/>
            <a:ext cx="36982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Hill</a:t>
            </a:r>
            <a:r>
              <a:rPr spc="-35" dirty="0"/>
              <a:t> </a:t>
            </a:r>
            <a:r>
              <a:rPr spc="-5" dirty="0"/>
              <a:t>Climbing</a:t>
            </a:r>
            <a:r>
              <a:rPr spc="-40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408302"/>
            <a:ext cx="10511790" cy="2459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local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maximum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peak 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neighboring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but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lower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ts val="2280"/>
              </a:lnSpc>
            </a:pPr>
            <a:r>
              <a:rPr sz="2000" b="1" dirty="0">
                <a:latin typeface="Times New Roman"/>
                <a:cs typeface="Times New Roman"/>
              </a:rPr>
              <a:t>global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maximum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698500" marR="13970" lvl="1" indent="-228600">
              <a:lnSpc>
                <a:spcPts val="1939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/>
                <a:cs typeface="Times New Roman"/>
              </a:rPr>
              <a:t>Hill-climbing algorithms that reach the vicinity of a local </a:t>
            </a:r>
            <a:r>
              <a:rPr sz="1800" spc="-5" dirty="0">
                <a:latin typeface="Times New Roman"/>
                <a:cs typeface="Times New Roman"/>
              </a:rPr>
              <a:t>maximum will </a:t>
            </a:r>
            <a:r>
              <a:rPr sz="1800" dirty="0">
                <a:latin typeface="Times New Roman"/>
                <a:cs typeface="Times New Roman"/>
              </a:rPr>
              <a:t>be drawn </a:t>
            </a:r>
            <a:r>
              <a:rPr sz="1800" spc="-5" dirty="0">
                <a:latin typeface="Times New Roman"/>
                <a:cs typeface="Times New Roman"/>
              </a:rPr>
              <a:t>upward </a:t>
            </a:r>
            <a:r>
              <a:rPr sz="1800" dirty="0">
                <a:latin typeface="Times New Roman"/>
                <a:cs typeface="Times New Roman"/>
              </a:rPr>
              <a:t>toward the peak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-5" dirty="0">
                <a:latin typeface="Times New Roman"/>
                <a:cs typeface="Times New Roman"/>
              </a:rPr>
              <a:t> will</a:t>
            </a:r>
            <a:r>
              <a:rPr sz="1800" dirty="0">
                <a:latin typeface="Times New Roman"/>
                <a:cs typeface="Times New Roman"/>
              </a:rPr>
              <a:t> then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 stuck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nowhere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else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5" dirty="0">
                <a:latin typeface="Times New Roman"/>
                <a:cs typeface="Times New Roman"/>
              </a:rPr>
              <a:t>go.</a:t>
            </a:r>
            <a:endParaRPr sz="18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16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plateau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b="1" dirty="0">
                <a:latin typeface="Times New Roman"/>
                <a:cs typeface="Times New Roman"/>
              </a:rPr>
              <a:t>flat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area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state-space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landscape.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flat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local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maximum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uphill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exists,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shoulder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progress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possible.</a:t>
            </a:r>
            <a:endParaRPr sz="20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hill-climbing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search might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 </a:t>
            </a:r>
            <a:r>
              <a:rPr sz="1800" spc="-5" dirty="0">
                <a:latin typeface="Times New Roman"/>
                <a:cs typeface="Times New Roman"/>
              </a:rPr>
              <a:t>lost</a:t>
            </a:r>
            <a:r>
              <a:rPr sz="1800" dirty="0">
                <a:latin typeface="Times New Roman"/>
                <a:cs typeface="Times New Roman"/>
              </a:rPr>
              <a:t> 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plateau.</a:t>
            </a:r>
            <a:endParaRPr sz="1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Random </a:t>
            </a:r>
            <a:r>
              <a:rPr sz="1800" b="1" dirty="0">
                <a:latin typeface="Times New Roman"/>
                <a:cs typeface="Times New Roman"/>
              </a:rPr>
              <a:t>sideways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moves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escape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shoulders</a:t>
            </a:r>
            <a:r>
              <a:rPr sz="1800" b="1" i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loop forever on </a:t>
            </a:r>
            <a:r>
              <a:rPr sz="1800" b="1" i="1" dirty="0">
                <a:latin typeface="Times New Roman"/>
                <a:cs typeface="Times New Roman"/>
              </a:rPr>
              <a:t>flat maxima.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222" y="4131128"/>
            <a:ext cx="3902870" cy="20907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5270" y="244551"/>
            <a:ext cx="40436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Hill</a:t>
            </a:r>
            <a:r>
              <a:rPr spc="-40" dirty="0"/>
              <a:t> </a:t>
            </a:r>
            <a:r>
              <a:rPr spc="-5" dirty="0"/>
              <a:t>Climbing</a:t>
            </a:r>
            <a:r>
              <a:rPr spc="-40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699261"/>
            <a:ext cx="8907145" cy="171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1160" algn="ctr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n-queens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latin typeface="Times New Roman"/>
                <a:cs typeface="Times New Roman"/>
              </a:rPr>
              <a:t>Put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9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queens on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9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mbria Math"/>
                <a:cs typeface="Cambria Math"/>
              </a:rPr>
              <a:t>×</a:t>
            </a:r>
            <a:r>
              <a:rPr sz="190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1900" spc="-5" dirty="0">
                <a:latin typeface="Times New Roman"/>
                <a:cs typeface="Times New Roman"/>
              </a:rPr>
              <a:t>board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with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no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two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queens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on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same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-35" dirty="0">
                <a:latin typeface="Times New Roman"/>
                <a:cs typeface="Times New Roman"/>
              </a:rPr>
              <a:t>row,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column,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or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diagonal</a:t>
            </a:r>
            <a:endParaRPr sz="1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latin typeface="Times New Roman"/>
                <a:cs typeface="Times New Roman"/>
              </a:rPr>
              <a:t>Move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queen to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reduce </a:t>
            </a:r>
            <a:r>
              <a:rPr sz="1900" spc="-10" dirty="0">
                <a:latin typeface="Times New Roman"/>
                <a:cs typeface="Times New Roman"/>
              </a:rPr>
              <a:t>number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conflicts.</a:t>
            </a:r>
            <a:endParaRPr sz="1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55"/>
              </a:spcBef>
            </a:pPr>
            <a:r>
              <a:rPr sz="1900" spc="-5" dirty="0">
                <a:latin typeface="Wingdings"/>
                <a:cs typeface="Wingdings"/>
              </a:rPr>
              <a:t>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Objective</a:t>
            </a:r>
            <a:r>
              <a:rPr sz="1900" b="1" spc="10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function:</a:t>
            </a:r>
            <a:r>
              <a:rPr sz="1900" b="1" spc="25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number</a:t>
            </a:r>
            <a:r>
              <a:rPr sz="1900" b="1" spc="-15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of</a:t>
            </a:r>
            <a:r>
              <a:rPr sz="1900" b="1" spc="15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conflicts</a:t>
            </a:r>
            <a:r>
              <a:rPr sz="1900" b="1" spc="35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(no</a:t>
            </a:r>
            <a:r>
              <a:rPr sz="1900" b="1" spc="10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conflicts</a:t>
            </a:r>
            <a:r>
              <a:rPr sz="1900" b="1" spc="5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is</a:t>
            </a:r>
            <a:r>
              <a:rPr sz="1900" b="1" spc="5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global</a:t>
            </a:r>
            <a:r>
              <a:rPr sz="1900" b="1" spc="10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minimum)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640" y="4610861"/>
            <a:ext cx="10397490" cy="149606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41300" marR="173355" indent="-228600">
              <a:lnSpc>
                <a:spcPct val="80000"/>
              </a:lnSpc>
              <a:spcBef>
                <a:spcPts val="5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latin typeface="Times New Roman"/>
                <a:cs typeface="Times New Roman"/>
              </a:rPr>
              <a:t>The successors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 state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are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all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possible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states generated by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moving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single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queen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to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another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square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 </a:t>
            </a:r>
            <a:r>
              <a:rPr sz="1900" spc="-459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 </a:t>
            </a:r>
            <a:r>
              <a:rPr sz="1900" spc="-10" dirty="0">
                <a:latin typeface="Times New Roman"/>
                <a:cs typeface="Times New Roman"/>
              </a:rPr>
              <a:t>same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column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(so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each state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has n*(n-1)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successors).</a:t>
            </a:r>
            <a:endParaRPr sz="19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heuristic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cost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function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h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is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number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pairs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queens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that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are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attacking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each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other,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either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directly </a:t>
            </a:r>
            <a:r>
              <a:rPr sz="1900" spc="-459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or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indirectly.</a:t>
            </a:r>
            <a:endParaRPr sz="1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latin typeface="Times New Roman"/>
                <a:cs typeface="Times New Roman"/>
              </a:rPr>
              <a:t>The global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minimum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this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function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is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zero,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which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occurs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only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at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perfect solutions.</a:t>
            </a:r>
            <a:endParaRPr sz="19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0132" y="2554223"/>
            <a:ext cx="6797040" cy="19735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704"/>
              </a:lnSpc>
              <a:spcBef>
                <a:spcPts val="105"/>
              </a:spcBef>
            </a:pPr>
            <a:r>
              <a:rPr dirty="0"/>
              <a:t>Hill</a:t>
            </a:r>
            <a:r>
              <a:rPr spc="-40" dirty="0"/>
              <a:t> </a:t>
            </a:r>
            <a:r>
              <a:rPr spc="-5" dirty="0"/>
              <a:t>Climbing</a:t>
            </a:r>
            <a:r>
              <a:rPr spc="-40" dirty="0"/>
              <a:t> </a:t>
            </a:r>
            <a:r>
              <a:rPr dirty="0"/>
              <a:t>Example</a:t>
            </a:r>
          </a:p>
          <a:p>
            <a:pPr algn="ctr">
              <a:lnSpc>
                <a:spcPts val="2745"/>
              </a:lnSpc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n-queens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640" y="1408302"/>
            <a:ext cx="7140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Hill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Climbing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n-queens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" y="2028444"/>
            <a:ext cx="2834640" cy="28270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5243" y="2028444"/>
            <a:ext cx="2820872" cy="28117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8164" y="4934839"/>
            <a:ext cx="50336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8-queens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heuristic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cost</a:t>
            </a:r>
            <a:r>
              <a:rPr sz="1800" spc="-5" dirty="0">
                <a:latin typeface="Times New Roman"/>
                <a:cs typeface="Times New Roman"/>
              </a:rPr>
              <a:t> estimate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h=17</a:t>
            </a:r>
            <a:endParaRPr sz="1800">
              <a:latin typeface="Times New Roman"/>
              <a:cs typeface="Times New Roman"/>
            </a:endParaRPr>
          </a:p>
          <a:p>
            <a:pPr marL="299085" marR="1333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The value of h for each </a:t>
            </a:r>
            <a:r>
              <a:rPr sz="1800" spc="-5" dirty="0">
                <a:latin typeface="Times New Roman"/>
                <a:cs typeface="Times New Roman"/>
              </a:rPr>
              <a:t>possible successor </a:t>
            </a:r>
            <a:r>
              <a:rPr sz="1800" dirty="0">
                <a:latin typeface="Times New Roman"/>
                <a:cs typeface="Times New Roman"/>
              </a:rPr>
              <a:t>obtained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moving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queen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column.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best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moves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 marked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12.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4319" y="4904358"/>
            <a:ext cx="44710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minimum</a:t>
            </a:r>
            <a:r>
              <a:rPr sz="1800" dirty="0">
                <a:latin typeface="Times New Roman"/>
                <a:cs typeface="Times New Roman"/>
              </a:rPr>
              <a:t> 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8-queens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space;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h=1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every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successor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higher</a:t>
            </a:r>
            <a:r>
              <a:rPr sz="1800" spc="-5" dirty="0">
                <a:latin typeface="Times New Roman"/>
                <a:cs typeface="Times New Roman"/>
              </a:rPr>
              <a:t> cost</a:t>
            </a:r>
            <a:r>
              <a:rPr sz="1800" spc="-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Hill Climbing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 stuck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35958" y="2938653"/>
            <a:ext cx="285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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five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steps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reach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7482" y="409143"/>
            <a:ext cx="36982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Hill</a:t>
            </a:r>
            <a:r>
              <a:rPr spc="-35" dirty="0"/>
              <a:t> </a:t>
            </a:r>
            <a:r>
              <a:rPr spc="-5" dirty="0"/>
              <a:t>Climbing</a:t>
            </a:r>
            <a:r>
              <a:rPr spc="-40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184249"/>
            <a:ext cx="8143240" cy="122999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understand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search,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useful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consider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i="1" dirty="0">
                <a:latin typeface="Times New Roman"/>
                <a:cs typeface="Times New Roman"/>
              </a:rPr>
              <a:t>state-space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landscape.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aim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highest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peak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global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maximum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Hill-climbing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search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modifies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current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improve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008" y="2752373"/>
            <a:ext cx="6479091" cy="34715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2806</Words>
  <Application>Microsoft Office PowerPoint</Application>
  <PresentationFormat>Widescreen</PresentationFormat>
  <Paragraphs>460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MT</vt:lpstr>
      <vt:lpstr>Calibri</vt:lpstr>
      <vt:lpstr>Cambria Math</vt:lpstr>
      <vt:lpstr>Times New Roman</vt:lpstr>
      <vt:lpstr>Wingdings</vt:lpstr>
      <vt:lpstr>Office Theme</vt:lpstr>
      <vt:lpstr>Fundamentals of  Artificial Intelligence</vt:lpstr>
      <vt:lpstr>Local Search</vt:lpstr>
      <vt:lpstr>Local Search</vt:lpstr>
      <vt:lpstr>Hill Climbing Search (Steepest Ascent/Descent)</vt:lpstr>
      <vt:lpstr>Hill Climbing Search (Steepest Ascent/Descent)</vt:lpstr>
      <vt:lpstr>Hill Climbing Search</vt:lpstr>
      <vt:lpstr>Hill Climbing Example</vt:lpstr>
      <vt:lpstr>Hill Climbing Example n-queens</vt:lpstr>
      <vt:lpstr>Hill Climbing Search</vt:lpstr>
      <vt:lpstr>Hill Climbing Example n-queens</vt:lpstr>
      <vt:lpstr>Hill Climbing Example 8-puzzle</vt:lpstr>
      <vt:lpstr>Hill Climbing Example 8-puzzle</vt:lpstr>
      <vt:lpstr>Hill Climbing Example 8-puzzle</vt:lpstr>
      <vt:lpstr>Hill Climbing Example 8-puzzle: a solution case</vt:lpstr>
      <vt:lpstr>Hill Climbing Example 8-puzzle: stuck at local maximum</vt:lpstr>
      <vt:lpstr>Hill Climbing</vt:lpstr>
      <vt:lpstr>Stochastic Hill Climbing</vt:lpstr>
      <vt:lpstr>First-Choice Hill Climbing</vt:lpstr>
      <vt:lpstr>Random-Restart Hill Climbing</vt:lpstr>
      <vt:lpstr>Simulated Annealing</vt:lpstr>
      <vt:lpstr>Simulated Annealing</vt:lpstr>
      <vt:lpstr>Simulated Annealing</vt:lpstr>
      <vt:lpstr>Local Beam Search</vt:lpstr>
      <vt:lpstr>Stochastic Beam Search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Genetic Algorithms A genetic algorithm: each mating of two parents produces only one offspring, not two.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 Artificial Intelligence</dc:title>
  <dc:creator>ilyas_bilisim</dc:creator>
  <cp:lastModifiedBy>anjali.yeole@ves.ac.in</cp:lastModifiedBy>
  <cp:revision>1</cp:revision>
  <dcterms:created xsi:type="dcterms:W3CDTF">2022-08-22T13:49:39Z</dcterms:created>
  <dcterms:modified xsi:type="dcterms:W3CDTF">2022-08-22T14:55:36Z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2022-08-22T00:00:00Z</vt:filetime>
  </property>
</Properties>
</file>