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0" r:id="rId13"/>
    <p:sldId id="267" r:id="rId14"/>
    <p:sldId id="268" r:id="rId15"/>
    <p:sldId id="298" r:id="rId16"/>
    <p:sldId id="271" r:id="rId17"/>
    <p:sldId id="272" r:id="rId18"/>
    <p:sldId id="299" r:id="rId19"/>
    <p:sldId id="273" r:id="rId20"/>
    <p:sldId id="274" r:id="rId21"/>
    <p:sldId id="293" r:id="rId22"/>
    <p:sldId id="269" r:id="rId23"/>
    <p:sldId id="292" r:id="rId24"/>
    <p:sldId id="270" r:id="rId25"/>
    <p:sldId id="275" r:id="rId26"/>
    <p:sldId id="294"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F2B843-978F-4563-B979-857B6651E85E}"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99758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2B843-978F-4563-B979-857B6651E85E}"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6562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2B843-978F-4563-B979-857B6651E85E}"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17108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2B843-978F-4563-B979-857B6651E85E}"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10493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2B843-978F-4563-B979-857B6651E85E}"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91282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F2B843-978F-4563-B979-857B6651E85E}"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359359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F2B843-978F-4563-B979-857B6651E85E}" type="datetimeFigureOut">
              <a:rPr lang="en-IN" smtClean="0"/>
              <a:t>09-09-2019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14916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F2B843-978F-4563-B979-857B6651E85E}" type="datetimeFigureOut">
              <a:rPr lang="en-IN" smtClean="0"/>
              <a:t>09-09-2019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349974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2B843-978F-4563-B979-857B6651E85E}" type="datetimeFigureOut">
              <a:rPr lang="en-IN" smtClean="0"/>
              <a:t>09-09-2019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316605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2B843-978F-4563-B979-857B6651E85E}"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381450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2B843-978F-4563-B979-857B6651E85E}"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39710-0E76-4A1A-AB6C-5467326927C6}" type="slidenum">
              <a:rPr lang="en-IN" smtClean="0"/>
              <a:t>‹#›</a:t>
            </a:fld>
            <a:endParaRPr lang="en-IN"/>
          </a:p>
        </p:txBody>
      </p:sp>
    </p:spTree>
    <p:extLst>
      <p:ext uri="{BB962C8B-B14F-4D97-AF65-F5344CB8AC3E}">
        <p14:creationId xmlns:p14="http://schemas.microsoft.com/office/powerpoint/2010/main" val="279201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2B843-978F-4563-B979-857B6651E85E}" type="datetimeFigureOut">
              <a:rPr lang="en-IN" smtClean="0"/>
              <a:t>09-09-2019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39710-0E76-4A1A-AB6C-5467326927C6}" type="slidenum">
              <a:rPr lang="en-IN" smtClean="0"/>
              <a:t>‹#›</a:t>
            </a:fld>
            <a:endParaRPr lang="en-IN"/>
          </a:p>
        </p:txBody>
      </p:sp>
    </p:spTree>
    <p:extLst>
      <p:ext uri="{BB962C8B-B14F-4D97-AF65-F5344CB8AC3E}">
        <p14:creationId xmlns:p14="http://schemas.microsoft.com/office/powerpoint/2010/main" val="3280020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Meetings and Documentation</a:t>
            </a:r>
          </a:p>
        </p:txBody>
      </p:sp>
      <p:sp>
        <p:nvSpPr>
          <p:cNvPr id="3" name="Subtitle 2"/>
          <p:cNvSpPr>
            <a:spLocks noGrp="1"/>
          </p:cNvSpPr>
          <p:nvPr>
            <p:ph type="subTitle" idx="1"/>
          </p:nvPr>
        </p:nvSpPr>
        <p:spPr/>
        <p:txBody>
          <a:bodyPr/>
          <a:lstStyle/>
          <a:p>
            <a:r>
              <a:rPr lang="en-IN" dirty="0" err="1" smtClean="0"/>
              <a:t>Dr.</a:t>
            </a:r>
            <a:r>
              <a:rPr lang="en-IN" dirty="0" smtClean="0"/>
              <a:t> </a:t>
            </a:r>
            <a:r>
              <a:rPr lang="en-IN" dirty="0" err="1" smtClean="0"/>
              <a:t>Geeta</a:t>
            </a:r>
            <a:r>
              <a:rPr lang="en-IN" dirty="0" smtClean="0"/>
              <a:t> </a:t>
            </a:r>
            <a:r>
              <a:rPr lang="en-IN" dirty="0" err="1"/>
              <a:t>Ajit</a:t>
            </a:r>
            <a:endParaRPr lang="en-IN" dirty="0"/>
          </a:p>
        </p:txBody>
      </p:sp>
    </p:spTree>
    <p:extLst>
      <p:ext uri="{BB962C8B-B14F-4D97-AF65-F5344CB8AC3E}">
        <p14:creationId xmlns:p14="http://schemas.microsoft.com/office/powerpoint/2010/main" val="30041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Notice</a:t>
            </a:r>
          </a:p>
        </p:txBody>
      </p:sp>
      <p:sp>
        <p:nvSpPr>
          <p:cNvPr id="3" name="Content Placeholder 2"/>
          <p:cNvSpPr>
            <a:spLocks noGrp="1"/>
          </p:cNvSpPr>
          <p:nvPr>
            <p:ph idx="1"/>
          </p:nvPr>
        </p:nvSpPr>
        <p:spPr>
          <a:xfrm>
            <a:off x="838200" y="1434905"/>
            <a:ext cx="10515600" cy="4742058"/>
          </a:xfrm>
        </p:spPr>
        <p:txBody>
          <a:bodyPr>
            <a:normAutofit/>
          </a:bodyPr>
          <a:lstStyle/>
          <a:p>
            <a:pPr marL="0" indent="0">
              <a:buNone/>
            </a:pPr>
            <a:r>
              <a:rPr lang="en-IN" dirty="0"/>
              <a:t>The contents of the notice are as follows:</a:t>
            </a:r>
          </a:p>
          <a:p>
            <a:pPr marL="971550" lvl="1" indent="-514350" algn="just">
              <a:buFont typeface="+mj-lt"/>
              <a:buAutoNum type="arabicPeriod"/>
            </a:pPr>
            <a:r>
              <a:rPr lang="en-IN" sz="2800" dirty="0"/>
              <a:t>Type of meeting i.e. annual general, statutory or extraordinary general meeting, or meeting of the board of directors or managing committee.</a:t>
            </a:r>
          </a:p>
          <a:p>
            <a:pPr marL="971550" lvl="1" indent="-514350" algn="just">
              <a:buFont typeface="+mj-lt"/>
              <a:buAutoNum type="arabicPeriod"/>
            </a:pPr>
            <a:r>
              <a:rPr lang="en-IN" sz="2800" dirty="0"/>
              <a:t>The date, time and place of the meeting.</a:t>
            </a:r>
          </a:p>
          <a:p>
            <a:pPr marL="971550" lvl="1" indent="-514350" algn="just">
              <a:buFont typeface="+mj-lt"/>
              <a:buAutoNum type="arabicPeriod"/>
            </a:pPr>
            <a:r>
              <a:rPr lang="en-IN" sz="2800" dirty="0"/>
              <a:t>Business to be transacted at the meeting.</a:t>
            </a:r>
          </a:p>
          <a:p>
            <a:pPr marL="971550" lvl="1" indent="-514350" algn="just">
              <a:buFont typeface="+mj-lt"/>
              <a:buAutoNum type="arabicPeriod"/>
            </a:pPr>
            <a:r>
              <a:rPr lang="en-IN" sz="2800" dirty="0"/>
              <a:t>A brief agenda.</a:t>
            </a:r>
          </a:p>
          <a:p>
            <a:pPr marL="971550" lvl="1" indent="-514350" algn="just">
              <a:buFont typeface="+mj-lt"/>
              <a:buAutoNum type="arabicPeriod"/>
            </a:pPr>
            <a:r>
              <a:rPr lang="en-IN" sz="2800" dirty="0"/>
              <a:t>Specific resolution if received by the secretary from members</a:t>
            </a:r>
          </a:p>
          <a:p>
            <a:pPr marL="971550" lvl="1" indent="-514350" algn="just">
              <a:buFont typeface="+mj-lt"/>
              <a:buAutoNum type="arabicPeriod"/>
            </a:pPr>
            <a:r>
              <a:rPr lang="en-IN" sz="2800" dirty="0"/>
              <a:t>Other announcements, explanatory statements, etc.</a:t>
            </a:r>
          </a:p>
        </p:txBody>
      </p:sp>
    </p:spTree>
    <p:extLst>
      <p:ext uri="{BB962C8B-B14F-4D97-AF65-F5344CB8AC3E}">
        <p14:creationId xmlns:p14="http://schemas.microsoft.com/office/powerpoint/2010/main" val="261815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Specimen Notice </a:t>
            </a:r>
          </a:p>
        </p:txBody>
      </p:sp>
      <p:sp>
        <p:nvSpPr>
          <p:cNvPr id="3" name="Content Placeholder 2"/>
          <p:cNvSpPr>
            <a:spLocks noGrp="1"/>
          </p:cNvSpPr>
          <p:nvPr>
            <p:ph idx="1"/>
          </p:nvPr>
        </p:nvSpPr>
        <p:spPr/>
        <p:txBody>
          <a:bodyPr/>
          <a:lstStyle/>
          <a:p>
            <a:pPr algn="just"/>
            <a:r>
              <a:rPr lang="en-IN" dirty="0"/>
              <a:t>Members of the youth welfare club are hereby informed that the Annual General Body Meeting of the club will be held at </a:t>
            </a:r>
            <a:r>
              <a:rPr lang="en-IN" dirty="0" err="1"/>
              <a:t>Tarabai</a:t>
            </a:r>
            <a:r>
              <a:rPr lang="en-IN" dirty="0"/>
              <a:t> Hall on 20 June 2014 at 5 p.m. All members are requested to attend.</a:t>
            </a:r>
          </a:p>
          <a:p>
            <a:pPr marL="0" indent="0" algn="just">
              <a:buNone/>
            </a:pPr>
            <a:endParaRPr lang="en-IN" dirty="0"/>
          </a:p>
          <a:p>
            <a:pPr algn="just"/>
            <a:r>
              <a:rPr lang="en-IN" dirty="0"/>
              <a:t>Notice is hereby given that the 10</a:t>
            </a:r>
            <a:r>
              <a:rPr lang="en-IN" baseline="30000" dirty="0"/>
              <a:t>th</a:t>
            </a:r>
            <a:r>
              <a:rPr lang="en-IN" dirty="0"/>
              <a:t> Annual General Meeting of the Allied Cement Company will be held on Saturday, 3October, 2014 at 4 p.m. at the Town Hall, </a:t>
            </a:r>
            <a:r>
              <a:rPr lang="en-IN" dirty="0" err="1"/>
              <a:t>Churchgate</a:t>
            </a:r>
            <a:r>
              <a:rPr lang="en-IN" dirty="0"/>
              <a:t>, Mumbai.</a:t>
            </a:r>
          </a:p>
        </p:txBody>
      </p:sp>
    </p:spTree>
    <p:extLst>
      <p:ext uri="{BB962C8B-B14F-4D97-AF65-F5344CB8AC3E}">
        <p14:creationId xmlns:p14="http://schemas.microsoft.com/office/powerpoint/2010/main" val="34919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IN" sz="3600" b="1" dirty="0"/>
              <a:t>Notice – Letter Form</a:t>
            </a:r>
          </a:p>
        </p:txBody>
      </p:sp>
      <p:sp>
        <p:nvSpPr>
          <p:cNvPr id="3" name="Content Placeholder 2"/>
          <p:cNvSpPr>
            <a:spLocks noGrp="1"/>
          </p:cNvSpPr>
          <p:nvPr>
            <p:ph idx="1"/>
          </p:nvPr>
        </p:nvSpPr>
        <p:spPr>
          <a:xfrm>
            <a:off x="838200" y="914400"/>
            <a:ext cx="10515600" cy="5262563"/>
          </a:xfrm>
        </p:spPr>
        <p:txBody>
          <a:bodyPr>
            <a:normAutofit fontScale="62500" lnSpcReduction="20000"/>
          </a:bodyPr>
          <a:lstStyle/>
          <a:p>
            <a:pPr marL="0" indent="0" algn="ctr">
              <a:buNone/>
            </a:pPr>
            <a:r>
              <a:rPr lang="en-IN" dirty="0"/>
              <a:t>RONEO VICKERS LTD</a:t>
            </a:r>
          </a:p>
          <a:p>
            <a:pPr marL="0" indent="0" algn="ctr">
              <a:buNone/>
            </a:pPr>
            <a:r>
              <a:rPr lang="en-IN" dirty="0"/>
              <a:t>36, </a:t>
            </a:r>
            <a:r>
              <a:rPr lang="en-IN" dirty="0" err="1"/>
              <a:t>Sundernagar</a:t>
            </a:r>
            <a:endParaRPr lang="en-IN" dirty="0"/>
          </a:p>
          <a:p>
            <a:pPr marL="0" indent="0" algn="ctr">
              <a:buNone/>
            </a:pPr>
            <a:r>
              <a:rPr lang="en-IN" dirty="0"/>
              <a:t>New Delhi</a:t>
            </a:r>
          </a:p>
          <a:p>
            <a:pPr marL="0" indent="0" algn="r">
              <a:buNone/>
            </a:pPr>
            <a:r>
              <a:rPr lang="en-IN" dirty="0"/>
              <a:t>4 August 2014</a:t>
            </a:r>
          </a:p>
          <a:p>
            <a:pPr marL="0" indent="0">
              <a:buNone/>
            </a:pPr>
            <a:r>
              <a:rPr lang="en-IN" dirty="0"/>
              <a:t>Mr. B. K. </a:t>
            </a:r>
            <a:r>
              <a:rPr lang="en-IN" dirty="0" err="1"/>
              <a:t>Lohia</a:t>
            </a:r>
            <a:endParaRPr lang="en-IN" dirty="0"/>
          </a:p>
          <a:p>
            <a:pPr marL="0" indent="0">
              <a:buNone/>
            </a:pPr>
            <a:r>
              <a:rPr lang="en-IN" dirty="0"/>
              <a:t>59, </a:t>
            </a:r>
            <a:r>
              <a:rPr lang="en-IN" dirty="0" err="1"/>
              <a:t>Nariman</a:t>
            </a:r>
            <a:r>
              <a:rPr lang="en-IN" dirty="0"/>
              <a:t> </a:t>
            </a:r>
            <a:r>
              <a:rPr lang="en-IN" dirty="0" err="1"/>
              <a:t>Bhuvan</a:t>
            </a:r>
            <a:endParaRPr lang="en-IN" dirty="0"/>
          </a:p>
          <a:p>
            <a:pPr marL="0" indent="0">
              <a:buNone/>
            </a:pPr>
            <a:r>
              <a:rPr lang="en-IN" dirty="0"/>
              <a:t>Mumbai – 21</a:t>
            </a:r>
          </a:p>
          <a:p>
            <a:pPr marL="0" indent="0">
              <a:buNone/>
            </a:pPr>
            <a:r>
              <a:rPr lang="en-IN" dirty="0"/>
              <a:t>Dear Sir, </a:t>
            </a:r>
          </a:p>
          <a:p>
            <a:pPr marL="0" indent="0" algn="just">
              <a:buNone/>
            </a:pPr>
            <a:r>
              <a:rPr lang="en-IN" dirty="0"/>
              <a:t>	This is to inform you that a meeting of the </a:t>
            </a:r>
            <a:r>
              <a:rPr lang="en-IN" dirty="0" smtClean="0"/>
              <a:t>Board </a:t>
            </a:r>
            <a:r>
              <a:rPr lang="en-IN" dirty="0"/>
              <a:t>of </a:t>
            </a:r>
            <a:r>
              <a:rPr lang="en-IN" dirty="0" smtClean="0"/>
              <a:t>Directors </a:t>
            </a:r>
            <a:r>
              <a:rPr lang="en-IN" dirty="0"/>
              <a:t>of the company will be held </a:t>
            </a:r>
            <a:r>
              <a:rPr lang="en-IN" dirty="0" smtClean="0"/>
              <a:t>in </a:t>
            </a:r>
            <a:r>
              <a:rPr lang="en-IN" dirty="0"/>
              <a:t>the </a:t>
            </a:r>
            <a:endParaRPr lang="en-IN" dirty="0" smtClean="0"/>
          </a:p>
          <a:p>
            <a:pPr marL="0" indent="0" algn="just">
              <a:buNone/>
            </a:pPr>
            <a:r>
              <a:rPr lang="en-IN" dirty="0" smtClean="0"/>
              <a:t>Board </a:t>
            </a:r>
            <a:r>
              <a:rPr lang="en-IN" dirty="0"/>
              <a:t>Room of the Registered Office of the company on the 1</a:t>
            </a:r>
            <a:r>
              <a:rPr lang="en-IN" baseline="30000" dirty="0"/>
              <a:t>st</a:t>
            </a:r>
            <a:r>
              <a:rPr lang="en-IN" dirty="0"/>
              <a:t> of September 2014, at 10:45 a.m. where </a:t>
            </a:r>
            <a:endParaRPr lang="en-IN" dirty="0" smtClean="0"/>
          </a:p>
          <a:p>
            <a:pPr marL="0" indent="0" algn="just">
              <a:buNone/>
            </a:pPr>
            <a:r>
              <a:rPr lang="en-IN" dirty="0" smtClean="0"/>
              <a:t>you </a:t>
            </a:r>
            <a:r>
              <a:rPr lang="en-IN" dirty="0"/>
              <a:t>are requested to be present. The Agenda for the meeting is enclosed. </a:t>
            </a:r>
          </a:p>
          <a:p>
            <a:pPr marL="0" indent="0">
              <a:buNone/>
            </a:pPr>
            <a:endParaRPr lang="en-IN" dirty="0"/>
          </a:p>
          <a:p>
            <a:pPr marL="0" indent="0" algn="r">
              <a:buNone/>
            </a:pPr>
            <a:r>
              <a:rPr lang="en-IN" dirty="0"/>
              <a:t>Yours faithfully,</a:t>
            </a:r>
          </a:p>
          <a:p>
            <a:pPr marL="0" indent="0" algn="r">
              <a:buNone/>
            </a:pPr>
            <a:r>
              <a:rPr lang="en-IN" dirty="0"/>
              <a:t>Mani Shankar</a:t>
            </a:r>
          </a:p>
          <a:p>
            <a:pPr marL="0" indent="0" algn="r">
              <a:buNone/>
            </a:pPr>
            <a:r>
              <a:rPr lang="en-IN" dirty="0"/>
              <a:t>Secretary</a:t>
            </a:r>
          </a:p>
          <a:p>
            <a:pPr marL="0" indent="0">
              <a:buNone/>
            </a:pPr>
            <a:r>
              <a:rPr lang="en-IN" dirty="0" err="1"/>
              <a:t>Encl</a:t>
            </a:r>
            <a:r>
              <a:rPr lang="en-IN" dirty="0"/>
              <a:t>: as above</a:t>
            </a:r>
          </a:p>
        </p:txBody>
      </p:sp>
    </p:spTree>
    <p:extLst>
      <p:ext uri="{BB962C8B-B14F-4D97-AF65-F5344CB8AC3E}">
        <p14:creationId xmlns:p14="http://schemas.microsoft.com/office/powerpoint/2010/main" val="3648376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Agenda</a:t>
            </a:r>
          </a:p>
        </p:txBody>
      </p:sp>
      <p:sp>
        <p:nvSpPr>
          <p:cNvPr id="3" name="Content Placeholder 2"/>
          <p:cNvSpPr>
            <a:spLocks noGrp="1"/>
          </p:cNvSpPr>
          <p:nvPr>
            <p:ph idx="1"/>
          </p:nvPr>
        </p:nvSpPr>
        <p:spPr/>
        <p:txBody>
          <a:bodyPr/>
          <a:lstStyle/>
          <a:p>
            <a:r>
              <a:rPr lang="en-IN" dirty="0"/>
              <a:t>An Agenda is a list of items to be discussed at the meeting</a:t>
            </a:r>
          </a:p>
          <a:p>
            <a:r>
              <a:rPr lang="en-IN" dirty="0"/>
              <a:t>The items should be arranged in a logical order and should be within the scope or the business to be transacted at the meeting.</a:t>
            </a:r>
          </a:p>
          <a:p>
            <a:r>
              <a:rPr lang="en-IN" dirty="0"/>
              <a:t>The Agenda is usually sent to members along with the notice.</a:t>
            </a:r>
          </a:p>
          <a:p>
            <a:r>
              <a:rPr lang="en-IN" dirty="0"/>
              <a:t>The first item in the Agenda is usually reading and approving the minutes of the last meeting.</a:t>
            </a:r>
          </a:p>
        </p:txBody>
      </p:sp>
    </p:spTree>
    <p:extLst>
      <p:ext uri="{BB962C8B-B14F-4D97-AF65-F5344CB8AC3E}">
        <p14:creationId xmlns:p14="http://schemas.microsoft.com/office/powerpoint/2010/main" val="178826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Specimen Agenda</a:t>
            </a:r>
          </a:p>
        </p:txBody>
      </p:sp>
      <p:sp>
        <p:nvSpPr>
          <p:cNvPr id="3" name="Content Placeholder 2"/>
          <p:cNvSpPr>
            <a:spLocks noGrp="1"/>
          </p:cNvSpPr>
          <p:nvPr>
            <p:ph idx="1"/>
          </p:nvPr>
        </p:nvSpPr>
        <p:spPr/>
        <p:txBody>
          <a:bodyPr/>
          <a:lstStyle/>
          <a:p>
            <a:pPr marL="0" indent="0" algn="ctr">
              <a:buNone/>
            </a:pPr>
            <a:r>
              <a:rPr lang="en-IN" dirty="0"/>
              <a:t>Agenda</a:t>
            </a:r>
          </a:p>
          <a:p>
            <a:pPr marL="0" indent="0" algn="ctr">
              <a:buNone/>
            </a:pPr>
            <a:endParaRPr lang="en-IN" dirty="0"/>
          </a:p>
          <a:p>
            <a:pPr marL="514350" indent="-514350">
              <a:buFont typeface="+mj-lt"/>
              <a:buAutoNum type="arabicPeriod"/>
            </a:pPr>
            <a:r>
              <a:rPr lang="en-IN" dirty="0"/>
              <a:t>Reading of Minutes of last meeting.</a:t>
            </a:r>
          </a:p>
          <a:p>
            <a:pPr marL="514350" indent="-514350">
              <a:buFont typeface="+mj-lt"/>
              <a:buAutoNum type="arabicPeriod"/>
            </a:pPr>
            <a:r>
              <a:rPr lang="en-IN" dirty="0"/>
              <a:t>Report of sub-committee to increase membership.</a:t>
            </a:r>
          </a:p>
          <a:p>
            <a:pPr marL="514350" indent="-514350">
              <a:buFont typeface="+mj-lt"/>
              <a:buAutoNum type="arabicPeriod"/>
            </a:pPr>
            <a:r>
              <a:rPr lang="en-IN" dirty="0"/>
              <a:t>Consider suggestion to collect funds.</a:t>
            </a:r>
          </a:p>
          <a:p>
            <a:pPr marL="514350" indent="-514350">
              <a:buFont typeface="+mj-lt"/>
              <a:buAutoNum type="arabicPeriod"/>
            </a:pPr>
            <a:r>
              <a:rPr lang="en-IN" dirty="0"/>
              <a:t>Any other business with the permission of the chair.</a:t>
            </a:r>
          </a:p>
          <a:p>
            <a:pPr marL="514350" indent="-514350">
              <a:buFont typeface="+mj-lt"/>
              <a:buAutoNum type="arabicPeriod"/>
            </a:pPr>
            <a:r>
              <a:rPr lang="en-IN" dirty="0"/>
              <a:t>Vote of thanks to </a:t>
            </a:r>
            <a:r>
              <a:rPr lang="en-IN"/>
              <a:t>the chairman.</a:t>
            </a:r>
            <a:endParaRPr lang="en-IN" dirty="0"/>
          </a:p>
        </p:txBody>
      </p:sp>
    </p:spTree>
    <p:extLst>
      <p:ext uri="{BB962C8B-B14F-4D97-AF65-F5344CB8AC3E}">
        <p14:creationId xmlns:p14="http://schemas.microsoft.com/office/powerpoint/2010/main" val="181393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aturday, July 12, 2014mskabir_mgt@yahoo.com&#10;6&#10;A Specimen of Notice With Agenda&#10;Confidence Cement Limited&#10;32, Motijheel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10624930" cy="6274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6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Minutes of a meeting</a:t>
            </a:r>
          </a:p>
        </p:txBody>
      </p:sp>
      <p:sp>
        <p:nvSpPr>
          <p:cNvPr id="3" name="Content Placeholder 2"/>
          <p:cNvSpPr>
            <a:spLocks noGrp="1"/>
          </p:cNvSpPr>
          <p:nvPr>
            <p:ph idx="1"/>
          </p:nvPr>
        </p:nvSpPr>
        <p:spPr/>
        <p:txBody>
          <a:bodyPr/>
          <a:lstStyle/>
          <a:p>
            <a:pPr marL="0" indent="0" fontAlgn="base">
              <a:buNone/>
            </a:pPr>
            <a:r>
              <a:rPr lang="en-IN" b="1" dirty="0"/>
              <a:t>Definition:</a:t>
            </a:r>
            <a:endParaRPr lang="en-IN" dirty="0"/>
          </a:p>
          <a:p>
            <a:pPr fontAlgn="base"/>
            <a:r>
              <a:rPr lang="en-IN" dirty="0"/>
              <a:t>The official written record of a meeting.</a:t>
            </a:r>
          </a:p>
          <a:p>
            <a:pPr fontAlgn="base"/>
            <a:r>
              <a:rPr lang="en-IN" dirty="0"/>
              <a:t>Minutes may be kept by any individual in attendance at a meeting and are usually distributed to all members of the unit represented at the meeting.</a:t>
            </a:r>
          </a:p>
          <a:p>
            <a:endParaRPr lang="en-IN" dirty="0"/>
          </a:p>
        </p:txBody>
      </p:sp>
    </p:spTree>
    <p:extLst>
      <p:ext uri="{BB962C8B-B14F-4D97-AF65-F5344CB8AC3E}">
        <p14:creationId xmlns:p14="http://schemas.microsoft.com/office/powerpoint/2010/main" val="382410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pPr algn="ctr"/>
            <a:r>
              <a:rPr lang="en-IN" dirty="0"/>
              <a:t>Meeting Minutes</a:t>
            </a:r>
          </a:p>
        </p:txBody>
      </p:sp>
      <p:sp>
        <p:nvSpPr>
          <p:cNvPr id="3" name="Content Placeholder 2"/>
          <p:cNvSpPr>
            <a:spLocks noGrp="1"/>
          </p:cNvSpPr>
          <p:nvPr>
            <p:ph idx="1"/>
          </p:nvPr>
        </p:nvSpPr>
        <p:spPr>
          <a:xfrm>
            <a:off x="838200" y="1287887"/>
            <a:ext cx="10515600" cy="5331854"/>
          </a:xfrm>
        </p:spPr>
        <p:txBody>
          <a:bodyPr>
            <a:normAutofit fontScale="92500" lnSpcReduction="20000"/>
          </a:bodyPr>
          <a:lstStyle/>
          <a:p>
            <a:pPr marL="0" indent="0" fontAlgn="base">
              <a:buNone/>
            </a:pPr>
            <a:r>
              <a:rPr lang="en-IN" b="1" dirty="0"/>
              <a:t>The Main Parts of Meeting Minutes</a:t>
            </a:r>
          </a:p>
          <a:p>
            <a:r>
              <a:rPr lang="en-IN" dirty="0"/>
              <a:t>Many organizations use a standard template or a special format for keeping minutes, and the order of the parts may vary.</a:t>
            </a:r>
          </a:p>
          <a:p>
            <a:pPr fontAlgn="base"/>
            <a:r>
              <a:rPr lang="en-IN" b="1" dirty="0"/>
              <a:t>Heading</a:t>
            </a:r>
            <a:r>
              <a:rPr lang="en-IN" dirty="0"/>
              <a:t/>
            </a:r>
            <a:br>
              <a:rPr lang="en-IN" dirty="0"/>
            </a:br>
            <a:r>
              <a:rPr lang="en-IN" dirty="0"/>
              <a:t>The name of the committee (or other unit) and the date, location, and starting time of the meeting.</a:t>
            </a:r>
          </a:p>
          <a:p>
            <a:pPr fontAlgn="base"/>
            <a:r>
              <a:rPr lang="en-IN" dirty="0"/>
              <a:t/>
            </a:r>
            <a:br>
              <a:rPr lang="en-IN" dirty="0"/>
            </a:br>
            <a:r>
              <a:rPr lang="en-IN" b="1" dirty="0"/>
              <a:t>Participants</a:t>
            </a:r>
            <a:r>
              <a:rPr lang="en-IN" dirty="0"/>
              <a:t/>
            </a:r>
            <a:br>
              <a:rPr lang="en-IN" dirty="0"/>
            </a:br>
            <a:r>
              <a:rPr lang="en-IN" dirty="0"/>
              <a:t>The name of the person conducting the meeting along with the names of all those who attended the meeting (including guests) and those who were excused from attending.</a:t>
            </a:r>
          </a:p>
          <a:p>
            <a:pPr fontAlgn="base"/>
            <a:r>
              <a:rPr lang="en-IN" dirty="0"/>
              <a:t/>
            </a:r>
            <a:br>
              <a:rPr lang="en-IN" dirty="0"/>
            </a:br>
            <a:r>
              <a:rPr lang="en-IN" b="1" dirty="0"/>
              <a:t>Approval of previous minutes</a:t>
            </a:r>
            <a:r>
              <a:rPr lang="en-IN" dirty="0"/>
              <a:t/>
            </a:r>
            <a:br>
              <a:rPr lang="en-IN" dirty="0"/>
            </a:br>
            <a:r>
              <a:rPr lang="en-IN" dirty="0"/>
              <a:t>A note on whether the minutes of the previous meeting were approved and whether any corrections were made.</a:t>
            </a:r>
            <a:br>
              <a:rPr lang="en-IN" dirty="0"/>
            </a:br>
            <a:endParaRPr lang="en-IN" dirty="0"/>
          </a:p>
        </p:txBody>
      </p:sp>
    </p:spTree>
    <p:extLst>
      <p:ext uri="{BB962C8B-B14F-4D97-AF65-F5344CB8AC3E}">
        <p14:creationId xmlns:p14="http://schemas.microsoft.com/office/powerpoint/2010/main" val="164528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Saturday, July 12, 2014mskabir_mgt@yahoo.com&#10;12&#10;ABC Company Limited&#10;Minutes&#10;Of the first meeting of the Board of Direct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10515600" cy="60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5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pPr algn="ctr"/>
            <a:r>
              <a:rPr lang="en-IN" dirty="0"/>
              <a:t>Meeting Minutes</a:t>
            </a:r>
          </a:p>
        </p:txBody>
      </p:sp>
      <p:sp>
        <p:nvSpPr>
          <p:cNvPr id="3" name="Content Placeholder 2"/>
          <p:cNvSpPr>
            <a:spLocks noGrp="1"/>
          </p:cNvSpPr>
          <p:nvPr>
            <p:ph idx="1"/>
          </p:nvPr>
        </p:nvSpPr>
        <p:spPr>
          <a:xfrm>
            <a:off x="838200" y="1378039"/>
            <a:ext cx="10515600" cy="4984123"/>
          </a:xfrm>
        </p:spPr>
        <p:txBody>
          <a:bodyPr>
            <a:normAutofit fontScale="77500" lnSpcReduction="20000"/>
          </a:bodyPr>
          <a:lstStyle/>
          <a:p>
            <a:pPr fontAlgn="base"/>
            <a:r>
              <a:rPr lang="en-IN" b="1" dirty="0"/>
              <a:t>Action items (including unfinished business from the previous meeting)</a:t>
            </a:r>
            <a:r>
              <a:rPr lang="en-IN" dirty="0"/>
              <a:t/>
            </a:r>
            <a:br>
              <a:rPr lang="en-IN" dirty="0"/>
            </a:br>
            <a:r>
              <a:rPr lang="en-IN" dirty="0"/>
              <a:t>A report on each topic discussed at the meeting. (For each item, note the subject of the discussion, the name of the person who led the discussion, and any decisions that may have been reached.)</a:t>
            </a:r>
          </a:p>
          <a:p>
            <a:pPr fontAlgn="base"/>
            <a:r>
              <a:rPr lang="en-IN" dirty="0"/>
              <a:t/>
            </a:r>
            <a:br>
              <a:rPr lang="en-IN" dirty="0"/>
            </a:br>
            <a:r>
              <a:rPr lang="en-IN" b="1" dirty="0"/>
              <a:t>Announcements</a:t>
            </a:r>
            <a:r>
              <a:rPr lang="en-IN" dirty="0"/>
              <a:t/>
            </a:r>
            <a:br>
              <a:rPr lang="en-IN" dirty="0"/>
            </a:br>
            <a:r>
              <a:rPr lang="en-IN" dirty="0"/>
              <a:t>A report on any announcements made by participants, including proposed agenda items for the next meeting.</a:t>
            </a:r>
          </a:p>
          <a:p>
            <a:pPr fontAlgn="base"/>
            <a:r>
              <a:rPr lang="en-IN" dirty="0"/>
              <a:t/>
            </a:r>
            <a:br>
              <a:rPr lang="en-IN" dirty="0"/>
            </a:br>
            <a:r>
              <a:rPr lang="en-IN" b="1" dirty="0"/>
              <a:t>Next Meeting</a:t>
            </a:r>
            <a:r>
              <a:rPr lang="en-IN" dirty="0"/>
              <a:t/>
            </a:r>
            <a:br>
              <a:rPr lang="en-IN" dirty="0"/>
            </a:br>
            <a:r>
              <a:rPr lang="en-IN" dirty="0"/>
              <a:t>A note on where and when the next meeting will be held.</a:t>
            </a:r>
          </a:p>
          <a:p>
            <a:pPr fontAlgn="base"/>
            <a:r>
              <a:rPr lang="en-IN" dirty="0"/>
              <a:t/>
            </a:r>
            <a:br>
              <a:rPr lang="en-IN" dirty="0"/>
            </a:br>
            <a:r>
              <a:rPr lang="en-IN" b="1" dirty="0"/>
              <a:t>Adjournment</a:t>
            </a:r>
            <a:r>
              <a:rPr lang="en-IN" dirty="0"/>
              <a:t/>
            </a:r>
            <a:br>
              <a:rPr lang="en-IN" dirty="0"/>
            </a:br>
            <a:r>
              <a:rPr lang="en-IN" dirty="0"/>
              <a:t>A note on the time the meeting ended.</a:t>
            </a:r>
          </a:p>
          <a:p>
            <a:pPr fontAlgn="base"/>
            <a:r>
              <a:rPr lang="en-IN" dirty="0"/>
              <a:t/>
            </a:r>
            <a:br>
              <a:rPr lang="en-IN" dirty="0"/>
            </a:br>
            <a:r>
              <a:rPr lang="en-IN" b="1" dirty="0"/>
              <a:t>Signature line</a:t>
            </a:r>
            <a:r>
              <a:rPr lang="en-IN" dirty="0"/>
              <a:t/>
            </a:r>
            <a:br>
              <a:rPr lang="en-IN" dirty="0"/>
            </a:br>
            <a:r>
              <a:rPr lang="en-IN" dirty="0"/>
              <a:t>The name of the person who prepared the minutes and the date they were submitted.</a:t>
            </a:r>
          </a:p>
          <a:p>
            <a:endParaRPr lang="en-IN" dirty="0"/>
          </a:p>
        </p:txBody>
      </p:sp>
    </p:spTree>
    <p:extLst>
      <p:ext uri="{BB962C8B-B14F-4D97-AF65-F5344CB8AC3E}">
        <p14:creationId xmlns:p14="http://schemas.microsoft.com/office/powerpoint/2010/main" val="244909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Meeting</a:t>
            </a:r>
          </a:p>
        </p:txBody>
      </p:sp>
      <p:sp>
        <p:nvSpPr>
          <p:cNvPr id="3" name="Content Placeholder 2"/>
          <p:cNvSpPr>
            <a:spLocks noGrp="1"/>
          </p:cNvSpPr>
          <p:nvPr>
            <p:ph idx="1"/>
          </p:nvPr>
        </p:nvSpPr>
        <p:spPr/>
        <p:txBody>
          <a:bodyPr/>
          <a:lstStyle/>
          <a:p>
            <a:r>
              <a:rPr lang="en-IN" dirty="0"/>
              <a:t>A meeting is a coming together of a number of persons at a certain time and place for discussion.</a:t>
            </a:r>
          </a:p>
          <a:p>
            <a:r>
              <a:rPr lang="en-IN" dirty="0"/>
              <a:t>It can be defined as “a gathering together of two or more persons in order to discuss matters of common concern, in order to arrive at a decision or promulgate a policy.”</a:t>
            </a:r>
          </a:p>
          <a:p>
            <a:r>
              <a:rPr lang="en-IN" dirty="0"/>
              <a:t>“Organisational meetings” are meetings of persons for purpose of exchanging information, making decisions, negotiating, co-ordinating processes and seeking advice with respect to the activities or a business organisation.</a:t>
            </a:r>
          </a:p>
        </p:txBody>
      </p:sp>
    </p:spTree>
    <p:extLst>
      <p:ext uri="{BB962C8B-B14F-4D97-AF65-F5344CB8AC3E}">
        <p14:creationId xmlns:p14="http://schemas.microsoft.com/office/powerpoint/2010/main" val="427078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Meeting Minutes</a:t>
            </a:r>
          </a:p>
        </p:txBody>
      </p:sp>
      <p:sp>
        <p:nvSpPr>
          <p:cNvPr id="3" name="Content Placeholder 2"/>
          <p:cNvSpPr>
            <a:spLocks noGrp="1"/>
          </p:cNvSpPr>
          <p:nvPr>
            <p:ph idx="1"/>
          </p:nvPr>
        </p:nvSpPr>
        <p:spPr/>
        <p:txBody>
          <a:bodyPr>
            <a:normAutofit fontScale="92500" lnSpcReduction="10000"/>
          </a:bodyPr>
          <a:lstStyle/>
          <a:p>
            <a:pPr algn="just" fontAlgn="base"/>
            <a:r>
              <a:rPr lang="en-IN" dirty="0"/>
              <a:t>In writing </a:t>
            </a:r>
            <a:r>
              <a:rPr lang="en-IN" b="1" dirty="0"/>
              <a:t>minutes</a:t>
            </a:r>
            <a:r>
              <a:rPr lang="en-IN" dirty="0"/>
              <a:t>, be clear, comprehensive, objective, and diplomatic. </a:t>
            </a:r>
          </a:p>
          <a:p>
            <a:pPr algn="just" fontAlgn="base"/>
            <a:r>
              <a:rPr lang="en-IN" dirty="0"/>
              <a:t>Do not interpret what happened; simply report it. Because meetings rarely follow the agenda perfectly, you might find it challenging to provide an accurate record of the meeting. </a:t>
            </a:r>
          </a:p>
          <a:p>
            <a:pPr algn="just" fontAlgn="base"/>
            <a:r>
              <a:rPr lang="en-IN" dirty="0"/>
              <a:t>If necessary, interrupt the discussion to request clarification.</a:t>
            </a:r>
            <a:br>
              <a:rPr lang="en-IN" dirty="0"/>
            </a:br>
            <a:r>
              <a:rPr lang="en-IN" dirty="0"/>
              <a:t/>
            </a:r>
            <a:br>
              <a:rPr lang="en-IN" dirty="0"/>
            </a:br>
            <a:r>
              <a:rPr lang="en-IN" dirty="0"/>
              <a:t>"</a:t>
            </a:r>
            <a:r>
              <a:rPr lang="en-IN" i="1" dirty="0">
                <a:latin typeface="Agency FB" panose="020B0503020202020204" pitchFamily="34" charset="0"/>
              </a:rPr>
              <a:t>Do not record emotional exchanges between participants. Because minutes are the official record of the meeting, you want them to reflect positively on the participants and the organization</a:t>
            </a:r>
            <a:r>
              <a:rPr lang="en-IN" dirty="0"/>
              <a:t>."</a:t>
            </a:r>
            <a:br>
              <a:rPr lang="en-IN" dirty="0"/>
            </a:br>
            <a:r>
              <a:rPr lang="en-IN" dirty="0"/>
              <a:t>(Mike Markel, </a:t>
            </a:r>
            <a:r>
              <a:rPr lang="en-IN" i="1" dirty="0"/>
              <a:t>Technical Communication</a:t>
            </a:r>
            <a:r>
              <a:rPr lang="en-IN" dirty="0"/>
              <a:t>, 9th ed. Bedford/St. Martin's, 2010)</a:t>
            </a:r>
            <a:br>
              <a:rPr lang="en-IN" dirty="0"/>
            </a:br>
            <a:endParaRPr lang="en-IN" dirty="0"/>
          </a:p>
        </p:txBody>
      </p:sp>
    </p:spTree>
    <p:extLst>
      <p:ext uri="{BB962C8B-B14F-4D97-AF65-F5344CB8AC3E}">
        <p14:creationId xmlns:p14="http://schemas.microsoft.com/office/powerpoint/2010/main" val="74002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Drafting Resolutions</a:t>
            </a:r>
          </a:p>
        </p:txBody>
      </p:sp>
      <p:sp>
        <p:nvSpPr>
          <p:cNvPr id="3" name="Content Placeholder 2"/>
          <p:cNvSpPr>
            <a:spLocks noGrp="1"/>
          </p:cNvSpPr>
          <p:nvPr>
            <p:ph idx="1"/>
          </p:nvPr>
        </p:nvSpPr>
        <p:spPr/>
        <p:txBody>
          <a:bodyPr>
            <a:normAutofit fontScale="92500" lnSpcReduction="20000"/>
          </a:bodyPr>
          <a:lstStyle/>
          <a:p>
            <a:r>
              <a:rPr lang="en-IN" dirty="0"/>
              <a:t>According to the Companies Act of 1959, resolutions can be of three kinds : 	</a:t>
            </a:r>
          </a:p>
          <a:p>
            <a:pPr marL="0" indent="0">
              <a:buNone/>
            </a:pPr>
            <a:r>
              <a:rPr lang="en-IN" dirty="0"/>
              <a:t>		a. Ordinary Resolutions </a:t>
            </a:r>
          </a:p>
          <a:p>
            <a:pPr marL="457200" lvl="1" indent="0">
              <a:buNone/>
            </a:pPr>
            <a:r>
              <a:rPr lang="en-IN" sz="2800" dirty="0"/>
              <a:t> 		b. Special Resolutions </a:t>
            </a:r>
          </a:p>
          <a:p>
            <a:pPr marL="1828800" lvl="4" indent="0">
              <a:buNone/>
            </a:pPr>
            <a:r>
              <a:rPr lang="en-IN" sz="2800" dirty="0"/>
              <a:t>C. Resolutions requiring Special Notice</a:t>
            </a:r>
          </a:p>
          <a:p>
            <a:endParaRPr lang="en-IN" dirty="0"/>
          </a:p>
          <a:p>
            <a:pPr marL="0" indent="0">
              <a:buNone/>
            </a:pPr>
            <a:endParaRPr lang="en-IN" dirty="0"/>
          </a:p>
          <a:p>
            <a:r>
              <a:rPr lang="en-IN" dirty="0"/>
              <a:t>Resolutions are voted upon and passed or rejected by those attending the meeting.</a:t>
            </a:r>
          </a:p>
          <a:p>
            <a:endParaRPr lang="en-IN" dirty="0"/>
          </a:p>
          <a:p>
            <a:r>
              <a:rPr lang="en-IN" dirty="0"/>
              <a:t>A resolution is </a:t>
            </a:r>
            <a:r>
              <a:rPr lang="en-IN" b="1" dirty="0"/>
              <a:t>proposed</a:t>
            </a:r>
            <a:r>
              <a:rPr lang="en-IN" dirty="0"/>
              <a:t> by one of the members present, </a:t>
            </a:r>
            <a:r>
              <a:rPr lang="en-IN" b="1" dirty="0"/>
              <a:t>seconded</a:t>
            </a:r>
            <a:r>
              <a:rPr lang="en-IN" dirty="0"/>
              <a:t> by another member, and then voted upon after discussion.</a:t>
            </a:r>
          </a:p>
        </p:txBody>
      </p:sp>
    </p:spTree>
    <p:extLst>
      <p:ext uri="{BB962C8B-B14F-4D97-AF65-F5344CB8AC3E}">
        <p14:creationId xmlns:p14="http://schemas.microsoft.com/office/powerpoint/2010/main" val="402025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Drafting Resolutions</a:t>
            </a:r>
          </a:p>
        </p:txBody>
      </p:sp>
      <p:sp>
        <p:nvSpPr>
          <p:cNvPr id="3" name="Content Placeholder 2"/>
          <p:cNvSpPr>
            <a:spLocks noGrp="1"/>
          </p:cNvSpPr>
          <p:nvPr>
            <p:ph idx="1"/>
          </p:nvPr>
        </p:nvSpPr>
        <p:spPr/>
        <p:txBody>
          <a:bodyPr>
            <a:normAutofit lnSpcReduction="10000"/>
          </a:bodyPr>
          <a:lstStyle/>
          <a:p>
            <a:r>
              <a:rPr lang="en-IN" dirty="0"/>
              <a:t>A resolution is a formal expression of opinion by a meeting.</a:t>
            </a:r>
          </a:p>
          <a:p>
            <a:r>
              <a:rPr lang="en-IN" dirty="0"/>
              <a:t>It means a firm decision or opinion formally expressed by a group of people, unanimously or by a simple majority.</a:t>
            </a:r>
          </a:p>
          <a:p>
            <a:r>
              <a:rPr lang="en-IN" dirty="0"/>
              <a:t>It is the act of </a:t>
            </a:r>
            <a:r>
              <a:rPr lang="en-IN" i="1" dirty="0"/>
              <a:t>resolving</a:t>
            </a:r>
            <a:r>
              <a:rPr lang="en-IN" dirty="0"/>
              <a:t> a problem.</a:t>
            </a:r>
          </a:p>
          <a:p>
            <a:r>
              <a:rPr lang="en-IN" dirty="0"/>
              <a:t>A question on which a vote is to be taken is called a “motion”.</a:t>
            </a:r>
          </a:p>
          <a:p>
            <a:r>
              <a:rPr lang="en-IN" dirty="0"/>
              <a:t>A motion begins with the word  ‘that’.</a:t>
            </a:r>
          </a:p>
          <a:p>
            <a:r>
              <a:rPr lang="en-IN" dirty="0"/>
              <a:t>The wording of the motion is positive and it must be clear and concise.</a:t>
            </a:r>
          </a:p>
          <a:p>
            <a:r>
              <a:rPr lang="en-IN" dirty="0"/>
              <a:t>When a motion is passed by voting at a meeting, it becomes a resolution.</a:t>
            </a:r>
          </a:p>
        </p:txBody>
      </p:sp>
    </p:spTree>
    <p:extLst>
      <p:ext uri="{BB962C8B-B14F-4D97-AF65-F5344CB8AC3E}">
        <p14:creationId xmlns:p14="http://schemas.microsoft.com/office/powerpoint/2010/main" val="267700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Drafting Resolutions (cont’d)</a:t>
            </a:r>
          </a:p>
        </p:txBody>
      </p:sp>
      <p:sp>
        <p:nvSpPr>
          <p:cNvPr id="3" name="Content Placeholder 2"/>
          <p:cNvSpPr>
            <a:spLocks noGrp="1"/>
          </p:cNvSpPr>
          <p:nvPr>
            <p:ph idx="1"/>
          </p:nvPr>
        </p:nvSpPr>
        <p:spPr/>
        <p:txBody>
          <a:bodyPr>
            <a:normAutofit/>
          </a:bodyPr>
          <a:lstStyle/>
          <a:p>
            <a:pPr algn="just"/>
            <a:r>
              <a:rPr lang="en-IN" dirty="0"/>
              <a:t>An association or company conducts its business by passing resolutions at the meetings. </a:t>
            </a:r>
          </a:p>
          <a:p>
            <a:pPr algn="just"/>
            <a:r>
              <a:rPr lang="en-IN" dirty="0"/>
              <a:t>How effective the wording of a resolution is will determine whether it is clearly understood by the members and the policies implemented.</a:t>
            </a:r>
          </a:p>
          <a:p>
            <a:pPr algn="just"/>
            <a:r>
              <a:rPr lang="en-IN" dirty="0"/>
              <a:t>It is interesting to note that while the </a:t>
            </a:r>
            <a:r>
              <a:rPr lang="en-IN" b="1" dirty="0"/>
              <a:t>minutes of meetings are written </a:t>
            </a:r>
            <a:r>
              <a:rPr lang="en-IN" b="1" dirty="0" smtClean="0"/>
              <a:t>generally in </a:t>
            </a:r>
            <a:r>
              <a:rPr lang="en-IN" b="1" dirty="0"/>
              <a:t>the past </a:t>
            </a:r>
            <a:r>
              <a:rPr lang="en-IN" b="1" dirty="0" smtClean="0"/>
              <a:t>tense</a:t>
            </a:r>
            <a:r>
              <a:rPr lang="en-IN" dirty="0" smtClean="0"/>
              <a:t> </a:t>
            </a:r>
            <a:r>
              <a:rPr lang="en-IN" dirty="0"/>
              <a:t>the </a:t>
            </a:r>
            <a:r>
              <a:rPr lang="en-IN" b="1" dirty="0"/>
              <a:t>wordings of resolutions</a:t>
            </a:r>
            <a:r>
              <a:rPr lang="en-IN" dirty="0"/>
              <a:t> is generally in the </a:t>
            </a:r>
            <a:r>
              <a:rPr lang="en-IN" b="1" dirty="0"/>
              <a:t>present tense</a:t>
            </a:r>
            <a:r>
              <a:rPr lang="en-IN" dirty="0"/>
              <a:t>. </a:t>
            </a:r>
          </a:p>
          <a:p>
            <a:pPr marL="0" indent="0">
              <a:buNone/>
            </a:pPr>
            <a:endParaRPr lang="en-IN" dirty="0"/>
          </a:p>
        </p:txBody>
      </p:sp>
    </p:spTree>
    <p:extLst>
      <p:ext uri="{BB962C8B-B14F-4D97-AF65-F5344CB8AC3E}">
        <p14:creationId xmlns:p14="http://schemas.microsoft.com/office/powerpoint/2010/main" val="155382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Wordings of Resolutions</a:t>
            </a:r>
          </a:p>
        </p:txBody>
      </p:sp>
      <p:sp>
        <p:nvSpPr>
          <p:cNvPr id="3" name="Content Placeholder 2"/>
          <p:cNvSpPr>
            <a:spLocks noGrp="1"/>
          </p:cNvSpPr>
          <p:nvPr>
            <p:ph idx="1"/>
          </p:nvPr>
        </p:nvSpPr>
        <p:spPr/>
        <p:txBody>
          <a:bodyPr/>
          <a:lstStyle/>
          <a:p>
            <a:pPr marL="0" indent="0">
              <a:buNone/>
            </a:pPr>
            <a:r>
              <a:rPr lang="en-IN" dirty="0"/>
              <a:t>Ways to word the resolution</a:t>
            </a:r>
          </a:p>
          <a:p>
            <a:pPr lvl="1"/>
            <a:r>
              <a:rPr lang="en-IN" dirty="0"/>
              <a:t>“It is resolved, on a motion by Shri. Mehta, seconded by Shri Syed, that Shri </a:t>
            </a:r>
            <a:r>
              <a:rPr lang="en-IN" dirty="0" err="1"/>
              <a:t>Pai</a:t>
            </a:r>
            <a:r>
              <a:rPr lang="en-IN" dirty="0"/>
              <a:t> be appointed Joint-Treasurer of the association for the year 2014-15.”</a:t>
            </a:r>
          </a:p>
          <a:p>
            <a:pPr marL="457200" lvl="1" indent="0">
              <a:buNone/>
            </a:pPr>
            <a:endParaRPr lang="en-IN" dirty="0"/>
          </a:p>
          <a:p>
            <a:pPr lvl="1"/>
            <a:r>
              <a:rPr lang="en-IN" dirty="0"/>
              <a:t>Resolved that the Association extend its activities to the suburbs of Mumbai, beyond </a:t>
            </a:r>
            <a:r>
              <a:rPr lang="en-IN" dirty="0" err="1"/>
              <a:t>Bandra</a:t>
            </a:r>
            <a:r>
              <a:rPr lang="en-IN" dirty="0"/>
              <a:t>, and open recreation and welfare centres in at least three places.</a:t>
            </a:r>
          </a:p>
          <a:p>
            <a:pPr lvl="1"/>
            <a:endParaRPr lang="en-IN" dirty="0"/>
          </a:p>
          <a:p>
            <a:pPr lvl="1"/>
            <a:r>
              <a:rPr lang="en-IN" dirty="0"/>
              <a:t>Resolved that Mr. Roby Roy who retires by rotation, but being eligible offers himself for re-election, be and is hereby re-elected a Director of the company.</a:t>
            </a:r>
          </a:p>
        </p:txBody>
      </p:sp>
    </p:spTree>
    <p:extLst>
      <p:ext uri="{BB962C8B-B14F-4D97-AF65-F5344CB8AC3E}">
        <p14:creationId xmlns:p14="http://schemas.microsoft.com/office/powerpoint/2010/main" val="183117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Meeting Minutes</a:t>
            </a:r>
            <a:endParaRPr lang="en-IN" dirty="0"/>
          </a:p>
        </p:txBody>
      </p:sp>
      <p:sp>
        <p:nvSpPr>
          <p:cNvPr id="3" name="Content Placeholder 2"/>
          <p:cNvSpPr>
            <a:spLocks noGrp="1"/>
          </p:cNvSpPr>
          <p:nvPr>
            <p:ph idx="1"/>
          </p:nvPr>
        </p:nvSpPr>
        <p:spPr/>
        <p:txBody>
          <a:bodyPr>
            <a:normAutofit/>
          </a:bodyPr>
          <a:lstStyle/>
          <a:p>
            <a:pPr marL="0" indent="0" fontAlgn="base">
              <a:buNone/>
            </a:pPr>
            <a:r>
              <a:rPr lang="en-IN" b="1" dirty="0"/>
              <a:t>Guidelines for Writing Meeting Minutes</a:t>
            </a:r>
            <a:endParaRPr lang="en-IN" dirty="0"/>
          </a:p>
          <a:p>
            <a:pPr fontAlgn="base"/>
            <a:r>
              <a:rPr lang="en-IN" dirty="0"/>
              <a:t> The recorder should be able to write the minutes in near final form as the meeting progresses. . . .</a:t>
            </a:r>
          </a:p>
          <a:p>
            <a:pPr marL="0" indent="0" fontAlgn="base">
              <a:buNone/>
            </a:pPr>
            <a:endParaRPr lang="en-IN" dirty="0"/>
          </a:p>
          <a:p>
            <a:pPr fontAlgn="base"/>
            <a:r>
              <a:rPr lang="en-IN" dirty="0"/>
              <a:t>The minutes should focus on results and agreed-on actions. . . .</a:t>
            </a:r>
          </a:p>
          <a:p>
            <a:pPr marL="0" indent="0" fontAlgn="base">
              <a:buNone/>
            </a:pPr>
            <a:endParaRPr lang="en-IN" dirty="0"/>
          </a:p>
          <a:p>
            <a:pPr fontAlgn="base"/>
            <a:r>
              <a:rPr lang="en-IN" dirty="0"/>
              <a:t>The minutes should be highly summarized, not a burden to read. Be brief; summarize outcomes and points of agreement and disagreement; don't record detailed input.</a:t>
            </a:r>
          </a:p>
          <a:p>
            <a:endParaRPr lang="en-IN" dirty="0"/>
          </a:p>
        </p:txBody>
      </p:sp>
    </p:spTree>
    <p:extLst>
      <p:ext uri="{BB962C8B-B14F-4D97-AF65-F5344CB8AC3E}">
        <p14:creationId xmlns:p14="http://schemas.microsoft.com/office/powerpoint/2010/main" val="1785010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Meeting Minutes</a:t>
            </a:r>
            <a:endParaRPr lang="en-IN" dirty="0"/>
          </a:p>
        </p:txBody>
      </p:sp>
      <p:sp>
        <p:nvSpPr>
          <p:cNvPr id="3" name="Content Placeholder 2"/>
          <p:cNvSpPr>
            <a:spLocks noGrp="1"/>
          </p:cNvSpPr>
          <p:nvPr>
            <p:ph idx="1"/>
          </p:nvPr>
        </p:nvSpPr>
        <p:spPr/>
        <p:txBody>
          <a:bodyPr>
            <a:normAutofit/>
          </a:bodyPr>
          <a:lstStyle/>
          <a:p>
            <a:pPr marL="0" indent="0" fontAlgn="base">
              <a:buNone/>
            </a:pPr>
            <a:r>
              <a:rPr lang="en-IN" b="1" dirty="0"/>
              <a:t>Guidelines for Writing Meeting Minutes (</a:t>
            </a:r>
            <a:r>
              <a:rPr lang="en-IN" b="1" dirty="0" err="1"/>
              <a:t>con’t</a:t>
            </a:r>
            <a:r>
              <a:rPr lang="en-IN" b="1" dirty="0"/>
              <a:t>)</a:t>
            </a:r>
            <a:r>
              <a:rPr lang="en-IN" dirty="0"/>
              <a:t/>
            </a:r>
            <a:br>
              <a:rPr lang="en-IN" dirty="0"/>
            </a:br>
            <a:endParaRPr lang="en-IN" dirty="0"/>
          </a:p>
          <a:p>
            <a:pPr fontAlgn="base"/>
            <a:r>
              <a:rPr lang="en-IN" dirty="0"/>
              <a:t>Avoid writing minutes for the purpose of informing those who were not at the meeting. . . .</a:t>
            </a:r>
          </a:p>
          <a:p>
            <a:pPr fontAlgn="base"/>
            <a:endParaRPr lang="en-IN" dirty="0"/>
          </a:p>
          <a:p>
            <a:pPr marL="0" indent="0" fontAlgn="base">
              <a:buNone/>
            </a:pPr>
            <a:r>
              <a:rPr lang="en-IN" i="1" dirty="0">
                <a:latin typeface="Agency FB" panose="020B0503020202020204" pitchFamily="34" charset="0"/>
              </a:rPr>
              <a:t>Write the minutes soon after the meeting and distribute them promptly (within a day or two)</a:t>
            </a:r>
            <a:r>
              <a:rPr lang="en-IN" dirty="0"/>
              <a:t>.</a:t>
            </a:r>
            <a:br>
              <a:rPr lang="en-IN" dirty="0"/>
            </a:br>
            <a:r>
              <a:rPr lang="en-IN" dirty="0"/>
              <a:t>(Murray </a:t>
            </a:r>
            <a:r>
              <a:rPr lang="en-IN" dirty="0" err="1"/>
              <a:t>Hiebert</a:t>
            </a:r>
            <a:r>
              <a:rPr lang="en-IN" dirty="0"/>
              <a:t> and Bruce </a:t>
            </a:r>
            <a:r>
              <a:rPr lang="en-IN" dirty="0" err="1"/>
              <a:t>Klatt</a:t>
            </a:r>
            <a:r>
              <a:rPr lang="en-IN" dirty="0"/>
              <a:t>, </a:t>
            </a:r>
            <a:r>
              <a:rPr lang="en-IN" i="1" dirty="0"/>
              <a:t>The </a:t>
            </a:r>
            <a:r>
              <a:rPr lang="en-IN" i="1" dirty="0" err="1"/>
              <a:t>Encyclopedia</a:t>
            </a:r>
            <a:r>
              <a:rPr lang="en-IN" i="1" dirty="0"/>
              <a:t> of Leadership: A Practical Guide to Popular Leadership</a:t>
            </a:r>
            <a:r>
              <a:rPr lang="en-IN" dirty="0"/>
              <a:t>. McGraw-Hill, 2001)</a:t>
            </a:r>
          </a:p>
          <a:p>
            <a:endParaRPr lang="en-IN" dirty="0"/>
          </a:p>
        </p:txBody>
      </p:sp>
    </p:spTree>
    <p:extLst>
      <p:ext uri="{BB962C8B-B14F-4D97-AF65-F5344CB8AC3E}">
        <p14:creationId xmlns:p14="http://schemas.microsoft.com/office/powerpoint/2010/main" val="84419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Agenda and Minutes</a:t>
            </a:r>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a:t>Definition: </a:t>
            </a:r>
          </a:p>
          <a:p>
            <a:pPr marL="0" indent="0">
              <a:buNone/>
            </a:pPr>
            <a:r>
              <a:rPr lang="en-US" b="1" dirty="0"/>
              <a:t>Agenda </a:t>
            </a:r>
            <a:r>
              <a:rPr lang="en-US" dirty="0"/>
              <a:t>: It is an official list of things to be done or dealt with at particular meeting.</a:t>
            </a:r>
          </a:p>
          <a:p>
            <a:pPr marL="0" indent="0">
              <a:buNone/>
            </a:pPr>
            <a:r>
              <a:rPr lang="en-US" b="1" dirty="0"/>
              <a:t>Minutes</a:t>
            </a:r>
            <a:r>
              <a:rPr lang="en-US" dirty="0"/>
              <a:t>: The official records of discussion held and decision taken at a meetings are called minutes.</a:t>
            </a:r>
          </a:p>
          <a:p>
            <a:pPr marL="0" indent="0">
              <a:buNone/>
            </a:pPr>
            <a:endParaRPr lang="en-US" dirty="0"/>
          </a:p>
          <a:p>
            <a:pPr marL="0" indent="0">
              <a:buNone/>
            </a:pPr>
            <a:r>
              <a:rPr lang="en-US" dirty="0"/>
              <a:t>2. Preparation</a:t>
            </a:r>
          </a:p>
          <a:p>
            <a:pPr marL="0" indent="0">
              <a:buNone/>
            </a:pPr>
            <a:r>
              <a:rPr lang="en-US" b="1" dirty="0"/>
              <a:t>Agenda</a:t>
            </a:r>
            <a:r>
              <a:rPr lang="en-US" dirty="0"/>
              <a:t> : It is drawn up by the secretary in consultation with the chairman.</a:t>
            </a:r>
          </a:p>
          <a:p>
            <a:pPr marL="0" indent="0">
              <a:buNone/>
            </a:pPr>
            <a:r>
              <a:rPr lang="en-US" b="1" dirty="0"/>
              <a:t>Minutes</a:t>
            </a:r>
            <a:r>
              <a:rPr lang="en-US" dirty="0"/>
              <a:t>: It is generally written by the secretary of the organizational unit.</a:t>
            </a:r>
          </a:p>
          <a:p>
            <a:pPr marL="0" indent="0">
              <a:buNone/>
            </a:pPr>
            <a:endParaRPr lang="en-US" dirty="0"/>
          </a:p>
        </p:txBody>
      </p:sp>
    </p:spTree>
    <p:extLst>
      <p:ext uri="{BB962C8B-B14F-4D97-AF65-F5344CB8AC3E}">
        <p14:creationId xmlns:p14="http://schemas.microsoft.com/office/powerpoint/2010/main" val="238570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Agenda and Minutes</a:t>
            </a:r>
          </a:p>
        </p:txBody>
      </p:sp>
      <p:sp>
        <p:nvSpPr>
          <p:cNvPr id="3" name="Content Placeholder 2"/>
          <p:cNvSpPr>
            <a:spLocks noGrp="1"/>
          </p:cNvSpPr>
          <p:nvPr>
            <p:ph idx="1"/>
          </p:nvPr>
        </p:nvSpPr>
        <p:spPr/>
        <p:txBody>
          <a:bodyPr/>
          <a:lstStyle/>
          <a:p>
            <a:pPr marL="0" indent="0">
              <a:buNone/>
            </a:pPr>
            <a:r>
              <a:rPr lang="en-US" dirty="0"/>
              <a:t>3. Purpose: </a:t>
            </a:r>
          </a:p>
          <a:p>
            <a:pPr marL="0" indent="0">
              <a:buNone/>
            </a:pPr>
            <a:r>
              <a:rPr lang="en-US" b="1" dirty="0"/>
              <a:t>Agenda</a:t>
            </a:r>
            <a:r>
              <a:rPr lang="en-US" dirty="0"/>
              <a:t> : Gives the members an idea about the topics to be discussed.</a:t>
            </a:r>
          </a:p>
          <a:p>
            <a:pPr marL="0" indent="0">
              <a:buNone/>
            </a:pPr>
            <a:r>
              <a:rPr lang="en-US" b="1" dirty="0"/>
              <a:t>Minutes</a:t>
            </a:r>
            <a:r>
              <a:rPr lang="en-US" dirty="0"/>
              <a:t> : Preservation of the resolution of the meetings for future reference.</a:t>
            </a:r>
          </a:p>
          <a:p>
            <a:pPr marL="0" indent="0">
              <a:buNone/>
            </a:pPr>
            <a:r>
              <a:rPr lang="en-US" dirty="0"/>
              <a:t>4. Read Out:</a:t>
            </a:r>
          </a:p>
          <a:p>
            <a:pPr marL="0" indent="0">
              <a:buNone/>
            </a:pPr>
            <a:r>
              <a:rPr lang="en-US" b="1" dirty="0"/>
              <a:t>Agenda</a:t>
            </a:r>
            <a:r>
              <a:rPr lang="en-US" dirty="0"/>
              <a:t> : It is read out at the beginning of the meeting.</a:t>
            </a:r>
          </a:p>
          <a:p>
            <a:pPr marL="0" indent="0">
              <a:buNone/>
            </a:pPr>
            <a:r>
              <a:rPr lang="en-US" b="1" dirty="0"/>
              <a:t>Minutes</a:t>
            </a:r>
            <a:r>
              <a:rPr lang="en-US" dirty="0"/>
              <a:t>: It is read out at the next meeting, generally at the beginning, for approval.</a:t>
            </a:r>
          </a:p>
        </p:txBody>
      </p:sp>
    </p:spTree>
    <p:extLst>
      <p:ext uri="{BB962C8B-B14F-4D97-AF65-F5344CB8AC3E}">
        <p14:creationId xmlns:p14="http://schemas.microsoft.com/office/powerpoint/2010/main" val="115282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Meeting</a:t>
            </a:r>
          </a:p>
        </p:txBody>
      </p:sp>
      <p:sp>
        <p:nvSpPr>
          <p:cNvPr id="3" name="Content Placeholder 2"/>
          <p:cNvSpPr>
            <a:spLocks noGrp="1"/>
          </p:cNvSpPr>
          <p:nvPr>
            <p:ph idx="1"/>
          </p:nvPr>
        </p:nvSpPr>
        <p:spPr/>
        <p:txBody>
          <a:bodyPr/>
          <a:lstStyle/>
          <a:p>
            <a:pPr marL="0" indent="0">
              <a:buNone/>
            </a:pPr>
            <a:r>
              <a:rPr lang="en-IN" dirty="0"/>
              <a:t>Official business meetings have three requirements :</a:t>
            </a:r>
          </a:p>
          <a:p>
            <a:pPr marL="514350" indent="-514350">
              <a:buFont typeface="+mj-lt"/>
              <a:buAutoNum type="arabicPeriod"/>
            </a:pPr>
            <a:r>
              <a:rPr lang="en-IN" dirty="0"/>
              <a:t>They should be called by an authorised person by giving a proper notice</a:t>
            </a:r>
          </a:p>
          <a:p>
            <a:pPr marL="514350" indent="-514350">
              <a:buFont typeface="+mj-lt"/>
              <a:buAutoNum type="arabicPeriod"/>
            </a:pPr>
            <a:r>
              <a:rPr lang="en-IN" dirty="0"/>
              <a:t>There should be a quorum, a chairman and a secretary to take notes</a:t>
            </a:r>
          </a:p>
          <a:p>
            <a:pPr marL="514350" indent="-514350">
              <a:buFont typeface="+mj-lt"/>
              <a:buAutoNum type="arabicPeriod"/>
            </a:pPr>
            <a:r>
              <a:rPr lang="en-IN" dirty="0"/>
              <a:t>They should be conducted properly, according to the rules or bye-laws of the organisation.</a:t>
            </a:r>
          </a:p>
        </p:txBody>
      </p:sp>
    </p:spTree>
    <p:extLst>
      <p:ext uri="{BB962C8B-B14F-4D97-AF65-F5344CB8AC3E}">
        <p14:creationId xmlns:p14="http://schemas.microsoft.com/office/powerpoint/2010/main" val="168485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 of meetings</a:t>
            </a:r>
          </a:p>
        </p:txBody>
      </p:sp>
      <p:sp>
        <p:nvSpPr>
          <p:cNvPr id="3" name="Content Placeholder 2"/>
          <p:cNvSpPr>
            <a:spLocks noGrp="1"/>
          </p:cNvSpPr>
          <p:nvPr>
            <p:ph idx="1"/>
          </p:nvPr>
        </p:nvSpPr>
        <p:spPr>
          <a:xfrm>
            <a:off x="838200" y="2022571"/>
            <a:ext cx="10515600" cy="3506031"/>
          </a:xfrm>
        </p:spPr>
        <p:txBody>
          <a:bodyPr anchor="t">
            <a:normAutofit/>
          </a:bodyPr>
          <a:lstStyle/>
          <a:p>
            <a:pPr marL="0" indent="0">
              <a:buNone/>
            </a:pPr>
            <a:r>
              <a:rPr lang="en-IN" dirty="0"/>
              <a:t>Meetings serve a variety of purposes:</a:t>
            </a:r>
          </a:p>
          <a:p>
            <a:pPr lvl="1" algn="just"/>
            <a:r>
              <a:rPr lang="en-IN" sz="2800" dirty="0"/>
              <a:t>They foster team spirit.</a:t>
            </a:r>
          </a:p>
          <a:p>
            <a:pPr lvl="1" algn="just"/>
            <a:r>
              <a:rPr lang="en-IN" sz="2800" dirty="0"/>
              <a:t>They help to solve problems by using the skills of the members in terms of analysis, imagination, judgement</a:t>
            </a:r>
          </a:p>
          <a:p>
            <a:pPr lvl="1" algn="just"/>
            <a:r>
              <a:rPr lang="en-IN" sz="2800" dirty="0"/>
              <a:t>They encourage a healthy exchange of ideas and views in dealing with difficult situations, clients and customers</a:t>
            </a:r>
            <a:r>
              <a:rPr lang="en-IN" dirty="0"/>
              <a:t>.</a:t>
            </a:r>
          </a:p>
        </p:txBody>
      </p:sp>
    </p:spTree>
    <p:extLst>
      <p:ext uri="{BB962C8B-B14F-4D97-AF65-F5344CB8AC3E}">
        <p14:creationId xmlns:p14="http://schemas.microsoft.com/office/powerpoint/2010/main" val="74105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Role of a chairman</a:t>
            </a:r>
          </a:p>
        </p:txBody>
      </p:sp>
      <p:sp>
        <p:nvSpPr>
          <p:cNvPr id="3" name="Content Placeholder 2"/>
          <p:cNvSpPr>
            <a:spLocks noGrp="1"/>
          </p:cNvSpPr>
          <p:nvPr>
            <p:ph idx="1"/>
          </p:nvPr>
        </p:nvSpPr>
        <p:spPr/>
        <p:txBody>
          <a:bodyPr/>
          <a:lstStyle/>
          <a:p>
            <a:pPr algn="just"/>
            <a:r>
              <a:rPr lang="en-IN" dirty="0"/>
              <a:t>If a meeting is to arrive at any fruitful conclusion it is very necessary that it should be properly “chaired”.</a:t>
            </a:r>
          </a:p>
          <a:p>
            <a:pPr algn="just"/>
            <a:r>
              <a:rPr lang="en-IN" dirty="0"/>
              <a:t>One of the reasons why so many meetings are futile and a waste of time is that the chairman is chosen on account of his position of seniority and not on account of his ability.</a:t>
            </a:r>
          </a:p>
          <a:p>
            <a:pPr algn="just"/>
            <a:r>
              <a:rPr lang="en-IN" dirty="0"/>
              <a:t>Chairmanship is an art and as an art, it can be improved and developed by training and practice.</a:t>
            </a:r>
          </a:p>
        </p:txBody>
      </p:sp>
    </p:spTree>
    <p:extLst>
      <p:ext uri="{BB962C8B-B14F-4D97-AF65-F5344CB8AC3E}">
        <p14:creationId xmlns:p14="http://schemas.microsoft.com/office/powerpoint/2010/main" val="381213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Role of a chairman</a:t>
            </a:r>
          </a:p>
        </p:txBody>
      </p:sp>
      <p:sp>
        <p:nvSpPr>
          <p:cNvPr id="3" name="Content Placeholder 2"/>
          <p:cNvSpPr>
            <a:spLocks noGrp="1"/>
          </p:cNvSpPr>
          <p:nvPr>
            <p:ph idx="1"/>
          </p:nvPr>
        </p:nvSpPr>
        <p:spPr/>
        <p:txBody>
          <a:bodyPr>
            <a:normAutofit lnSpcReduction="10000"/>
          </a:bodyPr>
          <a:lstStyle/>
          <a:p>
            <a:pPr algn="just"/>
            <a:r>
              <a:rPr lang="en-IN" dirty="0"/>
              <a:t>The chairman has to guide the discussion and not allow it to become confused by side-issues and random talk. </a:t>
            </a:r>
          </a:p>
          <a:p>
            <a:pPr algn="just"/>
            <a:r>
              <a:rPr lang="en-IN" dirty="0"/>
              <a:t>The chairman must provide drive and purpose so that the members present feel that some headway is being made.</a:t>
            </a:r>
          </a:p>
          <a:p>
            <a:pPr algn="just"/>
            <a:r>
              <a:rPr lang="en-IN" dirty="0"/>
              <a:t>He should make remarks such as, “ We have now settled this point, let us turn to the next item”, or “ We have still two more decisions to make.”</a:t>
            </a:r>
          </a:p>
          <a:p>
            <a:pPr algn="just"/>
            <a:r>
              <a:rPr lang="en-IN" dirty="0"/>
              <a:t>He should know how motions and resolutions are to be introduced and passed at meetings, how amendments are to be taken up first, and how to deal with points of order that might be raised by members who perceive an irregularity.</a:t>
            </a:r>
          </a:p>
        </p:txBody>
      </p:sp>
    </p:spTree>
    <p:extLst>
      <p:ext uri="{BB962C8B-B14F-4D97-AF65-F5344CB8AC3E}">
        <p14:creationId xmlns:p14="http://schemas.microsoft.com/office/powerpoint/2010/main" val="208436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DO’s and DON’Ts of Meetings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Do find out what the meeting or conference is all about and prepare for it by studying documents and collecting information.</a:t>
            </a:r>
          </a:p>
          <a:p>
            <a:pPr marL="514350" indent="-514350">
              <a:buFont typeface="+mj-lt"/>
              <a:buAutoNum type="arabicPeriod"/>
            </a:pPr>
            <a:r>
              <a:rPr lang="en-IN" dirty="0"/>
              <a:t>Arrive in time. Start and end on time.</a:t>
            </a:r>
          </a:p>
          <a:p>
            <a:pPr marL="514350" indent="-514350">
              <a:buFont typeface="+mj-lt"/>
              <a:buAutoNum type="arabicPeriod"/>
            </a:pPr>
            <a:r>
              <a:rPr lang="en-IN" dirty="0"/>
              <a:t>Establish objectives and be interested in helping the meeting to make progress.</a:t>
            </a:r>
          </a:p>
          <a:p>
            <a:pPr marL="514350" indent="-514350">
              <a:buFont typeface="+mj-lt"/>
              <a:buAutoNum type="arabicPeriod"/>
            </a:pPr>
            <a:r>
              <a:rPr lang="en-IN" dirty="0"/>
              <a:t>Set an agenda and stick to it.</a:t>
            </a:r>
          </a:p>
          <a:p>
            <a:pPr marL="514350" indent="-514350">
              <a:buFont typeface="+mj-lt"/>
              <a:buAutoNum type="arabicPeriod"/>
            </a:pPr>
            <a:r>
              <a:rPr lang="en-IN" dirty="0"/>
              <a:t>Be prepared to put your point of view clearly and vigorously but also to listen to others.</a:t>
            </a:r>
          </a:p>
          <a:p>
            <a:pPr marL="514350" indent="-514350">
              <a:buFont typeface="+mj-lt"/>
              <a:buAutoNum type="arabicPeriod"/>
            </a:pPr>
            <a:r>
              <a:rPr lang="en-IN" dirty="0"/>
              <a:t>Keep an open mind. Be prepared to be convinced by the sound reasoning and good arguments of other speakers.</a:t>
            </a:r>
          </a:p>
          <a:p>
            <a:pPr marL="514350" indent="-514350">
              <a:buFont typeface="+mj-lt"/>
              <a:buAutoNum type="arabicPeriod"/>
            </a:pPr>
            <a:r>
              <a:rPr lang="en-IN" dirty="0"/>
              <a:t>Always respect the authority.</a:t>
            </a:r>
          </a:p>
        </p:txBody>
      </p:sp>
    </p:spTree>
    <p:extLst>
      <p:ext uri="{BB962C8B-B14F-4D97-AF65-F5344CB8AC3E}">
        <p14:creationId xmlns:p14="http://schemas.microsoft.com/office/powerpoint/2010/main" val="73233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DOs and DON’Ts of Meetings</a:t>
            </a:r>
          </a:p>
        </p:txBody>
      </p:sp>
      <p:sp>
        <p:nvSpPr>
          <p:cNvPr id="3" name="Content Placeholder 2"/>
          <p:cNvSpPr>
            <a:spLocks noGrp="1"/>
          </p:cNvSpPr>
          <p:nvPr>
            <p:ph idx="1"/>
          </p:nvPr>
        </p:nvSpPr>
        <p:spPr/>
        <p:txBody>
          <a:bodyPr>
            <a:normAutofit fontScale="92500"/>
          </a:bodyPr>
          <a:lstStyle/>
          <a:p>
            <a:pPr marL="0" indent="0">
              <a:buNone/>
            </a:pPr>
            <a:r>
              <a:rPr lang="en-IN" dirty="0"/>
              <a:t>8. Don’t interrupt others</a:t>
            </a:r>
          </a:p>
          <a:p>
            <a:pPr marL="0" indent="0">
              <a:buNone/>
            </a:pPr>
            <a:r>
              <a:rPr lang="en-IN" dirty="0"/>
              <a:t>9. Don’t dominate the discussion</a:t>
            </a:r>
          </a:p>
          <a:p>
            <a:pPr marL="0" indent="0">
              <a:buNone/>
            </a:pPr>
            <a:r>
              <a:rPr lang="en-IN" dirty="0"/>
              <a:t>10. Don’t digress or stray from the subject</a:t>
            </a:r>
          </a:p>
          <a:p>
            <a:pPr marL="0" indent="0">
              <a:buNone/>
            </a:pPr>
            <a:r>
              <a:rPr lang="en-IN" dirty="0"/>
              <a:t>11. Don’t have side conversation</a:t>
            </a:r>
          </a:p>
          <a:p>
            <a:pPr marL="0" indent="0">
              <a:buNone/>
            </a:pPr>
            <a:r>
              <a:rPr lang="en-IN" dirty="0"/>
              <a:t>12. Be prepared to carry out the decisions of the meetings or conference.</a:t>
            </a:r>
          </a:p>
          <a:p>
            <a:pPr marL="0" indent="0">
              <a:buNone/>
            </a:pPr>
            <a:r>
              <a:rPr lang="en-IN" dirty="0"/>
              <a:t>13. Call a meeting only if consultations on telephone do not yield the necessary result.</a:t>
            </a:r>
          </a:p>
          <a:p>
            <a:pPr marL="0" indent="0">
              <a:buNone/>
            </a:pPr>
            <a:r>
              <a:rPr lang="en-IN" dirty="0"/>
              <a:t>14. Circulate the notice and agenda well in advance.</a:t>
            </a:r>
          </a:p>
          <a:p>
            <a:pPr marL="0" indent="0">
              <a:buNone/>
            </a:pPr>
            <a:r>
              <a:rPr lang="en-IN" dirty="0"/>
              <a:t>15. Prepare the  agenda breaking issues into their smallest components.</a:t>
            </a:r>
          </a:p>
        </p:txBody>
      </p:sp>
    </p:spTree>
    <p:extLst>
      <p:ext uri="{BB962C8B-B14F-4D97-AF65-F5344CB8AC3E}">
        <p14:creationId xmlns:p14="http://schemas.microsoft.com/office/powerpoint/2010/main" val="12003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Notice</a:t>
            </a:r>
          </a:p>
        </p:txBody>
      </p:sp>
      <p:sp>
        <p:nvSpPr>
          <p:cNvPr id="3" name="Content Placeholder 2"/>
          <p:cNvSpPr>
            <a:spLocks noGrp="1"/>
          </p:cNvSpPr>
          <p:nvPr>
            <p:ph idx="1"/>
          </p:nvPr>
        </p:nvSpPr>
        <p:spPr/>
        <p:txBody>
          <a:bodyPr/>
          <a:lstStyle/>
          <a:p>
            <a:r>
              <a:rPr lang="en-IN" dirty="0"/>
              <a:t>A notice is a written intimation of the date, time, place and the business to be transacted at the meeting to all persons who are entitled to get it.</a:t>
            </a:r>
          </a:p>
          <a:p>
            <a:r>
              <a:rPr lang="en-IN" dirty="0"/>
              <a:t>It is sent by the secretary of the association or company and it can be posted or inserted in the newspaper in the form of an advertisement.</a:t>
            </a:r>
          </a:p>
          <a:p>
            <a:r>
              <a:rPr lang="en-IN" dirty="0"/>
              <a:t>It is to be sent a certain number of days before it is held, very often at least two weeks in advance.</a:t>
            </a:r>
          </a:p>
          <a:p>
            <a:r>
              <a:rPr lang="en-IN" dirty="0"/>
              <a:t>In case of company meetings, the usual prescribed period is 21 days.</a:t>
            </a:r>
          </a:p>
        </p:txBody>
      </p:sp>
    </p:spTree>
    <p:extLst>
      <p:ext uri="{BB962C8B-B14F-4D97-AF65-F5344CB8AC3E}">
        <p14:creationId xmlns:p14="http://schemas.microsoft.com/office/powerpoint/2010/main" val="85176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1594</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Agency FB</vt:lpstr>
      <vt:lpstr>Arial</vt:lpstr>
      <vt:lpstr>Calibri</vt:lpstr>
      <vt:lpstr>Calibri Light</vt:lpstr>
      <vt:lpstr>Office Theme</vt:lpstr>
      <vt:lpstr>Meetings and Documentation</vt:lpstr>
      <vt:lpstr>Meeting</vt:lpstr>
      <vt:lpstr>Meeting</vt:lpstr>
      <vt:lpstr>Advantages of meetings</vt:lpstr>
      <vt:lpstr>Role of a chairman</vt:lpstr>
      <vt:lpstr>Role of a chairman</vt:lpstr>
      <vt:lpstr>DO’s and DON’Ts of Meetings</vt:lpstr>
      <vt:lpstr>DOs and DON’Ts of Meetings</vt:lpstr>
      <vt:lpstr>Notice</vt:lpstr>
      <vt:lpstr>Notice</vt:lpstr>
      <vt:lpstr>Specimen Notice </vt:lpstr>
      <vt:lpstr>Notice – Letter Form</vt:lpstr>
      <vt:lpstr>Agenda</vt:lpstr>
      <vt:lpstr>Specimen Agenda</vt:lpstr>
      <vt:lpstr>PowerPoint Presentation</vt:lpstr>
      <vt:lpstr>Minutes of a meeting</vt:lpstr>
      <vt:lpstr>Meeting Minutes</vt:lpstr>
      <vt:lpstr>PowerPoint Presentation</vt:lpstr>
      <vt:lpstr>Meeting Minutes</vt:lpstr>
      <vt:lpstr>Meeting Minutes</vt:lpstr>
      <vt:lpstr>Drafting Resolutions</vt:lpstr>
      <vt:lpstr>Drafting Resolutions</vt:lpstr>
      <vt:lpstr>Drafting Resolutions (cont’d)</vt:lpstr>
      <vt:lpstr>Wordings of Resolutions</vt:lpstr>
      <vt:lpstr>Meeting Minutes</vt:lpstr>
      <vt:lpstr>Meeting Minutes</vt:lpstr>
      <vt:lpstr>Difference Between Agenda and Minutes</vt:lpstr>
      <vt:lpstr>Difference Between Agenda and Minutes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Meetings and Documentation</dc:title>
  <dc:creator>Rochisha Ajit</dc:creator>
  <cp:lastModifiedBy>User</cp:lastModifiedBy>
  <cp:revision>58</cp:revision>
  <dcterms:created xsi:type="dcterms:W3CDTF">2014-09-15T18:11:55Z</dcterms:created>
  <dcterms:modified xsi:type="dcterms:W3CDTF">2019-09-09T05:39:03Z</dcterms:modified>
</cp:coreProperties>
</file>