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7" r:id="rId9"/>
    <p:sldId id="268" r:id="rId10"/>
    <p:sldId id="269" r:id="rId11"/>
    <p:sldId id="270" r:id="rId12"/>
    <p:sldId id="278"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73A95C0-CBBB-4DF8-BA1E-3EC4A35ECBFA}" type="datetimeFigureOut">
              <a:rPr lang="en-IN" smtClean="0"/>
              <a:pPr/>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A12BF8-2F63-4D2C-B491-E88D1F571579}" type="slidenum">
              <a:rPr lang="en-IN" smtClean="0"/>
              <a:pPr/>
              <a:t>‹#›</a:t>
            </a:fld>
            <a:endParaRPr lang="en-IN"/>
          </a:p>
        </p:txBody>
      </p:sp>
    </p:spTree>
    <p:extLst>
      <p:ext uri="{BB962C8B-B14F-4D97-AF65-F5344CB8AC3E}">
        <p14:creationId xmlns:p14="http://schemas.microsoft.com/office/powerpoint/2010/main" xmlns="" val="152064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73A95C0-CBBB-4DF8-BA1E-3EC4A35ECBFA}" type="datetimeFigureOut">
              <a:rPr lang="en-IN" smtClean="0"/>
              <a:pPr/>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A12BF8-2F63-4D2C-B491-E88D1F571579}" type="slidenum">
              <a:rPr lang="en-IN" smtClean="0"/>
              <a:pPr/>
              <a:t>‹#›</a:t>
            </a:fld>
            <a:endParaRPr lang="en-IN"/>
          </a:p>
        </p:txBody>
      </p:sp>
    </p:spTree>
    <p:extLst>
      <p:ext uri="{BB962C8B-B14F-4D97-AF65-F5344CB8AC3E}">
        <p14:creationId xmlns:p14="http://schemas.microsoft.com/office/powerpoint/2010/main" xmlns="" val="166078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73A95C0-CBBB-4DF8-BA1E-3EC4A35ECBFA}" type="datetimeFigureOut">
              <a:rPr lang="en-IN" smtClean="0"/>
              <a:pPr/>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A12BF8-2F63-4D2C-B491-E88D1F571579}" type="slidenum">
              <a:rPr lang="en-IN" smtClean="0"/>
              <a:pPr/>
              <a:t>‹#›</a:t>
            </a:fld>
            <a:endParaRPr lang="en-IN"/>
          </a:p>
        </p:txBody>
      </p:sp>
    </p:spTree>
    <p:extLst>
      <p:ext uri="{BB962C8B-B14F-4D97-AF65-F5344CB8AC3E}">
        <p14:creationId xmlns:p14="http://schemas.microsoft.com/office/powerpoint/2010/main" xmlns="" val="1807647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73A95C0-CBBB-4DF8-BA1E-3EC4A35ECBFA}" type="datetimeFigureOut">
              <a:rPr lang="en-IN" smtClean="0"/>
              <a:pPr/>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A12BF8-2F63-4D2C-B491-E88D1F571579}" type="slidenum">
              <a:rPr lang="en-IN" smtClean="0"/>
              <a:pPr/>
              <a:t>‹#›</a:t>
            </a:fld>
            <a:endParaRPr lang="en-IN"/>
          </a:p>
        </p:txBody>
      </p:sp>
    </p:spTree>
    <p:extLst>
      <p:ext uri="{BB962C8B-B14F-4D97-AF65-F5344CB8AC3E}">
        <p14:creationId xmlns:p14="http://schemas.microsoft.com/office/powerpoint/2010/main" xmlns="" val="342405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3A95C0-CBBB-4DF8-BA1E-3EC4A35ECBFA}" type="datetimeFigureOut">
              <a:rPr lang="en-IN" smtClean="0"/>
              <a:pPr/>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A12BF8-2F63-4D2C-B491-E88D1F571579}" type="slidenum">
              <a:rPr lang="en-IN" smtClean="0"/>
              <a:pPr/>
              <a:t>‹#›</a:t>
            </a:fld>
            <a:endParaRPr lang="en-IN"/>
          </a:p>
        </p:txBody>
      </p:sp>
    </p:spTree>
    <p:extLst>
      <p:ext uri="{BB962C8B-B14F-4D97-AF65-F5344CB8AC3E}">
        <p14:creationId xmlns:p14="http://schemas.microsoft.com/office/powerpoint/2010/main" xmlns="" val="81042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73A95C0-CBBB-4DF8-BA1E-3EC4A35ECBFA}" type="datetimeFigureOut">
              <a:rPr lang="en-IN" smtClean="0"/>
              <a:pPr/>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A12BF8-2F63-4D2C-B491-E88D1F571579}" type="slidenum">
              <a:rPr lang="en-IN" smtClean="0"/>
              <a:pPr/>
              <a:t>‹#›</a:t>
            </a:fld>
            <a:endParaRPr lang="en-IN"/>
          </a:p>
        </p:txBody>
      </p:sp>
    </p:spTree>
    <p:extLst>
      <p:ext uri="{BB962C8B-B14F-4D97-AF65-F5344CB8AC3E}">
        <p14:creationId xmlns:p14="http://schemas.microsoft.com/office/powerpoint/2010/main" xmlns="" val="1678160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73A95C0-CBBB-4DF8-BA1E-3EC4A35ECBFA}" type="datetimeFigureOut">
              <a:rPr lang="en-IN" smtClean="0"/>
              <a:pPr/>
              <a:t>26-08-2022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A12BF8-2F63-4D2C-B491-E88D1F571579}" type="slidenum">
              <a:rPr lang="en-IN" smtClean="0"/>
              <a:pPr/>
              <a:t>‹#›</a:t>
            </a:fld>
            <a:endParaRPr lang="en-IN"/>
          </a:p>
        </p:txBody>
      </p:sp>
    </p:spTree>
    <p:extLst>
      <p:ext uri="{BB962C8B-B14F-4D97-AF65-F5344CB8AC3E}">
        <p14:creationId xmlns:p14="http://schemas.microsoft.com/office/powerpoint/2010/main" xmlns="" val="177204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73A95C0-CBBB-4DF8-BA1E-3EC4A35ECBFA}" type="datetimeFigureOut">
              <a:rPr lang="en-IN" smtClean="0"/>
              <a:pPr/>
              <a:t>26-08-2022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A12BF8-2F63-4D2C-B491-E88D1F571579}" type="slidenum">
              <a:rPr lang="en-IN" smtClean="0"/>
              <a:pPr/>
              <a:t>‹#›</a:t>
            </a:fld>
            <a:endParaRPr lang="en-IN"/>
          </a:p>
        </p:txBody>
      </p:sp>
    </p:spTree>
    <p:extLst>
      <p:ext uri="{BB962C8B-B14F-4D97-AF65-F5344CB8AC3E}">
        <p14:creationId xmlns:p14="http://schemas.microsoft.com/office/powerpoint/2010/main" xmlns="" val="4076608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A95C0-CBBB-4DF8-BA1E-3EC4A35ECBFA}" type="datetimeFigureOut">
              <a:rPr lang="en-IN" smtClean="0"/>
              <a:pPr/>
              <a:t>26-08-2022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A12BF8-2F63-4D2C-B491-E88D1F571579}" type="slidenum">
              <a:rPr lang="en-IN" smtClean="0"/>
              <a:pPr/>
              <a:t>‹#›</a:t>
            </a:fld>
            <a:endParaRPr lang="en-IN"/>
          </a:p>
        </p:txBody>
      </p:sp>
    </p:spTree>
    <p:extLst>
      <p:ext uri="{BB962C8B-B14F-4D97-AF65-F5344CB8AC3E}">
        <p14:creationId xmlns:p14="http://schemas.microsoft.com/office/powerpoint/2010/main" xmlns="" val="877604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3A95C0-CBBB-4DF8-BA1E-3EC4A35ECBFA}" type="datetimeFigureOut">
              <a:rPr lang="en-IN" smtClean="0"/>
              <a:pPr/>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A12BF8-2F63-4D2C-B491-E88D1F571579}" type="slidenum">
              <a:rPr lang="en-IN" smtClean="0"/>
              <a:pPr/>
              <a:t>‹#›</a:t>
            </a:fld>
            <a:endParaRPr lang="en-IN"/>
          </a:p>
        </p:txBody>
      </p:sp>
    </p:spTree>
    <p:extLst>
      <p:ext uri="{BB962C8B-B14F-4D97-AF65-F5344CB8AC3E}">
        <p14:creationId xmlns:p14="http://schemas.microsoft.com/office/powerpoint/2010/main" xmlns="" val="1739592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3A95C0-CBBB-4DF8-BA1E-3EC4A35ECBFA}" type="datetimeFigureOut">
              <a:rPr lang="en-IN" smtClean="0"/>
              <a:pPr/>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A12BF8-2F63-4D2C-B491-E88D1F571579}" type="slidenum">
              <a:rPr lang="en-IN" smtClean="0"/>
              <a:pPr/>
              <a:t>‹#›</a:t>
            </a:fld>
            <a:endParaRPr lang="en-IN"/>
          </a:p>
        </p:txBody>
      </p:sp>
    </p:spTree>
    <p:extLst>
      <p:ext uri="{BB962C8B-B14F-4D97-AF65-F5344CB8AC3E}">
        <p14:creationId xmlns:p14="http://schemas.microsoft.com/office/powerpoint/2010/main" xmlns="" val="3767654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A95C0-CBBB-4DF8-BA1E-3EC4A35ECBFA}" type="datetimeFigureOut">
              <a:rPr lang="en-IN" smtClean="0"/>
              <a:pPr/>
              <a:t>26-08-2022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12BF8-2F63-4D2C-B491-E88D1F571579}" type="slidenum">
              <a:rPr lang="en-IN" smtClean="0"/>
              <a:pPr/>
              <a:t>‹#›</a:t>
            </a:fld>
            <a:endParaRPr lang="en-IN"/>
          </a:p>
        </p:txBody>
      </p:sp>
    </p:spTree>
    <p:extLst>
      <p:ext uri="{BB962C8B-B14F-4D97-AF65-F5344CB8AC3E}">
        <p14:creationId xmlns:p14="http://schemas.microsoft.com/office/powerpoint/2010/main" xmlns="" val="3519663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Formal Report</a:t>
            </a:r>
          </a:p>
        </p:txBody>
      </p:sp>
      <p:sp>
        <p:nvSpPr>
          <p:cNvPr id="3" name="Subtitle 2"/>
          <p:cNvSpPr>
            <a:spLocks noGrp="1"/>
          </p:cNvSpPr>
          <p:nvPr>
            <p:ph type="subTitle" idx="1"/>
          </p:nvPr>
        </p:nvSpPr>
        <p:spPr/>
        <p:txBody>
          <a:bodyPr/>
          <a:lstStyle/>
          <a:p>
            <a:r>
              <a:rPr lang="en-IN" dirty="0" err="1"/>
              <a:t>Geeta</a:t>
            </a:r>
            <a:r>
              <a:rPr lang="en-IN" dirty="0"/>
              <a:t> </a:t>
            </a:r>
            <a:r>
              <a:rPr lang="en-IN" dirty="0" err="1"/>
              <a:t>Ajit</a:t>
            </a:r>
            <a:endParaRPr lang="en-IN" dirty="0"/>
          </a:p>
        </p:txBody>
      </p:sp>
    </p:spTree>
    <p:extLst>
      <p:ext uri="{BB962C8B-B14F-4D97-AF65-F5344CB8AC3E}">
        <p14:creationId xmlns:p14="http://schemas.microsoft.com/office/powerpoint/2010/main" xmlns="" val="1247795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Abstract or Executive Summary</a:t>
            </a:r>
          </a:p>
        </p:txBody>
      </p:sp>
      <p:sp>
        <p:nvSpPr>
          <p:cNvPr id="3" name="Content Placeholder 2"/>
          <p:cNvSpPr>
            <a:spLocks noGrp="1"/>
          </p:cNvSpPr>
          <p:nvPr>
            <p:ph idx="1"/>
          </p:nvPr>
        </p:nvSpPr>
        <p:spPr/>
        <p:txBody>
          <a:bodyPr/>
          <a:lstStyle/>
          <a:p>
            <a:pPr algn="just"/>
            <a:r>
              <a:rPr lang="en-IN" dirty="0"/>
              <a:t>An abstract or an executive summary summarises the essential information in the report, focussing on key facts, findings, observations, results, conclusions, and recommendations.</a:t>
            </a:r>
          </a:p>
          <a:p>
            <a:pPr algn="just"/>
            <a:r>
              <a:rPr lang="en-IN" dirty="0"/>
              <a:t>You can prepare the abstract/ summary directly from the outline or the table of contents, without getting entangled in the text, and then to check it with the main body of the report.</a:t>
            </a:r>
          </a:p>
          <a:p>
            <a:endParaRPr lang="en-IN" dirty="0"/>
          </a:p>
        </p:txBody>
      </p:sp>
    </p:spTree>
    <p:extLst>
      <p:ext uri="{BB962C8B-B14F-4D97-AF65-F5344CB8AC3E}">
        <p14:creationId xmlns:p14="http://schemas.microsoft.com/office/powerpoint/2010/main" xmlns="" val="1144609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246"/>
            <a:ext cx="10515600" cy="1325563"/>
          </a:xfrm>
        </p:spPr>
        <p:txBody>
          <a:bodyPr/>
          <a:lstStyle/>
          <a:p>
            <a:pPr algn="ctr"/>
            <a:r>
              <a:rPr lang="en-IN" dirty="0"/>
              <a:t>Introduction</a:t>
            </a:r>
          </a:p>
        </p:txBody>
      </p:sp>
      <p:sp>
        <p:nvSpPr>
          <p:cNvPr id="3" name="Content Placeholder 2"/>
          <p:cNvSpPr>
            <a:spLocks noGrp="1"/>
          </p:cNvSpPr>
          <p:nvPr>
            <p:ph idx="1"/>
          </p:nvPr>
        </p:nvSpPr>
        <p:spPr>
          <a:xfrm>
            <a:off x="838200" y="1838504"/>
            <a:ext cx="10515600" cy="4351338"/>
          </a:xfrm>
        </p:spPr>
        <p:txBody>
          <a:bodyPr>
            <a:normAutofit/>
          </a:bodyPr>
          <a:lstStyle/>
          <a:p>
            <a:pPr algn="just"/>
            <a:r>
              <a:rPr lang="en-IN" dirty="0"/>
              <a:t>This section introduces the reader to the report and prepares them for the discussion that follows by providing background information, defining its aims and objectives, and discussing the scope and limitations of the report.</a:t>
            </a:r>
          </a:p>
          <a:p>
            <a:pPr algn="just"/>
            <a:r>
              <a:rPr lang="en-IN" dirty="0"/>
              <a:t>It helps the readers in understanding and analysing the report as it include facts that the reader must know in order to understand the discussion and the analysis that follow.</a:t>
            </a:r>
          </a:p>
          <a:p>
            <a:pPr algn="just"/>
            <a:r>
              <a:rPr lang="en-IN" dirty="0"/>
              <a:t>The main function of the introduction is to say what the report is about, what work has already been done on the subject and what new grounds are covered in the present study. </a:t>
            </a:r>
          </a:p>
        </p:txBody>
      </p:sp>
    </p:spTree>
    <p:extLst>
      <p:ext uri="{BB962C8B-B14F-4D97-AF65-F5344CB8AC3E}">
        <p14:creationId xmlns:p14="http://schemas.microsoft.com/office/powerpoint/2010/main" xmlns="" val="1093925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F66BE8-0379-4F7D-A2B1-900D2A7DE622}"/>
              </a:ext>
            </a:extLst>
          </p:cNvPr>
          <p:cNvSpPr>
            <a:spLocks noGrp="1"/>
          </p:cNvSpPr>
          <p:nvPr>
            <p:ph type="title"/>
          </p:nvPr>
        </p:nvSpPr>
        <p:spPr/>
        <p:txBody>
          <a:bodyPr/>
          <a:lstStyle/>
          <a:p>
            <a:pPr algn="ctr"/>
            <a:r>
              <a:rPr lang="en-IN" dirty="0"/>
              <a:t>Introduction(cont’d)</a:t>
            </a:r>
          </a:p>
        </p:txBody>
      </p:sp>
      <p:sp>
        <p:nvSpPr>
          <p:cNvPr id="3" name="Content Placeholder 2">
            <a:extLst>
              <a:ext uri="{FF2B5EF4-FFF2-40B4-BE49-F238E27FC236}">
                <a16:creationId xmlns:a16="http://schemas.microsoft.com/office/drawing/2014/main" xmlns="" id="{00F03047-0D37-47EB-8B26-A2E288F67447}"/>
              </a:ext>
            </a:extLst>
          </p:cNvPr>
          <p:cNvSpPr>
            <a:spLocks noGrp="1"/>
          </p:cNvSpPr>
          <p:nvPr>
            <p:ph idx="1"/>
          </p:nvPr>
        </p:nvSpPr>
        <p:spPr/>
        <p:txBody>
          <a:bodyPr/>
          <a:lstStyle/>
          <a:p>
            <a:r>
              <a:rPr lang="en-IN" dirty="0"/>
              <a:t>The information may include:</a:t>
            </a:r>
          </a:p>
          <a:p>
            <a:pPr lvl="1"/>
            <a:r>
              <a:rPr lang="en-IN" dirty="0"/>
              <a:t>Historical and technical background</a:t>
            </a:r>
          </a:p>
          <a:p>
            <a:pPr lvl="1"/>
            <a:r>
              <a:rPr lang="en-IN" dirty="0"/>
              <a:t>Scope and study, specifying its limitations and qualifications.</a:t>
            </a:r>
          </a:p>
          <a:p>
            <a:pPr lvl="1"/>
            <a:r>
              <a:rPr lang="en-IN" dirty="0"/>
              <a:t>Methods of collecting data and their sources</a:t>
            </a:r>
          </a:p>
          <a:p>
            <a:pPr lvl="1"/>
            <a:r>
              <a:rPr lang="en-IN" dirty="0"/>
              <a:t>Authorization for the report and the terms of reference</a:t>
            </a:r>
          </a:p>
          <a:p>
            <a:pPr lvl="1"/>
            <a:r>
              <a:rPr lang="en-IN" dirty="0"/>
              <a:t>Organisation of the material</a:t>
            </a:r>
          </a:p>
          <a:p>
            <a:pPr lvl="1"/>
            <a:r>
              <a:rPr lang="en-IN" dirty="0"/>
              <a:t>Definitions of special terms and symbols, if their number is small.</a:t>
            </a:r>
          </a:p>
          <a:p>
            <a:endParaRPr lang="en-IN" dirty="0"/>
          </a:p>
        </p:txBody>
      </p:sp>
    </p:spTree>
    <p:extLst>
      <p:ext uri="{BB962C8B-B14F-4D97-AF65-F5344CB8AC3E}">
        <p14:creationId xmlns:p14="http://schemas.microsoft.com/office/powerpoint/2010/main" xmlns="" val="1116078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Methodology</a:t>
            </a:r>
          </a:p>
        </p:txBody>
      </p:sp>
      <p:sp>
        <p:nvSpPr>
          <p:cNvPr id="3" name="Content Placeholder 2"/>
          <p:cNvSpPr>
            <a:spLocks noGrp="1"/>
          </p:cNvSpPr>
          <p:nvPr>
            <p:ph idx="1"/>
          </p:nvPr>
        </p:nvSpPr>
        <p:spPr/>
        <p:txBody>
          <a:bodyPr/>
          <a:lstStyle/>
          <a:p>
            <a:pPr algn="just"/>
            <a:r>
              <a:rPr lang="en-IN" dirty="0"/>
              <a:t>While writing a report, information may have to be gathered from library and archival sources or through Internet surfing, interviews, surveys, and formal/informal discussions.</a:t>
            </a:r>
          </a:p>
          <a:p>
            <a:pPr algn="just"/>
            <a:r>
              <a:rPr lang="en-IN" dirty="0"/>
              <a:t>The section on methodology summarises the methods of data   collection, the procedures for investigating the situation/problem, and the criteria of survey.</a:t>
            </a:r>
          </a:p>
        </p:txBody>
      </p:sp>
    </p:spTree>
    <p:extLst>
      <p:ext uri="{BB962C8B-B14F-4D97-AF65-F5344CB8AC3E}">
        <p14:creationId xmlns:p14="http://schemas.microsoft.com/office/powerpoint/2010/main" xmlns="" val="3197730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Discussion/Description/Analysis</a:t>
            </a:r>
          </a:p>
        </p:txBody>
      </p:sp>
      <p:sp>
        <p:nvSpPr>
          <p:cNvPr id="3" name="Content Placeholder 2"/>
          <p:cNvSpPr>
            <a:spLocks noGrp="1"/>
          </p:cNvSpPr>
          <p:nvPr>
            <p:ph idx="1"/>
          </p:nvPr>
        </p:nvSpPr>
        <p:spPr/>
        <p:txBody>
          <a:bodyPr/>
          <a:lstStyle/>
          <a:p>
            <a:pPr algn="just"/>
            <a:r>
              <a:rPr lang="en-IN" dirty="0"/>
              <a:t>This is the main part of the report as it presents the data that has been collected in an organised form.</a:t>
            </a:r>
          </a:p>
          <a:p>
            <a:pPr algn="just"/>
            <a:r>
              <a:rPr lang="en-IN" dirty="0"/>
              <a:t>It focusses on facts and findings of the report and may include an objective description and discussion of the problem, an analysis of the situation, and findings of the investigation.</a:t>
            </a:r>
          </a:p>
          <a:p>
            <a:pPr algn="just"/>
            <a:r>
              <a:rPr lang="en-IN" dirty="0"/>
              <a:t>It is usually divided into sections and sub-sections with well-structured and clear headings and sub-headings.</a:t>
            </a:r>
          </a:p>
          <a:p>
            <a:endParaRPr lang="en-IN" dirty="0"/>
          </a:p>
          <a:p>
            <a:endParaRPr lang="en-IN" dirty="0"/>
          </a:p>
        </p:txBody>
      </p:sp>
    </p:spTree>
    <p:extLst>
      <p:ext uri="{BB962C8B-B14F-4D97-AF65-F5344CB8AC3E}">
        <p14:creationId xmlns:p14="http://schemas.microsoft.com/office/powerpoint/2010/main" xmlns="" val="623630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Conclusions</a:t>
            </a:r>
          </a:p>
        </p:txBody>
      </p:sp>
      <p:sp>
        <p:nvSpPr>
          <p:cNvPr id="3" name="Content Placeholder 2"/>
          <p:cNvSpPr>
            <a:spLocks noGrp="1"/>
          </p:cNvSpPr>
          <p:nvPr>
            <p:ph idx="1"/>
          </p:nvPr>
        </p:nvSpPr>
        <p:spPr/>
        <p:txBody>
          <a:bodyPr/>
          <a:lstStyle/>
          <a:p>
            <a:pPr algn="just"/>
            <a:r>
              <a:rPr lang="en-IN" dirty="0"/>
              <a:t>This section conveys the significance and meaning of the report to readers by presenting a summary of discussions and findings, results and conclusions, implications of the conclusions presented and inferences.</a:t>
            </a:r>
          </a:p>
          <a:p>
            <a:pPr algn="just"/>
            <a:r>
              <a:rPr lang="en-IN" dirty="0"/>
              <a:t>It refers to the body of logical inferences drawn and he judgement formed on the basis of analysis of data presented in the report or to the findings of the investigation made.</a:t>
            </a:r>
          </a:p>
        </p:txBody>
      </p:sp>
    </p:spTree>
    <p:extLst>
      <p:ext uri="{BB962C8B-B14F-4D97-AF65-F5344CB8AC3E}">
        <p14:creationId xmlns:p14="http://schemas.microsoft.com/office/powerpoint/2010/main" xmlns="" val="4176570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Recommendations</a:t>
            </a:r>
          </a:p>
        </p:txBody>
      </p:sp>
      <p:sp>
        <p:nvSpPr>
          <p:cNvPr id="3" name="Content Placeholder 2"/>
          <p:cNvSpPr>
            <a:spLocks noGrp="1"/>
          </p:cNvSpPr>
          <p:nvPr>
            <p:ph idx="1"/>
          </p:nvPr>
        </p:nvSpPr>
        <p:spPr/>
        <p:txBody>
          <a:bodyPr/>
          <a:lstStyle/>
          <a:p>
            <a:pPr algn="just"/>
            <a:r>
              <a:rPr lang="en-IN" dirty="0"/>
              <a:t>This section contains recommendations that are based on results and conclusions.</a:t>
            </a:r>
          </a:p>
          <a:p>
            <a:pPr algn="just"/>
            <a:r>
              <a:rPr lang="en-IN" dirty="0"/>
              <a:t>As they propose a course of action to improve a situation or a condition, they may present several ways to solve a problem or improve a situation.</a:t>
            </a:r>
          </a:p>
          <a:p>
            <a:pPr algn="just"/>
            <a:r>
              <a:rPr lang="en-IN" dirty="0"/>
              <a:t>It may also indicate the need and nature for further work in the concerned area.</a:t>
            </a:r>
          </a:p>
        </p:txBody>
      </p:sp>
    </p:spTree>
    <p:extLst>
      <p:ext uri="{BB962C8B-B14F-4D97-AF65-F5344CB8AC3E}">
        <p14:creationId xmlns:p14="http://schemas.microsoft.com/office/powerpoint/2010/main" xmlns="" val="889738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Appendices</a:t>
            </a:r>
          </a:p>
        </p:txBody>
      </p:sp>
      <p:sp>
        <p:nvSpPr>
          <p:cNvPr id="3" name="Content Placeholder 2"/>
          <p:cNvSpPr>
            <a:spLocks noGrp="1"/>
          </p:cNvSpPr>
          <p:nvPr>
            <p:ph idx="1"/>
          </p:nvPr>
        </p:nvSpPr>
        <p:spPr/>
        <p:txBody>
          <a:bodyPr/>
          <a:lstStyle/>
          <a:p>
            <a:pPr algn="just"/>
            <a:r>
              <a:rPr lang="en-IN" dirty="0"/>
              <a:t>An appendix contains supporting material or data, which is kept separate from the main body of the report to avoid interrupting the line of development of the report.</a:t>
            </a:r>
          </a:p>
          <a:p>
            <a:pPr algn="just"/>
            <a:r>
              <a:rPr lang="en-IN" dirty="0"/>
              <a:t>It contains material which is needed to support the main body of the report but is too detailed/voluminous to be included in the text.</a:t>
            </a:r>
          </a:p>
          <a:p>
            <a:pPr algn="just"/>
            <a:r>
              <a:rPr lang="en-IN" dirty="0"/>
              <a:t>It should be such that the reader can safely omit reading it without any loss of understanding of the contents of the report.</a:t>
            </a:r>
          </a:p>
          <a:p>
            <a:pPr algn="just"/>
            <a:r>
              <a:rPr lang="en-IN" dirty="0"/>
              <a:t>But if he wishes to examine in detail the supporting or related evidence and documents he should be able to find it in the appendix.</a:t>
            </a:r>
          </a:p>
        </p:txBody>
      </p:sp>
    </p:spTree>
    <p:extLst>
      <p:ext uri="{BB962C8B-B14F-4D97-AF65-F5344CB8AC3E}">
        <p14:creationId xmlns:p14="http://schemas.microsoft.com/office/powerpoint/2010/main" xmlns="" val="3743296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References and Bibliography</a:t>
            </a:r>
          </a:p>
        </p:txBody>
      </p:sp>
      <p:sp>
        <p:nvSpPr>
          <p:cNvPr id="3" name="Content Placeholder 2"/>
          <p:cNvSpPr>
            <a:spLocks noGrp="1"/>
          </p:cNvSpPr>
          <p:nvPr>
            <p:ph idx="1"/>
          </p:nvPr>
        </p:nvSpPr>
        <p:spPr/>
        <p:txBody>
          <a:bodyPr/>
          <a:lstStyle/>
          <a:p>
            <a:pPr algn="just"/>
            <a:r>
              <a:rPr lang="en-IN" dirty="0"/>
              <a:t>This section may contain references to books, journals, reports, dissertations, or/and published government documents, and other sources used in the report.</a:t>
            </a:r>
          </a:p>
          <a:p>
            <a:pPr algn="just"/>
            <a:r>
              <a:rPr lang="en-IN" dirty="0"/>
              <a:t>It may also consist of a list of materials for further reference.</a:t>
            </a:r>
          </a:p>
        </p:txBody>
      </p:sp>
    </p:spTree>
    <p:extLst>
      <p:ext uri="{BB962C8B-B14F-4D97-AF65-F5344CB8AC3E}">
        <p14:creationId xmlns:p14="http://schemas.microsoft.com/office/powerpoint/2010/main" xmlns="" val="77594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Parts of a  Report</a:t>
            </a:r>
          </a:p>
        </p:txBody>
      </p:sp>
      <p:sp>
        <p:nvSpPr>
          <p:cNvPr id="3" name="Content Placeholder 2"/>
          <p:cNvSpPr>
            <a:spLocks noGrp="1"/>
          </p:cNvSpPr>
          <p:nvPr>
            <p:ph idx="1"/>
          </p:nvPr>
        </p:nvSpPr>
        <p:spPr/>
        <p:txBody>
          <a:bodyPr>
            <a:normAutofit fontScale="55000" lnSpcReduction="20000"/>
          </a:bodyPr>
          <a:lstStyle/>
          <a:p>
            <a:pPr marL="0" indent="0">
              <a:buNone/>
            </a:pPr>
            <a:r>
              <a:rPr lang="en-IN" dirty="0"/>
              <a:t>A formal report may include the following parts or elements:</a:t>
            </a:r>
          </a:p>
          <a:p>
            <a:pPr marL="514350" indent="-514350">
              <a:buFont typeface="+mj-lt"/>
              <a:buAutoNum type="arabicPeriod"/>
            </a:pPr>
            <a:r>
              <a:rPr lang="en-IN" dirty="0"/>
              <a:t>Title page</a:t>
            </a:r>
          </a:p>
          <a:p>
            <a:pPr marL="514350" indent="-514350">
              <a:buFont typeface="+mj-lt"/>
              <a:buAutoNum type="arabicPeriod"/>
            </a:pPr>
            <a:r>
              <a:rPr lang="en-IN" dirty="0"/>
              <a:t>Preface </a:t>
            </a:r>
          </a:p>
          <a:p>
            <a:pPr marL="514350" indent="-514350">
              <a:buFont typeface="+mj-lt"/>
              <a:buAutoNum type="arabicPeriod"/>
            </a:pPr>
            <a:r>
              <a:rPr lang="en-IN" dirty="0"/>
              <a:t>Letter of Transmittal</a:t>
            </a:r>
          </a:p>
          <a:p>
            <a:pPr marL="514350" indent="-514350">
              <a:buFont typeface="+mj-lt"/>
              <a:buAutoNum type="arabicPeriod"/>
            </a:pPr>
            <a:r>
              <a:rPr lang="en-IN" dirty="0"/>
              <a:t>Acknowledgements</a:t>
            </a:r>
          </a:p>
          <a:p>
            <a:pPr marL="514350" indent="-514350">
              <a:buFont typeface="+mj-lt"/>
              <a:buAutoNum type="arabicPeriod"/>
            </a:pPr>
            <a:r>
              <a:rPr lang="en-IN" dirty="0"/>
              <a:t>Table of Contents</a:t>
            </a:r>
          </a:p>
          <a:p>
            <a:pPr marL="514350" indent="-514350">
              <a:buFont typeface="+mj-lt"/>
              <a:buAutoNum type="arabicPeriod"/>
            </a:pPr>
            <a:r>
              <a:rPr lang="en-IN" dirty="0"/>
              <a:t>List of illustrations</a:t>
            </a:r>
          </a:p>
          <a:p>
            <a:pPr marL="514350" indent="-514350">
              <a:buFont typeface="+mj-lt"/>
              <a:buAutoNum type="arabicPeriod"/>
            </a:pPr>
            <a:r>
              <a:rPr lang="en-IN" dirty="0"/>
              <a:t>Abstract/ Executive summary</a:t>
            </a:r>
          </a:p>
          <a:p>
            <a:pPr marL="514350" indent="-514350">
              <a:buFont typeface="+mj-lt"/>
              <a:buAutoNum type="arabicPeriod"/>
            </a:pPr>
            <a:r>
              <a:rPr lang="en-IN" dirty="0"/>
              <a:t>Introduction</a:t>
            </a:r>
          </a:p>
          <a:p>
            <a:pPr marL="514350" indent="-514350">
              <a:buFont typeface="+mj-lt"/>
              <a:buAutoNum type="arabicPeriod"/>
            </a:pPr>
            <a:r>
              <a:rPr lang="en-IN" dirty="0"/>
              <a:t>Methodology</a:t>
            </a:r>
          </a:p>
          <a:p>
            <a:pPr marL="514350" indent="-514350">
              <a:buFont typeface="+mj-lt"/>
              <a:buAutoNum type="arabicPeriod"/>
            </a:pPr>
            <a:r>
              <a:rPr lang="en-IN" dirty="0"/>
              <a:t>Discussion/Finding/Analysis</a:t>
            </a:r>
          </a:p>
          <a:p>
            <a:pPr marL="514350" indent="-514350">
              <a:buFont typeface="+mj-lt"/>
              <a:buAutoNum type="arabicPeriod"/>
            </a:pPr>
            <a:r>
              <a:rPr lang="en-IN" dirty="0"/>
              <a:t>Conclusion</a:t>
            </a:r>
          </a:p>
          <a:p>
            <a:pPr marL="514350" indent="-514350">
              <a:buFont typeface="+mj-lt"/>
              <a:buAutoNum type="arabicPeriod"/>
            </a:pPr>
            <a:r>
              <a:rPr lang="en-IN" dirty="0"/>
              <a:t>Recommendation</a:t>
            </a:r>
          </a:p>
          <a:p>
            <a:pPr marL="514350" indent="-514350">
              <a:buFont typeface="+mj-lt"/>
              <a:buAutoNum type="arabicPeriod"/>
            </a:pPr>
            <a:r>
              <a:rPr lang="en-IN" dirty="0"/>
              <a:t>Appendices</a:t>
            </a:r>
          </a:p>
          <a:p>
            <a:pPr marL="514350" indent="-514350">
              <a:buFont typeface="+mj-lt"/>
              <a:buAutoNum type="arabicPeriod"/>
            </a:pPr>
            <a:r>
              <a:rPr lang="en-IN" dirty="0"/>
              <a:t>References and bibliography</a:t>
            </a:r>
          </a:p>
          <a:p>
            <a:pPr marL="514350" indent="-514350">
              <a:buFont typeface="+mj-lt"/>
              <a:buAutoNum type="arabicPeriod"/>
            </a:pPr>
            <a:endParaRPr lang="en-IN" dirty="0"/>
          </a:p>
        </p:txBody>
      </p:sp>
    </p:spTree>
    <p:extLst>
      <p:ext uri="{BB962C8B-B14F-4D97-AF65-F5344CB8AC3E}">
        <p14:creationId xmlns:p14="http://schemas.microsoft.com/office/powerpoint/2010/main" xmlns="" val="346273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Parts of a formal report</a:t>
            </a:r>
            <a:br>
              <a:rPr lang="en-IN" dirty="0"/>
            </a:br>
            <a:r>
              <a:rPr lang="en-IN" i="1" dirty="0"/>
              <a:t>Title Page</a:t>
            </a:r>
            <a:br>
              <a:rPr lang="en-IN" i="1" dirty="0"/>
            </a:br>
            <a:endParaRPr lang="en-IN" dirty="0"/>
          </a:p>
        </p:txBody>
      </p:sp>
      <p:sp>
        <p:nvSpPr>
          <p:cNvPr id="3" name="Content Placeholder 2"/>
          <p:cNvSpPr>
            <a:spLocks noGrp="1"/>
          </p:cNvSpPr>
          <p:nvPr>
            <p:ph idx="1"/>
          </p:nvPr>
        </p:nvSpPr>
        <p:spPr/>
        <p:txBody>
          <a:bodyPr>
            <a:normAutofit fontScale="85000" lnSpcReduction="20000"/>
          </a:bodyPr>
          <a:lstStyle/>
          <a:p>
            <a:pPr marL="0" indent="0" algn="ctr">
              <a:buNone/>
            </a:pPr>
            <a:r>
              <a:rPr lang="en-IN" dirty="0"/>
              <a:t>A REPORT ON</a:t>
            </a:r>
          </a:p>
          <a:p>
            <a:pPr marL="0" indent="0" algn="ctr">
              <a:buNone/>
            </a:pPr>
            <a:r>
              <a:rPr lang="en-IN" dirty="0"/>
              <a:t>Improving Blast Efficiency through</a:t>
            </a:r>
          </a:p>
          <a:p>
            <a:pPr marL="0" indent="0" algn="ctr">
              <a:buNone/>
            </a:pPr>
            <a:r>
              <a:rPr lang="en-IN" dirty="0"/>
              <a:t>Performance Analysis</a:t>
            </a:r>
          </a:p>
          <a:p>
            <a:pPr marL="0" indent="0" algn="ctr">
              <a:buNone/>
            </a:pPr>
            <a:r>
              <a:rPr lang="en-IN" dirty="0"/>
              <a:t>SUBMITTED TO</a:t>
            </a:r>
          </a:p>
          <a:p>
            <a:pPr marL="0" indent="0" algn="ctr">
              <a:buNone/>
            </a:pPr>
            <a:r>
              <a:rPr lang="en-IN" dirty="0"/>
              <a:t>Department of Science and Technology</a:t>
            </a:r>
          </a:p>
          <a:p>
            <a:pPr marL="0" indent="0" algn="ctr">
              <a:buNone/>
            </a:pPr>
            <a:r>
              <a:rPr lang="en-IN" dirty="0"/>
              <a:t>Government of India</a:t>
            </a:r>
          </a:p>
          <a:p>
            <a:pPr marL="0" indent="0" algn="ctr">
              <a:buNone/>
            </a:pPr>
            <a:r>
              <a:rPr lang="en-IN" dirty="0"/>
              <a:t>SUBMITTED BY</a:t>
            </a:r>
          </a:p>
          <a:p>
            <a:pPr marL="0" indent="0" algn="ctr">
              <a:buNone/>
            </a:pPr>
            <a:r>
              <a:rPr lang="en-IN" dirty="0"/>
              <a:t>Rakesh Kumar</a:t>
            </a:r>
          </a:p>
          <a:p>
            <a:pPr marL="0" indent="0" algn="ctr">
              <a:buNone/>
            </a:pPr>
            <a:r>
              <a:rPr lang="en-IN" dirty="0"/>
              <a:t>Research Scholar, IIT, New Delhi</a:t>
            </a:r>
          </a:p>
          <a:p>
            <a:pPr marL="0" indent="0" algn="ctr">
              <a:buNone/>
            </a:pPr>
            <a:r>
              <a:rPr lang="en-IN" dirty="0"/>
              <a:t>DATE</a:t>
            </a:r>
          </a:p>
          <a:p>
            <a:pPr marL="0" indent="0" algn="ctr">
              <a:buNone/>
            </a:pPr>
            <a:r>
              <a:rPr lang="en-IN" dirty="0"/>
              <a:t>16 August,2014</a:t>
            </a:r>
          </a:p>
        </p:txBody>
      </p:sp>
    </p:spTree>
    <p:extLst>
      <p:ext uri="{BB962C8B-B14F-4D97-AF65-F5344CB8AC3E}">
        <p14:creationId xmlns:p14="http://schemas.microsoft.com/office/powerpoint/2010/main" xmlns="" val="949779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Preface</a:t>
            </a:r>
          </a:p>
        </p:txBody>
      </p:sp>
      <p:sp>
        <p:nvSpPr>
          <p:cNvPr id="3" name="Content Placeholder 2"/>
          <p:cNvSpPr>
            <a:spLocks noGrp="1"/>
          </p:cNvSpPr>
          <p:nvPr>
            <p:ph idx="1"/>
          </p:nvPr>
        </p:nvSpPr>
        <p:spPr/>
        <p:txBody>
          <a:bodyPr/>
          <a:lstStyle/>
          <a:p>
            <a:r>
              <a:rPr lang="en-IN" dirty="0"/>
              <a:t>The preface is an optional element in a formal report.</a:t>
            </a:r>
          </a:p>
          <a:p>
            <a:r>
              <a:rPr lang="en-IN" dirty="0"/>
              <a:t>It introduces the report by mentioning its salient features and scope.</a:t>
            </a:r>
          </a:p>
        </p:txBody>
      </p:sp>
    </p:spTree>
    <p:extLst>
      <p:ext uri="{BB962C8B-B14F-4D97-AF65-F5344CB8AC3E}">
        <p14:creationId xmlns:p14="http://schemas.microsoft.com/office/powerpoint/2010/main" xmlns="" val="386449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Letter of Transmittal</a:t>
            </a:r>
          </a:p>
        </p:txBody>
      </p:sp>
      <p:sp>
        <p:nvSpPr>
          <p:cNvPr id="3" name="Content Placeholder 2"/>
          <p:cNvSpPr>
            <a:spLocks noGrp="1"/>
          </p:cNvSpPr>
          <p:nvPr>
            <p:ph idx="1"/>
          </p:nvPr>
        </p:nvSpPr>
        <p:spPr/>
        <p:txBody>
          <a:bodyPr>
            <a:normAutofit fontScale="92500"/>
          </a:bodyPr>
          <a:lstStyle/>
          <a:p>
            <a:pPr algn="just"/>
            <a:r>
              <a:rPr lang="en-IN" dirty="0"/>
              <a:t>The transmittal letter is a brief covering letter from the report writer explaining the causes for writing the report.</a:t>
            </a:r>
          </a:p>
          <a:p>
            <a:pPr algn="just"/>
            <a:r>
              <a:rPr lang="en-IN" dirty="0"/>
              <a:t>It performs the same function which a preface or an introduction does for a book and its characteristics are those of a good business letter.</a:t>
            </a:r>
          </a:p>
          <a:p>
            <a:pPr algn="just"/>
            <a:r>
              <a:rPr lang="en-IN" dirty="0"/>
              <a:t>It establishes rapport with the reader and puts him into the proper receptive mood.</a:t>
            </a:r>
          </a:p>
          <a:p>
            <a:pPr algn="just"/>
            <a:r>
              <a:rPr lang="en-IN" dirty="0"/>
              <a:t>It may contain the objectives, scope, and other highlights of the report.</a:t>
            </a:r>
          </a:p>
          <a:p>
            <a:pPr algn="just"/>
            <a:r>
              <a:rPr lang="en-IN" dirty="0"/>
              <a:t>It may also contain acknowledgements if the report does not include an acknowledgement.</a:t>
            </a:r>
          </a:p>
        </p:txBody>
      </p:sp>
    </p:spTree>
    <p:extLst>
      <p:ext uri="{BB962C8B-B14F-4D97-AF65-F5344CB8AC3E}">
        <p14:creationId xmlns:p14="http://schemas.microsoft.com/office/powerpoint/2010/main" xmlns="" val="3439137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Acknowledgement</a:t>
            </a:r>
          </a:p>
        </p:txBody>
      </p:sp>
      <p:sp>
        <p:nvSpPr>
          <p:cNvPr id="3" name="Content Placeholder 2"/>
          <p:cNvSpPr>
            <a:spLocks noGrp="1"/>
          </p:cNvSpPr>
          <p:nvPr>
            <p:ph idx="1"/>
          </p:nvPr>
        </p:nvSpPr>
        <p:spPr/>
        <p:txBody>
          <a:bodyPr/>
          <a:lstStyle/>
          <a:p>
            <a:pPr algn="just"/>
            <a:r>
              <a:rPr lang="en-IN" dirty="0"/>
              <a:t>The acknowledgement section contains the names of persons who contributed to the production of the report and made the report possible.</a:t>
            </a:r>
          </a:p>
          <a:p>
            <a:pPr algn="just"/>
            <a:r>
              <a:rPr lang="en-IN" dirty="0"/>
              <a:t>Clearly indicate the permission that has been taken for the reproduction of copyright material if included in your report.</a:t>
            </a:r>
          </a:p>
          <a:p>
            <a:pPr algn="just"/>
            <a:r>
              <a:rPr lang="en-IN" dirty="0"/>
              <a:t>It is just a ‘thank-you note’.</a:t>
            </a:r>
          </a:p>
        </p:txBody>
      </p:sp>
    </p:spTree>
    <p:extLst>
      <p:ext uri="{BB962C8B-B14F-4D97-AF65-F5344CB8AC3E}">
        <p14:creationId xmlns:p14="http://schemas.microsoft.com/office/powerpoint/2010/main" xmlns="" val="2320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Table of Contents</a:t>
            </a:r>
          </a:p>
        </p:txBody>
      </p:sp>
      <p:sp>
        <p:nvSpPr>
          <p:cNvPr id="3" name="Content Placeholder 2"/>
          <p:cNvSpPr>
            <a:spLocks noGrp="1"/>
          </p:cNvSpPr>
          <p:nvPr>
            <p:ph idx="1"/>
          </p:nvPr>
        </p:nvSpPr>
        <p:spPr/>
        <p:txBody>
          <a:bodyPr>
            <a:normAutofit fontScale="92500"/>
          </a:bodyPr>
          <a:lstStyle/>
          <a:p>
            <a:pPr algn="just"/>
            <a:r>
              <a:rPr lang="en-IN" dirty="0"/>
              <a:t>The ‘table of contents’ provide the reader an overall view of the report and shows its organisation.</a:t>
            </a:r>
          </a:p>
          <a:p>
            <a:pPr algn="just"/>
            <a:r>
              <a:rPr lang="en-IN" dirty="0"/>
              <a:t>This section lists the main heading and the subheadings in the report with page numbers. </a:t>
            </a:r>
          </a:p>
          <a:p>
            <a:pPr algn="just"/>
            <a:r>
              <a:rPr lang="en-IN" dirty="0"/>
              <a:t>While preparing the table of contents bear in mind the following points about its layout:</a:t>
            </a:r>
          </a:p>
          <a:p>
            <a:pPr lvl="1" algn="just"/>
            <a:r>
              <a:rPr lang="en-IN" dirty="0"/>
              <a:t>Leave 1.50” margin on the left and 1”margin on the right, top and bottom of the page.</a:t>
            </a:r>
          </a:p>
          <a:p>
            <a:pPr lvl="1" algn="just"/>
            <a:r>
              <a:rPr lang="en-IN" dirty="0"/>
              <a:t>Write ‘Table of Contents’ on the top centre in capitals  and underscore.</a:t>
            </a:r>
          </a:p>
          <a:p>
            <a:pPr lvl="1" algn="just"/>
            <a:r>
              <a:rPr lang="en-IN" dirty="0"/>
              <a:t>Leave three or four spaces and then type the first heading flush left.</a:t>
            </a:r>
          </a:p>
          <a:p>
            <a:pPr lvl="1" algn="just"/>
            <a:r>
              <a:rPr lang="en-IN" dirty="0"/>
              <a:t>Indent second-order headings four spaces and third-order headings eight spaces.</a:t>
            </a:r>
          </a:p>
        </p:txBody>
      </p:sp>
    </p:spTree>
    <p:extLst>
      <p:ext uri="{BB962C8B-B14F-4D97-AF65-F5344CB8AC3E}">
        <p14:creationId xmlns:p14="http://schemas.microsoft.com/office/powerpoint/2010/main" xmlns="" val="3829051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10800000" flipV="1">
            <a:off x="2318197" y="180302"/>
            <a:ext cx="8809150" cy="386367"/>
          </a:xfrm>
        </p:spPr>
        <p:txBody>
          <a:bodyPr>
            <a:normAutofit fontScale="90000"/>
          </a:bodyPr>
          <a:lstStyle/>
          <a:p>
            <a:pPr algn="ctr"/>
            <a:r>
              <a:rPr lang="en-IN" dirty="0"/>
              <a:t/>
            </a:r>
            <a:br>
              <a:rPr lang="en-IN" dirty="0"/>
            </a:br>
            <a:r>
              <a:rPr lang="en-IN" dirty="0"/>
              <a:t>Table of content</a:t>
            </a:r>
          </a:p>
        </p:txBody>
      </p:sp>
      <p:sp>
        <p:nvSpPr>
          <p:cNvPr id="5" name="Content Placeholder 4"/>
          <p:cNvSpPr>
            <a:spLocks noGrp="1"/>
          </p:cNvSpPr>
          <p:nvPr>
            <p:ph idx="1"/>
          </p:nvPr>
        </p:nvSpPr>
        <p:spPr>
          <a:xfrm>
            <a:off x="838200" y="566670"/>
            <a:ext cx="10515600" cy="5610293"/>
          </a:xfrm>
        </p:spPr>
        <p:txBody>
          <a:bodyPr>
            <a:normAutofit fontScale="92500" lnSpcReduction="10000"/>
          </a:bodyPr>
          <a:lstStyle/>
          <a:p>
            <a:pPr marL="0" indent="0" algn="ctr">
              <a:buNone/>
            </a:pPr>
            <a:r>
              <a:rPr lang="en-IN" dirty="0"/>
              <a:t>						                         	Page no</a:t>
            </a:r>
          </a:p>
          <a:p>
            <a:pPr marL="0" indent="0">
              <a:buNone/>
            </a:pPr>
            <a:r>
              <a:rPr lang="en-IN" dirty="0"/>
              <a:t>Preface									</a:t>
            </a:r>
            <a:r>
              <a:rPr lang="en-IN" dirty="0" err="1"/>
              <a:t>i</a:t>
            </a:r>
            <a:r>
              <a:rPr lang="en-IN" dirty="0"/>
              <a:t>	</a:t>
            </a:r>
          </a:p>
          <a:p>
            <a:pPr marL="0" indent="0">
              <a:buNone/>
            </a:pPr>
            <a:r>
              <a:rPr lang="en-IN" dirty="0"/>
              <a:t>Acknowledgement								ii</a:t>
            </a:r>
          </a:p>
          <a:p>
            <a:pPr marL="0" indent="0">
              <a:buNone/>
            </a:pPr>
            <a:r>
              <a:rPr lang="en-IN" dirty="0"/>
              <a:t>List of illustrations								iii</a:t>
            </a:r>
          </a:p>
          <a:p>
            <a:pPr marL="0" indent="0">
              <a:buNone/>
            </a:pPr>
            <a:r>
              <a:rPr lang="en-IN" dirty="0"/>
              <a:t>Abstract									iv</a:t>
            </a:r>
          </a:p>
          <a:p>
            <a:pPr marL="514350" indent="-514350">
              <a:buFont typeface="+mj-lt"/>
              <a:buAutoNum type="arabicPeriod"/>
            </a:pPr>
            <a:r>
              <a:rPr lang="en-IN" dirty="0"/>
              <a:t>Introduction								2</a:t>
            </a:r>
          </a:p>
          <a:p>
            <a:pPr marL="514350" indent="-514350">
              <a:buFont typeface="+mj-lt"/>
              <a:buAutoNum type="arabicPeriod"/>
            </a:pPr>
            <a:r>
              <a:rPr lang="en-IN" dirty="0"/>
              <a:t>Methodology								6</a:t>
            </a:r>
          </a:p>
          <a:p>
            <a:pPr marL="514350" indent="-514350">
              <a:buFont typeface="+mj-lt"/>
              <a:buAutoNum type="arabicPeriod"/>
            </a:pPr>
            <a:r>
              <a:rPr lang="en-IN" dirty="0"/>
              <a:t>Discussion								9</a:t>
            </a:r>
          </a:p>
          <a:p>
            <a:pPr marL="514350" indent="-514350">
              <a:buFont typeface="+mj-lt"/>
              <a:buAutoNum type="arabicPeriod"/>
            </a:pPr>
            <a:r>
              <a:rPr lang="en-IN" dirty="0"/>
              <a:t>Conclusion								15	</a:t>
            </a:r>
          </a:p>
          <a:p>
            <a:pPr marL="514350" indent="-514350">
              <a:buFont typeface="+mj-lt"/>
              <a:buAutoNum type="arabicPeriod"/>
            </a:pPr>
            <a:r>
              <a:rPr lang="en-IN" dirty="0"/>
              <a:t>Recommendations							17</a:t>
            </a:r>
          </a:p>
          <a:p>
            <a:pPr marL="0" indent="0">
              <a:buNone/>
            </a:pPr>
            <a:r>
              <a:rPr lang="en-IN" dirty="0"/>
              <a:t>Appendices									20</a:t>
            </a:r>
          </a:p>
          <a:p>
            <a:pPr marL="0" indent="0">
              <a:buNone/>
            </a:pPr>
            <a:r>
              <a:rPr lang="en-IN" dirty="0"/>
              <a:t>References									28</a:t>
            </a:r>
          </a:p>
        </p:txBody>
      </p:sp>
    </p:spTree>
    <p:extLst>
      <p:ext uri="{BB962C8B-B14F-4D97-AF65-F5344CB8AC3E}">
        <p14:creationId xmlns:p14="http://schemas.microsoft.com/office/powerpoint/2010/main" xmlns="" val="231830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08337"/>
          </a:xfrm>
        </p:spPr>
        <p:txBody>
          <a:bodyPr/>
          <a:lstStyle/>
          <a:p>
            <a:pPr algn="ctr"/>
            <a:r>
              <a:rPr lang="en-IN" dirty="0"/>
              <a:t>List of illustrations</a:t>
            </a:r>
          </a:p>
        </p:txBody>
      </p:sp>
      <p:sp>
        <p:nvSpPr>
          <p:cNvPr id="3" name="Content Placeholder 2"/>
          <p:cNvSpPr>
            <a:spLocks noGrp="1"/>
          </p:cNvSpPr>
          <p:nvPr>
            <p:ph idx="1"/>
          </p:nvPr>
        </p:nvSpPr>
        <p:spPr>
          <a:xfrm>
            <a:off x="838200" y="1120462"/>
            <a:ext cx="10515600" cy="5056501"/>
          </a:xfrm>
        </p:spPr>
        <p:txBody>
          <a:bodyPr/>
          <a:lstStyle/>
          <a:p>
            <a:r>
              <a:rPr lang="en-IN" dirty="0"/>
              <a:t>The ‘list of illustrations’ gives systematic information about tables, graphs, figures, and charts used in the report.</a:t>
            </a:r>
          </a:p>
          <a:p>
            <a:r>
              <a:rPr lang="en-IN" dirty="0"/>
              <a:t>It is usually included if the number of these illustrations are more ten.</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949106607"/>
              </p:ext>
            </p:extLst>
          </p:nvPr>
        </p:nvGraphicFramePr>
        <p:xfrm>
          <a:off x="838200" y="3296991"/>
          <a:ext cx="10515600" cy="3232598"/>
        </p:xfrm>
        <a:graphic>
          <a:graphicData uri="http://schemas.openxmlformats.org/drawingml/2006/table">
            <a:tbl>
              <a:tblPr firstRow="1" bandRow="1">
                <a:tableStyleId>{2D5ABB26-0587-4C30-8999-92F81FD0307C}</a:tableStyleId>
              </a:tblPr>
              <a:tblGrid>
                <a:gridCol w="10515600">
                  <a:extLst>
                    <a:ext uri="{9D8B030D-6E8A-4147-A177-3AD203B41FA5}">
                      <a16:colId xmlns:a16="http://schemas.microsoft.com/office/drawing/2014/main" xmlns="" val="20000"/>
                    </a:ext>
                  </a:extLst>
                </a:gridCol>
              </a:tblGrid>
              <a:tr h="3232598">
                <a:tc>
                  <a:txBody>
                    <a:bodyPr/>
                    <a:lstStyle/>
                    <a:p>
                      <a:pPr algn="ctr"/>
                      <a:r>
                        <a:rPr lang="en-IN" dirty="0"/>
                        <a:t>LIST</a:t>
                      </a:r>
                      <a:r>
                        <a:rPr lang="en-IN" baseline="0" dirty="0"/>
                        <a:t> OF ILLUSTRATION</a:t>
                      </a:r>
                    </a:p>
                    <a:p>
                      <a:pPr algn="ctr"/>
                      <a:r>
                        <a:rPr lang="en-IN" baseline="0" dirty="0"/>
                        <a:t>Tables</a:t>
                      </a:r>
                    </a:p>
                    <a:p>
                      <a:pPr algn="l"/>
                      <a:r>
                        <a:rPr lang="en-IN" baseline="0" dirty="0"/>
                        <a:t>Table 1              -----------------------------------------------------------------------------------                  1</a:t>
                      </a:r>
                    </a:p>
                    <a:p>
                      <a:pPr algn="l"/>
                      <a:r>
                        <a:rPr lang="en-IN" baseline="0" dirty="0"/>
                        <a:t>Table 2              -----------------------------------------------------------------------------------                  8</a:t>
                      </a:r>
                    </a:p>
                    <a:p>
                      <a:pPr algn="l"/>
                      <a:r>
                        <a:rPr lang="en-IN" baseline="0" dirty="0"/>
                        <a:t>Table 3              -----------------------------------------------------------------------------------                  16</a:t>
                      </a:r>
                    </a:p>
                    <a:p>
                      <a:pPr algn="l"/>
                      <a:r>
                        <a:rPr lang="en-IN" baseline="0" dirty="0"/>
                        <a:t>Table 4              -----------------------------------------------------------------------------------                  20</a:t>
                      </a:r>
                    </a:p>
                    <a:p>
                      <a:pPr algn="ctr"/>
                      <a:r>
                        <a:rPr lang="en-IN" baseline="0" dirty="0"/>
                        <a:t>Figures</a:t>
                      </a:r>
                    </a:p>
                    <a:p>
                      <a:pPr algn="l"/>
                      <a:r>
                        <a:rPr lang="en-IN" baseline="0" dirty="0"/>
                        <a:t>Figure 1            ------------------------------------------------------------------------------------                   3</a:t>
                      </a:r>
                    </a:p>
                    <a:p>
                      <a:pPr algn="l"/>
                      <a:r>
                        <a:rPr lang="en-IN" baseline="0" dirty="0"/>
                        <a:t>Figure 2            ------------------------------------------------------------------------------------                   7</a:t>
                      </a:r>
                    </a:p>
                    <a:p>
                      <a:pPr algn="l"/>
                      <a:r>
                        <a:rPr lang="en-IN" baseline="0" dirty="0"/>
                        <a:t>Figure 3            ------------------------------------------------------------------------------------                   18</a:t>
                      </a:r>
                      <a:endParaRPr lang="en-IN" dirty="0"/>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3881863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1068</Words>
  <Application>Microsoft Office PowerPoint</Application>
  <PresentationFormat>Custom</PresentationFormat>
  <Paragraphs>114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Formal Report</vt:lpstr>
      <vt:lpstr>Parts of a  Report</vt:lpstr>
      <vt:lpstr>Parts of a formal report Title Page </vt:lpstr>
      <vt:lpstr>Preface</vt:lpstr>
      <vt:lpstr>Letter of Transmittal</vt:lpstr>
      <vt:lpstr>Acknowledgement</vt:lpstr>
      <vt:lpstr>Table of Contents</vt:lpstr>
      <vt:lpstr> Table of content</vt:lpstr>
      <vt:lpstr>List of illustrations</vt:lpstr>
      <vt:lpstr>Abstract or Executive Summary</vt:lpstr>
      <vt:lpstr>Introduction</vt:lpstr>
      <vt:lpstr>Introduction(cont’d)</vt:lpstr>
      <vt:lpstr>Methodology</vt:lpstr>
      <vt:lpstr>Discussion/Description/Analysis</vt:lpstr>
      <vt:lpstr>Conclusions</vt:lpstr>
      <vt:lpstr>Recommendations</vt:lpstr>
      <vt:lpstr>Appendices</vt:lpstr>
      <vt:lpstr>References and Bibliography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Report</dc:title>
  <dc:creator>Rochisha Ajit</dc:creator>
  <cp:lastModifiedBy>Windows User</cp:lastModifiedBy>
  <cp:revision>26</cp:revision>
  <dcterms:created xsi:type="dcterms:W3CDTF">2014-08-12T16:48:39Z</dcterms:created>
  <dcterms:modified xsi:type="dcterms:W3CDTF">2022-08-26T05:27:25Z</dcterms:modified>
</cp:coreProperties>
</file>