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Old Standard TT"/>
      <p:regular r:id="rId15"/>
      <p:bold r:id="rId16"/>
      <p: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regular.fntdata"/><Relationship Id="rId14" Type="http://schemas.openxmlformats.org/officeDocument/2006/relationships/slide" Target="slides/slide9.xml"/><Relationship Id="rId17" Type="http://schemas.openxmlformats.org/officeDocument/2006/relationships/font" Target="fonts/OldStandardTT-italic.fntdata"/><Relationship Id="rId16" Type="http://schemas.openxmlformats.org/officeDocument/2006/relationships/font" Target="fonts/OldStandardTT-bold.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ebde196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febde196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ebde196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ebde196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ebde196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ebde196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ebde196aa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ebde196aa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53fa85d6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53fa85d6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53fa85d68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53fa85d6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3fa85d68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53fa85d68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ebde196aa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ebde196aa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3fa85d68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3fa85d68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datasets/birdy654/sign-language-recognition-leap-motion?resource=downloa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073075" y="525075"/>
            <a:ext cx="6667800" cy="1121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800">
                <a:solidFill>
                  <a:srgbClr val="FFFFFF"/>
                </a:solidFill>
                <a:latin typeface="Merriweather"/>
                <a:ea typeface="Merriweather"/>
                <a:cs typeface="Merriweather"/>
                <a:sym typeface="Merriweather"/>
              </a:rPr>
              <a:t>Sign language to speech conversion Application.</a:t>
            </a:r>
            <a:endParaRPr sz="2800">
              <a:solidFill>
                <a:srgbClr val="FFFFFF"/>
              </a:solidFill>
              <a:latin typeface="Merriweather"/>
              <a:ea typeface="Merriweather"/>
              <a:cs typeface="Merriweather"/>
              <a:sym typeface="Merriweather"/>
            </a:endParaRPr>
          </a:p>
        </p:txBody>
      </p:sp>
      <p:sp>
        <p:nvSpPr>
          <p:cNvPr id="60" name="Google Shape;60;p13"/>
          <p:cNvSpPr txBox="1"/>
          <p:nvPr/>
        </p:nvSpPr>
        <p:spPr>
          <a:xfrm>
            <a:off x="1145775" y="2704175"/>
            <a:ext cx="48729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accent1"/>
                </a:solidFill>
                <a:latin typeface="Times New Roman"/>
                <a:ea typeface="Times New Roman"/>
                <a:cs typeface="Times New Roman"/>
                <a:sym typeface="Times New Roman"/>
              </a:rPr>
              <a:t>By Group 7:</a:t>
            </a:r>
            <a:endParaRPr sz="25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rPr lang="en" sz="2500">
                <a:solidFill>
                  <a:schemeClr val="accent1"/>
                </a:solidFill>
                <a:latin typeface="Times New Roman"/>
                <a:ea typeface="Times New Roman"/>
                <a:cs typeface="Times New Roman"/>
                <a:sym typeface="Times New Roman"/>
              </a:rPr>
              <a:t>Parth Suryavanshi 58</a:t>
            </a:r>
            <a:endParaRPr sz="25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rPr lang="en" sz="2500">
                <a:solidFill>
                  <a:schemeClr val="accent1"/>
                </a:solidFill>
                <a:latin typeface="Times New Roman"/>
                <a:ea typeface="Times New Roman"/>
                <a:cs typeface="Times New Roman"/>
                <a:sym typeface="Times New Roman"/>
              </a:rPr>
              <a:t>Shreya Singh 55 </a:t>
            </a:r>
            <a:endParaRPr sz="25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rPr lang="en" sz="2500">
                <a:solidFill>
                  <a:schemeClr val="accent1"/>
                </a:solidFill>
                <a:latin typeface="Times New Roman"/>
                <a:ea typeface="Times New Roman"/>
                <a:cs typeface="Times New Roman"/>
                <a:sym typeface="Times New Roman"/>
              </a:rPr>
              <a:t>Shruti Devlekar 09</a:t>
            </a:r>
            <a:endParaRPr sz="25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rPr lang="en" sz="2500">
                <a:solidFill>
                  <a:schemeClr val="accent1"/>
                </a:solidFill>
                <a:latin typeface="Times New Roman"/>
                <a:ea typeface="Times New Roman"/>
                <a:cs typeface="Times New Roman"/>
                <a:sym typeface="Times New Roman"/>
              </a:rPr>
              <a:t>Yash Sarang 47</a:t>
            </a:r>
            <a:endParaRPr sz="2500">
              <a:solidFill>
                <a:schemeClr val="accen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1. Complete problem statement</a:t>
            </a:r>
            <a:endParaRPr/>
          </a:p>
          <a:p>
            <a:pPr indent="0" lvl="0" marL="0" rtl="0" algn="l">
              <a:spcBef>
                <a:spcPts val="1200"/>
              </a:spcBef>
              <a:spcAft>
                <a:spcPts val="0"/>
              </a:spcAft>
              <a:buClr>
                <a:schemeClr val="dk1"/>
              </a:buClr>
              <a:buSzPts val="1100"/>
              <a:buFont typeface="Arial"/>
              <a:buNone/>
            </a:pPr>
            <a:r>
              <a:rPr lang="en"/>
              <a:t>2. Literature survey (research papers / article you have referred)</a:t>
            </a:r>
            <a:endParaRPr/>
          </a:p>
          <a:p>
            <a:pPr indent="0" lvl="0" marL="0" rtl="0" algn="l">
              <a:spcBef>
                <a:spcPts val="1200"/>
              </a:spcBef>
              <a:spcAft>
                <a:spcPts val="0"/>
              </a:spcAft>
              <a:buClr>
                <a:schemeClr val="dk1"/>
              </a:buClr>
              <a:buSzPts val="1100"/>
              <a:buFont typeface="Arial"/>
              <a:buNone/>
            </a:pPr>
            <a:r>
              <a:rPr lang="en"/>
              <a:t>3. Data set you are going to use</a:t>
            </a:r>
            <a:endParaRPr/>
          </a:p>
          <a:p>
            <a:pPr indent="0" lvl="0" marL="0" rtl="0" algn="l">
              <a:spcBef>
                <a:spcPts val="1200"/>
              </a:spcBef>
              <a:spcAft>
                <a:spcPts val="0"/>
              </a:spcAft>
              <a:buClr>
                <a:schemeClr val="dk1"/>
              </a:buClr>
              <a:buSzPts val="1100"/>
              <a:buFont typeface="Arial"/>
              <a:buNone/>
            </a:pPr>
            <a:r>
              <a:rPr lang="en"/>
              <a:t>4. Technology stack you are going to use</a:t>
            </a:r>
            <a:endParaRPr/>
          </a:p>
          <a:p>
            <a:pPr indent="0" lvl="0" marL="0" rtl="0" algn="l">
              <a:spcBef>
                <a:spcPts val="1200"/>
              </a:spcBef>
              <a:spcAft>
                <a:spcPts val="0"/>
              </a:spcAft>
              <a:buClr>
                <a:schemeClr val="dk1"/>
              </a:buClr>
              <a:buSzPts val="1100"/>
              <a:buFont typeface="Arial"/>
              <a:buNone/>
            </a:pPr>
            <a:r>
              <a:rPr lang="en"/>
              <a:t>5. Prototype of your project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44025" y="1658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lt1"/>
                </a:highlight>
              </a:rPr>
              <a:t>Problem Statement</a:t>
            </a:r>
            <a:endParaRPr>
              <a:highlight>
                <a:schemeClr val="lt1"/>
              </a:highlight>
            </a:endParaRPr>
          </a:p>
        </p:txBody>
      </p:sp>
      <p:sp>
        <p:nvSpPr>
          <p:cNvPr id="71" name="Google Shape;71;p15"/>
          <p:cNvSpPr txBox="1"/>
          <p:nvPr>
            <p:ph idx="1" type="body"/>
          </p:nvPr>
        </p:nvSpPr>
        <p:spPr>
          <a:xfrm>
            <a:off x="311700" y="754650"/>
            <a:ext cx="8520600" cy="41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highlight>
                  <a:schemeClr val="lt1"/>
                </a:highlight>
              </a:rPr>
              <a:t>According to the World Health Organization, </a:t>
            </a:r>
            <a:r>
              <a:rPr b="1" lang="en" sz="1700">
                <a:highlight>
                  <a:schemeClr val="lt1"/>
                </a:highlight>
              </a:rPr>
              <a:t>466 million people</a:t>
            </a:r>
            <a:r>
              <a:rPr lang="en" sz="1700">
                <a:highlight>
                  <a:schemeClr val="lt1"/>
                </a:highlight>
              </a:rPr>
              <a:t> have a disability in hearing as well as speech. </a:t>
            </a:r>
            <a:endParaRPr sz="1700">
              <a:highlight>
                <a:schemeClr val="lt1"/>
              </a:highlight>
            </a:endParaRPr>
          </a:p>
          <a:p>
            <a:pPr indent="0" lvl="0" marL="0" rtl="0" algn="l">
              <a:spcBef>
                <a:spcPts val="1200"/>
              </a:spcBef>
              <a:spcAft>
                <a:spcPts val="0"/>
              </a:spcAft>
              <a:buClr>
                <a:schemeClr val="dk1"/>
              </a:buClr>
              <a:buSzPts val="1100"/>
              <a:buFont typeface="Arial"/>
              <a:buNone/>
            </a:pPr>
            <a:r>
              <a:rPr b="1" lang="en" sz="1700">
                <a:highlight>
                  <a:schemeClr val="lt1"/>
                </a:highlight>
              </a:rPr>
              <a:t>80%</a:t>
            </a:r>
            <a:r>
              <a:rPr lang="en" sz="1700">
                <a:highlight>
                  <a:schemeClr val="lt1"/>
                </a:highlight>
              </a:rPr>
              <a:t> of deaf people are </a:t>
            </a:r>
            <a:r>
              <a:rPr b="1" lang="en" sz="1700">
                <a:highlight>
                  <a:schemeClr val="lt1"/>
                </a:highlight>
              </a:rPr>
              <a:t>illiterate</a:t>
            </a:r>
            <a:r>
              <a:rPr lang="en" sz="1700">
                <a:highlight>
                  <a:schemeClr val="lt1"/>
                </a:highlight>
              </a:rPr>
              <a:t> or semi-literate [which means most of them are not able to access their native language or writable knowledge ], and most of them </a:t>
            </a:r>
            <a:r>
              <a:rPr b="1" lang="en" sz="1700">
                <a:highlight>
                  <a:schemeClr val="lt1"/>
                </a:highlight>
              </a:rPr>
              <a:t>exclusively use sign language</a:t>
            </a:r>
            <a:r>
              <a:rPr lang="en" sz="1700">
                <a:highlight>
                  <a:schemeClr val="lt1"/>
                </a:highlight>
              </a:rPr>
              <a:t> to communicate.</a:t>
            </a:r>
            <a:endParaRPr sz="1700">
              <a:highlight>
                <a:schemeClr val="lt1"/>
              </a:highlight>
            </a:endParaRPr>
          </a:p>
          <a:p>
            <a:pPr indent="0" lvl="0" marL="0" rtl="0" algn="l">
              <a:spcBef>
                <a:spcPts val="1200"/>
              </a:spcBef>
              <a:spcAft>
                <a:spcPts val="0"/>
              </a:spcAft>
              <a:buClr>
                <a:schemeClr val="dk1"/>
              </a:buClr>
              <a:buSzPts val="1100"/>
              <a:buFont typeface="Arial"/>
              <a:buNone/>
            </a:pPr>
            <a:r>
              <a:rPr lang="en" sz="1700">
                <a:highlight>
                  <a:schemeClr val="lt1"/>
                </a:highlight>
              </a:rPr>
              <a:t>Specially-abled people use hand signs to communicate, normal people face problem in recognizing their language by signs made. </a:t>
            </a:r>
            <a:endParaRPr sz="1700">
              <a:highlight>
                <a:schemeClr val="lt1"/>
              </a:highlight>
            </a:endParaRPr>
          </a:p>
          <a:p>
            <a:pPr indent="0" lvl="0" marL="0" rtl="0" algn="l">
              <a:spcBef>
                <a:spcPts val="1200"/>
              </a:spcBef>
              <a:spcAft>
                <a:spcPts val="0"/>
              </a:spcAft>
              <a:buClr>
                <a:schemeClr val="dk1"/>
              </a:buClr>
              <a:buSzPts val="1100"/>
              <a:buFont typeface="Arial"/>
              <a:buNone/>
            </a:pPr>
            <a:r>
              <a:rPr lang="en" sz="1700">
                <a:highlight>
                  <a:schemeClr val="lt1"/>
                </a:highlight>
              </a:rPr>
              <a:t>Hence, there is a </a:t>
            </a:r>
            <a:r>
              <a:rPr b="1" lang="en" sz="1700">
                <a:highlight>
                  <a:schemeClr val="lt1"/>
                </a:highlight>
              </a:rPr>
              <a:t>need</a:t>
            </a:r>
            <a:r>
              <a:rPr lang="en" sz="1700">
                <a:highlight>
                  <a:schemeClr val="lt1"/>
                </a:highlight>
              </a:rPr>
              <a:t> of the system which recognizes the different signs and </a:t>
            </a:r>
            <a:r>
              <a:rPr b="1" lang="en" sz="1700">
                <a:highlight>
                  <a:schemeClr val="lt1"/>
                </a:highlight>
              </a:rPr>
              <a:t>conveys the information</a:t>
            </a:r>
            <a:r>
              <a:rPr lang="en" sz="1700">
                <a:highlight>
                  <a:schemeClr val="lt1"/>
                </a:highlight>
              </a:rPr>
              <a:t> to the normal people.</a:t>
            </a:r>
            <a:endParaRPr sz="1700">
              <a:highlight>
                <a:schemeClr val="lt1"/>
              </a:highlight>
            </a:endParaRPr>
          </a:p>
          <a:p>
            <a:pPr indent="0" lvl="0" marL="0" rtl="0" algn="l">
              <a:spcBef>
                <a:spcPts val="1200"/>
              </a:spcBef>
              <a:spcAft>
                <a:spcPts val="1200"/>
              </a:spcAft>
              <a:buClr>
                <a:schemeClr val="dk1"/>
              </a:buClr>
              <a:buSzPts val="1100"/>
              <a:buFont typeface="Arial"/>
              <a:buNone/>
            </a:pPr>
            <a:r>
              <a:rPr lang="en" sz="1700">
                <a:highlight>
                  <a:schemeClr val="lt1"/>
                </a:highlight>
              </a:rPr>
              <a:t>Aim of our project is to develop a web/mobile application for sign language detection by using Tensorflow Object Detection API.</a:t>
            </a:r>
            <a:endParaRPr sz="1700">
              <a:solidFill>
                <a:srgbClr val="707070"/>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311700" y="80275"/>
            <a:ext cx="8520600" cy="4454700"/>
          </a:xfrm>
          <a:prstGeom prst="rect">
            <a:avLst/>
          </a:prstGeom>
        </p:spPr>
        <p:txBody>
          <a:bodyPr anchorCtr="0" anchor="t" bIns="91425" lIns="91425" spcFirstLastPara="1" rIns="91425" wrap="square" tIns="91425">
            <a:noAutofit/>
          </a:bodyPr>
          <a:lstStyle/>
          <a:p>
            <a:pPr indent="0" lvl="0" marL="0" rtl="0" algn="l">
              <a:lnSpc>
                <a:spcPct val="153418"/>
              </a:lnSpc>
              <a:spcBef>
                <a:spcPts val="0"/>
              </a:spcBef>
              <a:spcAft>
                <a:spcPts val="0"/>
              </a:spcAft>
              <a:buNone/>
            </a:pPr>
            <a:r>
              <a:rPr lang="en" sz="1700">
                <a:highlight>
                  <a:schemeClr val="lt1"/>
                </a:highlight>
              </a:rPr>
              <a:t>Creating a mobile application that uses a </a:t>
            </a:r>
            <a:r>
              <a:rPr b="1" lang="en" sz="1700">
                <a:highlight>
                  <a:schemeClr val="lt1"/>
                </a:highlight>
              </a:rPr>
              <a:t>camera</a:t>
            </a:r>
            <a:r>
              <a:rPr lang="en" sz="1700">
                <a:highlight>
                  <a:schemeClr val="lt1"/>
                </a:highlight>
              </a:rPr>
              <a:t> to capture a person signing gestures for </a:t>
            </a:r>
            <a:r>
              <a:rPr b="1" lang="en" sz="1700">
                <a:highlight>
                  <a:schemeClr val="lt1"/>
                </a:highlight>
              </a:rPr>
              <a:t>Indian Sign Language (ISL)</a:t>
            </a:r>
            <a:r>
              <a:rPr lang="en" sz="1700">
                <a:highlight>
                  <a:schemeClr val="lt1"/>
                </a:highlight>
              </a:rPr>
              <a:t> and translate it into corresponding text and speech in real time. The translated sign language gesture will be acquired in text which is further converted  into audio. In this manner we are implementing a </a:t>
            </a:r>
            <a:r>
              <a:rPr b="1" lang="en" sz="1700">
                <a:highlight>
                  <a:schemeClr val="lt1"/>
                </a:highlight>
              </a:rPr>
              <a:t>finger spelling language translator</a:t>
            </a:r>
            <a:r>
              <a:rPr lang="en" sz="1700">
                <a:highlight>
                  <a:schemeClr val="lt1"/>
                </a:highlight>
              </a:rPr>
              <a:t>. </a:t>
            </a:r>
            <a:endParaRPr sz="1700">
              <a:highlight>
                <a:schemeClr val="lt1"/>
              </a:highlight>
            </a:endParaRPr>
          </a:p>
          <a:p>
            <a:pPr indent="0" lvl="0" marL="0" rtl="0" algn="l">
              <a:lnSpc>
                <a:spcPct val="153418"/>
              </a:lnSpc>
              <a:spcBef>
                <a:spcPts val="0"/>
              </a:spcBef>
              <a:spcAft>
                <a:spcPts val="0"/>
              </a:spcAft>
              <a:buNone/>
            </a:pPr>
            <a:r>
              <a:rPr lang="en" sz="1700">
                <a:highlight>
                  <a:schemeClr val="lt1"/>
                </a:highlight>
              </a:rPr>
              <a:t>To enable the detection gestures, we are making use of a </a:t>
            </a:r>
            <a:r>
              <a:rPr b="1" lang="en" sz="1700">
                <a:highlight>
                  <a:schemeClr val="lt1"/>
                </a:highlight>
              </a:rPr>
              <a:t>Convolution neural network (CNN)</a:t>
            </a:r>
            <a:r>
              <a:rPr lang="en" sz="1700">
                <a:highlight>
                  <a:schemeClr val="lt1"/>
                </a:highlight>
              </a:rPr>
              <a:t>. A CNN is highly efficient in tackling computer vision problems and is capable of detecting the desired features with </a:t>
            </a:r>
            <a:r>
              <a:rPr b="1" lang="en" sz="1700">
                <a:highlight>
                  <a:schemeClr val="lt1"/>
                </a:highlight>
              </a:rPr>
              <a:t>high degree of accuracy</a:t>
            </a:r>
            <a:r>
              <a:rPr lang="en" sz="1700">
                <a:highlight>
                  <a:schemeClr val="lt1"/>
                </a:highlight>
              </a:rPr>
              <a:t> upon sufficient training. This project is about converting the hand gesture of sign language to voice or text using Machine Learning Techniques and vice versa. In this we are going to capture a </a:t>
            </a:r>
            <a:r>
              <a:rPr b="1" lang="en" sz="1700">
                <a:highlight>
                  <a:schemeClr val="lt1"/>
                </a:highlight>
              </a:rPr>
              <a:t>real time translation </a:t>
            </a:r>
            <a:r>
              <a:rPr lang="en" sz="1700">
                <a:highlight>
                  <a:schemeClr val="lt1"/>
                </a:highlight>
              </a:rPr>
              <a:t>of Indian sign language using single and double hand gestures and recognize the words and convert it into text and then to speech. </a:t>
            </a:r>
            <a:endParaRPr sz="1700">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235575" y="1912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lt1"/>
                </a:highlight>
              </a:rPr>
              <a:t>Literature Survey</a:t>
            </a:r>
            <a:endParaRPr>
              <a:highlight>
                <a:schemeClr val="lt1"/>
              </a:highlight>
            </a:endParaRPr>
          </a:p>
        </p:txBody>
      </p:sp>
      <p:sp>
        <p:nvSpPr>
          <p:cNvPr id="82" name="Google Shape;82;p17"/>
          <p:cNvSpPr txBox="1"/>
          <p:nvPr>
            <p:ph idx="1" type="body"/>
          </p:nvPr>
        </p:nvSpPr>
        <p:spPr>
          <a:xfrm>
            <a:off x="235575" y="804450"/>
            <a:ext cx="8689500" cy="37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252525"/>
                </a:solidFill>
                <a:highlight>
                  <a:schemeClr val="lt1"/>
                </a:highlight>
              </a:rPr>
              <a:t>Two broad classification of the communication methodologies </a:t>
            </a:r>
            <a:br>
              <a:rPr lang="en" sz="1700">
                <a:solidFill>
                  <a:srgbClr val="252525"/>
                </a:solidFill>
                <a:highlight>
                  <a:schemeClr val="lt1"/>
                </a:highlight>
              </a:rPr>
            </a:br>
            <a:r>
              <a:rPr lang="en" sz="1700">
                <a:solidFill>
                  <a:srgbClr val="252525"/>
                </a:solidFill>
                <a:highlight>
                  <a:schemeClr val="lt1"/>
                </a:highlight>
              </a:rPr>
              <a:t>used by the deaf –mute people are - Wearable Communication Device and Online Learning System. Under Wearable communication method, there are </a:t>
            </a:r>
            <a:br>
              <a:rPr lang="en" sz="1700">
                <a:solidFill>
                  <a:srgbClr val="252525"/>
                </a:solidFill>
                <a:highlight>
                  <a:schemeClr val="lt1"/>
                </a:highlight>
              </a:rPr>
            </a:br>
            <a:r>
              <a:rPr lang="en" sz="1700">
                <a:solidFill>
                  <a:srgbClr val="252525"/>
                </a:solidFill>
                <a:highlight>
                  <a:schemeClr val="lt1"/>
                </a:highlight>
              </a:rPr>
              <a:t>Glove based system, Keypad method and Handicam Touch-screen. </a:t>
            </a:r>
            <a:endParaRPr sz="1700">
              <a:solidFill>
                <a:srgbClr val="252525"/>
              </a:solidFill>
              <a:highlight>
                <a:schemeClr val="lt1"/>
              </a:highlight>
            </a:endParaRPr>
          </a:p>
          <a:p>
            <a:pPr indent="0" lvl="0" marL="0" rtl="0" algn="l">
              <a:spcBef>
                <a:spcPts val="1200"/>
              </a:spcBef>
              <a:spcAft>
                <a:spcPts val="0"/>
              </a:spcAft>
              <a:buNone/>
            </a:pPr>
            <a:r>
              <a:rPr lang="en" sz="1700">
                <a:solidFill>
                  <a:srgbClr val="252525"/>
                </a:solidFill>
                <a:highlight>
                  <a:schemeClr val="lt1"/>
                </a:highlight>
              </a:rPr>
              <a:t>The Online Learning System has different methods including </a:t>
            </a:r>
            <a:br>
              <a:rPr lang="en" sz="1700">
                <a:solidFill>
                  <a:srgbClr val="252525"/>
                </a:solidFill>
                <a:highlight>
                  <a:schemeClr val="lt1"/>
                </a:highlight>
              </a:rPr>
            </a:br>
            <a:r>
              <a:rPr lang="en" sz="1700">
                <a:solidFill>
                  <a:srgbClr val="252525"/>
                </a:solidFill>
                <a:highlight>
                  <a:schemeClr val="lt1"/>
                </a:highlight>
              </a:rPr>
              <a:t>SLIM module, TESSA, Wi-See Technology, SWI_PELE System and Web-Sign Technology. </a:t>
            </a:r>
            <a:endParaRPr sz="1700">
              <a:solidFill>
                <a:srgbClr val="252525"/>
              </a:solidFill>
              <a:highlight>
                <a:schemeClr val="lt1"/>
              </a:highlight>
            </a:endParaRPr>
          </a:p>
          <a:p>
            <a:pPr indent="0" lvl="0" marL="0" rtl="0" algn="l">
              <a:spcBef>
                <a:spcPts val="1200"/>
              </a:spcBef>
              <a:spcAft>
                <a:spcPts val="0"/>
              </a:spcAft>
              <a:buNone/>
            </a:pPr>
            <a:r>
              <a:rPr lang="en" sz="1700">
                <a:solidFill>
                  <a:srgbClr val="252525"/>
                </a:solidFill>
                <a:highlight>
                  <a:schemeClr val="lt1"/>
                </a:highlight>
              </a:rPr>
              <a:t>Hand Gesture Recognition System For Dumb People presented the static hand gesture recognition system using digital image processing. For deaf and dumb people, sign language is the only way of communication. </a:t>
            </a:r>
            <a:endParaRPr sz="1700">
              <a:solidFill>
                <a:srgbClr val="252525"/>
              </a:solidFill>
              <a:highlight>
                <a:schemeClr val="lt1"/>
              </a:highlight>
            </a:endParaRPr>
          </a:p>
          <a:p>
            <a:pPr indent="0" lvl="0" marL="0" rtl="0" algn="l">
              <a:spcBef>
                <a:spcPts val="1200"/>
              </a:spcBef>
              <a:spcAft>
                <a:spcPts val="1200"/>
              </a:spcAft>
              <a:buNone/>
            </a:pPr>
            <a:r>
              <a:rPr lang="en" sz="1700">
                <a:solidFill>
                  <a:srgbClr val="252525"/>
                </a:solidFill>
                <a:highlight>
                  <a:schemeClr val="lt1"/>
                </a:highlight>
              </a:rPr>
              <a:t>Main objective is to design an algorithm to convert dynamic gesture to text at real time.</a:t>
            </a:r>
            <a:endParaRPr sz="1700">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lt1"/>
                </a:highlight>
              </a:rPr>
              <a:t>Dataset</a:t>
            </a:r>
            <a:endParaRPr>
              <a:highlight>
                <a:schemeClr val="lt1"/>
              </a:highlight>
            </a:endParaRPr>
          </a:p>
        </p:txBody>
      </p:sp>
      <p:sp>
        <p:nvSpPr>
          <p:cNvPr id="88" name="Google Shape;88;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chemeClr val="lt1"/>
                </a:highlight>
              </a:rPr>
              <a:t>Random images belonging to 27 classes + </a:t>
            </a:r>
            <a:r>
              <a:rPr lang="en" u="sng">
                <a:solidFill>
                  <a:schemeClr val="hlink"/>
                </a:solidFill>
                <a:highlight>
                  <a:schemeClr val="lt1"/>
                </a:highlight>
                <a:hlinkClick r:id="rId3"/>
              </a:rPr>
              <a:t>Dataset</a:t>
            </a:r>
            <a:r>
              <a:rPr lang="en">
                <a:highlight>
                  <a:schemeClr val="lt1"/>
                </a:highlight>
              </a:rPr>
              <a:t> information</a:t>
            </a:r>
            <a:endParaRPr>
              <a:highlight>
                <a:schemeClr val="lt1"/>
              </a:highlight>
            </a:endParaRPr>
          </a:p>
          <a:p>
            <a:pPr indent="0" lvl="0" marL="0" rtl="0" algn="l">
              <a:spcBef>
                <a:spcPts val="1200"/>
              </a:spcBef>
              <a:spcAft>
                <a:spcPts val="0"/>
              </a:spcAft>
              <a:buNone/>
            </a:pPr>
            <a:r>
              <a:t/>
            </a:r>
            <a:endParaRPr>
              <a:highlight>
                <a:schemeClr val="lt1"/>
              </a:highlight>
            </a:endParaRPr>
          </a:p>
          <a:p>
            <a:pPr indent="0" lvl="0" marL="0" rtl="0" algn="l">
              <a:spcBef>
                <a:spcPts val="1200"/>
              </a:spcBef>
              <a:spcAft>
                <a:spcPts val="1200"/>
              </a:spcAft>
              <a:buNone/>
            </a:pPr>
            <a:r>
              <a:t/>
            </a:r>
            <a:endParaRPr>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lang="en"/>
              <a:t>Technology Stack</a:t>
            </a:r>
            <a:endParaRPr/>
          </a:p>
        </p:txBody>
      </p:sp>
      <p:sp>
        <p:nvSpPr>
          <p:cNvPr id="94" name="Google Shape;94;p19"/>
          <p:cNvSpPr txBox="1"/>
          <p:nvPr>
            <p:ph idx="1" type="body"/>
          </p:nvPr>
        </p:nvSpPr>
        <p:spPr>
          <a:xfrm>
            <a:off x="311700" y="1171600"/>
            <a:ext cx="8520600" cy="375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For the ML Model:</a:t>
            </a:r>
            <a:endParaRPr/>
          </a:p>
          <a:p>
            <a:pPr indent="-342900" lvl="0" marL="457200" rtl="0" algn="l">
              <a:spcBef>
                <a:spcPts val="1200"/>
              </a:spcBef>
              <a:spcAft>
                <a:spcPts val="0"/>
              </a:spcAft>
              <a:buSzPts val="1800"/>
              <a:buChar char="●"/>
            </a:pPr>
            <a:r>
              <a:rPr lang="en"/>
              <a:t>Git Repository</a:t>
            </a:r>
            <a:endParaRPr/>
          </a:p>
          <a:p>
            <a:pPr indent="-342900" lvl="0" marL="457200" rtl="0" algn="l">
              <a:spcBef>
                <a:spcPts val="0"/>
              </a:spcBef>
              <a:spcAft>
                <a:spcPts val="0"/>
              </a:spcAft>
              <a:buSzPts val="1800"/>
              <a:buChar char="●"/>
            </a:pPr>
            <a:r>
              <a:rPr lang="en"/>
              <a:t>Tensorflow Object Detection API</a:t>
            </a:r>
            <a:endParaRPr/>
          </a:p>
          <a:p>
            <a:pPr indent="-342900" lvl="0" marL="457200" rtl="0" algn="l">
              <a:spcBef>
                <a:spcPts val="0"/>
              </a:spcBef>
              <a:spcAft>
                <a:spcPts val="0"/>
              </a:spcAft>
              <a:buSzPts val="1800"/>
              <a:buChar char="●"/>
            </a:pPr>
            <a:r>
              <a:rPr lang="en"/>
              <a:t>MobileNet SSD (for Transfer Learning)</a:t>
            </a:r>
            <a:endParaRPr/>
          </a:p>
          <a:p>
            <a:pPr indent="-342900" lvl="0" marL="457200" rtl="0" algn="l">
              <a:spcBef>
                <a:spcPts val="0"/>
              </a:spcBef>
              <a:spcAft>
                <a:spcPts val="0"/>
              </a:spcAft>
              <a:buSzPts val="1800"/>
              <a:buChar char="●"/>
            </a:pPr>
            <a:r>
              <a:rPr lang="en"/>
              <a:t>Tensorflow</a:t>
            </a:r>
            <a:endParaRPr/>
          </a:p>
          <a:p>
            <a:pPr indent="-342900" lvl="0" marL="457200" rtl="0" algn="l">
              <a:spcBef>
                <a:spcPts val="0"/>
              </a:spcBef>
              <a:spcAft>
                <a:spcPts val="0"/>
              </a:spcAft>
              <a:buSzPts val="1800"/>
              <a:buChar char="●"/>
            </a:pPr>
            <a:r>
              <a:rPr lang="en"/>
              <a:t>OpenCV</a:t>
            </a:r>
            <a:endParaRPr/>
          </a:p>
          <a:p>
            <a:pPr indent="0" lvl="0" marL="0" rtl="0" algn="l">
              <a:spcBef>
                <a:spcPts val="1200"/>
              </a:spcBef>
              <a:spcAft>
                <a:spcPts val="0"/>
              </a:spcAft>
              <a:buNone/>
            </a:pPr>
            <a:r>
              <a:rPr lang="en"/>
              <a:t>For the Application:</a:t>
            </a:r>
            <a:endParaRPr/>
          </a:p>
          <a:p>
            <a:pPr indent="-342900" lvl="0" marL="457200" rtl="0" algn="l">
              <a:spcBef>
                <a:spcPts val="1200"/>
              </a:spcBef>
              <a:spcAft>
                <a:spcPts val="0"/>
              </a:spcAft>
              <a:buSzPts val="1800"/>
              <a:buChar char="●"/>
            </a:pPr>
            <a:r>
              <a:rPr lang="en"/>
              <a:t>Node.js (Express.js)</a:t>
            </a:r>
            <a:endParaRPr/>
          </a:p>
          <a:p>
            <a:pPr indent="-342900" lvl="0" marL="457200" rtl="0" algn="l">
              <a:spcBef>
                <a:spcPts val="0"/>
              </a:spcBef>
              <a:spcAft>
                <a:spcPts val="0"/>
              </a:spcAft>
              <a:buSzPts val="1800"/>
              <a:buChar char="●"/>
            </a:pPr>
            <a:r>
              <a:rPr lang="en"/>
              <a:t>Vue.js</a:t>
            </a:r>
            <a:endParaRPr/>
          </a:p>
          <a:p>
            <a:pPr indent="-342900" lvl="0" marL="457200" rtl="0" algn="l">
              <a:spcBef>
                <a:spcPts val="0"/>
              </a:spcBef>
              <a:spcAft>
                <a:spcPts val="0"/>
              </a:spcAft>
              <a:buSzPts val="1800"/>
              <a:buChar char="●"/>
            </a:pPr>
            <a:r>
              <a:rPr lang="en"/>
              <a:t>Javascript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280575" y="1553300"/>
            <a:ext cx="82860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4292F"/>
              </a:buClr>
              <a:buSzPts val="1800"/>
              <a:buFont typeface="Old Standard TT"/>
              <a:buAutoNum type="arabicPeriod"/>
            </a:pPr>
            <a:r>
              <a:rPr lang="en" sz="1800">
                <a:solidFill>
                  <a:srgbClr val="24292F"/>
                </a:solidFill>
                <a:highlight>
                  <a:srgbClr val="FFFFFF"/>
                </a:highlight>
                <a:latin typeface="Old Standard TT"/>
                <a:ea typeface="Old Standard TT"/>
                <a:cs typeface="Old Standard TT"/>
                <a:sym typeface="Old Standard TT"/>
              </a:rPr>
              <a:t>P</a:t>
            </a:r>
            <a:r>
              <a:rPr lang="en" sz="1800">
                <a:solidFill>
                  <a:srgbClr val="24292F"/>
                </a:solidFill>
                <a:highlight>
                  <a:srgbClr val="FFFFFF"/>
                </a:highlight>
                <a:latin typeface="Old Standard TT"/>
                <a:ea typeface="Old Standard TT"/>
                <a:cs typeface="Old Standard TT"/>
                <a:sym typeface="Old Standard TT"/>
              </a:rPr>
              <a:t>redicting gestures from Indian sign language in real-time</a:t>
            </a:r>
            <a:endParaRPr sz="1800">
              <a:solidFill>
                <a:srgbClr val="24292F"/>
              </a:solidFill>
              <a:highlight>
                <a:srgbClr val="FFFFFF"/>
              </a:highlight>
              <a:latin typeface="Old Standard TT"/>
              <a:ea typeface="Old Standard TT"/>
              <a:cs typeface="Old Standard TT"/>
              <a:sym typeface="Old Standard TT"/>
            </a:endParaRPr>
          </a:p>
          <a:p>
            <a:pPr indent="-342900" lvl="0" marL="457200" rtl="0" algn="l">
              <a:spcBef>
                <a:spcPts val="0"/>
              </a:spcBef>
              <a:spcAft>
                <a:spcPts val="0"/>
              </a:spcAft>
              <a:buClr>
                <a:srgbClr val="24292F"/>
              </a:buClr>
              <a:buSzPts val="1800"/>
              <a:buFont typeface="Old Standard TT"/>
              <a:buAutoNum type="arabicPeriod"/>
            </a:pPr>
            <a:r>
              <a:rPr lang="en" sz="1800">
                <a:solidFill>
                  <a:srgbClr val="24292F"/>
                </a:solidFill>
                <a:highlight>
                  <a:srgbClr val="FFFFFF"/>
                </a:highlight>
                <a:latin typeface="Old Standard TT"/>
                <a:ea typeface="Old Standard TT"/>
                <a:cs typeface="Old Standard TT"/>
                <a:sym typeface="Old Standard TT"/>
              </a:rPr>
              <a:t>Converting predicted alphabets to form words and hence forms sentences. </a:t>
            </a:r>
            <a:endParaRPr sz="1800">
              <a:solidFill>
                <a:srgbClr val="24292F"/>
              </a:solidFill>
              <a:highlight>
                <a:srgbClr val="FFFFFF"/>
              </a:highlight>
              <a:latin typeface="Old Standard TT"/>
              <a:ea typeface="Old Standard TT"/>
              <a:cs typeface="Old Standard TT"/>
              <a:sym typeface="Old Standard TT"/>
            </a:endParaRPr>
          </a:p>
          <a:p>
            <a:pPr indent="-342900" lvl="0" marL="457200" rtl="0" algn="l">
              <a:spcBef>
                <a:spcPts val="0"/>
              </a:spcBef>
              <a:spcAft>
                <a:spcPts val="0"/>
              </a:spcAft>
              <a:buClr>
                <a:srgbClr val="24292F"/>
              </a:buClr>
              <a:buSzPts val="1800"/>
              <a:buFont typeface="Old Standard TT"/>
              <a:buAutoNum type="arabicPeriod"/>
            </a:pPr>
            <a:r>
              <a:rPr lang="en" sz="1800">
                <a:solidFill>
                  <a:srgbClr val="24292F"/>
                </a:solidFill>
                <a:highlight>
                  <a:srgbClr val="FFFFFF"/>
                </a:highlight>
                <a:latin typeface="Old Standard TT"/>
                <a:ea typeface="Old Standard TT"/>
                <a:cs typeface="Old Standard TT"/>
                <a:sym typeface="Old Standard TT"/>
              </a:rPr>
              <a:t>C</a:t>
            </a:r>
            <a:r>
              <a:rPr lang="en" sz="1800">
                <a:solidFill>
                  <a:srgbClr val="24292F"/>
                </a:solidFill>
                <a:highlight>
                  <a:srgbClr val="FFFFFF"/>
                </a:highlight>
                <a:latin typeface="Old Standard TT"/>
                <a:ea typeface="Old Standard TT"/>
                <a:cs typeface="Old Standard TT"/>
                <a:sym typeface="Old Standard TT"/>
              </a:rPr>
              <a:t>onverting </a:t>
            </a:r>
            <a:r>
              <a:rPr lang="en" sz="1800">
                <a:solidFill>
                  <a:srgbClr val="24292F"/>
                </a:solidFill>
                <a:highlight>
                  <a:srgbClr val="FFFFFF"/>
                </a:highlight>
                <a:latin typeface="Old Standard TT"/>
                <a:ea typeface="Old Standard TT"/>
                <a:cs typeface="Old Standard TT"/>
                <a:sym typeface="Old Standard TT"/>
              </a:rPr>
              <a:t>sentences into voice modules using Google Text to Speech(gTTS API)</a:t>
            </a:r>
            <a:endParaRPr sz="1800">
              <a:solidFill>
                <a:srgbClr val="24292F"/>
              </a:solidFill>
              <a:highlight>
                <a:srgbClr val="FFFFFF"/>
              </a:highlight>
              <a:latin typeface="Old Standard TT"/>
              <a:ea typeface="Old Standard TT"/>
              <a:cs typeface="Old Standard TT"/>
              <a:sym typeface="Old Standard TT"/>
            </a:endParaRPr>
          </a:p>
          <a:p>
            <a:pPr indent="-342900" lvl="0" marL="457200" rtl="0" algn="l">
              <a:spcBef>
                <a:spcPts val="0"/>
              </a:spcBef>
              <a:spcAft>
                <a:spcPts val="0"/>
              </a:spcAft>
              <a:buClr>
                <a:srgbClr val="24292F"/>
              </a:buClr>
              <a:buSzPts val="1800"/>
              <a:buFont typeface="Old Standard TT"/>
              <a:buAutoNum type="arabicPeriod"/>
            </a:pPr>
            <a:r>
              <a:rPr lang="en" sz="1800">
                <a:solidFill>
                  <a:srgbClr val="24292F"/>
                </a:solidFill>
                <a:highlight>
                  <a:srgbClr val="FFFFFF"/>
                </a:highlight>
                <a:latin typeface="Old Standard TT"/>
                <a:ea typeface="Old Standard TT"/>
                <a:cs typeface="Old Standard TT"/>
                <a:sym typeface="Old Standard TT"/>
              </a:rPr>
              <a:t>D</a:t>
            </a:r>
            <a:r>
              <a:rPr lang="en" sz="1800">
                <a:solidFill>
                  <a:srgbClr val="24292F"/>
                </a:solidFill>
                <a:highlight>
                  <a:srgbClr val="FFFFFF"/>
                </a:highlight>
                <a:latin typeface="Old Standard TT"/>
                <a:ea typeface="Old Standard TT"/>
                <a:cs typeface="Old Standard TT"/>
                <a:sym typeface="Old Standard TT"/>
              </a:rPr>
              <a:t>eploying  the model to embedded systems (Raspberry Pi, Google Coral, etc.)</a:t>
            </a:r>
            <a:endParaRPr sz="1800">
              <a:solidFill>
                <a:srgbClr val="24292F"/>
              </a:solidFill>
              <a:highlight>
                <a:srgbClr val="FFFFFF"/>
              </a:highlight>
              <a:latin typeface="Old Standard TT"/>
              <a:ea typeface="Old Standard TT"/>
              <a:cs typeface="Old Standard TT"/>
              <a:sym typeface="Old Standard TT"/>
            </a:endParaRPr>
          </a:p>
        </p:txBody>
      </p:sp>
      <p:sp>
        <p:nvSpPr>
          <p:cNvPr id="100" name="Google Shape;100;p20"/>
          <p:cNvSpPr txBox="1"/>
          <p:nvPr/>
        </p:nvSpPr>
        <p:spPr>
          <a:xfrm>
            <a:off x="766850" y="448875"/>
            <a:ext cx="3423000" cy="60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700">
                <a:solidFill>
                  <a:schemeClr val="dk1"/>
                </a:solidFill>
                <a:latin typeface="Old Standard TT"/>
                <a:ea typeface="Old Standard TT"/>
                <a:cs typeface="Old Standard TT"/>
                <a:sym typeface="Old Standard TT"/>
              </a:rPr>
              <a:t>Prototype</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3217300" y="0"/>
            <a:ext cx="2730750"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