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6858000" cx="12192000"/>
  <p:notesSz cx="6858000" cy="9144000"/>
  <p:embeddedFontLst>
    <p:embeddedFont>
      <p:font typeface="Nunito"/>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84" roundtripDataSignature="AMtx7midxDadQuG7LaU6Y9t8otZEiHRe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customschemas.google.com/relationships/presentationmetadata" Target="metadata"/><Relationship Id="rId83" Type="http://schemas.openxmlformats.org/officeDocument/2006/relationships/font" Target="fonts/Nunito-bold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Nunito-regular.fntdata"/><Relationship Id="rId82" Type="http://schemas.openxmlformats.org/officeDocument/2006/relationships/font" Target="fonts/Nunito-italic.fntdata"/><Relationship Id="rId81"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78" name="Google Shape;478;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9" name="Google Shape;479;p11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86" name="Google Shape;486;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7" name="Google Shape;487;p112: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494" name="Google Shape;494;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5" name="Google Shape;495;p113: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10" name="Google Shape;510;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1" name="Google Shape;511;p115: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36" name="Google Shape;536;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7" name="Google Shape;537;p11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50" name="Google Shape;550;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1" name="Google Shape;551;p12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74" name="Google Shape;574;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5" name="Google Shape;575;p124: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83" name="Google Shape;583;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4" name="Google Shape;584;p125: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91" name="Google Shape;591;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2" name="Google Shape;592;p126: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599" name="Google Shape;599;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0" name="Google Shape;600;p127: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607" name="Google Shape;607;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8" name="Google Shape;608;p128: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615" name="Google Shape;615;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6" name="Google Shape;616;p12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215900" lvl="0" marL="215900" marR="0" rtl="0" algn="l">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623" name="Google Shape;623;p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4" name="Google Shape;624;p130: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p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p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p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p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9" name="Google Shape;719;p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3" name="Google Shape;733;p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2"/>
          <p:cNvSpPr/>
          <p:nvPr>
            <p:ph idx="2" type="pic"/>
          </p:nvPr>
        </p:nvSpPr>
        <p:spPr>
          <a:xfrm>
            <a:off x="5183188" y="987425"/>
            <a:ext cx="6172200" cy="4873625"/>
          </a:xfrm>
          <a:prstGeom prst="rect">
            <a:avLst/>
          </a:prstGeom>
          <a:noFill/>
          <a:ln>
            <a:noFill/>
          </a:ln>
        </p:spPr>
      </p:sp>
      <p:sp>
        <p:nvSpPr>
          <p:cNvPr id="79" name="Google Shape;79;p8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8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74"/>
          <p:cNvSpPr/>
          <p:nvPr/>
        </p:nvSpPr>
        <p:spPr>
          <a:xfrm>
            <a:off x="0" y="0"/>
            <a:ext cx="843600" cy="784800"/>
          </a:xfrm>
          <a:prstGeom prst="rect">
            <a:avLst/>
          </a:prstGeom>
          <a:solidFill>
            <a:srgbClr val="1B212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9" name="Google Shape;29;p74"/>
          <p:cNvSpPr/>
          <p:nvPr/>
        </p:nvSpPr>
        <p:spPr>
          <a:xfrm>
            <a:off x="282733" y="295668"/>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30" name="Google Shape;30;p74"/>
          <p:cNvSpPr/>
          <p:nvPr/>
        </p:nvSpPr>
        <p:spPr>
          <a:xfrm>
            <a:off x="282733" y="378967"/>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31" name="Google Shape;31;p74"/>
          <p:cNvSpPr/>
          <p:nvPr/>
        </p:nvSpPr>
        <p:spPr>
          <a:xfrm>
            <a:off x="282733" y="462265"/>
            <a:ext cx="292800" cy="25200"/>
          </a:xfrm>
          <a:prstGeom prst="rect">
            <a:avLst/>
          </a:prstGeom>
          <a:solidFill>
            <a:srgbClr val="55688B">
              <a:alpha val="35294"/>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nvGrpSpPr>
          <p:cNvPr id="32" name="Google Shape;32;p74"/>
          <p:cNvGrpSpPr/>
          <p:nvPr/>
        </p:nvGrpSpPr>
        <p:grpSpPr>
          <a:xfrm>
            <a:off x="0" y="508002"/>
            <a:ext cx="1383800" cy="1355050"/>
            <a:chOff x="0" y="381001"/>
            <a:chExt cx="1037850" cy="1016288"/>
          </a:xfrm>
        </p:grpSpPr>
        <p:sp>
          <p:nvSpPr>
            <p:cNvPr id="33" name="Google Shape;33;p7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34" name="Google Shape;34;p7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sp>
        <p:nvSpPr>
          <p:cNvPr id="35" name="Google Shape;35;p74"/>
          <p:cNvSpPr txBox="1"/>
          <p:nvPr>
            <p:ph type="title"/>
          </p:nvPr>
        </p:nvSpPr>
        <p:spPr>
          <a:xfrm>
            <a:off x="1730000" y="525000"/>
            <a:ext cx="9385200" cy="1218800"/>
          </a:xfrm>
          <a:prstGeom prst="rect">
            <a:avLst/>
          </a:prstGeom>
          <a:noFill/>
          <a:ln>
            <a:noFill/>
          </a:ln>
        </p:spPr>
        <p:txBody>
          <a:bodyPr anchorCtr="0" anchor="t" bIns="91425" lIns="91425" spcFirstLastPara="1" rIns="91425" wrap="square" tIns="91425">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p:txBody>
      </p:sp>
      <p:sp>
        <p:nvSpPr>
          <p:cNvPr id="36" name="Google Shape;36;p74"/>
          <p:cNvSpPr txBox="1"/>
          <p:nvPr>
            <p:ph idx="1" type="body"/>
          </p:nvPr>
        </p:nvSpPr>
        <p:spPr>
          <a:xfrm>
            <a:off x="1730000" y="2090067"/>
            <a:ext cx="9385200" cy="3881600"/>
          </a:xfrm>
          <a:prstGeom prst="rect">
            <a:avLst/>
          </a:prstGeom>
          <a:noFill/>
          <a:ln>
            <a:noFill/>
          </a:ln>
        </p:spPr>
        <p:txBody>
          <a:bodyPr anchorCtr="0" anchor="t" bIns="91425" lIns="91425" spcFirstLastPara="1" rIns="91425" wrap="square" tIns="91425">
            <a:normAutofit/>
          </a:bodyPr>
          <a:lstStyle>
            <a:lvl1pPr indent="-311150" lvl="0" marL="457200" algn="l">
              <a:lnSpc>
                <a:spcPct val="90000"/>
              </a:lnSpc>
              <a:spcBef>
                <a:spcPts val="0"/>
              </a:spcBef>
              <a:spcAft>
                <a:spcPts val="0"/>
              </a:spcAft>
              <a:buClr>
                <a:schemeClr val="dk1"/>
              </a:buClr>
              <a:buSzPts val="1300"/>
              <a:buChar char="●"/>
              <a:defRPr/>
            </a:lvl1pPr>
            <a:lvl2pPr indent="-298450" lvl="1" marL="914400" algn="l">
              <a:lnSpc>
                <a:spcPct val="90000"/>
              </a:lnSpc>
              <a:spcBef>
                <a:spcPts val="2133"/>
              </a:spcBef>
              <a:spcAft>
                <a:spcPts val="0"/>
              </a:spcAft>
              <a:buClr>
                <a:schemeClr val="dk1"/>
              </a:buClr>
              <a:buSzPts val="1100"/>
              <a:buChar char="○"/>
              <a:defRPr/>
            </a:lvl2pPr>
            <a:lvl3pPr indent="-298450" lvl="2" marL="1371600" algn="l">
              <a:lnSpc>
                <a:spcPct val="90000"/>
              </a:lnSpc>
              <a:spcBef>
                <a:spcPts val="2133"/>
              </a:spcBef>
              <a:spcAft>
                <a:spcPts val="0"/>
              </a:spcAft>
              <a:buClr>
                <a:schemeClr val="dk1"/>
              </a:buClr>
              <a:buSzPts val="1100"/>
              <a:buChar char="■"/>
              <a:defRPr/>
            </a:lvl3pPr>
            <a:lvl4pPr indent="-298450" lvl="3" marL="1828800" algn="l">
              <a:lnSpc>
                <a:spcPct val="90000"/>
              </a:lnSpc>
              <a:spcBef>
                <a:spcPts val="2133"/>
              </a:spcBef>
              <a:spcAft>
                <a:spcPts val="0"/>
              </a:spcAft>
              <a:buClr>
                <a:schemeClr val="dk1"/>
              </a:buClr>
              <a:buSzPts val="1100"/>
              <a:buChar char="●"/>
              <a:defRPr/>
            </a:lvl4pPr>
            <a:lvl5pPr indent="-298450" lvl="4" marL="2286000" algn="l">
              <a:lnSpc>
                <a:spcPct val="90000"/>
              </a:lnSpc>
              <a:spcBef>
                <a:spcPts val="2133"/>
              </a:spcBef>
              <a:spcAft>
                <a:spcPts val="0"/>
              </a:spcAft>
              <a:buClr>
                <a:schemeClr val="dk1"/>
              </a:buClr>
              <a:buSzPts val="1100"/>
              <a:buChar char="○"/>
              <a:defRPr/>
            </a:lvl5pPr>
            <a:lvl6pPr indent="-298450" lvl="5" marL="2743200" algn="l">
              <a:lnSpc>
                <a:spcPct val="90000"/>
              </a:lnSpc>
              <a:spcBef>
                <a:spcPts val="2133"/>
              </a:spcBef>
              <a:spcAft>
                <a:spcPts val="0"/>
              </a:spcAft>
              <a:buClr>
                <a:schemeClr val="dk1"/>
              </a:buClr>
              <a:buSzPts val="1100"/>
              <a:buChar char="■"/>
              <a:defRPr/>
            </a:lvl6pPr>
            <a:lvl7pPr indent="-298450" lvl="6" marL="3200400" algn="l">
              <a:lnSpc>
                <a:spcPct val="90000"/>
              </a:lnSpc>
              <a:spcBef>
                <a:spcPts val="2133"/>
              </a:spcBef>
              <a:spcAft>
                <a:spcPts val="0"/>
              </a:spcAft>
              <a:buClr>
                <a:schemeClr val="dk1"/>
              </a:buClr>
              <a:buSzPts val="1100"/>
              <a:buChar char="●"/>
              <a:defRPr/>
            </a:lvl7pPr>
            <a:lvl8pPr indent="-298450" lvl="7" marL="3657600" algn="l">
              <a:lnSpc>
                <a:spcPct val="90000"/>
              </a:lnSpc>
              <a:spcBef>
                <a:spcPts val="2133"/>
              </a:spcBef>
              <a:spcAft>
                <a:spcPts val="0"/>
              </a:spcAft>
              <a:buClr>
                <a:schemeClr val="dk1"/>
              </a:buClr>
              <a:buSzPts val="1100"/>
              <a:buChar char="○"/>
              <a:defRPr/>
            </a:lvl8pPr>
            <a:lvl9pPr indent="-298450" lvl="8" marL="4114800" algn="l">
              <a:lnSpc>
                <a:spcPct val="90000"/>
              </a:lnSpc>
              <a:spcBef>
                <a:spcPts val="2133"/>
              </a:spcBef>
              <a:spcAft>
                <a:spcPts val="2133"/>
              </a:spcAft>
              <a:buClr>
                <a:schemeClr val="dk1"/>
              </a:buClr>
              <a:buSzPts val="1100"/>
              <a:buChar char="■"/>
              <a:defRPr/>
            </a:lvl9pPr>
          </a:lstStyle>
          <a:p/>
        </p:txBody>
      </p:sp>
      <p:sp>
        <p:nvSpPr>
          <p:cNvPr id="37" name="Google Shape;37;p7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7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7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7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8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8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1.vml"/><Relationship Id="rId4" Type="http://schemas.openxmlformats.org/officeDocument/2006/relationships/image" Target="../media/image6.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5.png"/><Relationship Id="rId8"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6"/>
          <p:cNvSpPr txBox="1"/>
          <p:nvPr>
            <p:ph type="ctrTitle"/>
          </p:nvPr>
        </p:nvSpPr>
        <p:spPr>
          <a:xfrm>
            <a:off x="-736600" y="1093788"/>
            <a:ext cx="11682413" cy="163671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b="1" lang="en" sz="4800">
                <a:solidFill>
                  <a:schemeClr val="dk1"/>
                </a:solidFill>
                <a:latin typeface="Times New Roman"/>
                <a:ea typeface="Times New Roman"/>
                <a:cs typeface="Times New Roman"/>
                <a:sym typeface="Times New Roman"/>
              </a:rPr>
              <a:t>Medium access control sublayer</a:t>
            </a:r>
            <a:endParaRPr b="1" sz="4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7"/>
          <p:cNvSpPr txBox="1"/>
          <p:nvPr>
            <p:ph type="title"/>
          </p:nvPr>
        </p:nvSpPr>
        <p:spPr>
          <a:xfrm>
            <a:off x="0" y="149225"/>
            <a:ext cx="9548813" cy="884238"/>
          </a:xfrm>
          <a:prstGeom prst="rect">
            <a:avLst/>
          </a:prstGeom>
          <a:noFill/>
          <a:ln>
            <a:noFill/>
          </a:ln>
        </p:spPr>
        <p:txBody>
          <a:bodyPr anchorCtr="0" anchor="t" bIns="121900" lIns="121900" spcFirstLastPara="1" rIns="121900" wrap="square" tIns="121900">
            <a:normAutofit fontScale="90000"/>
          </a:bodyPr>
          <a:lstStyle/>
          <a:p>
            <a:pPr indent="-342900" lvl="0" marL="342900" rtl="0" algn="l">
              <a:lnSpc>
                <a:spcPct val="90000"/>
              </a:lnSpc>
              <a:spcBef>
                <a:spcPts val="0"/>
              </a:spcBef>
              <a:spcAft>
                <a:spcPts val="0"/>
              </a:spcAft>
              <a:buClr>
                <a:srgbClr val="000000"/>
              </a:buClr>
              <a:buSzPct val="25462"/>
              <a:buNone/>
            </a:pPr>
            <a:r>
              <a:rPr b="1" lang="en" sz="4800">
                <a:solidFill>
                  <a:srgbClr val="000000"/>
                </a:solidFill>
                <a:latin typeface="Times New Roman"/>
                <a:ea typeface="Times New Roman"/>
                <a:cs typeface="Times New Roman"/>
                <a:sym typeface="Times New Roman"/>
              </a:rPr>
              <a:t>      2.2.1   ALOHA</a:t>
            </a:r>
            <a:endParaRPr b="1" sz="4800">
              <a:solidFill>
                <a:schemeClr val="lt2"/>
              </a:solidFill>
              <a:latin typeface="Times New Roman"/>
              <a:ea typeface="Times New Roman"/>
              <a:cs typeface="Times New Roman"/>
              <a:sym typeface="Times New Roman"/>
            </a:endParaRPr>
          </a:p>
        </p:txBody>
      </p:sp>
      <p:sp>
        <p:nvSpPr>
          <p:cNvPr id="158" name="Google Shape;158;p67"/>
          <p:cNvSpPr txBox="1"/>
          <p:nvPr>
            <p:ph idx="1" type="body"/>
          </p:nvPr>
        </p:nvSpPr>
        <p:spPr>
          <a:xfrm>
            <a:off x="347663" y="1400175"/>
            <a:ext cx="11168062" cy="4057650"/>
          </a:xfrm>
          <a:prstGeom prst="rect">
            <a:avLst/>
          </a:prstGeom>
          <a:noFill/>
          <a:ln>
            <a:noFill/>
          </a:ln>
        </p:spPr>
        <p:txBody>
          <a:bodyPr anchorCtr="0" anchor="t" bIns="121900" lIns="121900" spcFirstLastPara="1" rIns="121900" wrap="square" tIns="121900">
            <a:noAutofit/>
          </a:bodyPr>
          <a:lstStyle/>
          <a:p>
            <a:pPr indent="0" lvl="0" marL="0" rtl="0" algn="just">
              <a:lnSpc>
                <a:spcPct val="90000"/>
              </a:lnSpc>
              <a:spcBef>
                <a:spcPts val="0"/>
              </a:spcBef>
              <a:spcAft>
                <a:spcPts val="0"/>
              </a:spcAft>
              <a:buSzPts val="1300"/>
              <a:buFont typeface="Noto Sans Symbols"/>
              <a:buNone/>
            </a:pPr>
            <a:r>
              <a:rPr b="1" lang="en" sz="3200">
                <a:solidFill>
                  <a:srgbClr val="000000"/>
                </a:solidFill>
                <a:latin typeface="Times New Roman"/>
                <a:ea typeface="Times New Roman"/>
                <a:cs typeface="Times New Roman"/>
                <a:sym typeface="Times New Roman"/>
              </a:rPr>
              <a:t>ALOHA</a:t>
            </a:r>
            <a:r>
              <a:rPr lang="en" sz="3200">
                <a:solidFill>
                  <a:srgbClr val="000000"/>
                </a:solidFill>
                <a:latin typeface="Times New Roman"/>
                <a:ea typeface="Times New Roman"/>
                <a:cs typeface="Times New Roman"/>
                <a:sym typeface="Times New Roman"/>
              </a:rPr>
              <a:t> is a system proposed for solving the channel allocation problem.</a:t>
            </a:r>
            <a:endParaRPr sz="3200">
              <a:solidFill>
                <a:srgbClr val="000000"/>
              </a:solidFill>
              <a:latin typeface="Times New Roman"/>
              <a:ea typeface="Times New Roman"/>
              <a:cs typeface="Times New Roman"/>
              <a:sym typeface="Times New Roman"/>
            </a:endParaRPr>
          </a:p>
          <a:p>
            <a:pPr indent="-457200" lvl="0" marL="592664"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there are two versions of ALOHA:</a:t>
            </a:r>
            <a:endParaRPr sz="3200">
              <a:solidFill>
                <a:srgbClr val="000000"/>
              </a:solidFill>
              <a:latin typeface="Times New Roman"/>
              <a:ea typeface="Times New Roman"/>
              <a:cs typeface="Times New Roman"/>
              <a:sym typeface="Times New Roman"/>
            </a:endParaRPr>
          </a:p>
          <a:p>
            <a:pPr indent="-474121" lvl="1" marL="914400" rtl="0" algn="just">
              <a:lnSpc>
                <a:spcPct val="90000"/>
              </a:lnSpc>
              <a:spcBef>
                <a:spcPts val="0"/>
              </a:spcBef>
              <a:spcAft>
                <a:spcPts val="0"/>
              </a:spcAft>
              <a:buClr>
                <a:srgbClr val="000000"/>
              </a:buClr>
              <a:buSzPts val="2000"/>
              <a:buFont typeface="Noto Sans Symbols"/>
              <a:buChar char="⮚"/>
            </a:pPr>
            <a:r>
              <a:rPr b="1" lang="en" sz="3200">
                <a:solidFill>
                  <a:srgbClr val="000000"/>
                </a:solidFill>
                <a:latin typeface="Times New Roman"/>
                <a:ea typeface="Times New Roman"/>
                <a:cs typeface="Times New Roman"/>
                <a:sym typeface="Times New Roman"/>
              </a:rPr>
              <a:t>Pure ALOHA</a:t>
            </a:r>
            <a:r>
              <a:rPr lang="en" sz="3200">
                <a:solidFill>
                  <a:srgbClr val="000000"/>
                </a:solidFill>
                <a:latin typeface="Times New Roman"/>
                <a:ea typeface="Times New Roman"/>
                <a:cs typeface="Times New Roman"/>
                <a:sym typeface="Times New Roman"/>
              </a:rPr>
              <a:t> </a:t>
            </a:r>
            <a:endParaRPr sz="3200">
              <a:solidFill>
                <a:srgbClr val="000000"/>
              </a:solidFill>
              <a:latin typeface="Times New Roman"/>
              <a:ea typeface="Times New Roman"/>
              <a:cs typeface="Times New Roman"/>
              <a:sym typeface="Times New Roman"/>
            </a:endParaRPr>
          </a:p>
          <a:p>
            <a:pPr indent="-474121" lvl="1" marL="9144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 </a:t>
            </a:r>
            <a:r>
              <a:rPr b="1" lang="en" sz="3200">
                <a:solidFill>
                  <a:srgbClr val="000000"/>
                </a:solidFill>
                <a:latin typeface="Times New Roman"/>
                <a:ea typeface="Times New Roman"/>
                <a:cs typeface="Times New Roman"/>
                <a:sym typeface="Times New Roman"/>
              </a:rPr>
              <a:t>Slotted ALOHA</a:t>
            </a:r>
            <a:endParaRPr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The basic difference with respect to timing is:</a:t>
            </a:r>
            <a:endParaRPr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Pure ALOHA does not require </a:t>
            </a:r>
            <a:r>
              <a:rPr lang="en" sz="3200" u="sng">
                <a:solidFill>
                  <a:srgbClr val="000000"/>
                </a:solidFill>
                <a:latin typeface="Times New Roman"/>
                <a:ea typeface="Times New Roman"/>
                <a:cs typeface="Times New Roman"/>
                <a:sym typeface="Times New Roman"/>
              </a:rPr>
              <a:t>global time synchronization</a:t>
            </a:r>
            <a:r>
              <a:rPr lang="en" sz="3200">
                <a:solidFill>
                  <a:srgbClr val="000000"/>
                </a:solidFill>
                <a:latin typeface="Times New Roman"/>
                <a:ea typeface="Times New Roman"/>
                <a:cs typeface="Times New Roman"/>
                <a:sym typeface="Times New Roman"/>
              </a:rPr>
              <a:t>; i.e. time is continuous</a:t>
            </a:r>
            <a:endParaRPr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In slotted ALOHA time is divided into discrete slots</a:t>
            </a:r>
            <a:endParaRPr sz="3200">
              <a:solidFill>
                <a:srgbClr val="3F3F3F"/>
              </a:solidFill>
              <a:latin typeface="Times New Roman"/>
              <a:ea typeface="Times New Roman"/>
              <a:cs typeface="Times New Roman"/>
              <a:sym typeface="Times New Roman"/>
            </a:endParaRPr>
          </a:p>
        </p:txBody>
      </p:sp>
      <p:sp>
        <p:nvSpPr>
          <p:cNvPr id="159" name="Google Shape;159;p67"/>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8"/>
          <p:cNvSpPr txBox="1"/>
          <p:nvPr>
            <p:ph type="title"/>
          </p:nvPr>
        </p:nvSpPr>
        <p:spPr>
          <a:xfrm>
            <a:off x="0" y="182563"/>
            <a:ext cx="9374188" cy="1331912"/>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Pure ALOHA </a:t>
            </a:r>
            <a:endParaRPr b="1" sz="4000">
              <a:solidFill>
                <a:schemeClr val="lt2"/>
              </a:solidFill>
              <a:latin typeface="Times New Roman"/>
              <a:ea typeface="Times New Roman"/>
              <a:cs typeface="Times New Roman"/>
              <a:sym typeface="Times New Roman"/>
            </a:endParaRPr>
          </a:p>
        </p:txBody>
      </p:sp>
      <p:sp>
        <p:nvSpPr>
          <p:cNvPr id="165" name="Google Shape;165;p68"/>
          <p:cNvSpPr txBox="1"/>
          <p:nvPr>
            <p:ph idx="1" type="body"/>
          </p:nvPr>
        </p:nvSpPr>
        <p:spPr>
          <a:xfrm>
            <a:off x="328613" y="1035050"/>
            <a:ext cx="11134725" cy="4205288"/>
          </a:xfrm>
          <a:prstGeom prst="rect">
            <a:avLst/>
          </a:prstGeom>
          <a:noFill/>
          <a:ln>
            <a:noFill/>
          </a:ln>
        </p:spPr>
        <p:txBody>
          <a:bodyPr anchorCtr="0" anchor="t" bIns="121900" lIns="121900" spcFirstLastPara="1" rIns="121900" wrap="square" tIns="121900">
            <a:noAutofit/>
          </a:bodyPr>
          <a:lstStyle/>
          <a:p>
            <a:pPr indent="0" lvl="1" marL="0" rtl="0" algn="l">
              <a:lnSpc>
                <a:spcPct val="90000"/>
              </a:lnSpc>
              <a:spcBef>
                <a:spcPts val="0"/>
              </a:spcBef>
              <a:spcAft>
                <a:spcPts val="0"/>
              </a:spcAft>
              <a:buClr>
                <a:srgbClr val="000000"/>
              </a:buClr>
              <a:buSzPts val="1400"/>
              <a:buFont typeface="Noto Sans Symbols"/>
              <a:buNone/>
            </a:pPr>
            <a:r>
              <a:t/>
            </a:r>
            <a:endParaRPr sz="2400">
              <a:solidFill>
                <a:srgbClr val="000000"/>
              </a:solidFill>
            </a:endParaRPr>
          </a:p>
          <a:p>
            <a:pPr indent="-609585" lvl="1" marL="914400" rtl="0" algn="l">
              <a:lnSpc>
                <a:spcPct val="90000"/>
              </a:lnSpc>
              <a:spcBef>
                <a:spcPts val="0"/>
              </a:spcBef>
              <a:spcAft>
                <a:spcPts val="0"/>
              </a:spcAft>
              <a:buClr>
                <a:srgbClr val="000000"/>
              </a:buClr>
              <a:buSzPts val="3200"/>
              <a:buFont typeface="Noto Sans Symbols"/>
              <a:buNone/>
            </a:pPr>
            <a:r>
              <a:rPr lang="en" sz="3600">
                <a:solidFill>
                  <a:srgbClr val="000000"/>
                </a:solidFill>
                <a:latin typeface="Times New Roman"/>
                <a:ea typeface="Times New Roman"/>
                <a:cs typeface="Times New Roman"/>
                <a:sym typeface="Times New Roman"/>
              </a:rPr>
              <a:t>The system is working as follows:</a:t>
            </a:r>
            <a:endParaRPr sz="36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300"/>
              <a:buFont typeface="Noto Sans Symbols"/>
              <a:buNone/>
            </a:pPr>
            <a:r>
              <a:t/>
            </a:r>
            <a:endParaRPr sz="3600">
              <a:solidFill>
                <a:srgbClr val="0000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000000"/>
              </a:buClr>
              <a:buSzPts val="2000"/>
              <a:buFont typeface="Noto Sans Symbols"/>
              <a:buChar char="⮚"/>
            </a:pPr>
            <a:r>
              <a:rPr lang="en" sz="3600">
                <a:solidFill>
                  <a:srgbClr val="000000"/>
                </a:solidFill>
                <a:latin typeface="Times New Roman"/>
                <a:ea typeface="Times New Roman"/>
                <a:cs typeface="Times New Roman"/>
                <a:sym typeface="Times New Roman"/>
              </a:rPr>
              <a:t>let users transmit </a:t>
            </a:r>
            <a:r>
              <a:rPr b="1" lang="en" sz="3600">
                <a:solidFill>
                  <a:srgbClr val="000000"/>
                </a:solidFill>
                <a:latin typeface="Times New Roman"/>
                <a:ea typeface="Times New Roman"/>
                <a:cs typeface="Times New Roman"/>
                <a:sym typeface="Times New Roman"/>
              </a:rPr>
              <a:t>whenever</a:t>
            </a:r>
            <a:r>
              <a:rPr lang="en" sz="3600">
                <a:solidFill>
                  <a:srgbClr val="000000"/>
                </a:solidFill>
                <a:latin typeface="Times New Roman"/>
                <a:ea typeface="Times New Roman"/>
                <a:cs typeface="Times New Roman"/>
                <a:sym typeface="Times New Roman"/>
              </a:rPr>
              <a:t> they have data to be sent.</a:t>
            </a:r>
            <a:endParaRPr sz="3600">
              <a:solidFill>
                <a:srgbClr val="0000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000000"/>
              </a:buClr>
              <a:buSzPts val="2000"/>
              <a:buFont typeface="Noto Sans Symbols"/>
              <a:buChar char="⮚"/>
            </a:pPr>
            <a:r>
              <a:rPr lang="en" sz="3600">
                <a:solidFill>
                  <a:srgbClr val="000000"/>
                </a:solidFill>
                <a:latin typeface="Times New Roman"/>
                <a:ea typeface="Times New Roman"/>
                <a:cs typeface="Times New Roman"/>
                <a:sym typeface="Times New Roman"/>
              </a:rPr>
              <a:t>expected collisions will occur.</a:t>
            </a:r>
            <a:endParaRPr sz="3600">
              <a:solidFill>
                <a:srgbClr val="0000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000000"/>
              </a:buClr>
              <a:buSzPts val="2000"/>
              <a:buFont typeface="Noto Sans Symbols"/>
              <a:buChar char="⮚"/>
            </a:pPr>
            <a:r>
              <a:rPr lang="en" sz="3600">
                <a:solidFill>
                  <a:srgbClr val="000000"/>
                </a:solidFill>
                <a:latin typeface="Times New Roman"/>
                <a:ea typeface="Times New Roman"/>
                <a:cs typeface="Times New Roman"/>
                <a:sym typeface="Times New Roman"/>
              </a:rPr>
              <a:t>the collided frames will be destroyed.</a:t>
            </a:r>
            <a:endParaRPr sz="3600">
              <a:solidFill>
                <a:srgbClr val="0000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000000"/>
              </a:buClr>
              <a:buSzPts val="2000"/>
              <a:buFont typeface="Noto Sans Symbols"/>
              <a:buChar char="⮚"/>
            </a:pPr>
            <a:r>
              <a:rPr lang="en" sz="3600">
                <a:solidFill>
                  <a:srgbClr val="000000"/>
                </a:solidFill>
                <a:latin typeface="Times New Roman"/>
                <a:ea typeface="Times New Roman"/>
                <a:cs typeface="Times New Roman"/>
                <a:sym typeface="Times New Roman"/>
              </a:rPr>
              <a:t>using a feedback mechanism to know about the status of frame.</a:t>
            </a:r>
            <a:endParaRPr sz="3600">
              <a:solidFill>
                <a:srgbClr val="000000"/>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Clr>
                <a:srgbClr val="000000"/>
              </a:buClr>
              <a:buSzPts val="2000"/>
              <a:buFont typeface="Noto Sans Symbols"/>
              <a:buChar char="⮚"/>
            </a:pPr>
            <a:r>
              <a:rPr lang="en" sz="3600">
                <a:solidFill>
                  <a:srgbClr val="000000"/>
                </a:solidFill>
                <a:latin typeface="Times New Roman"/>
                <a:ea typeface="Times New Roman"/>
                <a:cs typeface="Times New Roman"/>
                <a:sym typeface="Times New Roman"/>
              </a:rPr>
              <a:t>retransmit the destroyed frame</a:t>
            </a:r>
            <a:endParaRPr sz="36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SzPts val="1300"/>
              <a:buFont typeface="Noto Sans Symbols"/>
              <a:buNone/>
            </a:pPr>
            <a:r>
              <a:t/>
            </a:r>
            <a:endParaRPr sz="2667">
              <a:solidFill>
                <a:srgbClr val="000000"/>
              </a:solidFill>
            </a:endParaRPr>
          </a:p>
          <a:p>
            <a:pPr indent="0" lvl="0" marL="0" rtl="0" algn="l">
              <a:lnSpc>
                <a:spcPct val="90000"/>
              </a:lnSpc>
              <a:spcBef>
                <a:spcPts val="0"/>
              </a:spcBef>
              <a:spcAft>
                <a:spcPts val="2133"/>
              </a:spcAft>
              <a:buSzPts val="1300"/>
              <a:buFont typeface="Noto Sans Symbols"/>
              <a:buNone/>
            </a:pPr>
            <a:r>
              <a:t/>
            </a:r>
            <a:endParaRPr sz="2400">
              <a:solidFill>
                <a:srgbClr val="3F3F3F"/>
              </a:solidFill>
            </a:endParaRPr>
          </a:p>
        </p:txBody>
      </p:sp>
      <p:sp>
        <p:nvSpPr>
          <p:cNvPr id="166" name="Google Shape;166;p68"/>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9"/>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pic>
        <p:nvPicPr>
          <p:cNvPr descr="4-01" id="172" name="Google Shape;172;p69"/>
          <p:cNvPicPr preferRelativeResize="0"/>
          <p:nvPr/>
        </p:nvPicPr>
        <p:blipFill rotWithShape="1">
          <a:blip r:embed="rId3">
            <a:alphaModFix/>
          </a:blip>
          <a:srcRect b="0" l="0" r="0" t="0"/>
          <a:stretch/>
        </p:blipFill>
        <p:spPr>
          <a:xfrm>
            <a:off x="234950" y="914400"/>
            <a:ext cx="11496675" cy="5127625"/>
          </a:xfrm>
          <a:prstGeom prst="rect">
            <a:avLst/>
          </a:prstGeom>
          <a:noFill/>
          <a:ln>
            <a:noFill/>
          </a:ln>
        </p:spPr>
      </p:pic>
      <p:sp>
        <p:nvSpPr>
          <p:cNvPr id="173" name="Google Shape;173;p69"/>
          <p:cNvSpPr txBox="1"/>
          <p:nvPr/>
        </p:nvSpPr>
        <p:spPr>
          <a:xfrm>
            <a:off x="533400" y="6054725"/>
            <a:ext cx="9450388" cy="1101725"/>
          </a:xfrm>
          <a:prstGeom prst="rect">
            <a:avLst/>
          </a:prstGeom>
          <a:noFill/>
          <a:ln>
            <a:noFill/>
          </a:ln>
        </p:spPr>
        <p:txBody>
          <a:bodyPr anchorCtr="0" anchor="t" bIns="121900" lIns="121900" spcFirstLastPara="1" rIns="121900" wrap="square" tIns="121900">
            <a:noAutofit/>
          </a:bodyPr>
          <a:lstStyle/>
          <a:p>
            <a:pPr indent="-455613" lvl="0" marL="455613" marR="0" rtl="0" algn="ctr">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Fig 2.2.1a frames are transmitted at completely arbitrary times.</a:t>
            </a:r>
            <a:endParaRPr/>
          </a:p>
        </p:txBody>
      </p:sp>
      <p:sp>
        <p:nvSpPr>
          <p:cNvPr id="174" name="Google Shape;174;p69"/>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
        <p:nvSpPr>
          <p:cNvPr id="175" name="Google Shape;175;p69"/>
          <p:cNvSpPr txBox="1"/>
          <p:nvPr/>
        </p:nvSpPr>
        <p:spPr>
          <a:xfrm>
            <a:off x="234950" y="0"/>
            <a:ext cx="3998913" cy="1319213"/>
          </a:xfrm>
          <a:prstGeom prst="rect">
            <a:avLst/>
          </a:prstGeom>
          <a:noFill/>
          <a:ln>
            <a:noFill/>
          </a:ln>
        </p:spPr>
        <p:txBody>
          <a:bodyPr anchorCtr="0" anchor="t" bIns="121900" lIns="121900" spcFirstLastPara="1" rIns="121900" wrap="square" tIns="121900">
            <a:noAutofit/>
          </a:bodyPr>
          <a:lstStyle/>
          <a:p>
            <a:pPr indent="-609585" lvl="1" marL="1219170" marR="0" rtl="0" algn="l">
              <a:lnSpc>
                <a:spcPct val="100000"/>
              </a:lnSpc>
              <a:spcBef>
                <a:spcPts val="0"/>
              </a:spcBef>
              <a:spcAft>
                <a:spcPts val="0"/>
              </a:spcAft>
              <a:buNone/>
            </a:pPr>
            <a:r>
              <a:rPr b="1" i="0" lang="en" sz="3733" u="none" cap="none" strike="noStrike">
                <a:solidFill>
                  <a:srgbClr val="000000"/>
                </a:solidFill>
                <a:latin typeface="Times New Roman"/>
                <a:ea typeface="Times New Roman"/>
                <a:cs typeface="Times New Roman"/>
                <a:sym typeface="Times New Roman"/>
              </a:rPr>
              <a:t>Pure ALOHA</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0"/>
          <p:cNvSpPr txBox="1"/>
          <p:nvPr>
            <p:ph type="title"/>
          </p:nvPr>
        </p:nvSpPr>
        <p:spPr>
          <a:xfrm>
            <a:off x="0" y="155575"/>
            <a:ext cx="9374188" cy="785813"/>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66666"/>
              <a:buNone/>
            </a:pPr>
            <a:r>
              <a:rPr b="1" lang="en" sz="4000">
                <a:solidFill>
                  <a:srgbClr val="000000"/>
                </a:solidFill>
                <a:latin typeface="Times New Roman"/>
                <a:ea typeface="Times New Roman"/>
                <a:cs typeface="Times New Roman"/>
                <a:sym typeface="Times New Roman"/>
              </a:rPr>
              <a:t>        Pure ALOHA </a:t>
            </a:r>
            <a:br>
              <a:rPr b="1" lang="en" sz="4000">
                <a:solidFill>
                  <a:schemeClr val="lt2"/>
                </a:solidFill>
                <a:latin typeface="Times New Roman"/>
                <a:ea typeface="Times New Roman"/>
                <a:cs typeface="Times New Roman"/>
                <a:sym typeface="Times New Roman"/>
              </a:rPr>
            </a:br>
            <a:endParaRPr/>
          </a:p>
        </p:txBody>
      </p:sp>
      <p:sp>
        <p:nvSpPr>
          <p:cNvPr id="181" name="Google Shape;181;p70"/>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182" name="Google Shape;182;p70"/>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183" name="Google Shape;183;p70"/>
          <p:cNvPicPr preferRelativeResize="0"/>
          <p:nvPr/>
        </p:nvPicPr>
        <p:blipFill rotWithShape="1">
          <a:blip r:embed="rId3">
            <a:alphaModFix/>
          </a:blip>
          <a:srcRect b="0" l="0" r="0" t="0"/>
          <a:stretch/>
        </p:blipFill>
        <p:spPr>
          <a:xfrm>
            <a:off x="357188" y="1012825"/>
            <a:ext cx="11437937" cy="5256213"/>
          </a:xfrm>
          <a:prstGeom prst="rect">
            <a:avLst/>
          </a:prstGeom>
          <a:noFill/>
          <a:ln>
            <a:noFill/>
          </a:ln>
        </p:spPr>
      </p:pic>
      <p:sp>
        <p:nvSpPr>
          <p:cNvPr id="184" name="Google Shape;184;p70"/>
          <p:cNvSpPr txBox="1"/>
          <p:nvPr/>
        </p:nvSpPr>
        <p:spPr>
          <a:xfrm>
            <a:off x="1509713" y="6135688"/>
            <a:ext cx="10285412" cy="704850"/>
          </a:xfrm>
          <a:prstGeom prst="rect">
            <a:avLst/>
          </a:prstGeom>
          <a:noFill/>
          <a:ln>
            <a:noFill/>
          </a:ln>
        </p:spPr>
        <p:txBody>
          <a:bodyPr anchorCtr="0" anchor="t" bIns="121900" lIns="121900" spcFirstLastPara="1" rIns="121900" wrap="square" tIns="121900">
            <a:noAutofit/>
          </a:bodyPr>
          <a:lstStyle/>
          <a:p>
            <a:pPr indent="-455613" lvl="0" marL="455613" marR="0" rtl="0" algn="ctr">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Fig 2.2.1b frames are transmitted at completely arbitrary times.</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1"/>
          <p:cNvSpPr txBox="1"/>
          <p:nvPr>
            <p:ph type="title"/>
          </p:nvPr>
        </p:nvSpPr>
        <p:spPr>
          <a:xfrm>
            <a:off x="201613" y="149225"/>
            <a:ext cx="9374187" cy="1331913"/>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Pure ALOHA </a:t>
            </a:r>
            <a:endParaRPr b="1" sz="4000">
              <a:solidFill>
                <a:schemeClr val="lt2"/>
              </a:solidFill>
              <a:latin typeface="Times New Roman"/>
              <a:ea typeface="Times New Roman"/>
              <a:cs typeface="Times New Roman"/>
              <a:sym typeface="Times New Roman"/>
            </a:endParaRPr>
          </a:p>
        </p:txBody>
      </p:sp>
      <p:sp>
        <p:nvSpPr>
          <p:cNvPr id="190" name="Google Shape;190;p71"/>
          <p:cNvSpPr txBox="1"/>
          <p:nvPr>
            <p:ph idx="1" type="body"/>
          </p:nvPr>
        </p:nvSpPr>
        <p:spPr>
          <a:xfrm>
            <a:off x="400050" y="1481138"/>
            <a:ext cx="11395075" cy="4129087"/>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Such systems where multiple users share a common channel in a way that leads to conflicts are known as ‘</a:t>
            </a:r>
            <a:r>
              <a:rPr b="1" lang="en" sz="3200">
                <a:solidFill>
                  <a:srgbClr val="3F3F3F"/>
                </a:solidFill>
                <a:latin typeface="Times New Roman"/>
                <a:ea typeface="Times New Roman"/>
                <a:cs typeface="Times New Roman"/>
                <a:sym typeface="Times New Roman"/>
              </a:rPr>
              <a:t>contention systems</a:t>
            </a:r>
            <a:r>
              <a:rPr lang="en" sz="3200">
                <a:solidFill>
                  <a:srgbClr val="3F3F3F"/>
                </a:solidFill>
                <a:latin typeface="Times New Roman"/>
                <a:ea typeface="Times New Roman"/>
                <a:cs typeface="Times New Roman"/>
                <a:sym typeface="Times New Roman"/>
              </a:rPr>
              <a:t>’</a:t>
            </a:r>
            <a:endParaRPr/>
          </a:p>
          <a:p>
            <a:pPr indent="0" lvl="0" marL="135464" rtl="0" algn="just">
              <a:lnSpc>
                <a:spcPct val="90000"/>
              </a:lnSpc>
              <a:spcBef>
                <a:spcPts val="0"/>
              </a:spcBef>
              <a:spcAft>
                <a:spcPts val="0"/>
              </a:spcAft>
              <a:buSzPts val="2000"/>
              <a:buFont typeface="Noto Sans Symbols"/>
              <a:buNone/>
            </a:pPr>
            <a:r>
              <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As seen in Fig. 4.2.1a and b, whenever two frames try to occupy the channel at the same time, collision occurs and both frames are garbled.</a:t>
            </a:r>
            <a:endParaRPr sz="3200">
              <a:solidFill>
                <a:srgbClr val="3F3F3F"/>
              </a:solidFill>
              <a:latin typeface="Times New Roman"/>
              <a:ea typeface="Times New Roman"/>
              <a:cs typeface="Times New Roman"/>
              <a:sym typeface="Times New Roman"/>
            </a:endParaRPr>
          </a:p>
        </p:txBody>
      </p:sp>
      <p:sp>
        <p:nvSpPr>
          <p:cNvPr id="191" name="Google Shape;191;p71"/>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5"/>
          <p:cNvSpPr txBox="1"/>
          <p:nvPr>
            <p:ph type="title"/>
          </p:nvPr>
        </p:nvSpPr>
        <p:spPr>
          <a:xfrm>
            <a:off x="0" y="142875"/>
            <a:ext cx="10647363" cy="823913"/>
          </a:xfrm>
          <a:prstGeom prst="rect">
            <a:avLst/>
          </a:prstGeom>
          <a:noFill/>
          <a:ln>
            <a:noFill/>
          </a:ln>
        </p:spPr>
        <p:txBody>
          <a:bodyPr anchorCtr="0" anchor="t" bIns="121900" lIns="121900" spcFirstLastPara="1" rIns="121900" wrap="square" tIns="121900">
            <a:normAutofit fontScale="90000"/>
          </a:bodyPr>
          <a:lstStyle/>
          <a:p>
            <a:pPr indent="-342900" lvl="0" marL="342900" rtl="0" algn="l">
              <a:lnSpc>
                <a:spcPct val="90000"/>
              </a:lnSpc>
              <a:spcBef>
                <a:spcPts val="0"/>
              </a:spcBef>
              <a:spcAft>
                <a:spcPts val="0"/>
              </a:spcAft>
              <a:buClr>
                <a:srgbClr val="000000"/>
              </a:buClr>
              <a:buSzPct val="30555"/>
              <a:buNone/>
            </a:pPr>
            <a:r>
              <a:rPr b="1" lang="en" sz="4000">
                <a:solidFill>
                  <a:srgbClr val="000000"/>
                </a:solidFill>
                <a:latin typeface="Times New Roman"/>
                <a:ea typeface="Times New Roman"/>
                <a:cs typeface="Times New Roman"/>
                <a:sym typeface="Times New Roman"/>
              </a:rPr>
              <a:t>       Pure ALOHA - Vulnerable time for collision</a:t>
            </a:r>
            <a:endParaRPr b="1" sz="4000">
              <a:solidFill>
                <a:schemeClr val="lt2"/>
              </a:solidFill>
              <a:latin typeface="Times New Roman"/>
              <a:ea typeface="Times New Roman"/>
              <a:cs typeface="Times New Roman"/>
              <a:sym typeface="Times New Roman"/>
            </a:endParaRPr>
          </a:p>
        </p:txBody>
      </p:sp>
      <p:sp>
        <p:nvSpPr>
          <p:cNvPr id="197" name="Google Shape;197;p85"/>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198" name="Google Shape;198;p85"/>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descr="4-02" id="199" name="Google Shape;199;p85"/>
          <p:cNvPicPr preferRelativeResize="0"/>
          <p:nvPr/>
        </p:nvPicPr>
        <p:blipFill rotWithShape="1">
          <a:blip r:embed="rId3">
            <a:alphaModFix/>
          </a:blip>
          <a:srcRect b="0" l="0" r="0" t="0"/>
          <a:stretch/>
        </p:blipFill>
        <p:spPr>
          <a:xfrm>
            <a:off x="411163" y="1044575"/>
            <a:ext cx="11688762" cy="4997450"/>
          </a:xfrm>
          <a:prstGeom prst="rect">
            <a:avLst/>
          </a:prstGeom>
          <a:noFill/>
          <a:ln>
            <a:noFill/>
          </a:ln>
        </p:spPr>
      </p:pic>
      <p:sp>
        <p:nvSpPr>
          <p:cNvPr id="200" name="Google Shape;200;p85"/>
          <p:cNvSpPr txBox="1"/>
          <p:nvPr/>
        </p:nvSpPr>
        <p:spPr>
          <a:xfrm>
            <a:off x="1017588" y="6119813"/>
            <a:ext cx="9450387" cy="1101725"/>
          </a:xfrm>
          <a:prstGeom prst="rect">
            <a:avLst/>
          </a:prstGeom>
          <a:noFill/>
          <a:ln>
            <a:noFill/>
          </a:ln>
        </p:spPr>
        <p:txBody>
          <a:bodyPr anchorCtr="0" anchor="t" bIns="121900" lIns="121900" spcFirstLastPara="1" rIns="121900" wrap="square" tIns="121900">
            <a:noAutofit/>
          </a:bodyPr>
          <a:lstStyle/>
          <a:p>
            <a:pPr indent="-455613" lvl="0" marL="455613" marR="0" rtl="0" algn="ctr">
              <a:lnSpc>
                <a:spcPct val="100000"/>
              </a:lnSpc>
              <a:spcBef>
                <a:spcPts val="0"/>
              </a:spcBef>
              <a:spcAft>
                <a:spcPts val="0"/>
              </a:spcAft>
              <a:buClr>
                <a:srgbClr val="000000"/>
              </a:buClr>
              <a:buSzPts val="2400"/>
              <a:buFont typeface="Noto Sans Symbols"/>
              <a:buNone/>
            </a:pPr>
            <a:r>
              <a:rPr b="0" i="0" lang="en" sz="2800" u="none" cap="none" strike="noStrike">
                <a:solidFill>
                  <a:schemeClr val="dk1"/>
                </a:solidFill>
                <a:latin typeface="Times New Roman"/>
                <a:ea typeface="Times New Roman"/>
                <a:cs typeface="Times New Roman"/>
                <a:sym typeface="Times New Roman"/>
              </a:rPr>
              <a:t>Fig. 2.2.2 Vulnerable period for the shaded frame.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86"/>
          <p:cNvSpPr txBox="1"/>
          <p:nvPr>
            <p:ph type="title"/>
          </p:nvPr>
        </p:nvSpPr>
        <p:spPr>
          <a:xfrm>
            <a:off x="0" y="149225"/>
            <a:ext cx="9374188" cy="1331913"/>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Pure ALOHA - Throughput</a:t>
            </a:r>
            <a:endParaRPr b="1" sz="4000">
              <a:solidFill>
                <a:schemeClr val="lt2"/>
              </a:solidFill>
              <a:latin typeface="Times New Roman"/>
              <a:ea typeface="Times New Roman"/>
              <a:cs typeface="Times New Roman"/>
              <a:sym typeface="Times New Roman"/>
            </a:endParaRPr>
          </a:p>
        </p:txBody>
      </p:sp>
      <p:sp>
        <p:nvSpPr>
          <p:cNvPr id="206" name="Google Shape;206;p86"/>
          <p:cNvSpPr txBox="1"/>
          <p:nvPr>
            <p:ph idx="1" type="body"/>
          </p:nvPr>
        </p:nvSpPr>
        <p:spPr>
          <a:xfrm>
            <a:off x="439738" y="1481138"/>
            <a:ext cx="11355387" cy="416560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Assume k frames are generated within a frame time and G frames are expected by the channel. The probability of this is given as:</a:t>
            </a:r>
            <a:endParaRPr sz="3200">
              <a:solidFill>
                <a:srgbClr val="3F3F3F"/>
              </a:solidFill>
              <a:latin typeface="Times New Roman"/>
              <a:ea typeface="Times New Roman"/>
              <a:cs typeface="Times New Roman"/>
              <a:sym typeface="Times New Roman"/>
            </a:endParaRPr>
          </a:p>
          <a:p>
            <a:pPr indent="0" lvl="1" marL="745049" rtl="0" algn="ctr">
              <a:lnSpc>
                <a:spcPct val="90000"/>
              </a:lnSpc>
              <a:spcBef>
                <a:spcPts val="0"/>
              </a:spcBef>
              <a:spcAft>
                <a:spcPts val="0"/>
              </a:spcAft>
              <a:buSzPts val="2000"/>
              <a:buFont typeface="Noto Sans Symbols"/>
              <a:buNone/>
            </a:pPr>
            <a:r>
              <a:rPr b="1" lang="en" sz="4400">
                <a:solidFill>
                  <a:srgbClr val="3F3F3F"/>
                </a:solidFill>
                <a:latin typeface="Times New Roman"/>
                <a:ea typeface="Times New Roman"/>
                <a:cs typeface="Times New Roman"/>
                <a:sym typeface="Times New Roman"/>
              </a:rPr>
              <a:t>Pr[k] = G</a:t>
            </a:r>
            <a:r>
              <a:rPr b="1" baseline="30000" lang="en" sz="4400">
                <a:solidFill>
                  <a:srgbClr val="3F3F3F"/>
                </a:solidFill>
                <a:latin typeface="Times New Roman"/>
                <a:ea typeface="Times New Roman"/>
                <a:cs typeface="Times New Roman"/>
                <a:sym typeface="Times New Roman"/>
              </a:rPr>
              <a:t>k</a:t>
            </a:r>
            <a:r>
              <a:rPr b="1" baseline="30000" lang="en" sz="4400">
                <a:solidFill>
                  <a:srgbClr val="000000"/>
                </a:solidFill>
                <a:latin typeface="Times New Roman"/>
                <a:ea typeface="Times New Roman"/>
                <a:cs typeface="Times New Roman"/>
                <a:sym typeface="Times New Roman"/>
              </a:rPr>
              <a:t> </a:t>
            </a:r>
            <a:r>
              <a:rPr b="1" lang="en" sz="4400">
                <a:solidFill>
                  <a:srgbClr val="000000"/>
                </a:solidFill>
                <a:latin typeface="Times New Roman"/>
                <a:ea typeface="Times New Roman"/>
                <a:cs typeface="Times New Roman"/>
                <a:sym typeface="Times New Roman"/>
              </a:rPr>
              <a:t>e</a:t>
            </a:r>
            <a:r>
              <a:rPr b="1" baseline="30000" lang="en" sz="4400">
                <a:solidFill>
                  <a:srgbClr val="000000"/>
                </a:solidFill>
                <a:latin typeface="Times New Roman"/>
                <a:ea typeface="Times New Roman"/>
                <a:cs typeface="Times New Roman"/>
                <a:sym typeface="Times New Roman"/>
              </a:rPr>
              <a:t>-G</a:t>
            </a:r>
            <a:r>
              <a:rPr b="1" lang="en" sz="4400">
                <a:solidFill>
                  <a:srgbClr val="000000"/>
                </a:solidFill>
                <a:latin typeface="Times New Roman"/>
                <a:ea typeface="Times New Roman"/>
                <a:cs typeface="Times New Roman"/>
                <a:sym typeface="Times New Roman"/>
              </a:rPr>
              <a:t>/k!</a:t>
            </a:r>
            <a:endParaRPr b="1" sz="4400">
              <a:solidFill>
                <a:srgbClr val="000000"/>
              </a:solidFill>
              <a:latin typeface="Times New Roman"/>
              <a:ea typeface="Times New Roman"/>
              <a:cs typeface="Times New Roman"/>
              <a:sym typeface="Times New Roman"/>
            </a:endParaRPr>
          </a:p>
          <a:p>
            <a:pPr indent="-393700" lvl="1" marL="1248817" rtl="0" algn="just">
              <a:lnSpc>
                <a:spcPct val="90000"/>
              </a:lnSpc>
              <a:spcBef>
                <a:spcPts val="0"/>
              </a:spcBef>
              <a:spcAft>
                <a:spcPts val="0"/>
              </a:spcAft>
              <a:buClr>
                <a:srgbClr val="000000"/>
              </a:buClr>
              <a:buSzPts val="2800"/>
              <a:buFont typeface="Noto Sans Symbols"/>
              <a:buNone/>
            </a:pPr>
            <a:r>
              <a:t/>
            </a:r>
            <a:endParaRPr b="1"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Thus, probability of 0 frames is: </a:t>
            </a:r>
            <a:r>
              <a:rPr b="1" lang="en" sz="3200">
                <a:solidFill>
                  <a:srgbClr val="000000"/>
                </a:solidFill>
                <a:latin typeface="Times New Roman"/>
                <a:ea typeface="Times New Roman"/>
                <a:cs typeface="Times New Roman"/>
                <a:sym typeface="Times New Roman"/>
              </a:rPr>
              <a:t>e</a:t>
            </a:r>
            <a:r>
              <a:rPr b="1" baseline="30000" lang="en" sz="3200">
                <a:solidFill>
                  <a:srgbClr val="000000"/>
                </a:solidFill>
                <a:latin typeface="Times New Roman"/>
                <a:ea typeface="Times New Roman"/>
                <a:cs typeface="Times New Roman"/>
                <a:sym typeface="Times New Roman"/>
              </a:rPr>
              <a:t>-G       </a:t>
            </a:r>
            <a:endParaRPr b="1" baseline="30000" sz="3200">
              <a:solidFill>
                <a:srgbClr val="00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SzPts val="1300"/>
              <a:buFont typeface="Noto Sans Symbols"/>
              <a:buNone/>
            </a:pPr>
            <a:r>
              <a:t/>
            </a:r>
            <a:endParaRPr b="1" baseline="30000" sz="3733">
              <a:solidFill>
                <a:srgbClr val="000000"/>
              </a:solidFill>
            </a:endParaRPr>
          </a:p>
          <a:p>
            <a:pPr indent="0" lvl="0" marL="457200" rtl="0" algn="just">
              <a:lnSpc>
                <a:spcPct val="90000"/>
              </a:lnSpc>
              <a:spcBef>
                <a:spcPts val="0"/>
              </a:spcBef>
              <a:spcAft>
                <a:spcPts val="0"/>
              </a:spcAft>
              <a:buSzPts val="1300"/>
              <a:buFont typeface="Noto Sans Symbols"/>
              <a:buNone/>
            </a:pPr>
            <a:r>
              <a:t/>
            </a:r>
            <a:endParaRPr b="1" baseline="30000" sz="2667">
              <a:solidFill>
                <a:srgbClr val="000000"/>
              </a:solidFill>
            </a:endParaRPr>
          </a:p>
        </p:txBody>
      </p:sp>
      <p:sp>
        <p:nvSpPr>
          <p:cNvPr id="207" name="Google Shape;207;p86"/>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87"/>
          <p:cNvSpPr txBox="1"/>
          <p:nvPr>
            <p:ph type="title"/>
          </p:nvPr>
        </p:nvSpPr>
        <p:spPr>
          <a:xfrm>
            <a:off x="161925" y="149225"/>
            <a:ext cx="9374188"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sz="4000">
                <a:solidFill>
                  <a:srgbClr val="000000"/>
                </a:solidFill>
                <a:latin typeface="Times New Roman"/>
                <a:ea typeface="Times New Roman"/>
                <a:cs typeface="Times New Roman"/>
                <a:sym typeface="Times New Roman"/>
              </a:rPr>
              <a:t>      Pure ALOHA - Throughput</a:t>
            </a:r>
            <a:br>
              <a:rPr b="1" lang="en" sz="4000">
                <a:solidFill>
                  <a:schemeClr val="lt2"/>
                </a:solidFill>
                <a:latin typeface="Times New Roman"/>
                <a:ea typeface="Times New Roman"/>
                <a:cs typeface="Times New Roman"/>
                <a:sym typeface="Times New Roman"/>
              </a:rPr>
            </a:br>
            <a:endParaRPr b="1"/>
          </a:p>
        </p:txBody>
      </p:sp>
      <p:sp>
        <p:nvSpPr>
          <p:cNvPr id="213" name="Google Shape;213;p87"/>
          <p:cNvSpPr txBox="1"/>
          <p:nvPr>
            <p:ph idx="1" type="body"/>
          </p:nvPr>
        </p:nvSpPr>
        <p:spPr>
          <a:xfrm>
            <a:off x="161925" y="1365250"/>
            <a:ext cx="11698288" cy="412750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In an interval of two frame times, number of frames generated becomes 2G</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Thus, Throughput per frame time, S is given as:</a:t>
            </a:r>
            <a:endParaRPr sz="3200">
              <a:solidFill>
                <a:srgbClr val="3F3F3F"/>
              </a:solidFill>
              <a:latin typeface="Times New Roman"/>
              <a:ea typeface="Times New Roman"/>
              <a:cs typeface="Times New Roman"/>
              <a:sym typeface="Times New Roman"/>
            </a:endParaRPr>
          </a:p>
          <a:p>
            <a:pPr indent="0" lvl="1" marL="745049" rtl="0" algn="ctr">
              <a:lnSpc>
                <a:spcPct val="90000"/>
              </a:lnSpc>
              <a:spcBef>
                <a:spcPts val="0"/>
              </a:spcBef>
              <a:spcAft>
                <a:spcPts val="0"/>
              </a:spcAft>
              <a:buSzPts val="2000"/>
              <a:buFont typeface="Noto Sans Symbols"/>
              <a:buNone/>
            </a:pPr>
            <a:r>
              <a:t/>
            </a:r>
            <a:endParaRPr b="1" sz="3200">
              <a:solidFill>
                <a:srgbClr val="3F3F3F"/>
              </a:solidFill>
              <a:latin typeface="Times New Roman"/>
              <a:ea typeface="Times New Roman"/>
              <a:cs typeface="Times New Roman"/>
              <a:sym typeface="Times New Roman"/>
            </a:endParaRPr>
          </a:p>
          <a:p>
            <a:pPr indent="0" lvl="1" marL="745049" rtl="0" algn="ctr">
              <a:lnSpc>
                <a:spcPct val="90000"/>
              </a:lnSpc>
              <a:spcBef>
                <a:spcPts val="0"/>
              </a:spcBef>
              <a:spcAft>
                <a:spcPts val="0"/>
              </a:spcAft>
              <a:buSzPts val="2000"/>
              <a:buFont typeface="Noto Sans Symbols"/>
              <a:buNone/>
            </a:pPr>
            <a:r>
              <a:rPr b="1" lang="en" sz="4000">
                <a:solidFill>
                  <a:srgbClr val="3F3F3F"/>
                </a:solidFill>
                <a:latin typeface="Times New Roman"/>
                <a:ea typeface="Times New Roman"/>
                <a:cs typeface="Times New Roman"/>
                <a:sym typeface="Times New Roman"/>
              </a:rPr>
              <a:t>S = G</a:t>
            </a:r>
            <a:r>
              <a:rPr b="1" baseline="30000" lang="en" sz="4000">
                <a:solidFill>
                  <a:srgbClr val="000000"/>
                </a:solidFill>
                <a:latin typeface="Times New Roman"/>
                <a:ea typeface="Times New Roman"/>
                <a:cs typeface="Times New Roman"/>
                <a:sym typeface="Times New Roman"/>
              </a:rPr>
              <a:t> </a:t>
            </a:r>
            <a:r>
              <a:rPr b="1" lang="en" sz="4000">
                <a:solidFill>
                  <a:srgbClr val="000000"/>
                </a:solidFill>
                <a:latin typeface="Times New Roman"/>
                <a:ea typeface="Times New Roman"/>
                <a:cs typeface="Times New Roman"/>
                <a:sym typeface="Times New Roman"/>
              </a:rPr>
              <a:t>e</a:t>
            </a:r>
            <a:r>
              <a:rPr b="1" baseline="30000" lang="en" sz="4000">
                <a:solidFill>
                  <a:srgbClr val="000000"/>
                </a:solidFill>
                <a:latin typeface="Times New Roman"/>
                <a:ea typeface="Times New Roman"/>
                <a:cs typeface="Times New Roman"/>
                <a:sym typeface="Times New Roman"/>
              </a:rPr>
              <a:t>-2G</a:t>
            </a:r>
            <a:endParaRPr sz="4000">
              <a:solidFill>
                <a:srgbClr val="3F3F3F"/>
              </a:solidFill>
              <a:latin typeface="Times New Roman"/>
              <a:ea typeface="Times New Roman"/>
              <a:cs typeface="Times New Roman"/>
              <a:sym typeface="Times New Roman"/>
            </a:endParaRPr>
          </a:p>
          <a:p>
            <a:pPr indent="-374650" lvl="0" marL="3505124" rtl="0" algn="just">
              <a:lnSpc>
                <a:spcPct val="90000"/>
              </a:lnSpc>
              <a:spcBef>
                <a:spcPts val="0"/>
              </a:spcBef>
              <a:spcAft>
                <a:spcPts val="0"/>
              </a:spcAft>
              <a:buSzPts val="1300"/>
              <a:buFont typeface="Noto Sans Symbols"/>
              <a:buNone/>
            </a:pPr>
            <a:r>
              <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In an interval of two frame times, number of frames generated becomes 2G</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As seen in </a:t>
            </a:r>
            <a:r>
              <a:rPr lang="en" sz="3200">
                <a:solidFill>
                  <a:srgbClr val="000000"/>
                </a:solidFill>
                <a:latin typeface="Times New Roman"/>
                <a:ea typeface="Times New Roman"/>
                <a:cs typeface="Times New Roman"/>
                <a:sym typeface="Times New Roman"/>
              </a:rPr>
              <a:t>Fig. 4.2.3, throughput is maximum at G = 0.5 and S = 0.184 </a:t>
            </a:r>
            <a:endParaRPr sz="3200">
              <a:solidFill>
                <a:srgbClr val="3F3F3F"/>
              </a:solidFill>
              <a:latin typeface="Times New Roman"/>
              <a:ea typeface="Times New Roman"/>
              <a:cs typeface="Times New Roman"/>
              <a:sym typeface="Times New Roman"/>
            </a:endParaRPr>
          </a:p>
          <a:p>
            <a:pPr indent="-374650" lvl="0" marL="1676370" rtl="0" algn="just">
              <a:lnSpc>
                <a:spcPct val="90000"/>
              </a:lnSpc>
              <a:spcBef>
                <a:spcPts val="2133"/>
              </a:spcBef>
              <a:spcAft>
                <a:spcPts val="2133"/>
              </a:spcAft>
              <a:buSzPts val="1300"/>
              <a:buFont typeface="Noto Sans Symbols"/>
              <a:buNone/>
            </a:pPr>
            <a:r>
              <a:t/>
            </a:r>
            <a:endParaRPr sz="2667">
              <a:solidFill>
                <a:srgbClr val="3F3F3F"/>
              </a:solidFill>
              <a:latin typeface="Times New Roman"/>
              <a:ea typeface="Times New Roman"/>
              <a:cs typeface="Times New Roman"/>
              <a:sym typeface="Times New Roman"/>
            </a:endParaRPr>
          </a:p>
        </p:txBody>
      </p:sp>
      <p:sp>
        <p:nvSpPr>
          <p:cNvPr id="214" name="Google Shape;214;p87"/>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88"/>
          <p:cNvSpPr txBox="1"/>
          <p:nvPr>
            <p:ph type="title"/>
          </p:nvPr>
        </p:nvSpPr>
        <p:spPr>
          <a:xfrm>
            <a:off x="0" y="6350"/>
            <a:ext cx="9374188" cy="809625"/>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Pure ALOHA - Throughput </a:t>
            </a:r>
            <a:endParaRPr b="1" sz="4000">
              <a:solidFill>
                <a:schemeClr val="lt2"/>
              </a:solidFill>
              <a:latin typeface="Times New Roman"/>
              <a:ea typeface="Times New Roman"/>
              <a:cs typeface="Times New Roman"/>
              <a:sym typeface="Times New Roman"/>
            </a:endParaRPr>
          </a:p>
        </p:txBody>
      </p:sp>
      <p:sp>
        <p:nvSpPr>
          <p:cNvPr id="220" name="Google Shape;220;p88"/>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221" name="Google Shape;221;p88"/>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descr="4-03" id="222" name="Google Shape;222;p88"/>
          <p:cNvPicPr preferRelativeResize="0"/>
          <p:nvPr/>
        </p:nvPicPr>
        <p:blipFill rotWithShape="1">
          <a:blip r:embed="rId3">
            <a:alphaModFix/>
          </a:blip>
          <a:srcRect b="0" l="0" r="0" t="0"/>
          <a:stretch/>
        </p:blipFill>
        <p:spPr>
          <a:xfrm>
            <a:off x="542925" y="930275"/>
            <a:ext cx="11277600" cy="5111750"/>
          </a:xfrm>
          <a:prstGeom prst="rect">
            <a:avLst/>
          </a:prstGeom>
          <a:noFill/>
          <a:ln>
            <a:noFill/>
          </a:ln>
        </p:spPr>
      </p:pic>
      <p:sp>
        <p:nvSpPr>
          <p:cNvPr id="223" name="Google Shape;223;p88"/>
          <p:cNvSpPr txBox="1"/>
          <p:nvPr/>
        </p:nvSpPr>
        <p:spPr>
          <a:xfrm>
            <a:off x="973138" y="6157913"/>
            <a:ext cx="10621962" cy="1101725"/>
          </a:xfrm>
          <a:prstGeom prst="rect">
            <a:avLst/>
          </a:prstGeom>
          <a:noFill/>
          <a:ln>
            <a:noFill/>
          </a:ln>
        </p:spPr>
        <p:txBody>
          <a:bodyPr anchorCtr="0" anchor="t" bIns="121900" lIns="121900" spcFirstLastPara="1" rIns="121900" wrap="square" tIns="121900">
            <a:noAutofit/>
          </a:bodyPr>
          <a:lstStyle/>
          <a:p>
            <a:pPr indent="-457189" lvl="0" marL="457189" marR="0" rtl="0" algn="ctr">
              <a:lnSpc>
                <a:spcPct val="100000"/>
              </a:lnSpc>
              <a:spcBef>
                <a:spcPts val="0"/>
              </a:spcBef>
              <a:spcAft>
                <a:spcPts val="0"/>
              </a:spcAft>
              <a:buNone/>
            </a:pPr>
            <a:r>
              <a:rPr b="0" i="0" lang="en" sz="2800" u="none" cap="none" strike="noStrike">
                <a:solidFill>
                  <a:srgbClr val="000000"/>
                </a:solidFill>
                <a:latin typeface="Times New Roman"/>
                <a:ea typeface="Times New Roman"/>
                <a:cs typeface="Times New Roman"/>
                <a:sym typeface="Times New Roman"/>
              </a:rPr>
              <a:t>Fig. 4.2.3 Throughput versus offered traffic for ALOHA systems.</a:t>
            </a:r>
            <a:endParaRPr b="0" i="0" sz="2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89"/>
          <p:cNvSpPr txBox="1"/>
          <p:nvPr>
            <p:ph type="title"/>
          </p:nvPr>
        </p:nvSpPr>
        <p:spPr>
          <a:xfrm>
            <a:off x="0" y="149225"/>
            <a:ext cx="9374188" cy="1333500"/>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SzPts val="2400"/>
              <a:buNone/>
            </a:pPr>
            <a:r>
              <a:rPr b="1" lang="en" sz="4000">
                <a:solidFill>
                  <a:srgbClr val="000000"/>
                </a:solidFill>
                <a:latin typeface="Times New Roman"/>
                <a:ea typeface="Times New Roman"/>
                <a:cs typeface="Times New Roman"/>
                <a:sym typeface="Times New Roman"/>
              </a:rPr>
              <a:t>       Pure ALOHA - Disadvantages</a:t>
            </a:r>
            <a:endParaRPr b="1" sz="4000">
              <a:solidFill>
                <a:schemeClr val="lt2"/>
              </a:solidFill>
              <a:latin typeface="Times New Roman"/>
              <a:ea typeface="Times New Roman"/>
              <a:cs typeface="Times New Roman"/>
              <a:sym typeface="Times New Roman"/>
            </a:endParaRPr>
          </a:p>
        </p:txBody>
      </p:sp>
      <p:sp>
        <p:nvSpPr>
          <p:cNvPr id="229" name="Google Shape;229;p89"/>
          <p:cNvSpPr txBox="1"/>
          <p:nvPr>
            <p:ph idx="1" type="body"/>
          </p:nvPr>
        </p:nvSpPr>
        <p:spPr>
          <a:xfrm>
            <a:off x="0" y="1384300"/>
            <a:ext cx="11649075" cy="4089400"/>
          </a:xfrm>
          <a:prstGeom prst="rect">
            <a:avLst/>
          </a:prstGeom>
          <a:noFill/>
          <a:ln>
            <a:noFill/>
          </a:ln>
        </p:spPr>
        <p:txBody>
          <a:bodyPr anchorCtr="0" anchor="t" bIns="121900" lIns="121900" spcFirstLastPara="1" rIns="121900" wrap="square" tIns="121900">
            <a:noAutofit/>
          </a:bodyPr>
          <a:lstStyle/>
          <a:p>
            <a:pPr indent="0" lvl="1" marL="0" rtl="0" algn="l">
              <a:lnSpc>
                <a:spcPct val="90000"/>
              </a:lnSpc>
              <a:spcBef>
                <a:spcPts val="0"/>
              </a:spcBef>
              <a:spcAft>
                <a:spcPts val="0"/>
              </a:spcAft>
              <a:buSzPts val="1100"/>
              <a:buFont typeface="Noto Sans Symbols"/>
              <a:buNone/>
            </a:pPr>
            <a:r>
              <a:t/>
            </a:r>
            <a:endParaRPr sz="2667">
              <a:solidFill>
                <a:srgbClr val="000000"/>
              </a:solidFill>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The main disadvantage of Pure ALOHA is a low channel utilization.</a:t>
            </a:r>
            <a:endParaRPr sz="3200">
              <a:solidFill>
                <a:srgbClr val="000000"/>
              </a:solidFill>
              <a:latin typeface="Times New Roman"/>
              <a:ea typeface="Times New Roman"/>
              <a:cs typeface="Times New Roman"/>
              <a:sym typeface="Times New Roman"/>
            </a:endParaRPr>
          </a:p>
          <a:p>
            <a:pPr indent="-374650" lvl="0" marL="457200" rtl="0" algn="just">
              <a:lnSpc>
                <a:spcPct val="90000"/>
              </a:lnSpc>
              <a:spcBef>
                <a:spcPts val="0"/>
              </a:spcBef>
              <a:spcAft>
                <a:spcPts val="0"/>
              </a:spcAft>
              <a:buSzPts val="1300"/>
              <a:buFont typeface="Noto Sans Symbols"/>
              <a:buNone/>
            </a:pPr>
            <a:r>
              <a:t/>
            </a:r>
            <a:endParaRPr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Clr>
                <a:srgbClr val="000000"/>
              </a:buClr>
              <a:buSzPts val="2000"/>
              <a:buFont typeface="Noto Sans Symbols"/>
              <a:buChar char="⮚"/>
            </a:pPr>
            <a:r>
              <a:rPr lang="en" sz="3200">
                <a:solidFill>
                  <a:srgbClr val="000000"/>
                </a:solidFill>
                <a:latin typeface="Times New Roman"/>
                <a:ea typeface="Times New Roman"/>
                <a:cs typeface="Times New Roman"/>
                <a:sym typeface="Times New Roman"/>
              </a:rPr>
              <a:t>This is expected due to the feature that all users transmit whenever they want. </a:t>
            </a:r>
            <a:endParaRPr sz="3200">
              <a:solidFill>
                <a:srgbClr val="3F3F3F"/>
              </a:solidFill>
              <a:latin typeface="Times New Roman"/>
              <a:ea typeface="Times New Roman"/>
              <a:cs typeface="Times New Roman"/>
              <a:sym typeface="Times New Roman"/>
            </a:endParaRPr>
          </a:p>
        </p:txBody>
      </p:sp>
      <p:sp>
        <p:nvSpPr>
          <p:cNvPr id="230" name="Google Shape;230;p89"/>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7"/>
          <p:cNvSpPr txBox="1"/>
          <p:nvPr>
            <p:ph type="title"/>
          </p:nvPr>
        </p:nvSpPr>
        <p:spPr>
          <a:xfrm>
            <a:off x="174625" y="155575"/>
            <a:ext cx="9602788" cy="5873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50000"/>
              <a:buNone/>
            </a:pPr>
            <a:r>
              <a:rPr b="1" lang="en" sz="4000">
                <a:solidFill>
                  <a:schemeClr val="dk1"/>
                </a:solidFill>
                <a:latin typeface="Times New Roman"/>
                <a:ea typeface="Times New Roman"/>
                <a:cs typeface="Times New Roman"/>
                <a:sym typeface="Times New Roman"/>
              </a:rPr>
              <a:t>Media Access Control</a:t>
            </a:r>
            <a:endParaRPr/>
          </a:p>
        </p:txBody>
      </p:sp>
      <p:sp>
        <p:nvSpPr>
          <p:cNvPr id="105" name="Google Shape;105;p57"/>
          <p:cNvSpPr txBox="1"/>
          <p:nvPr>
            <p:ph idx="1" type="body"/>
          </p:nvPr>
        </p:nvSpPr>
        <p:spPr>
          <a:xfrm>
            <a:off x="174625" y="1165225"/>
            <a:ext cx="11341100" cy="4527550"/>
          </a:xfrm>
          <a:prstGeom prst="rect">
            <a:avLst/>
          </a:prstGeom>
          <a:noFill/>
          <a:ln>
            <a:noFill/>
          </a:ln>
        </p:spPr>
        <p:txBody>
          <a:bodyPr anchorCtr="0" anchor="t" bIns="45700" lIns="91425" spcFirstLastPara="1" rIns="91425" wrap="square" tIns="45700">
            <a:normAutofit/>
          </a:bodyPr>
          <a:lstStyle/>
          <a:p>
            <a:pPr indent="-342900" lvl="1" marL="914400" rtl="0" algn="just">
              <a:lnSpc>
                <a:spcPct val="90000"/>
              </a:lnSpc>
              <a:spcBef>
                <a:spcPts val="500"/>
              </a:spcBef>
              <a:spcAft>
                <a:spcPts val="0"/>
              </a:spcAft>
              <a:buSzPts val="1800"/>
              <a:buFont typeface="Noto Sans Symbols"/>
              <a:buChar char="⮚"/>
            </a:pPr>
            <a:r>
              <a:rPr lang="en" sz="3200">
                <a:latin typeface="Times New Roman"/>
                <a:ea typeface="Times New Roman"/>
                <a:cs typeface="Times New Roman"/>
                <a:sym typeface="Times New Roman"/>
              </a:rPr>
              <a:t>Medium Access Control (MAC) is a sublayer of the Data-link layer.</a:t>
            </a:r>
            <a:endParaRPr/>
          </a:p>
          <a:p>
            <a:pPr indent="-228600" lvl="1" marL="914400" rtl="0" algn="just">
              <a:lnSpc>
                <a:spcPct val="90000"/>
              </a:lnSpc>
              <a:spcBef>
                <a:spcPts val="500"/>
              </a:spcBef>
              <a:spcAft>
                <a:spcPts val="0"/>
              </a:spcAft>
              <a:buSzPts val="1800"/>
              <a:buFont typeface="Noto Sans Symbols"/>
              <a:buNone/>
            </a:pPr>
            <a:r>
              <a:t/>
            </a:r>
            <a:endParaRPr sz="32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 sz="3200">
                <a:latin typeface="Times New Roman"/>
                <a:ea typeface="Times New Roman"/>
                <a:cs typeface="Times New Roman"/>
                <a:sym typeface="Times New Roman"/>
              </a:rPr>
              <a:t> The protocols used to determine who goes next on a multi-access channel belongs to a MAC sublayer.</a:t>
            </a:r>
            <a:endParaRPr/>
          </a:p>
          <a:p>
            <a:pPr indent="-228600" lvl="1" marL="914400" rtl="0" algn="just">
              <a:lnSpc>
                <a:spcPct val="90000"/>
              </a:lnSpc>
              <a:spcBef>
                <a:spcPts val="500"/>
              </a:spcBef>
              <a:spcAft>
                <a:spcPts val="0"/>
              </a:spcAft>
              <a:buSzPts val="1800"/>
              <a:buFont typeface="Noto Sans Symbols"/>
              <a:buNone/>
            </a:pPr>
            <a:r>
              <a:t/>
            </a:r>
            <a:endParaRPr sz="3200">
              <a:latin typeface="Times New Roman"/>
              <a:ea typeface="Times New Roman"/>
              <a:cs typeface="Times New Roman"/>
              <a:sym typeface="Times New Roman"/>
            </a:endParaRPr>
          </a:p>
          <a:p>
            <a:pPr indent="-342900" lvl="1" marL="914400" rtl="0" algn="just">
              <a:lnSpc>
                <a:spcPct val="90000"/>
              </a:lnSpc>
              <a:spcBef>
                <a:spcPts val="500"/>
              </a:spcBef>
              <a:spcAft>
                <a:spcPts val="0"/>
              </a:spcAft>
              <a:buSzPts val="1800"/>
              <a:buFont typeface="Noto Sans Symbols"/>
              <a:buChar char="⮚"/>
            </a:pPr>
            <a:r>
              <a:rPr lang="en" sz="3200">
                <a:latin typeface="Times New Roman"/>
                <a:ea typeface="Times New Roman"/>
                <a:cs typeface="Times New Roman"/>
                <a:sym typeface="Times New Roman"/>
              </a:rPr>
              <a:t> MAC is important in LAN which use a multi-access channel as the basis for communication.  </a:t>
            </a:r>
            <a:endParaRPr/>
          </a:p>
          <a:p>
            <a:pPr indent="-228600" lvl="0" marL="457200" rtl="0" algn="l">
              <a:lnSpc>
                <a:spcPct val="90000"/>
              </a:lnSpc>
              <a:spcBef>
                <a:spcPts val="10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90"/>
          <p:cNvSpPr txBox="1"/>
          <p:nvPr>
            <p:ph type="title"/>
          </p:nvPr>
        </p:nvSpPr>
        <p:spPr>
          <a:xfrm>
            <a:off x="0" y="149225"/>
            <a:ext cx="9374188" cy="1333500"/>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Slotted ALOHA</a:t>
            </a:r>
            <a:endParaRPr b="1" sz="4000">
              <a:solidFill>
                <a:schemeClr val="lt2"/>
              </a:solidFill>
              <a:latin typeface="Times New Roman"/>
              <a:ea typeface="Times New Roman"/>
              <a:cs typeface="Times New Roman"/>
              <a:sym typeface="Times New Roman"/>
            </a:endParaRPr>
          </a:p>
        </p:txBody>
      </p:sp>
      <p:sp>
        <p:nvSpPr>
          <p:cNvPr id="236" name="Google Shape;236;p90"/>
          <p:cNvSpPr txBox="1"/>
          <p:nvPr>
            <p:ph idx="1" type="body"/>
          </p:nvPr>
        </p:nvSpPr>
        <p:spPr>
          <a:xfrm>
            <a:off x="0" y="1350963"/>
            <a:ext cx="11609388" cy="415607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Time is divided into discrete intervals; each interval corresponding to one frame</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Stations can only transmit frames at the beginning of the slot</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Hence, synchronization is needed, for which a ‘pip’ is emitted at the start of each interval like a clock</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Vulnerable period is halved as a station has to wait for its slot to begin.</a:t>
            </a:r>
            <a:endParaRPr sz="3200">
              <a:solidFill>
                <a:srgbClr val="3F3F3F"/>
              </a:solidFill>
              <a:latin typeface="Times New Roman"/>
              <a:ea typeface="Times New Roman"/>
              <a:cs typeface="Times New Roman"/>
              <a:sym typeface="Times New Roman"/>
            </a:endParaRPr>
          </a:p>
          <a:p>
            <a:pPr indent="-374650" lvl="0" marL="457200" rtl="0" algn="just">
              <a:lnSpc>
                <a:spcPct val="90000"/>
              </a:lnSpc>
              <a:spcBef>
                <a:spcPts val="2133"/>
              </a:spcBef>
              <a:spcAft>
                <a:spcPts val="2133"/>
              </a:spcAft>
              <a:buSzPts val="1300"/>
              <a:buFont typeface="Noto Sans Symbols"/>
              <a:buNone/>
            </a:pPr>
            <a:r>
              <a:t/>
            </a:r>
            <a:endParaRPr sz="3200">
              <a:solidFill>
                <a:srgbClr val="3F3F3F"/>
              </a:solidFill>
              <a:latin typeface="Times New Roman"/>
              <a:ea typeface="Times New Roman"/>
              <a:cs typeface="Times New Roman"/>
              <a:sym typeface="Times New Roman"/>
            </a:endParaRPr>
          </a:p>
        </p:txBody>
      </p:sp>
      <p:sp>
        <p:nvSpPr>
          <p:cNvPr id="237" name="Google Shape;237;p90"/>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91"/>
          <p:cNvSpPr txBox="1"/>
          <p:nvPr>
            <p:ph type="title"/>
          </p:nvPr>
        </p:nvSpPr>
        <p:spPr>
          <a:xfrm>
            <a:off x="0" y="87313"/>
            <a:ext cx="9374188" cy="844550"/>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Slotted ALOHA</a:t>
            </a:r>
            <a:endParaRPr b="1" sz="4000">
              <a:solidFill>
                <a:schemeClr val="lt2"/>
              </a:solidFill>
              <a:latin typeface="Times New Roman"/>
              <a:ea typeface="Times New Roman"/>
              <a:cs typeface="Times New Roman"/>
              <a:sym typeface="Times New Roman"/>
            </a:endParaRPr>
          </a:p>
        </p:txBody>
      </p:sp>
      <p:sp>
        <p:nvSpPr>
          <p:cNvPr id="243" name="Google Shape;243;p91"/>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244" name="Google Shape;244;p91"/>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245" name="Google Shape;245;p91"/>
          <p:cNvPicPr preferRelativeResize="0"/>
          <p:nvPr/>
        </p:nvPicPr>
        <p:blipFill rotWithShape="1">
          <a:blip r:embed="rId3">
            <a:alphaModFix/>
          </a:blip>
          <a:srcRect b="0" l="0" r="0" t="0"/>
          <a:stretch/>
        </p:blipFill>
        <p:spPr>
          <a:xfrm>
            <a:off x="517525" y="815975"/>
            <a:ext cx="11223625" cy="589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p92"/>
          <p:cNvSpPr txBox="1"/>
          <p:nvPr>
            <p:ph type="title"/>
          </p:nvPr>
        </p:nvSpPr>
        <p:spPr>
          <a:xfrm>
            <a:off x="0" y="182563"/>
            <a:ext cx="9374188" cy="1331912"/>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Slotted ALOHA - Throughput</a:t>
            </a:r>
            <a:endParaRPr b="1" sz="4000">
              <a:solidFill>
                <a:schemeClr val="lt2"/>
              </a:solidFill>
              <a:latin typeface="Times New Roman"/>
              <a:ea typeface="Times New Roman"/>
              <a:cs typeface="Times New Roman"/>
              <a:sym typeface="Times New Roman"/>
            </a:endParaRPr>
          </a:p>
        </p:txBody>
      </p:sp>
      <p:sp>
        <p:nvSpPr>
          <p:cNvPr id="251" name="Google Shape;251;p92"/>
          <p:cNvSpPr txBox="1"/>
          <p:nvPr>
            <p:ph idx="1" type="body"/>
          </p:nvPr>
        </p:nvSpPr>
        <p:spPr>
          <a:xfrm>
            <a:off x="254000" y="1357313"/>
            <a:ext cx="11553825" cy="446087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The probability that no other traffic is present during same slot as our frame; i.e collision is avoided is  </a:t>
            </a:r>
            <a:r>
              <a:rPr b="1" lang="en" sz="3200">
                <a:solidFill>
                  <a:srgbClr val="000000"/>
                </a:solidFill>
                <a:latin typeface="Times New Roman"/>
                <a:ea typeface="Times New Roman"/>
                <a:cs typeface="Times New Roman"/>
                <a:sym typeface="Times New Roman"/>
              </a:rPr>
              <a:t>e</a:t>
            </a:r>
            <a:r>
              <a:rPr b="1" baseline="30000" lang="en" sz="3200">
                <a:solidFill>
                  <a:srgbClr val="000000"/>
                </a:solidFill>
                <a:latin typeface="Times New Roman"/>
                <a:ea typeface="Times New Roman"/>
                <a:cs typeface="Times New Roman"/>
                <a:sym typeface="Times New Roman"/>
              </a:rPr>
              <a:t>-G</a:t>
            </a:r>
            <a:endParaRPr b="1" baseline="30000"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Thus, throughput per frame time is given as:</a:t>
            </a:r>
            <a:endParaRPr sz="3200">
              <a:solidFill>
                <a:srgbClr val="3F3F3F"/>
              </a:solidFill>
              <a:latin typeface="Times New Roman"/>
              <a:ea typeface="Times New Roman"/>
              <a:cs typeface="Times New Roman"/>
              <a:sym typeface="Times New Roman"/>
            </a:endParaRPr>
          </a:p>
          <a:p>
            <a:pPr indent="0" lvl="1" marL="745049" rtl="0" algn="ctr">
              <a:lnSpc>
                <a:spcPct val="90000"/>
              </a:lnSpc>
              <a:spcBef>
                <a:spcPts val="0"/>
              </a:spcBef>
              <a:spcAft>
                <a:spcPts val="0"/>
              </a:spcAft>
              <a:buSzPts val="2000"/>
              <a:buFont typeface="Noto Sans Symbols"/>
              <a:buNone/>
            </a:pPr>
            <a:r>
              <a:rPr b="1" lang="en" sz="4400">
                <a:solidFill>
                  <a:srgbClr val="3F3F3F"/>
                </a:solidFill>
                <a:latin typeface="Times New Roman"/>
                <a:ea typeface="Times New Roman"/>
                <a:cs typeface="Times New Roman"/>
                <a:sym typeface="Times New Roman"/>
              </a:rPr>
              <a:t>S = G</a:t>
            </a:r>
            <a:r>
              <a:rPr b="1" baseline="30000" lang="en" sz="4400">
                <a:solidFill>
                  <a:srgbClr val="000000"/>
                </a:solidFill>
                <a:latin typeface="Times New Roman"/>
                <a:ea typeface="Times New Roman"/>
                <a:cs typeface="Times New Roman"/>
                <a:sym typeface="Times New Roman"/>
              </a:rPr>
              <a:t> </a:t>
            </a:r>
            <a:r>
              <a:rPr b="1" lang="en" sz="4400">
                <a:solidFill>
                  <a:srgbClr val="000000"/>
                </a:solidFill>
                <a:latin typeface="Times New Roman"/>
                <a:ea typeface="Times New Roman"/>
                <a:cs typeface="Times New Roman"/>
                <a:sym typeface="Times New Roman"/>
              </a:rPr>
              <a:t>e</a:t>
            </a:r>
            <a:r>
              <a:rPr b="1" baseline="30000" lang="en" sz="4400">
                <a:solidFill>
                  <a:srgbClr val="000000"/>
                </a:solidFill>
                <a:latin typeface="Times New Roman"/>
                <a:ea typeface="Times New Roman"/>
                <a:cs typeface="Times New Roman"/>
                <a:sym typeface="Times New Roman"/>
              </a:rPr>
              <a:t>-G</a:t>
            </a:r>
            <a:endParaRPr b="1" baseline="30000" sz="4400">
              <a:solidFill>
                <a:srgbClr val="000000"/>
              </a:solidFill>
              <a:latin typeface="Times New Roman"/>
              <a:ea typeface="Times New Roman"/>
              <a:cs typeface="Times New Roman"/>
              <a:sym typeface="Times New Roman"/>
            </a:endParaRPr>
          </a:p>
          <a:p>
            <a:pPr indent="-374650" lvl="0" marL="457200" rtl="0" algn="just">
              <a:lnSpc>
                <a:spcPct val="90000"/>
              </a:lnSpc>
              <a:spcBef>
                <a:spcPts val="0"/>
              </a:spcBef>
              <a:spcAft>
                <a:spcPts val="0"/>
              </a:spcAft>
              <a:buSzPts val="1300"/>
              <a:buFont typeface="Noto Sans Symbols"/>
              <a:buNone/>
            </a:pPr>
            <a:r>
              <a:t/>
            </a:r>
            <a:endParaRPr b="1" baseline="30000" sz="3200">
              <a:solidFill>
                <a:srgbClr val="000000"/>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As seen in Fig. 4.2.3, slotted ALOHA is maximum at G = 1 and</a:t>
            </a:r>
            <a:endParaRPr/>
          </a:p>
          <a:p>
            <a:pPr indent="0" lvl="0" marL="135464" rtl="0" algn="just">
              <a:lnSpc>
                <a:spcPct val="90000"/>
              </a:lnSpc>
              <a:spcBef>
                <a:spcPts val="0"/>
              </a:spcBef>
              <a:spcAft>
                <a:spcPts val="0"/>
              </a:spcAft>
              <a:buSzPts val="2000"/>
              <a:buFont typeface="Noto Sans Symbols"/>
              <a:buNone/>
            </a:pPr>
            <a:r>
              <a:rPr lang="en" sz="3200">
                <a:solidFill>
                  <a:srgbClr val="3F3F3F"/>
                </a:solidFill>
                <a:latin typeface="Times New Roman"/>
                <a:ea typeface="Times New Roman"/>
                <a:cs typeface="Times New Roman"/>
                <a:sym typeface="Times New Roman"/>
              </a:rPr>
              <a:t>     S = 0.368</a:t>
            </a:r>
            <a:endParaRPr sz="3200">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000"/>
              <a:buFont typeface="Noto Sans Symbols"/>
              <a:buChar char="⮚"/>
            </a:pPr>
            <a:r>
              <a:rPr lang="en" sz="3200">
                <a:solidFill>
                  <a:srgbClr val="3F3F3F"/>
                </a:solidFill>
                <a:latin typeface="Times New Roman"/>
                <a:ea typeface="Times New Roman"/>
                <a:cs typeface="Times New Roman"/>
                <a:sym typeface="Times New Roman"/>
              </a:rPr>
              <a:t>The best possible scenario for this protocol is 37% slots empty, 37% slots successes and 26% collisions </a:t>
            </a:r>
            <a:endParaRPr sz="3200">
              <a:solidFill>
                <a:srgbClr val="3F3F3F"/>
              </a:solidFill>
              <a:latin typeface="Times New Roman"/>
              <a:ea typeface="Times New Roman"/>
              <a:cs typeface="Times New Roman"/>
              <a:sym typeface="Times New Roman"/>
            </a:endParaRPr>
          </a:p>
          <a:p>
            <a:pPr indent="0" lvl="0" marL="0" rtl="0" algn="just">
              <a:lnSpc>
                <a:spcPct val="90000"/>
              </a:lnSpc>
              <a:spcBef>
                <a:spcPts val="2133"/>
              </a:spcBef>
              <a:spcAft>
                <a:spcPts val="0"/>
              </a:spcAft>
              <a:buSzPts val="1300"/>
              <a:buFont typeface="Noto Sans Symbols"/>
              <a:buNone/>
            </a:pPr>
            <a:r>
              <a:t/>
            </a:r>
            <a:endParaRPr sz="2667">
              <a:solidFill>
                <a:srgbClr val="3F3F3F"/>
              </a:solidFill>
            </a:endParaRPr>
          </a:p>
          <a:p>
            <a:pPr indent="0" lvl="0" marL="457200" rtl="0" algn="just">
              <a:lnSpc>
                <a:spcPct val="90000"/>
              </a:lnSpc>
              <a:spcBef>
                <a:spcPts val="2133"/>
              </a:spcBef>
              <a:spcAft>
                <a:spcPts val="2133"/>
              </a:spcAft>
              <a:buSzPts val="1300"/>
              <a:buFont typeface="Noto Sans Symbols"/>
              <a:buNone/>
            </a:pPr>
            <a:r>
              <a:t/>
            </a:r>
            <a:endParaRPr b="1" baseline="30000" sz="3733">
              <a:solidFill>
                <a:srgbClr val="000000"/>
              </a:solidFill>
            </a:endParaRPr>
          </a:p>
        </p:txBody>
      </p:sp>
      <p:sp>
        <p:nvSpPr>
          <p:cNvPr id="252" name="Google Shape;252;p92"/>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93"/>
          <p:cNvSpPr txBox="1"/>
          <p:nvPr>
            <p:ph type="title"/>
          </p:nvPr>
        </p:nvSpPr>
        <p:spPr>
          <a:xfrm>
            <a:off x="0" y="47625"/>
            <a:ext cx="9374188" cy="844550"/>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Slotted ALOHA - Vulnerable Time</a:t>
            </a:r>
            <a:endParaRPr b="1" sz="4000">
              <a:solidFill>
                <a:schemeClr val="lt2"/>
              </a:solidFill>
              <a:latin typeface="Times New Roman"/>
              <a:ea typeface="Times New Roman"/>
              <a:cs typeface="Times New Roman"/>
              <a:sym typeface="Times New Roman"/>
            </a:endParaRPr>
          </a:p>
        </p:txBody>
      </p:sp>
      <p:sp>
        <p:nvSpPr>
          <p:cNvPr id="258" name="Google Shape;258;p93"/>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259" name="Google Shape;259;p93"/>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260" name="Google Shape;260;p93"/>
          <p:cNvPicPr preferRelativeResize="0"/>
          <p:nvPr/>
        </p:nvPicPr>
        <p:blipFill rotWithShape="1">
          <a:blip r:embed="rId3">
            <a:alphaModFix/>
          </a:blip>
          <a:srcRect b="0" l="0" r="0" t="0"/>
          <a:stretch/>
        </p:blipFill>
        <p:spPr>
          <a:xfrm>
            <a:off x="173038" y="892175"/>
            <a:ext cx="11726862" cy="5424488"/>
          </a:xfrm>
          <a:prstGeom prst="rect">
            <a:avLst/>
          </a:prstGeom>
          <a:noFill/>
          <a:ln>
            <a:noFill/>
          </a:ln>
        </p:spPr>
      </p:pic>
      <p:sp>
        <p:nvSpPr>
          <p:cNvPr id="261" name="Google Shape;261;p93"/>
          <p:cNvSpPr txBox="1"/>
          <p:nvPr/>
        </p:nvSpPr>
        <p:spPr>
          <a:xfrm>
            <a:off x="2262188" y="6196013"/>
            <a:ext cx="8066087" cy="966787"/>
          </a:xfrm>
          <a:prstGeom prst="rect">
            <a:avLst/>
          </a:prstGeom>
          <a:noFill/>
          <a:ln>
            <a:noFill/>
          </a:ln>
        </p:spPr>
        <p:txBody>
          <a:bodyPr anchorCtr="0" anchor="t" bIns="121900" lIns="121900" spcFirstLastPara="1" rIns="121900" wrap="square" tIns="121900">
            <a:noAutofit/>
          </a:bodyPr>
          <a:lstStyle/>
          <a:p>
            <a:pPr indent="-455613" lvl="0" marL="455613" marR="0" rtl="0" algn="ctr">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Fig. 2.2.4 Vulnerable time for the slotted ALOHA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94"/>
          <p:cNvSpPr txBox="1"/>
          <p:nvPr>
            <p:ph type="title"/>
          </p:nvPr>
        </p:nvSpPr>
        <p:spPr>
          <a:xfrm>
            <a:off x="0" y="217488"/>
            <a:ext cx="9374188" cy="13319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sz="4000">
                <a:solidFill>
                  <a:srgbClr val="000000"/>
                </a:solidFill>
                <a:latin typeface="Times New Roman"/>
                <a:ea typeface="Times New Roman"/>
                <a:cs typeface="Times New Roman"/>
                <a:sym typeface="Times New Roman"/>
              </a:rPr>
              <a:t>       Slotted ALOHA - Disadvantages</a:t>
            </a:r>
            <a:br>
              <a:rPr b="1" lang="en" sz="4000">
                <a:solidFill>
                  <a:schemeClr val="lt2"/>
                </a:solidFill>
                <a:latin typeface="Times New Roman"/>
                <a:ea typeface="Times New Roman"/>
                <a:cs typeface="Times New Roman"/>
                <a:sym typeface="Times New Roman"/>
              </a:rPr>
            </a:br>
            <a:endParaRPr/>
          </a:p>
        </p:txBody>
      </p:sp>
      <p:sp>
        <p:nvSpPr>
          <p:cNvPr id="267" name="Google Shape;267;p94"/>
          <p:cNvSpPr txBox="1"/>
          <p:nvPr>
            <p:ph idx="1" type="body"/>
          </p:nvPr>
        </p:nvSpPr>
        <p:spPr>
          <a:xfrm>
            <a:off x="306388" y="1770063"/>
            <a:ext cx="11528425" cy="4546600"/>
          </a:xfrm>
          <a:prstGeom prst="rect">
            <a:avLst/>
          </a:prstGeom>
          <a:noFill/>
          <a:ln>
            <a:noFill/>
          </a:ln>
        </p:spPr>
        <p:txBody>
          <a:bodyPr anchorCtr="0" anchor="t" bIns="121900" lIns="121900" spcFirstLastPara="1" rIns="121900" wrap="square" tIns="121900">
            <a:normAutofit/>
          </a:bodyPr>
          <a:lstStyle/>
          <a:p>
            <a:pPr indent="-473075" lvl="0" marL="608013" rtl="0" algn="just">
              <a:lnSpc>
                <a:spcPct val="90000"/>
              </a:lnSpc>
              <a:spcBef>
                <a:spcPts val="0"/>
              </a:spcBef>
              <a:spcAft>
                <a:spcPts val="0"/>
              </a:spcAft>
              <a:buClr>
                <a:srgbClr val="000000"/>
              </a:buClr>
              <a:buSzPts val="2000"/>
              <a:buChar char="●"/>
            </a:pPr>
            <a:r>
              <a:rPr lang="en" sz="3600">
                <a:solidFill>
                  <a:srgbClr val="000000"/>
                </a:solidFill>
                <a:latin typeface="Times New Roman"/>
                <a:ea typeface="Times New Roman"/>
                <a:cs typeface="Times New Roman"/>
                <a:sym typeface="Times New Roman"/>
              </a:rPr>
              <a:t>The main disadvantage of slotted ALOHA is idle time slots</a:t>
            </a:r>
            <a:endParaRPr/>
          </a:p>
          <a:p>
            <a:pPr indent="-473075" lvl="0" marL="608013" rtl="0" algn="just">
              <a:lnSpc>
                <a:spcPct val="90000"/>
              </a:lnSpc>
              <a:spcBef>
                <a:spcPts val="0"/>
              </a:spcBef>
              <a:spcAft>
                <a:spcPts val="0"/>
              </a:spcAft>
              <a:buSzPts val="2000"/>
              <a:buChar char="●"/>
            </a:pPr>
            <a:r>
              <a:rPr lang="en" sz="3600">
                <a:latin typeface="Times New Roman"/>
                <a:ea typeface="Times New Roman"/>
                <a:cs typeface="Times New Roman"/>
                <a:sym typeface="Times New Roman"/>
              </a:rPr>
              <a:t>Another disadvantage is need for clock synchronization</a:t>
            </a:r>
            <a:endParaRPr/>
          </a:p>
        </p:txBody>
      </p:sp>
      <p:sp>
        <p:nvSpPr>
          <p:cNvPr id="268" name="Google Shape;268;p94"/>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95"/>
          <p:cNvSpPr txBox="1"/>
          <p:nvPr>
            <p:ph type="title"/>
          </p:nvPr>
        </p:nvSpPr>
        <p:spPr>
          <a:xfrm>
            <a:off x="0" y="149225"/>
            <a:ext cx="9374188" cy="1333500"/>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Pure ALOHA Vs Slotted ALOHA</a:t>
            </a:r>
            <a:endParaRPr b="1" sz="4000">
              <a:solidFill>
                <a:schemeClr val="lt2"/>
              </a:solidFill>
              <a:latin typeface="Times New Roman"/>
              <a:ea typeface="Times New Roman"/>
              <a:cs typeface="Times New Roman"/>
              <a:sym typeface="Times New Roman"/>
            </a:endParaRPr>
          </a:p>
        </p:txBody>
      </p:sp>
      <p:sp>
        <p:nvSpPr>
          <p:cNvPr id="274" name="Google Shape;274;p95"/>
          <p:cNvSpPr txBox="1"/>
          <p:nvPr>
            <p:ph idx="1" type="body"/>
          </p:nvPr>
        </p:nvSpPr>
        <p:spPr>
          <a:xfrm>
            <a:off x="1738313" y="1430338"/>
            <a:ext cx="9374187" cy="4611687"/>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2138"/>
              </a:spcAft>
              <a:buSzPts val="1300"/>
              <a:buFont typeface="Noto Sans Symbols"/>
              <a:buNone/>
            </a:pPr>
            <a:r>
              <a:t/>
            </a:r>
            <a:endParaRPr/>
          </a:p>
        </p:txBody>
      </p:sp>
      <p:sp>
        <p:nvSpPr>
          <p:cNvPr id="275" name="Google Shape;275;p95"/>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276" name="Google Shape;276;p95"/>
          <p:cNvPicPr preferRelativeResize="0"/>
          <p:nvPr/>
        </p:nvPicPr>
        <p:blipFill rotWithShape="1">
          <a:blip r:embed="rId3">
            <a:alphaModFix/>
          </a:blip>
          <a:srcRect b="0" l="0" r="0" t="0"/>
          <a:stretch/>
        </p:blipFill>
        <p:spPr>
          <a:xfrm>
            <a:off x="192088" y="815975"/>
            <a:ext cx="11999912" cy="60245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6"/>
          <p:cNvSpPr txBox="1"/>
          <p:nvPr>
            <p:ph type="title"/>
          </p:nvPr>
        </p:nvSpPr>
        <p:spPr>
          <a:xfrm>
            <a:off x="277813" y="0"/>
            <a:ext cx="9374187" cy="1331913"/>
          </a:xfrm>
          <a:prstGeom prst="rect">
            <a:avLst/>
          </a:prstGeom>
          <a:noFill/>
          <a:ln>
            <a:noFill/>
          </a:ln>
        </p:spPr>
        <p:txBody>
          <a:bodyPr anchorCtr="0" anchor="t" bIns="121900" lIns="121900" spcFirstLastPara="1" rIns="121900" wrap="square" tIns="121900">
            <a:normAutofit/>
          </a:bodyPr>
          <a:lstStyle/>
          <a:p>
            <a:pPr indent="-342900" lvl="0" marL="342900" rtl="0" algn="l">
              <a:lnSpc>
                <a:spcPct val="90000"/>
              </a:lnSpc>
              <a:spcBef>
                <a:spcPts val="0"/>
              </a:spcBef>
              <a:spcAft>
                <a:spcPts val="0"/>
              </a:spcAft>
              <a:buClr>
                <a:srgbClr val="000000"/>
              </a:buClr>
              <a:buSzPts val="1100"/>
              <a:buNone/>
            </a:pPr>
            <a:r>
              <a:rPr b="1" lang="en" sz="4000">
                <a:solidFill>
                  <a:srgbClr val="000000"/>
                </a:solidFill>
                <a:latin typeface="Times New Roman"/>
                <a:ea typeface="Times New Roman"/>
                <a:cs typeface="Times New Roman"/>
                <a:sym typeface="Times New Roman"/>
              </a:rPr>
              <a:t>      Pure ALOHA Vs Slotted ALOHA</a:t>
            </a:r>
            <a:endParaRPr sz="4000">
              <a:solidFill>
                <a:schemeClr val="lt2"/>
              </a:solidFill>
            </a:endParaRPr>
          </a:p>
        </p:txBody>
      </p:sp>
      <p:sp>
        <p:nvSpPr>
          <p:cNvPr id="282" name="Google Shape;282;p96"/>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283" name="Google Shape;283;p96"/>
          <p:cNvPicPr preferRelativeResize="0"/>
          <p:nvPr/>
        </p:nvPicPr>
        <p:blipFill rotWithShape="1">
          <a:blip r:embed="rId3">
            <a:alphaModFix/>
          </a:blip>
          <a:srcRect b="0" l="0" r="0" t="0"/>
          <a:stretch/>
        </p:blipFill>
        <p:spPr>
          <a:xfrm>
            <a:off x="436563" y="1776413"/>
            <a:ext cx="11398250" cy="4770437"/>
          </a:xfrm>
          <a:prstGeom prst="rect">
            <a:avLst/>
          </a:prstGeom>
          <a:noFill/>
          <a:ln>
            <a:noFill/>
          </a:ln>
        </p:spPr>
      </p:pic>
      <p:pic>
        <p:nvPicPr>
          <p:cNvPr id="284" name="Google Shape;284;p96"/>
          <p:cNvPicPr preferRelativeResize="0"/>
          <p:nvPr/>
        </p:nvPicPr>
        <p:blipFill rotWithShape="1">
          <a:blip r:embed="rId4">
            <a:alphaModFix/>
          </a:blip>
          <a:srcRect b="0" l="0" r="0" t="0"/>
          <a:stretch/>
        </p:blipFill>
        <p:spPr>
          <a:xfrm>
            <a:off x="357188" y="815975"/>
            <a:ext cx="11477625" cy="10683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7"/>
          <p:cNvSpPr/>
          <p:nvPr/>
        </p:nvSpPr>
        <p:spPr>
          <a:xfrm>
            <a:off x="139700" y="303213"/>
            <a:ext cx="11912600" cy="55705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CARRIER SENSE MULTIPLE ACCESS (CSMA)</a:t>
            </a:r>
            <a:endParaRPr/>
          </a:p>
          <a:p>
            <a:pPr indent="0" lvl="0" marL="0" marR="0" rtl="0" algn="l">
              <a:lnSpc>
                <a:spcPct val="100000"/>
              </a:lnSpc>
              <a:spcBef>
                <a:spcPts val="0"/>
              </a:spcBef>
              <a:spcAft>
                <a:spcPts val="0"/>
              </a:spcAft>
              <a:buClr>
                <a:srgbClr val="404040"/>
              </a:buClr>
              <a:buSzPts val="4000"/>
              <a:buFont typeface="Noto Sans Symbols"/>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404040"/>
              </a:buClr>
              <a:buSzPts val="1200"/>
              <a:buFont typeface="Noto Sans Symbols"/>
              <a:buNone/>
            </a:pPr>
            <a:r>
              <a:t/>
            </a:r>
            <a:endParaRPr b="0" i="0" sz="1200" u="none" cap="none" strike="noStrik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CSMA protocol was developed to overcome the problem found in  ALOHA i.e. to minimize the chances of collision, so as to improve the performance.</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CSMA protocol is based on the principle of ‘carrier sense’.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chances of collision can be reduce to great extent if a station senses the channel before trying to use it.</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 Although CSMA can reduce the possibility of collision, but it cannot eliminate it completely.</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chances of collision still exist because of propagation delay.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5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500"/>
                                        <p:tgtEl>
                                          <p:spTgt spid="2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6" st="6"/>
                                            </p:txEl>
                                          </p:spTgt>
                                        </p:tgtEl>
                                        <p:attrNameLst>
                                          <p:attrName>style.visibility</p:attrName>
                                        </p:attrNameLst>
                                      </p:cBhvr>
                                      <p:to>
                                        <p:strVal val="visible"/>
                                      </p:to>
                                    </p:set>
                                    <p:animEffect filter="fade" transition="in">
                                      <p:cBhvr>
                                        <p:cTn dur="500"/>
                                        <p:tgtEl>
                                          <p:spTgt spid="2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7" st="7"/>
                                            </p:txEl>
                                          </p:spTgt>
                                        </p:tgtEl>
                                        <p:attrNameLst>
                                          <p:attrName>style.visibility</p:attrName>
                                        </p:attrNameLst>
                                      </p:cBhvr>
                                      <p:to>
                                        <p:strVal val="visible"/>
                                      </p:to>
                                    </p:set>
                                    <p:animEffect filter="fade" transition="in">
                                      <p:cBhvr>
                                        <p:cTn dur="500"/>
                                        <p:tgtEl>
                                          <p:spTgt spid="2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8" st="8"/>
                                            </p:txEl>
                                          </p:spTgt>
                                        </p:tgtEl>
                                        <p:attrNameLst>
                                          <p:attrName>style.visibility</p:attrName>
                                        </p:attrNameLst>
                                      </p:cBhvr>
                                      <p:to>
                                        <p:strVal val="visible"/>
                                      </p:to>
                                    </p:set>
                                    <p:animEffect filter="fade" transition="in">
                                      <p:cBhvr>
                                        <p:cTn dur="500"/>
                                        <p:tgtEl>
                                          <p:spTgt spid="2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9" st="9"/>
                                            </p:txEl>
                                          </p:spTgt>
                                        </p:tgtEl>
                                        <p:attrNameLst>
                                          <p:attrName>style.visibility</p:attrName>
                                        </p:attrNameLst>
                                      </p:cBhvr>
                                      <p:to>
                                        <p:strVal val="visible"/>
                                      </p:to>
                                    </p:set>
                                    <p:animEffect filter="fade" transition="in">
                                      <p:cBhvr>
                                        <p:cTn dur="500"/>
                                        <p:tgtEl>
                                          <p:spTgt spid="2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0" st="10"/>
                                            </p:txEl>
                                          </p:spTgt>
                                        </p:tgtEl>
                                        <p:attrNameLst>
                                          <p:attrName>style.visibility</p:attrName>
                                        </p:attrNameLst>
                                      </p:cBhvr>
                                      <p:to>
                                        <p:strVal val="visible"/>
                                      </p:to>
                                    </p:set>
                                    <p:animEffect filter="fade" transition="in">
                                      <p:cBhvr>
                                        <p:cTn dur="500"/>
                                        <p:tgtEl>
                                          <p:spTgt spid="28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1" st="11"/>
                                            </p:txEl>
                                          </p:spTgt>
                                        </p:tgtEl>
                                        <p:attrNameLst>
                                          <p:attrName>style.visibility</p:attrName>
                                        </p:attrNameLst>
                                      </p:cBhvr>
                                      <p:to>
                                        <p:strVal val="visible"/>
                                      </p:to>
                                    </p:set>
                                    <p:animEffect filter="fade" transition="in">
                                      <p:cBhvr>
                                        <p:cTn dur="500"/>
                                        <p:tgtEl>
                                          <p:spTgt spid="28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98"/>
          <p:cNvSpPr/>
          <p:nvPr/>
        </p:nvSpPr>
        <p:spPr>
          <a:xfrm>
            <a:off x="750888" y="1331913"/>
            <a:ext cx="9144000" cy="2463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400"/>
              <a:buFont typeface="Noto Sans Symbols"/>
              <a:buNone/>
            </a:pPr>
            <a:r>
              <a:rPr b="0" i="0" lang="en" sz="2400" u="none" cap="none" strike="noStrike">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rebuchet MS"/>
              <a:ea typeface="Trebuchet MS"/>
              <a:cs typeface="Trebuchet MS"/>
              <a:sym typeface="Trebuchet MS"/>
            </a:endParaRPr>
          </a:p>
        </p:txBody>
      </p:sp>
      <p:sp>
        <p:nvSpPr>
          <p:cNvPr id="295" name="Google Shape;295;p98"/>
          <p:cNvSpPr/>
          <p:nvPr/>
        </p:nvSpPr>
        <p:spPr>
          <a:xfrm>
            <a:off x="1524000" y="228600"/>
            <a:ext cx="9144000" cy="3316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 sz="2000" u="none" cap="none" strike="noStrike">
                <a:solidFill>
                  <a:srgbClr val="000000"/>
                </a:solidFill>
                <a:latin typeface="Times New Roman"/>
                <a:ea typeface="Times New Roman"/>
                <a:cs typeface="Times New Roman"/>
                <a:sym typeface="Times New Roman"/>
              </a:rPr>
              <a:t>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050" u="none" cap="none" strike="noStrike">
                <a:solidFill>
                  <a:srgbClr val="000000"/>
                </a:solidFill>
                <a:latin typeface="Arial"/>
                <a:ea typeface="Arial"/>
                <a:cs typeface="Arial"/>
                <a:sym typeface="Arial"/>
              </a:rPr>
              <a:t>             </a:t>
            </a:r>
            <a:r>
              <a:rPr b="0" i="0" lang="en" sz="2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296" name="Google Shape;296;p98"/>
          <p:cNvPicPr preferRelativeResize="0"/>
          <p:nvPr/>
        </p:nvPicPr>
        <p:blipFill rotWithShape="1">
          <a:blip r:embed="rId3">
            <a:alphaModFix/>
          </a:blip>
          <a:srcRect b="0" l="0" r="0" t="0"/>
          <a:stretch/>
        </p:blipFill>
        <p:spPr>
          <a:xfrm>
            <a:off x="871538" y="3148013"/>
            <a:ext cx="10366375" cy="3478212"/>
          </a:xfrm>
          <a:prstGeom prst="rect">
            <a:avLst/>
          </a:prstGeom>
          <a:noFill/>
          <a:ln>
            <a:noFill/>
          </a:ln>
        </p:spPr>
      </p:pic>
      <p:sp>
        <p:nvSpPr>
          <p:cNvPr id="297" name="Google Shape;297;p98"/>
          <p:cNvSpPr/>
          <p:nvPr/>
        </p:nvSpPr>
        <p:spPr>
          <a:xfrm>
            <a:off x="331788" y="1298575"/>
            <a:ext cx="9315450" cy="1816100"/>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There are three different types of CSMA protocols :-</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      (i)  1-Persistent CSMA</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     (ii)   Non-Persistent CSMA</a:t>
            </a:r>
            <a:endParaRPr b="0" i="0" sz="2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     (iii)  P-Persistent CSMA</a:t>
            </a:r>
            <a:endParaRPr/>
          </a:p>
        </p:txBody>
      </p:sp>
      <p:sp>
        <p:nvSpPr>
          <p:cNvPr id="298" name="Google Shape;298;p98"/>
          <p:cNvSpPr txBox="1"/>
          <p:nvPr/>
        </p:nvSpPr>
        <p:spPr>
          <a:xfrm>
            <a:off x="201613" y="231775"/>
            <a:ext cx="863123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Different Types of CSMA protocols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99"/>
          <p:cNvPicPr preferRelativeResize="0"/>
          <p:nvPr/>
        </p:nvPicPr>
        <p:blipFill rotWithShape="1">
          <a:blip r:embed="rId3">
            <a:alphaModFix/>
          </a:blip>
          <a:srcRect b="0" l="0" r="0" t="0"/>
          <a:stretch/>
        </p:blipFill>
        <p:spPr>
          <a:xfrm>
            <a:off x="503238" y="911225"/>
            <a:ext cx="11490325" cy="5592763"/>
          </a:xfrm>
          <a:prstGeom prst="rect">
            <a:avLst/>
          </a:prstGeom>
          <a:noFill/>
          <a:ln>
            <a:noFill/>
          </a:ln>
        </p:spPr>
      </p:pic>
      <p:pic>
        <p:nvPicPr>
          <p:cNvPr id="304" name="Google Shape;304;p99"/>
          <p:cNvPicPr preferRelativeResize="0"/>
          <p:nvPr/>
        </p:nvPicPr>
        <p:blipFill rotWithShape="1">
          <a:blip r:embed="rId4">
            <a:alphaModFix/>
          </a:blip>
          <a:srcRect b="0" l="0" r="0" t="0"/>
          <a:stretch/>
        </p:blipFill>
        <p:spPr>
          <a:xfrm>
            <a:off x="198438" y="146050"/>
            <a:ext cx="7351712" cy="76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8"/>
          <p:cNvSpPr txBox="1"/>
          <p:nvPr>
            <p:ph type="title"/>
          </p:nvPr>
        </p:nvSpPr>
        <p:spPr>
          <a:xfrm>
            <a:off x="266700" y="301625"/>
            <a:ext cx="8596313"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 sz="4000">
                <a:solidFill>
                  <a:schemeClr val="dk1"/>
                </a:solidFill>
                <a:latin typeface="Times New Roman"/>
                <a:ea typeface="Times New Roman"/>
                <a:cs typeface="Times New Roman"/>
                <a:sym typeface="Times New Roman"/>
              </a:rPr>
              <a:t>The Channel Allocation Problem</a:t>
            </a:r>
            <a:endParaRPr b="1" sz="4000">
              <a:solidFill>
                <a:schemeClr val="dk1"/>
              </a:solidFill>
              <a:latin typeface="Times New Roman"/>
              <a:ea typeface="Times New Roman"/>
              <a:cs typeface="Times New Roman"/>
              <a:sym typeface="Times New Roman"/>
            </a:endParaRPr>
          </a:p>
        </p:txBody>
      </p:sp>
      <p:sp>
        <p:nvSpPr>
          <p:cNvPr id="111" name="Google Shape;111;p58"/>
          <p:cNvSpPr txBox="1"/>
          <p:nvPr>
            <p:ph idx="1" type="body"/>
          </p:nvPr>
        </p:nvSpPr>
        <p:spPr>
          <a:xfrm>
            <a:off x="0" y="1489075"/>
            <a:ext cx="12192000" cy="3879850"/>
          </a:xfrm>
          <a:prstGeom prst="rect">
            <a:avLst/>
          </a:prstGeom>
          <a:noFill/>
          <a:ln>
            <a:noFill/>
          </a:ln>
        </p:spPr>
        <p:txBody>
          <a:bodyPr anchorCtr="0" anchor="t" bIns="45700" lIns="91425" spcFirstLastPara="1" rIns="91425" wrap="square" tIns="45700">
            <a:normAutofit/>
          </a:bodyPr>
          <a:lstStyle/>
          <a:p>
            <a:pPr indent="-342900" lvl="1" marL="914400" rtl="0" algn="just">
              <a:lnSpc>
                <a:spcPct val="90000"/>
              </a:lnSpc>
              <a:spcBef>
                <a:spcPts val="500"/>
              </a:spcBef>
              <a:spcAft>
                <a:spcPts val="0"/>
              </a:spcAft>
              <a:buSzPts val="1800"/>
              <a:buFont typeface="Times New Roman"/>
              <a:buChar char="•"/>
            </a:pPr>
            <a:r>
              <a:rPr lang="en" sz="3600">
                <a:latin typeface="Times New Roman"/>
                <a:ea typeface="Times New Roman"/>
                <a:cs typeface="Times New Roman"/>
                <a:sym typeface="Times New Roman"/>
              </a:rPr>
              <a:t>There are two schemes to allocate a single channel  among competing users:</a:t>
            </a:r>
            <a:endParaRPr/>
          </a:p>
          <a:p>
            <a:pPr indent="-228600" lvl="1" marL="914400" rtl="0" algn="just">
              <a:lnSpc>
                <a:spcPct val="90000"/>
              </a:lnSpc>
              <a:spcBef>
                <a:spcPts val="500"/>
              </a:spcBef>
              <a:spcAft>
                <a:spcPts val="0"/>
              </a:spcAft>
              <a:buSzPts val="1800"/>
              <a:buNone/>
            </a:pPr>
            <a:r>
              <a:t/>
            </a:r>
            <a:endParaRPr sz="3600">
              <a:latin typeface="Times New Roman"/>
              <a:ea typeface="Times New Roman"/>
              <a:cs typeface="Times New Roman"/>
              <a:sym typeface="Times New Roman"/>
            </a:endParaRPr>
          </a:p>
          <a:p>
            <a:pPr indent="0" lvl="2" marL="914400" rtl="0" algn="just">
              <a:lnSpc>
                <a:spcPct val="90000"/>
              </a:lnSpc>
              <a:spcBef>
                <a:spcPts val="500"/>
              </a:spcBef>
              <a:spcAft>
                <a:spcPts val="0"/>
              </a:spcAft>
              <a:buSzPts val="1800"/>
              <a:buFont typeface="Noto Sans Symbols"/>
              <a:buNone/>
            </a:pPr>
            <a:r>
              <a:rPr lang="en" sz="3600">
                <a:solidFill>
                  <a:schemeClr val="dk1"/>
                </a:solidFill>
                <a:latin typeface="Times New Roman"/>
                <a:ea typeface="Times New Roman"/>
                <a:cs typeface="Times New Roman"/>
                <a:sym typeface="Times New Roman"/>
              </a:rPr>
              <a:t>1)   </a:t>
            </a:r>
            <a:r>
              <a:rPr lang="en" sz="3600">
                <a:latin typeface="Times New Roman"/>
                <a:ea typeface="Times New Roman"/>
                <a:cs typeface="Times New Roman"/>
                <a:sym typeface="Times New Roman"/>
              </a:rPr>
              <a:t>Static allocation in LANs &amp; MANs.</a:t>
            </a:r>
            <a:endParaRPr/>
          </a:p>
          <a:p>
            <a:pPr indent="0" lvl="2" marL="914400" rtl="0" algn="just">
              <a:lnSpc>
                <a:spcPct val="90000"/>
              </a:lnSpc>
              <a:spcBef>
                <a:spcPts val="500"/>
              </a:spcBef>
              <a:spcAft>
                <a:spcPts val="0"/>
              </a:spcAft>
              <a:buSzPts val="1800"/>
              <a:buFont typeface="Noto Sans Symbols"/>
              <a:buNone/>
            </a:pPr>
            <a:r>
              <a:rPr lang="en" sz="3600">
                <a:latin typeface="Times New Roman"/>
                <a:ea typeface="Times New Roman"/>
                <a:cs typeface="Times New Roman"/>
                <a:sym typeface="Times New Roman"/>
              </a:rPr>
              <a:t>2)   Dynamic Channel Allocation in LANs &amp; MANs</a:t>
            </a:r>
            <a:endParaRPr sz="36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3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00"/>
          <p:cNvSpPr/>
          <p:nvPr/>
        </p:nvSpPr>
        <p:spPr>
          <a:xfrm>
            <a:off x="241300" y="909638"/>
            <a:ext cx="11709400" cy="5694362"/>
          </a:xfrm>
          <a:prstGeom prst="rect">
            <a:avLst/>
          </a:prstGeom>
          <a:noFill/>
          <a:ln>
            <a:noFill/>
          </a:ln>
        </p:spPr>
        <p:txBody>
          <a:bodyPr anchorCtr="0" anchor="ctr"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In this method, station that wants to transmit data continuously sense the Channel to check whether the channel is idle or busy.</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If the channel is busy , the station waits until it becomes idle.</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When the station detects an idle channel, it immediately transmits the frame with probability 1. Hence it is called 1-persistent CSMA.</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This method has the highest chance  of collision because two or more station may find channel to be idle at the same time and transmit their frames.</a:t>
            </a:r>
            <a:endParaRPr b="0" i="0" sz="2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When the collision occurs, the stations wait a random amount of time and start all over again.</a:t>
            </a:r>
            <a:endParaRPr b="0" i="0" sz="2800" u="none" cap="none" strike="noStrike">
              <a:solidFill>
                <a:schemeClr val="dk1"/>
              </a:solidFill>
              <a:latin typeface="Arial"/>
              <a:ea typeface="Arial"/>
              <a:cs typeface="Arial"/>
              <a:sym typeface="Arial"/>
            </a:endParaRPr>
          </a:p>
        </p:txBody>
      </p:sp>
      <p:sp>
        <p:nvSpPr>
          <p:cNvPr id="310" name="Google Shape;310;p100"/>
          <p:cNvSpPr txBox="1"/>
          <p:nvPr/>
        </p:nvSpPr>
        <p:spPr>
          <a:xfrm>
            <a:off x="119063" y="46038"/>
            <a:ext cx="6943725" cy="984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(i) 1-Persistent CSMA</a:t>
            </a:r>
            <a:endParaRPr/>
          </a:p>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2000"/>
                                        <p:tgtEl>
                                          <p:spTgt spid="3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101"/>
          <p:cNvPicPr preferRelativeResize="0"/>
          <p:nvPr/>
        </p:nvPicPr>
        <p:blipFill rotWithShape="1">
          <a:blip r:embed="rId3">
            <a:alphaModFix/>
          </a:blip>
          <a:srcRect b="0" l="0" r="0" t="0"/>
          <a:stretch/>
        </p:blipFill>
        <p:spPr>
          <a:xfrm>
            <a:off x="409575" y="1382713"/>
            <a:ext cx="11490325" cy="4484687"/>
          </a:xfrm>
          <a:prstGeom prst="rect">
            <a:avLst/>
          </a:prstGeom>
          <a:noFill/>
          <a:ln>
            <a:noFill/>
          </a:ln>
        </p:spPr>
      </p:pic>
      <p:sp>
        <p:nvSpPr>
          <p:cNvPr id="316" name="Google Shape;316;p101"/>
          <p:cNvSpPr txBox="1"/>
          <p:nvPr/>
        </p:nvSpPr>
        <p:spPr>
          <a:xfrm>
            <a:off x="609600" y="396875"/>
            <a:ext cx="8308975" cy="9858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1-Persistent CSMA (cont..)</a:t>
            </a:r>
            <a:endParaRPr/>
          </a:p>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02"/>
          <p:cNvSpPr/>
          <p:nvPr/>
        </p:nvSpPr>
        <p:spPr>
          <a:xfrm>
            <a:off x="112713" y="819150"/>
            <a:ext cx="11739562" cy="3786188"/>
          </a:xfrm>
          <a:prstGeom prst="rect">
            <a:avLst/>
          </a:prstGeom>
          <a:noFill/>
          <a:ln>
            <a:noFill/>
          </a:ln>
        </p:spPr>
        <p:txBody>
          <a:bodyPr anchorCtr="0" anchor="ctr"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Noto Sans Symbols"/>
              <a:buChar char="●"/>
            </a:pPr>
            <a:r>
              <a:rPr b="1" i="0" lang="en" sz="2400" u="none" cap="none" strike="noStrike">
                <a:solidFill>
                  <a:schemeClr val="dk1"/>
                </a:solidFill>
                <a:latin typeface="Times New Roman"/>
                <a:ea typeface="Times New Roman"/>
                <a:cs typeface="Times New Roman"/>
                <a:sym typeface="Times New Roman"/>
              </a:rPr>
              <a:t>The propagation delay time greatly affects this protocol</a:t>
            </a:r>
            <a:r>
              <a:rPr b="0" i="0" lang="en" sz="2400" u="none" cap="none" strike="noStrike">
                <a:solidFill>
                  <a:schemeClr val="dk1"/>
                </a:solidFill>
                <a:latin typeface="Times New Roman"/>
                <a:ea typeface="Times New Roman"/>
                <a:cs typeface="Times New Roman"/>
                <a:sym typeface="Times New Roman"/>
              </a:rPr>
              <a:t>. Let us suppose, just after the station 1 begins its transmission, station 2 also become ready to send its data and sense the channel. If the station 1 signal has not yet reached station  2, station 2 will sense the channel to be idle and will begin its transmission. This will result in collision.</a:t>
            </a:r>
            <a:endParaRPr/>
          </a:p>
          <a:p>
            <a:pPr indent="-152400" lvl="0" marL="0" marR="0" rtl="0" algn="just">
              <a:lnSpc>
                <a:spcPct val="100000"/>
              </a:lnSpc>
              <a:spcBef>
                <a:spcPts val="0"/>
              </a:spcBef>
              <a:spcAft>
                <a:spcPts val="0"/>
              </a:spcAft>
              <a:buClr>
                <a:schemeClr val="dk1"/>
              </a:buClr>
              <a:buSzPts val="2400"/>
              <a:buFont typeface="Arial"/>
              <a:buChar char="●"/>
            </a:pPr>
            <a:r>
              <a:rPr b="0" i="0" lang="en" sz="2400" u="none" cap="none" strike="noStrike">
                <a:solidFill>
                  <a:schemeClr val="dk1"/>
                </a:solidFill>
                <a:latin typeface="Times New Roman"/>
                <a:ea typeface="Times New Roman"/>
                <a:cs typeface="Times New Roman"/>
                <a:sym typeface="Times New Roman"/>
              </a:rPr>
              <a:t>Even if propagation delay time is zero, collision will still occur. If two stations become ready in the middle of third station’s transmission both stations will wait until the transmission of first station ends and both will begin their transmission exactly simultaneously. This will also result in collision. </a:t>
            </a:r>
            <a:endParaRPr/>
          </a:p>
          <a:p>
            <a:pPr indent="0" lvl="0" marL="0" marR="0" rtl="0" algn="just">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404040"/>
              </a:buClr>
              <a:buSzPts val="2400"/>
              <a:buFont typeface="Noto Sans Symbols"/>
              <a:buNone/>
            </a:pPr>
            <a:r>
              <a:t/>
            </a:r>
            <a:endParaRPr b="0" i="0" sz="2400" u="none" cap="none" strike="noStrike">
              <a:solidFill>
                <a:schemeClr val="dk1"/>
              </a:solidFill>
              <a:latin typeface="Arial"/>
              <a:ea typeface="Arial"/>
              <a:cs typeface="Arial"/>
              <a:sym typeface="Arial"/>
            </a:endParaRPr>
          </a:p>
        </p:txBody>
      </p:sp>
      <p:sp>
        <p:nvSpPr>
          <p:cNvPr id="322" name="Google Shape;322;p102"/>
          <p:cNvSpPr/>
          <p:nvPr/>
        </p:nvSpPr>
        <p:spPr>
          <a:xfrm>
            <a:off x="339725" y="2343150"/>
            <a:ext cx="11487150" cy="18303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cxnSp>
        <p:nvCxnSpPr>
          <p:cNvPr id="323" name="Google Shape;323;p102"/>
          <p:cNvCxnSpPr/>
          <p:nvPr/>
        </p:nvCxnSpPr>
        <p:spPr>
          <a:xfrm>
            <a:off x="3219450"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4" name="Google Shape;324;p102"/>
          <p:cNvCxnSpPr/>
          <p:nvPr/>
        </p:nvCxnSpPr>
        <p:spPr>
          <a:xfrm>
            <a:off x="3425825"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5" name="Google Shape;325;p102"/>
          <p:cNvCxnSpPr/>
          <p:nvPr/>
        </p:nvCxnSpPr>
        <p:spPr>
          <a:xfrm>
            <a:off x="3800475"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6" name="Google Shape;326;p102"/>
          <p:cNvCxnSpPr/>
          <p:nvPr/>
        </p:nvCxnSpPr>
        <p:spPr>
          <a:xfrm>
            <a:off x="3983038"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7" name="Google Shape;327;p102"/>
          <p:cNvCxnSpPr/>
          <p:nvPr/>
        </p:nvCxnSpPr>
        <p:spPr>
          <a:xfrm>
            <a:off x="4203700"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8" name="Google Shape;328;p102"/>
          <p:cNvCxnSpPr/>
          <p:nvPr/>
        </p:nvCxnSpPr>
        <p:spPr>
          <a:xfrm>
            <a:off x="4427538"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29" name="Google Shape;329;p102"/>
          <p:cNvCxnSpPr/>
          <p:nvPr/>
        </p:nvCxnSpPr>
        <p:spPr>
          <a:xfrm>
            <a:off x="3609975"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30" name="Google Shape;330;p102"/>
          <p:cNvCxnSpPr/>
          <p:nvPr/>
        </p:nvCxnSpPr>
        <p:spPr>
          <a:xfrm>
            <a:off x="4648200" y="49069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331" name="Google Shape;331;p102"/>
          <p:cNvCxnSpPr/>
          <p:nvPr/>
        </p:nvCxnSpPr>
        <p:spPr>
          <a:xfrm>
            <a:off x="2838450" y="5600700"/>
            <a:ext cx="285750" cy="0"/>
          </a:xfrm>
          <a:prstGeom prst="straightConnector1">
            <a:avLst/>
          </a:prstGeom>
          <a:noFill/>
          <a:ln cap="flat" cmpd="sng" w="9525">
            <a:solidFill>
              <a:srgbClr val="000000"/>
            </a:solidFill>
            <a:prstDash val="solid"/>
            <a:round/>
            <a:headEnd len="med" w="med" type="none"/>
            <a:tailEnd len="med" w="med" type="none"/>
          </a:ln>
        </p:spPr>
      </p:cxnSp>
      <p:sp>
        <p:nvSpPr>
          <p:cNvPr id="332" name="Google Shape;332;p102"/>
          <p:cNvSpPr/>
          <p:nvPr/>
        </p:nvSpPr>
        <p:spPr>
          <a:xfrm>
            <a:off x="3143250" y="5448300"/>
            <a:ext cx="1733550" cy="342900"/>
          </a:xfrm>
          <a:prstGeom prst="rect">
            <a:avLst/>
          </a:prstGeom>
          <a:gradFill>
            <a:gsLst>
              <a:gs pos="0">
                <a:srgbClr val="666666"/>
              </a:gs>
              <a:gs pos="50000">
                <a:srgbClr val="CCCCCC"/>
              </a:gs>
              <a:gs pos="100000">
                <a:srgbClr val="666666"/>
              </a:gs>
            </a:gsLst>
            <a:lin ang="18900000" scaled="0"/>
          </a:gradFill>
          <a:ln cap="flat" cmpd="sng" w="12700">
            <a:solidFill>
              <a:srgbClr val="666666"/>
            </a:solidFill>
            <a:prstDash val="solid"/>
            <a:miter lim="800000"/>
            <a:headEnd len="sm" w="sm" type="none"/>
            <a:tailEnd len="sm" w="sm" type="none"/>
          </a:ln>
          <a:effectLst>
            <a:outerShdw rotWithShape="0" algn="ctr" dir="3806097" dist="28398">
              <a:srgbClr val="7F7F7F">
                <a:alpha val="4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cxnSp>
        <p:nvCxnSpPr>
          <p:cNvPr id="333" name="Google Shape;333;p102"/>
          <p:cNvCxnSpPr>
            <a:stCxn id="332" idx="3"/>
          </p:cNvCxnSpPr>
          <p:nvPr/>
        </p:nvCxnSpPr>
        <p:spPr>
          <a:xfrm>
            <a:off x="4876800" y="5619750"/>
            <a:ext cx="1524000" cy="19200"/>
          </a:xfrm>
          <a:prstGeom prst="straightConnector1">
            <a:avLst/>
          </a:prstGeom>
          <a:noFill/>
          <a:ln cap="flat" cmpd="sng" w="9525">
            <a:solidFill>
              <a:srgbClr val="000000"/>
            </a:solidFill>
            <a:prstDash val="solid"/>
            <a:round/>
            <a:headEnd len="med" w="med" type="none"/>
            <a:tailEnd len="med" w="med" type="triangle"/>
          </a:ln>
        </p:spPr>
      </p:cxnSp>
      <p:cxnSp>
        <p:nvCxnSpPr>
          <p:cNvPr id="334" name="Google Shape;334;p102"/>
          <p:cNvCxnSpPr/>
          <p:nvPr/>
        </p:nvCxnSpPr>
        <p:spPr>
          <a:xfrm>
            <a:off x="4970463" y="4624388"/>
            <a:ext cx="0" cy="957262"/>
          </a:xfrm>
          <a:prstGeom prst="straightConnector1">
            <a:avLst/>
          </a:prstGeom>
          <a:noFill/>
          <a:ln cap="flat" cmpd="sng" w="9525">
            <a:solidFill>
              <a:srgbClr val="000000"/>
            </a:solidFill>
            <a:prstDash val="solid"/>
            <a:round/>
            <a:headEnd len="med" w="med" type="none"/>
            <a:tailEnd len="med" w="med" type="triangle"/>
          </a:ln>
        </p:spPr>
      </p:cxnSp>
      <p:sp>
        <p:nvSpPr>
          <p:cNvPr id="335" name="Google Shape;335;p102"/>
          <p:cNvSpPr txBox="1"/>
          <p:nvPr/>
        </p:nvSpPr>
        <p:spPr>
          <a:xfrm>
            <a:off x="2895600" y="4648200"/>
            <a:ext cx="19812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Calibri"/>
                <a:ea typeface="Calibri"/>
                <a:cs typeface="Calibri"/>
                <a:sym typeface="Calibri"/>
              </a:rPr>
              <a:t>COUNTINOUSLY SENSES</a:t>
            </a:r>
            <a:endParaRPr/>
          </a:p>
        </p:txBody>
      </p:sp>
      <p:sp>
        <p:nvSpPr>
          <p:cNvPr id="336" name="Google Shape;336;p102"/>
          <p:cNvSpPr txBox="1"/>
          <p:nvPr/>
        </p:nvSpPr>
        <p:spPr>
          <a:xfrm>
            <a:off x="4114800" y="4191000"/>
            <a:ext cx="1905000"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 sz="1600" u="none" cap="none" strike="noStrike">
                <a:solidFill>
                  <a:schemeClr val="dk1"/>
                </a:solidFill>
                <a:latin typeface="Calibri"/>
                <a:ea typeface="Calibri"/>
                <a:cs typeface="Calibri"/>
                <a:sym typeface="Calibri"/>
              </a:rPr>
              <a:t>SENSES &amp; TRANSMIT</a:t>
            </a:r>
            <a:endParaRPr b="0" i="0" sz="1400" u="none" cap="none" strike="noStrike">
              <a:solidFill>
                <a:schemeClr val="dk1"/>
              </a:solidFill>
              <a:latin typeface="Calibri"/>
              <a:ea typeface="Calibri"/>
              <a:cs typeface="Calibri"/>
              <a:sym typeface="Calibri"/>
            </a:endParaRPr>
          </a:p>
        </p:txBody>
      </p:sp>
      <p:sp>
        <p:nvSpPr>
          <p:cNvPr id="337" name="Google Shape;337;p102"/>
          <p:cNvSpPr txBox="1"/>
          <p:nvPr/>
        </p:nvSpPr>
        <p:spPr>
          <a:xfrm>
            <a:off x="6324600" y="5486400"/>
            <a:ext cx="7620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TIME</a:t>
            </a:r>
            <a:endParaRPr b="0" i="0" sz="1400" u="none" cap="none" strike="noStrike">
              <a:solidFill>
                <a:schemeClr val="dk1"/>
              </a:solidFill>
              <a:latin typeface="Times New Roman"/>
              <a:ea typeface="Times New Roman"/>
              <a:cs typeface="Times New Roman"/>
              <a:sym typeface="Times New Roman"/>
            </a:endParaRPr>
          </a:p>
        </p:txBody>
      </p:sp>
      <p:sp>
        <p:nvSpPr>
          <p:cNvPr id="338" name="Google Shape;338;p102"/>
          <p:cNvSpPr txBox="1"/>
          <p:nvPr/>
        </p:nvSpPr>
        <p:spPr>
          <a:xfrm>
            <a:off x="3228975" y="5791200"/>
            <a:ext cx="15716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BUSY CHANNEL</a:t>
            </a:r>
            <a:endParaRPr/>
          </a:p>
        </p:txBody>
      </p:sp>
      <p:sp>
        <p:nvSpPr>
          <p:cNvPr id="339" name="Google Shape;339;p102"/>
          <p:cNvSpPr txBox="1"/>
          <p:nvPr/>
        </p:nvSpPr>
        <p:spPr>
          <a:xfrm>
            <a:off x="4876800" y="5638800"/>
            <a:ext cx="15240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IDLE CHANNEL</a:t>
            </a:r>
            <a:endParaRPr/>
          </a:p>
        </p:txBody>
      </p:sp>
      <p:cxnSp>
        <p:nvCxnSpPr>
          <p:cNvPr id="340" name="Google Shape;340;p102"/>
          <p:cNvCxnSpPr/>
          <p:nvPr/>
        </p:nvCxnSpPr>
        <p:spPr>
          <a:xfrm>
            <a:off x="7356475" y="4446588"/>
            <a:ext cx="1447800" cy="1587"/>
          </a:xfrm>
          <a:prstGeom prst="straightConnector1">
            <a:avLst/>
          </a:prstGeom>
          <a:noFill/>
          <a:ln cap="flat" cmpd="sng" w="9525">
            <a:solidFill>
              <a:srgbClr val="000000"/>
            </a:solidFill>
            <a:prstDash val="solid"/>
            <a:round/>
            <a:headEnd len="med" w="med" type="none"/>
            <a:tailEnd len="med" w="med" type="none"/>
          </a:ln>
        </p:spPr>
      </p:cxnSp>
      <p:cxnSp>
        <p:nvCxnSpPr>
          <p:cNvPr id="341" name="Google Shape;341;p102"/>
          <p:cNvCxnSpPr/>
          <p:nvPr/>
        </p:nvCxnSpPr>
        <p:spPr>
          <a:xfrm>
            <a:off x="7432675" y="5513388"/>
            <a:ext cx="1371600" cy="1587"/>
          </a:xfrm>
          <a:prstGeom prst="straightConnector1">
            <a:avLst/>
          </a:prstGeom>
          <a:noFill/>
          <a:ln cap="flat" cmpd="sng" w="9525">
            <a:solidFill>
              <a:srgbClr val="000000"/>
            </a:solidFill>
            <a:prstDash val="solid"/>
            <a:round/>
            <a:headEnd len="med" w="med" type="none"/>
            <a:tailEnd len="med" w="med" type="none"/>
          </a:ln>
        </p:spPr>
      </p:cxnSp>
      <p:cxnSp>
        <p:nvCxnSpPr>
          <p:cNvPr id="342" name="Google Shape;342;p102"/>
          <p:cNvCxnSpPr/>
          <p:nvPr/>
        </p:nvCxnSpPr>
        <p:spPr>
          <a:xfrm flipH="1" rot="-5400000">
            <a:off x="8728075" y="4522788"/>
            <a:ext cx="533400" cy="381000"/>
          </a:xfrm>
          <a:prstGeom prst="straightConnector1">
            <a:avLst/>
          </a:prstGeom>
          <a:noFill/>
          <a:ln cap="flat" cmpd="sng" w="9525">
            <a:solidFill>
              <a:srgbClr val="000000"/>
            </a:solidFill>
            <a:prstDash val="solid"/>
            <a:round/>
            <a:headEnd len="med" w="med" type="none"/>
            <a:tailEnd len="med" w="med" type="none"/>
          </a:ln>
        </p:spPr>
      </p:cxnSp>
      <p:cxnSp>
        <p:nvCxnSpPr>
          <p:cNvPr id="343" name="Google Shape;343;p102"/>
          <p:cNvCxnSpPr/>
          <p:nvPr/>
        </p:nvCxnSpPr>
        <p:spPr>
          <a:xfrm flipH="1" rot="-5400000">
            <a:off x="7013575" y="5094288"/>
            <a:ext cx="533400" cy="304800"/>
          </a:xfrm>
          <a:prstGeom prst="straightConnector1">
            <a:avLst/>
          </a:prstGeom>
          <a:noFill/>
          <a:ln cap="flat" cmpd="sng" w="9525">
            <a:solidFill>
              <a:srgbClr val="000000"/>
            </a:solidFill>
            <a:prstDash val="solid"/>
            <a:round/>
            <a:headEnd len="med" w="med" type="none"/>
            <a:tailEnd len="med" w="med" type="none"/>
          </a:ln>
        </p:spPr>
      </p:cxnSp>
      <p:cxnSp>
        <p:nvCxnSpPr>
          <p:cNvPr id="344" name="Google Shape;344;p102"/>
          <p:cNvCxnSpPr/>
          <p:nvPr/>
        </p:nvCxnSpPr>
        <p:spPr>
          <a:xfrm rot="-5400000">
            <a:off x="8715375" y="5068888"/>
            <a:ext cx="558800" cy="381000"/>
          </a:xfrm>
          <a:prstGeom prst="straightConnector1">
            <a:avLst/>
          </a:prstGeom>
          <a:noFill/>
          <a:ln cap="flat" cmpd="sng" w="9525">
            <a:solidFill>
              <a:srgbClr val="000000"/>
            </a:solidFill>
            <a:prstDash val="solid"/>
            <a:round/>
            <a:headEnd len="med" w="med" type="none"/>
            <a:tailEnd len="med" w="med" type="none"/>
          </a:ln>
        </p:spPr>
      </p:cxnSp>
      <p:cxnSp>
        <p:nvCxnSpPr>
          <p:cNvPr id="345" name="Google Shape;345;p102"/>
          <p:cNvCxnSpPr/>
          <p:nvPr/>
        </p:nvCxnSpPr>
        <p:spPr>
          <a:xfrm rot="-5400000">
            <a:off x="6980238" y="4594225"/>
            <a:ext cx="533400" cy="238125"/>
          </a:xfrm>
          <a:prstGeom prst="straightConnector1">
            <a:avLst/>
          </a:prstGeom>
          <a:noFill/>
          <a:ln cap="flat" cmpd="sng" w="9525">
            <a:solidFill>
              <a:srgbClr val="000000"/>
            </a:solidFill>
            <a:prstDash val="solid"/>
            <a:round/>
            <a:headEnd len="med" w="med" type="none"/>
            <a:tailEnd len="med" w="med" type="none"/>
          </a:ln>
        </p:spPr>
      </p:cxnSp>
      <p:cxnSp>
        <p:nvCxnSpPr>
          <p:cNvPr id="346" name="Google Shape;346;p102"/>
          <p:cNvCxnSpPr/>
          <p:nvPr/>
        </p:nvCxnSpPr>
        <p:spPr>
          <a:xfrm flipH="1" rot="10800000">
            <a:off x="9204325" y="4953000"/>
            <a:ext cx="625475" cy="14288"/>
          </a:xfrm>
          <a:prstGeom prst="straightConnector1">
            <a:avLst/>
          </a:prstGeom>
          <a:noFill/>
          <a:ln cap="flat" cmpd="sng" w="9525">
            <a:solidFill>
              <a:srgbClr val="000000"/>
            </a:solidFill>
            <a:prstDash val="solid"/>
            <a:round/>
            <a:headEnd len="med" w="med" type="none"/>
            <a:tailEnd len="med" w="med" type="none"/>
          </a:ln>
        </p:spPr>
      </p:cxnSp>
      <p:cxnSp>
        <p:nvCxnSpPr>
          <p:cNvPr id="347" name="Google Shape;347;p102"/>
          <p:cNvCxnSpPr/>
          <p:nvPr/>
        </p:nvCxnSpPr>
        <p:spPr>
          <a:xfrm rot="-5400000">
            <a:off x="9259094" y="4380706"/>
            <a:ext cx="1143000" cy="1588"/>
          </a:xfrm>
          <a:prstGeom prst="straightConnector1">
            <a:avLst/>
          </a:prstGeom>
          <a:noFill/>
          <a:ln cap="flat" cmpd="sng" w="9525">
            <a:solidFill>
              <a:srgbClr val="000000"/>
            </a:solidFill>
            <a:prstDash val="solid"/>
            <a:round/>
            <a:headEnd len="med" w="med" type="none"/>
            <a:tailEnd len="med" w="med" type="none"/>
          </a:ln>
        </p:spPr>
      </p:cxnSp>
      <p:cxnSp>
        <p:nvCxnSpPr>
          <p:cNvPr id="348" name="Google Shape;348;p102"/>
          <p:cNvCxnSpPr/>
          <p:nvPr/>
        </p:nvCxnSpPr>
        <p:spPr>
          <a:xfrm flipH="1">
            <a:off x="8118475" y="3810000"/>
            <a:ext cx="1711325" cy="14288"/>
          </a:xfrm>
          <a:prstGeom prst="straightConnector1">
            <a:avLst/>
          </a:prstGeom>
          <a:noFill/>
          <a:ln cap="flat" cmpd="sng" w="9525">
            <a:solidFill>
              <a:srgbClr val="000000"/>
            </a:solidFill>
            <a:prstDash val="solid"/>
            <a:round/>
            <a:headEnd len="med" w="med" type="none"/>
            <a:tailEnd len="med" w="med" type="triangle"/>
          </a:ln>
        </p:spPr>
      </p:cxnSp>
      <p:cxnSp>
        <p:nvCxnSpPr>
          <p:cNvPr id="349" name="Google Shape;349;p102"/>
          <p:cNvCxnSpPr/>
          <p:nvPr/>
        </p:nvCxnSpPr>
        <p:spPr>
          <a:xfrm>
            <a:off x="8118475" y="3455988"/>
            <a:ext cx="0" cy="1009650"/>
          </a:xfrm>
          <a:prstGeom prst="straightConnector1">
            <a:avLst/>
          </a:prstGeom>
          <a:noFill/>
          <a:ln cap="flat" cmpd="sng" w="9525">
            <a:solidFill>
              <a:srgbClr val="000000"/>
            </a:solidFill>
            <a:prstDash val="solid"/>
            <a:round/>
            <a:headEnd len="med" w="med" type="none"/>
            <a:tailEnd len="med" w="med" type="triangle"/>
          </a:ln>
        </p:spPr>
      </p:cxnSp>
      <p:cxnSp>
        <p:nvCxnSpPr>
          <p:cNvPr id="350" name="Google Shape;350;p102"/>
          <p:cNvCxnSpPr/>
          <p:nvPr/>
        </p:nvCxnSpPr>
        <p:spPr>
          <a:xfrm>
            <a:off x="8118475" y="5513388"/>
            <a:ext cx="0" cy="750887"/>
          </a:xfrm>
          <a:prstGeom prst="straightConnector1">
            <a:avLst/>
          </a:prstGeom>
          <a:noFill/>
          <a:ln cap="flat" cmpd="sng" w="9525">
            <a:solidFill>
              <a:srgbClr val="000000"/>
            </a:solidFill>
            <a:prstDash val="solid"/>
            <a:round/>
            <a:headEnd len="med" w="med" type="none"/>
            <a:tailEnd len="med" w="med" type="triangle"/>
          </a:ln>
        </p:spPr>
      </p:cxnSp>
      <p:sp>
        <p:nvSpPr>
          <p:cNvPr id="351" name="Google Shape;351;p102"/>
          <p:cNvSpPr txBox="1"/>
          <p:nvPr/>
        </p:nvSpPr>
        <p:spPr>
          <a:xfrm>
            <a:off x="7467600" y="4876800"/>
            <a:ext cx="1295400"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 sz="1600" u="none" cap="none" strike="noStrike">
                <a:solidFill>
                  <a:schemeClr val="dk1"/>
                </a:solidFill>
                <a:latin typeface="Times New Roman"/>
                <a:ea typeface="Times New Roman"/>
                <a:cs typeface="Times New Roman"/>
                <a:sym typeface="Times New Roman"/>
              </a:rPr>
              <a:t>CHANNEL?</a:t>
            </a:r>
            <a:endParaRPr b="0" i="0" sz="1400" u="none" cap="none" strike="noStrike">
              <a:solidFill>
                <a:schemeClr val="dk1"/>
              </a:solidFill>
              <a:latin typeface="Times New Roman"/>
              <a:ea typeface="Times New Roman"/>
              <a:cs typeface="Times New Roman"/>
              <a:sym typeface="Times New Roman"/>
            </a:endParaRPr>
          </a:p>
        </p:txBody>
      </p:sp>
      <p:sp>
        <p:nvSpPr>
          <p:cNvPr id="352" name="Google Shape;352;p102"/>
          <p:cNvSpPr txBox="1"/>
          <p:nvPr/>
        </p:nvSpPr>
        <p:spPr>
          <a:xfrm>
            <a:off x="7239000" y="6324600"/>
            <a:ext cx="25146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STATION CAN TRANSMIT</a:t>
            </a:r>
            <a:endParaRPr/>
          </a:p>
        </p:txBody>
      </p:sp>
      <p:sp>
        <p:nvSpPr>
          <p:cNvPr id="353" name="Google Shape;353;p102"/>
          <p:cNvSpPr txBox="1"/>
          <p:nvPr/>
        </p:nvSpPr>
        <p:spPr>
          <a:xfrm>
            <a:off x="8153400" y="5638800"/>
            <a:ext cx="914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IDLE</a:t>
            </a:r>
            <a:endParaRPr b="0" i="0" sz="1400" u="none" cap="none" strike="noStrike">
              <a:solidFill>
                <a:schemeClr val="dk1"/>
              </a:solidFill>
              <a:latin typeface="Times New Roman"/>
              <a:ea typeface="Times New Roman"/>
              <a:cs typeface="Times New Roman"/>
              <a:sym typeface="Times New Roman"/>
            </a:endParaRPr>
          </a:p>
        </p:txBody>
      </p:sp>
      <p:sp>
        <p:nvSpPr>
          <p:cNvPr id="354" name="Google Shape;354;p102"/>
          <p:cNvSpPr txBox="1"/>
          <p:nvPr/>
        </p:nvSpPr>
        <p:spPr>
          <a:xfrm>
            <a:off x="9144000" y="4953000"/>
            <a:ext cx="8382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BUSY</a:t>
            </a:r>
            <a:endParaRPr b="0" i="0" sz="1400" u="none" cap="none" strike="noStrike">
              <a:solidFill>
                <a:schemeClr val="dk1"/>
              </a:solidFill>
              <a:latin typeface="Times New Roman"/>
              <a:ea typeface="Times New Roman"/>
              <a:cs typeface="Times New Roman"/>
              <a:sym typeface="Times New Roman"/>
            </a:endParaRPr>
          </a:p>
        </p:txBody>
      </p:sp>
      <p:sp>
        <p:nvSpPr>
          <p:cNvPr id="355" name="Google Shape;355;p102"/>
          <p:cNvSpPr txBox="1"/>
          <p:nvPr/>
        </p:nvSpPr>
        <p:spPr>
          <a:xfrm>
            <a:off x="195263" y="-34925"/>
            <a:ext cx="7920037" cy="984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Drawback of 1-persistent</a:t>
            </a:r>
            <a:endParaRPr/>
          </a:p>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500"/>
                                        <p:tgtEl>
                                          <p:spTgt spid="3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500"/>
                                        <p:tgtEl>
                                          <p:spTgt spid="3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500"/>
                                        <p:tgtEl>
                                          <p:spTgt spid="3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5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2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2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20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20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20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2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2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2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2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20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2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2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2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2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2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2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2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20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2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2000"/>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2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2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2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2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2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03"/>
          <p:cNvSpPr/>
          <p:nvPr/>
        </p:nvSpPr>
        <p:spPr>
          <a:xfrm>
            <a:off x="0" y="1130300"/>
            <a:ext cx="11847513" cy="5016500"/>
          </a:xfrm>
          <a:prstGeom prst="rect">
            <a:avLst/>
          </a:prstGeom>
          <a:noFill/>
          <a:ln>
            <a:noFill/>
          </a:ln>
        </p:spPr>
        <p:txBody>
          <a:bodyPr anchorCtr="0" anchor="ctr" bIns="45700" lIns="91425" spcFirstLastPara="1" rIns="91425" wrap="square" tIns="45700">
            <a:spAutoFit/>
          </a:bodyPr>
          <a:lstStyle/>
          <a:p>
            <a:pPr indent="-203200" lvl="1" marL="0" marR="0" rtl="0" algn="l">
              <a:lnSpc>
                <a:spcPct val="100000"/>
              </a:lnSpc>
              <a:spcBef>
                <a:spcPts val="0"/>
              </a:spcBef>
              <a:spcAft>
                <a:spcPts val="0"/>
              </a:spcAft>
              <a:buClr>
                <a:schemeClr val="dk1"/>
              </a:buClr>
              <a:buSzPts val="3200"/>
              <a:buFont typeface="Noto Sans Symbols"/>
              <a:buChar char="●"/>
            </a:pPr>
            <a:r>
              <a:rPr b="0" i="0" lang="en" sz="3200" u="none" cap="none" strike="noStrike">
                <a:solidFill>
                  <a:schemeClr val="dk1"/>
                </a:solidFill>
                <a:latin typeface="Times New Roman"/>
                <a:ea typeface="Times New Roman"/>
                <a:cs typeface="Times New Roman"/>
                <a:sym typeface="Times New Roman"/>
              </a:rPr>
              <a:t>A station that has a frame to send senses the channel.</a:t>
            </a:r>
            <a:endParaRPr/>
          </a:p>
          <a:p>
            <a:pPr indent="0" lvl="1" marL="0" marR="0" rtl="0" algn="l">
              <a:lnSpc>
                <a:spcPct val="100000"/>
              </a:lnSpc>
              <a:spcBef>
                <a:spcPts val="0"/>
              </a:spcBef>
              <a:spcAft>
                <a:spcPts val="0"/>
              </a:spcAft>
              <a:buClr>
                <a:srgbClr val="404040"/>
              </a:buClr>
              <a:buSzPts val="32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203200" lvl="1" marL="0" marR="0" rtl="0" algn="l">
              <a:lnSpc>
                <a:spcPct val="100000"/>
              </a:lnSpc>
              <a:spcBef>
                <a:spcPts val="0"/>
              </a:spcBef>
              <a:spcAft>
                <a:spcPts val="0"/>
              </a:spcAft>
              <a:buClr>
                <a:schemeClr val="dk1"/>
              </a:buClr>
              <a:buSzPts val="3200"/>
              <a:buFont typeface="Noto Sans Symbols"/>
              <a:buChar char="●"/>
            </a:pPr>
            <a:r>
              <a:rPr b="0" i="0" lang="en" sz="3200" u="none" cap="none" strike="noStrike">
                <a:solidFill>
                  <a:schemeClr val="dk1"/>
                </a:solidFill>
                <a:latin typeface="Times New Roman"/>
                <a:ea typeface="Times New Roman"/>
                <a:cs typeface="Times New Roman"/>
                <a:sym typeface="Times New Roman"/>
              </a:rPr>
              <a:t>If the channel is idle, it sense immediately.</a:t>
            </a:r>
            <a:endParaRPr b="0" i="0" sz="32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404040"/>
              </a:buClr>
              <a:buSzPts val="32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203200" lvl="1" marL="0" marR="0" rtl="0" algn="l">
              <a:lnSpc>
                <a:spcPct val="100000"/>
              </a:lnSpc>
              <a:spcBef>
                <a:spcPts val="0"/>
              </a:spcBef>
              <a:spcAft>
                <a:spcPts val="0"/>
              </a:spcAft>
              <a:buClr>
                <a:schemeClr val="dk1"/>
              </a:buClr>
              <a:buSzPts val="3200"/>
              <a:buFont typeface="Noto Sans Symbols"/>
              <a:buChar char="●"/>
            </a:pPr>
            <a:r>
              <a:rPr b="0" i="0" lang="en" sz="3200" u="none" cap="none" strike="noStrike">
                <a:solidFill>
                  <a:schemeClr val="dk1"/>
                </a:solidFill>
                <a:latin typeface="Times New Roman"/>
                <a:ea typeface="Times New Roman"/>
                <a:cs typeface="Times New Roman"/>
                <a:sym typeface="Times New Roman"/>
              </a:rPr>
              <a:t>If the channel is busy, it waits a random amount of time and then senses the channel again.</a:t>
            </a:r>
            <a:endParaRPr b="0" i="0" sz="32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404040"/>
              </a:buClr>
              <a:buSzPts val="3200"/>
              <a:buFont typeface="Noto Sans Symbols"/>
              <a:buNone/>
            </a:pPr>
            <a:r>
              <a:t/>
            </a:r>
            <a:endParaRPr b="0" i="0" sz="3200" u="none" cap="none" strike="noStrike">
              <a:solidFill>
                <a:schemeClr val="dk1"/>
              </a:solidFill>
              <a:latin typeface="Times New Roman"/>
              <a:ea typeface="Times New Roman"/>
              <a:cs typeface="Times New Roman"/>
              <a:sym typeface="Times New Roman"/>
            </a:endParaRPr>
          </a:p>
          <a:p>
            <a:pPr indent="-203200" lvl="1" marL="0" marR="0" rtl="0" algn="l">
              <a:lnSpc>
                <a:spcPct val="100000"/>
              </a:lnSpc>
              <a:spcBef>
                <a:spcPts val="0"/>
              </a:spcBef>
              <a:spcAft>
                <a:spcPts val="0"/>
              </a:spcAft>
              <a:buClr>
                <a:schemeClr val="dk1"/>
              </a:buClr>
              <a:buSzPts val="3200"/>
              <a:buFont typeface="Noto Sans Symbols"/>
              <a:buChar char="●"/>
            </a:pPr>
            <a:r>
              <a:rPr b="0" i="0" lang="en" sz="3200" u="none" cap="none" strike="noStrike">
                <a:solidFill>
                  <a:schemeClr val="dk1"/>
                </a:solidFill>
                <a:latin typeface="Times New Roman"/>
                <a:ea typeface="Times New Roman"/>
                <a:cs typeface="Times New Roman"/>
                <a:sym typeface="Times New Roman"/>
              </a:rPr>
              <a:t>In non-persistent CSMA the station does not continuously sense the channel for purpose of capturing it when it  defects the end of precious transmission .</a:t>
            </a:r>
            <a:endParaRPr b="0" i="0" sz="3200" u="none" cap="none" strike="noStrike">
              <a:solidFill>
                <a:schemeClr val="dk1"/>
              </a:solidFill>
              <a:latin typeface="Times New Roman"/>
              <a:ea typeface="Times New Roman"/>
              <a:cs typeface="Times New Roman"/>
              <a:sym typeface="Times New Roman"/>
            </a:endParaRPr>
          </a:p>
        </p:txBody>
      </p:sp>
      <p:sp>
        <p:nvSpPr>
          <p:cNvPr id="361" name="Google Shape;361;p103"/>
          <p:cNvSpPr txBox="1"/>
          <p:nvPr/>
        </p:nvSpPr>
        <p:spPr>
          <a:xfrm>
            <a:off x="173038" y="146050"/>
            <a:ext cx="6929437" cy="984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(ii) Non –persistent CSMA</a:t>
            </a:r>
            <a:endParaRPr/>
          </a:p>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000"/>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000"/>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000"/>
                                        <p:tgtEl>
                                          <p:spTgt spid="3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animEffect filter="fade" transition="in">
                                      <p:cBhvr>
                                        <p:cTn dur="1000"/>
                                        <p:tgtEl>
                                          <p:spTgt spid="3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animEffect filter="fade" transition="in">
                                      <p:cBhvr>
                                        <p:cTn dur="1000"/>
                                        <p:tgtEl>
                                          <p:spTgt spid="3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animEffect filter="fade" transition="in">
                                      <p:cBhvr>
                                        <p:cTn dur="1000"/>
                                        <p:tgtEl>
                                          <p:spTgt spid="3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animEffect filter="fade" transition="in">
                                      <p:cBhvr>
                                        <p:cTn dur="1000"/>
                                        <p:tgtEl>
                                          <p:spTgt spid="3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04"/>
          <p:cNvSpPr/>
          <p:nvPr/>
        </p:nvSpPr>
        <p:spPr>
          <a:xfrm>
            <a:off x="190500" y="1419225"/>
            <a:ext cx="11317288" cy="18161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Noto Sans Symbols"/>
              <a:buNone/>
            </a:pPr>
            <a:r>
              <a:rPr b="1" i="0" lang="en" sz="2800" u="none" cap="none" strike="noStrike">
                <a:solidFill>
                  <a:schemeClr val="dk1"/>
                </a:solidFill>
                <a:latin typeface="Times New Roman"/>
                <a:ea typeface="Times New Roman"/>
                <a:cs typeface="Times New Roman"/>
                <a:sym typeface="Times New Roman"/>
              </a:rPr>
              <a:t>Advantages:</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 It reduces the chances of collision because the stations wait a </a:t>
            </a:r>
            <a:r>
              <a:rPr b="0" i="0" lang="en" sz="2800" u="none" cap="none" strike="noStrike">
                <a:solidFill>
                  <a:schemeClr val="dk1"/>
                </a:solidFill>
                <a:latin typeface="Times New Roman"/>
                <a:ea typeface="Times New Roman"/>
                <a:cs typeface="Times New Roman"/>
                <a:sym typeface="Times New Roman"/>
              </a:rPr>
              <a:t>random </a:t>
            </a:r>
            <a:r>
              <a:rPr b="0" i="0" lang="en" sz="2800" u="none" cap="none" strike="noStrike">
                <a:solidFill>
                  <a:schemeClr val="dk1"/>
                </a:solidFill>
                <a:latin typeface="Times New Roman"/>
                <a:ea typeface="Times New Roman"/>
                <a:cs typeface="Times New Roman"/>
                <a:sym typeface="Times New Roman"/>
              </a:rPr>
              <a:t>amount of time. It is unlikely that two or more stations </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 sz="2800" u="none" cap="none" strike="noStrike">
                <a:solidFill>
                  <a:schemeClr val="dk1"/>
                </a:solidFill>
                <a:latin typeface="Times New Roman"/>
                <a:ea typeface="Times New Roman"/>
                <a:cs typeface="Times New Roman"/>
                <a:sym typeface="Times New Roman"/>
              </a:rPr>
              <a:t> Will wait for same amount of time and will retransmit at the same time</a:t>
            </a:r>
            <a:r>
              <a:rPr b="0" i="0" lang="en" sz="2800" u="none" cap="none" strike="noStrike">
                <a:solidFill>
                  <a:schemeClr val="dk1"/>
                </a:solidFill>
                <a:latin typeface="Calibri"/>
                <a:ea typeface="Calibri"/>
                <a:cs typeface="Calibri"/>
                <a:sym typeface="Calibri"/>
              </a:rPr>
              <a:t>.</a:t>
            </a:r>
            <a:endParaRPr/>
          </a:p>
        </p:txBody>
      </p:sp>
      <p:sp>
        <p:nvSpPr>
          <p:cNvPr id="367" name="Google Shape;367;p104"/>
          <p:cNvSpPr/>
          <p:nvPr/>
        </p:nvSpPr>
        <p:spPr>
          <a:xfrm>
            <a:off x="187325" y="3284538"/>
            <a:ext cx="11817350" cy="224631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1" i="0" lang="en" sz="2800" u="none" cap="none" strike="noStrike">
                <a:solidFill>
                  <a:schemeClr val="dk1"/>
                </a:solidFill>
                <a:latin typeface="Times New Roman"/>
                <a:ea typeface="Times New Roman"/>
                <a:cs typeface="Times New Roman"/>
                <a:sym typeface="Times New Roman"/>
              </a:rPr>
              <a:t>Disadvantages </a:t>
            </a:r>
            <a:endParaRPr/>
          </a:p>
          <a:p>
            <a:pPr indent="-342900" lvl="0" marL="342900" marR="0" rtl="0" algn="just">
              <a:lnSpc>
                <a:spcPct val="100000"/>
              </a:lnSpc>
              <a:spcBef>
                <a:spcPts val="0"/>
              </a:spcBef>
              <a:spcAft>
                <a:spcPts val="0"/>
              </a:spcAft>
              <a:buClr>
                <a:srgbClr val="000000"/>
              </a:buClr>
              <a:buSzPts val="2800"/>
              <a:buFont typeface="Arial"/>
              <a:buChar char="•"/>
            </a:pPr>
            <a:r>
              <a:rPr b="0" i="0" lang="en" sz="2800" u="none" cap="none" strike="noStrike">
                <a:solidFill>
                  <a:schemeClr val="dk1"/>
                </a:solidFill>
                <a:latin typeface="Times New Roman"/>
                <a:ea typeface="Times New Roman"/>
                <a:cs typeface="Times New Roman"/>
                <a:sym typeface="Times New Roman"/>
              </a:rPr>
              <a:t>It reduces the efficiency of network because the channel remains idle when there may be station with frames to send. </a:t>
            </a:r>
            <a:endParaRPr/>
          </a:p>
          <a:p>
            <a:pPr indent="-177800" lvl="0" marL="0" marR="0" rtl="0" algn="just">
              <a:lnSpc>
                <a:spcPct val="100000"/>
              </a:lnSpc>
              <a:spcBef>
                <a:spcPts val="0"/>
              </a:spcBef>
              <a:spcAft>
                <a:spcPts val="0"/>
              </a:spcAft>
              <a:buClr>
                <a:srgbClr val="000000"/>
              </a:buClr>
              <a:buSzPts val="2800"/>
              <a:buFont typeface="Arial"/>
              <a:buChar char="•"/>
            </a:pPr>
            <a:r>
              <a:rPr b="0" i="0" lang="en" sz="2800" u="none" cap="none" strike="noStrike">
                <a:solidFill>
                  <a:schemeClr val="dk1"/>
                </a:solidFill>
                <a:latin typeface="Times New Roman"/>
                <a:ea typeface="Times New Roman"/>
                <a:cs typeface="Times New Roman"/>
                <a:sym typeface="Times New Roman"/>
              </a:rPr>
              <a:t> This is due to the fact that the stations wait a random amount of time after the collision.</a:t>
            </a:r>
            <a:endParaRPr/>
          </a:p>
        </p:txBody>
      </p:sp>
      <p:sp>
        <p:nvSpPr>
          <p:cNvPr id="368" name="Google Shape;368;p104"/>
          <p:cNvSpPr txBox="1"/>
          <p:nvPr/>
        </p:nvSpPr>
        <p:spPr>
          <a:xfrm>
            <a:off x="190500" y="0"/>
            <a:ext cx="11439525"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Advantages and Disadvantages of Non-persistent Method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500"/>
                                        <p:tgtEl>
                                          <p:spTgt spid="3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animEffect filter="fade" transition="in">
                                      <p:cBhvr>
                                        <p:cTn dur="500"/>
                                        <p:tgtEl>
                                          <p:spTgt spid="3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animEffect filter="fade" transition="in">
                                      <p:cBhvr>
                                        <p:cTn dur="500"/>
                                        <p:tgtEl>
                                          <p:spTgt spid="3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500"/>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500"/>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500"/>
                                        <p:tgtEl>
                                          <p:spTgt spid="3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05"/>
          <p:cNvSpPr txBox="1"/>
          <p:nvPr>
            <p:ph type="title"/>
          </p:nvPr>
        </p:nvSpPr>
        <p:spPr>
          <a:xfrm>
            <a:off x="227013" y="155575"/>
            <a:ext cx="8596312" cy="66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t/>
            </a:r>
            <a:endParaRPr/>
          </a:p>
        </p:txBody>
      </p:sp>
      <p:pic>
        <p:nvPicPr>
          <p:cNvPr id="374" name="Google Shape;374;p105"/>
          <p:cNvPicPr preferRelativeResize="0"/>
          <p:nvPr>
            <p:ph idx="1" type="body"/>
          </p:nvPr>
        </p:nvPicPr>
        <p:blipFill rotWithShape="1">
          <a:blip r:embed="rId3">
            <a:alphaModFix/>
          </a:blip>
          <a:srcRect b="0" l="0" r="0" t="0"/>
          <a:stretch/>
        </p:blipFill>
        <p:spPr>
          <a:xfrm>
            <a:off x="131763" y="941388"/>
            <a:ext cx="11490325" cy="57610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06"/>
          <p:cNvSpPr txBox="1"/>
          <p:nvPr>
            <p:ph type="title"/>
          </p:nvPr>
        </p:nvSpPr>
        <p:spPr>
          <a:xfrm>
            <a:off x="239713" y="158750"/>
            <a:ext cx="11595100" cy="132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 sz="4000">
                <a:solidFill>
                  <a:schemeClr val="dk1"/>
                </a:solidFill>
                <a:latin typeface="Times New Roman"/>
                <a:ea typeface="Times New Roman"/>
                <a:cs typeface="Times New Roman"/>
                <a:sym typeface="Times New Roman"/>
              </a:rPr>
              <a:t>Trade Off between 1 persistent and Non persistent Method</a:t>
            </a:r>
            <a:endParaRPr/>
          </a:p>
        </p:txBody>
      </p:sp>
      <p:pic>
        <p:nvPicPr>
          <p:cNvPr id="380" name="Google Shape;380;p106"/>
          <p:cNvPicPr preferRelativeResize="0"/>
          <p:nvPr>
            <p:ph idx="1" type="body"/>
          </p:nvPr>
        </p:nvPicPr>
        <p:blipFill rotWithShape="1">
          <a:blip r:embed="rId3">
            <a:alphaModFix/>
          </a:blip>
          <a:srcRect b="0" l="0" r="0" t="0"/>
          <a:stretch/>
        </p:blipFill>
        <p:spPr>
          <a:xfrm>
            <a:off x="0" y="1697038"/>
            <a:ext cx="12006263" cy="47164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07"/>
          <p:cNvSpPr/>
          <p:nvPr/>
        </p:nvSpPr>
        <p:spPr>
          <a:xfrm>
            <a:off x="158750" y="1535113"/>
            <a:ext cx="11874500" cy="5521325"/>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folHlink"/>
              </a:buClr>
              <a:buSzPts val="1680"/>
              <a:buFont typeface="Noto Sans Symbols"/>
              <a:buChar char="⮚"/>
            </a:pPr>
            <a:r>
              <a:rPr b="1" i="0" lang="en" sz="2800" u="none" cap="none" strike="noStrike">
                <a:solidFill>
                  <a:schemeClr val="dk1"/>
                </a:solidFill>
                <a:latin typeface="Times New Roman"/>
                <a:ea typeface="Times New Roman"/>
                <a:cs typeface="Times New Roman"/>
                <a:sym typeface="Times New Roman"/>
              </a:rPr>
              <a:t>Performance of 1 persistent</a:t>
            </a:r>
            <a:endParaRPr/>
          </a:p>
          <a:p>
            <a:pPr indent="-457200" lvl="1" marL="914400" marR="0" rtl="0" algn="l">
              <a:lnSpc>
                <a:spcPct val="100000"/>
              </a:lnSpc>
              <a:spcBef>
                <a:spcPts val="560"/>
              </a:spcBef>
              <a:spcAft>
                <a:spcPts val="0"/>
              </a:spcAft>
              <a:buClr>
                <a:schemeClr val="folHlink"/>
              </a:buClr>
              <a:buSzPts val="1680"/>
              <a:buFont typeface="Noto Sans Symbols"/>
              <a:buChar char="⮚"/>
            </a:pPr>
            <a:r>
              <a:rPr b="0" i="0" lang="en" sz="2800" u="none" cap="none" strike="noStrike">
                <a:solidFill>
                  <a:schemeClr val="dk1"/>
                </a:solidFill>
                <a:latin typeface="Times New Roman"/>
                <a:ea typeface="Times New Roman"/>
                <a:cs typeface="Times New Roman"/>
                <a:sym typeface="Times New Roman"/>
              </a:rPr>
              <a:t>1-persistent stations are </a:t>
            </a:r>
            <a:r>
              <a:rPr b="1" i="0" lang="en" sz="2800" u="none" cap="none" strike="noStrike">
                <a:solidFill>
                  <a:schemeClr val="dk1"/>
                </a:solidFill>
                <a:latin typeface="Times New Roman"/>
                <a:ea typeface="Times New Roman"/>
                <a:cs typeface="Times New Roman"/>
                <a:sym typeface="Times New Roman"/>
              </a:rPr>
              <a:t>selfish</a:t>
            </a:r>
            <a:endParaRPr b="1" i="0" sz="2800" u="none" cap="none" strike="noStrike">
              <a:solidFill>
                <a:schemeClr val="dk1"/>
              </a:solidFill>
              <a:latin typeface="Times New Roman"/>
              <a:ea typeface="Times New Roman"/>
              <a:cs typeface="Times New Roman"/>
              <a:sym typeface="Times New Roman"/>
            </a:endParaRPr>
          </a:p>
          <a:p>
            <a:pPr indent="-457200" lvl="1" marL="914400" marR="0" rtl="0" algn="l">
              <a:lnSpc>
                <a:spcPct val="100000"/>
              </a:lnSpc>
              <a:spcBef>
                <a:spcPts val="560"/>
              </a:spcBef>
              <a:spcAft>
                <a:spcPts val="0"/>
              </a:spcAft>
              <a:buClr>
                <a:schemeClr val="folHlink"/>
              </a:buClr>
              <a:buSzPts val="1680"/>
              <a:buFont typeface="Noto Sans Symbols"/>
              <a:buChar char="⮚"/>
            </a:pPr>
            <a:r>
              <a:rPr b="0" i="0" lang="en" sz="2800" u="none" cap="none" strike="noStrike">
                <a:solidFill>
                  <a:schemeClr val="dk1"/>
                </a:solidFill>
                <a:latin typeface="Times New Roman"/>
                <a:ea typeface="Times New Roman"/>
                <a:cs typeface="Times New Roman"/>
                <a:sym typeface="Times New Roman"/>
              </a:rPr>
              <a:t>If two or more stations becomes ready at the same time, </a:t>
            </a:r>
            <a:r>
              <a:rPr b="1" i="0" lang="en" sz="2800" u="none" cap="none" strike="noStrike">
                <a:solidFill>
                  <a:schemeClr val="dk1"/>
                </a:solidFill>
                <a:latin typeface="Times New Roman"/>
                <a:ea typeface="Times New Roman"/>
                <a:cs typeface="Times New Roman"/>
                <a:sym typeface="Times New Roman"/>
              </a:rPr>
              <a:t>collision guaranteed</a:t>
            </a:r>
            <a:endParaRPr b="1" i="0" sz="2800" u="none" cap="none" strike="noStrike">
              <a:solidFill>
                <a:schemeClr val="dk1"/>
              </a:solidFill>
              <a:latin typeface="Times New Roman"/>
              <a:ea typeface="Times New Roman"/>
              <a:cs typeface="Times New Roman"/>
              <a:sym typeface="Times New Roman"/>
            </a:endParaRPr>
          </a:p>
          <a:p>
            <a:pPr indent="-350520" lvl="0" marL="457200" marR="0" rtl="0" algn="l">
              <a:lnSpc>
                <a:spcPct val="90000"/>
              </a:lnSpc>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457200" lvl="0" marL="457200" marR="0" rtl="0" algn="l">
              <a:lnSpc>
                <a:spcPct val="90000"/>
              </a:lnSpc>
              <a:spcBef>
                <a:spcPts val="560"/>
              </a:spcBef>
              <a:spcAft>
                <a:spcPts val="0"/>
              </a:spcAft>
              <a:buClr>
                <a:schemeClr val="folHlink"/>
              </a:buClr>
              <a:buSzPts val="1680"/>
              <a:buFont typeface="Noto Sans Symbols"/>
              <a:buChar char="✔"/>
            </a:pPr>
            <a:r>
              <a:rPr b="1" i="0" lang="en" sz="2800" u="none" cap="none" strike="noStrike">
                <a:solidFill>
                  <a:schemeClr val="dk1"/>
                </a:solidFill>
                <a:latin typeface="Times New Roman"/>
                <a:ea typeface="Times New Roman"/>
                <a:cs typeface="Times New Roman"/>
                <a:sym typeface="Times New Roman"/>
              </a:rPr>
              <a:t>Performance of non persistent:</a:t>
            </a:r>
            <a:endParaRPr/>
          </a:p>
          <a:p>
            <a:pPr indent="-457200" lvl="1" marL="914400" marR="0" rtl="0" algn="l">
              <a:lnSpc>
                <a:spcPct val="90000"/>
              </a:lnSpc>
              <a:spcBef>
                <a:spcPts val="560"/>
              </a:spcBef>
              <a:spcAft>
                <a:spcPts val="0"/>
              </a:spcAft>
              <a:buClr>
                <a:schemeClr val="folHlink"/>
              </a:buClr>
              <a:buSzPts val="1680"/>
              <a:buFont typeface="Noto Sans Symbols"/>
              <a:buChar char="✔"/>
            </a:pPr>
            <a:r>
              <a:rPr b="0" i="0" lang="en" sz="2800" u="none" cap="none" strike="noStrike">
                <a:solidFill>
                  <a:schemeClr val="dk1"/>
                </a:solidFill>
                <a:latin typeface="Times New Roman"/>
                <a:ea typeface="Times New Roman"/>
                <a:cs typeface="Times New Roman"/>
                <a:sym typeface="Times New Roman"/>
              </a:rPr>
              <a:t>Random delays reduces probability of collisions because two stations with data to be transmitted will wait for different amount of times.</a:t>
            </a:r>
            <a:endParaRPr b="0" i="0" sz="2800" u="none" cap="none" strike="noStrike">
              <a:solidFill>
                <a:schemeClr val="dk1"/>
              </a:solidFill>
              <a:latin typeface="Times New Roman"/>
              <a:ea typeface="Times New Roman"/>
              <a:cs typeface="Times New Roman"/>
              <a:sym typeface="Times New Roman"/>
            </a:endParaRPr>
          </a:p>
          <a:p>
            <a:pPr indent="-457200" lvl="1" marL="914400" marR="0" rtl="0" algn="l">
              <a:lnSpc>
                <a:spcPct val="90000"/>
              </a:lnSpc>
              <a:spcBef>
                <a:spcPts val="560"/>
              </a:spcBef>
              <a:spcAft>
                <a:spcPts val="0"/>
              </a:spcAft>
              <a:buClr>
                <a:schemeClr val="folHlink"/>
              </a:buClr>
              <a:buSzPts val="1680"/>
              <a:buFont typeface="Noto Sans Symbols"/>
              <a:buChar char="✔"/>
            </a:pPr>
            <a:r>
              <a:rPr b="0" i="0" lang="en" sz="2800" u="none" cap="none" strike="noStrike">
                <a:solidFill>
                  <a:schemeClr val="dk1"/>
                </a:solidFill>
                <a:latin typeface="Times New Roman"/>
                <a:ea typeface="Times New Roman"/>
                <a:cs typeface="Times New Roman"/>
                <a:sym typeface="Times New Roman"/>
              </a:rPr>
              <a:t>Bandwidth is </a:t>
            </a:r>
            <a:r>
              <a:rPr b="1" i="0" lang="en" sz="2800" u="none" cap="none" strike="noStrike">
                <a:solidFill>
                  <a:schemeClr val="dk1"/>
                </a:solidFill>
                <a:latin typeface="Times New Roman"/>
                <a:ea typeface="Times New Roman"/>
                <a:cs typeface="Times New Roman"/>
                <a:sym typeface="Times New Roman"/>
              </a:rPr>
              <a:t>wasted</a:t>
            </a:r>
            <a:r>
              <a:rPr b="0" i="0" lang="en" sz="2800" u="none" cap="none" strike="noStrike">
                <a:solidFill>
                  <a:schemeClr val="dk1"/>
                </a:solidFill>
                <a:latin typeface="Times New Roman"/>
                <a:ea typeface="Times New Roman"/>
                <a:cs typeface="Times New Roman"/>
                <a:sym typeface="Times New Roman"/>
              </a:rPr>
              <a:t> if waiting time (backoff) is large because medium will remain idle following end of transmission even if one or more stations have frames to send </a:t>
            </a:r>
            <a:endParaRPr/>
          </a:p>
          <a:p>
            <a:pPr indent="-350519" lvl="1" marL="914400" marR="0" rtl="0" algn="l">
              <a:lnSpc>
                <a:spcPct val="90000"/>
              </a:lnSpc>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386" name="Google Shape;386;p107"/>
          <p:cNvSpPr txBox="1"/>
          <p:nvPr/>
        </p:nvSpPr>
        <p:spPr>
          <a:xfrm>
            <a:off x="158750" y="92075"/>
            <a:ext cx="10880725"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Performance comparison of Non persistent and 1 persistent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08"/>
          <p:cNvSpPr/>
          <p:nvPr/>
        </p:nvSpPr>
        <p:spPr>
          <a:xfrm>
            <a:off x="188913" y="-3175"/>
            <a:ext cx="11314112" cy="6864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(iii) p-persistent CSMA</a:t>
            </a:r>
            <a:endParaRPr b="0" i="0" sz="4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This method is used when channel has time slots such that the time slot duration is equal to or greater than the maximum propagation delay time.</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Whenever a station becomes ready to send the channel.</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If channel is busy, station waits until next slot.</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If the channel is idle, it transmits with a probability p.</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With the probability q=1-p, the station then waits for the beginning of the next time slot.</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If the next slot is also idle, it either transmits or wait again with probabilities p and q.</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This process is repeated till either frame has been transmitted or another station has begun transmitting.</a:t>
            </a:r>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Arial"/>
              <a:ea typeface="Arial"/>
              <a:cs typeface="Arial"/>
              <a:sym typeface="Arial"/>
            </a:endParaRPr>
          </a:p>
          <a:p>
            <a:pPr indent="-127000" lvl="0" marL="0" marR="0" rtl="0" algn="l">
              <a:lnSpc>
                <a:spcPct val="100000"/>
              </a:lnSpc>
              <a:spcBef>
                <a:spcPts val="0"/>
              </a:spcBef>
              <a:spcAft>
                <a:spcPts val="0"/>
              </a:spcAft>
              <a:buClr>
                <a:schemeClr val="dk1"/>
              </a:buClr>
              <a:buSzPts val="2000"/>
              <a:buFont typeface="Noto Sans Symbols"/>
              <a:buChar char="●"/>
            </a:pPr>
            <a:r>
              <a:rPr b="0" i="0" lang="en" sz="2000" u="none" cap="none" strike="noStrike">
                <a:solidFill>
                  <a:schemeClr val="dk1"/>
                </a:solidFill>
                <a:latin typeface="Times New Roman"/>
                <a:ea typeface="Times New Roman"/>
                <a:cs typeface="Times New Roman"/>
                <a:sym typeface="Times New Roman"/>
              </a:rPr>
              <a:t>In case of the transmission by another station, the station act as though a collision has occurred and it waits a random amount of time and starts again.</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404040"/>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Noto Sans Symbols"/>
              <a:buNone/>
            </a:pPr>
            <a:r>
              <a:rPr b="0" i="0" lang="en" sz="20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Effect filter="fade" transition="in">
                                      <p:cBhvr>
                                        <p:cTn dur="1000"/>
                                        <p:tgtEl>
                                          <p:spTgt spid="3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Effect filter="fade" transition="in">
                                      <p:cBhvr>
                                        <p:cTn dur="1000"/>
                                        <p:tgtEl>
                                          <p:spTgt spid="3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Effect filter="fade" transition="in">
                                      <p:cBhvr>
                                        <p:cTn dur="1000"/>
                                        <p:tgtEl>
                                          <p:spTgt spid="3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Effect filter="fade" transition="in">
                                      <p:cBhvr>
                                        <p:cTn dur="1000"/>
                                        <p:tgtEl>
                                          <p:spTgt spid="3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animEffect filter="fade" transition="in">
                                      <p:cBhvr>
                                        <p:cTn dur="1000"/>
                                        <p:tgtEl>
                                          <p:spTgt spid="3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5" st="5"/>
                                            </p:txEl>
                                          </p:spTgt>
                                        </p:tgtEl>
                                        <p:attrNameLst>
                                          <p:attrName>style.visibility</p:attrName>
                                        </p:attrNameLst>
                                      </p:cBhvr>
                                      <p:to>
                                        <p:strVal val="visible"/>
                                      </p:to>
                                    </p:set>
                                    <p:animEffect filter="fade" transition="in">
                                      <p:cBhvr>
                                        <p:cTn dur="1000"/>
                                        <p:tgtEl>
                                          <p:spTgt spid="3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6" st="6"/>
                                            </p:txEl>
                                          </p:spTgt>
                                        </p:tgtEl>
                                        <p:attrNameLst>
                                          <p:attrName>style.visibility</p:attrName>
                                        </p:attrNameLst>
                                      </p:cBhvr>
                                      <p:to>
                                        <p:strVal val="visible"/>
                                      </p:to>
                                    </p:set>
                                    <p:animEffect filter="fade" transition="in">
                                      <p:cBhvr>
                                        <p:cTn dur="1000"/>
                                        <p:tgtEl>
                                          <p:spTgt spid="3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7" st="7"/>
                                            </p:txEl>
                                          </p:spTgt>
                                        </p:tgtEl>
                                        <p:attrNameLst>
                                          <p:attrName>style.visibility</p:attrName>
                                        </p:attrNameLst>
                                      </p:cBhvr>
                                      <p:to>
                                        <p:strVal val="visible"/>
                                      </p:to>
                                    </p:set>
                                    <p:animEffect filter="fade" transition="in">
                                      <p:cBhvr>
                                        <p:cTn dur="1000"/>
                                        <p:tgtEl>
                                          <p:spTgt spid="3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8" st="8"/>
                                            </p:txEl>
                                          </p:spTgt>
                                        </p:tgtEl>
                                        <p:attrNameLst>
                                          <p:attrName>style.visibility</p:attrName>
                                        </p:attrNameLst>
                                      </p:cBhvr>
                                      <p:to>
                                        <p:strVal val="visible"/>
                                      </p:to>
                                    </p:set>
                                    <p:animEffect filter="fade" transition="in">
                                      <p:cBhvr>
                                        <p:cTn dur="1000"/>
                                        <p:tgtEl>
                                          <p:spTgt spid="39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9" st="9"/>
                                            </p:txEl>
                                          </p:spTgt>
                                        </p:tgtEl>
                                        <p:attrNameLst>
                                          <p:attrName>style.visibility</p:attrName>
                                        </p:attrNameLst>
                                      </p:cBhvr>
                                      <p:to>
                                        <p:strVal val="visible"/>
                                      </p:to>
                                    </p:set>
                                    <p:animEffect filter="fade" transition="in">
                                      <p:cBhvr>
                                        <p:cTn dur="1000"/>
                                        <p:tgtEl>
                                          <p:spTgt spid="39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0" st="10"/>
                                            </p:txEl>
                                          </p:spTgt>
                                        </p:tgtEl>
                                        <p:attrNameLst>
                                          <p:attrName>style.visibility</p:attrName>
                                        </p:attrNameLst>
                                      </p:cBhvr>
                                      <p:to>
                                        <p:strVal val="visible"/>
                                      </p:to>
                                    </p:set>
                                    <p:animEffect filter="fade" transition="in">
                                      <p:cBhvr>
                                        <p:cTn dur="1000"/>
                                        <p:tgtEl>
                                          <p:spTgt spid="39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1" st="11"/>
                                            </p:txEl>
                                          </p:spTgt>
                                        </p:tgtEl>
                                        <p:attrNameLst>
                                          <p:attrName>style.visibility</p:attrName>
                                        </p:attrNameLst>
                                      </p:cBhvr>
                                      <p:to>
                                        <p:strVal val="visible"/>
                                      </p:to>
                                    </p:set>
                                    <p:animEffect filter="fade" transition="in">
                                      <p:cBhvr>
                                        <p:cTn dur="1000"/>
                                        <p:tgtEl>
                                          <p:spTgt spid="39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2" st="12"/>
                                            </p:txEl>
                                          </p:spTgt>
                                        </p:tgtEl>
                                        <p:attrNameLst>
                                          <p:attrName>style.visibility</p:attrName>
                                        </p:attrNameLst>
                                      </p:cBhvr>
                                      <p:to>
                                        <p:strVal val="visible"/>
                                      </p:to>
                                    </p:set>
                                    <p:animEffect filter="fade" transition="in">
                                      <p:cBhvr>
                                        <p:cTn dur="1000"/>
                                        <p:tgtEl>
                                          <p:spTgt spid="39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3" st="13"/>
                                            </p:txEl>
                                          </p:spTgt>
                                        </p:tgtEl>
                                        <p:attrNameLst>
                                          <p:attrName>style.visibility</p:attrName>
                                        </p:attrNameLst>
                                      </p:cBhvr>
                                      <p:to>
                                        <p:strVal val="visible"/>
                                      </p:to>
                                    </p:set>
                                    <p:animEffect filter="fade" transition="in">
                                      <p:cBhvr>
                                        <p:cTn dur="1000"/>
                                        <p:tgtEl>
                                          <p:spTgt spid="39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4" st="14"/>
                                            </p:txEl>
                                          </p:spTgt>
                                        </p:tgtEl>
                                        <p:attrNameLst>
                                          <p:attrName>style.visibility</p:attrName>
                                        </p:attrNameLst>
                                      </p:cBhvr>
                                      <p:to>
                                        <p:strVal val="visible"/>
                                      </p:to>
                                    </p:set>
                                    <p:animEffect filter="fade" transition="in">
                                      <p:cBhvr>
                                        <p:cTn dur="1000"/>
                                        <p:tgtEl>
                                          <p:spTgt spid="39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5" st="15"/>
                                            </p:txEl>
                                          </p:spTgt>
                                        </p:tgtEl>
                                        <p:attrNameLst>
                                          <p:attrName>style.visibility</p:attrName>
                                        </p:attrNameLst>
                                      </p:cBhvr>
                                      <p:to>
                                        <p:strVal val="visible"/>
                                      </p:to>
                                    </p:set>
                                    <p:animEffect filter="fade" transition="in">
                                      <p:cBhvr>
                                        <p:cTn dur="1000"/>
                                        <p:tgtEl>
                                          <p:spTgt spid="39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6" st="16"/>
                                            </p:txEl>
                                          </p:spTgt>
                                        </p:tgtEl>
                                        <p:attrNameLst>
                                          <p:attrName>style.visibility</p:attrName>
                                        </p:attrNameLst>
                                      </p:cBhvr>
                                      <p:to>
                                        <p:strVal val="visible"/>
                                      </p:to>
                                    </p:set>
                                    <p:animEffect filter="fade" transition="in">
                                      <p:cBhvr>
                                        <p:cTn dur="1000"/>
                                        <p:tgtEl>
                                          <p:spTgt spid="39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7" st="17"/>
                                            </p:txEl>
                                          </p:spTgt>
                                        </p:tgtEl>
                                        <p:attrNameLst>
                                          <p:attrName>style.visibility</p:attrName>
                                        </p:attrNameLst>
                                      </p:cBhvr>
                                      <p:to>
                                        <p:strVal val="visible"/>
                                      </p:to>
                                    </p:set>
                                    <p:animEffect filter="fade" transition="in">
                                      <p:cBhvr>
                                        <p:cTn dur="1000"/>
                                        <p:tgtEl>
                                          <p:spTgt spid="39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xEl>
                                              <p:pRg end="18" st="18"/>
                                            </p:txEl>
                                          </p:spTgt>
                                        </p:tgtEl>
                                        <p:attrNameLst>
                                          <p:attrName>style.visibility</p:attrName>
                                        </p:attrNameLst>
                                      </p:cBhvr>
                                      <p:to>
                                        <p:strVal val="visible"/>
                                      </p:to>
                                    </p:set>
                                    <p:animEffect filter="fade" transition="in">
                                      <p:cBhvr>
                                        <p:cTn dur="1000"/>
                                        <p:tgtEl>
                                          <p:spTgt spid="391">
                                            <p:txEl>
                                              <p:pRg end="18" st="1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09"/>
          <p:cNvSpPr/>
          <p:nvPr/>
        </p:nvSpPr>
        <p:spPr>
          <a:xfrm>
            <a:off x="292100" y="2776538"/>
            <a:ext cx="11607800" cy="32924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4000"/>
              <a:buFont typeface="Noto Sans Symbols"/>
              <a:buNone/>
            </a:pPr>
            <a:r>
              <a:rPr b="0" i="1" lang="en" sz="4000" u="none" cap="none" strike="noStrike">
                <a:solidFill>
                  <a:schemeClr val="dk1"/>
                </a:solidFill>
                <a:latin typeface="Arial"/>
                <a:ea typeface="Arial"/>
                <a:cs typeface="Arial"/>
                <a:sym typeface="Arial"/>
              </a:rPr>
              <a:t> </a:t>
            </a:r>
            <a:r>
              <a:rPr b="1" i="0" lang="en" sz="4000" u="none" cap="none" strike="noStrike">
                <a:solidFill>
                  <a:schemeClr val="dk1"/>
                </a:solidFill>
                <a:latin typeface="Times New Roman"/>
                <a:ea typeface="Times New Roman"/>
                <a:cs typeface="Times New Roman"/>
                <a:sym typeface="Times New Roman"/>
              </a:rPr>
              <a:t>p-persistent CSMA protocol</a:t>
            </a:r>
            <a:endParaRPr/>
          </a:p>
          <a:p>
            <a:pPr indent="0" lvl="0" marL="0" marR="0" rtl="0" algn="just">
              <a:lnSpc>
                <a:spcPct val="100000"/>
              </a:lnSpc>
              <a:spcBef>
                <a:spcPts val="0"/>
              </a:spcBef>
              <a:spcAft>
                <a:spcPts val="0"/>
              </a:spcAft>
              <a:buClr>
                <a:srgbClr val="404040"/>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1. If the medium is idle, transmit with probability p, and delay for one time unit with probability (1 - p) (time unit = length of propagation delay) .</a:t>
            </a:r>
            <a:endParaRPr/>
          </a:p>
          <a:p>
            <a:pPr indent="0" lvl="0" marL="0" marR="0" rtl="0" algn="just">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2. If the medium is busy, continue to listen until medium becomes idle, then go to Step 1 .</a:t>
            </a:r>
            <a:endParaRPr/>
          </a:p>
          <a:p>
            <a:pPr indent="0" lvl="0" marL="0" marR="0" rtl="0" algn="just">
              <a:lnSpc>
                <a:spcPct val="100000"/>
              </a:lnSpc>
              <a:spcBef>
                <a:spcPts val="0"/>
              </a:spcBef>
              <a:spcAft>
                <a:spcPts val="0"/>
              </a:spcAft>
              <a:buClr>
                <a:schemeClr val="dk1"/>
              </a:buClr>
              <a:buSzPts val="2800"/>
              <a:buFont typeface="Noto Sans Symbols"/>
              <a:buNone/>
            </a:pPr>
            <a:r>
              <a:rPr b="0" i="0" lang="en" sz="2800" u="none" cap="none" strike="noStrike">
                <a:solidFill>
                  <a:schemeClr val="dk1"/>
                </a:solidFill>
                <a:latin typeface="Times New Roman"/>
                <a:ea typeface="Times New Roman"/>
                <a:cs typeface="Times New Roman"/>
                <a:sym typeface="Times New Roman"/>
              </a:rPr>
              <a:t>3. If transmission is delayed by one time unit, continue with Step 1</a:t>
            </a:r>
            <a:endParaRPr/>
          </a:p>
        </p:txBody>
      </p:sp>
      <p:sp>
        <p:nvSpPr>
          <p:cNvPr id="397" name="Google Shape;397;p109"/>
          <p:cNvSpPr/>
          <p:nvPr/>
        </p:nvSpPr>
        <p:spPr>
          <a:xfrm>
            <a:off x="292100" y="200025"/>
            <a:ext cx="11495088" cy="163036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3600" u="none" cap="none" strike="noStrike">
                <a:solidFill>
                  <a:schemeClr val="dk1"/>
                </a:solidFill>
                <a:latin typeface="Times New Roman"/>
                <a:ea typeface="Times New Roman"/>
                <a:cs typeface="Times New Roman"/>
                <a:sym typeface="Times New Roman"/>
              </a:rPr>
              <a:t>Advantages of p-persistent</a:t>
            </a:r>
            <a:endParaRPr/>
          </a:p>
          <a:p>
            <a:pPr indent="0" lvl="0" marL="0" marR="0" rtl="0" algn="l">
              <a:lnSpc>
                <a:spcPct val="100000"/>
              </a:lnSpc>
              <a:spcBef>
                <a:spcPts val="0"/>
              </a:spcBef>
              <a:spcAft>
                <a:spcPts val="0"/>
              </a:spcAft>
              <a:buNone/>
            </a:pPr>
            <a:r>
              <a:t/>
            </a:r>
            <a:endParaRPr b="0" i="0" sz="3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chemeClr val="dk1"/>
                </a:solidFill>
                <a:latin typeface="Times New Roman"/>
                <a:ea typeface="Times New Roman"/>
                <a:cs typeface="Times New Roman"/>
                <a:sym typeface="Times New Roman"/>
              </a:rPr>
              <a:t> </a:t>
            </a:r>
            <a:r>
              <a:rPr b="0" i="0" lang="en" sz="2800" u="none" cap="none" strike="noStrike">
                <a:solidFill>
                  <a:schemeClr val="dk1"/>
                </a:solidFill>
                <a:latin typeface="Times New Roman"/>
                <a:ea typeface="Times New Roman"/>
                <a:cs typeface="Times New Roman"/>
                <a:sym typeface="Times New Roman"/>
              </a:rPr>
              <a:t>It reduce the chances of collision and improve the efficiency of the network</a:t>
            </a:r>
            <a:r>
              <a:rPr b="0" i="0" lang="en" sz="1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9"/>
          <p:cNvSpPr txBox="1"/>
          <p:nvPr>
            <p:ph type="title"/>
          </p:nvPr>
        </p:nvSpPr>
        <p:spPr>
          <a:xfrm>
            <a:off x="0" y="0"/>
            <a:ext cx="11382375" cy="1320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
                <a:solidFill>
                  <a:schemeClr val="dk1"/>
                </a:solidFill>
                <a:latin typeface="Times New Roman"/>
                <a:ea typeface="Times New Roman"/>
                <a:cs typeface="Times New Roman"/>
                <a:sym typeface="Times New Roman"/>
              </a:rPr>
              <a:t>2.1.1 Static channel Allocation in LANs and WANs</a:t>
            </a:r>
            <a:br>
              <a:rPr b="1" lang="en">
                <a:latin typeface="Times New Roman"/>
                <a:ea typeface="Times New Roman"/>
                <a:cs typeface="Times New Roman"/>
                <a:sym typeface="Times New Roman"/>
              </a:rPr>
            </a:br>
            <a:endParaRPr/>
          </a:p>
        </p:txBody>
      </p:sp>
      <p:sp>
        <p:nvSpPr>
          <p:cNvPr id="117" name="Google Shape;117;p59"/>
          <p:cNvSpPr txBox="1"/>
          <p:nvPr>
            <p:ph idx="1" type="body"/>
          </p:nvPr>
        </p:nvSpPr>
        <p:spPr>
          <a:xfrm>
            <a:off x="225425" y="862013"/>
            <a:ext cx="11741150" cy="4689475"/>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SzPts val="1800"/>
              <a:buFont typeface="Noto Sans Symbols"/>
              <a:buChar char="►"/>
            </a:pPr>
            <a:r>
              <a:rPr lang="en" sz="2400">
                <a:solidFill>
                  <a:srgbClr val="3F3F3F"/>
                </a:solidFill>
                <a:latin typeface="Times New Roman"/>
                <a:ea typeface="Times New Roman"/>
                <a:cs typeface="Times New Roman"/>
                <a:sym typeface="Times New Roman"/>
              </a:rPr>
              <a:t>Traditional way of allocating a single channel, such as a telephone trunk, among multiple competing users is to chop its capacity by using one of the multiplexing scheme such as FDM, TDM etc.</a:t>
            </a:r>
            <a:endParaRPr/>
          </a:p>
          <a:p>
            <a:pPr indent="-342900" lvl="0" marL="457200" rtl="0" algn="just">
              <a:lnSpc>
                <a:spcPct val="90000"/>
              </a:lnSpc>
              <a:spcBef>
                <a:spcPts val="1000"/>
              </a:spcBef>
              <a:spcAft>
                <a:spcPts val="0"/>
              </a:spcAft>
              <a:buSzPts val="1800"/>
              <a:buFont typeface="Noto Sans Symbols"/>
              <a:buChar char="►"/>
            </a:pPr>
            <a:r>
              <a:rPr b="1" lang="en" sz="2400">
                <a:solidFill>
                  <a:srgbClr val="3F3F3F"/>
                </a:solidFill>
                <a:latin typeface="Times New Roman"/>
                <a:ea typeface="Times New Roman"/>
                <a:cs typeface="Times New Roman"/>
                <a:sym typeface="Times New Roman"/>
              </a:rPr>
              <a:t>FDM</a:t>
            </a:r>
            <a:endParaRPr/>
          </a:p>
          <a:p>
            <a:pPr indent="-342900" lvl="0" marL="457200" rtl="0" algn="just">
              <a:lnSpc>
                <a:spcPct val="90000"/>
              </a:lnSpc>
              <a:spcBef>
                <a:spcPts val="1000"/>
              </a:spcBef>
              <a:spcAft>
                <a:spcPts val="0"/>
              </a:spcAft>
              <a:buSzPts val="1800"/>
              <a:buFont typeface="Noto Sans Symbols"/>
              <a:buChar char="⮚"/>
            </a:pPr>
            <a:r>
              <a:rPr lang="en" sz="2400">
                <a:solidFill>
                  <a:srgbClr val="3F3F3F"/>
                </a:solidFill>
                <a:latin typeface="Times New Roman"/>
                <a:ea typeface="Times New Roman"/>
                <a:cs typeface="Times New Roman"/>
                <a:sym typeface="Times New Roman"/>
              </a:rPr>
              <a:t>If there are N users, the bandwidth is divided into N equal sixed portions, with each other being assigned one portion.</a:t>
            </a:r>
            <a:endParaRPr/>
          </a:p>
          <a:p>
            <a:pPr indent="-342900" lvl="0" marL="457200" rtl="0" algn="just">
              <a:lnSpc>
                <a:spcPct val="90000"/>
              </a:lnSpc>
              <a:spcBef>
                <a:spcPts val="1000"/>
              </a:spcBef>
              <a:spcAft>
                <a:spcPts val="0"/>
              </a:spcAft>
              <a:buSzPts val="1800"/>
              <a:buFont typeface="Noto Sans Symbols"/>
              <a:buChar char="⮚"/>
            </a:pPr>
            <a:r>
              <a:rPr lang="en" sz="2400">
                <a:solidFill>
                  <a:srgbClr val="3F3F3F"/>
                </a:solidFill>
                <a:latin typeface="Times New Roman"/>
                <a:ea typeface="Times New Roman"/>
                <a:cs typeface="Times New Roman"/>
                <a:sym typeface="Times New Roman"/>
              </a:rPr>
              <a:t>Since each user has a private frequency band, there is no interference among users.</a:t>
            </a:r>
            <a:endParaRPr/>
          </a:p>
          <a:p>
            <a:pPr indent="-342900" lvl="0" marL="457200" rtl="0" algn="just">
              <a:lnSpc>
                <a:spcPct val="90000"/>
              </a:lnSpc>
              <a:spcBef>
                <a:spcPts val="1000"/>
              </a:spcBef>
              <a:spcAft>
                <a:spcPts val="0"/>
              </a:spcAft>
              <a:buSzPts val="1800"/>
              <a:buFont typeface="Noto Sans Symbols"/>
              <a:buChar char="⮚"/>
            </a:pPr>
            <a:r>
              <a:rPr lang="en" sz="2400">
                <a:solidFill>
                  <a:srgbClr val="3F3F3F"/>
                </a:solidFill>
                <a:latin typeface="Times New Roman"/>
                <a:ea typeface="Times New Roman"/>
                <a:cs typeface="Times New Roman"/>
                <a:sym typeface="Times New Roman"/>
              </a:rPr>
              <a:t>A wireless example is FM radio stations. Each station gets a portion of the FM band and uses it most of the time to broadcast its signal</a:t>
            </a:r>
            <a:endParaRPr/>
          </a:p>
          <a:p>
            <a:pPr indent="0" lvl="0" marL="0" rtl="0" algn="just">
              <a:lnSpc>
                <a:spcPct val="90000"/>
              </a:lnSpc>
              <a:spcBef>
                <a:spcPts val="1000"/>
              </a:spcBef>
              <a:spcAft>
                <a:spcPts val="0"/>
              </a:spcAft>
              <a:buSzPts val="1800"/>
              <a:buFont typeface="Noto Sans Symbols"/>
              <a:buNone/>
            </a:pPr>
            <a:r>
              <a:rPr b="1" lang="en" sz="2400">
                <a:solidFill>
                  <a:srgbClr val="3F3F3F"/>
                </a:solidFill>
                <a:latin typeface="Times New Roman"/>
                <a:ea typeface="Times New Roman"/>
                <a:cs typeface="Times New Roman"/>
                <a:sym typeface="Times New Roman"/>
              </a:rPr>
              <a:t>Problems with FDM</a:t>
            </a:r>
            <a:r>
              <a:rPr lang="en" sz="2400">
                <a:solidFill>
                  <a:srgbClr val="3F3F3F"/>
                </a:solidFill>
                <a:latin typeface="Times New Roman"/>
                <a:ea typeface="Times New Roman"/>
                <a:cs typeface="Times New Roman"/>
                <a:sym typeface="Times New Roman"/>
              </a:rPr>
              <a:t>:  when some users are quiet, their bandwidth is simply lost. They are not using it and no one else is allowed to use it either. </a:t>
            </a:r>
            <a:endParaRPr/>
          </a:p>
          <a:p>
            <a:pPr indent="-342900" lvl="0" marL="457200" rtl="0" algn="just">
              <a:lnSpc>
                <a:spcPct val="90000"/>
              </a:lnSpc>
              <a:spcBef>
                <a:spcPts val="1000"/>
              </a:spcBef>
              <a:spcAft>
                <a:spcPts val="0"/>
              </a:spcAft>
              <a:buSzPts val="1800"/>
              <a:buFont typeface="Noto Sans Symbols"/>
              <a:buChar char="⮚"/>
            </a:pPr>
            <a:r>
              <a:rPr lang="en" sz="2400">
                <a:solidFill>
                  <a:srgbClr val="3F3F3F"/>
                </a:solidFill>
                <a:latin typeface="Times New Roman"/>
                <a:ea typeface="Times New Roman"/>
                <a:cs typeface="Times New Roman"/>
                <a:sym typeface="Times New Roman"/>
              </a:rPr>
              <a:t>A static allocation is a poor fit to most computer systems, in which data traffic is extremely busty, often with peak traffic ratios of 1000:1. Consequently most of the channel will be idle most of the time.</a:t>
            </a:r>
            <a:endParaRPr/>
          </a:p>
          <a:p>
            <a:pPr indent="0" lvl="0" marL="0" rtl="0" algn="just">
              <a:lnSpc>
                <a:spcPct val="90000"/>
              </a:lnSpc>
              <a:spcBef>
                <a:spcPts val="1000"/>
              </a:spcBef>
              <a:spcAft>
                <a:spcPts val="0"/>
              </a:spcAft>
              <a:buSzPts val="1800"/>
              <a:buFont typeface="Noto Sans Symbols"/>
              <a:buNone/>
            </a:pPr>
            <a:r>
              <a:t/>
            </a:r>
            <a:endParaRPr sz="2400">
              <a:solidFill>
                <a:srgbClr val="3F3F3F"/>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cxnSp>
        <p:nvCxnSpPr>
          <p:cNvPr id="402" name="Google Shape;402;p110"/>
          <p:cNvCxnSpPr/>
          <p:nvPr/>
        </p:nvCxnSpPr>
        <p:spPr>
          <a:xfrm>
            <a:off x="2895600" y="1447800"/>
            <a:ext cx="0" cy="538163"/>
          </a:xfrm>
          <a:prstGeom prst="straightConnector1">
            <a:avLst/>
          </a:prstGeom>
          <a:noFill/>
          <a:ln cap="flat" cmpd="sng" w="9525">
            <a:solidFill>
              <a:srgbClr val="000000"/>
            </a:solidFill>
            <a:prstDash val="solid"/>
            <a:round/>
            <a:headEnd len="med" w="med" type="none"/>
            <a:tailEnd len="med" w="med" type="triangle"/>
          </a:ln>
        </p:spPr>
      </p:cxnSp>
      <p:cxnSp>
        <p:nvCxnSpPr>
          <p:cNvPr id="403" name="Google Shape;403;p110"/>
          <p:cNvCxnSpPr/>
          <p:nvPr/>
        </p:nvCxnSpPr>
        <p:spPr>
          <a:xfrm>
            <a:off x="3276600" y="1447800"/>
            <a:ext cx="0" cy="538163"/>
          </a:xfrm>
          <a:prstGeom prst="straightConnector1">
            <a:avLst/>
          </a:prstGeom>
          <a:noFill/>
          <a:ln cap="flat" cmpd="sng" w="9525">
            <a:solidFill>
              <a:srgbClr val="000000"/>
            </a:solidFill>
            <a:prstDash val="solid"/>
            <a:round/>
            <a:headEnd len="med" w="med" type="none"/>
            <a:tailEnd len="med" w="med" type="triangle"/>
          </a:ln>
        </p:spPr>
      </p:cxnSp>
      <p:cxnSp>
        <p:nvCxnSpPr>
          <p:cNvPr id="404" name="Google Shape;404;p110"/>
          <p:cNvCxnSpPr/>
          <p:nvPr/>
        </p:nvCxnSpPr>
        <p:spPr>
          <a:xfrm>
            <a:off x="3505200" y="1447800"/>
            <a:ext cx="0" cy="538163"/>
          </a:xfrm>
          <a:prstGeom prst="straightConnector1">
            <a:avLst/>
          </a:prstGeom>
          <a:noFill/>
          <a:ln cap="flat" cmpd="sng" w="9525">
            <a:solidFill>
              <a:srgbClr val="000000"/>
            </a:solidFill>
            <a:prstDash val="solid"/>
            <a:round/>
            <a:headEnd len="med" w="med" type="none"/>
            <a:tailEnd len="med" w="med" type="triangle"/>
          </a:ln>
        </p:spPr>
      </p:cxnSp>
      <p:cxnSp>
        <p:nvCxnSpPr>
          <p:cNvPr id="405" name="Google Shape;405;p110"/>
          <p:cNvCxnSpPr/>
          <p:nvPr/>
        </p:nvCxnSpPr>
        <p:spPr>
          <a:xfrm>
            <a:off x="3733800" y="1447800"/>
            <a:ext cx="0" cy="538163"/>
          </a:xfrm>
          <a:prstGeom prst="straightConnector1">
            <a:avLst/>
          </a:prstGeom>
          <a:noFill/>
          <a:ln cap="flat" cmpd="sng" w="9525">
            <a:solidFill>
              <a:srgbClr val="000000"/>
            </a:solidFill>
            <a:prstDash val="solid"/>
            <a:round/>
            <a:headEnd len="med" w="med" type="none"/>
            <a:tailEnd len="med" w="med" type="triangle"/>
          </a:ln>
        </p:spPr>
      </p:cxnSp>
      <p:cxnSp>
        <p:nvCxnSpPr>
          <p:cNvPr id="406" name="Google Shape;406;p110"/>
          <p:cNvCxnSpPr/>
          <p:nvPr/>
        </p:nvCxnSpPr>
        <p:spPr>
          <a:xfrm>
            <a:off x="3962400" y="1447800"/>
            <a:ext cx="0" cy="538163"/>
          </a:xfrm>
          <a:prstGeom prst="straightConnector1">
            <a:avLst/>
          </a:prstGeom>
          <a:noFill/>
          <a:ln cap="flat" cmpd="sng" w="9525">
            <a:solidFill>
              <a:srgbClr val="000000"/>
            </a:solidFill>
            <a:prstDash val="solid"/>
            <a:round/>
            <a:headEnd len="med" w="med" type="none"/>
            <a:tailEnd len="med" w="med" type="triangle"/>
          </a:ln>
        </p:spPr>
      </p:cxnSp>
      <p:cxnSp>
        <p:nvCxnSpPr>
          <p:cNvPr id="407" name="Google Shape;407;p110"/>
          <p:cNvCxnSpPr/>
          <p:nvPr/>
        </p:nvCxnSpPr>
        <p:spPr>
          <a:xfrm>
            <a:off x="4191000" y="1443038"/>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408" name="Google Shape;408;p110"/>
          <p:cNvCxnSpPr/>
          <p:nvPr/>
        </p:nvCxnSpPr>
        <p:spPr>
          <a:xfrm>
            <a:off x="3073400" y="1447800"/>
            <a:ext cx="0" cy="536575"/>
          </a:xfrm>
          <a:prstGeom prst="straightConnector1">
            <a:avLst/>
          </a:prstGeom>
          <a:noFill/>
          <a:ln cap="flat" cmpd="sng" w="9525">
            <a:solidFill>
              <a:srgbClr val="000000"/>
            </a:solidFill>
            <a:prstDash val="solid"/>
            <a:round/>
            <a:headEnd len="med" w="med" type="none"/>
            <a:tailEnd len="med" w="med" type="triangle"/>
          </a:ln>
        </p:spPr>
      </p:cxnSp>
      <p:cxnSp>
        <p:nvCxnSpPr>
          <p:cNvPr id="409" name="Google Shape;409;p110"/>
          <p:cNvCxnSpPr/>
          <p:nvPr/>
        </p:nvCxnSpPr>
        <p:spPr>
          <a:xfrm>
            <a:off x="4419600" y="1443038"/>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410" name="Google Shape;410;p110"/>
          <p:cNvCxnSpPr/>
          <p:nvPr/>
        </p:nvCxnSpPr>
        <p:spPr>
          <a:xfrm>
            <a:off x="2436813" y="2146300"/>
            <a:ext cx="285750" cy="0"/>
          </a:xfrm>
          <a:prstGeom prst="straightConnector1">
            <a:avLst/>
          </a:prstGeom>
          <a:noFill/>
          <a:ln cap="flat" cmpd="sng" w="9525">
            <a:solidFill>
              <a:srgbClr val="000000"/>
            </a:solidFill>
            <a:prstDash val="solid"/>
            <a:round/>
            <a:headEnd len="med" w="med" type="none"/>
            <a:tailEnd len="med" w="med" type="none"/>
          </a:ln>
        </p:spPr>
      </p:cxnSp>
      <p:sp>
        <p:nvSpPr>
          <p:cNvPr id="411" name="Google Shape;411;p110"/>
          <p:cNvSpPr/>
          <p:nvPr/>
        </p:nvSpPr>
        <p:spPr>
          <a:xfrm>
            <a:off x="2743200" y="1981200"/>
            <a:ext cx="2667000" cy="304800"/>
          </a:xfrm>
          <a:prstGeom prst="rect">
            <a:avLst/>
          </a:prstGeom>
          <a:gradFill>
            <a:gsLst>
              <a:gs pos="0">
                <a:srgbClr val="666666"/>
              </a:gs>
              <a:gs pos="50000">
                <a:srgbClr val="CCCCCC"/>
              </a:gs>
              <a:gs pos="100000">
                <a:srgbClr val="666666"/>
              </a:gs>
            </a:gsLst>
            <a:lin ang="18900000" scaled="0"/>
          </a:gradFill>
          <a:ln cap="flat" cmpd="sng" w="12700">
            <a:solidFill>
              <a:srgbClr val="666666"/>
            </a:solidFill>
            <a:prstDash val="solid"/>
            <a:miter lim="800000"/>
            <a:headEnd len="sm" w="sm" type="none"/>
            <a:tailEnd len="sm" w="sm" type="none"/>
          </a:ln>
          <a:effectLst>
            <a:outerShdw rotWithShape="0" algn="ctr" dir="3806097" dist="28398">
              <a:srgbClr val="7F7F7F">
                <a:alpha val="49803"/>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cxnSp>
        <p:nvCxnSpPr>
          <p:cNvPr id="412" name="Google Shape;412;p110"/>
          <p:cNvCxnSpPr/>
          <p:nvPr/>
        </p:nvCxnSpPr>
        <p:spPr>
          <a:xfrm>
            <a:off x="5486400" y="2133600"/>
            <a:ext cx="4092575" cy="0"/>
          </a:xfrm>
          <a:prstGeom prst="straightConnector1">
            <a:avLst/>
          </a:prstGeom>
          <a:noFill/>
          <a:ln cap="flat" cmpd="sng" w="9525">
            <a:solidFill>
              <a:srgbClr val="000000"/>
            </a:solidFill>
            <a:prstDash val="solid"/>
            <a:round/>
            <a:headEnd len="med" w="med" type="none"/>
            <a:tailEnd len="med" w="med" type="triangle"/>
          </a:ln>
        </p:spPr>
      </p:cxnSp>
      <p:cxnSp>
        <p:nvCxnSpPr>
          <p:cNvPr id="413" name="Google Shape;413;p110"/>
          <p:cNvCxnSpPr/>
          <p:nvPr/>
        </p:nvCxnSpPr>
        <p:spPr>
          <a:xfrm>
            <a:off x="5448300" y="1168400"/>
            <a:ext cx="0" cy="957263"/>
          </a:xfrm>
          <a:prstGeom prst="straightConnector1">
            <a:avLst/>
          </a:prstGeom>
          <a:noFill/>
          <a:ln cap="flat" cmpd="sng" w="9525">
            <a:solidFill>
              <a:srgbClr val="000000"/>
            </a:solidFill>
            <a:prstDash val="solid"/>
            <a:round/>
            <a:headEnd len="med" w="med" type="none"/>
            <a:tailEnd len="med" w="med" type="triangle"/>
          </a:ln>
        </p:spPr>
      </p:cxnSp>
      <p:cxnSp>
        <p:nvCxnSpPr>
          <p:cNvPr id="414" name="Google Shape;414;p110"/>
          <p:cNvCxnSpPr/>
          <p:nvPr/>
        </p:nvCxnSpPr>
        <p:spPr>
          <a:xfrm>
            <a:off x="4648200" y="1430338"/>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415" name="Google Shape;415;p110"/>
          <p:cNvCxnSpPr/>
          <p:nvPr/>
        </p:nvCxnSpPr>
        <p:spPr>
          <a:xfrm>
            <a:off x="5141913" y="1427163"/>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416" name="Google Shape;416;p110"/>
          <p:cNvCxnSpPr/>
          <p:nvPr/>
        </p:nvCxnSpPr>
        <p:spPr>
          <a:xfrm>
            <a:off x="4870450" y="1430338"/>
            <a:ext cx="0" cy="538162"/>
          </a:xfrm>
          <a:prstGeom prst="straightConnector1">
            <a:avLst/>
          </a:prstGeom>
          <a:noFill/>
          <a:ln cap="flat" cmpd="sng" w="9525">
            <a:solidFill>
              <a:srgbClr val="000000"/>
            </a:solidFill>
            <a:prstDash val="solid"/>
            <a:round/>
            <a:headEnd len="med" w="med" type="none"/>
            <a:tailEnd len="med" w="med" type="triangle"/>
          </a:ln>
        </p:spPr>
      </p:cxnSp>
      <p:cxnSp>
        <p:nvCxnSpPr>
          <p:cNvPr id="417" name="Google Shape;417;p110"/>
          <p:cNvCxnSpPr/>
          <p:nvPr/>
        </p:nvCxnSpPr>
        <p:spPr>
          <a:xfrm>
            <a:off x="5880100" y="1157288"/>
            <a:ext cx="0" cy="957262"/>
          </a:xfrm>
          <a:prstGeom prst="straightConnector1">
            <a:avLst/>
          </a:prstGeom>
          <a:noFill/>
          <a:ln cap="flat" cmpd="sng" w="9525">
            <a:solidFill>
              <a:srgbClr val="000000"/>
            </a:solidFill>
            <a:prstDash val="solid"/>
            <a:round/>
            <a:headEnd len="med" w="med" type="none"/>
            <a:tailEnd len="med" w="med" type="triangle"/>
          </a:ln>
        </p:spPr>
      </p:cxnSp>
      <p:cxnSp>
        <p:nvCxnSpPr>
          <p:cNvPr id="418" name="Google Shape;418;p110"/>
          <p:cNvCxnSpPr/>
          <p:nvPr/>
        </p:nvCxnSpPr>
        <p:spPr>
          <a:xfrm>
            <a:off x="7048500" y="1155700"/>
            <a:ext cx="0" cy="957263"/>
          </a:xfrm>
          <a:prstGeom prst="straightConnector1">
            <a:avLst/>
          </a:prstGeom>
          <a:noFill/>
          <a:ln cap="flat" cmpd="sng" w="9525">
            <a:solidFill>
              <a:srgbClr val="000000"/>
            </a:solidFill>
            <a:prstDash val="solid"/>
            <a:round/>
            <a:headEnd len="med" w="med" type="none"/>
            <a:tailEnd len="med" w="med" type="triangle"/>
          </a:ln>
        </p:spPr>
      </p:cxnSp>
      <p:cxnSp>
        <p:nvCxnSpPr>
          <p:cNvPr id="419" name="Google Shape;419;p110"/>
          <p:cNvCxnSpPr/>
          <p:nvPr/>
        </p:nvCxnSpPr>
        <p:spPr>
          <a:xfrm>
            <a:off x="8312150" y="1157288"/>
            <a:ext cx="0" cy="957262"/>
          </a:xfrm>
          <a:prstGeom prst="straightConnector1">
            <a:avLst/>
          </a:prstGeom>
          <a:noFill/>
          <a:ln cap="flat" cmpd="sng" w="9525">
            <a:solidFill>
              <a:srgbClr val="000000"/>
            </a:solidFill>
            <a:prstDash val="solid"/>
            <a:round/>
            <a:headEnd len="med" w="med" type="none"/>
            <a:tailEnd len="med" w="med" type="triangle"/>
          </a:ln>
        </p:spPr>
      </p:cxnSp>
      <p:cxnSp>
        <p:nvCxnSpPr>
          <p:cNvPr id="420" name="Google Shape;420;p110"/>
          <p:cNvCxnSpPr/>
          <p:nvPr/>
        </p:nvCxnSpPr>
        <p:spPr>
          <a:xfrm flipH="1" rot="-5400000">
            <a:off x="8666956" y="1813719"/>
            <a:ext cx="1874838" cy="6350"/>
          </a:xfrm>
          <a:prstGeom prst="straightConnector1">
            <a:avLst/>
          </a:prstGeom>
          <a:noFill/>
          <a:ln cap="flat" cmpd="sng" w="9525">
            <a:solidFill>
              <a:srgbClr val="000000"/>
            </a:solidFill>
            <a:prstDash val="solid"/>
            <a:round/>
            <a:headEnd len="med" w="med" type="none"/>
            <a:tailEnd len="med" w="med" type="triangle"/>
          </a:ln>
        </p:spPr>
      </p:cxnSp>
      <p:cxnSp>
        <p:nvCxnSpPr>
          <p:cNvPr id="421" name="Google Shape;421;p110"/>
          <p:cNvCxnSpPr/>
          <p:nvPr/>
        </p:nvCxnSpPr>
        <p:spPr>
          <a:xfrm>
            <a:off x="5892800" y="1689100"/>
            <a:ext cx="1139825" cy="9525"/>
          </a:xfrm>
          <a:prstGeom prst="straightConnector1">
            <a:avLst/>
          </a:prstGeom>
          <a:noFill/>
          <a:ln cap="flat" cmpd="sng" w="9525">
            <a:solidFill>
              <a:srgbClr val="000000"/>
            </a:solidFill>
            <a:prstDash val="solid"/>
            <a:round/>
            <a:headEnd len="med" w="med" type="triangle"/>
            <a:tailEnd len="med" w="med" type="triangle"/>
          </a:ln>
        </p:spPr>
      </p:cxnSp>
      <p:cxnSp>
        <p:nvCxnSpPr>
          <p:cNvPr id="422" name="Google Shape;422;p110"/>
          <p:cNvCxnSpPr/>
          <p:nvPr/>
        </p:nvCxnSpPr>
        <p:spPr>
          <a:xfrm>
            <a:off x="8305800" y="1676400"/>
            <a:ext cx="1238250" cy="1588"/>
          </a:xfrm>
          <a:prstGeom prst="straightConnector1">
            <a:avLst/>
          </a:prstGeom>
          <a:noFill/>
          <a:ln cap="flat" cmpd="sng" w="9525">
            <a:solidFill>
              <a:srgbClr val="000000"/>
            </a:solidFill>
            <a:prstDash val="solid"/>
            <a:round/>
            <a:headEnd len="med" w="med" type="triangle"/>
            <a:tailEnd len="med" w="med" type="triangle"/>
          </a:ln>
        </p:spPr>
      </p:cxnSp>
      <p:cxnSp>
        <p:nvCxnSpPr>
          <p:cNvPr id="423" name="Google Shape;423;p110"/>
          <p:cNvCxnSpPr/>
          <p:nvPr/>
        </p:nvCxnSpPr>
        <p:spPr>
          <a:xfrm flipH="1" rot="10800000">
            <a:off x="7067550" y="1689100"/>
            <a:ext cx="1228725" cy="7938"/>
          </a:xfrm>
          <a:prstGeom prst="straightConnector1">
            <a:avLst/>
          </a:prstGeom>
          <a:noFill/>
          <a:ln cap="flat" cmpd="sng" w="9525">
            <a:solidFill>
              <a:srgbClr val="000000"/>
            </a:solidFill>
            <a:prstDash val="solid"/>
            <a:round/>
            <a:headEnd len="med" w="med" type="triangle"/>
            <a:tailEnd len="med" w="med" type="triangle"/>
          </a:ln>
        </p:spPr>
      </p:cxnSp>
      <p:sp>
        <p:nvSpPr>
          <p:cNvPr id="424" name="Google Shape;424;p110"/>
          <p:cNvSpPr txBox="1"/>
          <p:nvPr/>
        </p:nvSpPr>
        <p:spPr>
          <a:xfrm>
            <a:off x="2971800" y="1143000"/>
            <a:ext cx="26670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COUNTINOUSLY SENSES</a:t>
            </a:r>
            <a:endParaRPr b="0" i="0" sz="1400" u="none" cap="none" strike="noStrike">
              <a:solidFill>
                <a:schemeClr val="dk1"/>
              </a:solidFill>
              <a:latin typeface="Times New Roman"/>
              <a:ea typeface="Times New Roman"/>
              <a:cs typeface="Times New Roman"/>
              <a:sym typeface="Times New Roman"/>
            </a:endParaRPr>
          </a:p>
        </p:txBody>
      </p:sp>
      <p:sp>
        <p:nvSpPr>
          <p:cNvPr id="425" name="Google Shape;425;p110"/>
          <p:cNvSpPr txBox="1"/>
          <p:nvPr/>
        </p:nvSpPr>
        <p:spPr>
          <a:xfrm>
            <a:off x="5562600" y="152400"/>
            <a:ext cx="44196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PROBABLITIY OUTCOME DOES NOT ALLOW</a:t>
            </a:r>
            <a:endParaRPr/>
          </a:p>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                      TRANSMISSION</a:t>
            </a:r>
            <a:endParaRPr/>
          </a:p>
        </p:txBody>
      </p:sp>
      <p:sp>
        <p:nvSpPr>
          <p:cNvPr id="426" name="Google Shape;426;p110"/>
          <p:cNvSpPr txBox="1"/>
          <p:nvPr/>
        </p:nvSpPr>
        <p:spPr>
          <a:xfrm>
            <a:off x="5943600" y="1295400"/>
            <a:ext cx="1066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Time slot</a:t>
            </a:r>
            <a:endParaRPr/>
          </a:p>
        </p:txBody>
      </p:sp>
      <p:sp>
        <p:nvSpPr>
          <p:cNvPr id="427" name="Google Shape;427;p110"/>
          <p:cNvSpPr/>
          <p:nvPr/>
        </p:nvSpPr>
        <p:spPr>
          <a:xfrm>
            <a:off x="7162800" y="1295400"/>
            <a:ext cx="105568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Time slot</a:t>
            </a:r>
            <a:endParaRPr/>
          </a:p>
        </p:txBody>
      </p:sp>
      <p:sp>
        <p:nvSpPr>
          <p:cNvPr id="428" name="Google Shape;428;p110"/>
          <p:cNvSpPr/>
          <p:nvPr/>
        </p:nvSpPr>
        <p:spPr>
          <a:xfrm>
            <a:off x="8382000" y="1295400"/>
            <a:ext cx="105568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Time slot</a:t>
            </a:r>
            <a:endParaRPr b="0" i="0" sz="1400" u="none" cap="none" strike="noStrike">
              <a:solidFill>
                <a:schemeClr val="dk1"/>
              </a:solidFill>
              <a:latin typeface="Times New Roman"/>
              <a:ea typeface="Times New Roman"/>
              <a:cs typeface="Times New Roman"/>
              <a:sym typeface="Times New Roman"/>
            </a:endParaRPr>
          </a:p>
        </p:txBody>
      </p:sp>
      <p:sp>
        <p:nvSpPr>
          <p:cNvPr id="429" name="Google Shape;429;p110"/>
          <p:cNvSpPr txBox="1"/>
          <p:nvPr/>
        </p:nvSpPr>
        <p:spPr>
          <a:xfrm>
            <a:off x="8915400" y="609600"/>
            <a:ext cx="1447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TRANSMIT</a:t>
            </a:r>
            <a:endParaRPr/>
          </a:p>
        </p:txBody>
      </p:sp>
      <p:sp>
        <p:nvSpPr>
          <p:cNvPr id="430" name="Google Shape;430;p110"/>
          <p:cNvSpPr txBox="1"/>
          <p:nvPr/>
        </p:nvSpPr>
        <p:spPr>
          <a:xfrm>
            <a:off x="9677400" y="1905000"/>
            <a:ext cx="9906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TIME</a:t>
            </a:r>
            <a:endParaRPr/>
          </a:p>
        </p:txBody>
      </p:sp>
      <p:cxnSp>
        <p:nvCxnSpPr>
          <p:cNvPr id="431" name="Google Shape;431;p110"/>
          <p:cNvCxnSpPr/>
          <p:nvPr/>
        </p:nvCxnSpPr>
        <p:spPr>
          <a:xfrm>
            <a:off x="7391400" y="3049588"/>
            <a:ext cx="1447800" cy="1587"/>
          </a:xfrm>
          <a:prstGeom prst="straightConnector1">
            <a:avLst/>
          </a:prstGeom>
          <a:noFill/>
          <a:ln cap="flat" cmpd="sng" w="9525">
            <a:solidFill>
              <a:srgbClr val="000000"/>
            </a:solidFill>
            <a:prstDash val="solid"/>
            <a:round/>
            <a:headEnd len="med" w="med" type="none"/>
            <a:tailEnd len="med" w="med" type="none"/>
          </a:ln>
        </p:spPr>
      </p:cxnSp>
      <p:cxnSp>
        <p:nvCxnSpPr>
          <p:cNvPr id="432" name="Google Shape;432;p110"/>
          <p:cNvCxnSpPr/>
          <p:nvPr/>
        </p:nvCxnSpPr>
        <p:spPr>
          <a:xfrm>
            <a:off x="7467600" y="4116388"/>
            <a:ext cx="1371600" cy="1587"/>
          </a:xfrm>
          <a:prstGeom prst="straightConnector1">
            <a:avLst/>
          </a:prstGeom>
          <a:noFill/>
          <a:ln cap="flat" cmpd="sng" w="9525">
            <a:solidFill>
              <a:srgbClr val="000000"/>
            </a:solidFill>
            <a:prstDash val="solid"/>
            <a:round/>
            <a:headEnd len="med" w="med" type="none"/>
            <a:tailEnd len="med" w="med" type="none"/>
          </a:ln>
        </p:spPr>
      </p:cxnSp>
      <p:cxnSp>
        <p:nvCxnSpPr>
          <p:cNvPr id="433" name="Google Shape;433;p110"/>
          <p:cNvCxnSpPr/>
          <p:nvPr/>
        </p:nvCxnSpPr>
        <p:spPr>
          <a:xfrm flipH="1" rot="-5400000">
            <a:off x="8763000" y="3125788"/>
            <a:ext cx="533400" cy="381000"/>
          </a:xfrm>
          <a:prstGeom prst="straightConnector1">
            <a:avLst/>
          </a:prstGeom>
          <a:noFill/>
          <a:ln cap="flat" cmpd="sng" w="9525">
            <a:solidFill>
              <a:srgbClr val="000000"/>
            </a:solidFill>
            <a:prstDash val="solid"/>
            <a:round/>
            <a:headEnd len="med" w="med" type="none"/>
            <a:tailEnd len="med" w="med" type="none"/>
          </a:ln>
        </p:spPr>
      </p:cxnSp>
      <p:cxnSp>
        <p:nvCxnSpPr>
          <p:cNvPr id="434" name="Google Shape;434;p110"/>
          <p:cNvCxnSpPr/>
          <p:nvPr/>
        </p:nvCxnSpPr>
        <p:spPr>
          <a:xfrm flipH="1" rot="-5400000">
            <a:off x="7048500" y="3697288"/>
            <a:ext cx="533400" cy="304800"/>
          </a:xfrm>
          <a:prstGeom prst="straightConnector1">
            <a:avLst/>
          </a:prstGeom>
          <a:noFill/>
          <a:ln cap="flat" cmpd="sng" w="9525">
            <a:solidFill>
              <a:srgbClr val="000000"/>
            </a:solidFill>
            <a:prstDash val="solid"/>
            <a:round/>
            <a:headEnd len="med" w="med" type="none"/>
            <a:tailEnd len="med" w="med" type="none"/>
          </a:ln>
        </p:spPr>
      </p:cxnSp>
      <p:cxnSp>
        <p:nvCxnSpPr>
          <p:cNvPr id="435" name="Google Shape;435;p110"/>
          <p:cNvCxnSpPr/>
          <p:nvPr/>
        </p:nvCxnSpPr>
        <p:spPr>
          <a:xfrm rot="-5400000">
            <a:off x="8750300" y="3671888"/>
            <a:ext cx="558800" cy="381000"/>
          </a:xfrm>
          <a:prstGeom prst="straightConnector1">
            <a:avLst/>
          </a:prstGeom>
          <a:noFill/>
          <a:ln cap="flat" cmpd="sng" w="9525">
            <a:solidFill>
              <a:srgbClr val="000000"/>
            </a:solidFill>
            <a:prstDash val="solid"/>
            <a:round/>
            <a:headEnd len="med" w="med" type="none"/>
            <a:tailEnd len="med" w="med" type="none"/>
          </a:ln>
        </p:spPr>
      </p:cxnSp>
      <p:cxnSp>
        <p:nvCxnSpPr>
          <p:cNvPr id="436" name="Google Shape;436;p110"/>
          <p:cNvCxnSpPr/>
          <p:nvPr/>
        </p:nvCxnSpPr>
        <p:spPr>
          <a:xfrm rot="-5400000">
            <a:off x="7015163" y="3197225"/>
            <a:ext cx="533400" cy="238125"/>
          </a:xfrm>
          <a:prstGeom prst="straightConnector1">
            <a:avLst/>
          </a:prstGeom>
          <a:noFill/>
          <a:ln cap="flat" cmpd="sng" w="9525">
            <a:solidFill>
              <a:srgbClr val="000000"/>
            </a:solidFill>
            <a:prstDash val="solid"/>
            <a:round/>
            <a:headEnd len="med" w="med" type="none"/>
            <a:tailEnd len="med" w="med" type="none"/>
          </a:ln>
        </p:spPr>
      </p:cxnSp>
      <p:cxnSp>
        <p:nvCxnSpPr>
          <p:cNvPr id="437" name="Google Shape;437;p110"/>
          <p:cNvCxnSpPr/>
          <p:nvPr/>
        </p:nvCxnSpPr>
        <p:spPr>
          <a:xfrm>
            <a:off x="7467600" y="4800600"/>
            <a:ext cx="1447800" cy="1588"/>
          </a:xfrm>
          <a:prstGeom prst="straightConnector1">
            <a:avLst/>
          </a:prstGeom>
          <a:noFill/>
          <a:ln cap="flat" cmpd="sng" w="9525">
            <a:solidFill>
              <a:srgbClr val="000000"/>
            </a:solidFill>
            <a:prstDash val="solid"/>
            <a:round/>
            <a:headEnd len="med" w="med" type="none"/>
            <a:tailEnd len="med" w="med" type="none"/>
          </a:ln>
        </p:spPr>
      </p:cxnSp>
      <p:cxnSp>
        <p:nvCxnSpPr>
          <p:cNvPr id="438" name="Google Shape;438;p110"/>
          <p:cNvCxnSpPr/>
          <p:nvPr/>
        </p:nvCxnSpPr>
        <p:spPr>
          <a:xfrm>
            <a:off x="7543800" y="5867400"/>
            <a:ext cx="1371600" cy="1588"/>
          </a:xfrm>
          <a:prstGeom prst="straightConnector1">
            <a:avLst/>
          </a:prstGeom>
          <a:noFill/>
          <a:ln cap="flat" cmpd="sng" w="9525">
            <a:solidFill>
              <a:srgbClr val="000000"/>
            </a:solidFill>
            <a:prstDash val="solid"/>
            <a:round/>
            <a:headEnd len="med" w="med" type="none"/>
            <a:tailEnd len="med" w="med" type="none"/>
          </a:ln>
        </p:spPr>
      </p:cxnSp>
      <p:cxnSp>
        <p:nvCxnSpPr>
          <p:cNvPr id="439" name="Google Shape;439;p110"/>
          <p:cNvCxnSpPr/>
          <p:nvPr/>
        </p:nvCxnSpPr>
        <p:spPr>
          <a:xfrm flipH="1" rot="-5400000">
            <a:off x="8839200" y="4876800"/>
            <a:ext cx="533400" cy="381000"/>
          </a:xfrm>
          <a:prstGeom prst="straightConnector1">
            <a:avLst/>
          </a:prstGeom>
          <a:noFill/>
          <a:ln cap="flat" cmpd="sng" w="9525">
            <a:solidFill>
              <a:srgbClr val="000000"/>
            </a:solidFill>
            <a:prstDash val="solid"/>
            <a:round/>
            <a:headEnd len="med" w="med" type="none"/>
            <a:tailEnd len="med" w="med" type="none"/>
          </a:ln>
        </p:spPr>
      </p:cxnSp>
      <p:cxnSp>
        <p:nvCxnSpPr>
          <p:cNvPr id="440" name="Google Shape;440;p110"/>
          <p:cNvCxnSpPr/>
          <p:nvPr/>
        </p:nvCxnSpPr>
        <p:spPr>
          <a:xfrm flipH="1" rot="-5400000">
            <a:off x="7124700" y="5448300"/>
            <a:ext cx="533400" cy="304800"/>
          </a:xfrm>
          <a:prstGeom prst="straightConnector1">
            <a:avLst/>
          </a:prstGeom>
          <a:noFill/>
          <a:ln cap="flat" cmpd="sng" w="9525">
            <a:solidFill>
              <a:srgbClr val="000000"/>
            </a:solidFill>
            <a:prstDash val="solid"/>
            <a:round/>
            <a:headEnd len="med" w="med" type="none"/>
            <a:tailEnd len="med" w="med" type="none"/>
          </a:ln>
        </p:spPr>
      </p:cxnSp>
      <p:cxnSp>
        <p:nvCxnSpPr>
          <p:cNvPr id="441" name="Google Shape;441;p110"/>
          <p:cNvCxnSpPr/>
          <p:nvPr/>
        </p:nvCxnSpPr>
        <p:spPr>
          <a:xfrm rot="-5400000">
            <a:off x="8826500" y="5422900"/>
            <a:ext cx="558800" cy="381000"/>
          </a:xfrm>
          <a:prstGeom prst="straightConnector1">
            <a:avLst/>
          </a:prstGeom>
          <a:noFill/>
          <a:ln cap="flat" cmpd="sng" w="9525">
            <a:solidFill>
              <a:srgbClr val="000000"/>
            </a:solidFill>
            <a:prstDash val="solid"/>
            <a:round/>
            <a:headEnd len="med" w="med" type="none"/>
            <a:tailEnd len="med" w="med" type="none"/>
          </a:ln>
        </p:spPr>
      </p:cxnSp>
      <p:cxnSp>
        <p:nvCxnSpPr>
          <p:cNvPr id="442" name="Google Shape;442;p110"/>
          <p:cNvCxnSpPr/>
          <p:nvPr/>
        </p:nvCxnSpPr>
        <p:spPr>
          <a:xfrm rot="-5400000">
            <a:off x="7091363" y="4948237"/>
            <a:ext cx="533400" cy="238125"/>
          </a:xfrm>
          <a:prstGeom prst="straightConnector1">
            <a:avLst/>
          </a:prstGeom>
          <a:noFill/>
          <a:ln cap="flat" cmpd="sng" w="9525">
            <a:solidFill>
              <a:srgbClr val="000000"/>
            </a:solidFill>
            <a:prstDash val="solid"/>
            <a:round/>
            <a:headEnd len="med" w="med" type="none"/>
            <a:tailEnd len="med" w="med" type="none"/>
          </a:ln>
        </p:spPr>
      </p:cxnSp>
      <p:cxnSp>
        <p:nvCxnSpPr>
          <p:cNvPr id="443" name="Google Shape;443;p110"/>
          <p:cNvCxnSpPr/>
          <p:nvPr/>
        </p:nvCxnSpPr>
        <p:spPr>
          <a:xfrm>
            <a:off x="2438400" y="4787900"/>
            <a:ext cx="1447800" cy="1588"/>
          </a:xfrm>
          <a:prstGeom prst="straightConnector1">
            <a:avLst/>
          </a:prstGeom>
          <a:noFill/>
          <a:ln cap="flat" cmpd="sng" w="9525">
            <a:solidFill>
              <a:srgbClr val="000000"/>
            </a:solidFill>
            <a:prstDash val="solid"/>
            <a:round/>
            <a:headEnd len="med" w="med" type="none"/>
            <a:tailEnd len="med" w="med" type="none"/>
          </a:ln>
        </p:spPr>
      </p:cxnSp>
      <p:cxnSp>
        <p:nvCxnSpPr>
          <p:cNvPr id="444" name="Google Shape;444;p110"/>
          <p:cNvCxnSpPr/>
          <p:nvPr/>
        </p:nvCxnSpPr>
        <p:spPr>
          <a:xfrm>
            <a:off x="2514600" y="5854700"/>
            <a:ext cx="1371600" cy="1588"/>
          </a:xfrm>
          <a:prstGeom prst="straightConnector1">
            <a:avLst/>
          </a:prstGeom>
          <a:noFill/>
          <a:ln cap="flat" cmpd="sng" w="9525">
            <a:solidFill>
              <a:srgbClr val="000000"/>
            </a:solidFill>
            <a:prstDash val="solid"/>
            <a:round/>
            <a:headEnd len="med" w="med" type="none"/>
            <a:tailEnd len="med" w="med" type="none"/>
          </a:ln>
        </p:spPr>
      </p:cxnSp>
      <p:cxnSp>
        <p:nvCxnSpPr>
          <p:cNvPr id="445" name="Google Shape;445;p110"/>
          <p:cNvCxnSpPr/>
          <p:nvPr/>
        </p:nvCxnSpPr>
        <p:spPr>
          <a:xfrm flipH="1" rot="-5400000">
            <a:off x="3810000" y="4864100"/>
            <a:ext cx="533400" cy="381000"/>
          </a:xfrm>
          <a:prstGeom prst="straightConnector1">
            <a:avLst/>
          </a:prstGeom>
          <a:noFill/>
          <a:ln cap="flat" cmpd="sng" w="9525">
            <a:solidFill>
              <a:srgbClr val="000000"/>
            </a:solidFill>
            <a:prstDash val="solid"/>
            <a:round/>
            <a:headEnd len="med" w="med" type="none"/>
            <a:tailEnd len="med" w="med" type="none"/>
          </a:ln>
        </p:spPr>
      </p:cxnSp>
      <p:cxnSp>
        <p:nvCxnSpPr>
          <p:cNvPr id="446" name="Google Shape;446;p110"/>
          <p:cNvCxnSpPr/>
          <p:nvPr/>
        </p:nvCxnSpPr>
        <p:spPr>
          <a:xfrm flipH="1" rot="-5400000">
            <a:off x="2095500" y="5435600"/>
            <a:ext cx="533400" cy="304800"/>
          </a:xfrm>
          <a:prstGeom prst="straightConnector1">
            <a:avLst/>
          </a:prstGeom>
          <a:noFill/>
          <a:ln cap="flat" cmpd="sng" w="9525">
            <a:solidFill>
              <a:srgbClr val="000000"/>
            </a:solidFill>
            <a:prstDash val="solid"/>
            <a:round/>
            <a:headEnd len="med" w="med" type="none"/>
            <a:tailEnd len="med" w="med" type="none"/>
          </a:ln>
        </p:spPr>
      </p:cxnSp>
      <p:cxnSp>
        <p:nvCxnSpPr>
          <p:cNvPr id="447" name="Google Shape;447;p110"/>
          <p:cNvCxnSpPr/>
          <p:nvPr/>
        </p:nvCxnSpPr>
        <p:spPr>
          <a:xfrm rot="-5400000">
            <a:off x="3797300" y="5410200"/>
            <a:ext cx="558800" cy="381000"/>
          </a:xfrm>
          <a:prstGeom prst="straightConnector1">
            <a:avLst/>
          </a:prstGeom>
          <a:noFill/>
          <a:ln cap="flat" cmpd="sng" w="9525">
            <a:solidFill>
              <a:srgbClr val="000000"/>
            </a:solidFill>
            <a:prstDash val="solid"/>
            <a:round/>
            <a:headEnd len="med" w="med" type="none"/>
            <a:tailEnd len="med" w="med" type="none"/>
          </a:ln>
        </p:spPr>
      </p:cxnSp>
      <p:cxnSp>
        <p:nvCxnSpPr>
          <p:cNvPr id="448" name="Google Shape;448;p110"/>
          <p:cNvCxnSpPr/>
          <p:nvPr/>
        </p:nvCxnSpPr>
        <p:spPr>
          <a:xfrm rot="-5400000">
            <a:off x="2062163" y="4935537"/>
            <a:ext cx="533400" cy="238125"/>
          </a:xfrm>
          <a:prstGeom prst="straightConnector1">
            <a:avLst/>
          </a:prstGeom>
          <a:noFill/>
          <a:ln cap="flat" cmpd="sng" w="9525">
            <a:solidFill>
              <a:srgbClr val="000000"/>
            </a:solidFill>
            <a:prstDash val="solid"/>
            <a:round/>
            <a:headEnd len="med" w="med" type="none"/>
            <a:tailEnd len="med" w="med" type="none"/>
          </a:ln>
        </p:spPr>
      </p:cxnSp>
      <p:cxnSp>
        <p:nvCxnSpPr>
          <p:cNvPr id="449" name="Google Shape;449;p110"/>
          <p:cNvCxnSpPr/>
          <p:nvPr/>
        </p:nvCxnSpPr>
        <p:spPr>
          <a:xfrm rot="5400000">
            <a:off x="7966869" y="6130131"/>
            <a:ext cx="527050" cy="1588"/>
          </a:xfrm>
          <a:prstGeom prst="straightConnector1">
            <a:avLst/>
          </a:prstGeom>
          <a:noFill/>
          <a:ln cap="flat" cmpd="sng" w="9525">
            <a:solidFill>
              <a:srgbClr val="000000"/>
            </a:solidFill>
            <a:prstDash val="solid"/>
            <a:round/>
            <a:headEnd len="med" w="med" type="none"/>
            <a:tailEnd len="med" w="med" type="triangle"/>
          </a:ln>
        </p:spPr>
      </p:cxnSp>
      <p:cxnSp>
        <p:nvCxnSpPr>
          <p:cNvPr id="450" name="Google Shape;450;p110"/>
          <p:cNvCxnSpPr/>
          <p:nvPr/>
        </p:nvCxnSpPr>
        <p:spPr>
          <a:xfrm>
            <a:off x="6032500" y="5137150"/>
            <a:ext cx="0" cy="352425"/>
          </a:xfrm>
          <a:prstGeom prst="straightConnector1">
            <a:avLst/>
          </a:prstGeom>
          <a:noFill/>
          <a:ln cap="flat" cmpd="sng" w="9525">
            <a:solidFill>
              <a:srgbClr val="000000"/>
            </a:solidFill>
            <a:prstDash val="solid"/>
            <a:round/>
            <a:headEnd len="med" w="med" type="none"/>
            <a:tailEnd len="med" w="med" type="none"/>
          </a:ln>
        </p:spPr>
      </p:cxnSp>
      <p:cxnSp>
        <p:nvCxnSpPr>
          <p:cNvPr id="451" name="Google Shape;451;p110"/>
          <p:cNvCxnSpPr/>
          <p:nvPr/>
        </p:nvCxnSpPr>
        <p:spPr>
          <a:xfrm>
            <a:off x="5146675" y="5137150"/>
            <a:ext cx="0" cy="352425"/>
          </a:xfrm>
          <a:prstGeom prst="straightConnector1">
            <a:avLst/>
          </a:prstGeom>
          <a:noFill/>
          <a:ln cap="flat" cmpd="sng" w="9525">
            <a:solidFill>
              <a:srgbClr val="000000"/>
            </a:solidFill>
            <a:prstDash val="solid"/>
            <a:round/>
            <a:headEnd len="med" w="med" type="none"/>
            <a:tailEnd len="med" w="med" type="none"/>
          </a:ln>
        </p:spPr>
      </p:cxnSp>
      <p:cxnSp>
        <p:nvCxnSpPr>
          <p:cNvPr id="452" name="Google Shape;452;p110"/>
          <p:cNvCxnSpPr/>
          <p:nvPr/>
        </p:nvCxnSpPr>
        <p:spPr>
          <a:xfrm>
            <a:off x="5146675" y="5137150"/>
            <a:ext cx="885825" cy="0"/>
          </a:xfrm>
          <a:prstGeom prst="straightConnector1">
            <a:avLst/>
          </a:prstGeom>
          <a:noFill/>
          <a:ln cap="flat" cmpd="sng" w="9525">
            <a:solidFill>
              <a:srgbClr val="000000"/>
            </a:solidFill>
            <a:prstDash val="solid"/>
            <a:round/>
            <a:headEnd len="med" w="med" type="none"/>
            <a:tailEnd len="med" w="med" type="none"/>
          </a:ln>
        </p:spPr>
      </p:cxnSp>
      <p:cxnSp>
        <p:nvCxnSpPr>
          <p:cNvPr id="453" name="Google Shape;453;p110"/>
          <p:cNvCxnSpPr/>
          <p:nvPr/>
        </p:nvCxnSpPr>
        <p:spPr>
          <a:xfrm rot="10800000">
            <a:off x="6032500" y="5332413"/>
            <a:ext cx="1181100" cy="0"/>
          </a:xfrm>
          <a:prstGeom prst="straightConnector1">
            <a:avLst/>
          </a:prstGeom>
          <a:noFill/>
          <a:ln cap="flat" cmpd="sng" w="9525">
            <a:solidFill>
              <a:srgbClr val="000000"/>
            </a:solidFill>
            <a:prstDash val="solid"/>
            <a:round/>
            <a:headEnd len="med" w="med" type="none"/>
            <a:tailEnd len="med" w="med" type="triangle"/>
          </a:ln>
        </p:spPr>
      </p:cxnSp>
      <p:cxnSp>
        <p:nvCxnSpPr>
          <p:cNvPr id="454" name="Google Shape;454;p110"/>
          <p:cNvCxnSpPr/>
          <p:nvPr/>
        </p:nvCxnSpPr>
        <p:spPr>
          <a:xfrm>
            <a:off x="5156200" y="5486400"/>
            <a:ext cx="885825" cy="0"/>
          </a:xfrm>
          <a:prstGeom prst="straightConnector1">
            <a:avLst/>
          </a:prstGeom>
          <a:noFill/>
          <a:ln cap="flat" cmpd="sng" w="9525">
            <a:solidFill>
              <a:srgbClr val="000000"/>
            </a:solidFill>
            <a:prstDash val="solid"/>
            <a:round/>
            <a:headEnd len="med" w="med" type="none"/>
            <a:tailEnd len="med" w="med" type="none"/>
          </a:ln>
        </p:spPr>
      </p:cxnSp>
      <p:cxnSp>
        <p:nvCxnSpPr>
          <p:cNvPr id="455" name="Google Shape;455;p110"/>
          <p:cNvCxnSpPr/>
          <p:nvPr/>
        </p:nvCxnSpPr>
        <p:spPr>
          <a:xfrm rot="10800000">
            <a:off x="4267200" y="5334000"/>
            <a:ext cx="838200" cy="1588"/>
          </a:xfrm>
          <a:prstGeom prst="straightConnector1">
            <a:avLst/>
          </a:prstGeom>
          <a:noFill/>
          <a:ln cap="flat" cmpd="sng" w="9525">
            <a:solidFill>
              <a:srgbClr val="000000"/>
            </a:solidFill>
            <a:prstDash val="solid"/>
            <a:round/>
            <a:headEnd len="med" w="med" type="none"/>
            <a:tailEnd len="med" w="med" type="triangle"/>
          </a:ln>
        </p:spPr>
      </p:cxnSp>
      <p:cxnSp>
        <p:nvCxnSpPr>
          <p:cNvPr id="456" name="Google Shape;456;p110"/>
          <p:cNvCxnSpPr/>
          <p:nvPr/>
        </p:nvCxnSpPr>
        <p:spPr>
          <a:xfrm rot="10800000">
            <a:off x="8229600" y="2819400"/>
            <a:ext cx="1676400" cy="1588"/>
          </a:xfrm>
          <a:prstGeom prst="straightConnector1">
            <a:avLst/>
          </a:prstGeom>
          <a:noFill/>
          <a:ln cap="flat" cmpd="sng" w="9525">
            <a:solidFill>
              <a:srgbClr val="000000"/>
            </a:solidFill>
            <a:prstDash val="solid"/>
            <a:round/>
            <a:headEnd len="med" w="med" type="none"/>
            <a:tailEnd len="med" w="med" type="triangle"/>
          </a:ln>
        </p:spPr>
      </p:cxnSp>
      <p:cxnSp>
        <p:nvCxnSpPr>
          <p:cNvPr id="457" name="Google Shape;457;p110"/>
          <p:cNvCxnSpPr/>
          <p:nvPr/>
        </p:nvCxnSpPr>
        <p:spPr>
          <a:xfrm>
            <a:off x="8229600" y="2562225"/>
            <a:ext cx="0" cy="485775"/>
          </a:xfrm>
          <a:prstGeom prst="straightConnector1">
            <a:avLst/>
          </a:prstGeom>
          <a:noFill/>
          <a:ln cap="flat" cmpd="sng" w="9525">
            <a:solidFill>
              <a:srgbClr val="000000"/>
            </a:solidFill>
            <a:prstDash val="solid"/>
            <a:round/>
            <a:headEnd len="med" w="med" type="none"/>
            <a:tailEnd len="med" w="med" type="triangle"/>
          </a:ln>
        </p:spPr>
      </p:cxnSp>
      <p:cxnSp>
        <p:nvCxnSpPr>
          <p:cNvPr id="458" name="Google Shape;458;p110"/>
          <p:cNvCxnSpPr/>
          <p:nvPr/>
        </p:nvCxnSpPr>
        <p:spPr>
          <a:xfrm>
            <a:off x="9220200" y="3571875"/>
            <a:ext cx="704850" cy="0"/>
          </a:xfrm>
          <a:prstGeom prst="straightConnector1">
            <a:avLst/>
          </a:prstGeom>
          <a:noFill/>
          <a:ln cap="flat" cmpd="sng" w="9525">
            <a:solidFill>
              <a:srgbClr val="000000"/>
            </a:solidFill>
            <a:prstDash val="solid"/>
            <a:round/>
            <a:headEnd len="med" w="med" type="none"/>
            <a:tailEnd len="med" w="med" type="none"/>
          </a:ln>
        </p:spPr>
      </p:cxnSp>
      <p:cxnSp>
        <p:nvCxnSpPr>
          <p:cNvPr id="459" name="Google Shape;459;p110"/>
          <p:cNvCxnSpPr/>
          <p:nvPr/>
        </p:nvCxnSpPr>
        <p:spPr>
          <a:xfrm rot="5400000">
            <a:off x="9525794" y="3201194"/>
            <a:ext cx="762000" cy="1588"/>
          </a:xfrm>
          <a:prstGeom prst="straightConnector1">
            <a:avLst/>
          </a:prstGeom>
          <a:noFill/>
          <a:ln cap="flat" cmpd="sng" w="9525">
            <a:solidFill>
              <a:srgbClr val="000000"/>
            </a:solidFill>
            <a:prstDash val="solid"/>
            <a:round/>
            <a:headEnd len="med" w="med" type="none"/>
            <a:tailEnd len="med" w="med" type="none"/>
          </a:ln>
        </p:spPr>
      </p:cxnSp>
      <p:cxnSp>
        <p:nvCxnSpPr>
          <p:cNvPr id="460" name="Google Shape;460;p110"/>
          <p:cNvCxnSpPr/>
          <p:nvPr/>
        </p:nvCxnSpPr>
        <p:spPr>
          <a:xfrm>
            <a:off x="3124200" y="4379913"/>
            <a:ext cx="0" cy="357187"/>
          </a:xfrm>
          <a:prstGeom prst="straightConnector1">
            <a:avLst/>
          </a:prstGeom>
          <a:noFill/>
          <a:ln cap="flat" cmpd="sng" w="9525">
            <a:solidFill>
              <a:srgbClr val="000000"/>
            </a:solidFill>
            <a:prstDash val="solid"/>
            <a:round/>
            <a:headEnd len="med" w="med" type="none"/>
            <a:tailEnd len="med" w="med" type="none"/>
          </a:ln>
        </p:spPr>
      </p:cxnSp>
      <p:cxnSp>
        <p:nvCxnSpPr>
          <p:cNvPr id="461" name="Google Shape;461;p110"/>
          <p:cNvCxnSpPr/>
          <p:nvPr/>
        </p:nvCxnSpPr>
        <p:spPr>
          <a:xfrm flipH="1" rot="10800000">
            <a:off x="3124200" y="4343400"/>
            <a:ext cx="5105400" cy="23813"/>
          </a:xfrm>
          <a:prstGeom prst="straightConnector1">
            <a:avLst/>
          </a:prstGeom>
          <a:noFill/>
          <a:ln cap="flat" cmpd="sng" w="9525">
            <a:solidFill>
              <a:srgbClr val="000000"/>
            </a:solidFill>
            <a:prstDash val="solid"/>
            <a:round/>
            <a:headEnd len="med" w="med" type="none"/>
            <a:tailEnd len="med" w="med" type="triangle"/>
          </a:ln>
        </p:spPr>
      </p:cxnSp>
      <p:cxnSp>
        <p:nvCxnSpPr>
          <p:cNvPr id="462" name="Google Shape;462;p110"/>
          <p:cNvCxnSpPr/>
          <p:nvPr/>
        </p:nvCxnSpPr>
        <p:spPr>
          <a:xfrm rot="5400000">
            <a:off x="2933701" y="6057900"/>
            <a:ext cx="381000" cy="3175"/>
          </a:xfrm>
          <a:prstGeom prst="straightConnector1">
            <a:avLst/>
          </a:prstGeom>
          <a:noFill/>
          <a:ln cap="flat" cmpd="sng" w="9525">
            <a:solidFill>
              <a:srgbClr val="000000"/>
            </a:solidFill>
            <a:prstDash val="solid"/>
            <a:round/>
            <a:headEnd len="med" w="med" type="none"/>
            <a:tailEnd len="med" w="med" type="triangle"/>
          </a:ln>
        </p:spPr>
      </p:cxnSp>
      <p:cxnSp>
        <p:nvCxnSpPr>
          <p:cNvPr id="463" name="Google Shape;463;p110"/>
          <p:cNvCxnSpPr/>
          <p:nvPr/>
        </p:nvCxnSpPr>
        <p:spPr>
          <a:xfrm rot="5400000">
            <a:off x="7912101" y="4483100"/>
            <a:ext cx="635000" cy="3175"/>
          </a:xfrm>
          <a:prstGeom prst="straightConnector1">
            <a:avLst/>
          </a:prstGeom>
          <a:noFill/>
          <a:ln cap="flat" cmpd="sng" w="9525">
            <a:solidFill>
              <a:srgbClr val="000000"/>
            </a:solidFill>
            <a:prstDash val="solid"/>
            <a:round/>
            <a:headEnd len="med" w="med" type="none"/>
            <a:tailEnd len="med" w="med" type="triangle"/>
          </a:ln>
        </p:spPr>
      </p:cxnSp>
      <p:sp>
        <p:nvSpPr>
          <p:cNvPr id="464" name="Google Shape;464;p110"/>
          <p:cNvSpPr txBox="1"/>
          <p:nvPr/>
        </p:nvSpPr>
        <p:spPr>
          <a:xfrm>
            <a:off x="2362200" y="4343400"/>
            <a:ext cx="7620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IDLE</a:t>
            </a:r>
            <a:endParaRPr/>
          </a:p>
        </p:txBody>
      </p:sp>
      <p:sp>
        <p:nvSpPr>
          <p:cNvPr id="465" name="Google Shape;465;p110"/>
          <p:cNvSpPr txBox="1"/>
          <p:nvPr/>
        </p:nvSpPr>
        <p:spPr>
          <a:xfrm>
            <a:off x="2514600" y="5105400"/>
            <a:ext cx="14478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CHANNEL?</a:t>
            </a:r>
            <a:endParaRPr/>
          </a:p>
        </p:txBody>
      </p:sp>
      <p:sp>
        <p:nvSpPr>
          <p:cNvPr id="466" name="Google Shape;466;p110"/>
          <p:cNvSpPr txBox="1"/>
          <p:nvPr/>
        </p:nvSpPr>
        <p:spPr>
          <a:xfrm>
            <a:off x="5181600" y="5105400"/>
            <a:ext cx="762000" cy="430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Noto Sans Symbols"/>
              <a:buNone/>
            </a:pPr>
            <a:r>
              <a:rPr b="0" i="0" lang="en" sz="1100" u="none" cap="none" strike="noStrike">
                <a:solidFill>
                  <a:schemeClr val="dk1"/>
                </a:solidFill>
                <a:latin typeface="Times New Roman"/>
                <a:ea typeface="Times New Roman"/>
                <a:cs typeface="Times New Roman"/>
                <a:sym typeface="Times New Roman"/>
              </a:rPr>
              <a:t>WAIT A SLOT</a:t>
            </a:r>
            <a:endParaRPr/>
          </a:p>
        </p:txBody>
      </p:sp>
      <p:sp>
        <p:nvSpPr>
          <p:cNvPr id="467" name="Google Shape;467;p110"/>
          <p:cNvSpPr txBox="1"/>
          <p:nvPr/>
        </p:nvSpPr>
        <p:spPr>
          <a:xfrm>
            <a:off x="7543800" y="4953000"/>
            <a:ext cx="16002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PROBABLITY OUTCOME?</a:t>
            </a:r>
            <a:endParaRPr/>
          </a:p>
        </p:txBody>
      </p:sp>
      <p:sp>
        <p:nvSpPr>
          <p:cNvPr id="468" name="Google Shape;468;p110"/>
          <p:cNvSpPr txBox="1"/>
          <p:nvPr/>
        </p:nvSpPr>
        <p:spPr>
          <a:xfrm>
            <a:off x="7620000" y="3352800"/>
            <a:ext cx="12192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CHANNEL?</a:t>
            </a:r>
            <a:endParaRPr/>
          </a:p>
        </p:txBody>
      </p:sp>
      <p:sp>
        <p:nvSpPr>
          <p:cNvPr id="469" name="Google Shape;469;p110"/>
          <p:cNvSpPr txBox="1"/>
          <p:nvPr/>
        </p:nvSpPr>
        <p:spPr>
          <a:xfrm>
            <a:off x="2286000" y="6324600"/>
            <a:ext cx="36576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Acts as though collision has occurred &amp; start again</a:t>
            </a:r>
            <a:endParaRPr/>
          </a:p>
        </p:txBody>
      </p:sp>
      <p:sp>
        <p:nvSpPr>
          <p:cNvPr id="470" name="Google Shape;470;p110"/>
          <p:cNvSpPr txBox="1"/>
          <p:nvPr/>
        </p:nvSpPr>
        <p:spPr>
          <a:xfrm>
            <a:off x="8305800" y="5943600"/>
            <a:ext cx="12192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&lt;_P</a:t>
            </a:r>
            <a:endParaRPr/>
          </a:p>
        </p:txBody>
      </p:sp>
      <p:sp>
        <p:nvSpPr>
          <p:cNvPr id="471" name="Google Shape;471;p110"/>
          <p:cNvSpPr txBox="1"/>
          <p:nvPr/>
        </p:nvSpPr>
        <p:spPr>
          <a:xfrm>
            <a:off x="3276600" y="5867400"/>
            <a:ext cx="9144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BUSY</a:t>
            </a:r>
            <a:endParaRPr/>
          </a:p>
        </p:txBody>
      </p:sp>
      <p:sp>
        <p:nvSpPr>
          <p:cNvPr id="472" name="Google Shape;472;p110"/>
          <p:cNvSpPr txBox="1"/>
          <p:nvPr/>
        </p:nvSpPr>
        <p:spPr>
          <a:xfrm>
            <a:off x="7543800" y="6477000"/>
            <a:ext cx="220980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STATION CAN START</a:t>
            </a:r>
            <a:endParaRPr/>
          </a:p>
        </p:txBody>
      </p:sp>
      <p:sp>
        <p:nvSpPr>
          <p:cNvPr id="473" name="Google Shape;473;p110"/>
          <p:cNvSpPr/>
          <p:nvPr/>
        </p:nvSpPr>
        <p:spPr>
          <a:xfrm>
            <a:off x="8305800" y="4191000"/>
            <a:ext cx="503238"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Calibri"/>
                <a:ea typeface="Calibri"/>
                <a:cs typeface="Calibri"/>
                <a:sym typeface="Calibri"/>
              </a:rPr>
              <a:t>IDLE</a:t>
            </a:r>
            <a:endParaRPr/>
          </a:p>
        </p:txBody>
      </p:sp>
      <p:sp>
        <p:nvSpPr>
          <p:cNvPr id="474" name="Google Shape;474;p110"/>
          <p:cNvSpPr/>
          <p:nvPr/>
        </p:nvSpPr>
        <p:spPr>
          <a:xfrm>
            <a:off x="9220200" y="3657600"/>
            <a:ext cx="663575"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Times New Roman"/>
                <a:ea typeface="Times New Roman"/>
                <a:cs typeface="Times New Roman"/>
                <a:sym typeface="Times New Roman"/>
              </a:rPr>
              <a:t>BUSY</a:t>
            </a:r>
            <a:endParaRPr b="0" i="0" sz="1400" u="none" cap="none" strike="noStrike">
              <a:solidFill>
                <a:schemeClr val="dk1"/>
              </a:solidFill>
              <a:latin typeface="Calibri"/>
              <a:ea typeface="Calibri"/>
              <a:cs typeface="Calibri"/>
              <a:sym typeface="Calibri"/>
            </a:endParaRPr>
          </a:p>
        </p:txBody>
      </p:sp>
      <p:sp>
        <p:nvSpPr>
          <p:cNvPr id="475" name="Google Shape;475;p110"/>
          <p:cNvSpPr txBox="1"/>
          <p:nvPr/>
        </p:nvSpPr>
        <p:spPr>
          <a:xfrm>
            <a:off x="6248400" y="4953000"/>
            <a:ext cx="68580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Noto Sans Symbols"/>
              <a:buNone/>
            </a:pPr>
            <a:r>
              <a:rPr b="0" i="0" lang="en" sz="1400" u="none" cap="none" strike="noStrike">
                <a:solidFill>
                  <a:schemeClr val="dk1"/>
                </a:solidFill>
                <a:latin typeface="Calibri"/>
                <a:ea typeface="Calibri"/>
                <a:cs typeface="Calibri"/>
                <a:sym typeface="Calibri"/>
              </a:rPr>
              <a:t>&gt;P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2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2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2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2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2000"/>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2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200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2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2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2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2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2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2000"/>
                                        <p:tgtEl>
                                          <p:spTgt spid="415"/>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2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2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2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2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2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2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2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2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2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2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2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2000"/>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2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2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2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2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2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2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2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2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2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2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2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2000"/>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2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2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2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2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2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2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2000"/>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2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2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2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2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2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2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2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2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2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2000"/>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2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2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2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2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2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2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2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2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2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20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2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2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2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2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2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2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0" name="Shape 480"/>
        <p:cNvGrpSpPr/>
        <p:nvPr/>
      </p:nvGrpSpPr>
      <p:grpSpPr>
        <a:xfrm>
          <a:off x="0" y="0"/>
          <a:ext cx="0" cy="0"/>
          <a:chOff x="0" y="0"/>
          <a:chExt cx="0" cy="0"/>
        </a:xfrm>
      </p:grpSpPr>
      <p:sp>
        <p:nvSpPr>
          <p:cNvPr id="481" name="Google Shape;481;p111"/>
          <p:cNvSpPr txBox="1"/>
          <p:nvPr/>
        </p:nvSpPr>
        <p:spPr>
          <a:xfrm>
            <a:off x="92075" y="0"/>
            <a:ext cx="91440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Persistent and Nonpersistent CSMA</a:t>
            </a:r>
            <a:endParaRPr/>
          </a:p>
        </p:txBody>
      </p:sp>
      <p:sp>
        <p:nvSpPr>
          <p:cNvPr id="482" name="Google Shape;482;p111"/>
          <p:cNvSpPr txBox="1"/>
          <p:nvPr/>
        </p:nvSpPr>
        <p:spPr>
          <a:xfrm>
            <a:off x="542925" y="5721350"/>
            <a:ext cx="11941175"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Comparison of the channel utilization versus load for various random access protocols.</a:t>
            </a:r>
            <a:endParaRPr/>
          </a:p>
        </p:txBody>
      </p:sp>
      <p:pic>
        <p:nvPicPr>
          <p:cNvPr id="483" name="Google Shape;483;p111"/>
          <p:cNvPicPr preferRelativeResize="0"/>
          <p:nvPr/>
        </p:nvPicPr>
        <p:blipFill rotWithShape="1">
          <a:blip r:embed="rId3">
            <a:alphaModFix/>
          </a:blip>
          <a:srcRect b="0" l="0" r="0" t="0"/>
          <a:stretch/>
        </p:blipFill>
        <p:spPr>
          <a:xfrm>
            <a:off x="198438" y="981075"/>
            <a:ext cx="11371262" cy="4597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12"/>
          <p:cNvSpPr txBox="1"/>
          <p:nvPr/>
        </p:nvSpPr>
        <p:spPr>
          <a:xfrm>
            <a:off x="1524000" y="-136525"/>
            <a:ext cx="9144000" cy="64293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490" name="Google Shape;490;p112"/>
          <p:cNvSpPr/>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pic>
        <p:nvPicPr>
          <p:cNvPr id="491" name="Google Shape;491;p112"/>
          <p:cNvPicPr preferRelativeResize="0"/>
          <p:nvPr/>
        </p:nvPicPr>
        <p:blipFill rotWithShape="1">
          <a:blip r:embed="rId3">
            <a:alphaModFix/>
          </a:blip>
          <a:srcRect b="0" l="0" r="0" t="0"/>
          <a:stretch/>
        </p:blipFill>
        <p:spPr>
          <a:xfrm>
            <a:off x="212725" y="0"/>
            <a:ext cx="11872913" cy="6553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13"/>
          <p:cNvSpPr txBox="1"/>
          <p:nvPr/>
        </p:nvSpPr>
        <p:spPr>
          <a:xfrm>
            <a:off x="1524000" y="-1588"/>
            <a:ext cx="9144000" cy="12366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498" name="Google Shape;498;p113"/>
          <p:cNvSpPr/>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pic>
        <p:nvPicPr>
          <p:cNvPr id="499" name="Google Shape;499;p113"/>
          <p:cNvPicPr preferRelativeResize="0"/>
          <p:nvPr/>
        </p:nvPicPr>
        <p:blipFill rotWithShape="1">
          <a:blip r:embed="rId3">
            <a:alphaModFix/>
          </a:blip>
          <a:srcRect b="0" l="0" r="0" t="0"/>
          <a:stretch/>
        </p:blipFill>
        <p:spPr>
          <a:xfrm>
            <a:off x="7750175" y="1322388"/>
            <a:ext cx="4327525" cy="3019425"/>
          </a:xfrm>
          <a:prstGeom prst="rect">
            <a:avLst/>
          </a:prstGeom>
          <a:noFill/>
          <a:ln>
            <a:noFill/>
          </a:ln>
        </p:spPr>
      </p:pic>
      <p:sp>
        <p:nvSpPr>
          <p:cNvPr id="500" name="Google Shape;500;p113"/>
          <p:cNvSpPr txBox="1"/>
          <p:nvPr/>
        </p:nvSpPr>
        <p:spPr>
          <a:xfrm>
            <a:off x="111125" y="85725"/>
            <a:ext cx="814387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CDMA/CD collision detection</a:t>
            </a:r>
            <a:endParaRPr/>
          </a:p>
        </p:txBody>
      </p:sp>
      <p:sp>
        <p:nvSpPr>
          <p:cNvPr id="501" name="Google Shape;501;p113"/>
          <p:cNvSpPr txBox="1"/>
          <p:nvPr/>
        </p:nvSpPr>
        <p:spPr>
          <a:xfrm>
            <a:off x="330200" y="1322388"/>
            <a:ext cx="7332600" cy="45252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It’s an analog process.</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station's hardware must listen to the channel while it is transmitting.</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If the signal it reads back is different from the signal it is pulling out, it knows that a collision is occurring.</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implications are that a  received signal must not be tiny compared to the transmitted signal (which is difficult for wireless as received signals may be 1,000,000 times weaker than transmitted signals)</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And the modulation must be chosen to allow collisions to be detected (e.g. a collision of two 0 volt signals may well be impossible to detect.).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114"/>
          <p:cNvSpPr txBox="1"/>
          <p:nvPr>
            <p:ph type="title"/>
          </p:nvPr>
        </p:nvSpPr>
        <p:spPr>
          <a:xfrm>
            <a:off x="187325" y="196850"/>
            <a:ext cx="8597900" cy="7683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
                <a:solidFill>
                  <a:schemeClr val="dk1"/>
                </a:solidFill>
                <a:latin typeface="Times New Roman"/>
                <a:ea typeface="Times New Roman"/>
                <a:cs typeface="Times New Roman"/>
                <a:sym typeface="Times New Roman"/>
              </a:rPr>
              <a:t>CDMA/CD collision detection</a:t>
            </a:r>
            <a:br>
              <a:rPr b="1" lang="en">
                <a:latin typeface="Times New Roman"/>
                <a:ea typeface="Times New Roman"/>
                <a:cs typeface="Times New Roman"/>
                <a:sym typeface="Times New Roman"/>
              </a:rPr>
            </a:br>
            <a:endParaRPr/>
          </a:p>
        </p:txBody>
      </p:sp>
      <p:sp>
        <p:nvSpPr>
          <p:cNvPr id="507" name="Google Shape;507;p114"/>
          <p:cNvSpPr txBox="1"/>
          <p:nvPr>
            <p:ph idx="1" type="body"/>
          </p:nvPr>
        </p:nvSpPr>
        <p:spPr>
          <a:xfrm>
            <a:off x="187325" y="936625"/>
            <a:ext cx="11660188" cy="498475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CSMA/CD, as well as many other LAN protocols, uses the conceptual model as shown in next figure</a:t>
            </a:r>
            <a:endParaRPr/>
          </a:p>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At the point marked t</a:t>
            </a:r>
            <a:r>
              <a:rPr baseline="-25000" lang="en" sz="2800">
                <a:solidFill>
                  <a:srgbClr val="3F3F3F"/>
                </a:solidFill>
                <a:latin typeface="Times New Roman"/>
                <a:ea typeface="Times New Roman"/>
                <a:cs typeface="Times New Roman"/>
                <a:sym typeface="Times New Roman"/>
              </a:rPr>
              <a:t>0</a:t>
            </a:r>
            <a:r>
              <a:rPr lang="en" sz="2800">
                <a:solidFill>
                  <a:srgbClr val="3F3F3F"/>
                </a:solidFill>
                <a:latin typeface="Times New Roman"/>
                <a:ea typeface="Times New Roman"/>
                <a:cs typeface="Times New Roman"/>
                <a:sym typeface="Times New Roman"/>
              </a:rPr>
              <a:t>, a station has finished transmitting its frame.</a:t>
            </a:r>
            <a:endParaRPr/>
          </a:p>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Any other station having a frame to send may now attempt to do so.</a:t>
            </a:r>
            <a:endParaRPr/>
          </a:p>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If two or more stations decide to transmit simultaneously, there will be a collision.</a:t>
            </a:r>
            <a:endParaRPr/>
          </a:p>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If a station detects a collision, it aborts its transmission, waits a random period of time, and then tries again (assuming that no other station has started transmitting in the meantime).</a:t>
            </a:r>
            <a:endParaRPr/>
          </a:p>
          <a:p>
            <a:pPr indent="-342900" lvl="0" marL="457200" rtl="0" algn="just">
              <a:lnSpc>
                <a:spcPct val="90000"/>
              </a:lnSpc>
              <a:spcBef>
                <a:spcPts val="1000"/>
              </a:spcBef>
              <a:spcAft>
                <a:spcPts val="0"/>
              </a:spcAft>
              <a:buSzPts val="1800"/>
              <a:buFont typeface="Noto Sans Symbols"/>
              <a:buChar char="►"/>
            </a:pPr>
            <a:r>
              <a:rPr lang="en" sz="2800">
                <a:solidFill>
                  <a:srgbClr val="3F3F3F"/>
                </a:solidFill>
                <a:latin typeface="Times New Roman"/>
                <a:ea typeface="Times New Roman"/>
                <a:cs typeface="Times New Roman"/>
                <a:sym typeface="Times New Roman"/>
              </a:rPr>
              <a:t>Therefore our model for CSMA/CD will consist of alternating contention and transmission periods, with the idle periods occurring when all stations are quiet (e.g for lack of work)</a:t>
            </a:r>
            <a:endParaRPr/>
          </a:p>
          <a:p>
            <a:pPr indent="0" lvl="0" marL="0" rtl="0" algn="just">
              <a:lnSpc>
                <a:spcPct val="90000"/>
              </a:lnSpc>
              <a:spcBef>
                <a:spcPts val="1000"/>
              </a:spcBef>
              <a:spcAft>
                <a:spcPts val="0"/>
              </a:spcAft>
              <a:buSzPts val="1800"/>
              <a:buFont typeface="Noto Sans Symbols"/>
              <a:buNone/>
            </a:pPr>
            <a:r>
              <a:t/>
            </a:r>
            <a:endParaRPr sz="2800">
              <a:solidFill>
                <a:srgbClr val="3F3F3F"/>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15"/>
          <p:cNvSpPr txBox="1"/>
          <p:nvPr/>
        </p:nvSpPr>
        <p:spPr>
          <a:xfrm>
            <a:off x="252413" y="106363"/>
            <a:ext cx="9448800" cy="9032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CSMA with Collision Detection</a:t>
            </a:r>
            <a:endParaRPr/>
          </a:p>
        </p:txBody>
      </p:sp>
      <p:sp>
        <p:nvSpPr>
          <p:cNvPr id="514" name="Google Shape;514;p115"/>
          <p:cNvSpPr txBox="1"/>
          <p:nvPr/>
        </p:nvSpPr>
        <p:spPr>
          <a:xfrm>
            <a:off x="0" y="5651500"/>
            <a:ext cx="11904663" cy="838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Arial"/>
                <a:ea typeface="Arial"/>
                <a:cs typeface="Arial"/>
                <a:sym typeface="Arial"/>
              </a:rPr>
              <a:t>CSMA/CD can be in one of three states: contention, transmission, or idle.</a:t>
            </a:r>
            <a:endParaRPr/>
          </a:p>
        </p:txBody>
      </p:sp>
      <p:pic>
        <p:nvPicPr>
          <p:cNvPr id="515" name="Google Shape;515;p115"/>
          <p:cNvPicPr preferRelativeResize="0"/>
          <p:nvPr/>
        </p:nvPicPr>
        <p:blipFill rotWithShape="1">
          <a:blip r:embed="rId3">
            <a:alphaModFix/>
          </a:blip>
          <a:srcRect b="0" l="0" r="0" t="0"/>
          <a:stretch/>
        </p:blipFill>
        <p:spPr>
          <a:xfrm>
            <a:off x="371475" y="1206500"/>
            <a:ext cx="11488738" cy="40274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16"/>
          <p:cNvSpPr txBox="1"/>
          <p:nvPr>
            <p:ph type="title"/>
          </p:nvPr>
        </p:nvSpPr>
        <p:spPr>
          <a:xfrm>
            <a:off x="187325" y="196850"/>
            <a:ext cx="8597900" cy="7683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
                <a:solidFill>
                  <a:schemeClr val="dk1"/>
                </a:solidFill>
                <a:latin typeface="Times New Roman"/>
                <a:ea typeface="Times New Roman"/>
                <a:cs typeface="Times New Roman"/>
                <a:sym typeface="Times New Roman"/>
              </a:rPr>
              <a:t>CDMA/CD collision detection</a:t>
            </a:r>
            <a:br>
              <a:rPr b="1" lang="en">
                <a:latin typeface="Times New Roman"/>
                <a:ea typeface="Times New Roman"/>
                <a:cs typeface="Times New Roman"/>
                <a:sym typeface="Times New Roman"/>
              </a:rPr>
            </a:br>
            <a:endParaRPr/>
          </a:p>
        </p:txBody>
      </p:sp>
      <p:sp>
        <p:nvSpPr>
          <p:cNvPr id="521" name="Google Shape;521;p116"/>
          <p:cNvSpPr txBox="1"/>
          <p:nvPr>
            <p:ph idx="1" type="body"/>
          </p:nvPr>
        </p:nvSpPr>
        <p:spPr>
          <a:xfrm>
            <a:off x="187325" y="965200"/>
            <a:ext cx="11739563" cy="4986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The minimum time to detect the collision is just the time it takes the signal to propagate from one station to the other.</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In the worst case, a station cannot be sure that it has seized the channel until it has transmitted for 2</a:t>
            </a:r>
            <a:r>
              <a:rPr lang="en" sz="2800">
                <a:latin typeface="Calibri"/>
                <a:ea typeface="Calibri"/>
                <a:cs typeface="Calibri"/>
                <a:sym typeface="Calibri"/>
              </a:rPr>
              <a:t> τ</a:t>
            </a:r>
            <a:r>
              <a:rPr lang="en" sz="2800">
                <a:latin typeface="Times New Roman"/>
                <a:ea typeface="Times New Roman"/>
                <a:cs typeface="Times New Roman"/>
                <a:sym typeface="Times New Roman"/>
              </a:rPr>
              <a:t> without hearing a collision.</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So, CSMA/CD contention can be considered as a slotted ALOHA system with a slot width of 2</a:t>
            </a:r>
            <a:r>
              <a:rPr lang="en" sz="2800">
                <a:latin typeface="Calibri"/>
                <a:ea typeface="Calibri"/>
                <a:cs typeface="Calibri"/>
                <a:sym typeface="Calibri"/>
              </a:rPr>
              <a:t> τ</a:t>
            </a:r>
            <a:r>
              <a:rPr lang="en" sz="2800">
                <a:latin typeface="Times New Roman"/>
                <a:ea typeface="Times New Roman"/>
                <a:cs typeface="Times New Roman"/>
                <a:sym typeface="Times New Roman"/>
              </a:rPr>
              <a:t>. </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The difference between CSMA/CD compared to slotted ALOHA is that slots in which only one station transmits (i.e. in which the channel is seized) are followed by the rest of a frame.</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This difference will greatly improve performance if the frame time is much longer that the propagation time.</a:t>
            </a:r>
            <a:endParaRPr/>
          </a:p>
          <a:p>
            <a:pPr indent="-342900" lvl="0" marL="457200" rtl="0" algn="just">
              <a:lnSpc>
                <a:spcPct val="90000"/>
              </a:lnSpc>
              <a:spcBef>
                <a:spcPts val="1000"/>
              </a:spcBef>
              <a:spcAft>
                <a:spcPts val="0"/>
              </a:spcAft>
              <a:buSzPts val="1800"/>
              <a:buFont typeface="Noto Sans Symbols"/>
              <a:buNone/>
            </a:pPr>
            <a:r>
              <a:t/>
            </a:r>
            <a:endParaRPr sz="2800">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17"/>
          <p:cNvSpPr txBox="1"/>
          <p:nvPr>
            <p:ph type="title"/>
          </p:nvPr>
        </p:nvSpPr>
        <p:spPr>
          <a:xfrm>
            <a:off x="279400" y="252413"/>
            <a:ext cx="8596313" cy="701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
                <a:solidFill>
                  <a:schemeClr val="dk1"/>
                </a:solidFill>
                <a:latin typeface="Times New Roman"/>
                <a:ea typeface="Times New Roman"/>
                <a:cs typeface="Times New Roman"/>
                <a:sym typeface="Times New Roman"/>
              </a:rPr>
              <a:t>Collision Free Protocols</a:t>
            </a:r>
            <a:endParaRPr/>
          </a:p>
        </p:txBody>
      </p:sp>
      <p:sp>
        <p:nvSpPr>
          <p:cNvPr id="527" name="Google Shape;527;p117"/>
          <p:cNvSpPr txBox="1"/>
          <p:nvPr>
            <p:ph idx="1" type="body"/>
          </p:nvPr>
        </p:nvSpPr>
        <p:spPr>
          <a:xfrm>
            <a:off x="279400" y="1231900"/>
            <a:ext cx="11290300" cy="4968875"/>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Collision adversely affect the system performance, especially when the bandwidth is large, such as when the cable is long (large </a:t>
            </a:r>
            <a:r>
              <a:rPr lang="en" sz="2400">
                <a:latin typeface="Calibri"/>
                <a:ea typeface="Calibri"/>
                <a:cs typeface="Calibri"/>
                <a:sym typeface="Calibri"/>
              </a:rPr>
              <a:t>τ</a:t>
            </a:r>
            <a:r>
              <a:rPr lang="en" sz="2400">
                <a:latin typeface="Times New Roman"/>
                <a:ea typeface="Times New Roman"/>
                <a:cs typeface="Times New Roman"/>
                <a:sym typeface="Times New Roman"/>
              </a:rPr>
              <a:t>) and the frames are short.</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Collisions reduces bandwidth and also make the time to send a frame variable, which is not a good fit for real time traffic such as voice over IP.</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CSMA/CD is also not universally applicable.</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For collision free protocols that resolve the contention for the channel without any collisions at all not even during the contention period some assumptions are made.</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Assumption: there are exactly N stations, each programmed with a unique address from 0 to N-1</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It does not matter that some stations may be inactive part of the time.</a:t>
            </a:r>
            <a:endParaRPr/>
          </a:p>
          <a:p>
            <a:pPr indent="-228600" lvl="0" marL="45720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None/>
            </a:pPr>
            <a:r>
              <a:t/>
            </a:r>
            <a:endParaRPr sz="24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18"/>
          <p:cNvSpPr txBox="1"/>
          <p:nvPr>
            <p:ph type="title"/>
          </p:nvPr>
        </p:nvSpPr>
        <p:spPr>
          <a:xfrm>
            <a:off x="306388" y="155575"/>
            <a:ext cx="11422062" cy="66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 sz="4400">
                <a:solidFill>
                  <a:schemeClr val="dk1"/>
                </a:solidFill>
                <a:latin typeface="Times New Roman"/>
                <a:ea typeface="Times New Roman"/>
                <a:cs typeface="Times New Roman"/>
                <a:sym typeface="Times New Roman"/>
              </a:rPr>
              <a:t>Collision-Free Protocols: A Bit Map Protocol</a:t>
            </a:r>
            <a:br>
              <a:rPr b="1" lang="en">
                <a:solidFill>
                  <a:schemeClr val="dk1"/>
                </a:solidFill>
                <a:latin typeface="Times New Roman"/>
                <a:ea typeface="Times New Roman"/>
                <a:cs typeface="Times New Roman"/>
                <a:sym typeface="Times New Roman"/>
              </a:rPr>
            </a:br>
            <a:endParaRPr/>
          </a:p>
        </p:txBody>
      </p:sp>
      <p:sp>
        <p:nvSpPr>
          <p:cNvPr id="533" name="Google Shape;533;p118"/>
          <p:cNvSpPr txBox="1"/>
          <p:nvPr>
            <p:ph idx="1" type="body"/>
          </p:nvPr>
        </p:nvSpPr>
        <p:spPr>
          <a:xfrm>
            <a:off x="306388" y="1219200"/>
            <a:ext cx="11660187" cy="4875213"/>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In this station j may announce that it has a frame to send by inserting a 1 bit into slot j.</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After all N slots have passed by, each station has complete knowledge of which stations wish to transmit.</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At that point they begin transmitting frames in numerical order as shown in next figure.</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Since everyone agrees on who goes next, there will never be any collision.</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After the last ready station has transmitted its frame, an event all stations can easily monitor, another N bit contention period is begun.</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If a station becomes ready just after its bit slot has passed by, it is out of luck and must remain silent until every station has had a chance and bit map has come around again.</a:t>
            </a:r>
            <a:endParaRPr/>
          </a:p>
          <a:p>
            <a:pPr indent="-342900" lvl="0" marL="457200" rtl="0" algn="just">
              <a:lnSpc>
                <a:spcPct val="90000"/>
              </a:lnSpc>
              <a:spcBef>
                <a:spcPts val="1000"/>
              </a:spcBef>
              <a:spcAft>
                <a:spcPts val="0"/>
              </a:spcAft>
              <a:buSzPts val="1800"/>
              <a:buChar char="•"/>
            </a:pPr>
            <a:r>
              <a:rPr lang="en" sz="2400">
                <a:latin typeface="Times New Roman"/>
                <a:ea typeface="Times New Roman"/>
                <a:cs typeface="Times New Roman"/>
                <a:sym typeface="Times New Roman"/>
              </a:rPr>
              <a:t>This type of protocols, in which desire to transmit is broadcast before the actual transmission are called Reservation Protocols as they reserve channel ownership in advance and prevent collision.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119"/>
          <p:cNvSpPr txBox="1"/>
          <p:nvPr/>
        </p:nvSpPr>
        <p:spPr>
          <a:xfrm>
            <a:off x="92075" y="114300"/>
            <a:ext cx="10841038"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Collision-Free Protocols: A Bit Map Protocol</a:t>
            </a:r>
            <a:endParaRPr/>
          </a:p>
        </p:txBody>
      </p:sp>
      <p:sp>
        <p:nvSpPr>
          <p:cNvPr id="540" name="Google Shape;540;p119"/>
          <p:cNvSpPr txBox="1"/>
          <p:nvPr/>
        </p:nvSpPr>
        <p:spPr>
          <a:xfrm>
            <a:off x="1033463" y="6019800"/>
            <a:ext cx="10717212" cy="838200"/>
          </a:xfrm>
          <a:prstGeom prst="rect">
            <a:avLst/>
          </a:prstGeom>
          <a:noFill/>
          <a:ln>
            <a:noFill/>
          </a:ln>
        </p:spPr>
        <p:txBody>
          <a:bodyPr anchorCtr="0" anchor="t" bIns="45700" lIns="91425" spcFirstLastPara="1" rIns="91425" wrap="square" tIns="45700">
            <a:noAutofit/>
          </a:bodyPr>
          <a:lstStyle/>
          <a:p>
            <a:pPr indent="-608013" lvl="0" marL="609600" marR="0" rtl="0" algn="ctr">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Arial"/>
                <a:ea typeface="Arial"/>
                <a:cs typeface="Arial"/>
                <a:sym typeface="Arial"/>
              </a:rPr>
              <a:t>The basic bit-map protocol.</a:t>
            </a:r>
            <a:endParaRPr/>
          </a:p>
        </p:txBody>
      </p:sp>
      <p:pic>
        <p:nvPicPr>
          <p:cNvPr id="541" name="Google Shape;541;p119"/>
          <p:cNvPicPr preferRelativeResize="0"/>
          <p:nvPr/>
        </p:nvPicPr>
        <p:blipFill rotWithShape="1">
          <a:blip r:embed="rId3">
            <a:alphaModFix/>
          </a:blip>
          <a:srcRect b="0" l="0" r="0" t="0"/>
          <a:stretch/>
        </p:blipFill>
        <p:spPr>
          <a:xfrm>
            <a:off x="92075" y="1257300"/>
            <a:ext cx="12080875" cy="47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
        <p:nvSpPr>
          <p:cNvPr id="123" name="Google Shape;123;p60"/>
          <p:cNvSpPr txBox="1"/>
          <p:nvPr>
            <p:ph idx="1" type="body"/>
          </p:nvPr>
        </p:nvSpPr>
        <p:spPr>
          <a:xfrm>
            <a:off x="163513" y="146050"/>
            <a:ext cx="11345862" cy="578326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Times New Roman"/>
              <a:buNone/>
            </a:pPr>
            <a:r>
              <a:rPr b="1" lang="en" sz="3200">
                <a:latin typeface="Times New Roman"/>
                <a:ea typeface="Times New Roman"/>
                <a:cs typeface="Times New Roman"/>
                <a:sym typeface="Times New Roman"/>
              </a:rPr>
              <a:t>2.1.1 Static channel Allocation in LANs and WANs</a:t>
            </a:r>
            <a:endParaRPr/>
          </a:p>
          <a:p>
            <a:pPr indent="-342900" lvl="0" marL="457200" rtl="0" algn="l">
              <a:lnSpc>
                <a:spcPct val="90000"/>
              </a:lnSpc>
              <a:spcBef>
                <a:spcPts val="1000"/>
              </a:spcBef>
              <a:spcAft>
                <a:spcPts val="0"/>
              </a:spcAft>
              <a:buSzPts val="1800"/>
              <a:buFont typeface="Times New Roman"/>
              <a:buNone/>
            </a:pPr>
            <a:r>
              <a:rPr lang="en" sz="2800">
                <a:latin typeface="Times New Roman"/>
                <a:ea typeface="Times New Roman"/>
                <a:cs typeface="Times New Roman"/>
                <a:sym typeface="Times New Roman"/>
              </a:rPr>
              <a:t>        </a:t>
            </a:r>
            <a:endParaRPr/>
          </a:p>
          <a:p>
            <a:pPr indent="-342900" lvl="0" marL="457200" rtl="0" algn="l">
              <a:lnSpc>
                <a:spcPct val="90000"/>
              </a:lnSpc>
              <a:spcBef>
                <a:spcPts val="1000"/>
              </a:spcBef>
              <a:spcAft>
                <a:spcPts val="0"/>
              </a:spcAft>
              <a:buSzPts val="1800"/>
              <a:buFont typeface="Times New Roman"/>
              <a:buNone/>
            </a:pPr>
            <a:r>
              <a:rPr lang="en" sz="2800">
                <a:latin typeface="Times New Roman"/>
                <a:ea typeface="Times New Roman"/>
                <a:cs typeface="Times New Roman"/>
                <a:sym typeface="Times New Roman"/>
              </a:rPr>
              <a:t>Frequency Division Multiplexing (FDM)</a:t>
            </a:r>
            <a:endParaRPr/>
          </a:p>
        </p:txBody>
      </p:sp>
      <p:pic>
        <p:nvPicPr>
          <p:cNvPr descr="03" id="124" name="Google Shape;124;p60"/>
          <p:cNvPicPr preferRelativeResize="0"/>
          <p:nvPr/>
        </p:nvPicPr>
        <p:blipFill rotWithShape="1">
          <a:blip r:embed="rId3">
            <a:alphaModFix/>
          </a:blip>
          <a:srcRect b="0" l="0" r="0" t="0"/>
          <a:stretch/>
        </p:blipFill>
        <p:spPr>
          <a:xfrm>
            <a:off x="682625" y="2071688"/>
            <a:ext cx="10826750" cy="4822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120"/>
          <p:cNvSpPr txBox="1"/>
          <p:nvPr>
            <p:ph idx="1" type="body"/>
          </p:nvPr>
        </p:nvSpPr>
        <p:spPr>
          <a:xfrm>
            <a:off x="280988" y="1004888"/>
            <a:ext cx="11075987" cy="4848225"/>
          </a:xfrm>
          <a:prstGeom prst="rect">
            <a:avLst/>
          </a:prstGeom>
          <a:noFill/>
          <a:ln>
            <a:noFill/>
          </a:ln>
        </p:spPr>
        <p:txBody>
          <a:bodyPr anchorCtr="0" anchor="t" bIns="45700" lIns="91425" spcFirstLastPara="1" rIns="91425" wrap="square" tIns="45700">
            <a:normAutofit fontScale="92500"/>
          </a:bodyPr>
          <a:lstStyle/>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It lets every station transmit a frame in turn in predefined order.</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It pass a small message called a token from one station to the next in the same predefined order.</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Token represents the permission to send.</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If a station has a frame queued for transmission when it receives the token, it can send that frame before it passes the token to the next station.</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If it has no queued frame, it simply passes the token.</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In token ring protocol, the topology of the network is used to define the order in which station send.</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The stations are connected one to the next in a single ring. </a:t>
            </a:r>
            <a:endParaRPr/>
          </a:p>
          <a:p>
            <a:pPr indent="-342900" lvl="0" marL="457200" rtl="0" algn="just">
              <a:lnSpc>
                <a:spcPct val="90000"/>
              </a:lnSpc>
              <a:spcBef>
                <a:spcPts val="1000"/>
              </a:spcBef>
              <a:spcAft>
                <a:spcPts val="0"/>
              </a:spcAft>
              <a:buSzPct val="81081"/>
              <a:buChar char="•"/>
            </a:pPr>
            <a:r>
              <a:rPr lang="en" sz="2400">
                <a:latin typeface="Times New Roman"/>
                <a:ea typeface="Times New Roman"/>
                <a:cs typeface="Times New Roman"/>
                <a:sym typeface="Times New Roman"/>
              </a:rPr>
              <a:t>Passing the token to the next station then simply consists of receiving the token in from one direction and transmitting it out in the other direction as shown in next figure.</a:t>
            </a:r>
            <a:endParaRPr/>
          </a:p>
        </p:txBody>
      </p:sp>
      <p:sp>
        <p:nvSpPr>
          <p:cNvPr id="547" name="Google Shape;547;p120"/>
          <p:cNvSpPr txBox="1"/>
          <p:nvPr>
            <p:ph type="title"/>
          </p:nvPr>
        </p:nvSpPr>
        <p:spPr>
          <a:xfrm>
            <a:off x="280988" y="155575"/>
            <a:ext cx="11195050" cy="7858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 sz="4000">
                <a:solidFill>
                  <a:schemeClr val="dk1"/>
                </a:solidFill>
                <a:latin typeface="Times New Roman"/>
                <a:ea typeface="Times New Roman"/>
                <a:cs typeface="Times New Roman"/>
                <a:sym typeface="Times New Roman"/>
              </a:rPr>
              <a:t>Collision-Free Protocols : Token Passing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21"/>
          <p:cNvSpPr txBox="1"/>
          <p:nvPr/>
        </p:nvSpPr>
        <p:spPr>
          <a:xfrm>
            <a:off x="382588" y="141288"/>
            <a:ext cx="9144000" cy="10017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Collision-Free Protocols : Token Passing</a:t>
            </a:r>
            <a:endParaRPr/>
          </a:p>
        </p:txBody>
      </p:sp>
      <p:sp>
        <p:nvSpPr>
          <p:cNvPr id="554" name="Google Shape;554;p121"/>
          <p:cNvSpPr txBox="1"/>
          <p:nvPr/>
        </p:nvSpPr>
        <p:spPr>
          <a:xfrm>
            <a:off x="382588" y="5715000"/>
            <a:ext cx="7470775" cy="838200"/>
          </a:xfrm>
          <a:prstGeom prst="rect">
            <a:avLst/>
          </a:prstGeom>
          <a:noFill/>
          <a:ln>
            <a:noFill/>
          </a:ln>
        </p:spPr>
        <p:txBody>
          <a:bodyPr anchorCtr="0" anchor="t" bIns="45700" lIns="91425" spcFirstLastPara="1" rIns="91425" wrap="square" tIns="45700">
            <a:noAutofit/>
          </a:bodyPr>
          <a:lstStyle/>
          <a:p>
            <a:pPr indent="-608013" lvl="0" marL="609600" marR="0" rtl="0" algn="ctr">
              <a:lnSpc>
                <a:spcPct val="100000"/>
              </a:lnSpc>
              <a:spcBef>
                <a:spcPts val="0"/>
              </a:spcBef>
              <a:spcAft>
                <a:spcPts val="0"/>
              </a:spcAft>
              <a:buClr>
                <a:srgbClr val="000000"/>
              </a:buClr>
              <a:buSzPts val="3200"/>
              <a:buFont typeface="Noto Sans Symbols"/>
              <a:buNone/>
            </a:pPr>
            <a:r>
              <a:rPr b="1" i="0" lang="en" sz="3200" u="none" cap="none" strike="noStrike">
                <a:solidFill>
                  <a:srgbClr val="000000"/>
                </a:solidFill>
                <a:latin typeface="Times New Roman"/>
                <a:ea typeface="Times New Roman"/>
                <a:cs typeface="Times New Roman"/>
                <a:sym typeface="Times New Roman"/>
              </a:rPr>
              <a:t>Token ring</a:t>
            </a:r>
            <a:endParaRPr/>
          </a:p>
        </p:txBody>
      </p:sp>
      <p:pic>
        <p:nvPicPr>
          <p:cNvPr id="555" name="Google Shape;555;p121"/>
          <p:cNvPicPr preferRelativeResize="0"/>
          <p:nvPr/>
        </p:nvPicPr>
        <p:blipFill rotWithShape="1">
          <a:blip r:embed="rId3">
            <a:alphaModFix/>
          </a:blip>
          <a:srcRect b="0" l="0" r="0" t="0"/>
          <a:stretch/>
        </p:blipFill>
        <p:spPr>
          <a:xfrm>
            <a:off x="819150" y="1143000"/>
            <a:ext cx="5211763" cy="4543425"/>
          </a:xfrm>
          <a:prstGeom prst="rect">
            <a:avLst/>
          </a:prstGeom>
          <a:noFill/>
          <a:ln>
            <a:noFill/>
          </a:ln>
        </p:spPr>
      </p:pic>
      <p:sp>
        <p:nvSpPr>
          <p:cNvPr id="556" name="Google Shape;556;p121"/>
          <p:cNvSpPr txBox="1"/>
          <p:nvPr/>
        </p:nvSpPr>
        <p:spPr>
          <a:xfrm>
            <a:off x="0" y="1512888"/>
            <a:ext cx="1092200" cy="371475"/>
          </a:xfrm>
          <a:prstGeom prst="rect">
            <a:avLst/>
          </a:prstGeom>
          <a:noFill/>
          <a:ln>
            <a:noFill/>
          </a:ln>
        </p:spPr>
        <p:txBody>
          <a:bodyPr anchorCtr="0" anchor="t" bIns="46800" lIns="90000" spcFirstLastPara="1" rIns="90000" wrap="square" tIns="46800">
            <a:spAutoFit/>
          </a:bodyPr>
          <a:lstStyle/>
          <a:p>
            <a:pPr indent="0" lvl="0" marL="0" marR="0" rtl="0" algn="r">
              <a:lnSpc>
                <a:spcPct val="100000"/>
              </a:lnSpc>
              <a:spcBef>
                <a:spcPts val="0"/>
              </a:spcBef>
              <a:spcAft>
                <a:spcPts val="0"/>
              </a:spcAft>
              <a:buClr>
                <a:srgbClr val="000000"/>
              </a:buClr>
              <a:buSzPts val="1400"/>
              <a:buFont typeface="Noto Sans Symbols"/>
              <a:buNone/>
            </a:pPr>
            <a:r>
              <a:rPr b="1" i="0" lang="en" sz="1400" u="none" cap="none" strike="noStrike">
                <a:solidFill>
                  <a:srgbClr val="000000"/>
                </a:solidFill>
                <a:latin typeface="Arial"/>
                <a:ea typeface="Arial"/>
                <a:cs typeface="Arial"/>
                <a:sym typeface="Arial"/>
              </a:rPr>
              <a:t>Station</a:t>
            </a:r>
            <a:endParaRPr/>
          </a:p>
        </p:txBody>
      </p:sp>
      <p:sp>
        <p:nvSpPr>
          <p:cNvPr id="557" name="Google Shape;557;p121"/>
          <p:cNvSpPr txBox="1"/>
          <p:nvPr/>
        </p:nvSpPr>
        <p:spPr>
          <a:xfrm>
            <a:off x="-19050" y="4735513"/>
            <a:ext cx="1676400" cy="642937"/>
          </a:xfrm>
          <a:prstGeom prst="rect">
            <a:avLst/>
          </a:prstGeom>
          <a:noFill/>
          <a:ln>
            <a:noFill/>
          </a:ln>
        </p:spPr>
        <p:txBody>
          <a:bodyPr anchorCtr="0" anchor="t" bIns="46800" lIns="90000" spcFirstLastPara="1" rIns="90000" wrap="square" tIns="46800">
            <a:spAutoFit/>
          </a:bodyPr>
          <a:lstStyle/>
          <a:p>
            <a:pPr indent="0" lvl="0" marL="0" marR="0" rtl="0" algn="r">
              <a:lnSpc>
                <a:spcPct val="100000"/>
              </a:lnSpc>
              <a:spcBef>
                <a:spcPts val="0"/>
              </a:spcBef>
              <a:spcAft>
                <a:spcPts val="0"/>
              </a:spcAft>
              <a:buClr>
                <a:srgbClr val="000000"/>
              </a:buClr>
              <a:buSzPts val="1400"/>
              <a:buFont typeface="Noto Sans Symbols"/>
              <a:buNone/>
            </a:pPr>
            <a:r>
              <a:rPr b="1" i="0" lang="en" sz="1400" u="none" cap="none" strike="noStrike">
                <a:solidFill>
                  <a:srgbClr val="000000"/>
                </a:solidFill>
                <a:latin typeface="Times New Roman"/>
                <a:ea typeface="Times New Roman"/>
                <a:cs typeface="Times New Roman"/>
                <a:sym typeface="Times New Roman"/>
              </a:rPr>
              <a:t>Direction of</a:t>
            </a:r>
            <a:endParaRPr/>
          </a:p>
          <a:p>
            <a:pPr indent="0" lvl="0" marL="0" marR="0" rtl="0" algn="r">
              <a:lnSpc>
                <a:spcPct val="100000"/>
              </a:lnSpc>
              <a:spcBef>
                <a:spcPts val="0"/>
              </a:spcBef>
              <a:spcAft>
                <a:spcPts val="0"/>
              </a:spcAft>
              <a:buClr>
                <a:srgbClr val="000000"/>
              </a:buClr>
              <a:buSzPts val="1400"/>
              <a:buFont typeface="Noto Sans Symbols"/>
              <a:buNone/>
            </a:pPr>
            <a:r>
              <a:rPr b="1" i="0" lang="en" sz="1400" u="none" cap="none" strike="noStrike">
                <a:solidFill>
                  <a:srgbClr val="000000"/>
                </a:solidFill>
                <a:latin typeface="Times New Roman"/>
                <a:ea typeface="Times New Roman"/>
                <a:cs typeface="Times New Roman"/>
                <a:sym typeface="Times New Roman"/>
              </a:rPr>
              <a:t>transmission</a:t>
            </a:r>
            <a:endParaRPr/>
          </a:p>
        </p:txBody>
      </p:sp>
      <p:sp>
        <p:nvSpPr>
          <p:cNvPr id="558" name="Google Shape;558;p121"/>
          <p:cNvSpPr txBox="1"/>
          <p:nvPr/>
        </p:nvSpPr>
        <p:spPr>
          <a:xfrm>
            <a:off x="5554663" y="1325563"/>
            <a:ext cx="1828800" cy="4016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000"/>
              <a:buFont typeface="Noto Sans Symbols"/>
              <a:buNone/>
            </a:pPr>
            <a:r>
              <a:rPr b="1" i="0" lang="en" sz="2000" u="none" cap="none" strike="noStrike">
                <a:solidFill>
                  <a:srgbClr val="000000"/>
                </a:solidFill>
                <a:latin typeface="Arial"/>
                <a:ea typeface="Arial"/>
                <a:cs typeface="Arial"/>
                <a:sym typeface="Arial"/>
              </a:rPr>
              <a:t>Token</a:t>
            </a:r>
            <a:endParaRPr/>
          </a:p>
        </p:txBody>
      </p:sp>
      <p:sp>
        <p:nvSpPr>
          <p:cNvPr id="559" name="Google Shape;559;p121"/>
          <p:cNvSpPr txBox="1"/>
          <p:nvPr/>
        </p:nvSpPr>
        <p:spPr>
          <a:xfrm>
            <a:off x="6597650" y="1884363"/>
            <a:ext cx="5211763" cy="415607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Frames are also transmitted in the direction of the token.</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This way they will circulate around the ring and reach whichever station is the destination.</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To stop the frame circulating indefinitely, some stations needs to remove it from the ring.</a:t>
            </a:r>
            <a:endParaRPr/>
          </a:p>
          <a:p>
            <a:pPr indent="-285750" lvl="0" marL="28575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This station may be either the originating the frame or the recipient of the frame.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3" name="Shape 563"/>
        <p:cNvGrpSpPr/>
        <p:nvPr/>
      </p:nvGrpSpPr>
      <p:grpSpPr>
        <a:xfrm>
          <a:off x="0" y="0"/>
          <a:ext cx="0" cy="0"/>
          <a:chOff x="0" y="0"/>
          <a:chExt cx="0" cy="0"/>
        </a:xfrm>
      </p:grpSpPr>
      <p:sp>
        <p:nvSpPr>
          <p:cNvPr id="564" name="Google Shape;564;p122"/>
          <p:cNvSpPr txBox="1"/>
          <p:nvPr>
            <p:ph type="title"/>
          </p:nvPr>
        </p:nvSpPr>
        <p:spPr>
          <a:xfrm>
            <a:off x="200025" y="155575"/>
            <a:ext cx="10440988" cy="66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b="1" lang="en">
                <a:solidFill>
                  <a:schemeClr val="dk1"/>
                </a:solidFill>
                <a:latin typeface="Times New Roman"/>
                <a:ea typeface="Times New Roman"/>
                <a:cs typeface="Times New Roman"/>
                <a:sym typeface="Times New Roman"/>
              </a:rPr>
              <a:t>Comparison of Token Ring and Bit Map Protocol</a:t>
            </a:r>
            <a:endParaRPr/>
          </a:p>
        </p:txBody>
      </p:sp>
      <p:sp>
        <p:nvSpPr>
          <p:cNvPr id="565" name="Google Shape;565;p122"/>
          <p:cNvSpPr txBox="1"/>
          <p:nvPr>
            <p:ph idx="1" type="body"/>
          </p:nvPr>
        </p:nvSpPr>
        <p:spPr>
          <a:xfrm>
            <a:off x="200025" y="1127125"/>
            <a:ext cx="11422063" cy="3879850"/>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rtl="0" algn="just">
              <a:lnSpc>
                <a:spcPct val="90000"/>
              </a:lnSpc>
              <a:spcBef>
                <a:spcPts val="1000"/>
              </a:spcBef>
              <a:spcAft>
                <a:spcPts val="0"/>
              </a:spcAft>
              <a:buSzPct val="69498"/>
              <a:buChar char="•"/>
            </a:pPr>
            <a:r>
              <a:rPr lang="en" sz="2800">
                <a:latin typeface="Times New Roman"/>
                <a:ea typeface="Times New Roman"/>
                <a:cs typeface="Times New Roman"/>
                <a:sym typeface="Times New Roman"/>
              </a:rPr>
              <a:t>Though the contention slots and frames of one cycle are intermingled the performance of both the protocols are similar</a:t>
            </a:r>
            <a:endParaRPr/>
          </a:p>
          <a:p>
            <a:pPr indent="-342900" lvl="0" marL="457200" rtl="0" algn="just">
              <a:lnSpc>
                <a:spcPct val="90000"/>
              </a:lnSpc>
              <a:spcBef>
                <a:spcPts val="1000"/>
              </a:spcBef>
              <a:spcAft>
                <a:spcPts val="0"/>
              </a:spcAft>
              <a:buSzPct val="69498"/>
              <a:buChar char="•"/>
            </a:pPr>
            <a:r>
              <a:rPr lang="en" sz="2800">
                <a:latin typeface="Times New Roman"/>
                <a:ea typeface="Times New Roman"/>
                <a:cs typeface="Times New Roman"/>
                <a:sym typeface="Times New Roman"/>
              </a:rPr>
              <a:t>After sending a frame, each station must wait for all N stations (including itself) to send the token to their neighbours and the other N-1 stations to send a frame, if they have one.</a:t>
            </a:r>
            <a:endParaRPr/>
          </a:p>
          <a:p>
            <a:pPr indent="-342900" lvl="0" marL="457200" rtl="0" algn="just">
              <a:lnSpc>
                <a:spcPct val="90000"/>
              </a:lnSpc>
              <a:spcBef>
                <a:spcPts val="1000"/>
              </a:spcBef>
              <a:spcAft>
                <a:spcPts val="0"/>
              </a:spcAft>
              <a:buSzPct val="69498"/>
              <a:buChar char="•"/>
            </a:pPr>
            <a:r>
              <a:rPr lang="en" sz="2800">
                <a:latin typeface="Times New Roman"/>
                <a:ea typeface="Times New Roman"/>
                <a:cs typeface="Times New Roman"/>
                <a:sym typeface="Times New Roman"/>
              </a:rPr>
              <a:t>Difference is that since all positions in the cycle are equivalent, there is no bias for low or high numbered stations.</a:t>
            </a:r>
            <a:endParaRPr/>
          </a:p>
          <a:p>
            <a:pPr indent="-342900" lvl="0" marL="457200" rtl="0" algn="just">
              <a:lnSpc>
                <a:spcPct val="90000"/>
              </a:lnSpc>
              <a:spcBef>
                <a:spcPts val="1000"/>
              </a:spcBef>
              <a:spcAft>
                <a:spcPts val="0"/>
              </a:spcAft>
              <a:buSzPct val="69498"/>
              <a:buChar char="•"/>
            </a:pPr>
            <a:r>
              <a:rPr lang="en" sz="2800">
                <a:latin typeface="Times New Roman"/>
                <a:ea typeface="Times New Roman"/>
                <a:cs typeface="Times New Roman"/>
                <a:sym typeface="Times New Roman"/>
              </a:rPr>
              <a:t>Each token does not need to propagate to all stations before the protocol advances to the next step.</a:t>
            </a:r>
            <a:endParaRPr/>
          </a:p>
          <a:p>
            <a:pPr indent="-342900" lvl="0" marL="457200" rtl="0" algn="just">
              <a:lnSpc>
                <a:spcPct val="90000"/>
              </a:lnSpc>
              <a:spcBef>
                <a:spcPts val="1000"/>
              </a:spcBef>
              <a:spcAft>
                <a:spcPts val="0"/>
              </a:spcAft>
              <a:buSzPct val="69498"/>
              <a:buChar char="•"/>
            </a:pPr>
            <a:r>
              <a:rPr b="1" lang="en" sz="2800">
                <a:latin typeface="Times New Roman"/>
                <a:ea typeface="Times New Roman"/>
                <a:cs typeface="Times New Roman"/>
                <a:sym typeface="Times New Roman"/>
              </a:rPr>
              <a:t>Problem with these two protocols </a:t>
            </a:r>
            <a:r>
              <a:rPr lang="en" sz="2800">
                <a:latin typeface="Times New Roman"/>
                <a:ea typeface="Times New Roman"/>
                <a:cs typeface="Times New Roman"/>
                <a:sym typeface="Times New Roman"/>
              </a:rPr>
              <a:t>is that </a:t>
            </a:r>
            <a:r>
              <a:rPr b="1" lang="en" sz="2800">
                <a:latin typeface="Times New Roman"/>
                <a:ea typeface="Times New Roman"/>
                <a:cs typeface="Times New Roman"/>
                <a:sym typeface="Times New Roman"/>
              </a:rPr>
              <a:t>overhead is 1 bit per station</a:t>
            </a:r>
            <a:r>
              <a:rPr lang="en" sz="2800">
                <a:latin typeface="Times New Roman"/>
                <a:ea typeface="Times New Roman"/>
                <a:cs typeface="Times New Roman"/>
                <a:sym typeface="Times New Roman"/>
              </a:rPr>
              <a:t>, so it does not scale well to networks with thousands of stations.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9" name="Shape 569"/>
        <p:cNvGrpSpPr/>
        <p:nvPr/>
      </p:nvGrpSpPr>
      <p:grpSpPr>
        <a:xfrm>
          <a:off x="0" y="0"/>
          <a:ext cx="0" cy="0"/>
          <a:chOff x="0" y="0"/>
          <a:chExt cx="0" cy="0"/>
        </a:xfrm>
      </p:grpSpPr>
      <p:sp>
        <p:nvSpPr>
          <p:cNvPr id="570" name="Google Shape;570;p123"/>
          <p:cNvSpPr txBox="1"/>
          <p:nvPr>
            <p:ph type="title"/>
          </p:nvPr>
        </p:nvSpPr>
        <p:spPr>
          <a:xfrm>
            <a:off x="266700" y="155575"/>
            <a:ext cx="8596313" cy="660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 sz="4000">
                <a:solidFill>
                  <a:schemeClr val="dk1"/>
                </a:solidFill>
                <a:latin typeface="Times New Roman"/>
                <a:ea typeface="Times New Roman"/>
                <a:cs typeface="Times New Roman"/>
                <a:sym typeface="Times New Roman"/>
              </a:rPr>
              <a:t>Binary Countdown Protocol</a:t>
            </a:r>
            <a:endParaRPr/>
          </a:p>
        </p:txBody>
      </p:sp>
      <p:sp>
        <p:nvSpPr>
          <p:cNvPr id="571" name="Google Shape;571;p123"/>
          <p:cNvSpPr txBox="1"/>
          <p:nvPr>
            <p:ph idx="1" type="body"/>
          </p:nvPr>
        </p:nvSpPr>
        <p:spPr>
          <a:xfrm>
            <a:off x="266700" y="1298575"/>
            <a:ext cx="11447463" cy="3881438"/>
          </a:xfrm>
          <a:prstGeom prst="rect">
            <a:avLst/>
          </a:prstGeom>
          <a:noFill/>
          <a:ln>
            <a:noFill/>
          </a:ln>
        </p:spPr>
        <p:txBody>
          <a:bodyPr anchorCtr="0" anchor="t" bIns="45700" lIns="91425" spcFirstLastPara="1" rIns="91425" wrap="square" tIns="45700">
            <a:normAutofit lnSpcReduction="10000"/>
          </a:bodyPr>
          <a:lstStyle/>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A station wanting to use the  channel now broadcasts the address as a binary bit string, starting with the high order bit.</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All addresses are assumed to be the same length.</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The bits in each address position from different stations are BOOLEAN ORed together by the channel when they are sent at the same time.</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It implicitly assumes that the transmission delays are negligible so that all stations see asserted bits essentially instantaneously.</a:t>
            </a:r>
            <a:endParaRPr/>
          </a:p>
          <a:p>
            <a:pPr indent="-342900" lvl="0" marL="457200" rtl="0" algn="just">
              <a:lnSpc>
                <a:spcPct val="90000"/>
              </a:lnSpc>
              <a:spcBef>
                <a:spcPts val="1000"/>
              </a:spcBef>
              <a:spcAft>
                <a:spcPts val="0"/>
              </a:spcAft>
              <a:buSzPts val="1800"/>
              <a:buChar char="•"/>
            </a:pPr>
            <a:r>
              <a:rPr lang="en" sz="2800">
                <a:latin typeface="Times New Roman"/>
                <a:ea typeface="Times New Roman"/>
                <a:cs typeface="Times New Roman"/>
                <a:sym typeface="Times New Roman"/>
              </a:rPr>
              <a:t>As soon as a station sees that a high order bit position that is 0 in its address has been overwritten with a 1, it gives up.</a:t>
            </a:r>
            <a:endParaRPr/>
          </a:p>
          <a:p>
            <a:pPr indent="-228600" lvl="0" marL="457200" rtl="0" algn="just">
              <a:lnSpc>
                <a:spcPct val="90000"/>
              </a:lnSpc>
              <a:spcBef>
                <a:spcPts val="1000"/>
              </a:spcBef>
              <a:spcAft>
                <a:spcPts val="0"/>
              </a:spcAft>
              <a:buSzPts val="1800"/>
              <a:buNone/>
            </a:pPr>
            <a:r>
              <a:t/>
            </a:r>
            <a:endParaRPr sz="28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6" name="Shape 576"/>
        <p:cNvGrpSpPr/>
        <p:nvPr/>
      </p:nvGrpSpPr>
      <p:grpSpPr>
        <a:xfrm>
          <a:off x="0" y="0"/>
          <a:ext cx="0" cy="0"/>
          <a:chOff x="0" y="0"/>
          <a:chExt cx="0" cy="0"/>
        </a:xfrm>
      </p:grpSpPr>
      <p:sp>
        <p:nvSpPr>
          <p:cNvPr id="577" name="Google Shape;577;p124"/>
          <p:cNvSpPr txBox="1"/>
          <p:nvPr/>
        </p:nvSpPr>
        <p:spPr>
          <a:xfrm>
            <a:off x="225425" y="152400"/>
            <a:ext cx="91440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Noto Sans Symbols"/>
              <a:buNone/>
            </a:pPr>
            <a:r>
              <a:rPr b="1" i="0" lang="en" sz="3600" u="none" cap="none" strike="noStrike">
                <a:solidFill>
                  <a:schemeClr val="dk1"/>
                </a:solidFill>
                <a:latin typeface="Times New Roman"/>
                <a:ea typeface="Times New Roman"/>
                <a:cs typeface="Times New Roman"/>
                <a:sym typeface="Times New Roman"/>
              </a:rPr>
              <a:t>Binary Countdown</a:t>
            </a:r>
            <a:endParaRPr/>
          </a:p>
        </p:txBody>
      </p:sp>
      <p:sp>
        <p:nvSpPr>
          <p:cNvPr id="578" name="Google Shape;578;p124"/>
          <p:cNvSpPr txBox="1"/>
          <p:nvPr/>
        </p:nvSpPr>
        <p:spPr>
          <a:xfrm>
            <a:off x="12700" y="6019800"/>
            <a:ext cx="9051925" cy="838200"/>
          </a:xfrm>
          <a:prstGeom prst="rect">
            <a:avLst/>
          </a:prstGeom>
          <a:noFill/>
          <a:ln>
            <a:noFill/>
          </a:ln>
        </p:spPr>
        <p:txBody>
          <a:bodyPr anchorCtr="0" anchor="t" bIns="45700" lIns="91425" spcFirstLastPara="1" rIns="91425" wrap="square" tIns="45700">
            <a:noAutofit/>
          </a:bodyPr>
          <a:lstStyle/>
          <a:p>
            <a:pPr indent="-608013" lvl="0" marL="609600" marR="0" rtl="0" algn="ctr">
              <a:lnSpc>
                <a:spcPct val="100000"/>
              </a:lnSpc>
              <a:spcBef>
                <a:spcPts val="0"/>
              </a:spcBef>
              <a:spcAft>
                <a:spcPts val="0"/>
              </a:spcAft>
              <a:buClr>
                <a:srgbClr val="000000"/>
              </a:buClr>
              <a:buSzPts val="2800"/>
              <a:buFont typeface="Noto Sans Symbols"/>
              <a:buNone/>
            </a:pPr>
            <a:r>
              <a:rPr b="0" i="0" lang="en" sz="2800" u="none" cap="none" strike="noStrike">
                <a:solidFill>
                  <a:srgbClr val="000000"/>
                </a:solidFill>
                <a:latin typeface="Times New Roman"/>
                <a:ea typeface="Times New Roman"/>
                <a:cs typeface="Times New Roman"/>
                <a:sym typeface="Times New Roman"/>
              </a:rPr>
              <a:t>The binary countdown protocol. A dash indicates silence.</a:t>
            </a:r>
            <a:endParaRPr/>
          </a:p>
        </p:txBody>
      </p:sp>
      <p:pic>
        <p:nvPicPr>
          <p:cNvPr id="579" name="Google Shape;579;p124"/>
          <p:cNvPicPr preferRelativeResize="0"/>
          <p:nvPr/>
        </p:nvPicPr>
        <p:blipFill rotWithShape="1">
          <a:blip r:embed="rId3">
            <a:alphaModFix/>
          </a:blip>
          <a:srcRect b="0" l="0" r="0" t="0"/>
          <a:stretch/>
        </p:blipFill>
        <p:spPr>
          <a:xfrm>
            <a:off x="0" y="990600"/>
            <a:ext cx="6665913" cy="4773613"/>
          </a:xfrm>
          <a:prstGeom prst="rect">
            <a:avLst/>
          </a:prstGeom>
          <a:noFill/>
          <a:ln>
            <a:noFill/>
          </a:ln>
        </p:spPr>
      </p:pic>
      <p:sp>
        <p:nvSpPr>
          <p:cNvPr id="580" name="Google Shape;580;p124"/>
          <p:cNvSpPr txBox="1"/>
          <p:nvPr/>
        </p:nvSpPr>
        <p:spPr>
          <a:xfrm>
            <a:off x="6507163" y="228600"/>
            <a:ext cx="5459412" cy="563245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If stations 0010, 0100,1001 and 1010 are all trying to get the channel, in the 1</a:t>
            </a:r>
            <a:r>
              <a:rPr b="0" baseline="30000" i="0" lang="en" sz="2400" u="none" cap="none" strike="noStrike">
                <a:solidFill>
                  <a:schemeClr val="dk1"/>
                </a:solidFill>
                <a:latin typeface="Times New Roman"/>
                <a:ea typeface="Times New Roman"/>
                <a:cs typeface="Times New Roman"/>
                <a:sym typeface="Times New Roman"/>
              </a:rPr>
              <a:t>st</a:t>
            </a:r>
            <a:r>
              <a:rPr b="0" i="0" lang="en" sz="2400" u="none" cap="none" strike="noStrike">
                <a:solidFill>
                  <a:schemeClr val="dk1"/>
                </a:solidFill>
                <a:latin typeface="Times New Roman"/>
                <a:ea typeface="Times New Roman"/>
                <a:cs typeface="Times New Roman"/>
                <a:sym typeface="Times New Roman"/>
              </a:rPr>
              <a:t> bit time the station transmit 0,0,1 and 1respectively.</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These are ORed together to form a 1.</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Stations 0010, 0100 see the 1 and know that a higher numbered station is competing for the channel, so they give up for the current round.</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Stations 1001 and 1010 continue.</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next bit is 0, both stations continue.</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The next bit is 1, so station 1001 gives up.</a:t>
            </a:r>
            <a:endParaRPr/>
          </a:p>
          <a:p>
            <a:pPr indent="-342900" lvl="0" marL="342900" marR="0" rtl="0" algn="just">
              <a:lnSpc>
                <a:spcPct val="100000"/>
              </a:lnSpc>
              <a:spcBef>
                <a:spcPts val="0"/>
              </a:spcBef>
              <a:spcAft>
                <a:spcPts val="0"/>
              </a:spcAft>
              <a:buClr>
                <a:schemeClr val="dk1"/>
              </a:buClr>
              <a:buSzPts val="2400"/>
              <a:buFont typeface="Noto Sans Symbols"/>
              <a:buChar char="✔"/>
            </a:pPr>
            <a:r>
              <a:rPr b="0" i="0" lang="en" sz="2400" u="none" cap="none" strike="noStrike">
                <a:solidFill>
                  <a:schemeClr val="dk1"/>
                </a:solidFill>
                <a:latin typeface="Times New Roman"/>
                <a:ea typeface="Times New Roman"/>
                <a:cs typeface="Times New Roman"/>
                <a:sym typeface="Times New Roman"/>
              </a:rPr>
              <a:t>1010 is the winner station as it has highest address.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5" name="Shape 585"/>
        <p:cNvGrpSpPr/>
        <p:nvPr/>
      </p:nvGrpSpPr>
      <p:grpSpPr>
        <a:xfrm>
          <a:off x="0" y="0"/>
          <a:ext cx="0" cy="0"/>
          <a:chOff x="0" y="0"/>
          <a:chExt cx="0" cy="0"/>
        </a:xfrm>
      </p:grpSpPr>
      <p:sp>
        <p:nvSpPr>
          <p:cNvPr id="586" name="Google Shape;586;p125"/>
          <p:cNvSpPr txBox="1"/>
          <p:nvPr/>
        </p:nvSpPr>
        <p:spPr>
          <a:xfrm>
            <a:off x="1524000" y="-1588"/>
            <a:ext cx="9144000" cy="12366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587" name="Google Shape;587;p125"/>
          <p:cNvSpPr/>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588" name="Google Shape;588;p125"/>
          <p:cNvSpPr/>
          <p:nvPr/>
        </p:nvSpPr>
        <p:spPr>
          <a:xfrm>
            <a:off x="461963" y="304800"/>
            <a:ext cx="10312400" cy="6126163"/>
          </a:xfrm>
          <a:prstGeom prst="rect">
            <a:avLst/>
          </a:prstGeom>
          <a:no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4000"/>
              <a:buFont typeface="Noto Sans Symbols"/>
              <a:buNone/>
            </a:pPr>
            <a:r>
              <a:rPr b="1" i="0" lang="en" sz="4000" u="none" cap="none" strike="noStrike">
                <a:solidFill>
                  <a:srgbClr val="000000"/>
                </a:solidFill>
                <a:latin typeface="Times New Roman"/>
                <a:ea typeface="Times New Roman"/>
                <a:cs typeface="Times New Roman"/>
                <a:sym typeface="Times New Roman"/>
              </a:rPr>
              <a:t>Contention vs. Collision-Free</a:t>
            </a:r>
            <a:endParaRPr/>
          </a:p>
          <a:p>
            <a:pPr indent="0" lvl="0" marL="0" marR="0" rtl="0" algn="just">
              <a:lnSpc>
                <a:spcPct val="100000"/>
              </a:lnSpc>
              <a:spcBef>
                <a:spcPts val="0"/>
              </a:spcBef>
              <a:spcAft>
                <a:spcPts val="0"/>
              </a:spcAft>
              <a:buClr>
                <a:srgbClr val="404040"/>
              </a:buClr>
              <a:buSzPts val="3200"/>
              <a:buFont typeface="Noto Sans Symbols"/>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Contention better under low load. </a:t>
            </a:r>
            <a:r>
              <a:rPr b="0" i="1" lang="en" sz="3200" u="none" cap="none" strike="noStrike">
                <a:solidFill>
                  <a:srgbClr val="000000"/>
                </a:solidFill>
                <a:latin typeface="Times New Roman"/>
                <a:ea typeface="Times New Roman"/>
                <a:cs typeface="Times New Roman"/>
                <a:sym typeface="Times New Roman"/>
              </a:rPr>
              <a:t>Why?</a:t>
            </a:r>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Collision-free better under high load. </a:t>
            </a:r>
            <a:r>
              <a:rPr b="0" i="1" lang="en" sz="3200" u="none" cap="none" strike="noStrike">
                <a:solidFill>
                  <a:srgbClr val="000000"/>
                </a:solidFill>
                <a:latin typeface="Times New Roman"/>
                <a:ea typeface="Times New Roman"/>
                <a:cs typeface="Times New Roman"/>
                <a:sym typeface="Times New Roman"/>
              </a:rPr>
              <a:t>Why?</a:t>
            </a:r>
            <a:endParaRPr/>
          </a:p>
          <a:p>
            <a:pPr indent="0" lvl="0" marL="0" marR="0" rtl="0" algn="just">
              <a:lnSpc>
                <a:spcPct val="100000"/>
              </a:lnSpc>
              <a:spcBef>
                <a:spcPts val="0"/>
              </a:spcBef>
              <a:spcAft>
                <a:spcPts val="0"/>
              </a:spcAft>
              <a:buClr>
                <a:srgbClr val="404040"/>
              </a:buClr>
              <a:buSzPts val="3200"/>
              <a:buFont typeface="Noto Sans Symbols"/>
              <a:buNone/>
            </a:pPr>
            <a:r>
              <a:t/>
            </a:r>
            <a:endParaRPr b="0" i="1"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Hybrid: </a:t>
            </a:r>
            <a:r>
              <a:rPr b="0" i="1" lang="en" sz="3200" u="none" cap="none" strike="noStrike">
                <a:solidFill>
                  <a:srgbClr val="000000"/>
                </a:solidFill>
                <a:latin typeface="Times New Roman"/>
                <a:ea typeface="Times New Roman"/>
                <a:cs typeface="Times New Roman"/>
                <a:sym typeface="Times New Roman"/>
              </a:rPr>
              <a:t>limited contention protocols</a:t>
            </a:r>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Instead of symmetric contention, asymmetric</a:t>
            </a:r>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Divide into groups. Each group contents for same slot.</a:t>
            </a:r>
            <a:endParaRPr/>
          </a:p>
          <a:p>
            <a:pPr indent="0" lvl="0" marL="0" marR="0" rtl="0" algn="just">
              <a:lnSpc>
                <a:spcPct val="100000"/>
              </a:lnSpc>
              <a:spcBef>
                <a:spcPts val="0"/>
              </a:spcBef>
              <a:spcAft>
                <a:spcPts val="0"/>
              </a:spcAft>
              <a:buClr>
                <a:srgbClr val="404040"/>
              </a:buClr>
              <a:buSzPts val="3200"/>
              <a:buFont typeface="Noto Sans Symbols"/>
              <a:buNone/>
            </a:pPr>
            <a:r>
              <a:t/>
            </a:r>
            <a:endParaRPr b="0" i="0" sz="32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How to assign to slots?</a:t>
            </a:r>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1 per slot, then collision free (Binary Countdown)</a:t>
            </a:r>
            <a:endParaRPr/>
          </a:p>
          <a:p>
            <a:pPr indent="0" lvl="0" marL="0" marR="0" rtl="0" algn="just">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Times New Roman"/>
                <a:ea typeface="Times New Roman"/>
                <a:cs typeface="Times New Roman"/>
                <a:sym typeface="Times New Roman"/>
              </a:rPr>
              <a:t>– All in same slot, then contention (CSMA/CD)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3" name="Shape 593"/>
        <p:cNvGrpSpPr/>
        <p:nvPr/>
      </p:nvGrpSpPr>
      <p:grpSpPr>
        <a:xfrm>
          <a:off x="0" y="0"/>
          <a:ext cx="0" cy="0"/>
          <a:chOff x="0" y="0"/>
          <a:chExt cx="0" cy="0"/>
        </a:xfrm>
      </p:grpSpPr>
      <p:sp>
        <p:nvSpPr>
          <p:cNvPr id="594" name="Google Shape;594;p126"/>
          <p:cNvSpPr txBox="1"/>
          <p:nvPr/>
        </p:nvSpPr>
        <p:spPr>
          <a:xfrm>
            <a:off x="1524000" y="-1588"/>
            <a:ext cx="9144000" cy="12366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595" name="Google Shape;595;p126"/>
          <p:cNvSpPr/>
          <p:nvPr/>
        </p:nvSpPr>
        <p:spPr>
          <a:xfrm>
            <a:off x="1524000" y="5715000"/>
            <a:ext cx="10668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596" name="Google Shape;596;p126"/>
          <p:cNvSpPr txBox="1"/>
          <p:nvPr/>
        </p:nvSpPr>
        <p:spPr>
          <a:xfrm>
            <a:off x="300038" y="0"/>
            <a:ext cx="11242675" cy="6169025"/>
          </a:xfrm>
          <a:prstGeom prst="rect">
            <a:avLst/>
          </a:prstGeom>
          <a:noFill/>
          <a:ln>
            <a:noFill/>
          </a:ln>
        </p:spPr>
        <p:txBody>
          <a:bodyPr anchorCtr="0" anchor="t" bIns="46800" lIns="90000" spcFirstLastPara="1" rIns="90000" wrap="square" tIns="46800">
            <a:noAutofit/>
          </a:bodyPr>
          <a:lstStyle/>
          <a:p>
            <a:pPr indent="-608013" lvl="0" marL="609600" marR="0" rtl="0" algn="l">
              <a:lnSpc>
                <a:spcPct val="100000"/>
              </a:lnSpc>
              <a:spcBef>
                <a:spcPts val="0"/>
              </a:spcBef>
              <a:spcAft>
                <a:spcPts val="0"/>
              </a:spcAft>
              <a:buNone/>
            </a:pPr>
            <a:r>
              <a:rPr b="1" i="0" lang="en" sz="4000" u="none" cap="none" strike="noStrike">
                <a:solidFill>
                  <a:srgbClr val="000000"/>
                </a:solidFill>
                <a:latin typeface="Times New Roman"/>
                <a:ea typeface="Times New Roman"/>
                <a:cs typeface="Times New Roman"/>
                <a:sym typeface="Times New Roman"/>
              </a:rPr>
              <a:t>Limited contention protocols: </a:t>
            </a:r>
            <a:endParaRPr/>
          </a:p>
          <a:p>
            <a:pPr indent="-608013" lvl="0" marL="609600" marR="0" rtl="0" algn="l">
              <a:lnSpc>
                <a:spcPct val="100000"/>
              </a:lnSpc>
              <a:spcBef>
                <a:spcPts val="100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a:p>
            <a:pPr indent="-608013" lvl="0" marL="609600" marR="0" rtl="0" algn="l">
              <a:lnSpc>
                <a:spcPct val="100000"/>
              </a:lnSpc>
              <a:spcBef>
                <a:spcPts val="1000"/>
              </a:spcBef>
              <a:spcAft>
                <a:spcPts val="0"/>
              </a:spcAft>
              <a:buNone/>
            </a:pPr>
            <a:r>
              <a:rPr b="0" i="0" lang="en" sz="3600" u="none" cap="none" strike="noStrike">
                <a:solidFill>
                  <a:srgbClr val="000000"/>
                </a:solidFill>
                <a:latin typeface="Times New Roman"/>
                <a:ea typeface="Times New Roman"/>
                <a:cs typeface="Times New Roman"/>
                <a:sym typeface="Times New Roman"/>
              </a:rPr>
              <a:t>Adaptive tree walk protocol</a:t>
            </a:r>
            <a:endParaRPr/>
          </a:p>
          <a:p>
            <a:pPr indent="-608013" lvl="0" marL="609600" marR="0" rtl="0" algn="l">
              <a:lnSpc>
                <a:spcPct val="100000"/>
              </a:lnSpc>
              <a:spcBef>
                <a:spcPts val="1000"/>
              </a:spcBef>
              <a:spcAft>
                <a:spcPts val="0"/>
              </a:spcAft>
              <a:buNone/>
            </a:pPr>
            <a:r>
              <a:rPr b="1" i="0" lang="en" sz="2400" u="none" cap="none" strike="noStrike">
                <a:solidFill>
                  <a:srgbClr val="000000"/>
                </a:solidFill>
                <a:latin typeface="Times New Roman"/>
                <a:ea typeface="Times New Roman"/>
                <a:cs typeface="Times New Roman"/>
                <a:sym typeface="Times New Roman"/>
              </a:rPr>
              <a:t>Trick:</a:t>
            </a:r>
            <a:r>
              <a:rPr b="0" i="0" lang="en" sz="2400" u="none" cap="none" strike="noStrike">
                <a:solidFill>
                  <a:srgbClr val="000000"/>
                </a:solidFill>
                <a:latin typeface="Times New Roman"/>
                <a:ea typeface="Times New Roman"/>
                <a:cs typeface="Times New Roman"/>
                <a:sym typeface="Times New Roman"/>
              </a:rPr>
              <a:t> dynamic partition the stations into groups and limit the contention for each slot.</a:t>
            </a:r>
            <a:endParaRPr/>
          </a:p>
          <a:p>
            <a:pPr indent="-379413" lvl="3" marL="17510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under light load, every one tries for each slot like ALOHA </a:t>
            </a:r>
            <a:endParaRPr/>
          </a:p>
          <a:p>
            <a:pPr indent="-379413" lvl="3" marL="17510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under heavy load, only a small group can try for each slot</a:t>
            </a:r>
            <a:endParaRPr/>
          </a:p>
          <a:p>
            <a:pPr indent="-379413" lvl="3" marL="17510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how do we do it</a:t>
            </a:r>
            <a:endParaRPr/>
          </a:p>
          <a:p>
            <a:pPr indent="-379413" lvl="4" marL="22082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treat stations as the leaves of a binary tree.</a:t>
            </a:r>
            <a:endParaRPr/>
          </a:p>
          <a:p>
            <a:pPr indent="-379413" lvl="4" marL="22082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first slot, all stations (under the root node) can try to get the slot.</a:t>
            </a:r>
            <a:endParaRPr/>
          </a:p>
          <a:p>
            <a:pPr indent="-379413" lvl="4" marL="22082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no conflict, repeat.</a:t>
            </a:r>
            <a:endParaRPr/>
          </a:p>
          <a:p>
            <a:pPr indent="-379413" lvl="4" marL="2208213" marR="0" rtl="0" algn="l">
              <a:lnSpc>
                <a:spcPct val="100000"/>
              </a:lnSpc>
              <a:spcBef>
                <a:spcPts val="1000"/>
              </a:spcBef>
              <a:spcAft>
                <a:spcPts val="0"/>
              </a:spcAft>
              <a:buClr>
                <a:srgbClr val="3333CC"/>
              </a:buClr>
              <a:buSzPts val="2400"/>
              <a:buFont typeface="Noto Sans Symbols"/>
              <a:buChar char="❑"/>
            </a:pPr>
            <a:r>
              <a:rPr b="0" i="0" lang="en" sz="2400" u="none" cap="none" strike="noStrike">
                <a:solidFill>
                  <a:srgbClr val="000000"/>
                </a:solidFill>
                <a:latin typeface="Times New Roman"/>
                <a:ea typeface="Times New Roman"/>
                <a:cs typeface="Times New Roman"/>
                <a:sym typeface="Times New Roman"/>
              </a:rPr>
              <a:t>if conflict, use depth first search to traverse the tree, only nodes of a  sub-tree get to try for the next slot.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1" name="Shape 601"/>
        <p:cNvGrpSpPr/>
        <p:nvPr/>
      </p:nvGrpSpPr>
      <p:grpSpPr>
        <a:xfrm>
          <a:off x="0" y="0"/>
          <a:ext cx="0" cy="0"/>
          <a:chOff x="0" y="0"/>
          <a:chExt cx="0" cy="0"/>
        </a:xfrm>
      </p:grpSpPr>
      <p:sp>
        <p:nvSpPr>
          <p:cNvPr id="602" name="Google Shape;602;p127"/>
          <p:cNvSpPr txBox="1"/>
          <p:nvPr/>
        </p:nvSpPr>
        <p:spPr>
          <a:xfrm>
            <a:off x="304800" y="90488"/>
            <a:ext cx="9144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The Adaptive Tree Walk Protocol</a:t>
            </a:r>
            <a:endParaRPr/>
          </a:p>
        </p:txBody>
      </p:sp>
      <p:sp>
        <p:nvSpPr>
          <p:cNvPr id="603" name="Google Shape;603;p127"/>
          <p:cNvSpPr txBox="1"/>
          <p:nvPr/>
        </p:nvSpPr>
        <p:spPr>
          <a:xfrm>
            <a:off x="1668463" y="5929313"/>
            <a:ext cx="8855075" cy="838200"/>
          </a:xfrm>
          <a:prstGeom prst="rect">
            <a:avLst/>
          </a:prstGeom>
          <a:noFill/>
          <a:ln>
            <a:noFill/>
          </a:ln>
        </p:spPr>
        <p:txBody>
          <a:bodyPr anchorCtr="0" anchor="t" bIns="45700" lIns="91425" spcFirstLastPara="1" rIns="91425" wrap="square" tIns="45700">
            <a:noAutofit/>
          </a:bodyPr>
          <a:lstStyle/>
          <a:p>
            <a:pPr indent="-608013" lvl="0" marL="609600" marR="0" rtl="0" algn="ctr">
              <a:lnSpc>
                <a:spcPct val="100000"/>
              </a:lnSpc>
              <a:spcBef>
                <a:spcPts val="0"/>
              </a:spcBef>
              <a:spcAft>
                <a:spcPts val="0"/>
              </a:spcAft>
              <a:buClr>
                <a:srgbClr val="000000"/>
              </a:buClr>
              <a:buSzPts val="3600"/>
              <a:buFont typeface="Noto Sans Symbols"/>
              <a:buNone/>
            </a:pPr>
            <a:r>
              <a:rPr b="0" i="0" lang="en" sz="3600" u="none" cap="none" strike="noStrike">
                <a:solidFill>
                  <a:srgbClr val="000000"/>
                </a:solidFill>
                <a:latin typeface="Times New Roman"/>
                <a:ea typeface="Times New Roman"/>
                <a:cs typeface="Times New Roman"/>
                <a:sym typeface="Times New Roman"/>
              </a:rPr>
              <a:t>The tree for eight stations</a:t>
            </a:r>
            <a:endParaRPr/>
          </a:p>
        </p:txBody>
      </p:sp>
      <p:pic>
        <p:nvPicPr>
          <p:cNvPr id="604" name="Google Shape;604;p127"/>
          <p:cNvPicPr preferRelativeResize="0"/>
          <p:nvPr/>
        </p:nvPicPr>
        <p:blipFill rotWithShape="1">
          <a:blip r:embed="rId3">
            <a:alphaModFix/>
          </a:blip>
          <a:srcRect b="0" l="0" r="0" t="0"/>
          <a:stretch/>
        </p:blipFill>
        <p:spPr>
          <a:xfrm>
            <a:off x="0" y="1323975"/>
            <a:ext cx="11515725" cy="42100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9" name="Shape 609"/>
        <p:cNvGrpSpPr/>
        <p:nvPr/>
      </p:nvGrpSpPr>
      <p:grpSpPr>
        <a:xfrm>
          <a:off x="0" y="0"/>
          <a:ext cx="0" cy="0"/>
          <a:chOff x="0" y="0"/>
          <a:chExt cx="0" cy="0"/>
        </a:xfrm>
      </p:grpSpPr>
      <p:sp>
        <p:nvSpPr>
          <p:cNvPr id="610" name="Google Shape;610;p128"/>
          <p:cNvSpPr txBox="1"/>
          <p:nvPr/>
        </p:nvSpPr>
        <p:spPr>
          <a:xfrm>
            <a:off x="1524000" y="-1588"/>
            <a:ext cx="9144000" cy="12366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sp>
        <p:nvSpPr>
          <p:cNvPr id="611" name="Google Shape;611;p128"/>
          <p:cNvSpPr/>
          <p:nvPr/>
        </p:nvSpPr>
        <p:spPr>
          <a:xfrm>
            <a:off x="1524000" y="5715000"/>
            <a:ext cx="9144000" cy="838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404040"/>
              </a:buClr>
              <a:buSzPts val="1400"/>
              <a:buFont typeface="Noto Sans Symbols"/>
              <a:buNone/>
            </a:pPr>
            <a:r>
              <a:t/>
            </a:r>
            <a:endParaRPr b="0" i="0" sz="1400" u="none" cap="none" strike="noStrike">
              <a:solidFill>
                <a:schemeClr val="dk1"/>
              </a:solidFill>
              <a:latin typeface="Trebuchet MS"/>
              <a:ea typeface="Trebuchet MS"/>
              <a:cs typeface="Trebuchet MS"/>
              <a:sym typeface="Trebuchet MS"/>
            </a:endParaRPr>
          </a:p>
        </p:txBody>
      </p:sp>
      <p:pic>
        <p:nvPicPr>
          <p:cNvPr id="612" name="Google Shape;612;p128"/>
          <p:cNvPicPr preferRelativeResize="0"/>
          <p:nvPr/>
        </p:nvPicPr>
        <p:blipFill rotWithShape="1">
          <a:blip r:embed="rId3">
            <a:alphaModFix/>
          </a:blip>
          <a:srcRect b="0" l="0" r="0" t="0"/>
          <a:stretch/>
        </p:blipFill>
        <p:spPr>
          <a:xfrm>
            <a:off x="0" y="-1588"/>
            <a:ext cx="11807825" cy="685958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7" name="Shape 617"/>
        <p:cNvGrpSpPr/>
        <p:nvPr/>
      </p:nvGrpSpPr>
      <p:grpSpPr>
        <a:xfrm>
          <a:off x="0" y="0"/>
          <a:ext cx="0" cy="0"/>
          <a:chOff x="0" y="0"/>
          <a:chExt cx="0" cy="0"/>
        </a:xfrm>
      </p:grpSpPr>
      <p:sp>
        <p:nvSpPr>
          <p:cNvPr id="618" name="Google Shape;618;p129"/>
          <p:cNvSpPr txBox="1"/>
          <p:nvPr/>
        </p:nvSpPr>
        <p:spPr>
          <a:xfrm>
            <a:off x="112713" y="68263"/>
            <a:ext cx="10768012" cy="7096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4000"/>
              <a:buFont typeface="Noto Sans Symbols"/>
              <a:buNone/>
            </a:pPr>
            <a:r>
              <a:rPr b="0" i="0" lang="en" sz="4000" u="none" cap="none" strike="noStrike">
                <a:solidFill>
                  <a:srgbClr val="000000"/>
                </a:solidFill>
                <a:latin typeface="Arial"/>
                <a:ea typeface="Arial"/>
                <a:cs typeface="Arial"/>
                <a:sym typeface="Arial"/>
              </a:rPr>
              <a:t>Example </a:t>
            </a:r>
            <a:r>
              <a:rPr b="1" i="0" lang="en" sz="4000" u="none" cap="none" strike="noStrike">
                <a:solidFill>
                  <a:schemeClr val="dk1"/>
                </a:solidFill>
                <a:latin typeface="Times New Roman"/>
                <a:ea typeface="Times New Roman"/>
                <a:cs typeface="Times New Roman"/>
                <a:sym typeface="Times New Roman"/>
              </a:rPr>
              <a:t>The Adaptive Tree Walk Protocol</a:t>
            </a:r>
            <a:r>
              <a:rPr b="1" i="0" lang="en" sz="4000" u="none" cap="none" strike="noStrike">
                <a:solidFill>
                  <a:srgbClr val="000000"/>
                </a:solidFill>
                <a:latin typeface="Times New Roman"/>
                <a:ea typeface="Times New Roman"/>
                <a:cs typeface="Times New Roman"/>
                <a:sym typeface="Times New Roman"/>
              </a:rPr>
              <a:t>:</a:t>
            </a:r>
            <a:endParaRPr b="1" i="0" sz="4000" u="none" cap="none" strike="noStrike">
              <a:solidFill>
                <a:schemeClr val="dk1"/>
              </a:solidFill>
              <a:latin typeface="Times New Roman"/>
              <a:ea typeface="Times New Roman"/>
              <a:cs typeface="Times New Roman"/>
              <a:sym typeface="Times New Roman"/>
            </a:endParaRPr>
          </a:p>
        </p:txBody>
      </p:sp>
      <p:sp>
        <p:nvSpPr>
          <p:cNvPr id="619" name="Google Shape;619;p129"/>
          <p:cNvSpPr txBox="1"/>
          <p:nvPr/>
        </p:nvSpPr>
        <p:spPr>
          <a:xfrm>
            <a:off x="484188" y="3971925"/>
            <a:ext cx="10025062" cy="26797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0: C*, E*, F*, H* (all nodes under node 0 can try), conflict</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1: C* (all nodes under node 1 can try), C sends</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2: E*, F*, H*(all nodes under node 2 can try), conflict</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3: E*, F* (all nodes under node 5 can try), conflict</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4: E* (all nodes under E can try), E sends</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5: F* (all nodes under F can try), F sends</a:t>
            </a:r>
            <a:endParaRPr/>
          </a:p>
          <a:p>
            <a:pPr indent="0" lvl="0" marL="0" marR="0" rtl="0" algn="l">
              <a:lnSpc>
                <a:spcPct val="100000"/>
              </a:lnSpc>
              <a:spcBef>
                <a:spcPts val="0"/>
              </a:spcBef>
              <a:spcAft>
                <a:spcPts val="0"/>
              </a:spcAft>
              <a:buClr>
                <a:srgbClr val="000000"/>
              </a:buClr>
              <a:buSzPts val="2400"/>
              <a:buFont typeface="Noto Sans Symbols"/>
              <a:buNone/>
            </a:pPr>
            <a:r>
              <a:rPr b="0" i="0" lang="en" sz="2400" u="none" cap="none" strike="noStrike">
                <a:solidFill>
                  <a:srgbClr val="000000"/>
                </a:solidFill>
                <a:latin typeface="Times New Roman"/>
                <a:ea typeface="Times New Roman"/>
                <a:cs typeface="Times New Roman"/>
                <a:sym typeface="Times New Roman"/>
              </a:rPr>
              <a:t>slot 6: H* (all nodes under node 6 can try), H sends.</a:t>
            </a:r>
            <a:endParaRPr/>
          </a:p>
        </p:txBody>
      </p:sp>
      <p:pic>
        <p:nvPicPr>
          <p:cNvPr id="620" name="Google Shape;620;p129"/>
          <p:cNvPicPr preferRelativeResize="0"/>
          <p:nvPr/>
        </p:nvPicPr>
        <p:blipFill rotWithShape="1">
          <a:blip r:embed="rId3">
            <a:alphaModFix/>
          </a:blip>
          <a:srcRect b="0" l="0" r="0" t="0"/>
          <a:stretch/>
        </p:blipFill>
        <p:spPr>
          <a:xfrm>
            <a:off x="277813" y="863600"/>
            <a:ext cx="9436100"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
        <p:nvSpPr>
          <p:cNvPr id="130" name="Google Shape;130;p63"/>
          <p:cNvSpPr txBox="1"/>
          <p:nvPr>
            <p:ph idx="1" type="body"/>
          </p:nvPr>
        </p:nvSpPr>
        <p:spPr>
          <a:xfrm>
            <a:off x="292100" y="260350"/>
            <a:ext cx="11436350" cy="6335713"/>
          </a:xfrm>
          <a:prstGeom prst="rect">
            <a:avLst/>
          </a:prstGeom>
          <a:noFill/>
          <a:ln>
            <a:noFill/>
          </a:ln>
        </p:spPr>
        <p:txBody>
          <a:bodyPr anchorCtr="0" anchor="t" bIns="45700" lIns="91425" spcFirstLastPara="1" rIns="91425" wrap="square" tIns="45700">
            <a:normAutofit/>
          </a:bodyPr>
          <a:lstStyle/>
          <a:p>
            <a:pPr indent="-609600" lvl="0" marL="609600" rtl="0" algn="just">
              <a:lnSpc>
                <a:spcPct val="90000"/>
              </a:lnSpc>
              <a:spcBef>
                <a:spcPts val="1000"/>
              </a:spcBef>
              <a:spcAft>
                <a:spcPts val="0"/>
              </a:spcAft>
              <a:buSzPts val="1800"/>
              <a:buFont typeface="Noto Sans Symbols"/>
              <a:buNone/>
            </a:pPr>
            <a:r>
              <a:rPr b="1" lang="en" sz="3600">
                <a:solidFill>
                  <a:srgbClr val="3F3F3F"/>
                </a:solidFill>
                <a:latin typeface="Times New Roman"/>
                <a:ea typeface="Times New Roman"/>
                <a:cs typeface="Times New Roman"/>
                <a:sym typeface="Times New Roman"/>
              </a:rPr>
              <a:t>2.1.2 Dynamic Channel Allocation in LANs and WANs</a:t>
            </a:r>
            <a:endParaRPr/>
          </a:p>
          <a:p>
            <a:pPr indent="-609600" lvl="0" marL="609600" rtl="0" algn="just">
              <a:lnSpc>
                <a:spcPct val="90000"/>
              </a:lnSpc>
              <a:spcBef>
                <a:spcPts val="1000"/>
              </a:spcBef>
              <a:spcAft>
                <a:spcPts val="0"/>
              </a:spcAft>
              <a:buSzPts val="1800"/>
              <a:buFont typeface="Noto Sans Symbols"/>
              <a:buNone/>
            </a:pPr>
            <a:r>
              <a:t/>
            </a:r>
            <a:endParaRPr b="1" sz="2800">
              <a:solidFill>
                <a:srgbClr val="3F3F3F"/>
              </a:solidFill>
              <a:latin typeface="Times New Roman"/>
              <a:ea typeface="Times New Roman"/>
              <a:cs typeface="Times New Roman"/>
              <a:sym typeface="Times New Roman"/>
            </a:endParaRPr>
          </a:p>
          <a:p>
            <a:pPr indent="-609600" lvl="0" marL="609600" rtl="0" algn="just">
              <a:lnSpc>
                <a:spcPct val="90000"/>
              </a:lnSpc>
              <a:spcBef>
                <a:spcPts val="1000"/>
              </a:spcBef>
              <a:spcAft>
                <a:spcPts val="0"/>
              </a:spcAft>
              <a:buSzPts val="1800"/>
              <a:buFont typeface="Noto Sans Symbols"/>
              <a:buNone/>
            </a:pPr>
            <a:r>
              <a:rPr b="1" lang="en" sz="2800">
                <a:solidFill>
                  <a:srgbClr val="3F3F3F"/>
                </a:solidFill>
                <a:latin typeface="Times New Roman"/>
                <a:ea typeface="Times New Roman"/>
                <a:cs typeface="Times New Roman"/>
                <a:sym typeface="Times New Roman"/>
              </a:rPr>
              <a:t>Assumptions</a:t>
            </a:r>
            <a:endParaRPr/>
          </a:p>
          <a:p>
            <a:pPr indent="-609600" lvl="0" marL="609600" rtl="0" algn="just">
              <a:lnSpc>
                <a:spcPct val="90000"/>
              </a:lnSpc>
              <a:spcBef>
                <a:spcPts val="1000"/>
              </a:spcBef>
              <a:spcAft>
                <a:spcPts val="0"/>
              </a:spcAft>
              <a:buSzPts val="1800"/>
              <a:buFont typeface="Times New Roman"/>
              <a:buAutoNum type="arabicPeriod"/>
            </a:pPr>
            <a:r>
              <a:rPr b="1" lang="en" sz="2800">
                <a:solidFill>
                  <a:srgbClr val="3F3F3F"/>
                </a:solidFill>
                <a:latin typeface="Times New Roman"/>
                <a:ea typeface="Times New Roman"/>
                <a:cs typeface="Times New Roman"/>
                <a:sym typeface="Times New Roman"/>
              </a:rPr>
              <a:t>Independent Traffic of Station Model: </a:t>
            </a:r>
            <a:r>
              <a:rPr lang="en" sz="2800">
                <a:solidFill>
                  <a:srgbClr val="3F3F3F"/>
                </a:solidFill>
                <a:latin typeface="Times New Roman"/>
                <a:ea typeface="Times New Roman"/>
                <a:cs typeface="Times New Roman"/>
                <a:sym typeface="Times New Roman"/>
              </a:rPr>
              <a:t>The model consists of N independent stations, each generates the frame with probability          in an interval       . Once a frame is generated, the station is blocked. </a:t>
            </a:r>
            <a:endParaRPr/>
          </a:p>
          <a:p>
            <a:pPr indent="-609600" lvl="0" marL="609600" rtl="0" algn="just">
              <a:lnSpc>
                <a:spcPct val="90000"/>
              </a:lnSpc>
              <a:spcBef>
                <a:spcPts val="1000"/>
              </a:spcBef>
              <a:spcAft>
                <a:spcPts val="0"/>
              </a:spcAft>
              <a:buSzPts val="1800"/>
              <a:buFont typeface="Times New Roman"/>
              <a:buAutoNum type="arabicPeriod"/>
            </a:pPr>
            <a:r>
              <a:rPr b="1" lang="en" sz="2800">
                <a:solidFill>
                  <a:srgbClr val="3F3F3F"/>
                </a:solidFill>
                <a:latin typeface="Times New Roman"/>
                <a:ea typeface="Times New Roman"/>
                <a:cs typeface="Times New Roman"/>
                <a:sym typeface="Times New Roman"/>
              </a:rPr>
              <a:t>Single Channel Assumption: </a:t>
            </a:r>
            <a:r>
              <a:rPr lang="en" sz="2800">
                <a:solidFill>
                  <a:srgbClr val="3F3F3F"/>
                </a:solidFill>
                <a:latin typeface="Times New Roman"/>
                <a:ea typeface="Times New Roman"/>
                <a:cs typeface="Times New Roman"/>
                <a:sym typeface="Times New Roman"/>
              </a:rPr>
              <a:t>A single channel is available for all communication.</a:t>
            </a:r>
            <a:endParaRPr/>
          </a:p>
          <a:p>
            <a:pPr indent="-609600" lvl="0" marL="609600" rtl="0" algn="just">
              <a:lnSpc>
                <a:spcPct val="90000"/>
              </a:lnSpc>
              <a:spcBef>
                <a:spcPts val="1000"/>
              </a:spcBef>
              <a:spcAft>
                <a:spcPts val="0"/>
              </a:spcAft>
              <a:buSzPts val="1800"/>
              <a:buFont typeface="Times New Roman"/>
              <a:buAutoNum type="arabicPeriod"/>
            </a:pPr>
            <a:r>
              <a:rPr b="1" lang="en" sz="2800">
                <a:solidFill>
                  <a:srgbClr val="3F3F3F"/>
                </a:solidFill>
                <a:latin typeface="Times New Roman"/>
                <a:ea typeface="Times New Roman"/>
                <a:cs typeface="Times New Roman"/>
                <a:sym typeface="Times New Roman"/>
              </a:rPr>
              <a:t>Collision Assumption:</a:t>
            </a:r>
            <a:r>
              <a:rPr lang="en" sz="2800">
                <a:solidFill>
                  <a:srgbClr val="3F3F3F"/>
                </a:solidFill>
                <a:latin typeface="Times New Roman"/>
                <a:ea typeface="Times New Roman"/>
                <a:cs typeface="Times New Roman"/>
                <a:sym typeface="Times New Roman"/>
              </a:rPr>
              <a:t> If two frames are transmitted simultaneously, they overlap in time and resulting signal is garbled. This event is called a Collision. All stations can detect that a collision has occurred. A collided frame must be transmitted again later. No errors other than those generated by collision occur.</a:t>
            </a:r>
            <a:endParaRPr sz="2800">
              <a:solidFill>
                <a:srgbClr val="3F3F3F"/>
              </a:solidFill>
              <a:latin typeface="Times New Roman"/>
              <a:ea typeface="Times New Roman"/>
              <a:cs typeface="Times New Roman"/>
              <a:sym typeface="Times New Roman"/>
            </a:endParaRPr>
          </a:p>
        </p:txBody>
      </p:sp>
      <p:pic>
        <p:nvPicPr>
          <p:cNvPr id="131" name="Google Shape;131;p63"/>
          <p:cNvPicPr preferRelativeResize="0"/>
          <p:nvPr/>
        </p:nvPicPr>
        <p:blipFill rotWithShape="1">
          <a:blip r:embed="rId4">
            <a:alphaModFix/>
          </a:blip>
          <a:srcRect b="0" l="0" r="0" t="0"/>
          <a:stretch/>
        </p:blipFill>
        <p:spPr>
          <a:xfrm>
            <a:off x="10023475" y="2252663"/>
            <a:ext cx="709613" cy="522287"/>
          </a:xfrm>
          <a:prstGeom prst="rect">
            <a:avLst/>
          </a:prstGeom>
          <a:noFill/>
          <a:ln>
            <a:noFill/>
          </a:ln>
        </p:spPr>
      </p:pic>
      <p:graphicFrame>
        <p:nvGraphicFramePr>
          <p:cNvPr id="132" name="Google Shape;132;p63"/>
          <p:cNvGraphicFramePr/>
          <p:nvPr/>
        </p:nvGraphicFramePr>
        <p:xfrm>
          <a:off x="7421563" y="1290638"/>
          <a:ext cx="1606550" cy="1071562"/>
        </p:xfrm>
        <a:graphic>
          <a:graphicData uri="http://schemas.openxmlformats.org/presentationml/2006/ole">
            <mc:AlternateContent>
              <mc:Choice Requires="v">
                <p:oleObj r:id="rId5" imgH="1071562" imgW="1606550" progId="Word.Picture.8" spid="_x0000_s1">
                  <p:embed/>
                </p:oleObj>
              </mc:Choice>
              <mc:Fallback>
                <p:oleObj r:id="rId6" imgH="1071562" imgW="1606550" progId="Word.Picture.8">
                  <p:embed/>
                  <p:pic>
                    <p:nvPicPr>
                      <p:cNvPr id="132" name="Google Shape;132;p63"/>
                      <p:cNvPicPr preferRelativeResize="0"/>
                      <p:nvPr/>
                    </p:nvPicPr>
                    <p:blipFill rotWithShape="1">
                      <a:blip r:embed="rId7">
                        <a:alphaModFix/>
                      </a:blip>
                      <a:srcRect b="0" l="0" r="0" t="0"/>
                      <a:stretch/>
                    </p:blipFill>
                    <p:spPr>
                      <a:xfrm>
                        <a:off x="7421563" y="1290638"/>
                        <a:ext cx="1606550" cy="1071562"/>
                      </a:xfrm>
                      <a:prstGeom prst="rect">
                        <a:avLst/>
                      </a:prstGeom>
                      <a:noFill/>
                      <a:ln>
                        <a:noFill/>
                      </a:ln>
                    </p:spPr>
                  </p:pic>
                </p:oleObj>
              </mc:Fallback>
            </mc:AlternateContent>
          </a:graphicData>
        </a:graphic>
      </p:graphicFrame>
      <p:pic>
        <p:nvPicPr>
          <p:cNvPr id="133" name="Google Shape;133;p63"/>
          <p:cNvPicPr preferRelativeResize="0"/>
          <p:nvPr/>
        </p:nvPicPr>
        <p:blipFill rotWithShape="1">
          <a:blip r:embed="rId8">
            <a:alphaModFix/>
          </a:blip>
          <a:srcRect b="0" l="0" r="0" t="0"/>
          <a:stretch/>
        </p:blipFill>
        <p:spPr>
          <a:xfrm>
            <a:off x="2170113" y="2647950"/>
            <a:ext cx="515937" cy="482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5" name="Shape 625"/>
        <p:cNvGrpSpPr/>
        <p:nvPr/>
      </p:nvGrpSpPr>
      <p:grpSpPr>
        <a:xfrm>
          <a:off x="0" y="0"/>
          <a:ext cx="0" cy="0"/>
          <a:chOff x="0" y="0"/>
          <a:chExt cx="0" cy="0"/>
        </a:xfrm>
      </p:grpSpPr>
      <p:sp>
        <p:nvSpPr>
          <p:cNvPr id="626" name="Google Shape;626;p130"/>
          <p:cNvSpPr txBox="1"/>
          <p:nvPr/>
        </p:nvSpPr>
        <p:spPr>
          <a:xfrm>
            <a:off x="238125" y="0"/>
            <a:ext cx="9144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Noto Sans Symbols"/>
              <a:buNone/>
            </a:pPr>
            <a:r>
              <a:rPr b="1" i="0" lang="en" sz="4000" u="none" cap="none" strike="noStrike">
                <a:solidFill>
                  <a:schemeClr val="dk1"/>
                </a:solidFill>
                <a:latin typeface="Times New Roman"/>
                <a:ea typeface="Times New Roman"/>
                <a:cs typeface="Times New Roman"/>
                <a:sym typeface="Times New Roman"/>
              </a:rPr>
              <a:t>Limited-Contention Protocols</a:t>
            </a:r>
            <a:endParaRPr/>
          </a:p>
        </p:txBody>
      </p:sp>
      <p:sp>
        <p:nvSpPr>
          <p:cNvPr id="627" name="Google Shape;627;p130"/>
          <p:cNvSpPr txBox="1"/>
          <p:nvPr/>
        </p:nvSpPr>
        <p:spPr>
          <a:xfrm>
            <a:off x="128588" y="6019800"/>
            <a:ext cx="11599862" cy="838200"/>
          </a:xfrm>
          <a:prstGeom prst="rect">
            <a:avLst/>
          </a:prstGeom>
          <a:noFill/>
          <a:ln>
            <a:noFill/>
          </a:ln>
        </p:spPr>
        <p:txBody>
          <a:bodyPr anchorCtr="0" anchor="t" bIns="45700" lIns="91425" spcFirstLastPara="1" rIns="91425" wrap="square" tIns="45700">
            <a:noAutofit/>
          </a:bodyPr>
          <a:lstStyle/>
          <a:p>
            <a:pPr indent="-608013" lvl="0" marL="609600" marR="0" rtl="0" algn="ctr">
              <a:lnSpc>
                <a:spcPct val="100000"/>
              </a:lnSpc>
              <a:spcBef>
                <a:spcPts val="0"/>
              </a:spcBef>
              <a:spcAft>
                <a:spcPts val="0"/>
              </a:spcAft>
              <a:buClr>
                <a:srgbClr val="000000"/>
              </a:buClr>
              <a:buSzPts val="3200"/>
              <a:buFont typeface="Noto Sans Symbols"/>
              <a:buNone/>
            </a:pPr>
            <a:r>
              <a:rPr b="0" i="0" lang="en" sz="3200" u="none" cap="none" strike="noStrike">
                <a:solidFill>
                  <a:srgbClr val="000000"/>
                </a:solidFill>
                <a:latin typeface="Arial"/>
                <a:ea typeface="Arial"/>
                <a:cs typeface="Arial"/>
                <a:sym typeface="Arial"/>
              </a:rPr>
              <a:t>Acquisition probability for a symmetric contention channel.</a:t>
            </a:r>
            <a:endParaRPr/>
          </a:p>
        </p:txBody>
      </p:sp>
      <p:pic>
        <p:nvPicPr>
          <p:cNvPr id="628" name="Google Shape;628;p130"/>
          <p:cNvPicPr preferRelativeResize="0"/>
          <p:nvPr/>
        </p:nvPicPr>
        <p:blipFill rotWithShape="1">
          <a:blip r:embed="rId3">
            <a:alphaModFix/>
          </a:blip>
          <a:srcRect b="0" l="0" r="0" t="0"/>
          <a:stretch/>
        </p:blipFill>
        <p:spPr>
          <a:xfrm>
            <a:off x="173038" y="1143000"/>
            <a:ext cx="11845925" cy="476408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31"/>
          <p:cNvSpPr txBox="1"/>
          <p:nvPr>
            <p:ph type="ctrTitle"/>
          </p:nvPr>
        </p:nvSpPr>
        <p:spPr>
          <a:xfrm>
            <a:off x="1098550" y="2151063"/>
            <a:ext cx="9251950" cy="2497137"/>
          </a:xfrm>
          <a:prstGeom prst="rect">
            <a:avLst/>
          </a:prstGeom>
          <a:noFill/>
          <a:ln>
            <a:noFill/>
          </a:ln>
        </p:spPr>
        <p:txBody>
          <a:bodyPr anchorCtr="0" anchor="ctr" bIns="121900" lIns="121900" spcFirstLastPara="1" rIns="121900" wrap="square" tIns="121900">
            <a:normAutofit/>
          </a:bodyPr>
          <a:lstStyle/>
          <a:p>
            <a:pPr indent="0" lvl="0" marL="0" rtl="0" algn="l">
              <a:lnSpc>
                <a:spcPct val="90000"/>
              </a:lnSpc>
              <a:spcBef>
                <a:spcPts val="0"/>
              </a:spcBef>
              <a:spcAft>
                <a:spcPts val="0"/>
              </a:spcAft>
              <a:buSzPts val="6000"/>
              <a:buNone/>
            </a:pPr>
            <a:r>
              <a:rPr b="1" lang="en" sz="6600">
                <a:solidFill>
                  <a:schemeClr val="dk1"/>
                </a:solidFill>
                <a:latin typeface="Times New Roman"/>
                <a:ea typeface="Times New Roman"/>
                <a:cs typeface="Times New Roman"/>
                <a:sym typeface="Times New Roman"/>
              </a:rPr>
              <a:t>WIRELESS LAN PROTOCOLS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32"/>
          <p:cNvSpPr txBox="1"/>
          <p:nvPr>
            <p:ph type="title"/>
          </p:nvPr>
        </p:nvSpPr>
        <p:spPr>
          <a:xfrm>
            <a:off x="439738" y="134938"/>
            <a:ext cx="9374187" cy="1333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latin typeface="Times New Roman"/>
                <a:ea typeface="Times New Roman"/>
                <a:cs typeface="Times New Roman"/>
                <a:sym typeface="Times New Roman"/>
              </a:rPr>
              <a:t>INTRODUCTION</a:t>
            </a:r>
            <a:endParaRPr/>
          </a:p>
        </p:txBody>
      </p:sp>
      <p:sp>
        <p:nvSpPr>
          <p:cNvPr id="639" name="Google Shape;639;p132"/>
          <p:cNvSpPr txBox="1"/>
          <p:nvPr>
            <p:ph idx="1" type="body"/>
          </p:nvPr>
        </p:nvSpPr>
        <p:spPr>
          <a:xfrm>
            <a:off x="439738" y="1271588"/>
            <a:ext cx="11195050" cy="492125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System of laptop computers that communicate by radio can be regarded as a wireless LAN</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It is an example of broadcast channel </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 common configuration of wireless LAN is an office building with APs (Access Point), which are wired using fiber or copper strategically placed around the building</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These APs provide connectivity to the stations that talk to them</a:t>
            </a:r>
            <a:endParaRPr sz="2933">
              <a:solidFill>
                <a:srgbClr val="3F3F3F"/>
              </a:solidFill>
              <a:latin typeface="Times New Roman"/>
              <a:ea typeface="Times New Roman"/>
              <a:cs typeface="Times New Roman"/>
              <a:sym typeface="Times New Roman"/>
            </a:endParaRPr>
          </a:p>
          <a:p>
            <a:pPr indent="0" lvl="0" marL="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640" name="Google Shape;640;p132"/>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33"/>
          <p:cNvSpPr txBox="1"/>
          <p:nvPr>
            <p:ph type="title"/>
          </p:nvPr>
        </p:nvSpPr>
        <p:spPr>
          <a:xfrm>
            <a:off x="293688" y="260350"/>
            <a:ext cx="9374187"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latin typeface="Times New Roman"/>
                <a:ea typeface="Times New Roman"/>
                <a:cs typeface="Times New Roman"/>
                <a:sym typeface="Times New Roman"/>
              </a:rPr>
              <a:t>      INTRODUCTION</a:t>
            </a:r>
            <a:endParaRPr/>
          </a:p>
        </p:txBody>
      </p:sp>
      <p:sp>
        <p:nvSpPr>
          <p:cNvPr id="646" name="Google Shape;646;p133"/>
          <p:cNvSpPr txBox="1"/>
          <p:nvPr>
            <p:ph idx="1" type="body"/>
          </p:nvPr>
        </p:nvSpPr>
        <p:spPr>
          <a:xfrm>
            <a:off x="293688" y="1460500"/>
            <a:ext cx="11288712" cy="457835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Wireless systems cannot detect a collision while its occurring</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Moreover, in wired LANs one station sends a frame and all other stations receive it, which does not happen in wireless LAN causing complications</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In wireless LAN, we make an assumption that each radio transmitter has fixed range, represented by a circular coverage region which another station can sense and send or receive frames</a:t>
            </a:r>
            <a:endParaRPr sz="2933">
              <a:solidFill>
                <a:srgbClr val="3F3F3F"/>
              </a:solidFill>
              <a:latin typeface="Times New Roman"/>
              <a:ea typeface="Times New Roman"/>
              <a:cs typeface="Times New Roman"/>
              <a:sym typeface="Times New Roman"/>
            </a:endParaRPr>
          </a:p>
          <a:p>
            <a:pPr indent="0" lvl="0" marL="45720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647" name="Google Shape;647;p133"/>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34"/>
          <p:cNvSpPr txBox="1"/>
          <p:nvPr>
            <p:ph type="title"/>
          </p:nvPr>
        </p:nvSpPr>
        <p:spPr>
          <a:xfrm>
            <a:off x="412750" y="254000"/>
            <a:ext cx="9374188" cy="1333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latin typeface="Times New Roman"/>
                <a:ea typeface="Times New Roman"/>
                <a:cs typeface="Times New Roman"/>
                <a:sym typeface="Times New Roman"/>
              </a:rPr>
              <a:t>    CSMA FOR WIRELESS LAN</a:t>
            </a:r>
            <a:endParaRPr/>
          </a:p>
        </p:txBody>
      </p:sp>
      <p:sp>
        <p:nvSpPr>
          <p:cNvPr id="653" name="Google Shape;653;p134"/>
          <p:cNvSpPr txBox="1"/>
          <p:nvPr>
            <p:ph idx="1" type="body"/>
          </p:nvPr>
        </p:nvSpPr>
        <p:spPr>
          <a:xfrm>
            <a:off x="412750" y="1679575"/>
            <a:ext cx="11129963" cy="3911600"/>
          </a:xfrm>
          <a:prstGeom prst="rect">
            <a:avLst/>
          </a:prstGeom>
          <a:noFill/>
          <a:ln>
            <a:noFill/>
          </a:ln>
        </p:spPr>
        <p:txBody>
          <a:bodyPr anchorCtr="0" anchor="t" bIns="121900" lIns="121900" spcFirstLastPara="1" rIns="121900" wrap="square" tIns="121900">
            <a:noAutofit/>
          </a:bodyPr>
          <a:lstStyle/>
          <a:p>
            <a:pPr indent="-457200" lvl="0" marL="457200" rtl="0" algn="l">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We might try to use CSMA for wireless LAN; i.e. listen for other transmissions and send only if no one else is doing so</a:t>
            </a:r>
            <a:endParaRPr sz="2933">
              <a:solidFill>
                <a:srgbClr val="3F3F3F"/>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But interference at receiver may create problem for reception of frame</a:t>
            </a:r>
            <a:endParaRPr sz="2933">
              <a:solidFill>
                <a:srgbClr val="3F3F3F"/>
              </a:solidFill>
              <a:latin typeface="Times New Roman"/>
              <a:ea typeface="Times New Roman"/>
              <a:cs typeface="Times New Roman"/>
              <a:sym typeface="Times New Roman"/>
            </a:endParaRPr>
          </a:p>
          <a:p>
            <a:pPr indent="-457200" lvl="0" marL="457200" rtl="0" algn="l">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Consider fig 4.1a where four wireless stations are trying to connect to each other</a:t>
            </a:r>
            <a:endParaRPr sz="2933">
              <a:solidFill>
                <a:srgbClr val="3F3F3F"/>
              </a:solidFill>
              <a:latin typeface="Times New Roman"/>
              <a:ea typeface="Times New Roman"/>
              <a:cs typeface="Times New Roman"/>
              <a:sym typeface="Times New Roman"/>
            </a:endParaRPr>
          </a:p>
        </p:txBody>
      </p:sp>
      <p:sp>
        <p:nvSpPr>
          <p:cNvPr id="654" name="Google Shape;654;p134"/>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35"/>
          <p:cNvSpPr txBox="1"/>
          <p:nvPr>
            <p:ph type="title"/>
          </p:nvPr>
        </p:nvSpPr>
        <p:spPr>
          <a:xfrm>
            <a:off x="412750" y="280988"/>
            <a:ext cx="9374188" cy="1331912"/>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latin typeface="Times New Roman"/>
                <a:ea typeface="Times New Roman"/>
                <a:cs typeface="Times New Roman"/>
                <a:sym typeface="Times New Roman"/>
              </a:rPr>
              <a:t>     CSMA FOR WIRELESS LAN</a:t>
            </a:r>
            <a:br>
              <a:rPr b="1" lang="en">
                <a:latin typeface="Times New Roman"/>
                <a:ea typeface="Times New Roman"/>
                <a:cs typeface="Times New Roman"/>
                <a:sym typeface="Times New Roman"/>
              </a:rPr>
            </a:br>
            <a:endParaRPr b="1"/>
          </a:p>
        </p:txBody>
      </p:sp>
      <p:sp>
        <p:nvSpPr>
          <p:cNvPr id="660" name="Google Shape;660;p135"/>
          <p:cNvSpPr txBox="1"/>
          <p:nvPr>
            <p:ph idx="1" type="body"/>
          </p:nvPr>
        </p:nvSpPr>
        <p:spPr>
          <a:xfrm>
            <a:off x="209550" y="1825625"/>
            <a:ext cx="6213475" cy="416242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The radio range is such that, A and B are within each other’s range and can interfere with each other</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 can also interfere with B and D, but not A</a:t>
            </a:r>
            <a:endParaRPr sz="2933">
              <a:solidFill>
                <a:srgbClr val="3F3F3F"/>
              </a:solidFill>
              <a:latin typeface="Times New Roman"/>
              <a:ea typeface="Times New Roman"/>
              <a:cs typeface="Times New Roman"/>
              <a:sym typeface="Times New Roman"/>
            </a:endParaRPr>
          </a:p>
        </p:txBody>
      </p:sp>
      <p:sp>
        <p:nvSpPr>
          <p:cNvPr id="661" name="Google Shape;661;p135"/>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662" name="Google Shape;662;p135"/>
          <p:cNvPicPr preferRelativeResize="0"/>
          <p:nvPr/>
        </p:nvPicPr>
        <p:blipFill rotWithShape="1">
          <a:blip r:embed="rId3">
            <a:alphaModFix/>
          </a:blip>
          <a:srcRect b="0" l="0" r="0" t="0"/>
          <a:stretch/>
        </p:blipFill>
        <p:spPr>
          <a:xfrm>
            <a:off x="6745288" y="1458913"/>
            <a:ext cx="5254625" cy="4162425"/>
          </a:xfrm>
          <a:prstGeom prst="rect">
            <a:avLst/>
          </a:prstGeom>
          <a:noFill/>
          <a:ln>
            <a:noFill/>
          </a:ln>
        </p:spPr>
      </p:pic>
      <p:sp>
        <p:nvSpPr>
          <p:cNvPr id="663" name="Google Shape;663;p135"/>
          <p:cNvSpPr txBox="1"/>
          <p:nvPr/>
        </p:nvSpPr>
        <p:spPr>
          <a:xfrm>
            <a:off x="8331200" y="5683250"/>
            <a:ext cx="2555875" cy="609600"/>
          </a:xfrm>
          <a:prstGeom prst="rect">
            <a:avLst/>
          </a:prstGeom>
          <a:noFill/>
          <a:ln>
            <a:noFill/>
          </a:ln>
        </p:spPr>
        <p:txBody>
          <a:bodyPr anchorCtr="0" anchor="t" bIns="121900" lIns="121900" spcFirstLastPara="1" rIns="121900" wrap="square" tIns="121900">
            <a:noAutofit/>
          </a:bodyPr>
          <a:lstStyle/>
          <a:p>
            <a:pPr indent="0" lvl="0" marL="608013" marR="0" rtl="0" algn="l">
              <a:lnSpc>
                <a:spcPct val="115000"/>
              </a:lnSpc>
              <a:spcBef>
                <a:spcPts val="0"/>
              </a:spcBef>
              <a:spcAft>
                <a:spcPts val="0"/>
              </a:spcAft>
              <a:buClr>
                <a:srgbClr val="2C3C43"/>
              </a:buClr>
              <a:buSzPts val="2400"/>
              <a:buFont typeface="Noto Sans Symbols"/>
              <a:buNone/>
            </a:pPr>
            <a:r>
              <a:rPr b="0" i="0" lang="en" sz="2400" u="none" cap="none" strike="noStrike">
                <a:solidFill>
                  <a:srgbClr val="2C3C43"/>
                </a:solidFill>
                <a:latin typeface="Nunito"/>
                <a:ea typeface="Nunito"/>
                <a:cs typeface="Nunito"/>
                <a:sym typeface="Nunito"/>
              </a:rPr>
              <a:t>Fig 4.1</a:t>
            </a:r>
            <a:endParaRPr b="0" i="0" sz="2400" u="none" cap="none" strike="noStrike">
              <a:solidFill>
                <a:schemeClr val="dk1"/>
              </a:solidFill>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36"/>
          <p:cNvSpPr txBox="1"/>
          <p:nvPr>
            <p:ph type="title"/>
          </p:nvPr>
        </p:nvSpPr>
        <p:spPr>
          <a:xfrm>
            <a:off x="415925" y="163513"/>
            <a:ext cx="11583988" cy="1333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latin typeface="Times New Roman"/>
                <a:ea typeface="Times New Roman"/>
                <a:cs typeface="Times New Roman"/>
                <a:sym typeface="Times New Roman"/>
              </a:rPr>
              <a:t>     CSMA FOR WIRELESS LAN - HIDDEN TERMINAL ISSUE</a:t>
            </a:r>
            <a:endParaRPr/>
          </a:p>
        </p:txBody>
      </p:sp>
      <p:sp>
        <p:nvSpPr>
          <p:cNvPr id="669" name="Google Shape;669;p136"/>
          <p:cNvSpPr txBox="1"/>
          <p:nvPr>
            <p:ph idx="1" type="body"/>
          </p:nvPr>
        </p:nvSpPr>
        <p:spPr>
          <a:xfrm>
            <a:off x="312738" y="1822450"/>
            <a:ext cx="11110912" cy="416877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Case I: Consider A and C are transmitting to B as seen in fig 4.1a</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If A sends and C immediately senses the medium, it will not hear A because it is out of range </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 will falsely conclude that it can transmit to B, and at receiving station B, interference occurs </a:t>
            </a:r>
            <a:endParaRPr sz="2933">
              <a:solidFill>
                <a:srgbClr val="3F3F3F"/>
              </a:solidFill>
              <a:latin typeface="Times New Roman"/>
              <a:ea typeface="Times New Roman"/>
              <a:cs typeface="Times New Roman"/>
              <a:sym typeface="Times New Roman"/>
            </a:endParaRPr>
          </a:p>
          <a:p>
            <a:pPr indent="0" lvl="0" marL="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670" name="Google Shape;670;p136"/>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37"/>
          <p:cNvSpPr txBox="1"/>
          <p:nvPr>
            <p:ph type="title"/>
          </p:nvPr>
        </p:nvSpPr>
        <p:spPr>
          <a:xfrm>
            <a:off x="355600" y="149225"/>
            <a:ext cx="11480800" cy="133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83333"/>
              <a:buNone/>
            </a:pPr>
            <a:r>
              <a:rPr b="1" lang="en">
                <a:latin typeface="Times New Roman"/>
                <a:ea typeface="Times New Roman"/>
                <a:cs typeface="Times New Roman"/>
                <a:sym typeface="Times New Roman"/>
              </a:rPr>
              <a:t>     CSMA FOR WIRELESS LAN - HIDDEN TERMINAL ISSUE</a:t>
            </a:r>
            <a:br>
              <a:rPr b="1" lang="en">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676" name="Google Shape;676;p137"/>
          <p:cNvSpPr txBox="1"/>
          <p:nvPr>
            <p:ph idx="1" type="body"/>
          </p:nvPr>
        </p:nvSpPr>
        <p:spPr>
          <a:xfrm>
            <a:off x="101600" y="2054225"/>
            <a:ext cx="11482388" cy="3689350"/>
          </a:xfrm>
          <a:prstGeom prst="rect">
            <a:avLst/>
          </a:prstGeom>
          <a:noFill/>
          <a:ln>
            <a:noFill/>
          </a:ln>
        </p:spPr>
        <p:txBody>
          <a:bodyPr anchorCtr="0" anchor="t" bIns="121900" lIns="121900" spcFirstLastPara="1" rIns="121900" wrap="square" tIns="121900">
            <a:normAutofit/>
          </a:bodyPr>
          <a:lstStyle/>
          <a:p>
            <a:pPr indent="-506413" lvl="1" marL="1217613" rtl="0" algn="just">
              <a:lnSpc>
                <a:spcPct val="90000"/>
              </a:lnSpc>
              <a:spcBef>
                <a:spcPts val="0"/>
              </a:spcBef>
              <a:spcAft>
                <a:spcPts val="0"/>
              </a:spcAft>
              <a:buSzPts val="2400"/>
              <a:buChar char="○"/>
            </a:pPr>
            <a:r>
              <a:rPr lang="en" sz="3200">
                <a:latin typeface="Times New Roman"/>
                <a:ea typeface="Times New Roman"/>
                <a:cs typeface="Times New Roman"/>
                <a:sym typeface="Times New Roman"/>
              </a:rPr>
              <a:t>Thus collisions garble the signal and destroy both the frames</a:t>
            </a:r>
            <a:endParaRPr/>
          </a:p>
          <a:p>
            <a:pPr indent="-506413" lvl="1" marL="1217613" rtl="0" algn="just">
              <a:lnSpc>
                <a:spcPct val="90000"/>
              </a:lnSpc>
              <a:spcBef>
                <a:spcPts val="0"/>
              </a:spcBef>
              <a:spcAft>
                <a:spcPts val="0"/>
              </a:spcAft>
              <a:buSzPts val="2400"/>
              <a:buChar char="○"/>
            </a:pPr>
            <a:r>
              <a:rPr lang="en" sz="3200">
                <a:latin typeface="Times New Roman"/>
                <a:ea typeface="Times New Roman"/>
                <a:cs typeface="Times New Roman"/>
                <a:sym typeface="Times New Roman"/>
              </a:rPr>
              <a:t>This issue of a station not being able to detect a potential competitor for the medium because it is far away is known as </a:t>
            </a:r>
            <a:r>
              <a:rPr b="1" lang="en" sz="3200">
                <a:latin typeface="Times New Roman"/>
                <a:ea typeface="Times New Roman"/>
                <a:cs typeface="Times New Roman"/>
                <a:sym typeface="Times New Roman"/>
              </a:rPr>
              <a:t>hidden terminal problem</a:t>
            </a:r>
            <a:endParaRPr/>
          </a:p>
          <a:p>
            <a:pPr indent="0" lvl="0" marL="0" rtl="0" algn="just">
              <a:lnSpc>
                <a:spcPct val="90000"/>
              </a:lnSpc>
              <a:spcBef>
                <a:spcPts val="2138"/>
              </a:spcBef>
              <a:spcAft>
                <a:spcPts val="2138"/>
              </a:spcAft>
              <a:buSzPts val="1300"/>
              <a:buFont typeface="Noto Sans Symbols"/>
              <a:buNone/>
            </a:pPr>
            <a:r>
              <a:t/>
            </a:r>
            <a:endParaRPr>
              <a:latin typeface="Times New Roman"/>
              <a:ea typeface="Times New Roman"/>
              <a:cs typeface="Times New Roman"/>
              <a:sym typeface="Times New Roman"/>
            </a:endParaRPr>
          </a:p>
        </p:txBody>
      </p:sp>
      <p:sp>
        <p:nvSpPr>
          <p:cNvPr id="677" name="Google Shape;677;p137"/>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38"/>
          <p:cNvSpPr txBox="1"/>
          <p:nvPr>
            <p:ph type="title"/>
          </p:nvPr>
        </p:nvSpPr>
        <p:spPr>
          <a:xfrm>
            <a:off x="139700" y="214313"/>
            <a:ext cx="11615738" cy="1333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latin typeface="Times New Roman"/>
                <a:ea typeface="Times New Roman"/>
                <a:cs typeface="Times New Roman"/>
                <a:sym typeface="Times New Roman"/>
              </a:rPr>
              <a:t>       CSMA FOR WIRELESS LAN - EXPOSED TERMINAL ISSUE</a:t>
            </a:r>
            <a:endParaRPr/>
          </a:p>
        </p:txBody>
      </p:sp>
      <p:sp>
        <p:nvSpPr>
          <p:cNvPr id="683" name="Google Shape;683;p138"/>
          <p:cNvSpPr txBox="1"/>
          <p:nvPr>
            <p:ph idx="1" type="body"/>
          </p:nvPr>
        </p:nvSpPr>
        <p:spPr>
          <a:xfrm>
            <a:off x="192088" y="1758950"/>
            <a:ext cx="6037262" cy="3963988"/>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Case II: Consider B is transmitting to A and C wants to transmit to D at the same time as seen in fig 4.1b</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If C senses a medium, it will falsely conclude that it may not send to D (dashed line)</a:t>
            </a:r>
            <a:endParaRPr sz="2933">
              <a:solidFill>
                <a:srgbClr val="3F3F3F"/>
              </a:solidFill>
              <a:latin typeface="Times New Roman"/>
              <a:ea typeface="Times New Roman"/>
              <a:cs typeface="Times New Roman"/>
              <a:sym typeface="Times New Roman"/>
            </a:endParaRPr>
          </a:p>
          <a:p>
            <a:pPr indent="0" lvl="0" marL="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684" name="Google Shape;684;p138"/>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685" name="Google Shape;685;p138"/>
          <p:cNvPicPr preferRelativeResize="0"/>
          <p:nvPr/>
        </p:nvPicPr>
        <p:blipFill rotWithShape="1">
          <a:blip r:embed="rId3">
            <a:alphaModFix/>
          </a:blip>
          <a:srcRect b="0" l="0" r="0" t="0"/>
          <a:stretch/>
        </p:blipFill>
        <p:spPr>
          <a:xfrm>
            <a:off x="6713538" y="1547813"/>
            <a:ext cx="5286375" cy="4294187"/>
          </a:xfrm>
          <a:prstGeom prst="rect">
            <a:avLst/>
          </a:prstGeom>
          <a:noFill/>
          <a:ln>
            <a:noFill/>
          </a:ln>
        </p:spPr>
      </p:pic>
      <p:sp>
        <p:nvSpPr>
          <p:cNvPr id="686" name="Google Shape;686;p138"/>
          <p:cNvSpPr txBox="1"/>
          <p:nvPr/>
        </p:nvSpPr>
        <p:spPr>
          <a:xfrm>
            <a:off x="7915275" y="5842000"/>
            <a:ext cx="3197225" cy="525463"/>
          </a:xfrm>
          <a:prstGeom prst="rect">
            <a:avLst/>
          </a:prstGeom>
          <a:noFill/>
          <a:ln>
            <a:noFill/>
          </a:ln>
        </p:spPr>
        <p:txBody>
          <a:bodyPr anchorCtr="0" anchor="t" bIns="121900" lIns="121900" spcFirstLastPara="1" rIns="121900" wrap="square" tIns="121900">
            <a:noAutofit/>
          </a:bodyPr>
          <a:lstStyle/>
          <a:p>
            <a:pPr indent="0" lvl="0" marL="609585" marR="0" rtl="0" algn="l">
              <a:lnSpc>
                <a:spcPct val="115000"/>
              </a:lnSpc>
              <a:spcBef>
                <a:spcPts val="0"/>
              </a:spcBef>
              <a:spcAft>
                <a:spcPts val="0"/>
              </a:spcAft>
              <a:buNone/>
            </a:pPr>
            <a:r>
              <a:rPr b="0" i="0" lang="en" sz="2400" u="none" cap="none" strike="noStrike">
                <a:solidFill>
                  <a:schemeClr val="dk2"/>
                </a:solidFill>
                <a:latin typeface="Nunito"/>
                <a:ea typeface="Nunito"/>
                <a:cs typeface="Nunito"/>
                <a:sym typeface="Nunito"/>
              </a:rPr>
              <a:t>Fig 4.1</a:t>
            </a:r>
            <a:endParaRPr b="0" i="0" sz="2400" u="none" cap="none" strike="noStrike">
              <a:solidFill>
                <a:srgbClr val="000000"/>
              </a:solidFill>
              <a:latin typeface="Nunito"/>
              <a:ea typeface="Nunito"/>
              <a:cs typeface="Nunito"/>
              <a:sym typeface="Nunito"/>
            </a:endParaRPr>
          </a:p>
          <a:p>
            <a:pPr indent="0" lvl="0" marL="0" marR="0" rtl="0" algn="l">
              <a:lnSpc>
                <a:spcPct val="100000"/>
              </a:lnSpc>
              <a:spcBef>
                <a:spcPts val="2133"/>
              </a:spcBef>
              <a:spcAft>
                <a:spcPts val="0"/>
              </a:spcAft>
              <a:buNone/>
            </a:pPr>
            <a:r>
              <a:t/>
            </a:r>
            <a:endParaRPr b="0" i="0" sz="2400" u="none" cap="none" strike="noStrike">
              <a:solidFill>
                <a:srgbClr val="000000"/>
              </a:solidFill>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39"/>
          <p:cNvSpPr txBox="1"/>
          <p:nvPr>
            <p:ph type="title"/>
          </p:nvPr>
        </p:nvSpPr>
        <p:spPr>
          <a:xfrm>
            <a:off x="266700" y="68263"/>
            <a:ext cx="11607800" cy="1331912"/>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90000"/>
              </a:lnSpc>
              <a:spcBef>
                <a:spcPts val="0"/>
              </a:spcBef>
              <a:spcAft>
                <a:spcPts val="0"/>
              </a:spcAft>
              <a:buSzPct val="83333"/>
              <a:buNone/>
            </a:pPr>
            <a:r>
              <a:rPr b="1" lang="en">
                <a:latin typeface="Times New Roman"/>
                <a:ea typeface="Times New Roman"/>
                <a:cs typeface="Times New Roman"/>
                <a:sym typeface="Times New Roman"/>
              </a:rPr>
              <a:t>      CSMA FOR WIRELESS LAN - EXPOSED TERMINAL ISSUE</a:t>
            </a:r>
            <a:br>
              <a:rPr b="1" lang="en">
                <a:latin typeface="Times New Roman"/>
                <a:ea typeface="Times New Roman"/>
                <a:cs typeface="Times New Roman"/>
                <a:sym typeface="Times New Roman"/>
              </a:rPr>
            </a:br>
            <a:endParaRPr b="1">
              <a:latin typeface="Times New Roman"/>
              <a:ea typeface="Times New Roman"/>
              <a:cs typeface="Times New Roman"/>
              <a:sym typeface="Times New Roman"/>
            </a:endParaRPr>
          </a:p>
        </p:txBody>
      </p:sp>
      <p:sp>
        <p:nvSpPr>
          <p:cNvPr id="692" name="Google Shape;692;p139"/>
          <p:cNvSpPr txBox="1"/>
          <p:nvPr>
            <p:ph idx="1" type="body"/>
          </p:nvPr>
        </p:nvSpPr>
        <p:spPr>
          <a:xfrm>
            <a:off x="0" y="2033588"/>
            <a:ext cx="11268075" cy="3648075"/>
          </a:xfrm>
          <a:prstGeom prst="rect">
            <a:avLst/>
          </a:prstGeom>
          <a:noFill/>
          <a:ln>
            <a:noFill/>
          </a:ln>
        </p:spPr>
        <p:txBody>
          <a:bodyPr anchorCtr="0" anchor="t" bIns="121900" lIns="121900" spcFirstLastPara="1" rIns="121900" wrap="square" tIns="121900">
            <a:noAutofit/>
          </a:bodyPr>
          <a:lstStyle/>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It will cause bad transmission between zone B and C only, where neither of intended receivers is located</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This causes a waste of bandwidth </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This is known as </a:t>
            </a:r>
            <a:r>
              <a:rPr b="1" lang="en" sz="2933">
                <a:solidFill>
                  <a:srgbClr val="3F3F3F"/>
                </a:solidFill>
                <a:latin typeface="Times New Roman"/>
                <a:ea typeface="Times New Roman"/>
                <a:cs typeface="Times New Roman"/>
                <a:sym typeface="Times New Roman"/>
              </a:rPr>
              <a:t>exposed terminal problem</a:t>
            </a:r>
            <a:endParaRPr b="1" sz="2933">
              <a:solidFill>
                <a:srgbClr val="3F3F3F"/>
              </a:solidFill>
              <a:latin typeface="Times New Roman"/>
              <a:ea typeface="Times New Roman"/>
              <a:cs typeface="Times New Roman"/>
              <a:sym typeface="Times New Roman"/>
            </a:endParaRPr>
          </a:p>
          <a:p>
            <a:pPr indent="0" lvl="0" marL="1219170" rtl="0" algn="just">
              <a:lnSpc>
                <a:spcPct val="90000"/>
              </a:lnSpc>
              <a:spcBef>
                <a:spcPts val="2133"/>
              </a:spcBef>
              <a:spcAft>
                <a:spcPts val="0"/>
              </a:spcAft>
              <a:buSzPts val="1300"/>
              <a:buFont typeface="Noto Sans Symbols"/>
              <a:buNone/>
            </a:pPr>
            <a:r>
              <a:t/>
            </a:r>
            <a:endParaRPr sz="2933">
              <a:solidFill>
                <a:srgbClr val="3F3F3F"/>
              </a:solidFill>
              <a:latin typeface="Times New Roman"/>
              <a:ea typeface="Times New Roman"/>
              <a:cs typeface="Times New Roman"/>
              <a:sym typeface="Times New Roman"/>
            </a:endParaRPr>
          </a:p>
          <a:p>
            <a:pPr indent="0" lvl="0" marL="121917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693" name="Google Shape;693;p139"/>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accent1"/>
              </a:buClr>
              <a:buSzPts val="12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
        <p:nvSpPr>
          <p:cNvPr id="139" name="Google Shape;139;p64"/>
          <p:cNvSpPr txBox="1"/>
          <p:nvPr>
            <p:ph idx="1" type="body"/>
          </p:nvPr>
        </p:nvSpPr>
        <p:spPr>
          <a:xfrm>
            <a:off x="238125" y="314325"/>
            <a:ext cx="11622088" cy="5954713"/>
          </a:xfrm>
          <a:prstGeom prst="rect">
            <a:avLst/>
          </a:prstGeom>
          <a:noFill/>
          <a:ln>
            <a:noFill/>
          </a:ln>
        </p:spPr>
        <p:txBody>
          <a:bodyPr anchorCtr="0" anchor="t" bIns="45700" lIns="91425" spcFirstLastPara="1" rIns="91425" wrap="square" tIns="45700">
            <a:normAutofit fontScale="85000" lnSpcReduction="10000"/>
          </a:bodyPr>
          <a:lstStyle/>
          <a:p>
            <a:pPr indent="-609600" lvl="0" marL="609600" rtl="0" algn="just">
              <a:lnSpc>
                <a:spcPct val="90000"/>
              </a:lnSpc>
              <a:spcBef>
                <a:spcPts val="1000"/>
              </a:spcBef>
              <a:spcAft>
                <a:spcPts val="0"/>
              </a:spcAft>
              <a:buSzPct val="50420"/>
              <a:buFont typeface="Noto Sans Symbols"/>
              <a:buNone/>
            </a:pPr>
            <a:r>
              <a:rPr b="1" lang="en" sz="4200">
                <a:solidFill>
                  <a:srgbClr val="3F3F3F"/>
                </a:solidFill>
                <a:latin typeface="Times New Roman"/>
                <a:ea typeface="Times New Roman"/>
                <a:cs typeface="Times New Roman"/>
                <a:sym typeface="Times New Roman"/>
              </a:rPr>
              <a:t>2.1.2 Dynamic Channel Allocation in LANs and WANs</a:t>
            </a:r>
            <a:endParaRPr/>
          </a:p>
          <a:p>
            <a:pPr indent="-609600" lvl="0" marL="609600" rtl="0" algn="just">
              <a:lnSpc>
                <a:spcPct val="90000"/>
              </a:lnSpc>
              <a:spcBef>
                <a:spcPts val="1000"/>
              </a:spcBef>
              <a:spcAft>
                <a:spcPts val="0"/>
              </a:spcAft>
              <a:buSzPct val="50420"/>
              <a:buFont typeface="Noto Sans Symbols"/>
              <a:buNone/>
            </a:pPr>
            <a:r>
              <a:t/>
            </a:r>
            <a:endParaRPr b="1" sz="4200">
              <a:solidFill>
                <a:srgbClr val="3F3F3F"/>
              </a:solidFill>
              <a:latin typeface="Times New Roman"/>
              <a:ea typeface="Times New Roman"/>
              <a:cs typeface="Times New Roman"/>
              <a:sym typeface="Times New Roman"/>
            </a:endParaRPr>
          </a:p>
          <a:p>
            <a:pPr indent="-609600" lvl="0" marL="609600" rtl="0" algn="just">
              <a:lnSpc>
                <a:spcPct val="90000"/>
              </a:lnSpc>
              <a:spcBef>
                <a:spcPts val="1000"/>
              </a:spcBef>
              <a:spcAft>
                <a:spcPts val="0"/>
              </a:spcAft>
              <a:buSzPct val="66176"/>
              <a:buFont typeface="Noto Sans Symbols"/>
              <a:buNone/>
            </a:pPr>
            <a:r>
              <a:rPr b="1" lang="en" sz="3200">
                <a:solidFill>
                  <a:srgbClr val="3F3F3F"/>
                </a:solidFill>
                <a:latin typeface="Times New Roman"/>
                <a:ea typeface="Times New Roman"/>
                <a:cs typeface="Times New Roman"/>
                <a:sym typeface="Times New Roman"/>
              </a:rPr>
              <a:t>Assumptions</a:t>
            </a:r>
            <a:endParaRPr/>
          </a:p>
          <a:p>
            <a:pPr indent="-609600" lvl="0" marL="609600" rtl="0" algn="just">
              <a:lnSpc>
                <a:spcPct val="90000"/>
              </a:lnSpc>
              <a:spcBef>
                <a:spcPts val="1000"/>
              </a:spcBef>
              <a:spcAft>
                <a:spcPts val="0"/>
              </a:spcAft>
              <a:buSzPct val="75630"/>
              <a:buFont typeface="Noto Sans Symbols"/>
              <a:buNone/>
            </a:pPr>
            <a:r>
              <a:rPr b="1" lang="en" sz="2800">
                <a:solidFill>
                  <a:srgbClr val="3F3F3F"/>
                </a:solidFill>
                <a:latin typeface="Times New Roman"/>
                <a:ea typeface="Times New Roman"/>
                <a:cs typeface="Times New Roman"/>
                <a:sym typeface="Times New Roman"/>
              </a:rPr>
              <a:t>4. Continuous or slotted time:</a:t>
            </a:r>
            <a:endParaRPr/>
          </a:p>
          <a:p>
            <a:pPr indent="-342900" lvl="0" marL="457200" rtl="0" algn="just">
              <a:lnSpc>
                <a:spcPct val="90000"/>
              </a:lnSpc>
              <a:spcBef>
                <a:spcPts val="1000"/>
              </a:spcBef>
              <a:spcAft>
                <a:spcPts val="0"/>
              </a:spcAft>
              <a:buSzPct val="75630"/>
              <a:buFont typeface="Times New Roman"/>
              <a:buNone/>
            </a:pPr>
            <a:r>
              <a:rPr lang="en" sz="2800">
                <a:solidFill>
                  <a:srgbClr val="3F3F3F"/>
                </a:solidFill>
                <a:latin typeface="Times New Roman"/>
                <a:ea typeface="Times New Roman"/>
                <a:cs typeface="Times New Roman"/>
                <a:sym typeface="Times New Roman"/>
              </a:rPr>
              <a:t>4a. Continuous Time: time may be assumed continuous  in which case, Frame transmission can begin at any instant.</a:t>
            </a:r>
            <a:endParaRPr/>
          </a:p>
          <a:p>
            <a:pPr indent="-342900" lvl="0" marL="457200" rtl="0" algn="just">
              <a:lnSpc>
                <a:spcPct val="90000"/>
              </a:lnSpc>
              <a:spcBef>
                <a:spcPts val="1000"/>
              </a:spcBef>
              <a:spcAft>
                <a:spcPts val="0"/>
              </a:spcAft>
              <a:buSzPct val="75630"/>
              <a:buFont typeface="Times New Roman"/>
              <a:buNone/>
            </a:pPr>
            <a:r>
              <a:rPr lang="en" sz="2800">
                <a:solidFill>
                  <a:srgbClr val="3F3F3F"/>
                </a:solidFill>
                <a:latin typeface="Times New Roman"/>
                <a:ea typeface="Times New Roman"/>
                <a:cs typeface="Times New Roman"/>
                <a:sym typeface="Times New Roman"/>
              </a:rPr>
              <a:t>4b. Slotted Time: Time is divided into discrete intervals called as slots. Frame transmission always begin at the start of a slot. A slot may contain 0 (idle slot) or 1 (successful transmission) or more frames (collision).</a:t>
            </a:r>
            <a:endParaRPr/>
          </a:p>
          <a:p>
            <a:pPr indent="-342900" lvl="0" marL="457200" rtl="0" algn="just">
              <a:lnSpc>
                <a:spcPct val="90000"/>
              </a:lnSpc>
              <a:spcBef>
                <a:spcPts val="1000"/>
              </a:spcBef>
              <a:spcAft>
                <a:spcPts val="0"/>
              </a:spcAft>
              <a:buSzPct val="75630"/>
              <a:buFont typeface="Times New Roman"/>
              <a:buNone/>
            </a:pPr>
            <a:r>
              <a:rPr b="1" lang="en" sz="2800">
                <a:solidFill>
                  <a:srgbClr val="3F3F3F"/>
                </a:solidFill>
                <a:latin typeface="Times New Roman"/>
                <a:ea typeface="Times New Roman"/>
                <a:cs typeface="Times New Roman"/>
                <a:sym typeface="Times New Roman"/>
              </a:rPr>
              <a:t>5. Carrier Sense or Non carrier sense:</a:t>
            </a:r>
            <a:endParaRPr/>
          </a:p>
          <a:p>
            <a:pPr indent="-342900" lvl="0" marL="457200" rtl="0" algn="just">
              <a:lnSpc>
                <a:spcPct val="90000"/>
              </a:lnSpc>
              <a:spcBef>
                <a:spcPts val="1000"/>
              </a:spcBef>
              <a:spcAft>
                <a:spcPts val="0"/>
              </a:spcAft>
              <a:buSzPct val="75630"/>
              <a:buFont typeface="Times New Roman"/>
              <a:buNone/>
            </a:pPr>
            <a:r>
              <a:rPr lang="en" sz="2800">
                <a:solidFill>
                  <a:srgbClr val="3F3F3F"/>
                </a:solidFill>
                <a:latin typeface="Times New Roman"/>
                <a:ea typeface="Times New Roman"/>
                <a:cs typeface="Times New Roman"/>
                <a:sym typeface="Times New Roman"/>
              </a:rPr>
              <a:t>5a. Carrier Sense. Stations can tell if the channel is in use before trying to use it.</a:t>
            </a:r>
            <a:endParaRPr/>
          </a:p>
          <a:p>
            <a:pPr indent="-342900" lvl="0" marL="457200" rtl="0" algn="just">
              <a:lnSpc>
                <a:spcPct val="90000"/>
              </a:lnSpc>
              <a:spcBef>
                <a:spcPts val="1000"/>
              </a:spcBef>
              <a:spcAft>
                <a:spcPts val="0"/>
              </a:spcAft>
              <a:buSzPct val="75630"/>
              <a:buFont typeface="Times New Roman"/>
              <a:buNone/>
            </a:pPr>
            <a:r>
              <a:rPr lang="en" sz="2800">
                <a:solidFill>
                  <a:srgbClr val="3F3F3F"/>
                </a:solidFill>
                <a:latin typeface="Times New Roman"/>
                <a:ea typeface="Times New Roman"/>
                <a:cs typeface="Times New Roman"/>
                <a:sym typeface="Times New Roman"/>
              </a:rPr>
              <a:t>No station will attempt to use the channel while it is sensed as busy.</a:t>
            </a:r>
            <a:endParaRPr/>
          </a:p>
          <a:p>
            <a:pPr indent="-342900" lvl="0" marL="457200" rtl="0" algn="just">
              <a:lnSpc>
                <a:spcPct val="90000"/>
              </a:lnSpc>
              <a:spcBef>
                <a:spcPts val="1000"/>
              </a:spcBef>
              <a:spcAft>
                <a:spcPts val="0"/>
              </a:spcAft>
              <a:buSzPct val="75630"/>
              <a:buFont typeface="Times New Roman"/>
              <a:buNone/>
            </a:pPr>
            <a:r>
              <a:rPr lang="en" sz="2800">
                <a:solidFill>
                  <a:srgbClr val="3F3F3F"/>
                </a:solidFill>
                <a:latin typeface="Times New Roman"/>
                <a:ea typeface="Times New Roman"/>
                <a:cs typeface="Times New Roman"/>
                <a:sym typeface="Times New Roman"/>
              </a:rPr>
              <a:t>5b. No Carrier Sense. Stations cannot sense the channel before trying to use it. They just go ahead and transmit. Only later can they determine whether transmission was successful.</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40"/>
          <p:cNvSpPr txBox="1"/>
          <p:nvPr>
            <p:ph type="title"/>
          </p:nvPr>
        </p:nvSpPr>
        <p:spPr>
          <a:xfrm>
            <a:off x="373063" y="357188"/>
            <a:ext cx="9374187" cy="917575"/>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solidFill>
                  <a:schemeClr val="dk1"/>
                </a:solidFill>
                <a:latin typeface="Times New Roman"/>
                <a:ea typeface="Times New Roman"/>
                <a:cs typeface="Times New Roman"/>
                <a:sym typeface="Times New Roman"/>
              </a:rPr>
              <a:t>      MACA PROTOCOL FOR WIRELESS LAN</a:t>
            </a:r>
            <a:endParaRPr/>
          </a:p>
        </p:txBody>
      </p:sp>
      <p:sp>
        <p:nvSpPr>
          <p:cNvPr id="699" name="Google Shape;699;p140"/>
          <p:cNvSpPr txBox="1"/>
          <p:nvPr>
            <p:ph idx="1" type="body"/>
          </p:nvPr>
        </p:nvSpPr>
        <p:spPr>
          <a:xfrm>
            <a:off x="373063" y="1635125"/>
            <a:ext cx="10895012" cy="418147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MACA is known as Multiple Access with Collision Avoidance </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Basic idea for this protocol is that sender stimulate the receiver into outputting a short frame, so stations nearby can detect this transmission</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This avoids the issue of garbling the signal at the reception</a:t>
            </a:r>
            <a:endParaRPr sz="2933">
              <a:solidFill>
                <a:srgbClr val="3F3F3F"/>
              </a:solidFill>
              <a:latin typeface="Times New Roman"/>
              <a:ea typeface="Times New Roman"/>
              <a:cs typeface="Times New Roman"/>
              <a:sym typeface="Times New Roman"/>
            </a:endParaRPr>
          </a:p>
          <a:p>
            <a:pPr indent="0" lvl="0" marL="457200" rtl="0" algn="just">
              <a:lnSpc>
                <a:spcPct val="90000"/>
              </a:lnSpc>
              <a:spcBef>
                <a:spcPts val="2133"/>
              </a:spcBef>
              <a:spcAft>
                <a:spcPts val="2133"/>
              </a:spcAft>
              <a:buSzPts val="1300"/>
              <a:buFont typeface="Noto Sans Symbols"/>
              <a:buNone/>
            </a:pPr>
            <a:r>
              <a:t/>
            </a:r>
            <a:endParaRPr sz="2933">
              <a:solidFill>
                <a:srgbClr val="3F3F3F"/>
              </a:solidFill>
              <a:latin typeface="Times New Roman"/>
              <a:ea typeface="Times New Roman"/>
              <a:cs typeface="Times New Roman"/>
              <a:sym typeface="Times New Roman"/>
            </a:endParaRPr>
          </a:p>
        </p:txBody>
      </p:sp>
      <p:sp>
        <p:nvSpPr>
          <p:cNvPr id="700" name="Google Shape;700;p140"/>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41"/>
          <p:cNvSpPr txBox="1"/>
          <p:nvPr>
            <p:ph type="title"/>
          </p:nvPr>
        </p:nvSpPr>
        <p:spPr>
          <a:xfrm>
            <a:off x="201613" y="149225"/>
            <a:ext cx="9374187"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solidFill>
                  <a:schemeClr val="dk1"/>
                </a:solidFill>
                <a:latin typeface="Times New Roman"/>
                <a:ea typeface="Times New Roman"/>
                <a:cs typeface="Times New Roman"/>
                <a:sym typeface="Times New Roman"/>
              </a:rPr>
              <a:t>       MACA PROTOCOL FOR WIRELESS LAN</a:t>
            </a:r>
            <a:endParaRPr/>
          </a:p>
        </p:txBody>
      </p:sp>
      <p:sp>
        <p:nvSpPr>
          <p:cNvPr id="706" name="Google Shape;706;p141"/>
          <p:cNvSpPr txBox="1"/>
          <p:nvPr>
            <p:ph idx="1" type="body"/>
          </p:nvPr>
        </p:nvSpPr>
        <p:spPr>
          <a:xfrm>
            <a:off x="201613" y="1584325"/>
            <a:ext cx="11314112" cy="4100513"/>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As seen in fig 4.2a, station A wants to send a frame to station B</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 starts by sending a RTS (Request to Send) frame to B</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RTS frame is of 30 bytes and contains length of data frame that will follow</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Then B replies with Clear to Send (CTS) frame as seen in fig 4.2b, and A starts to transmit</a:t>
            </a:r>
            <a:endParaRPr sz="2933">
              <a:solidFill>
                <a:srgbClr val="3F3F3F"/>
              </a:solidFill>
              <a:latin typeface="Times New Roman"/>
              <a:ea typeface="Times New Roman"/>
              <a:cs typeface="Times New Roman"/>
              <a:sym typeface="Times New Roman"/>
            </a:endParaRPr>
          </a:p>
        </p:txBody>
      </p:sp>
      <p:sp>
        <p:nvSpPr>
          <p:cNvPr id="707" name="Google Shape;707;p141"/>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42"/>
          <p:cNvSpPr txBox="1"/>
          <p:nvPr>
            <p:ph type="title"/>
          </p:nvPr>
        </p:nvSpPr>
        <p:spPr>
          <a:xfrm>
            <a:off x="438150" y="273050"/>
            <a:ext cx="9374188"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solidFill>
                  <a:schemeClr val="dk1"/>
                </a:solidFill>
                <a:latin typeface="Times New Roman"/>
                <a:ea typeface="Times New Roman"/>
                <a:cs typeface="Times New Roman"/>
                <a:sym typeface="Times New Roman"/>
              </a:rPr>
              <a:t>     MACA PROTOCOL FOR WIRELESS LAN</a:t>
            </a:r>
            <a:br>
              <a:rPr b="1" lang="en">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sp>
        <p:nvSpPr>
          <p:cNvPr id="713" name="Google Shape;713;p142"/>
          <p:cNvSpPr txBox="1"/>
          <p:nvPr>
            <p:ph idx="1" type="body"/>
          </p:nvPr>
        </p:nvSpPr>
        <p:spPr>
          <a:xfrm>
            <a:off x="1738313" y="2652713"/>
            <a:ext cx="9374187" cy="3389312"/>
          </a:xfrm>
          <a:prstGeom prst="rect">
            <a:avLst/>
          </a:prstGeom>
          <a:noFill/>
          <a:ln>
            <a:noFill/>
          </a:ln>
        </p:spPr>
        <p:txBody>
          <a:bodyPr anchorCtr="0" anchor="t" bIns="121900" lIns="121900" spcFirstLastPara="1" rIns="121900" wrap="square" tIns="121900">
            <a:noAutofit/>
          </a:bodyPr>
          <a:lstStyle/>
          <a:p>
            <a:pPr indent="-317500" lvl="0" marL="457200" rtl="0" algn="l">
              <a:lnSpc>
                <a:spcPct val="90000"/>
              </a:lnSpc>
              <a:spcBef>
                <a:spcPts val="0"/>
              </a:spcBef>
              <a:spcAft>
                <a:spcPts val="0"/>
              </a:spcAft>
              <a:buSzPts val="2200"/>
              <a:buFont typeface="Noto Sans Symbols"/>
              <a:buNone/>
            </a:pPr>
            <a:r>
              <a:t/>
            </a:r>
            <a:endParaRPr sz="2933">
              <a:solidFill>
                <a:srgbClr val="3F3F3F"/>
              </a:solidFill>
            </a:endParaRPr>
          </a:p>
        </p:txBody>
      </p:sp>
      <p:sp>
        <p:nvSpPr>
          <p:cNvPr id="714" name="Google Shape;714;p142"/>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715" name="Google Shape;715;p142"/>
          <p:cNvPicPr preferRelativeResize="0"/>
          <p:nvPr/>
        </p:nvPicPr>
        <p:blipFill rotWithShape="1">
          <a:blip r:embed="rId3">
            <a:alphaModFix/>
          </a:blip>
          <a:srcRect b="0" l="0" r="0" t="0"/>
          <a:stretch/>
        </p:blipFill>
        <p:spPr>
          <a:xfrm>
            <a:off x="438150" y="1325563"/>
            <a:ext cx="11315700" cy="4872037"/>
          </a:xfrm>
          <a:prstGeom prst="rect">
            <a:avLst/>
          </a:prstGeom>
          <a:noFill/>
          <a:ln>
            <a:noFill/>
          </a:ln>
        </p:spPr>
      </p:pic>
      <p:sp>
        <p:nvSpPr>
          <p:cNvPr id="716" name="Google Shape;716;p142"/>
          <p:cNvSpPr txBox="1"/>
          <p:nvPr/>
        </p:nvSpPr>
        <p:spPr>
          <a:xfrm>
            <a:off x="5665788" y="6007100"/>
            <a:ext cx="3490912" cy="11430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Noto Sans Symbols"/>
              <a:buNone/>
            </a:pPr>
            <a:r>
              <a:rPr b="0" i="0" lang="en" sz="2400" u="none" cap="none" strike="noStrike">
                <a:solidFill>
                  <a:schemeClr val="dk1"/>
                </a:solidFill>
                <a:latin typeface="Nunito"/>
                <a:ea typeface="Nunito"/>
                <a:cs typeface="Nunito"/>
                <a:sym typeface="Nunito"/>
              </a:rPr>
              <a:t>Fig 4.2</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43"/>
          <p:cNvSpPr txBox="1"/>
          <p:nvPr>
            <p:ph type="title"/>
          </p:nvPr>
        </p:nvSpPr>
        <p:spPr>
          <a:xfrm>
            <a:off x="373063" y="260350"/>
            <a:ext cx="9374187"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solidFill>
                  <a:schemeClr val="dk1"/>
                </a:solidFill>
                <a:latin typeface="Times New Roman"/>
                <a:ea typeface="Times New Roman"/>
                <a:cs typeface="Times New Roman"/>
                <a:sym typeface="Times New Roman"/>
              </a:rPr>
              <a:t>     MACA PROTOCOL FOR WIRELESS LAN</a:t>
            </a:r>
            <a:endParaRPr/>
          </a:p>
        </p:txBody>
      </p:sp>
      <p:sp>
        <p:nvSpPr>
          <p:cNvPr id="722" name="Google Shape;722;p143"/>
          <p:cNvSpPr txBox="1"/>
          <p:nvPr>
            <p:ph idx="1" type="body"/>
          </p:nvPr>
        </p:nvSpPr>
        <p:spPr>
          <a:xfrm>
            <a:off x="373063" y="1592263"/>
            <a:ext cx="10652125" cy="4435475"/>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Consider the stations overhearing either of these frames:</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Any station hearing RTS is close to A and must be silent long enough for CTS to be transmitted back without conflict</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Any station hearing CTS is close to B and must be silent for upcoming data transmission, whose length can be known by examining CTS frame</a:t>
            </a:r>
            <a:endParaRPr sz="2933">
              <a:solidFill>
                <a:srgbClr val="3F3F3F"/>
              </a:solidFill>
              <a:latin typeface="Times New Roman"/>
              <a:ea typeface="Times New Roman"/>
              <a:cs typeface="Times New Roman"/>
              <a:sym typeface="Times New Roman"/>
            </a:endParaRPr>
          </a:p>
        </p:txBody>
      </p:sp>
      <p:sp>
        <p:nvSpPr>
          <p:cNvPr id="723" name="Google Shape;723;p143"/>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44"/>
          <p:cNvSpPr txBox="1"/>
          <p:nvPr>
            <p:ph type="title"/>
          </p:nvPr>
        </p:nvSpPr>
        <p:spPr>
          <a:xfrm>
            <a:off x="579438" y="279400"/>
            <a:ext cx="9374187" cy="1331913"/>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2400"/>
              <a:buNone/>
            </a:pPr>
            <a:r>
              <a:rPr b="1" lang="en">
                <a:solidFill>
                  <a:schemeClr val="dk1"/>
                </a:solidFill>
                <a:latin typeface="Times New Roman"/>
                <a:ea typeface="Times New Roman"/>
                <a:cs typeface="Times New Roman"/>
                <a:sym typeface="Times New Roman"/>
              </a:rPr>
              <a:t>    MACA PROTOCOL FOR WIRELESS LAN</a:t>
            </a:r>
            <a:br>
              <a:rPr b="1" lang="en">
                <a:solidFill>
                  <a:schemeClr val="dk1"/>
                </a:solidFill>
                <a:latin typeface="Times New Roman"/>
                <a:ea typeface="Times New Roman"/>
                <a:cs typeface="Times New Roman"/>
                <a:sym typeface="Times New Roman"/>
              </a:rPr>
            </a:br>
            <a:endParaRPr b="1">
              <a:solidFill>
                <a:schemeClr val="dk1"/>
              </a:solidFill>
              <a:latin typeface="Times New Roman"/>
              <a:ea typeface="Times New Roman"/>
              <a:cs typeface="Times New Roman"/>
              <a:sym typeface="Times New Roman"/>
            </a:endParaRPr>
          </a:p>
        </p:txBody>
      </p:sp>
      <p:sp>
        <p:nvSpPr>
          <p:cNvPr id="729" name="Google Shape;729;p144"/>
          <p:cNvSpPr txBox="1"/>
          <p:nvPr>
            <p:ph idx="1" type="body"/>
          </p:nvPr>
        </p:nvSpPr>
        <p:spPr>
          <a:xfrm>
            <a:off x="320675" y="1835150"/>
            <a:ext cx="11234738" cy="414020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In fig 4.2, C is within range of A but not within range of B, thus it will hear RTS from A only</a:t>
            </a:r>
            <a:endParaRPr sz="2933">
              <a:solidFill>
                <a:srgbClr val="3F3F3F"/>
              </a:solidFill>
              <a:latin typeface="Times New Roman"/>
              <a:ea typeface="Times New Roman"/>
              <a:cs typeface="Times New Roman"/>
              <a:sym typeface="Times New Roman"/>
            </a:endParaRPr>
          </a:p>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Similarly, D is in range of B but not A, thus it will hear CTS from B only</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Hearing CTS, D comes to know B is about to receive a frame and it defers sending anything until that frame is expected to be finished</a:t>
            </a:r>
            <a:endParaRPr sz="2933">
              <a:solidFill>
                <a:srgbClr val="3F3F3F"/>
              </a:solidFill>
              <a:latin typeface="Times New Roman"/>
              <a:ea typeface="Times New Roman"/>
              <a:cs typeface="Times New Roman"/>
              <a:sym typeface="Times New Roman"/>
            </a:endParaRPr>
          </a:p>
        </p:txBody>
      </p:sp>
      <p:sp>
        <p:nvSpPr>
          <p:cNvPr id="730" name="Google Shape;730;p144"/>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45"/>
          <p:cNvSpPr txBox="1"/>
          <p:nvPr>
            <p:ph type="title"/>
          </p:nvPr>
        </p:nvSpPr>
        <p:spPr>
          <a:xfrm>
            <a:off x="452438" y="149225"/>
            <a:ext cx="11303000" cy="13335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solidFill>
                  <a:schemeClr val="dk1"/>
                </a:solidFill>
                <a:latin typeface="Times New Roman"/>
                <a:ea typeface="Times New Roman"/>
                <a:cs typeface="Times New Roman"/>
                <a:sym typeface="Times New Roman"/>
              </a:rPr>
              <a:t>      MACA PROTOCOL FOR WIRELESS LAN - ISSUES</a:t>
            </a:r>
            <a:endParaRPr/>
          </a:p>
        </p:txBody>
      </p:sp>
      <p:sp>
        <p:nvSpPr>
          <p:cNvPr id="736" name="Google Shape;736;p145"/>
          <p:cNvSpPr txBox="1"/>
          <p:nvPr>
            <p:ph idx="1" type="body"/>
          </p:nvPr>
        </p:nvSpPr>
        <p:spPr>
          <a:xfrm>
            <a:off x="293688" y="1635125"/>
            <a:ext cx="10974387" cy="3587750"/>
          </a:xfrm>
          <a:prstGeom prst="rect">
            <a:avLst/>
          </a:prstGeom>
          <a:noFill/>
          <a:ln>
            <a:noFill/>
          </a:ln>
        </p:spPr>
        <p:txBody>
          <a:bodyPr anchorCtr="0" anchor="t" bIns="121900" lIns="121900" spcFirstLastPara="1" rIns="121900" wrap="square" tIns="121900">
            <a:noAutofit/>
          </a:bodyPr>
          <a:lstStyle/>
          <a:p>
            <a:pPr indent="-457200" lvl="0" marL="4572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Despite these precautions, collisions can still occur:</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B and C can both send RTS at the same time, which will collide and get lost</a:t>
            </a:r>
            <a:endParaRPr sz="2933">
              <a:solidFill>
                <a:srgbClr val="3F3F3F"/>
              </a:solidFill>
              <a:latin typeface="Times New Roman"/>
              <a:ea typeface="Times New Roman"/>
              <a:cs typeface="Times New Roman"/>
              <a:sym typeface="Times New Roman"/>
            </a:endParaRPr>
          </a:p>
          <a:p>
            <a:pPr indent="-491054" lvl="1" marL="914400" rtl="0" algn="just">
              <a:lnSpc>
                <a:spcPct val="90000"/>
              </a:lnSpc>
              <a:spcBef>
                <a:spcPts val="0"/>
              </a:spcBef>
              <a:spcAft>
                <a:spcPts val="0"/>
              </a:spcAft>
              <a:buSzPts val="2200"/>
              <a:buFont typeface="Noto Sans Symbols"/>
              <a:buChar char="●"/>
            </a:pPr>
            <a:r>
              <a:rPr lang="en" sz="2933">
                <a:solidFill>
                  <a:srgbClr val="3F3F3F"/>
                </a:solidFill>
                <a:latin typeface="Times New Roman"/>
                <a:ea typeface="Times New Roman"/>
                <a:cs typeface="Times New Roman"/>
                <a:sym typeface="Times New Roman"/>
              </a:rPr>
              <a:t>An unsuccessful transmitter can fail to hear CTS within its range </a:t>
            </a:r>
            <a:endParaRPr sz="2933">
              <a:solidFill>
                <a:srgbClr val="3F3F3F"/>
              </a:solidFill>
              <a:latin typeface="Times New Roman"/>
              <a:ea typeface="Times New Roman"/>
              <a:cs typeface="Times New Roman"/>
              <a:sym typeface="Times New Roman"/>
            </a:endParaRPr>
          </a:p>
        </p:txBody>
      </p:sp>
      <p:sp>
        <p:nvSpPr>
          <p:cNvPr id="737" name="Google Shape;737;p145"/>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5"/>
          <p:cNvSpPr txBox="1"/>
          <p:nvPr>
            <p:ph type="ctrTitle"/>
          </p:nvPr>
        </p:nvSpPr>
        <p:spPr>
          <a:xfrm>
            <a:off x="887413" y="654050"/>
            <a:ext cx="8813800" cy="2497138"/>
          </a:xfrm>
          <a:prstGeom prst="rect">
            <a:avLst/>
          </a:prstGeom>
          <a:noFill/>
          <a:ln>
            <a:noFill/>
          </a:ln>
        </p:spPr>
        <p:txBody>
          <a:bodyPr anchorCtr="0" anchor="ctr" bIns="121900" lIns="121900" spcFirstLastPara="1" rIns="121900" wrap="square" tIns="121900">
            <a:normAutofit/>
          </a:bodyPr>
          <a:lstStyle/>
          <a:p>
            <a:pPr indent="0" lvl="0" marL="0" rtl="0" algn="l">
              <a:lnSpc>
                <a:spcPct val="90000"/>
              </a:lnSpc>
              <a:spcBef>
                <a:spcPts val="0"/>
              </a:spcBef>
              <a:spcAft>
                <a:spcPts val="0"/>
              </a:spcAft>
              <a:buSzPts val="6000"/>
              <a:buNone/>
            </a:pPr>
            <a:r>
              <a:rPr b="1" lang="en">
                <a:solidFill>
                  <a:schemeClr val="dk1"/>
                </a:solidFill>
                <a:latin typeface="Times New Roman"/>
                <a:ea typeface="Times New Roman"/>
                <a:cs typeface="Times New Roman"/>
                <a:sym typeface="Times New Roman"/>
              </a:rPr>
              <a:t>MULTIPLE ACCESS PROTOCOLS</a:t>
            </a:r>
            <a:endParaRPr/>
          </a:p>
        </p:txBody>
      </p:sp>
      <p:sp>
        <p:nvSpPr>
          <p:cNvPr id="145" name="Google Shape;145;p65"/>
          <p:cNvSpPr txBox="1"/>
          <p:nvPr>
            <p:ph idx="1" type="subTitle"/>
          </p:nvPr>
        </p:nvSpPr>
        <p:spPr>
          <a:xfrm>
            <a:off x="1271588" y="4079875"/>
            <a:ext cx="5673725" cy="927100"/>
          </a:xfrm>
          <a:prstGeom prst="rect">
            <a:avLst/>
          </a:prstGeom>
          <a:noFill/>
          <a:ln>
            <a:noFill/>
          </a:ln>
        </p:spPr>
        <p:txBody>
          <a:bodyPr anchorCtr="0" anchor="t" bIns="121900" lIns="121900" spcFirstLastPara="1" rIns="121900" wrap="square" tIns="121900">
            <a:normAutofit/>
          </a:bodyPr>
          <a:lstStyle/>
          <a:p>
            <a:pPr indent="-406400" lvl="0" marL="457200" rtl="0" algn="l">
              <a:lnSpc>
                <a:spcPct val="90000"/>
              </a:lnSpc>
              <a:spcBef>
                <a:spcPts val="0"/>
              </a:spcBef>
              <a:spcAft>
                <a:spcPts val="0"/>
              </a:spcAft>
              <a:buSzPts val="2400"/>
              <a:buNone/>
            </a:pPr>
            <a:r>
              <a:rPr b="1" lang="en" sz="2800">
                <a:solidFill>
                  <a:schemeClr val="dk1"/>
                </a:solidFill>
                <a:latin typeface="Times New Roman"/>
                <a:ea typeface="Times New Roman"/>
                <a:cs typeface="Times New Roman"/>
                <a:sym typeface="Times New Roman"/>
              </a:rPr>
              <a:t>ALOHA, CSMA, CSMA/CD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6"/>
          <p:cNvSpPr txBox="1"/>
          <p:nvPr>
            <p:ph type="title"/>
          </p:nvPr>
        </p:nvSpPr>
        <p:spPr>
          <a:xfrm>
            <a:off x="273050" y="30163"/>
            <a:ext cx="11645900" cy="11938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Clr>
                <a:srgbClr val="000000"/>
              </a:buClr>
              <a:buSzPts val="1100"/>
              <a:buNone/>
            </a:pPr>
            <a:r>
              <a:rPr b="1" lang="en">
                <a:solidFill>
                  <a:srgbClr val="000000"/>
                </a:solidFill>
                <a:latin typeface="Times New Roman"/>
                <a:ea typeface="Times New Roman"/>
                <a:cs typeface="Times New Roman"/>
                <a:sym typeface="Times New Roman"/>
              </a:rPr>
              <a:t>MULTIPLE ACCESS PROTOCOLS -CLASSIFICATION</a:t>
            </a:r>
            <a:endParaRPr/>
          </a:p>
        </p:txBody>
      </p:sp>
      <p:sp>
        <p:nvSpPr>
          <p:cNvPr id="151" name="Google Shape;151;p66"/>
          <p:cNvSpPr txBox="1"/>
          <p:nvPr>
            <p:ph idx="4294967295" type="sldNum"/>
          </p:nvPr>
        </p:nvSpPr>
        <p:spPr>
          <a:xfrm>
            <a:off x="11268075" y="6316663"/>
            <a:ext cx="731838" cy="523875"/>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100"/>
              <a:buFont typeface="Noto Sans Symbols"/>
              <a:buNone/>
            </a:pPr>
            <a:fld id="{00000000-1234-1234-1234-123412341234}" type="slidenum">
              <a:rPr b="0" i="0" lang="en" sz="1200" u="none" cap="none" strike="noStrike">
                <a:solidFill>
                  <a:schemeClr val="accent1"/>
                </a:solidFill>
                <a:latin typeface="Trebuchet MS"/>
                <a:ea typeface="Trebuchet MS"/>
                <a:cs typeface="Trebuchet MS"/>
                <a:sym typeface="Trebuchet MS"/>
              </a:rPr>
              <a:t>‹#›</a:t>
            </a:fld>
            <a:endParaRPr b="0" i="0" sz="1200" u="none" cap="none" strike="noStrike">
              <a:solidFill>
                <a:schemeClr val="accent1"/>
              </a:solidFill>
              <a:latin typeface="Trebuchet MS"/>
              <a:ea typeface="Trebuchet MS"/>
              <a:cs typeface="Trebuchet MS"/>
              <a:sym typeface="Trebuchet MS"/>
            </a:endParaRPr>
          </a:p>
        </p:txBody>
      </p:sp>
      <p:pic>
        <p:nvPicPr>
          <p:cNvPr id="152" name="Google Shape;152;p66"/>
          <p:cNvPicPr preferRelativeResize="0"/>
          <p:nvPr/>
        </p:nvPicPr>
        <p:blipFill rotWithShape="1">
          <a:blip r:embed="rId3">
            <a:alphaModFix/>
          </a:blip>
          <a:srcRect b="0" l="0" r="0" t="0"/>
          <a:stretch/>
        </p:blipFill>
        <p:spPr>
          <a:xfrm>
            <a:off x="273050" y="1211263"/>
            <a:ext cx="11918950" cy="5646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2019-02-03T11:18:33Z</dcterms:created>
  <dc:creator>Rasika Naik</dc:creator>
</cp:coreProperties>
</file>