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9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E0EE8-36CA-4FB9-B386-CFAF19EF3DDC}" type="datetimeFigureOut">
              <a:rPr lang="en-US" smtClean="0"/>
              <a:t>12/02/2019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83FBD-22BE-4A45-AE96-BE0CD5D50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03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d42d227be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36800" y="522288"/>
            <a:ext cx="4635500" cy="26082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d42d227be_0_27:notes"/>
          <p:cNvSpPr txBox="1">
            <a:spLocks noGrp="1"/>
          </p:cNvSpPr>
          <p:nvPr>
            <p:ph type="body" idx="1"/>
          </p:nvPr>
        </p:nvSpPr>
        <p:spPr>
          <a:xfrm>
            <a:off x="930911" y="3303549"/>
            <a:ext cx="7447279" cy="3129677"/>
          </a:xfrm>
          <a:prstGeom prst="rect">
            <a:avLst/>
          </a:prstGeom>
        </p:spPr>
        <p:txBody>
          <a:bodyPr spcFirstLastPara="1" wrap="square" lIns="92915" tIns="92915" rIns="92915" bIns="9291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414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B31-8464-4F5A-8A84-EB9D4D65D277}" type="datetimeFigureOut">
              <a:rPr lang="en-US" smtClean="0"/>
              <a:t>12/02/2019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53DEF-4A8B-4A01-AF36-B8264CF99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57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B31-8464-4F5A-8A84-EB9D4D65D277}" type="datetimeFigureOut">
              <a:rPr lang="en-US" smtClean="0"/>
              <a:t>12/02/2019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53DEF-4A8B-4A01-AF36-B8264CF99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18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B31-8464-4F5A-8A84-EB9D4D65D277}" type="datetimeFigureOut">
              <a:rPr lang="en-US" smtClean="0"/>
              <a:t>12/02/2019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53DEF-4A8B-4A01-AF36-B8264CF99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50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B31-8464-4F5A-8A84-EB9D4D65D277}" type="datetimeFigureOut">
              <a:rPr lang="en-US" smtClean="0"/>
              <a:t>12/02/2019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53DEF-4A8B-4A01-AF36-B8264CF99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08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B31-8464-4F5A-8A84-EB9D4D65D277}" type="datetimeFigureOut">
              <a:rPr lang="en-US" smtClean="0"/>
              <a:t>12/02/2019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53DEF-4A8B-4A01-AF36-B8264CF99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B31-8464-4F5A-8A84-EB9D4D65D277}" type="datetimeFigureOut">
              <a:rPr lang="en-US" smtClean="0"/>
              <a:t>12/02/2019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53DEF-4A8B-4A01-AF36-B8264CF99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4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B31-8464-4F5A-8A84-EB9D4D65D277}" type="datetimeFigureOut">
              <a:rPr lang="en-US" smtClean="0"/>
              <a:t>12/02/2019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53DEF-4A8B-4A01-AF36-B8264CF99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14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B31-8464-4F5A-8A84-EB9D4D65D277}" type="datetimeFigureOut">
              <a:rPr lang="en-US" smtClean="0"/>
              <a:t>12/02/2019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53DEF-4A8B-4A01-AF36-B8264CF99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1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B31-8464-4F5A-8A84-EB9D4D65D277}" type="datetimeFigureOut">
              <a:rPr lang="en-US" smtClean="0"/>
              <a:t>12/02/2019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53DEF-4A8B-4A01-AF36-B8264CF99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61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B31-8464-4F5A-8A84-EB9D4D65D277}" type="datetimeFigureOut">
              <a:rPr lang="en-US" smtClean="0"/>
              <a:t>12/02/2019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53DEF-4A8B-4A01-AF36-B8264CF99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17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B31-8464-4F5A-8A84-EB9D4D65D277}" type="datetimeFigureOut">
              <a:rPr lang="en-US" smtClean="0"/>
              <a:t>12/02/2019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53DEF-4A8B-4A01-AF36-B8264CF99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0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D2B31-8464-4F5A-8A84-EB9D4D65D277}" type="datetimeFigureOut">
              <a:rPr lang="en-US" smtClean="0"/>
              <a:t>12/02/2019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53DEF-4A8B-4A01-AF36-B8264CF99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52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Differences</a:t>
            </a:r>
            <a:endParaRPr lang="en-US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708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0428"/>
            <a:ext cx="10515600" cy="729578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789" y="850006"/>
            <a:ext cx="11964473" cy="584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65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studyopedia.com/wp-content/uploads/2018/04/Guided-vs-UnGuided-Transmission-Med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7405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346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4545" y="0"/>
            <a:ext cx="124538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684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99" y="1028556"/>
            <a:ext cx="11762721" cy="44140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97" y="227662"/>
            <a:ext cx="11902523" cy="80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349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68" y="0"/>
            <a:ext cx="120503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903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83" y="197701"/>
            <a:ext cx="10515600" cy="85836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Circuit Switching and Packet Switching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i.stack.imgur.com/bMJz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84856"/>
            <a:ext cx="12299323" cy="567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19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cdn.differencebetween.net/wp-content/uploads/2018/01/Difference-between-Circuit-Switching-and-Packet-Switch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0152"/>
            <a:ext cx="12191999" cy="694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3479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9183"/>
            <a:ext cx="10515600" cy="55955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Between LAN WAN and MAN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0" y="818866"/>
          <a:ext cx="12192004" cy="6039134"/>
        </p:xfrm>
        <a:graphic>
          <a:graphicData uri="http://schemas.openxmlformats.org/drawingml/2006/table">
            <a:tbl>
              <a:tblPr/>
              <a:tblGrid>
                <a:gridCol w="3048001"/>
                <a:gridCol w="3048001"/>
                <a:gridCol w="3048001"/>
                <a:gridCol w="3048001"/>
              </a:tblGrid>
              <a:tr h="6740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cap="all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BASIS OF COMPARISON</a:t>
                      </a:r>
                    </a:p>
                  </a:txBody>
                  <a:tcPr marL="40896" marR="40896" marT="40896" marB="408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cap="all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LAN</a:t>
                      </a:r>
                    </a:p>
                  </a:txBody>
                  <a:tcPr marL="40896" marR="40896" marT="40896" marB="408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cap="all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</a:t>
                      </a:r>
                    </a:p>
                  </a:txBody>
                  <a:tcPr marL="40896" marR="40896" marT="40896" marB="408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cap="all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WAN</a:t>
                      </a:r>
                    </a:p>
                  </a:txBody>
                  <a:tcPr marL="40896" marR="40896" marT="40896" marB="408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</a:tr>
              <a:tr h="48348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Expands to</a:t>
                      </a:r>
                    </a:p>
                  </a:txBody>
                  <a:tcPr marL="40896" marR="40896" marT="40896" marB="408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Local Area Network</a:t>
                      </a:r>
                    </a:p>
                  </a:txBody>
                  <a:tcPr marL="40896" marR="40896" marT="40896" marB="408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Metropolitan Area Network</a:t>
                      </a:r>
                    </a:p>
                  </a:txBody>
                  <a:tcPr marL="40896" marR="40896" marT="40896" marB="408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Wide Area Network</a:t>
                      </a:r>
                    </a:p>
                  </a:txBody>
                  <a:tcPr marL="40896" marR="40896" marT="40896" marB="408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36476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Meaning</a:t>
                      </a:r>
                    </a:p>
                  </a:txBody>
                  <a:tcPr marL="40896" marR="40896" marT="40896" marB="408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network that connects a group of computers in a small geographical area.</a:t>
                      </a:r>
                    </a:p>
                  </a:txBody>
                  <a:tcPr marL="40896" marR="40896" marT="40896" marB="408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covers relatively large region such as cities, towns.</a:t>
                      </a:r>
                    </a:p>
                  </a:txBody>
                  <a:tcPr marL="40896" marR="40896" marT="40896" marB="408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spans large locality and connects countries together. Example Internet.</a:t>
                      </a:r>
                    </a:p>
                  </a:txBody>
                  <a:tcPr marL="40896" marR="40896" marT="40896" marB="408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8348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Ownership of Network</a:t>
                      </a:r>
                    </a:p>
                  </a:txBody>
                  <a:tcPr marL="40896" marR="40896" marT="40896" marB="408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Private</a:t>
                      </a:r>
                    </a:p>
                  </a:txBody>
                  <a:tcPr marL="40896" marR="40896" marT="40896" marB="408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Private or Public</a:t>
                      </a:r>
                    </a:p>
                  </a:txBody>
                  <a:tcPr marL="40896" marR="40896" marT="40896" marB="408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Private or Public</a:t>
                      </a:r>
                    </a:p>
                  </a:txBody>
                  <a:tcPr marL="40896" marR="40896" marT="40896" marB="408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348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 and maintenance</a:t>
                      </a:r>
                    </a:p>
                  </a:txBody>
                  <a:tcPr marL="40896" marR="40896" marT="40896" marB="408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Easy</a:t>
                      </a:r>
                    </a:p>
                  </a:txBody>
                  <a:tcPr marL="40896" marR="40896" marT="40896" marB="408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Difficult</a:t>
                      </a:r>
                    </a:p>
                  </a:txBody>
                  <a:tcPr marL="40896" marR="40896" marT="40896" marB="408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Difficult</a:t>
                      </a:r>
                    </a:p>
                  </a:txBody>
                  <a:tcPr marL="40896" marR="40896" marT="40896" marB="408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8348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Propagation Delay</a:t>
                      </a:r>
                    </a:p>
                  </a:txBody>
                  <a:tcPr marL="40896" marR="40896" marT="40896" marB="408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</a:t>
                      </a:r>
                    </a:p>
                  </a:txBody>
                  <a:tcPr marL="40896" marR="40896" marT="40896" marB="408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Moderate</a:t>
                      </a:r>
                    </a:p>
                  </a:txBody>
                  <a:tcPr marL="40896" marR="40896" marT="40896" marB="408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</a:t>
                      </a:r>
                    </a:p>
                  </a:txBody>
                  <a:tcPr marL="40896" marR="40896" marT="40896" marB="408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418524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Speed</a:t>
                      </a:r>
                    </a:p>
                  </a:txBody>
                  <a:tcPr marL="40896" marR="40896" marT="40896" marB="408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40896" marR="40896" marT="40896" marB="408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Moderate</a:t>
                      </a:r>
                    </a:p>
                  </a:txBody>
                  <a:tcPr marL="40896" marR="40896" marT="40896" marB="408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40896" marR="40896" marT="40896" marB="408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8348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Fault Tolerance</a:t>
                      </a:r>
                    </a:p>
                  </a:txBody>
                  <a:tcPr marL="40896" marR="40896" marT="40896" marB="408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More Tolerant</a:t>
                      </a:r>
                    </a:p>
                  </a:txBody>
                  <a:tcPr marL="40896" marR="40896" marT="40896" marB="408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 Tolerant</a:t>
                      </a:r>
                    </a:p>
                  </a:txBody>
                  <a:tcPr marL="40896" marR="40896" marT="40896" marB="408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 Tolerant</a:t>
                      </a:r>
                    </a:p>
                  </a:txBody>
                  <a:tcPr marL="40896" marR="40896" marT="40896" marB="408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8524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Congestion</a:t>
                      </a:r>
                    </a:p>
                  </a:txBody>
                  <a:tcPr marL="40896" marR="40896" marT="40896" marB="408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</a:t>
                      </a:r>
                    </a:p>
                  </a:txBody>
                  <a:tcPr marL="40896" marR="40896" marT="40896" marB="408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More</a:t>
                      </a:r>
                    </a:p>
                  </a:txBody>
                  <a:tcPr marL="40896" marR="40896" marT="40896" marB="408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More</a:t>
                      </a:r>
                    </a:p>
                  </a:txBody>
                  <a:tcPr marL="40896" marR="40896" marT="40896" marB="408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674085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Used for</a:t>
                      </a:r>
                    </a:p>
                  </a:txBody>
                  <a:tcPr marL="40896" marR="40896" marT="40896" marB="408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College, School, Hospital.</a:t>
                      </a:r>
                    </a:p>
                  </a:txBody>
                  <a:tcPr marL="40896" marR="40896" marT="40896" marB="408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 towns, City.</a:t>
                      </a:r>
                    </a:p>
                  </a:txBody>
                  <a:tcPr marL="40896" marR="40896" marT="40896" marB="408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Country/Continent.</a:t>
                      </a:r>
                    </a:p>
                  </a:txBody>
                  <a:tcPr marL="40896" marR="40896" marT="40896" marB="408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79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 txBox="1">
            <a:spLocks noGrp="1"/>
          </p:cNvSpPr>
          <p:nvPr>
            <p:ph type="body" idx="1"/>
          </p:nvPr>
        </p:nvSpPr>
        <p:spPr>
          <a:xfrm>
            <a:off x="838200" y="219974"/>
            <a:ext cx="10515600" cy="6380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9" name="Google Shape;26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350" y="0"/>
            <a:ext cx="11367650" cy="69740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3043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16" y="119465"/>
            <a:ext cx="10515600" cy="781287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between Frame and Packet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" y="900753"/>
          <a:ext cx="12192000" cy="5943600"/>
        </p:xfrm>
        <a:graphic>
          <a:graphicData uri="http://schemas.openxmlformats.org/drawingml/2006/table">
            <a:tbl>
              <a:tblPr/>
              <a:tblGrid>
                <a:gridCol w="4064000"/>
                <a:gridCol w="4064000"/>
                <a:gridCol w="4064000"/>
              </a:tblGrid>
              <a:tr h="10278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cap="all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BASIS FOR COMPARISON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cap="all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FRAME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cap="all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PACKET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</a:tr>
              <a:tr h="1430039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</a:t>
                      </a:r>
                      <a:b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Frame is the data link layer protocol data unit.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Packet is the network layer protocol data unit.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62564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Associated OSI layer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link layer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Network layer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430039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Includes</a:t>
                      </a:r>
                      <a:b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 and destination MAC address.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 and destination IP address.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30039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Correlation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Segment is encapsulated within a packet.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Packet is encapsulated within a frame.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8502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82" y="1"/>
            <a:ext cx="11911885" cy="708337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between Stop and wait and sliding window Protocol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017428" y="575423"/>
          <a:ext cx="10882650" cy="6282577"/>
        </p:xfrm>
        <a:graphic>
          <a:graphicData uri="http://schemas.openxmlformats.org/drawingml/2006/table">
            <a:tbl>
              <a:tblPr/>
              <a:tblGrid>
                <a:gridCol w="3627550"/>
                <a:gridCol w="3627550"/>
                <a:gridCol w="3627550"/>
              </a:tblGrid>
              <a:tr h="7340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cap="all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BASIS FOR COMPARISON</a:t>
                      </a:r>
                    </a:p>
                  </a:txBody>
                  <a:tcPr marL="62162" marR="62162" marT="62162" marB="621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cap="all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STOP-AND-WAIT PROTOCOL</a:t>
                      </a:r>
                    </a:p>
                  </a:txBody>
                  <a:tcPr marL="62162" marR="62162" marT="62162" marB="621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cap="all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SLIDING WINDOW PROTOCOL</a:t>
                      </a:r>
                    </a:p>
                  </a:txBody>
                  <a:tcPr marL="62162" marR="62162" marT="62162" marB="621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</a:tr>
              <a:tr h="734096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Behaviour</a:t>
                      </a:r>
                    </a:p>
                  </a:txBody>
                  <a:tcPr marL="62162" marR="62162" marT="62162" marB="6216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Request and reply</a:t>
                      </a:r>
                    </a:p>
                  </a:txBody>
                  <a:tcPr marL="62162" marR="62162" marT="62162" marB="6216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Simultaneous transmit</a:t>
                      </a:r>
                    </a:p>
                  </a:txBody>
                  <a:tcPr marL="62162" marR="62162" marT="62162" marB="6216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22673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transferrable frames</a:t>
                      </a:r>
                    </a:p>
                  </a:txBody>
                  <a:tcPr marL="62162" marR="62162" marT="62162" marB="6216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Only one</a:t>
                      </a:r>
                    </a:p>
                  </a:txBody>
                  <a:tcPr marL="62162" marR="62162" marT="62162" marB="6216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Multiple</a:t>
                      </a:r>
                    </a:p>
                  </a:txBody>
                  <a:tcPr marL="62162" marR="62162" marT="62162" marB="6216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734096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Efficiency</a:t>
                      </a:r>
                    </a:p>
                  </a:txBody>
                  <a:tcPr marL="62162" marR="62162" marT="62162" marB="6216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</a:t>
                      </a:r>
                    </a:p>
                  </a:txBody>
                  <a:tcPr marL="62162" marR="62162" marT="62162" marB="6216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More comparatively</a:t>
                      </a:r>
                    </a:p>
                  </a:txBody>
                  <a:tcPr marL="62162" marR="62162" marT="62162" marB="6216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22673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Acknowledgement</a:t>
                      </a:r>
                    </a:p>
                  </a:txBody>
                  <a:tcPr marL="62162" marR="62162" marT="62162" marB="6216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Sent after each arriving packet</a:t>
                      </a:r>
                    </a:p>
                  </a:txBody>
                  <a:tcPr marL="62162" marR="62162" marT="62162" marB="6216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Window of acknowledgement is maintained</a:t>
                      </a:r>
                    </a:p>
                  </a:txBody>
                  <a:tcPr marL="62162" marR="62162" marT="62162" marB="6216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734096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of transmission</a:t>
                      </a:r>
                    </a:p>
                  </a:txBody>
                  <a:tcPr marL="62162" marR="62162" marT="62162" marB="6216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Half duplex</a:t>
                      </a:r>
                    </a:p>
                  </a:txBody>
                  <a:tcPr marL="62162" marR="62162" marT="62162" marB="6216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 duplex</a:t>
                      </a:r>
                    </a:p>
                  </a:txBody>
                  <a:tcPr marL="62162" marR="62162" marT="62162" marB="6216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5518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Propagation delay</a:t>
                      </a:r>
                    </a:p>
                  </a:txBody>
                  <a:tcPr marL="62162" marR="62162" marT="62162" marB="6216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</a:t>
                      </a:r>
                    </a:p>
                  </a:txBody>
                  <a:tcPr marL="62162" marR="62162" marT="62162" marB="6216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</a:t>
                      </a:r>
                    </a:p>
                  </a:txBody>
                  <a:tcPr marL="62162" marR="62162" marT="62162" marB="6216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45518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Link </a:t>
                      </a:r>
                      <a:r>
                        <a:rPr lang="en-US" sz="2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utilization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62" marR="62162" marT="62162" marB="6216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Poor</a:t>
                      </a:r>
                    </a:p>
                  </a:txBody>
                  <a:tcPr marL="62162" marR="62162" marT="62162" marB="6216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Better</a:t>
                      </a:r>
                    </a:p>
                  </a:txBody>
                  <a:tcPr marL="62162" marR="62162" marT="62162" marB="6216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1810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850006" y="789924"/>
          <a:ext cx="10908405" cy="5831050"/>
        </p:xfrm>
        <a:graphic>
          <a:graphicData uri="http://schemas.openxmlformats.org/drawingml/2006/table">
            <a:tbl>
              <a:tblPr/>
              <a:tblGrid>
                <a:gridCol w="3636135"/>
                <a:gridCol w="3636135"/>
                <a:gridCol w="3636135"/>
              </a:tblGrid>
              <a:tr h="6392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cap="all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BASIS FOR COMPARISON</a:t>
                      </a:r>
                    </a:p>
                  </a:txBody>
                  <a:tcPr marL="58173" marR="58173" marT="58173" marB="581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cap="all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GO-BACK-N</a:t>
                      </a:r>
                    </a:p>
                  </a:txBody>
                  <a:tcPr marL="58173" marR="58173" marT="58173" marB="581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cap="all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SELECTIVE REPEAT</a:t>
                      </a:r>
                    </a:p>
                  </a:txBody>
                  <a:tcPr marL="58173" marR="58173" marT="58173" marB="581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</a:tr>
              <a:tr h="1643726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</a:t>
                      </a:r>
                    </a:p>
                  </a:txBody>
                  <a:tcPr marL="58173" marR="58173" marT="58173" marB="581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Retransmits all the frames that sent after the frame which suspects to be damaged or lost.</a:t>
                      </a:r>
                    </a:p>
                  </a:txBody>
                  <a:tcPr marL="58173" marR="58173" marT="58173" marB="581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Retransmits only those frames that are suspected to lost or damaged.</a:t>
                      </a:r>
                    </a:p>
                  </a:txBody>
                  <a:tcPr marL="58173" marR="58173" marT="58173" marB="581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1141465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Bandwidth Utilization</a:t>
                      </a:r>
                    </a:p>
                  </a:txBody>
                  <a:tcPr marL="58173" marR="58173" marT="58173" marB="581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error rate is high, it wastes a lot of bandwidth.</a:t>
                      </a:r>
                    </a:p>
                  </a:txBody>
                  <a:tcPr marL="58173" marR="58173" marT="58173" marB="581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Comparatively less bandwidth is wasted in retransmitting.</a:t>
                      </a:r>
                    </a:p>
                  </a:txBody>
                  <a:tcPr marL="58173" marR="58173" marT="58173" marB="581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643726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Complexity</a:t>
                      </a:r>
                    </a:p>
                  </a:txBody>
                  <a:tcPr marL="58173" marR="58173" marT="58173" marB="581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 complicated.</a:t>
                      </a:r>
                    </a:p>
                  </a:txBody>
                  <a:tcPr marL="58173" marR="58173" marT="58173" marB="581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More complex as it require to apply extra logic and sorting and storage, at sender and receiver.</a:t>
                      </a:r>
                    </a:p>
                  </a:txBody>
                  <a:tcPr marL="58173" marR="58173" marT="58173" marB="581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8073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Window size</a:t>
                      </a:r>
                    </a:p>
                  </a:txBody>
                  <a:tcPr marL="58173" marR="58173" marT="58173" marB="581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N-1</a:t>
                      </a:r>
                    </a:p>
                  </a:txBody>
                  <a:tcPr marL="58173" marR="58173" marT="58173" marB="581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&lt;= (N+1)/2</a:t>
                      </a:r>
                    </a:p>
                  </a:txBody>
                  <a:tcPr marL="58173" marR="58173" marT="58173" marB="581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8864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between Go back-N and Selective Repeat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255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7463"/>
            <a:ext cx="12192000" cy="1325562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between Go back-N and Selective Repeat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150771" y="1004553"/>
          <a:ext cx="9684915" cy="5705341"/>
        </p:xfrm>
        <a:graphic>
          <a:graphicData uri="http://schemas.openxmlformats.org/drawingml/2006/table">
            <a:tbl>
              <a:tblPr/>
              <a:tblGrid>
                <a:gridCol w="3228305"/>
                <a:gridCol w="3228305"/>
                <a:gridCol w="3228305"/>
              </a:tblGrid>
              <a:tr h="1229599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Sorting</a:t>
                      </a:r>
                    </a:p>
                  </a:txBody>
                  <a:tcPr marL="46889" marR="46889" marT="46889" marB="4688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Sorting is neither required at sender side nor at receiver side.</a:t>
                      </a:r>
                    </a:p>
                  </a:txBody>
                  <a:tcPr marL="46889" marR="46889" marT="46889" marB="4688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Receiver must be able to sort as it has to maintain the sequence of the frames.</a:t>
                      </a:r>
                    </a:p>
                  </a:txBody>
                  <a:tcPr marL="46889" marR="46889" marT="46889" marB="4688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72256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Storing</a:t>
                      </a:r>
                    </a:p>
                  </a:txBody>
                  <a:tcPr marL="46889" marR="46889" marT="46889" marB="4688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Receiver do not store the frames received after the damaged frame until the damaged frame is retransmitted.</a:t>
                      </a:r>
                    </a:p>
                  </a:txBody>
                  <a:tcPr marL="46889" marR="46889" marT="46889" marB="4688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Receiver stores the frames received after the damaged frame in the buffer until the damaged frame is replaced.</a:t>
                      </a:r>
                    </a:p>
                  </a:txBody>
                  <a:tcPr marL="46889" marR="46889" marT="46889" marB="4688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00827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Searching</a:t>
                      </a:r>
                    </a:p>
                  </a:txBody>
                  <a:tcPr marL="46889" marR="46889" marT="46889" marB="4688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searching of frame is required neither on sender side nor on receiver</a:t>
                      </a:r>
                    </a:p>
                  </a:txBody>
                  <a:tcPr marL="46889" marR="46889" marT="46889" marB="4688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sender must be able to search and select only the requested frame.</a:t>
                      </a:r>
                    </a:p>
                  </a:txBody>
                  <a:tcPr marL="46889" marR="46889" marT="46889" marB="4688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0827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ACK Numbers</a:t>
                      </a:r>
                    </a:p>
                  </a:txBody>
                  <a:tcPr marL="46889" marR="46889" marT="46889" marB="4688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NAK number refer to the next expected frame number.</a:t>
                      </a:r>
                    </a:p>
                  </a:txBody>
                  <a:tcPr marL="46889" marR="46889" marT="46889" marB="4688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NAK number refer to the frame lost.</a:t>
                      </a:r>
                    </a:p>
                  </a:txBody>
                  <a:tcPr marL="46889" marR="46889" marT="46889" marB="4688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786944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</a:t>
                      </a:r>
                    </a:p>
                  </a:txBody>
                  <a:tcPr marL="46889" marR="46889" marT="46889" marB="4688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more often used.</a:t>
                      </a:r>
                    </a:p>
                  </a:txBody>
                  <a:tcPr marL="46889" marR="46889" marT="46889" marB="4688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less in practice because of its complexity.</a:t>
                      </a:r>
                    </a:p>
                  </a:txBody>
                  <a:tcPr marL="46889" marR="46889" marT="46889" marB="4688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21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482</Words>
  <Application>Microsoft Office PowerPoint</Application>
  <PresentationFormat>Widescreen</PresentationFormat>
  <Paragraphs>118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Differences</vt:lpstr>
      <vt:lpstr>Circuit Switching and Packet Switching</vt:lpstr>
      <vt:lpstr>PowerPoint Presentation</vt:lpstr>
      <vt:lpstr>Comparison Between LAN WAN and MAN</vt:lpstr>
      <vt:lpstr>PowerPoint Presentation</vt:lpstr>
      <vt:lpstr>Comparison between Frame and Packet</vt:lpstr>
      <vt:lpstr>Comparison between Stop and wait and sliding window Protocol</vt:lpstr>
      <vt:lpstr>Comparison between Go back-N and Selective Repeat</vt:lpstr>
      <vt:lpstr>Comparison between Go back-N and Selective Repeat</vt:lpstr>
      <vt:lpstr>Comparison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Differences</dc:title>
  <dc:creator>410</dc:creator>
  <cp:lastModifiedBy>410</cp:lastModifiedBy>
  <cp:revision>5</cp:revision>
  <dcterms:created xsi:type="dcterms:W3CDTF">2019-02-12T06:19:22Z</dcterms:created>
  <dcterms:modified xsi:type="dcterms:W3CDTF">2019-02-12T06:41:59Z</dcterms:modified>
</cp:coreProperties>
</file>