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2879">
          <p15:clr>
            <a:srgbClr val="000000"/>
          </p15:clr>
        </p15:guide>
      </p15:sldGuideLst>
    </p:ext>
    <p:ext uri="http://customooxmlschemas.google.com/">
      <go:slidesCustomData xmlns:go="http://customooxmlschemas.google.com/" r:id="rId125" roundtripDataSignature="AMtx7mjDZbdkxIk+GCLMjoMDV+Kcmct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87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customschemas.google.com/relationships/presentationmetadata" Target="metadata"/><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8" name="Google Shape;818;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5" name="Google Shape;825;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2" name="Google Shape;832;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3" name="Google Shape;85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1" name="Google Shape;861;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8" name="Google Shape;868;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7" name="Google Shape;877;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4" name="Google Shape;884;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0" name="Google Shape;900;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7" name="Google Shape;907;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4" name="Google Shape;914;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2" name="Google Shape;922;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0" name="Google Shape;930;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7" name="Google Shape;93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4" name="Google Shape;94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2" name="Google Shape;952;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e2c038ce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gfe2c038ce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fe2c038ce3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gfe2c038ce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fe2c038ce3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gfe2c038ce3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e2c038ce3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gfe2c038ce3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fe2c038ce3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gfe2c038ce3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e2c038ce3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5" name="Google Shape;615;gfe2c038ce3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fe2c038ce3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gfe2c038ce3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3" name="Google Shape;64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fe2c038ce3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gfe2c038ce3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fe2c038ce3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5" name="Google Shape;695;gfe2c038ce3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474bee7eba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g1474bee7eba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0" name="Google Shape;74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5" name="Google Shape;75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6" name="Google Shape;776;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3" name="Google Shape;78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0" name="Google Shape;79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1" name="Google Shape;811;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13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13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3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3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3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43"/>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43"/>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43"/>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43"/>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43"/>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700"/>
              </a:spcBef>
              <a:spcAft>
                <a:spcPts val="0"/>
              </a:spcAft>
              <a:buSzPts val="1020"/>
              <a:buFont typeface="Twentieth Century"/>
              <a:buNone/>
              <a:defRPr sz="1700"/>
            </a:lvl1pPr>
            <a:lvl2pPr indent="-228600" lvl="1" marL="914400" algn="l">
              <a:lnSpc>
                <a:spcPct val="100000"/>
              </a:lnSpc>
              <a:spcBef>
                <a:spcPts val="550"/>
              </a:spcBef>
              <a:spcAft>
                <a:spcPts val="0"/>
              </a:spcAft>
              <a:buSzPts val="840"/>
              <a:buFont typeface="Twentieth Century"/>
              <a:buNone/>
              <a:defRPr sz="1200"/>
            </a:lvl2pPr>
            <a:lvl3pPr indent="-228600" lvl="2" marL="1371600" algn="l">
              <a:lnSpc>
                <a:spcPct val="100000"/>
              </a:lnSpc>
              <a:spcBef>
                <a:spcPts val="500"/>
              </a:spcBef>
              <a:spcAft>
                <a:spcPts val="0"/>
              </a:spcAft>
              <a:buSzPts val="750"/>
              <a:buFont typeface="Twentieth Century"/>
              <a:buNone/>
              <a:defRPr sz="1000"/>
            </a:lvl3pPr>
            <a:lvl4pPr indent="-228600" lvl="3" marL="1828800" algn="l">
              <a:lnSpc>
                <a:spcPct val="100000"/>
              </a:lnSpc>
              <a:spcBef>
                <a:spcPts val="400"/>
              </a:spcBef>
              <a:spcAft>
                <a:spcPts val="0"/>
              </a:spcAft>
              <a:buSzPts val="675"/>
              <a:buFont typeface="Twentieth Century"/>
              <a:buNone/>
              <a:defRPr sz="900"/>
            </a:lvl4pPr>
            <a:lvl5pPr indent="-228600" lvl="4" marL="2286000" algn="l">
              <a:lnSpc>
                <a:spcPct val="100000"/>
              </a:lnSpc>
              <a:spcBef>
                <a:spcPts val="400"/>
              </a:spcBef>
              <a:spcAft>
                <a:spcPts val="0"/>
              </a:spcAft>
              <a:buSzPts val="585"/>
              <a:buFont typeface="Twentieth Century"/>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143"/>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2800"/>
              <a:buFont typeface="Twentieth Century"/>
              <a:buNone/>
              <a:defRPr b="0"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3"/>
          <p:cNvSpPr/>
          <p:nvPr>
            <p:ph idx="2" type="pic"/>
          </p:nvPr>
        </p:nvSpPr>
        <p:spPr>
          <a:xfrm>
            <a:off x="1560576" y="0"/>
            <a:ext cx="7583424" cy="4568952"/>
          </a:xfrm>
          <a:prstGeom prst="rect">
            <a:avLst/>
          </a:prstGeom>
          <a:solidFill>
            <a:srgbClr val="CAD4EA"/>
          </a:solidFill>
          <a:ln>
            <a:noFill/>
          </a:ln>
        </p:spPr>
      </p:sp>
      <p:sp>
        <p:nvSpPr>
          <p:cNvPr id="90" name="Google Shape;90;p143"/>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3"/>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4"/>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5" name="Google Shape;95;p14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5"/>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5"/>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5"/>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5"/>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5"/>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145"/>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5"/>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13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7"/>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137"/>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13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4" name="Shape 44"/>
        <p:cNvGrpSpPr/>
        <p:nvPr/>
      </p:nvGrpSpPr>
      <p:grpSpPr>
        <a:xfrm>
          <a:off x="0" y="0"/>
          <a:ext cx="0" cy="0"/>
          <a:chOff x="0" y="0"/>
          <a:chExt cx="0" cy="0"/>
        </a:xfrm>
      </p:grpSpPr>
      <p:sp>
        <p:nvSpPr>
          <p:cNvPr id="45" name="Google Shape;45;p134"/>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6" name="Google Shape;46;p134"/>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 name="Google Shape;47;p134"/>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8" name="Google Shape;48;p134"/>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4"/>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50" name="Google Shape;50;p134"/>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4"/>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138"/>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138"/>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138"/>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138"/>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700"/>
              </a:spcBef>
              <a:spcAft>
                <a:spcPts val="0"/>
              </a:spcAft>
              <a:buSzPts val="1680"/>
              <a:buNone/>
              <a:defRPr sz="2800">
                <a:solidFill>
                  <a:schemeClr val="dk2"/>
                </a:solidFill>
              </a:defRPr>
            </a:lvl1pPr>
            <a:lvl2pPr indent="-228600" lvl="1" marL="914400" algn="l">
              <a:lnSpc>
                <a:spcPct val="100000"/>
              </a:lnSpc>
              <a:spcBef>
                <a:spcPts val="550"/>
              </a:spcBef>
              <a:spcAft>
                <a:spcPts val="0"/>
              </a:spcAft>
              <a:buSzPts val="1260"/>
              <a:buNone/>
              <a:defRPr sz="1800">
                <a:solidFill>
                  <a:srgbClr val="888888"/>
                </a:solidFill>
              </a:defRPr>
            </a:lvl2pPr>
            <a:lvl3pPr indent="-228600" lvl="2" marL="1371600" algn="l">
              <a:lnSpc>
                <a:spcPct val="100000"/>
              </a:lnSpc>
              <a:spcBef>
                <a:spcPts val="500"/>
              </a:spcBef>
              <a:spcAft>
                <a:spcPts val="0"/>
              </a:spcAft>
              <a:buSzPts val="1200"/>
              <a:buNone/>
              <a:defRPr sz="1600">
                <a:solidFill>
                  <a:srgbClr val="888888"/>
                </a:solidFill>
              </a:defRPr>
            </a:lvl3pPr>
            <a:lvl4pPr indent="-228600" lvl="3" marL="1828800" algn="l">
              <a:lnSpc>
                <a:spcPct val="100000"/>
              </a:lnSpc>
              <a:spcBef>
                <a:spcPts val="400"/>
              </a:spcBef>
              <a:spcAft>
                <a:spcPts val="0"/>
              </a:spcAft>
              <a:buSzPts val="1050"/>
              <a:buNone/>
              <a:defRPr sz="1400">
                <a:solidFill>
                  <a:srgbClr val="888888"/>
                </a:solidFill>
              </a:defRPr>
            </a:lvl4pPr>
            <a:lvl5pPr indent="-228600" lvl="4" marL="2286000" algn="l">
              <a:lnSpc>
                <a:spcPct val="100000"/>
              </a:lnSpc>
              <a:spcBef>
                <a:spcPts val="400"/>
              </a:spcBef>
              <a:spcAft>
                <a:spcPts val="0"/>
              </a:spcAft>
              <a:buSzPts val="91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138"/>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8"/>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39"/>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9"/>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p139"/>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4" name="Google Shape;64;p139"/>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 name="Google Shape;65;p139"/>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1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0"/>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1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4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42"/>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400"/>
              <a:buFont typeface="Twentieth Century"/>
              <a:buNone/>
              <a:defRPr b="0"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2"/>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42"/>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14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3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lnSpc>
                <a:spcPct val="100000"/>
              </a:lnSpc>
              <a:spcBef>
                <a:spcPts val="700"/>
              </a:spcBef>
              <a:spcAft>
                <a:spcPts val="0"/>
              </a:spcAft>
              <a:buClr>
                <a:schemeClr val="accent2"/>
              </a:buClr>
              <a:buSzPts val="1740"/>
              <a:buFont typeface="Noto San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rgbClr val="A04DA3"/>
              </a:buClr>
              <a:buSzPts val="1500"/>
              <a:buFont typeface="Noto San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rgbClr val="C4652D"/>
              </a:buClr>
              <a:buSzPts val="1300"/>
              <a:buFont typeface="Noto San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lnSpc>
                <a:spcPct val="100000"/>
              </a:lnSpc>
              <a:spcBef>
                <a:spcPts val="360"/>
              </a:spcBef>
              <a:spcAft>
                <a:spcPts val="0"/>
              </a:spcAft>
              <a:buClr>
                <a:schemeClr val="accent1"/>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3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3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3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3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1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132"/>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rgbClr val="A04DA3"/>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rgbClr val="C4652D"/>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13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32"/>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132"/>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132"/>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1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5.png"/><Relationship Id="rId4" Type="http://schemas.openxmlformats.org/officeDocument/2006/relationships/image" Target="../media/image2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IN"/>
              <a:t>CSC 502</a:t>
            </a:r>
            <a:br>
              <a:rPr lang="en-IN"/>
            </a:br>
            <a:r>
              <a:rPr lang="en-IN"/>
              <a:t>WEB COMPUTING</a:t>
            </a:r>
            <a:endParaRPr/>
          </a:p>
        </p:txBody>
      </p:sp>
      <p:sp>
        <p:nvSpPr>
          <p:cNvPr id="110" name="Google Shape;110;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560"/>
              <a:buNone/>
            </a:pPr>
            <a:r>
              <a:rPr lang="en-IN"/>
              <a:t>Instructor: Bincy Ivin</a:t>
            </a:r>
            <a:endParaRPr/>
          </a:p>
        </p:txBody>
      </p:sp>
      <p:sp>
        <p:nvSpPr>
          <p:cNvPr id="111" name="Google Shape;111;p1"/>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2" name="Google Shape;112;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74" name="Google Shape;174;p10"/>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To include such characters in a string, the following notation is used: whenever a backslash (\) is found inside quoted text, it indicates that the character after it has a special meaning. This is called escaping the character. A quote that is preceded by a backslash will not end the string but be part of it. When an n character occurs after a backslash, it is interpreted as a newline. Similarly, a t after a backslash means a tab character. Take the following string:</a:t>
            </a:r>
            <a:endParaRPr sz="2000"/>
          </a:p>
          <a:p>
            <a:pPr indent="-273050" lvl="1" marL="640080" rtl="0" algn="l">
              <a:lnSpc>
                <a:spcPct val="100000"/>
              </a:lnSpc>
              <a:spcBef>
                <a:spcPts val="550"/>
              </a:spcBef>
              <a:spcAft>
                <a:spcPts val="0"/>
              </a:spcAft>
              <a:buSzPts val="1400"/>
              <a:buChar char="?"/>
            </a:pPr>
            <a:r>
              <a:rPr lang="en-IN" sz="2000"/>
              <a:t>"This is the first line\nAnd this is the second"</a:t>
            </a:r>
            <a:endParaRPr sz="2000"/>
          </a:p>
          <a:p>
            <a:pPr indent="-273050" lvl="1" marL="640080" rtl="0" algn="l">
              <a:lnSpc>
                <a:spcPct val="100000"/>
              </a:lnSpc>
              <a:spcBef>
                <a:spcPts val="550"/>
              </a:spcBef>
              <a:spcAft>
                <a:spcPts val="0"/>
              </a:spcAft>
              <a:buSzPts val="1400"/>
              <a:buChar char="?"/>
            </a:pPr>
            <a:r>
              <a:rPr lang="en-IN" sz="2000"/>
              <a:t>The actual text contained is this:</a:t>
            </a:r>
            <a:endParaRPr sz="2000"/>
          </a:p>
          <a:p>
            <a:pPr indent="0" lvl="1" marL="367030" rtl="0" algn="l">
              <a:lnSpc>
                <a:spcPct val="100000"/>
              </a:lnSpc>
              <a:spcBef>
                <a:spcPts val="550"/>
              </a:spcBef>
              <a:spcAft>
                <a:spcPts val="0"/>
              </a:spcAft>
              <a:buSzPts val="1400"/>
              <a:buNone/>
            </a:pPr>
            <a:r>
              <a:t/>
            </a:r>
            <a:endParaRPr sz="2000"/>
          </a:p>
          <a:p>
            <a:pPr indent="-273050" lvl="1" marL="640080" rtl="0" algn="l">
              <a:lnSpc>
                <a:spcPct val="100000"/>
              </a:lnSpc>
              <a:spcBef>
                <a:spcPts val="550"/>
              </a:spcBef>
              <a:spcAft>
                <a:spcPts val="0"/>
              </a:spcAft>
              <a:buSzPts val="1400"/>
              <a:buChar char="?"/>
            </a:pPr>
            <a:r>
              <a:rPr lang="en-IN" sz="2000"/>
              <a:t>This is the first line</a:t>
            </a:r>
            <a:endParaRPr sz="2000"/>
          </a:p>
          <a:p>
            <a:pPr indent="-273050" lvl="1" marL="640080" rtl="0" algn="l">
              <a:lnSpc>
                <a:spcPct val="100000"/>
              </a:lnSpc>
              <a:spcBef>
                <a:spcPts val="550"/>
              </a:spcBef>
              <a:spcAft>
                <a:spcPts val="0"/>
              </a:spcAft>
              <a:buSzPts val="1400"/>
              <a:buChar char="?"/>
            </a:pPr>
            <a:r>
              <a:rPr lang="en-IN" sz="2000"/>
              <a:t>And this is the second</a:t>
            </a:r>
            <a:endParaRPr sz="2000"/>
          </a:p>
        </p:txBody>
      </p:sp>
      <p:sp>
        <p:nvSpPr>
          <p:cNvPr id="175" name="Google Shape;175;p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Generators</a:t>
            </a:r>
            <a:endParaRPr/>
          </a:p>
        </p:txBody>
      </p:sp>
      <p:sp>
        <p:nvSpPr>
          <p:cNvPr id="821" name="Google Shape;821;p11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Using yield to Pause Execution</a:t>
            </a:r>
            <a:endParaRPr sz="1800"/>
          </a:p>
          <a:p>
            <a:pPr indent="0" lvl="1" marL="367030" rtl="0" algn="l">
              <a:lnSpc>
                <a:spcPct val="100000"/>
              </a:lnSpc>
              <a:spcBef>
                <a:spcPts val="550"/>
              </a:spcBef>
              <a:spcAft>
                <a:spcPts val="0"/>
              </a:spcAft>
              <a:buSzPts val="1260"/>
              <a:buNone/>
            </a:pPr>
            <a:r>
              <a:rPr lang="en-IN" sz="1800"/>
              <a:t>As mentioned above, you can pause the execution of a generator function without executing the whole function body. For that, we use the yield keyword. For example,</a:t>
            </a:r>
            <a:endParaRPr sz="1800"/>
          </a:p>
          <a:p>
            <a:pPr indent="0" lvl="1" marL="367030" rtl="0" algn="l">
              <a:lnSpc>
                <a:spcPct val="100000"/>
              </a:lnSpc>
              <a:spcBef>
                <a:spcPts val="550"/>
              </a:spcBef>
              <a:spcAft>
                <a:spcPts val="0"/>
              </a:spcAft>
              <a:buSzPts val="1260"/>
              <a:buNone/>
            </a:pPr>
            <a:r>
              <a:rPr lang="en-IN" sz="1800"/>
              <a:t>// generator function</a:t>
            </a:r>
            <a:endParaRPr sz="1800"/>
          </a:p>
          <a:p>
            <a:pPr indent="0" lvl="1" marL="367030" rtl="0" algn="l">
              <a:lnSpc>
                <a:spcPct val="100000"/>
              </a:lnSpc>
              <a:spcBef>
                <a:spcPts val="550"/>
              </a:spcBef>
              <a:spcAft>
                <a:spcPts val="0"/>
              </a:spcAft>
              <a:buSzPts val="1260"/>
              <a:buNone/>
            </a:pPr>
            <a:r>
              <a:rPr lang="en-IN" sz="1800"/>
              <a:t>function* generatorFunc() {</a:t>
            </a:r>
            <a:endParaRPr sz="1800"/>
          </a:p>
          <a:p>
            <a:pPr indent="0" lvl="1" marL="367030" rtl="0" algn="l">
              <a:lnSpc>
                <a:spcPct val="100000"/>
              </a:lnSpc>
              <a:spcBef>
                <a:spcPts val="550"/>
              </a:spcBef>
              <a:spcAft>
                <a:spcPts val="0"/>
              </a:spcAft>
              <a:buSzPts val="1260"/>
              <a:buNone/>
            </a:pPr>
            <a:r>
              <a:rPr lang="en-IN" sz="1800"/>
              <a:t>    console.log("1. code before the first yield");</a:t>
            </a:r>
            <a:endParaRPr sz="1800"/>
          </a:p>
          <a:p>
            <a:pPr indent="0" lvl="1" marL="367030" rtl="0" algn="l">
              <a:lnSpc>
                <a:spcPct val="100000"/>
              </a:lnSpc>
              <a:spcBef>
                <a:spcPts val="550"/>
              </a:spcBef>
              <a:spcAft>
                <a:spcPts val="0"/>
              </a:spcAft>
              <a:buSzPts val="1260"/>
              <a:buNone/>
            </a:pPr>
            <a:r>
              <a:rPr lang="en-IN" sz="1800"/>
              <a:t>    yield 100;</a:t>
            </a:r>
            <a:endParaRPr sz="1800"/>
          </a:p>
          <a:p>
            <a:pPr indent="0" lvl="1" marL="367030" rtl="0" algn="l">
              <a:lnSpc>
                <a:spcPct val="100000"/>
              </a:lnSpc>
              <a:spcBef>
                <a:spcPts val="550"/>
              </a:spcBef>
              <a:spcAft>
                <a:spcPts val="0"/>
              </a:spcAft>
              <a:buSzPts val="1260"/>
              <a:buNone/>
            </a:pPr>
            <a:r>
              <a:rPr lang="en-IN" sz="1800"/>
              <a:t>   console.log("2. code before the second yield");</a:t>
            </a:r>
            <a:endParaRPr sz="1800"/>
          </a:p>
          <a:p>
            <a:pPr indent="0" lvl="1" marL="367030" rtl="0" algn="l">
              <a:lnSpc>
                <a:spcPct val="100000"/>
              </a:lnSpc>
              <a:spcBef>
                <a:spcPts val="550"/>
              </a:spcBef>
              <a:spcAft>
                <a:spcPts val="0"/>
              </a:spcAft>
              <a:buSzPts val="1260"/>
              <a:buNone/>
            </a:pPr>
            <a:r>
              <a:rPr lang="en-IN" sz="1800"/>
              <a:t>    yield 200;</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returns generator object</a:t>
            </a:r>
            <a:endParaRPr sz="1800"/>
          </a:p>
          <a:p>
            <a:pPr indent="0" lvl="1" marL="367030" rtl="0" algn="l">
              <a:lnSpc>
                <a:spcPct val="100000"/>
              </a:lnSpc>
              <a:spcBef>
                <a:spcPts val="550"/>
              </a:spcBef>
              <a:spcAft>
                <a:spcPts val="0"/>
              </a:spcAft>
              <a:buSzPts val="1260"/>
              <a:buNone/>
            </a:pPr>
            <a:r>
              <a:rPr lang="en-IN" sz="1800"/>
              <a:t>const generator = generatorFunc();</a:t>
            </a:r>
            <a:endParaRPr sz="1800"/>
          </a:p>
          <a:p>
            <a:pPr indent="0" lvl="1" marL="367030" rtl="0" algn="l">
              <a:lnSpc>
                <a:spcPct val="100000"/>
              </a:lnSpc>
              <a:spcBef>
                <a:spcPts val="550"/>
              </a:spcBef>
              <a:spcAft>
                <a:spcPts val="0"/>
              </a:spcAft>
              <a:buSzPts val="1260"/>
              <a:buNone/>
            </a:pPr>
            <a:r>
              <a:rPr lang="en-IN" sz="1800"/>
              <a:t>console.log(generator.next());</a:t>
            </a:r>
            <a:endParaRPr sz="1800"/>
          </a:p>
        </p:txBody>
      </p:sp>
      <p:sp>
        <p:nvSpPr>
          <p:cNvPr id="822" name="Google Shape;822;p1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Generators</a:t>
            </a:r>
            <a:endParaRPr/>
          </a:p>
        </p:txBody>
      </p:sp>
      <p:sp>
        <p:nvSpPr>
          <p:cNvPr id="828" name="Google Shape;828;p11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Output</a:t>
            </a:r>
            <a:endParaRPr sz="1800"/>
          </a:p>
          <a:p>
            <a:pPr indent="0" lvl="1" marL="367030" rtl="0" algn="l">
              <a:lnSpc>
                <a:spcPct val="100000"/>
              </a:lnSpc>
              <a:spcBef>
                <a:spcPts val="550"/>
              </a:spcBef>
              <a:spcAft>
                <a:spcPts val="0"/>
              </a:spcAft>
              <a:buSzPts val="1260"/>
              <a:buNone/>
            </a:pPr>
            <a:r>
              <a:rPr lang="en-IN" sz="1800"/>
              <a:t>1. code before the first yield</a:t>
            </a:r>
            <a:endParaRPr sz="1800"/>
          </a:p>
          <a:p>
            <a:pPr indent="0" lvl="1" marL="367030" rtl="0" algn="l">
              <a:lnSpc>
                <a:spcPct val="100000"/>
              </a:lnSpc>
              <a:spcBef>
                <a:spcPts val="550"/>
              </a:spcBef>
              <a:spcAft>
                <a:spcPts val="0"/>
              </a:spcAft>
              <a:buSzPts val="1260"/>
              <a:buNone/>
            </a:pPr>
            <a:r>
              <a:rPr lang="en-IN" sz="1800"/>
              <a:t>{value: 100, done: false}</a:t>
            </a:r>
            <a:endParaRPr sz="1800"/>
          </a:p>
          <a:p>
            <a:pPr indent="0" lvl="1" marL="367030" rtl="0" algn="l">
              <a:lnSpc>
                <a:spcPct val="100000"/>
              </a:lnSpc>
              <a:spcBef>
                <a:spcPts val="550"/>
              </a:spcBef>
              <a:spcAft>
                <a:spcPts val="0"/>
              </a:spcAft>
              <a:buSzPts val="1260"/>
              <a:buNone/>
            </a:pPr>
            <a:r>
              <a:rPr lang="en-IN" sz="1800"/>
              <a:t>Here,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 generator object named generator is created.</a:t>
            </a:r>
            <a:endParaRPr sz="1800"/>
          </a:p>
          <a:p>
            <a:pPr indent="0" lvl="1" marL="367030" rtl="0" algn="l">
              <a:lnSpc>
                <a:spcPct val="100000"/>
              </a:lnSpc>
              <a:spcBef>
                <a:spcPts val="550"/>
              </a:spcBef>
              <a:spcAft>
                <a:spcPts val="0"/>
              </a:spcAft>
              <a:buSzPts val="1260"/>
              <a:buNone/>
            </a:pPr>
            <a:r>
              <a:rPr lang="en-IN" sz="1800"/>
              <a:t>When generator.next() is called, the code up to the first yield is executed. When yield is encountered, the program returns the value and pauses the generator function.</a:t>
            </a:r>
            <a:endParaRPr sz="1800"/>
          </a:p>
          <a:p>
            <a:pPr indent="0" lvl="1" marL="367030" rtl="0" algn="l">
              <a:lnSpc>
                <a:spcPct val="100000"/>
              </a:lnSpc>
              <a:spcBef>
                <a:spcPts val="550"/>
              </a:spcBef>
              <a:spcAft>
                <a:spcPts val="0"/>
              </a:spcAft>
              <a:buSzPts val="1260"/>
              <a:buNone/>
            </a:pPr>
            <a:r>
              <a:rPr lang="en-IN" sz="1800"/>
              <a:t>Note: You need to assign generator objects to a variable before you use it.</a:t>
            </a:r>
            <a:endParaRPr sz="1800"/>
          </a:p>
        </p:txBody>
      </p:sp>
      <p:sp>
        <p:nvSpPr>
          <p:cNvPr id="829" name="Google Shape;829;p1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Generators</a:t>
            </a:r>
            <a:endParaRPr/>
          </a:p>
        </p:txBody>
      </p:sp>
      <p:sp>
        <p:nvSpPr>
          <p:cNvPr id="835" name="Google Shape;835;p115"/>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Working of multiple yield Statements</a:t>
            </a:r>
            <a:endParaRPr sz="1800"/>
          </a:p>
          <a:p>
            <a:pPr indent="0" lvl="1" marL="367030" rtl="0" algn="l">
              <a:lnSpc>
                <a:spcPct val="100000"/>
              </a:lnSpc>
              <a:spcBef>
                <a:spcPts val="550"/>
              </a:spcBef>
              <a:spcAft>
                <a:spcPts val="0"/>
              </a:spcAft>
              <a:buSzPts val="1260"/>
              <a:buNone/>
            </a:pPr>
            <a:r>
              <a:rPr lang="en-IN" sz="1800"/>
              <a:t>The yield expression returns a value. However, unlike the return statement, it doesn't terminate the program. That's why you can continue executing code from the last yielded position. For example,</a:t>
            </a:r>
            <a:endParaRPr sz="1800"/>
          </a:p>
          <a:p>
            <a:pPr indent="0" lvl="1" marL="367030" rtl="0" algn="l">
              <a:lnSpc>
                <a:spcPct val="100000"/>
              </a:lnSpc>
              <a:spcBef>
                <a:spcPts val="550"/>
              </a:spcBef>
              <a:spcAft>
                <a:spcPts val="0"/>
              </a:spcAft>
              <a:buSzPts val="1260"/>
              <a:buNone/>
            </a:pPr>
            <a:r>
              <a:rPr lang="en-IN" sz="1800"/>
              <a:t>function* generatorFunc() {</a:t>
            </a:r>
            <a:endParaRPr sz="1800"/>
          </a:p>
          <a:p>
            <a:pPr indent="0" lvl="1" marL="367030" rtl="0" algn="l">
              <a:lnSpc>
                <a:spcPct val="100000"/>
              </a:lnSpc>
              <a:spcBef>
                <a:spcPts val="550"/>
              </a:spcBef>
              <a:spcAft>
                <a:spcPts val="0"/>
              </a:spcAft>
              <a:buSzPts val="1260"/>
              <a:buNone/>
            </a:pPr>
            <a:r>
              <a:rPr lang="en-IN" sz="1800"/>
              <a:t>    console.log("1. code before first yield");</a:t>
            </a:r>
            <a:endParaRPr sz="1800"/>
          </a:p>
          <a:p>
            <a:pPr indent="0" lvl="1" marL="367030" rtl="0" algn="l">
              <a:lnSpc>
                <a:spcPct val="100000"/>
              </a:lnSpc>
              <a:spcBef>
                <a:spcPts val="550"/>
              </a:spcBef>
              <a:spcAft>
                <a:spcPts val="0"/>
              </a:spcAft>
              <a:buSzPts val="1260"/>
              <a:buNone/>
            </a:pPr>
            <a:r>
              <a:rPr lang="en-IN" sz="1800"/>
              <a:t>    yield 100;</a:t>
            </a:r>
            <a:endParaRPr sz="1800"/>
          </a:p>
          <a:p>
            <a:pPr indent="0" lvl="1" marL="367030" rtl="0" algn="l">
              <a:lnSpc>
                <a:spcPct val="100000"/>
              </a:lnSpc>
              <a:spcBef>
                <a:spcPts val="550"/>
              </a:spcBef>
              <a:spcAft>
                <a:spcPts val="0"/>
              </a:spcAft>
              <a:buSzPts val="1260"/>
              <a:buNone/>
            </a:pPr>
            <a:r>
              <a:rPr lang="en-IN" sz="1800"/>
              <a:t>   console.log("2. code before the second yield");</a:t>
            </a:r>
            <a:endParaRPr sz="1800"/>
          </a:p>
          <a:p>
            <a:pPr indent="0" lvl="1" marL="367030" rtl="0" algn="l">
              <a:lnSpc>
                <a:spcPct val="100000"/>
              </a:lnSpc>
              <a:spcBef>
                <a:spcPts val="550"/>
              </a:spcBef>
              <a:spcAft>
                <a:spcPts val="0"/>
              </a:spcAft>
              <a:buSzPts val="1260"/>
              <a:buNone/>
            </a:pPr>
            <a:r>
              <a:rPr lang="en-IN" sz="1800"/>
              <a:t>    yield 200;</a:t>
            </a:r>
            <a:endParaRPr sz="1800"/>
          </a:p>
          <a:p>
            <a:pPr indent="0" lvl="1" marL="367030" rtl="0" algn="l">
              <a:lnSpc>
                <a:spcPct val="100000"/>
              </a:lnSpc>
              <a:spcBef>
                <a:spcPts val="550"/>
              </a:spcBef>
              <a:spcAft>
                <a:spcPts val="0"/>
              </a:spcAft>
              <a:buSzPts val="1260"/>
              <a:buNone/>
            </a:pPr>
            <a:r>
              <a:rPr lang="en-IN" sz="1800"/>
              <a:t>    console.log("3. code after the second yield");</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const generator = generatorFunc();</a:t>
            </a:r>
            <a:endParaRPr sz="1800"/>
          </a:p>
          <a:p>
            <a:pPr indent="0" lvl="1" marL="367030" rtl="0" algn="l">
              <a:lnSpc>
                <a:spcPct val="100000"/>
              </a:lnSpc>
              <a:spcBef>
                <a:spcPts val="550"/>
              </a:spcBef>
              <a:spcAft>
                <a:spcPts val="0"/>
              </a:spcAft>
              <a:buSzPts val="1260"/>
              <a:buNone/>
            </a:pPr>
            <a:r>
              <a:rPr lang="en-IN" sz="1800"/>
              <a:t>console.log(generator.next());</a:t>
            </a:r>
            <a:endParaRPr sz="1800"/>
          </a:p>
          <a:p>
            <a:pPr indent="0" lvl="1" marL="367030" rtl="0" algn="l">
              <a:lnSpc>
                <a:spcPct val="100000"/>
              </a:lnSpc>
              <a:spcBef>
                <a:spcPts val="550"/>
              </a:spcBef>
              <a:spcAft>
                <a:spcPts val="0"/>
              </a:spcAft>
              <a:buSzPts val="1260"/>
              <a:buNone/>
            </a:pPr>
            <a:r>
              <a:rPr lang="en-IN" sz="1800"/>
              <a:t>console.log(generator.next());</a:t>
            </a:r>
            <a:endParaRPr sz="1800"/>
          </a:p>
          <a:p>
            <a:pPr indent="0" lvl="1" marL="367030" rtl="0" algn="l">
              <a:lnSpc>
                <a:spcPct val="100000"/>
              </a:lnSpc>
              <a:spcBef>
                <a:spcPts val="550"/>
              </a:spcBef>
              <a:spcAft>
                <a:spcPts val="0"/>
              </a:spcAft>
              <a:buSzPts val="1260"/>
              <a:buNone/>
            </a:pPr>
            <a:r>
              <a:rPr lang="en-IN" sz="1800"/>
              <a:t>console.log(generator.next());</a:t>
            </a:r>
            <a:endParaRPr sz="1800"/>
          </a:p>
        </p:txBody>
      </p:sp>
      <p:sp>
        <p:nvSpPr>
          <p:cNvPr id="836" name="Google Shape;836;p1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42" name="Google Shape;842;p11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he Browser Object Model (BOM) is used to interact with the browser.</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 default object of browser is window means you can call all the functions of window by specifying window or directly. 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window.alert("hello javatpoint"); </a:t>
            </a:r>
            <a:endParaRPr sz="1800"/>
          </a:p>
          <a:p>
            <a:pPr indent="0" lvl="1" marL="367030" rtl="0" algn="l">
              <a:lnSpc>
                <a:spcPct val="100000"/>
              </a:lnSpc>
              <a:spcBef>
                <a:spcPts val="550"/>
              </a:spcBef>
              <a:spcAft>
                <a:spcPts val="0"/>
              </a:spcAft>
              <a:buSzPts val="1260"/>
              <a:buNone/>
            </a:pPr>
            <a:r>
              <a:rPr lang="en-IN" sz="1800"/>
              <a:t>is same as: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alert("hello javatpoint");  </a:t>
            </a:r>
            <a:endParaRPr sz="1800"/>
          </a:p>
          <a:p>
            <a:pPr indent="0" lvl="1" marL="367030" rtl="0" algn="l">
              <a:lnSpc>
                <a:spcPct val="100000"/>
              </a:lnSpc>
              <a:spcBef>
                <a:spcPts val="550"/>
              </a:spcBef>
              <a:spcAft>
                <a:spcPts val="0"/>
              </a:spcAft>
              <a:buSzPts val="1260"/>
              <a:buNone/>
            </a:pPr>
            <a:r>
              <a:rPr lang="en-IN" sz="1800"/>
              <a:t>You can use a lot of properties (other objects) defined underneath the window object like document, history, screen, navigator, location, innerHeight, innerWidth,</a:t>
            </a:r>
            <a:endParaRPr sz="1800"/>
          </a:p>
        </p:txBody>
      </p:sp>
      <p:sp>
        <p:nvSpPr>
          <p:cNvPr id="843" name="Google Shape;843;p1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49" name="Google Shape;849;p1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50" name="Google Shape;850;p11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740"/>
              <a:buChar char="◻"/>
            </a:pPr>
            <a:r>
              <a:rPr lang="en-IN"/>
              <a:t>Window Object</a:t>
            </a:r>
            <a:endParaRPr/>
          </a:p>
          <a:p>
            <a:pPr indent="-319405" lvl="0" marL="319405" rtl="0" algn="l">
              <a:lnSpc>
                <a:spcPct val="100000"/>
              </a:lnSpc>
              <a:spcBef>
                <a:spcPts val="700"/>
              </a:spcBef>
              <a:spcAft>
                <a:spcPts val="0"/>
              </a:spcAft>
              <a:buSzPts val="1740"/>
              <a:buChar char="◻"/>
            </a:pPr>
            <a:r>
              <a:rPr lang="en-IN"/>
              <a:t>The window object represents a window in browser. An object of window is created automatically by the browser.</a:t>
            </a:r>
            <a:endParaRPr/>
          </a:p>
          <a:p>
            <a:pPr indent="-319405" lvl="0" marL="319405" rtl="0" algn="l">
              <a:lnSpc>
                <a:spcPct val="100000"/>
              </a:lnSpc>
              <a:spcBef>
                <a:spcPts val="700"/>
              </a:spcBef>
              <a:spcAft>
                <a:spcPts val="0"/>
              </a:spcAft>
              <a:buSzPts val="1740"/>
              <a:buChar char="◻"/>
            </a:pPr>
            <a:r>
              <a:rPr lang="en-IN"/>
              <a:t>Window is the object of browser, it is not the object of javascript. The javascript objects are string, array, date etc.</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56" name="Google Shape;856;p1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57" name="Google Shape;857;p11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Methods of window object</a:t>
            </a:r>
            <a:endParaRPr sz="1800"/>
          </a:p>
          <a:p>
            <a:pPr indent="-319405" lvl="0" marL="319405" rtl="0" algn="l">
              <a:lnSpc>
                <a:spcPct val="100000"/>
              </a:lnSpc>
              <a:spcBef>
                <a:spcPts val="700"/>
              </a:spcBef>
              <a:spcAft>
                <a:spcPts val="0"/>
              </a:spcAft>
              <a:buSzPts val="1080"/>
              <a:buChar char="◻"/>
            </a:pPr>
            <a:r>
              <a:rPr lang="en-IN" sz="1800"/>
              <a:t>The important methods of window object are as follows:</a:t>
            </a:r>
            <a:endParaRPr sz="1800"/>
          </a:p>
          <a:p>
            <a:pPr indent="-250825" lvl="0" marL="319405"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p:txBody>
      </p:sp>
      <p:pic>
        <p:nvPicPr>
          <p:cNvPr id="858" name="Google Shape;858;p118"/>
          <p:cNvPicPr preferRelativeResize="0"/>
          <p:nvPr/>
        </p:nvPicPr>
        <p:blipFill rotWithShape="1">
          <a:blip r:embed="rId3">
            <a:alphaModFix/>
          </a:blip>
          <a:srcRect b="0" l="0" r="0" t="0"/>
          <a:stretch/>
        </p:blipFill>
        <p:spPr>
          <a:xfrm>
            <a:off x="975995" y="2762250"/>
            <a:ext cx="7486015" cy="33813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64" name="Google Shape;864;p1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65" name="Google Shape;865;p1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740"/>
              <a:buChar char="◻"/>
            </a:pPr>
            <a:r>
              <a:rPr lang="en-IN"/>
              <a:t>JavaScript History Object</a:t>
            </a:r>
            <a:endParaRPr/>
          </a:p>
          <a:p>
            <a:pPr indent="-319405" lvl="0" marL="319405" rtl="0" algn="l">
              <a:lnSpc>
                <a:spcPct val="100000"/>
              </a:lnSpc>
              <a:spcBef>
                <a:spcPts val="700"/>
              </a:spcBef>
              <a:spcAft>
                <a:spcPts val="0"/>
              </a:spcAft>
              <a:buSzPts val="1740"/>
              <a:buChar char="◻"/>
            </a:pPr>
            <a:r>
              <a:rPr lang="en-IN"/>
              <a:t>The JavaScript history object represents an array of URLs visited by the user. By using this object, you can load previous, forward or any particular page.</a:t>
            </a:r>
            <a:endParaRPr/>
          </a:p>
          <a:p>
            <a:pPr indent="-319405" lvl="0" marL="319405" rtl="0" algn="l">
              <a:lnSpc>
                <a:spcPct val="100000"/>
              </a:lnSpc>
              <a:spcBef>
                <a:spcPts val="700"/>
              </a:spcBef>
              <a:spcAft>
                <a:spcPts val="0"/>
              </a:spcAft>
              <a:buSzPts val="1740"/>
              <a:buChar char="◻"/>
            </a:pPr>
            <a:r>
              <a:rPr lang="en-IN"/>
              <a:t>The history object is the window property, so it can be accessed by:</a:t>
            </a:r>
            <a:endParaRPr/>
          </a:p>
          <a:p>
            <a:pPr indent="-319405" lvl="0" marL="319405" rtl="0" algn="l">
              <a:lnSpc>
                <a:spcPct val="100000"/>
              </a:lnSpc>
              <a:spcBef>
                <a:spcPts val="700"/>
              </a:spcBef>
              <a:spcAft>
                <a:spcPts val="0"/>
              </a:spcAft>
              <a:buSzPts val="1740"/>
              <a:buChar char="◻"/>
            </a:pPr>
            <a:r>
              <a:rPr lang="en-IN"/>
              <a:t>window.history </a:t>
            </a:r>
            <a:endParaRPr/>
          </a:p>
          <a:p>
            <a:pPr indent="-319405" lvl="0" marL="319405" rtl="0" algn="l">
              <a:lnSpc>
                <a:spcPct val="100000"/>
              </a:lnSpc>
              <a:spcBef>
                <a:spcPts val="700"/>
              </a:spcBef>
              <a:spcAft>
                <a:spcPts val="0"/>
              </a:spcAft>
              <a:buSzPts val="1740"/>
              <a:buChar char="◻"/>
            </a:pPr>
            <a:r>
              <a:rPr lang="en-IN"/>
              <a:t>Or,</a:t>
            </a:r>
            <a:endParaRPr/>
          </a:p>
          <a:p>
            <a:pPr indent="-319405" lvl="0" marL="319405" rtl="0" algn="l">
              <a:lnSpc>
                <a:spcPct val="100000"/>
              </a:lnSpc>
              <a:spcBef>
                <a:spcPts val="700"/>
              </a:spcBef>
              <a:spcAft>
                <a:spcPts val="0"/>
              </a:spcAft>
              <a:buSzPts val="1740"/>
              <a:buChar char="◻"/>
            </a:pPr>
            <a:r>
              <a:rPr lang="en-IN"/>
              <a:t>history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71" name="Google Shape;871;p1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72" name="Google Shape;872;p120"/>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Property of JavaScript history object</a:t>
            </a:r>
            <a:endParaRPr sz="1800"/>
          </a:p>
          <a:p>
            <a:pPr indent="-319405" lvl="0" marL="319405" rtl="0" algn="l">
              <a:lnSpc>
                <a:spcPct val="100000"/>
              </a:lnSpc>
              <a:spcBef>
                <a:spcPts val="700"/>
              </a:spcBef>
              <a:spcAft>
                <a:spcPts val="0"/>
              </a:spcAft>
              <a:buSzPts val="1080"/>
              <a:buChar char="◻"/>
            </a:pPr>
            <a:r>
              <a:rPr lang="en-IN" sz="1800"/>
              <a:t>There are only 1 property of history object.</a:t>
            </a:r>
            <a:endParaRPr sz="1800"/>
          </a:p>
          <a:p>
            <a:pPr indent="-250825" lvl="0" marL="319405"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a:p>
            <a:pPr indent="-319405" lvl="0" marL="319405" rtl="0" algn="l">
              <a:lnSpc>
                <a:spcPct val="100000"/>
              </a:lnSpc>
              <a:spcBef>
                <a:spcPts val="700"/>
              </a:spcBef>
              <a:spcAft>
                <a:spcPts val="0"/>
              </a:spcAft>
              <a:buSzPts val="1080"/>
              <a:buChar char="◻"/>
            </a:pPr>
            <a:r>
              <a:rPr lang="en-IN" sz="1800"/>
              <a:t>Methods of JavaScript history object</a:t>
            </a:r>
            <a:endParaRPr sz="1800"/>
          </a:p>
          <a:p>
            <a:pPr indent="-319405" lvl="0" marL="319405" rtl="0" algn="l">
              <a:lnSpc>
                <a:spcPct val="100000"/>
              </a:lnSpc>
              <a:spcBef>
                <a:spcPts val="700"/>
              </a:spcBef>
              <a:spcAft>
                <a:spcPts val="0"/>
              </a:spcAft>
              <a:buSzPts val="1080"/>
              <a:buChar char="◻"/>
            </a:pPr>
            <a:r>
              <a:rPr lang="en-IN" sz="1800"/>
              <a:t>There are only 3 methods of history object.</a:t>
            </a:r>
            <a:endParaRPr sz="1800"/>
          </a:p>
          <a:p>
            <a:pPr indent="-250825" lvl="0" marL="319405"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p:txBody>
      </p:sp>
      <p:pic>
        <p:nvPicPr>
          <p:cNvPr id="873" name="Google Shape;873;p120"/>
          <p:cNvPicPr preferRelativeResize="0"/>
          <p:nvPr>
            <p:ph idx="2" type="body"/>
          </p:nvPr>
        </p:nvPicPr>
        <p:blipFill rotWithShape="1">
          <a:blip r:embed="rId3">
            <a:alphaModFix/>
          </a:blip>
          <a:srcRect b="0" l="0" r="0" t="0"/>
          <a:stretch/>
        </p:blipFill>
        <p:spPr>
          <a:xfrm>
            <a:off x="2514600" y="2362200"/>
            <a:ext cx="5807075" cy="843280"/>
          </a:xfrm>
          <a:prstGeom prst="rect">
            <a:avLst/>
          </a:prstGeom>
          <a:noFill/>
          <a:ln>
            <a:noFill/>
          </a:ln>
        </p:spPr>
      </p:pic>
      <p:pic>
        <p:nvPicPr>
          <p:cNvPr id="874" name="Google Shape;874;p120"/>
          <p:cNvPicPr preferRelativeResize="0"/>
          <p:nvPr/>
        </p:nvPicPr>
        <p:blipFill rotWithShape="1">
          <a:blip r:embed="rId4">
            <a:alphaModFix/>
          </a:blip>
          <a:srcRect b="0" l="0" r="0" t="0"/>
          <a:stretch/>
        </p:blipFill>
        <p:spPr>
          <a:xfrm>
            <a:off x="990600" y="4267200"/>
            <a:ext cx="7124700" cy="19145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80" name="Google Shape;880;p1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81" name="Google Shape;881;p1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740"/>
              <a:buChar char="◻"/>
            </a:pPr>
            <a:r>
              <a:rPr lang="en-IN"/>
              <a:t>JavaScript Navigator Object</a:t>
            </a:r>
            <a:endParaRPr/>
          </a:p>
          <a:p>
            <a:pPr indent="-319405" lvl="0" marL="319405" rtl="0" algn="l">
              <a:lnSpc>
                <a:spcPct val="100000"/>
              </a:lnSpc>
              <a:spcBef>
                <a:spcPts val="700"/>
              </a:spcBef>
              <a:spcAft>
                <a:spcPts val="0"/>
              </a:spcAft>
              <a:buSzPts val="1740"/>
              <a:buChar char="◻"/>
            </a:pPr>
            <a:r>
              <a:rPr lang="en-IN"/>
              <a:t>The JavaScript navigator object is used for browser detection. It can be used to get browser information such as appName, appCodeName, userAgent etc.</a:t>
            </a:r>
            <a:endParaRPr/>
          </a:p>
          <a:p>
            <a:pPr indent="-319405" lvl="0" marL="319405" rtl="0" algn="l">
              <a:lnSpc>
                <a:spcPct val="100000"/>
              </a:lnSpc>
              <a:spcBef>
                <a:spcPts val="700"/>
              </a:spcBef>
              <a:spcAft>
                <a:spcPts val="0"/>
              </a:spcAft>
              <a:buSzPts val="1740"/>
              <a:buChar char="◻"/>
            </a:pPr>
            <a:r>
              <a:rPr lang="en-IN"/>
              <a:t>The navigator object is the window property, so it can be accessed by:</a:t>
            </a:r>
            <a:endParaRPr/>
          </a:p>
          <a:p>
            <a:pPr indent="-319405" lvl="0" marL="319405" rtl="0" algn="l">
              <a:lnSpc>
                <a:spcPct val="100000"/>
              </a:lnSpc>
              <a:spcBef>
                <a:spcPts val="700"/>
              </a:spcBef>
              <a:spcAft>
                <a:spcPts val="0"/>
              </a:spcAft>
              <a:buSzPts val="1740"/>
              <a:buChar char="◻"/>
            </a:pPr>
            <a:r>
              <a:rPr lang="en-IN"/>
              <a:t>window.navigator  </a:t>
            </a:r>
            <a:endParaRPr/>
          </a:p>
          <a:p>
            <a:pPr indent="-319405" lvl="0" marL="319405" rtl="0" algn="l">
              <a:lnSpc>
                <a:spcPct val="100000"/>
              </a:lnSpc>
              <a:spcBef>
                <a:spcPts val="700"/>
              </a:spcBef>
              <a:spcAft>
                <a:spcPts val="0"/>
              </a:spcAft>
              <a:buSzPts val="1740"/>
              <a:buChar char="◻"/>
            </a:pPr>
            <a:r>
              <a:rPr lang="en-IN"/>
              <a:t>Or,</a:t>
            </a:r>
            <a:endParaRPr/>
          </a:p>
          <a:p>
            <a:pPr indent="-319405" lvl="0" marL="319405" rtl="0" algn="l">
              <a:lnSpc>
                <a:spcPct val="100000"/>
              </a:lnSpc>
              <a:spcBef>
                <a:spcPts val="700"/>
              </a:spcBef>
              <a:spcAft>
                <a:spcPts val="0"/>
              </a:spcAft>
              <a:buSzPts val="1740"/>
              <a:buChar char="◻"/>
            </a:pPr>
            <a:r>
              <a:rPr lang="en-IN"/>
              <a:t>navigator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87" name="Google Shape;887;p1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88" name="Google Shape;888;p122"/>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Property of JavaScript navigator object</a:t>
            </a:r>
            <a:endParaRPr sz="1800"/>
          </a:p>
          <a:p>
            <a:pPr indent="-319405" lvl="0" marL="319405" rtl="0" algn="l">
              <a:lnSpc>
                <a:spcPct val="100000"/>
              </a:lnSpc>
              <a:spcBef>
                <a:spcPts val="700"/>
              </a:spcBef>
              <a:spcAft>
                <a:spcPts val="0"/>
              </a:spcAft>
              <a:buSzPts val="1080"/>
              <a:buChar char="◻"/>
            </a:pPr>
            <a:r>
              <a:rPr lang="en-IN" sz="1800"/>
              <a:t>There are many properties of navigator object that returns information of the browser.</a:t>
            </a:r>
            <a:endParaRPr sz="1800"/>
          </a:p>
          <a:p>
            <a:pPr indent="0" lvl="0" marL="0"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p:txBody>
      </p:sp>
      <p:pic>
        <p:nvPicPr>
          <p:cNvPr id="889" name="Google Shape;889;p122"/>
          <p:cNvPicPr preferRelativeResize="0"/>
          <p:nvPr/>
        </p:nvPicPr>
        <p:blipFill rotWithShape="1">
          <a:blip r:embed="rId3">
            <a:alphaModFix/>
          </a:blip>
          <a:srcRect b="0" l="0" r="0" t="0"/>
          <a:stretch/>
        </p:blipFill>
        <p:spPr>
          <a:xfrm>
            <a:off x="929005" y="2529205"/>
            <a:ext cx="6898005" cy="43287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81" name="Google Shape;181;p11"/>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Strings cannot be divided, multiplied, or subtracted, but the + operator can be used on them. It does not add, but it concatenates—it glues two strings together. The following line will produce the string "concatenate":</a:t>
            </a:r>
            <a:endParaRPr sz="2000"/>
          </a:p>
          <a:p>
            <a:pPr indent="-273050" lvl="1" marL="640080" rtl="0" algn="l">
              <a:lnSpc>
                <a:spcPct val="100000"/>
              </a:lnSpc>
              <a:spcBef>
                <a:spcPts val="550"/>
              </a:spcBef>
              <a:spcAft>
                <a:spcPts val="0"/>
              </a:spcAft>
              <a:buSzPts val="1400"/>
              <a:buChar char="?"/>
            </a:pPr>
            <a:r>
              <a:rPr lang="en-IN" sz="2000"/>
              <a:t>"con" + "cat" + "e" + "nate"</a:t>
            </a:r>
            <a:endParaRPr sz="2000"/>
          </a:p>
          <a:p>
            <a:pPr indent="-273050" lvl="1" marL="640080" rtl="0" algn="l">
              <a:lnSpc>
                <a:spcPct val="100000"/>
              </a:lnSpc>
              <a:spcBef>
                <a:spcPts val="550"/>
              </a:spcBef>
              <a:spcAft>
                <a:spcPts val="0"/>
              </a:spcAft>
              <a:buSzPts val="1400"/>
              <a:buChar char="?"/>
            </a:pPr>
            <a:r>
              <a:rPr lang="en-IN" sz="2000"/>
              <a:t>Backtick-quoted strings, usually called template literals, can do a few more tricks. Apart from being able to span lines, they can also embed other values.</a:t>
            </a:r>
            <a:endParaRPr sz="2000"/>
          </a:p>
          <a:p>
            <a:pPr indent="-184150" lvl="1" marL="640080" rtl="0" algn="l">
              <a:lnSpc>
                <a:spcPct val="100000"/>
              </a:lnSpc>
              <a:spcBef>
                <a:spcPts val="550"/>
              </a:spcBef>
              <a:spcAft>
                <a:spcPts val="0"/>
              </a:spcAft>
              <a:buSzPts val="1400"/>
              <a:buNone/>
            </a:pPr>
            <a:r>
              <a:t/>
            </a:r>
            <a:endParaRPr sz="2000"/>
          </a:p>
          <a:p>
            <a:pPr indent="-273050" lvl="1" marL="640080" rtl="0" algn="l">
              <a:lnSpc>
                <a:spcPct val="100000"/>
              </a:lnSpc>
              <a:spcBef>
                <a:spcPts val="550"/>
              </a:spcBef>
              <a:spcAft>
                <a:spcPts val="0"/>
              </a:spcAft>
              <a:buSzPts val="1400"/>
              <a:buChar char="?"/>
            </a:pPr>
            <a:r>
              <a:rPr lang="en-IN" sz="2000"/>
              <a:t>`half of 100 is ${100 / 2}`</a:t>
            </a:r>
            <a:endParaRPr sz="2000"/>
          </a:p>
          <a:p>
            <a:pPr indent="-273050" lvl="1" marL="640080" rtl="0" algn="l">
              <a:lnSpc>
                <a:spcPct val="100000"/>
              </a:lnSpc>
              <a:spcBef>
                <a:spcPts val="550"/>
              </a:spcBef>
              <a:spcAft>
                <a:spcPts val="0"/>
              </a:spcAft>
              <a:buSzPts val="1400"/>
              <a:buChar char="?"/>
            </a:pPr>
            <a:r>
              <a:rPr lang="en-IN" sz="2000"/>
              <a:t>When you write something inside ${} in a template literal, its result will be computed, converted to a string, and included at that position. The example produces “half of 100 is 50”.</a:t>
            </a:r>
            <a:endParaRPr sz="2000"/>
          </a:p>
        </p:txBody>
      </p:sp>
      <p:sp>
        <p:nvSpPr>
          <p:cNvPr id="182" name="Google Shape;182;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895" name="Google Shape;895;p1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896" name="Google Shape;896;p123"/>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Property of JavaScript navigator object</a:t>
            </a:r>
            <a:endParaRPr sz="1800"/>
          </a:p>
          <a:p>
            <a:pPr indent="-319405" lvl="0" marL="319405" rtl="0" algn="l">
              <a:lnSpc>
                <a:spcPct val="100000"/>
              </a:lnSpc>
              <a:spcBef>
                <a:spcPts val="700"/>
              </a:spcBef>
              <a:spcAft>
                <a:spcPts val="0"/>
              </a:spcAft>
              <a:buSzPts val="1080"/>
              <a:buChar char="◻"/>
            </a:pPr>
            <a:r>
              <a:rPr lang="en-IN" sz="1800"/>
              <a:t>There are many properties of navigator object that returns information of the browser.</a:t>
            </a:r>
            <a:endParaRPr sz="1800"/>
          </a:p>
          <a:p>
            <a:pPr indent="0" lvl="0" marL="0" rtl="0" algn="l">
              <a:lnSpc>
                <a:spcPct val="100000"/>
              </a:lnSpc>
              <a:spcBef>
                <a:spcPts val="700"/>
              </a:spcBef>
              <a:spcAft>
                <a:spcPts val="0"/>
              </a:spcAft>
              <a:buSzPts val="1080"/>
              <a:buNone/>
            </a:pPr>
            <a:r>
              <a:t/>
            </a:r>
            <a:endParaRPr sz="1800"/>
          </a:p>
          <a:p>
            <a:pPr indent="-250825" lvl="0" marL="319405" rtl="0" algn="l">
              <a:lnSpc>
                <a:spcPct val="100000"/>
              </a:lnSpc>
              <a:spcBef>
                <a:spcPts val="700"/>
              </a:spcBef>
              <a:spcAft>
                <a:spcPts val="0"/>
              </a:spcAft>
              <a:buSzPts val="1080"/>
              <a:buNone/>
            </a:pPr>
            <a:r>
              <a:t/>
            </a:r>
            <a:endParaRPr sz="1800"/>
          </a:p>
        </p:txBody>
      </p:sp>
      <p:pic>
        <p:nvPicPr>
          <p:cNvPr id="897" name="Google Shape;897;p123"/>
          <p:cNvPicPr preferRelativeResize="0"/>
          <p:nvPr/>
        </p:nvPicPr>
        <p:blipFill rotWithShape="1">
          <a:blip r:embed="rId3">
            <a:alphaModFix/>
          </a:blip>
          <a:srcRect b="0" l="0" r="0" t="0"/>
          <a:stretch/>
        </p:blipFill>
        <p:spPr>
          <a:xfrm>
            <a:off x="929005" y="2529205"/>
            <a:ext cx="6898005" cy="432879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903" name="Google Shape;903;p1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04" name="Google Shape;904;p1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740"/>
              <a:buChar char="◻"/>
            </a:pPr>
            <a:r>
              <a:rPr lang="en-IN"/>
              <a:t>The JavaScript screen object holds information of browser screen. It can be used to display screen width, height, colorDepth, pixelDepth etc.</a:t>
            </a:r>
            <a:endParaRPr/>
          </a:p>
          <a:p>
            <a:pPr indent="-319405" lvl="0" marL="319405" rtl="0" algn="l">
              <a:lnSpc>
                <a:spcPct val="100000"/>
              </a:lnSpc>
              <a:spcBef>
                <a:spcPts val="700"/>
              </a:spcBef>
              <a:spcAft>
                <a:spcPts val="0"/>
              </a:spcAft>
              <a:buSzPts val="1740"/>
              <a:buChar char="◻"/>
            </a:pPr>
            <a:r>
              <a:rPr lang="en-IN"/>
              <a:t>The navigator object is the window property, so it can be accessed by:</a:t>
            </a:r>
            <a:endParaRPr/>
          </a:p>
          <a:p>
            <a:pPr indent="-319405" lvl="0" marL="319405" rtl="0" algn="l">
              <a:lnSpc>
                <a:spcPct val="100000"/>
              </a:lnSpc>
              <a:spcBef>
                <a:spcPts val="700"/>
              </a:spcBef>
              <a:spcAft>
                <a:spcPts val="0"/>
              </a:spcAft>
              <a:buSzPts val="1740"/>
              <a:buChar char="◻"/>
            </a:pPr>
            <a:r>
              <a:rPr lang="en-IN"/>
              <a:t>window.screen  </a:t>
            </a:r>
            <a:endParaRPr/>
          </a:p>
          <a:p>
            <a:pPr indent="-319405" lvl="0" marL="319405" rtl="0" algn="l">
              <a:lnSpc>
                <a:spcPct val="100000"/>
              </a:lnSpc>
              <a:spcBef>
                <a:spcPts val="700"/>
              </a:spcBef>
              <a:spcAft>
                <a:spcPts val="0"/>
              </a:spcAft>
              <a:buSzPts val="1740"/>
              <a:buChar char="◻"/>
            </a:pPr>
            <a:r>
              <a:rPr lang="en-IN"/>
              <a:t>Or,</a:t>
            </a:r>
            <a:endParaRPr/>
          </a:p>
          <a:p>
            <a:pPr indent="-319405" lvl="0" marL="319405" rtl="0" algn="l">
              <a:lnSpc>
                <a:spcPct val="100000"/>
              </a:lnSpc>
              <a:spcBef>
                <a:spcPts val="700"/>
              </a:spcBef>
              <a:spcAft>
                <a:spcPts val="0"/>
              </a:spcAft>
              <a:buSzPts val="1740"/>
              <a:buChar char="◻"/>
            </a:pPr>
            <a:r>
              <a:rPr lang="en-IN"/>
              <a:t>screen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910" name="Google Shape;910;p1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11" name="Google Shape;911;p12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740"/>
              <a:buChar char="◻"/>
            </a:pPr>
            <a:r>
              <a:rPr lang="en-IN"/>
              <a:t>The JavaScript screen object holds information of browser screen. It can be used to display screen width, height, colorDepth, pixelDepth etc.</a:t>
            </a:r>
            <a:endParaRPr/>
          </a:p>
          <a:p>
            <a:pPr indent="-319405" lvl="0" marL="319405" rtl="0" algn="l">
              <a:lnSpc>
                <a:spcPct val="100000"/>
              </a:lnSpc>
              <a:spcBef>
                <a:spcPts val="700"/>
              </a:spcBef>
              <a:spcAft>
                <a:spcPts val="0"/>
              </a:spcAft>
              <a:buSzPts val="1740"/>
              <a:buChar char="◻"/>
            </a:pPr>
            <a:r>
              <a:rPr lang="en-IN"/>
              <a:t>The navigator object is the window property, so it can be accessed by:</a:t>
            </a:r>
            <a:endParaRPr/>
          </a:p>
          <a:p>
            <a:pPr indent="-319405" lvl="0" marL="319405" rtl="0" algn="l">
              <a:lnSpc>
                <a:spcPct val="100000"/>
              </a:lnSpc>
              <a:spcBef>
                <a:spcPts val="700"/>
              </a:spcBef>
              <a:spcAft>
                <a:spcPts val="0"/>
              </a:spcAft>
              <a:buSzPts val="1740"/>
              <a:buChar char="◻"/>
            </a:pPr>
            <a:r>
              <a:rPr lang="en-IN"/>
              <a:t>window.screen  </a:t>
            </a:r>
            <a:endParaRPr/>
          </a:p>
          <a:p>
            <a:pPr indent="-319405" lvl="0" marL="319405" rtl="0" algn="l">
              <a:lnSpc>
                <a:spcPct val="100000"/>
              </a:lnSpc>
              <a:spcBef>
                <a:spcPts val="700"/>
              </a:spcBef>
              <a:spcAft>
                <a:spcPts val="0"/>
              </a:spcAft>
              <a:buSzPts val="1740"/>
              <a:buChar char="◻"/>
            </a:pPr>
            <a:r>
              <a:rPr lang="en-IN"/>
              <a:t>Or,</a:t>
            </a:r>
            <a:endParaRPr/>
          </a:p>
          <a:p>
            <a:pPr indent="-319405" lvl="0" marL="319405" rtl="0" algn="l">
              <a:lnSpc>
                <a:spcPct val="100000"/>
              </a:lnSpc>
              <a:spcBef>
                <a:spcPts val="700"/>
              </a:spcBef>
              <a:spcAft>
                <a:spcPts val="0"/>
              </a:spcAft>
              <a:buSzPts val="1740"/>
              <a:buChar char="◻"/>
            </a:pPr>
            <a:r>
              <a:rPr lang="en-IN"/>
              <a:t>screen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Browser Object Model</a:t>
            </a:r>
            <a:endParaRPr/>
          </a:p>
        </p:txBody>
      </p:sp>
      <p:sp>
        <p:nvSpPr>
          <p:cNvPr id="917" name="Google Shape;917;p1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18" name="Google Shape;918;p126"/>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There are many properties of screen object that returns information of the browser.</a:t>
            </a:r>
            <a:endParaRPr sz="1800"/>
          </a:p>
        </p:txBody>
      </p:sp>
      <p:pic>
        <p:nvPicPr>
          <p:cNvPr id="919" name="Google Shape;919;p126"/>
          <p:cNvPicPr preferRelativeResize="0"/>
          <p:nvPr/>
        </p:nvPicPr>
        <p:blipFill rotWithShape="1">
          <a:blip r:embed="rId3">
            <a:alphaModFix/>
          </a:blip>
          <a:srcRect b="0" l="0" r="0" t="0"/>
          <a:stretch/>
        </p:blipFill>
        <p:spPr>
          <a:xfrm>
            <a:off x="914400" y="2895600"/>
            <a:ext cx="7162800" cy="31718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Document Object Model</a:t>
            </a:r>
            <a:endParaRPr/>
          </a:p>
        </p:txBody>
      </p:sp>
      <p:sp>
        <p:nvSpPr>
          <p:cNvPr id="925" name="Google Shape;925;p1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26" name="Google Shape;926;p127"/>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Properties of document object</a:t>
            </a:r>
            <a:endParaRPr sz="1800"/>
          </a:p>
        </p:txBody>
      </p:sp>
      <p:pic>
        <p:nvPicPr>
          <p:cNvPr id="927" name="Google Shape;927;p127"/>
          <p:cNvPicPr preferRelativeResize="0"/>
          <p:nvPr/>
        </p:nvPicPr>
        <p:blipFill rotWithShape="1">
          <a:blip r:embed="rId3">
            <a:alphaModFix/>
          </a:blip>
          <a:srcRect b="0" l="0" r="0" t="0"/>
          <a:stretch/>
        </p:blipFill>
        <p:spPr>
          <a:xfrm>
            <a:off x="956945" y="2514600"/>
            <a:ext cx="7229475" cy="33909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Form Validation</a:t>
            </a:r>
            <a:endParaRPr/>
          </a:p>
        </p:txBody>
      </p:sp>
      <p:sp>
        <p:nvSpPr>
          <p:cNvPr id="933" name="Google Shape;933;p1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34" name="Google Shape;934;p128"/>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It is important to validate the form submitted by the user because it can have inappropriate values. So, validation is must to authenticate user.</a:t>
            </a:r>
            <a:endParaRPr sz="1800"/>
          </a:p>
          <a:p>
            <a:pPr indent="-319405" lvl="0" marL="319405" rtl="0" algn="l">
              <a:lnSpc>
                <a:spcPct val="100000"/>
              </a:lnSpc>
              <a:spcBef>
                <a:spcPts val="700"/>
              </a:spcBef>
              <a:spcAft>
                <a:spcPts val="0"/>
              </a:spcAft>
              <a:buSzPts val="1080"/>
              <a:buChar char="◻"/>
            </a:pPr>
            <a:r>
              <a:rPr lang="en-IN" sz="1800"/>
              <a:t>JavaScript provides facility to validate the form on the client-side so data processing will be faster than server-side validation. Most of the web developers prefer JavaScript form validation.</a:t>
            </a:r>
            <a:endParaRPr sz="1800"/>
          </a:p>
          <a:p>
            <a:pPr indent="-319405" lvl="0" marL="319405" rtl="0" algn="l">
              <a:lnSpc>
                <a:spcPct val="100000"/>
              </a:lnSpc>
              <a:spcBef>
                <a:spcPts val="700"/>
              </a:spcBef>
              <a:spcAft>
                <a:spcPts val="0"/>
              </a:spcAft>
              <a:buSzPts val="1080"/>
              <a:buChar char="◻"/>
            </a:pPr>
            <a:r>
              <a:rPr lang="en-IN" sz="1800"/>
              <a:t>Through JavaScript, we can validate name, password, email, date, mobile numbers and more fields.</a:t>
            </a:r>
            <a:endParaRPr sz="1800"/>
          </a:p>
          <a:p>
            <a:pPr indent="-319405" lvl="0" marL="319405" rtl="0" algn="l">
              <a:lnSpc>
                <a:spcPct val="100000"/>
              </a:lnSpc>
              <a:spcBef>
                <a:spcPts val="700"/>
              </a:spcBef>
              <a:spcAft>
                <a:spcPts val="0"/>
              </a:spcAft>
              <a:buSzPts val="1080"/>
              <a:buChar char="◻"/>
            </a:pPr>
            <a:r>
              <a:rPr lang="en-IN" sz="1800"/>
              <a:t>Basic Validation − First of all, the form must be checked to make sure all the mandatory fields are filled in. It would require just a loop through each field in the form and check for data.</a:t>
            </a:r>
            <a:endParaRPr sz="1800"/>
          </a:p>
          <a:p>
            <a:pPr indent="-319405" lvl="0" marL="319405" rtl="0" algn="l">
              <a:lnSpc>
                <a:spcPct val="100000"/>
              </a:lnSpc>
              <a:spcBef>
                <a:spcPts val="700"/>
              </a:spcBef>
              <a:spcAft>
                <a:spcPts val="0"/>
              </a:spcAft>
              <a:buSzPts val="1080"/>
              <a:buChar char="◻"/>
            </a:pPr>
            <a:r>
              <a:rPr lang="en-IN" sz="1800"/>
              <a:t>Data Format Validation − Secondly, the data that is entered must be checked for correct form and value. Your code must include appropriate logic to test correctness of data.</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Cookies</a:t>
            </a:r>
            <a:endParaRPr/>
          </a:p>
        </p:txBody>
      </p:sp>
      <p:sp>
        <p:nvSpPr>
          <p:cNvPr id="940" name="Google Shape;940;p1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41" name="Google Shape;941;p129"/>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A cookie is an amount of information that persists between a server-side and a client-side. A web browser stores this information at the time of browsing.</a:t>
            </a:r>
            <a:endParaRPr sz="1800"/>
          </a:p>
          <a:p>
            <a:pPr indent="-250825" lvl="0" marL="319405" rtl="0" algn="l">
              <a:lnSpc>
                <a:spcPct val="100000"/>
              </a:lnSpc>
              <a:spcBef>
                <a:spcPts val="700"/>
              </a:spcBef>
              <a:spcAft>
                <a:spcPts val="0"/>
              </a:spcAft>
              <a:buSzPts val="1080"/>
              <a:buNone/>
            </a:pPr>
            <a:r>
              <a:t/>
            </a:r>
            <a:endParaRPr sz="1800"/>
          </a:p>
          <a:p>
            <a:pPr indent="-319405" lvl="0" marL="319405" rtl="0" algn="l">
              <a:lnSpc>
                <a:spcPct val="100000"/>
              </a:lnSpc>
              <a:spcBef>
                <a:spcPts val="700"/>
              </a:spcBef>
              <a:spcAft>
                <a:spcPts val="0"/>
              </a:spcAft>
              <a:buSzPts val="1080"/>
              <a:buChar char="◻"/>
            </a:pPr>
            <a:r>
              <a:rPr lang="en-IN" sz="1800"/>
              <a:t>A cookie contains the information as a string generally in the form of a name-value pair separated by semi-colons. It maintains the state of a user and remembers the user's information among all the web pages.</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Cookies</a:t>
            </a:r>
            <a:endParaRPr/>
          </a:p>
        </p:txBody>
      </p:sp>
      <p:sp>
        <p:nvSpPr>
          <p:cNvPr id="947" name="Google Shape;947;p1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48" name="Google Shape;948;p130"/>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How Cookies Works?</a:t>
            </a:r>
            <a:endParaRPr sz="1800"/>
          </a:p>
          <a:p>
            <a:pPr indent="-319405" lvl="0" marL="319405" rtl="0" algn="l">
              <a:lnSpc>
                <a:spcPct val="100000"/>
              </a:lnSpc>
              <a:spcBef>
                <a:spcPts val="700"/>
              </a:spcBef>
              <a:spcAft>
                <a:spcPts val="0"/>
              </a:spcAft>
              <a:buSzPts val="1080"/>
              <a:buChar char="◻"/>
            </a:pPr>
            <a:r>
              <a:rPr lang="en-IN" sz="1800"/>
              <a:t>When a user sends a request to the server, then each of that request is treated as a new request sent by the different user.</a:t>
            </a:r>
            <a:endParaRPr sz="1800"/>
          </a:p>
          <a:p>
            <a:pPr indent="-319405" lvl="0" marL="319405" rtl="0" algn="l">
              <a:lnSpc>
                <a:spcPct val="100000"/>
              </a:lnSpc>
              <a:spcBef>
                <a:spcPts val="700"/>
              </a:spcBef>
              <a:spcAft>
                <a:spcPts val="0"/>
              </a:spcAft>
              <a:buSzPts val="1080"/>
              <a:buChar char="◻"/>
            </a:pPr>
            <a:r>
              <a:rPr lang="en-IN" sz="1800"/>
              <a:t>So, to recognize the old user, we need to add the cookie with the response from the server. browser at the client-side.</a:t>
            </a:r>
            <a:endParaRPr sz="1800"/>
          </a:p>
          <a:p>
            <a:pPr indent="-319405" lvl="0" marL="319405" rtl="0" algn="l">
              <a:lnSpc>
                <a:spcPct val="100000"/>
              </a:lnSpc>
              <a:spcBef>
                <a:spcPts val="700"/>
              </a:spcBef>
              <a:spcAft>
                <a:spcPts val="0"/>
              </a:spcAft>
              <a:buSzPts val="1080"/>
              <a:buChar char="◻"/>
            </a:pPr>
            <a:r>
              <a:rPr lang="en-IN" sz="1800"/>
              <a:t>Now, whenever a user sends a request to the server, the cookie is added with that request automatically. Due to the cookie, the server recognizes the users.</a:t>
            </a:r>
            <a:endParaRPr sz="1800"/>
          </a:p>
          <a:p>
            <a:pPr indent="-319405" lvl="0" marL="319405" rtl="0" algn="l">
              <a:lnSpc>
                <a:spcPct val="100000"/>
              </a:lnSpc>
              <a:spcBef>
                <a:spcPts val="700"/>
              </a:spcBef>
              <a:spcAft>
                <a:spcPts val="0"/>
              </a:spcAft>
              <a:buSzPts val="1080"/>
              <a:buChar char="◻"/>
            </a:pPr>
            <a:r>
              <a:rPr lang="en-IN" sz="1800"/>
              <a:t>JavaScript Cookies</a:t>
            </a:r>
            <a:endParaRPr sz="1800"/>
          </a:p>
        </p:txBody>
      </p:sp>
      <p:pic>
        <p:nvPicPr>
          <p:cNvPr id="949" name="Google Shape;949;p130"/>
          <p:cNvPicPr preferRelativeResize="0"/>
          <p:nvPr/>
        </p:nvPicPr>
        <p:blipFill rotWithShape="1">
          <a:blip r:embed="rId3">
            <a:alphaModFix/>
          </a:blip>
          <a:srcRect b="0" l="0" r="0" t="0"/>
          <a:stretch/>
        </p:blipFill>
        <p:spPr>
          <a:xfrm>
            <a:off x="2286000" y="4419600"/>
            <a:ext cx="4562475" cy="147637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Cookies</a:t>
            </a:r>
            <a:endParaRPr/>
          </a:p>
        </p:txBody>
      </p:sp>
      <p:sp>
        <p:nvSpPr>
          <p:cNvPr id="955" name="Google Shape;955;p1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956" name="Google Shape;956;p131"/>
          <p:cNvSpPr txBox="1"/>
          <p:nvPr>
            <p:ph idx="1" type="body"/>
          </p:nvPr>
        </p:nvSpPr>
        <p:spPr>
          <a:xfrm>
            <a:off x="609600" y="1589405"/>
            <a:ext cx="8282940" cy="4572000"/>
          </a:xfrm>
          <a:prstGeom prst="rect">
            <a:avLst/>
          </a:prstGeom>
          <a:noFill/>
          <a:ln>
            <a:noFill/>
          </a:ln>
        </p:spPr>
        <p:txBody>
          <a:bodyPr anchorCtr="0" anchor="t" bIns="45700" lIns="91425" spcFirstLastPara="1" rIns="91425" wrap="square" tIns="45700">
            <a:noAutofit/>
          </a:bodyPr>
          <a:lstStyle/>
          <a:p>
            <a:pPr indent="-319405" lvl="0" marL="319405" rtl="0" algn="l">
              <a:lnSpc>
                <a:spcPct val="100000"/>
              </a:lnSpc>
              <a:spcBef>
                <a:spcPts val="0"/>
              </a:spcBef>
              <a:spcAft>
                <a:spcPts val="0"/>
              </a:spcAft>
              <a:buSzPts val="1080"/>
              <a:buChar char="◻"/>
            </a:pPr>
            <a:r>
              <a:rPr lang="en-IN" sz="1800"/>
              <a:t>How Cookies Works?</a:t>
            </a:r>
            <a:endParaRPr sz="1800"/>
          </a:p>
          <a:p>
            <a:pPr indent="-319405" lvl="0" marL="319405" rtl="0" algn="l">
              <a:lnSpc>
                <a:spcPct val="100000"/>
              </a:lnSpc>
              <a:spcBef>
                <a:spcPts val="700"/>
              </a:spcBef>
              <a:spcAft>
                <a:spcPts val="0"/>
              </a:spcAft>
              <a:buSzPts val="1080"/>
              <a:buChar char="◻"/>
            </a:pPr>
            <a:r>
              <a:rPr lang="en-IN" sz="1800"/>
              <a:t>When a user sends a request to the server, then each of that request is treated as a new request sent by the different user.</a:t>
            </a:r>
            <a:endParaRPr sz="1800"/>
          </a:p>
          <a:p>
            <a:pPr indent="-319405" lvl="0" marL="319405" rtl="0" algn="l">
              <a:lnSpc>
                <a:spcPct val="100000"/>
              </a:lnSpc>
              <a:spcBef>
                <a:spcPts val="700"/>
              </a:spcBef>
              <a:spcAft>
                <a:spcPts val="0"/>
              </a:spcAft>
              <a:buSzPts val="1080"/>
              <a:buChar char="◻"/>
            </a:pPr>
            <a:r>
              <a:rPr lang="en-IN" sz="1800"/>
              <a:t>So, to recognize the old user, we need to add the cookie with the response from the server. browser at the client-side.</a:t>
            </a:r>
            <a:endParaRPr sz="1800"/>
          </a:p>
          <a:p>
            <a:pPr indent="-319405" lvl="0" marL="319405" rtl="0" algn="l">
              <a:lnSpc>
                <a:spcPct val="100000"/>
              </a:lnSpc>
              <a:spcBef>
                <a:spcPts val="700"/>
              </a:spcBef>
              <a:spcAft>
                <a:spcPts val="0"/>
              </a:spcAft>
              <a:buSzPts val="1080"/>
              <a:buChar char="◻"/>
            </a:pPr>
            <a:r>
              <a:rPr lang="en-IN" sz="1800"/>
              <a:t>Now, whenever a user sends a request to the server, the cookie is added with that request automatically. Due to the cookie, the server recognizes the users.</a:t>
            </a:r>
            <a:endParaRPr sz="1800"/>
          </a:p>
          <a:p>
            <a:pPr indent="-319405" lvl="0" marL="319405" rtl="0" algn="l">
              <a:lnSpc>
                <a:spcPct val="100000"/>
              </a:lnSpc>
              <a:spcBef>
                <a:spcPts val="700"/>
              </a:spcBef>
              <a:spcAft>
                <a:spcPts val="0"/>
              </a:spcAft>
              <a:buSzPts val="1080"/>
              <a:buChar char="◻"/>
            </a:pPr>
            <a:r>
              <a:rPr lang="en-IN" sz="1800"/>
              <a:t>JavaScript Cookies</a:t>
            </a:r>
            <a:endParaRPr sz="1800"/>
          </a:p>
        </p:txBody>
      </p:sp>
      <p:pic>
        <p:nvPicPr>
          <p:cNvPr id="957" name="Google Shape;957;p131"/>
          <p:cNvPicPr preferRelativeResize="0"/>
          <p:nvPr/>
        </p:nvPicPr>
        <p:blipFill rotWithShape="1">
          <a:blip r:embed="rId3">
            <a:alphaModFix/>
          </a:blip>
          <a:srcRect b="0" l="0" r="0" t="0"/>
          <a:stretch/>
        </p:blipFill>
        <p:spPr>
          <a:xfrm>
            <a:off x="2286000" y="4419600"/>
            <a:ext cx="4562475" cy="147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88" name="Google Shape;188;p12"/>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Not all operators are symbols. Some are written as words. One example is the typeof operator, which produces a string value naming the type of the value you give it.</a:t>
            </a:r>
            <a:endParaRPr sz="1800"/>
          </a:p>
          <a:p>
            <a:pPr indent="-273050" lvl="1" marL="640080" rtl="0" algn="l">
              <a:lnSpc>
                <a:spcPct val="100000"/>
              </a:lnSpc>
              <a:spcBef>
                <a:spcPts val="550"/>
              </a:spcBef>
              <a:spcAft>
                <a:spcPts val="0"/>
              </a:spcAft>
              <a:buSzPts val="1260"/>
              <a:buChar char="?"/>
            </a:pPr>
            <a:r>
              <a:rPr lang="en-IN" sz="1800"/>
              <a:t>console.log(typeof 4.5)</a:t>
            </a:r>
            <a:endParaRPr sz="1800"/>
          </a:p>
          <a:p>
            <a:pPr indent="-273050" lvl="1" marL="640080" rtl="0" algn="l">
              <a:lnSpc>
                <a:spcPct val="100000"/>
              </a:lnSpc>
              <a:spcBef>
                <a:spcPts val="550"/>
              </a:spcBef>
              <a:spcAft>
                <a:spcPts val="0"/>
              </a:spcAft>
              <a:buSzPts val="1260"/>
              <a:buChar char="?"/>
            </a:pPr>
            <a:r>
              <a:rPr lang="en-IN" sz="1800"/>
              <a:t>// → number</a:t>
            </a:r>
            <a:endParaRPr sz="1800"/>
          </a:p>
          <a:p>
            <a:pPr indent="-273050" lvl="1" marL="640080" rtl="0" algn="l">
              <a:lnSpc>
                <a:spcPct val="100000"/>
              </a:lnSpc>
              <a:spcBef>
                <a:spcPts val="550"/>
              </a:spcBef>
              <a:spcAft>
                <a:spcPts val="0"/>
              </a:spcAft>
              <a:buSzPts val="1260"/>
              <a:buChar char="?"/>
            </a:pPr>
            <a:r>
              <a:rPr lang="en-IN" sz="1800"/>
              <a:t>console.log(typeof "x")</a:t>
            </a:r>
            <a:endParaRPr sz="1800"/>
          </a:p>
          <a:p>
            <a:pPr indent="-273050" lvl="1" marL="640080" rtl="0" algn="l">
              <a:lnSpc>
                <a:spcPct val="100000"/>
              </a:lnSpc>
              <a:spcBef>
                <a:spcPts val="550"/>
              </a:spcBef>
              <a:spcAft>
                <a:spcPts val="0"/>
              </a:spcAft>
              <a:buSzPts val="1260"/>
              <a:buChar char="?"/>
            </a:pPr>
            <a:r>
              <a:rPr lang="en-IN" sz="1800"/>
              <a:t>// → string</a:t>
            </a:r>
            <a:endParaRPr sz="1800"/>
          </a:p>
          <a:p>
            <a:pPr indent="-273050" lvl="1" marL="640080" rtl="0" algn="l">
              <a:lnSpc>
                <a:spcPct val="100000"/>
              </a:lnSpc>
              <a:spcBef>
                <a:spcPts val="550"/>
              </a:spcBef>
              <a:spcAft>
                <a:spcPts val="0"/>
              </a:spcAft>
              <a:buSzPts val="1260"/>
              <a:buChar char="?"/>
            </a:pPr>
            <a:r>
              <a:rPr lang="en-IN" sz="1800"/>
              <a:t>The other operators shown all operated on two values, but typeof takes only one. Operators that use two values are called binary operators, while those that take one are called unary operators. The minus operator can be used both as a binary operator and as a unary operator.</a:t>
            </a:r>
            <a:endParaRPr sz="1800"/>
          </a:p>
          <a:p>
            <a:pPr indent="-273050" lvl="1" marL="640080" rtl="0" algn="l">
              <a:lnSpc>
                <a:spcPct val="100000"/>
              </a:lnSpc>
              <a:spcBef>
                <a:spcPts val="550"/>
              </a:spcBef>
              <a:spcAft>
                <a:spcPts val="0"/>
              </a:spcAft>
              <a:buSzPts val="1260"/>
              <a:buChar char="?"/>
            </a:pPr>
            <a:r>
              <a:rPr lang="en-IN" sz="1800"/>
              <a:t>console.log(- (10 - 2))</a:t>
            </a:r>
            <a:endParaRPr sz="1800"/>
          </a:p>
          <a:p>
            <a:pPr indent="-273050" lvl="1" marL="640080" rtl="0" algn="l">
              <a:lnSpc>
                <a:spcPct val="100000"/>
              </a:lnSpc>
              <a:spcBef>
                <a:spcPts val="550"/>
              </a:spcBef>
              <a:spcAft>
                <a:spcPts val="0"/>
              </a:spcAft>
              <a:buSzPts val="1260"/>
              <a:buChar char="?"/>
            </a:pPr>
            <a:r>
              <a:rPr lang="en-IN" sz="1800"/>
              <a:t>// → -8</a:t>
            </a:r>
            <a:endParaRPr sz="1800"/>
          </a:p>
        </p:txBody>
      </p:sp>
      <p:sp>
        <p:nvSpPr>
          <p:cNvPr id="189" name="Google Shape;189;p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95" name="Google Shape;195;p13"/>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Boolean values</a:t>
            </a:r>
            <a:endParaRPr sz="1800"/>
          </a:p>
          <a:p>
            <a:pPr indent="-273050" lvl="1" marL="640080" rtl="0" algn="l">
              <a:lnSpc>
                <a:spcPct val="100000"/>
              </a:lnSpc>
              <a:spcBef>
                <a:spcPts val="550"/>
              </a:spcBef>
              <a:spcAft>
                <a:spcPts val="0"/>
              </a:spcAft>
              <a:buSzPts val="1260"/>
              <a:buChar char="?"/>
            </a:pPr>
            <a:r>
              <a:rPr lang="en-IN" sz="1800"/>
              <a:t>It is often useful to have a value that distinguishes between only two possibilities, like “yes” and “no” or “on” and “off”. For this purpose, JavaScript has a Boolean type, which has just two values, true and false, which are written as those words.</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Comparison</a:t>
            </a:r>
            <a:endParaRPr sz="1800"/>
          </a:p>
          <a:p>
            <a:pPr indent="-273050" lvl="1" marL="640080" rtl="0" algn="l">
              <a:lnSpc>
                <a:spcPct val="100000"/>
              </a:lnSpc>
              <a:spcBef>
                <a:spcPts val="550"/>
              </a:spcBef>
              <a:spcAft>
                <a:spcPts val="0"/>
              </a:spcAft>
              <a:buSzPts val="1260"/>
              <a:buChar char="?"/>
            </a:pPr>
            <a:r>
              <a:rPr lang="en-IN" sz="1800"/>
              <a:t>Here is one way to produce Boolean values:</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console.log(3 &gt; 2)</a:t>
            </a:r>
            <a:endParaRPr sz="1800"/>
          </a:p>
          <a:p>
            <a:pPr indent="-273050" lvl="1" marL="640080" rtl="0" algn="l">
              <a:lnSpc>
                <a:spcPct val="100000"/>
              </a:lnSpc>
              <a:spcBef>
                <a:spcPts val="550"/>
              </a:spcBef>
              <a:spcAft>
                <a:spcPts val="0"/>
              </a:spcAft>
              <a:buSzPts val="1260"/>
              <a:buChar char="?"/>
            </a:pPr>
            <a:r>
              <a:rPr lang="en-IN" sz="1800"/>
              <a:t>// → true</a:t>
            </a:r>
            <a:endParaRPr sz="1800"/>
          </a:p>
          <a:p>
            <a:pPr indent="-273050" lvl="1" marL="640080" rtl="0" algn="l">
              <a:lnSpc>
                <a:spcPct val="100000"/>
              </a:lnSpc>
              <a:spcBef>
                <a:spcPts val="550"/>
              </a:spcBef>
              <a:spcAft>
                <a:spcPts val="0"/>
              </a:spcAft>
              <a:buSzPts val="1260"/>
              <a:buChar char="?"/>
            </a:pPr>
            <a:r>
              <a:rPr lang="en-IN" sz="1800"/>
              <a:t>console.log(3 &lt; 2)</a:t>
            </a:r>
            <a:endParaRPr sz="1800"/>
          </a:p>
          <a:p>
            <a:pPr indent="-273050" lvl="1" marL="640080" rtl="0" algn="l">
              <a:lnSpc>
                <a:spcPct val="100000"/>
              </a:lnSpc>
              <a:spcBef>
                <a:spcPts val="550"/>
              </a:spcBef>
              <a:spcAft>
                <a:spcPts val="0"/>
              </a:spcAft>
              <a:buSzPts val="1260"/>
              <a:buChar char="?"/>
            </a:pPr>
            <a:r>
              <a:rPr lang="en-IN" sz="1800"/>
              <a:t>// → false</a:t>
            </a:r>
            <a:endParaRPr sz="1800"/>
          </a:p>
        </p:txBody>
      </p:sp>
      <p:sp>
        <p:nvSpPr>
          <p:cNvPr id="196" name="Google Shape;1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02" name="Google Shape;202;p14"/>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Strings can be compared in the same way.</a:t>
            </a:r>
            <a:endParaRPr sz="1800"/>
          </a:p>
          <a:p>
            <a:pPr indent="-273050" lvl="1" marL="640080" rtl="0" algn="l">
              <a:lnSpc>
                <a:spcPct val="100000"/>
              </a:lnSpc>
              <a:spcBef>
                <a:spcPts val="550"/>
              </a:spcBef>
              <a:spcAft>
                <a:spcPts val="0"/>
              </a:spcAft>
              <a:buSzPts val="1260"/>
              <a:buChar char="?"/>
            </a:pPr>
            <a:r>
              <a:rPr lang="en-IN" sz="1800"/>
              <a:t>console.log("Aardvark" &lt; "Zoroaster")</a:t>
            </a:r>
            <a:endParaRPr sz="1800"/>
          </a:p>
          <a:p>
            <a:pPr indent="-273050" lvl="1" marL="640080" rtl="0" algn="l">
              <a:lnSpc>
                <a:spcPct val="100000"/>
              </a:lnSpc>
              <a:spcBef>
                <a:spcPts val="550"/>
              </a:spcBef>
              <a:spcAft>
                <a:spcPts val="0"/>
              </a:spcAft>
              <a:buSzPts val="1260"/>
              <a:buChar char="?"/>
            </a:pPr>
            <a:r>
              <a:rPr lang="en-IN" sz="1800"/>
              <a:t>// → true</a:t>
            </a:r>
            <a:endParaRPr sz="1800"/>
          </a:p>
          <a:p>
            <a:pPr indent="-273050" lvl="1" marL="640080" rtl="0" algn="l">
              <a:lnSpc>
                <a:spcPct val="100000"/>
              </a:lnSpc>
              <a:spcBef>
                <a:spcPts val="550"/>
              </a:spcBef>
              <a:spcAft>
                <a:spcPts val="0"/>
              </a:spcAft>
              <a:buSzPts val="1260"/>
              <a:buChar char="?"/>
            </a:pPr>
            <a:r>
              <a:rPr lang="en-IN" sz="1800"/>
              <a:t>The way strings are ordered is roughly alphabetic but not really what you’d expect to see in a dictionary: uppercase letters are always “less” than lowercase ones, so "Z" &lt; "a", and nonalphabetic characters (!, -, and so on) are also included in the ordering. When comparing strings, JavaScript goes over the characters from left to right, comparing the Unicode codes one by one.</a:t>
            </a:r>
            <a:endParaRPr sz="1800"/>
          </a:p>
        </p:txBody>
      </p:sp>
      <p:sp>
        <p:nvSpPr>
          <p:cNvPr id="203" name="Google Shape;203;p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09" name="Google Shape;209;p15"/>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Logical operators</a:t>
            </a:r>
            <a:endParaRPr sz="1800"/>
          </a:p>
          <a:p>
            <a:pPr indent="-273050" lvl="1" marL="640080" rtl="0" algn="l">
              <a:lnSpc>
                <a:spcPct val="100000"/>
              </a:lnSpc>
              <a:spcBef>
                <a:spcPts val="550"/>
              </a:spcBef>
              <a:spcAft>
                <a:spcPts val="0"/>
              </a:spcAft>
              <a:buSzPts val="1260"/>
              <a:buChar char="?"/>
            </a:pPr>
            <a:r>
              <a:rPr lang="en-IN" sz="1800"/>
              <a:t>There are also some operations that can be applied to Boolean values themselves. JavaScript supports three logical operators: and, or, and not. These can be used to “reason” about Booleans.</a:t>
            </a:r>
            <a:endParaRPr sz="1800"/>
          </a:p>
          <a:p>
            <a:pPr indent="-273050" lvl="1" marL="640080" rtl="0" algn="l">
              <a:lnSpc>
                <a:spcPct val="100000"/>
              </a:lnSpc>
              <a:spcBef>
                <a:spcPts val="550"/>
              </a:spcBef>
              <a:spcAft>
                <a:spcPts val="0"/>
              </a:spcAft>
              <a:buSzPts val="1260"/>
              <a:buChar char="?"/>
            </a:pPr>
            <a:r>
              <a:rPr lang="en-IN" sz="1800"/>
              <a:t>The &amp;&amp; operator represents logical and. It is a binary operator, and its result is true only if both the values given to it are true.</a:t>
            </a:r>
            <a:endParaRPr sz="1800"/>
          </a:p>
          <a:p>
            <a:pPr indent="-273050" lvl="1" marL="640080" rtl="0" algn="l">
              <a:lnSpc>
                <a:spcPct val="100000"/>
              </a:lnSpc>
              <a:spcBef>
                <a:spcPts val="550"/>
              </a:spcBef>
              <a:spcAft>
                <a:spcPts val="0"/>
              </a:spcAft>
              <a:buSzPts val="1260"/>
              <a:buChar char="?"/>
            </a:pPr>
            <a:r>
              <a:rPr lang="en-IN" sz="1800"/>
              <a:t>console.log(true &amp;&amp; false)</a:t>
            </a:r>
            <a:endParaRPr sz="1800"/>
          </a:p>
          <a:p>
            <a:pPr indent="-273050" lvl="1" marL="640080" rtl="0" algn="l">
              <a:lnSpc>
                <a:spcPct val="100000"/>
              </a:lnSpc>
              <a:spcBef>
                <a:spcPts val="550"/>
              </a:spcBef>
              <a:spcAft>
                <a:spcPts val="0"/>
              </a:spcAft>
              <a:buSzPts val="1260"/>
              <a:buChar char="?"/>
            </a:pPr>
            <a:r>
              <a:rPr lang="en-IN" sz="1800"/>
              <a:t>// → false</a:t>
            </a:r>
            <a:endParaRPr sz="1800"/>
          </a:p>
          <a:p>
            <a:pPr indent="-273050" lvl="1" marL="640080" rtl="0" algn="l">
              <a:lnSpc>
                <a:spcPct val="100000"/>
              </a:lnSpc>
              <a:spcBef>
                <a:spcPts val="550"/>
              </a:spcBef>
              <a:spcAft>
                <a:spcPts val="0"/>
              </a:spcAft>
              <a:buSzPts val="1260"/>
              <a:buChar char="?"/>
            </a:pPr>
            <a:r>
              <a:rPr lang="en-IN" sz="1800"/>
              <a:t>console.log(true &amp;&amp; true)</a:t>
            </a:r>
            <a:endParaRPr sz="1800"/>
          </a:p>
          <a:p>
            <a:pPr indent="-273050" lvl="1" marL="640080" rtl="0" algn="l">
              <a:lnSpc>
                <a:spcPct val="100000"/>
              </a:lnSpc>
              <a:spcBef>
                <a:spcPts val="550"/>
              </a:spcBef>
              <a:spcAft>
                <a:spcPts val="0"/>
              </a:spcAft>
              <a:buSzPts val="1260"/>
              <a:buChar char="?"/>
            </a:pPr>
            <a:r>
              <a:rPr lang="en-IN" sz="1800"/>
              <a:t>// → true</a:t>
            </a:r>
            <a:endParaRPr sz="1800"/>
          </a:p>
          <a:p>
            <a:pPr indent="-193040" lvl="1" marL="640080" rtl="0" algn="l">
              <a:lnSpc>
                <a:spcPct val="100000"/>
              </a:lnSpc>
              <a:spcBef>
                <a:spcPts val="550"/>
              </a:spcBef>
              <a:spcAft>
                <a:spcPts val="0"/>
              </a:spcAft>
              <a:buSzPts val="1260"/>
              <a:buNone/>
            </a:pPr>
            <a:r>
              <a:t/>
            </a:r>
            <a:endParaRPr sz="1800"/>
          </a:p>
        </p:txBody>
      </p:sp>
      <p:sp>
        <p:nvSpPr>
          <p:cNvPr id="210" name="Google Shape;210;p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16" name="Google Shape;216;p16"/>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The || operator denotes logical or. It produces true if either of the values given to it is true.</a:t>
            </a:r>
            <a:endParaRPr sz="1800"/>
          </a:p>
          <a:p>
            <a:pPr indent="-273050" lvl="1" marL="640080" rtl="0" algn="l">
              <a:lnSpc>
                <a:spcPct val="100000"/>
              </a:lnSpc>
              <a:spcBef>
                <a:spcPts val="550"/>
              </a:spcBef>
              <a:spcAft>
                <a:spcPts val="0"/>
              </a:spcAft>
              <a:buSzPts val="1260"/>
              <a:buChar char="?"/>
            </a:pPr>
            <a:r>
              <a:rPr lang="en-IN" sz="1800"/>
              <a:t>console.log(false || true)</a:t>
            </a:r>
            <a:endParaRPr sz="1800"/>
          </a:p>
          <a:p>
            <a:pPr indent="-273050" lvl="1" marL="640080" rtl="0" algn="l">
              <a:lnSpc>
                <a:spcPct val="100000"/>
              </a:lnSpc>
              <a:spcBef>
                <a:spcPts val="550"/>
              </a:spcBef>
              <a:spcAft>
                <a:spcPts val="0"/>
              </a:spcAft>
              <a:buSzPts val="1260"/>
              <a:buChar char="?"/>
            </a:pPr>
            <a:r>
              <a:rPr lang="en-IN" sz="1800"/>
              <a:t>// → true</a:t>
            </a:r>
            <a:endParaRPr sz="1800"/>
          </a:p>
          <a:p>
            <a:pPr indent="-273050" lvl="1" marL="640080" rtl="0" algn="l">
              <a:lnSpc>
                <a:spcPct val="100000"/>
              </a:lnSpc>
              <a:spcBef>
                <a:spcPts val="550"/>
              </a:spcBef>
              <a:spcAft>
                <a:spcPts val="0"/>
              </a:spcAft>
              <a:buSzPts val="1260"/>
              <a:buChar char="?"/>
            </a:pPr>
            <a:r>
              <a:rPr lang="en-IN" sz="1800"/>
              <a:t>console.log(false || false)</a:t>
            </a:r>
            <a:endParaRPr sz="1800"/>
          </a:p>
          <a:p>
            <a:pPr indent="-273050" lvl="1" marL="640080" rtl="0" algn="l">
              <a:lnSpc>
                <a:spcPct val="100000"/>
              </a:lnSpc>
              <a:spcBef>
                <a:spcPts val="550"/>
              </a:spcBef>
              <a:spcAft>
                <a:spcPts val="0"/>
              </a:spcAft>
              <a:buSzPts val="1260"/>
              <a:buChar char="?"/>
            </a:pPr>
            <a:r>
              <a:rPr lang="en-IN" sz="1800"/>
              <a:t>// → false</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 ternary, operating on three values. It is written with a question mark and a colon, like this:</a:t>
            </a:r>
            <a:endParaRPr sz="1800"/>
          </a:p>
          <a:p>
            <a:pPr indent="-273050" lvl="1" marL="640080" rtl="0" algn="l">
              <a:lnSpc>
                <a:spcPct val="100000"/>
              </a:lnSpc>
              <a:spcBef>
                <a:spcPts val="550"/>
              </a:spcBef>
              <a:spcAft>
                <a:spcPts val="0"/>
              </a:spcAft>
              <a:buSzPts val="1260"/>
              <a:buChar char="?"/>
            </a:pPr>
            <a:r>
              <a:rPr lang="en-IN" sz="1800"/>
              <a:t>console.log(true ? 1 : 2);</a:t>
            </a:r>
            <a:endParaRPr sz="1800"/>
          </a:p>
          <a:p>
            <a:pPr indent="-273050" lvl="1" marL="640080" rtl="0" algn="l">
              <a:lnSpc>
                <a:spcPct val="100000"/>
              </a:lnSpc>
              <a:spcBef>
                <a:spcPts val="550"/>
              </a:spcBef>
              <a:spcAft>
                <a:spcPts val="0"/>
              </a:spcAft>
              <a:buSzPts val="1260"/>
              <a:buChar char="?"/>
            </a:pPr>
            <a:r>
              <a:rPr lang="en-IN" sz="1800"/>
              <a:t>// → 1</a:t>
            </a:r>
            <a:endParaRPr sz="1800"/>
          </a:p>
          <a:p>
            <a:pPr indent="-273050" lvl="1" marL="640080" rtl="0" algn="l">
              <a:lnSpc>
                <a:spcPct val="100000"/>
              </a:lnSpc>
              <a:spcBef>
                <a:spcPts val="550"/>
              </a:spcBef>
              <a:spcAft>
                <a:spcPts val="0"/>
              </a:spcAft>
              <a:buSzPts val="1260"/>
              <a:buChar char="?"/>
            </a:pPr>
            <a:r>
              <a:rPr lang="en-IN" sz="1800"/>
              <a:t>console.log(false ? 1 : 2);</a:t>
            </a:r>
            <a:endParaRPr sz="1800"/>
          </a:p>
          <a:p>
            <a:pPr indent="-273050" lvl="1" marL="640080" rtl="0" algn="l">
              <a:lnSpc>
                <a:spcPct val="100000"/>
              </a:lnSpc>
              <a:spcBef>
                <a:spcPts val="550"/>
              </a:spcBef>
              <a:spcAft>
                <a:spcPts val="0"/>
              </a:spcAft>
              <a:buSzPts val="1260"/>
              <a:buChar char="?"/>
            </a:pPr>
            <a:r>
              <a:rPr lang="en-IN" sz="1800"/>
              <a:t>// → 2</a:t>
            </a:r>
            <a:endParaRPr sz="1800"/>
          </a:p>
        </p:txBody>
      </p:sp>
      <p:sp>
        <p:nvSpPr>
          <p:cNvPr id="217" name="Google Shape;217;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23" name="Google Shape;223;p17"/>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Automatic type conversion:</a:t>
            </a:r>
            <a:endParaRPr sz="1800"/>
          </a:p>
          <a:p>
            <a:pPr indent="-273050" lvl="1" marL="640080" rtl="0" algn="l">
              <a:lnSpc>
                <a:spcPct val="100000"/>
              </a:lnSpc>
              <a:spcBef>
                <a:spcPts val="550"/>
              </a:spcBef>
              <a:spcAft>
                <a:spcPts val="0"/>
              </a:spcAft>
              <a:buSzPts val="1260"/>
              <a:buChar char="?"/>
            </a:pPr>
            <a:r>
              <a:rPr lang="en-IN" sz="1800"/>
              <a:t>console.log(8 * null)</a:t>
            </a:r>
            <a:endParaRPr sz="1800"/>
          </a:p>
          <a:p>
            <a:pPr indent="-273050" lvl="1" marL="640080" rtl="0" algn="l">
              <a:lnSpc>
                <a:spcPct val="100000"/>
              </a:lnSpc>
              <a:spcBef>
                <a:spcPts val="550"/>
              </a:spcBef>
              <a:spcAft>
                <a:spcPts val="0"/>
              </a:spcAft>
              <a:buSzPts val="1260"/>
              <a:buChar char="?"/>
            </a:pPr>
            <a:r>
              <a:rPr lang="en-IN" sz="1800"/>
              <a:t>// → 0</a:t>
            </a:r>
            <a:endParaRPr sz="1800"/>
          </a:p>
          <a:p>
            <a:pPr indent="-273050" lvl="1" marL="640080" rtl="0" algn="l">
              <a:lnSpc>
                <a:spcPct val="100000"/>
              </a:lnSpc>
              <a:spcBef>
                <a:spcPts val="550"/>
              </a:spcBef>
              <a:spcAft>
                <a:spcPts val="0"/>
              </a:spcAft>
              <a:buSzPts val="1260"/>
              <a:buChar char="?"/>
            </a:pPr>
            <a:r>
              <a:rPr lang="en-IN" sz="1800"/>
              <a:t>console.log("5" - 1)</a:t>
            </a:r>
            <a:endParaRPr sz="1800"/>
          </a:p>
          <a:p>
            <a:pPr indent="-273050" lvl="1" marL="640080" rtl="0" algn="l">
              <a:lnSpc>
                <a:spcPct val="100000"/>
              </a:lnSpc>
              <a:spcBef>
                <a:spcPts val="550"/>
              </a:spcBef>
              <a:spcAft>
                <a:spcPts val="0"/>
              </a:spcAft>
              <a:buSzPts val="1260"/>
              <a:buChar char="?"/>
            </a:pPr>
            <a:r>
              <a:rPr lang="en-IN" sz="1800"/>
              <a:t>// → 4</a:t>
            </a:r>
            <a:endParaRPr sz="1800"/>
          </a:p>
          <a:p>
            <a:pPr indent="-273050" lvl="1" marL="640080" rtl="0" algn="l">
              <a:lnSpc>
                <a:spcPct val="100000"/>
              </a:lnSpc>
              <a:spcBef>
                <a:spcPts val="550"/>
              </a:spcBef>
              <a:spcAft>
                <a:spcPts val="0"/>
              </a:spcAft>
              <a:buSzPts val="1260"/>
              <a:buChar char="?"/>
            </a:pPr>
            <a:r>
              <a:rPr lang="en-IN" sz="1800"/>
              <a:t>console.log("5" + 1)</a:t>
            </a:r>
            <a:endParaRPr sz="1800"/>
          </a:p>
          <a:p>
            <a:pPr indent="-273050" lvl="1" marL="640080" rtl="0" algn="l">
              <a:lnSpc>
                <a:spcPct val="100000"/>
              </a:lnSpc>
              <a:spcBef>
                <a:spcPts val="550"/>
              </a:spcBef>
              <a:spcAft>
                <a:spcPts val="0"/>
              </a:spcAft>
              <a:buSzPts val="1260"/>
              <a:buChar char="?"/>
            </a:pPr>
            <a:r>
              <a:rPr lang="en-IN" sz="1800"/>
              <a:t>// → 51</a:t>
            </a:r>
            <a:endParaRPr sz="1800"/>
          </a:p>
          <a:p>
            <a:pPr indent="-273050" lvl="1" marL="640080" rtl="0" algn="l">
              <a:lnSpc>
                <a:spcPct val="100000"/>
              </a:lnSpc>
              <a:spcBef>
                <a:spcPts val="550"/>
              </a:spcBef>
              <a:spcAft>
                <a:spcPts val="0"/>
              </a:spcAft>
              <a:buSzPts val="1260"/>
              <a:buChar char="?"/>
            </a:pPr>
            <a:r>
              <a:rPr lang="en-IN" sz="1800"/>
              <a:t>console.log("five" * 2)</a:t>
            </a:r>
            <a:endParaRPr sz="1800"/>
          </a:p>
          <a:p>
            <a:pPr indent="-273050" lvl="1" marL="640080" rtl="0" algn="l">
              <a:lnSpc>
                <a:spcPct val="100000"/>
              </a:lnSpc>
              <a:spcBef>
                <a:spcPts val="550"/>
              </a:spcBef>
              <a:spcAft>
                <a:spcPts val="0"/>
              </a:spcAft>
              <a:buSzPts val="1260"/>
              <a:buChar char="?"/>
            </a:pPr>
            <a:r>
              <a:rPr lang="en-IN" sz="1800"/>
              <a:t>// → NaN</a:t>
            </a:r>
            <a:endParaRPr sz="1800"/>
          </a:p>
          <a:p>
            <a:pPr indent="-273050" lvl="1" marL="640080" rtl="0" algn="l">
              <a:lnSpc>
                <a:spcPct val="100000"/>
              </a:lnSpc>
              <a:spcBef>
                <a:spcPts val="550"/>
              </a:spcBef>
              <a:spcAft>
                <a:spcPts val="0"/>
              </a:spcAft>
              <a:buSzPts val="1260"/>
              <a:buChar char="?"/>
            </a:pPr>
            <a:r>
              <a:rPr lang="en-IN" sz="1800"/>
              <a:t>console.log(false == 0)</a:t>
            </a:r>
            <a:endParaRPr sz="1800"/>
          </a:p>
          <a:p>
            <a:pPr indent="-273050" lvl="1" marL="640080" rtl="0" algn="l">
              <a:lnSpc>
                <a:spcPct val="100000"/>
              </a:lnSpc>
              <a:spcBef>
                <a:spcPts val="550"/>
              </a:spcBef>
              <a:spcAft>
                <a:spcPts val="0"/>
              </a:spcAft>
              <a:buSzPts val="1260"/>
              <a:buChar char="?"/>
            </a:pPr>
            <a:r>
              <a:rPr lang="en-IN" sz="1800"/>
              <a:t>// → true</a:t>
            </a:r>
            <a:endParaRPr sz="1800"/>
          </a:p>
        </p:txBody>
      </p:sp>
      <p:sp>
        <p:nvSpPr>
          <p:cNvPr id="224" name="Google Shape;224;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30" name="Google Shape;230;p18"/>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Bindings</a:t>
            </a:r>
            <a:endParaRPr sz="1800"/>
          </a:p>
          <a:p>
            <a:pPr indent="-273050" lvl="1" marL="640080" rtl="0" algn="l">
              <a:lnSpc>
                <a:spcPct val="100000"/>
              </a:lnSpc>
              <a:spcBef>
                <a:spcPts val="550"/>
              </a:spcBef>
              <a:spcAft>
                <a:spcPts val="0"/>
              </a:spcAft>
              <a:buSzPts val="1260"/>
              <a:buChar char="?"/>
            </a:pPr>
            <a:r>
              <a:rPr lang="en-IN" sz="1800"/>
              <a:t>How does a program keep an internal state? How does it remember things?  To catch and hold values, JavaScript provides a thing called a binding, or variable:</a:t>
            </a:r>
            <a:endParaRPr sz="1800"/>
          </a:p>
          <a:p>
            <a:pPr indent="-273050" lvl="1" marL="640080" rtl="0" algn="l">
              <a:lnSpc>
                <a:spcPct val="100000"/>
              </a:lnSpc>
              <a:spcBef>
                <a:spcPts val="550"/>
              </a:spcBef>
              <a:spcAft>
                <a:spcPts val="0"/>
              </a:spcAft>
              <a:buSzPts val="1260"/>
              <a:buChar char="?"/>
            </a:pPr>
            <a:r>
              <a:rPr lang="en-IN" sz="1800"/>
              <a:t>let caught = 5 * 5;</a:t>
            </a:r>
            <a:endParaRPr sz="1800"/>
          </a:p>
          <a:p>
            <a:pPr indent="-273050" lvl="1" marL="640080" rtl="0" algn="l">
              <a:lnSpc>
                <a:spcPct val="100000"/>
              </a:lnSpc>
              <a:spcBef>
                <a:spcPts val="550"/>
              </a:spcBef>
              <a:spcAft>
                <a:spcPts val="0"/>
              </a:spcAft>
              <a:buSzPts val="1260"/>
              <a:buChar char="?"/>
            </a:pPr>
            <a:r>
              <a:rPr lang="en-IN" sz="1800"/>
              <a:t>That’s a second kind of statement. The special word (keyword) let indicates that this sentence is going to define a binding. It is followed by the name of the binding and, if we want to immediately give it a value, by an = operator and an expression.</a:t>
            </a:r>
            <a:endParaRPr sz="1800"/>
          </a:p>
        </p:txBody>
      </p:sp>
      <p:sp>
        <p:nvSpPr>
          <p:cNvPr id="231" name="Google Shape;231;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37" name="Google Shape;237;p19"/>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let mood = "light";</a:t>
            </a:r>
            <a:endParaRPr sz="1800"/>
          </a:p>
          <a:p>
            <a:pPr indent="-273050" lvl="1" marL="640080" rtl="0" algn="l">
              <a:lnSpc>
                <a:spcPct val="100000"/>
              </a:lnSpc>
              <a:spcBef>
                <a:spcPts val="550"/>
              </a:spcBef>
              <a:spcAft>
                <a:spcPts val="0"/>
              </a:spcAft>
              <a:buSzPts val="1260"/>
              <a:buChar char="?"/>
            </a:pPr>
            <a:r>
              <a:rPr lang="en-IN" sz="1800"/>
              <a:t>console.log(mood);</a:t>
            </a:r>
            <a:endParaRPr sz="1800"/>
          </a:p>
          <a:p>
            <a:pPr indent="-273050" lvl="1" marL="640080" rtl="0" algn="l">
              <a:lnSpc>
                <a:spcPct val="100000"/>
              </a:lnSpc>
              <a:spcBef>
                <a:spcPts val="550"/>
              </a:spcBef>
              <a:spcAft>
                <a:spcPts val="0"/>
              </a:spcAft>
              <a:buSzPts val="1260"/>
              <a:buChar char="?"/>
            </a:pPr>
            <a:r>
              <a:rPr lang="en-IN" sz="1800"/>
              <a:t>// → light</a:t>
            </a:r>
            <a:endParaRPr sz="1800"/>
          </a:p>
          <a:p>
            <a:pPr indent="-273050" lvl="1" marL="640080" rtl="0" algn="l">
              <a:lnSpc>
                <a:spcPct val="100000"/>
              </a:lnSpc>
              <a:spcBef>
                <a:spcPts val="550"/>
              </a:spcBef>
              <a:spcAft>
                <a:spcPts val="0"/>
              </a:spcAft>
              <a:buSzPts val="1260"/>
              <a:buChar char="?"/>
            </a:pPr>
            <a:r>
              <a:rPr lang="en-IN" sz="1800"/>
              <a:t>mood = "dark";</a:t>
            </a:r>
            <a:endParaRPr sz="1800"/>
          </a:p>
          <a:p>
            <a:pPr indent="-273050" lvl="1" marL="640080" rtl="0" algn="l">
              <a:lnSpc>
                <a:spcPct val="100000"/>
              </a:lnSpc>
              <a:spcBef>
                <a:spcPts val="550"/>
              </a:spcBef>
              <a:spcAft>
                <a:spcPts val="0"/>
              </a:spcAft>
              <a:buSzPts val="1260"/>
              <a:buChar char="?"/>
            </a:pPr>
            <a:r>
              <a:rPr lang="en-IN" sz="1800"/>
              <a:t>console.log(mood);</a:t>
            </a:r>
            <a:endParaRPr sz="1800"/>
          </a:p>
          <a:p>
            <a:pPr indent="-273050" lvl="1" marL="640080" rtl="0" algn="l">
              <a:lnSpc>
                <a:spcPct val="100000"/>
              </a:lnSpc>
              <a:spcBef>
                <a:spcPts val="550"/>
              </a:spcBef>
              <a:spcAft>
                <a:spcPts val="0"/>
              </a:spcAft>
              <a:buSzPts val="1260"/>
              <a:buChar char="?"/>
            </a:pPr>
            <a:r>
              <a:rPr lang="en-IN" sz="1800"/>
              <a:t>// → dark</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var name = "Ayda";</a:t>
            </a:r>
            <a:endParaRPr sz="1800"/>
          </a:p>
          <a:p>
            <a:pPr indent="-273050" lvl="1" marL="640080" rtl="0" algn="l">
              <a:lnSpc>
                <a:spcPct val="100000"/>
              </a:lnSpc>
              <a:spcBef>
                <a:spcPts val="550"/>
              </a:spcBef>
              <a:spcAft>
                <a:spcPts val="0"/>
              </a:spcAft>
              <a:buSzPts val="1260"/>
              <a:buChar char="?"/>
            </a:pPr>
            <a:r>
              <a:rPr lang="en-IN" sz="1800"/>
              <a:t>const greeting = "Hello ";</a:t>
            </a:r>
            <a:endParaRPr sz="1800"/>
          </a:p>
          <a:p>
            <a:pPr indent="-273050" lvl="1" marL="640080" rtl="0" algn="l">
              <a:lnSpc>
                <a:spcPct val="100000"/>
              </a:lnSpc>
              <a:spcBef>
                <a:spcPts val="550"/>
              </a:spcBef>
              <a:spcAft>
                <a:spcPts val="0"/>
              </a:spcAft>
              <a:buSzPts val="1260"/>
              <a:buChar char="?"/>
            </a:pPr>
            <a:r>
              <a:rPr lang="en-IN" sz="1800"/>
              <a:t>console.log(greeting + name);</a:t>
            </a:r>
            <a:endParaRPr sz="1800"/>
          </a:p>
          <a:p>
            <a:pPr indent="-273050" lvl="1" marL="640080" rtl="0" algn="l">
              <a:lnSpc>
                <a:spcPct val="100000"/>
              </a:lnSpc>
              <a:spcBef>
                <a:spcPts val="550"/>
              </a:spcBef>
              <a:spcAft>
                <a:spcPts val="0"/>
              </a:spcAft>
              <a:buSzPts val="1260"/>
              <a:buChar char="?"/>
            </a:pPr>
            <a:r>
              <a:rPr lang="en-IN" sz="1800"/>
              <a:t>// → Hello Ayda</a:t>
            </a:r>
            <a:endParaRPr sz="1800"/>
          </a:p>
          <a:p>
            <a:pPr indent="-273050" lvl="1" marL="640080" rtl="0" algn="l">
              <a:lnSpc>
                <a:spcPct val="100000"/>
              </a:lnSpc>
              <a:spcBef>
                <a:spcPts val="550"/>
              </a:spcBef>
              <a:spcAft>
                <a:spcPts val="0"/>
              </a:spcAft>
              <a:buSzPts val="1260"/>
              <a:buChar char="?"/>
            </a:pPr>
            <a:r>
              <a:rPr lang="en-IN" sz="1800"/>
              <a:t>A binding name may include dollar signs ($) or underscores (_) but no other punctuation or special characters.</a:t>
            </a:r>
            <a:endParaRPr sz="1800"/>
          </a:p>
        </p:txBody>
      </p:sp>
      <p:sp>
        <p:nvSpPr>
          <p:cNvPr id="238" name="Google Shape;238;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18" name="Google Shape;118;p2"/>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JavaScript was introduced in 1995 as a way to add programs to web pages in the Netscape Navigator browser. </a:t>
            </a:r>
            <a:endParaRPr sz="2000"/>
          </a:p>
          <a:p>
            <a:pPr indent="-273050" lvl="1" marL="640080" rtl="0" algn="l">
              <a:lnSpc>
                <a:spcPct val="100000"/>
              </a:lnSpc>
              <a:spcBef>
                <a:spcPts val="550"/>
              </a:spcBef>
              <a:spcAft>
                <a:spcPts val="0"/>
              </a:spcAft>
              <a:buSzPts val="1400"/>
              <a:buChar char="?"/>
            </a:pPr>
            <a:r>
              <a:rPr lang="en-IN" sz="2000"/>
              <a:t>The language has since been adopted by all other major graphical web browsers. It has made modern web applications possible—applications with which you can interact directly without doing a page reload for every action. </a:t>
            </a:r>
            <a:endParaRPr sz="2000"/>
          </a:p>
          <a:p>
            <a:pPr indent="-273050" lvl="1" marL="640080" rtl="0" algn="l">
              <a:lnSpc>
                <a:spcPct val="100000"/>
              </a:lnSpc>
              <a:spcBef>
                <a:spcPts val="550"/>
              </a:spcBef>
              <a:spcAft>
                <a:spcPts val="0"/>
              </a:spcAft>
              <a:buSzPts val="1400"/>
              <a:buChar char="?"/>
            </a:pPr>
            <a:r>
              <a:rPr lang="en-IN" sz="2000"/>
              <a:t>JavaScript is also used in more traditional websites to provide various forms of interactivity and cleverness.</a:t>
            </a:r>
            <a:endParaRPr sz="2000"/>
          </a:p>
        </p:txBody>
      </p:sp>
      <p:sp>
        <p:nvSpPr>
          <p:cNvPr id="119" name="Google Shape;119;p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44" name="Google Shape;244;p20"/>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Words with a special meaning, such as let, are keywords, and they may not be used as binding names. There are also a number of words that are “reserved for use” in future versions of JavaScript, which also can’t be used as binding names. The full list of keywords and reserved words is rather long.</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break case catch class const continue debugger default delete do else enum export extends false finally for function if implements import interface in instanceof let new package private protected public return static super switch this throw true try typeof var void while with yield</a:t>
            </a:r>
            <a:endParaRPr sz="1800"/>
          </a:p>
        </p:txBody>
      </p:sp>
      <p:sp>
        <p:nvSpPr>
          <p:cNvPr id="245" name="Google Shape;245;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51" name="Google Shape;251;p21"/>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in a browser environment, the binding prompt holds a function that shows a little dialog box asking for user input. It is used like this:</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prompt("Enter passcode");</a:t>
            </a:r>
            <a:endParaRPr sz="1800"/>
          </a:p>
          <a:p>
            <a:pPr indent="-273050" lvl="1" marL="640080" rtl="0" algn="l">
              <a:lnSpc>
                <a:spcPct val="100000"/>
              </a:lnSpc>
              <a:spcBef>
                <a:spcPts val="550"/>
              </a:spcBef>
              <a:spcAft>
                <a:spcPts val="0"/>
              </a:spcAft>
              <a:buSzPts val="1260"/>
              <a:buChar char="?"/>
            </a:pPr>
            <a:r>
              <a:rPr lang="en-IN" sz="1800"/>
              <a:t>A prompt dialog</a:t>
            </a:r>
            <a:endParaRPr sz="1800"/>
          </a:p>
          <a:p>
            <a:pPr indent="-193040" lvl="1" marL="640080" rtl="0" algn="l">
              <a:lnSpc>
                <a:spcPct val="100000"/>
              </a:lnSpc>
              <a:spcBef>
                <a:spcPts val="550"/>
              </a:spcBef>
              <a:spcAft>
                <a:spcPts val="0"/>
              </a:spcAft>
              <a:buSzPts val="1260"/>
              <a:buNone/>
            </a:pPr>
            <a:r>
              <a:t/>
            </a:r>
            <a:endParaRPr sz="1800"/>
          </a:p>
        </p:txBody>
      </p:sp>
      <p:sp>
        <p:nvSpPr>
          <p:cNvPr id="252" name="Google Shape;252;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253" name="Google Shape;253;p21"/>
          <p:cNvPicPr preferRelativeResize="0"/>
          <p:nvPr/>
        </p:nvPicPr>
        <p:blipFill rotWithShape="1">
          <a:blip r:embed="rId3">
            <a:alphaModFix/>
          </a:blip>
          <a:srcRect b="0" l="0" r="0" t="0"/>
          <a:stretch/>
        </p:blipFill>
        <p:spPr>
          <a:xfrm>
            <a:off x="2438400" y="3505200"/>
            <a:ext cx="4210050" cy="164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59" name="Google Shape;259;p22"/>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Most JavaScript systems (including all modern web browsers and Node.js) provide a console.log function that writes out its arguments to some text output device. In browsers, the output lands in the JavaScript console. This part of the browser interface is hidden by default</a:t>
            </a:r>
            <a:endParaRPr sz="1800"/>
          </a:p>
          <a:p>
            <a:pPr indent="-273050" lvl="1" marL="640080" rtl="0" algn="l">
              <a:lnSpc>
                <a:spcPct val="100000"/>
              </a:lnSpc>
              <a:spcBef>
                <a:spcPts val="550"/>
              </a:spcBef>
              <a:spcAft>
                <a:spcPts val="0"/>
              </a:spcAft>
              <a:buSzPts val="1260"/>
              <a:buChar char="?"/>
            </a:pPr>
            <a:r>
              <a:rPr lang="en-IN" sz="1800"/>
              <a:t>let x = 30;</a:t>
            </a:r>
            <a:endParaRPr sz="1800"/>
          </a:p>
          <a:p>
            <a:pPr indent="-273050" lvl="1" marL="640080" rtl="0" algn="l">
              <a:lnSpc>
                <a:spcPct val="100000"/>
              </a:lnSpc>
              <a:spcBef>
                <a:spcPts val="550"/>
              </a:spcBef>
              <a:spcAft>
                <a:spcPts val="0"/>
              </a:spcAft>
              <a:buSzPts val="1260"/>
              <a:buChar char="?"/>
            </a:pPr>
            <a:r>
              <a:rPr lang="en-IN" sz="1800"/>
              <a:t>console.log("the value of x is", x);</a:t>
            </a:r>
            <a:endParaRPr sz="1800"/>
          </a:p>
          <a:p>
            <a:pPr indent="-273050" lvl="1" marL="640080" rtl="0" algn="l">
              <a:lnSpc>
                <a:spcPct val="100000"/>
              </a:lnSpc>
              <a:spcBef>
                <a:spcPts val="550"/>
              </a:spcBef>
              <a:spcAft>
                <a:spcPts val="0"/>
              </a:spcAft>
              <a:buSzPts val="1260"/>
              <a:buChar char="?"/>
            </a:pPr>
            <a:r>
              <a:rPr lang="en-IN" sz="1800"/>
              <a:t>// → the value of x is 30</a:t>
            </a:r>
            <a:endParaRPr sz="1800"/>
          </a:p>
        </p:txBody>
      </p:sp>
      <p:sp>
        <p:nvSpPr>
          <p:cNvPr id="260" name="Google Shape;260;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66" name="Google Shape;266;p23"/>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Return values</a:t>
            </a:r>
            <a:endParaRPr sz="1800"/>
          </a:p>
          <a:p>
            <a:pPr indent="-273050" lvl="1" marL="640080" rtl="0" algn="l">
              <a:lnSpc>
                <a:spcPct val="100000"/>
              </a:lnSpc>
              <a:spcBef>
                <a:spcPts val="550"/>
              </a:spcBef>
              <a:spcAft>
                <a:spcPts val="0"/>
              </a:spcAft>
              <a:buSzPts val="1260"/>
              <a:buChar char="?"/>
            </a:pPr>
            <a:r>
              <a:rPr lang="en-IN" sz="1800"/>
              <a:t>the function Math.max takes any amount of number arguments and gives back the greatest.</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console.log(Math.max(2, 4));</a:t>
            </a:r>
            <a:endParaRPr sz="1800"/>
          </a:p>
          <a:p>
            <a:pPr indent="-273050" lvl="1" marL="640080" rtl="0" algn="l">
              <a:lnSpc>
                <a:spcPct val="100000"/>
              </a:lnSpc>
              <a:spcBef>
                <a:spcPts val="550"/>
              </a:spcBef>
              <a:spcAft>
                <a:spcPts val="0"/>
              </a:spcAft>
              <a:buSzPts val="1260"/>
              <a:buChar char="?"/>
            </a:pPr>
            <a:r>
              <a:rPr lang="en-IN" sz="1800"/>
              <a:t>// → 4</a:t>
            </a:r>
            <a:endParaRPr sz="1800"/>
          </a:p>
          <a:p>
            <a:pPr indent="-273050" lvl="1" marL="640080" rtl="0" algn="l">
              <a:lnSpc>
                <a:spcPct val="100000"/>
              </a:lnSpc>
              <a:spcBef>
                <a:spcPts val="550"/>
              </a:spcBef>
              <a:spcAft>
                <a:spcPts val="0"/>
              </a:spcAft>
              <a:buSzPts val="1260"/>
              <a:buChar char="?"/>
            </a:pPr>
            <a:r>
              <a:rPr lang="en-IN" sz="1800"/>
              <a:t>When a function produces a value, it is said to return that value. Anything that produces a value is an expression in JavaScript, which means function calls can be used within larger expressions. Here a call to Math.min, which is the opposite of Math.max, is used as part of a plus expression:</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console.log(Math.min(2, 4) + 100);</a:t>
            </a:r>
            <a:endParaRPr sz="1800"/>
          </a:p>
          <a:p>
            <a:pPr indent="-273050" lvl="1" marL="640080" rtl="0" algn="l">
              <a:lnSpc>
                <a:spcPct val="100000"/>
              </a:lnSpc>
              <a:spcBef>
                <a:spcPts val="550"/>
              </a:spcBef>
              <a:spcAft>
                <a:spcPts val="0"/>
              </a:spcAft>
              <a:buSzPts val="1260"/>
              <a:buChar char="?"/>
            </a:pPr>
            <a:r>
              <a:rPr lang="en-IN" sz="1800"/>
              <a:t>// → 102</a:t>
            </a:r>
            <a:endParaRPr sz="1800"/>
          </a:p>
        </p:txBody>
      </p:sp>
      <p:sp>
        <p:nvSpPr>
          <p:cNvPr id="267" name="Google Shape;267;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73" name="Google Shape;273;p2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if( condition )</a:t>
            </a:r>
            <a:endParaRPr sz="1800"/>
          </a:p>
          <a:p>
            <a:pPr indent="0" lvl="1" marL="367030" rtl="0" algn="l">
              <a:lnSpc>
                <a:spcPct val="100000"/>
              </a:lnSpc>
              <a:spcBef>
                <a:spcPts val="550"/>
              </a:spcBef>
              <a:spcAft>
                <a:spcPts val="0"/>
              </a:spcAft>
              <a:buSzPts val="1260"/>
              <a:buNone/>
            </a:pPr>
            <a:r>
              <a:rPr lang="en-IN" sz="1800"/>
              <a:t>   statement;</a:t>
            </a:r>
            <a:endParaRPr sz="1800"/>
          </a:p>
          <a:p>
            <a:pPr indent="0" lvl="1" marL="367030" rtl="0" algn="l">
              <a:lnSpc>
                <a:spcPct val="100000"/>
              </a:lnSpc>
              <a:spcBef>
                <a:spcPts val="550"/>
              </a:spcBef>
              <a:spcAft>
                <a:spcPts val="0"/>
              </a:spcAft>
              <a:buSzPts val="1260"/>
              <a:buNone/>
            </a:pPr>
            <a:r>
              <a:t/>
            </a:r>
            <a:endParaRPr sz="1800"/>
          </a:p>
        </p:txBody>
      </p:sp>
      <p:sp>
        <p:nvSpPr>
          <p:cNvPr id="274" name="Google Shape;274;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275" name="Google Shape;275;p24"/>
          <p:cNvPicPr preferRelativeResize="0"/>
          <p:nvPr>
            <p:ph idx="2" type="body"/>
          </p:nvPr>
        </p:nvPicPr>
        <p:blipFill rotWithShape="1">
          <a:blip r:embed="rId3">
            <a:alphaModFix/>
          </a:blip>
          <a:srcRect b="0" l="0" r="0" t="0"/>
          <a:stretch/>
        </p:blipFill>
        <p:spPr>
          <a:xfrm>
            <a:off x="3276600" y="1905000"/>
            <a:ext cx="3886200" cy="45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81" name="Google Shape;281;p25"/>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let age = 18;</a:t>
            </a:r>
            <a:endParaRPr sz="1800"/>
          </a:p>
          <a:p>
            <a:pPr indent="-273050" lvl="1" marL="640080" rtl="0" algn="l">
              <a:lnSpc>
                <a:spcPct val="100000"/>
              </a:lnSpc>
              <a:spcBef>
                <a:spcPts val="550"/>
              </a:spcBef>
              <a:spcAft>
                <a:spcPts val="0"/>
              </a:spcAft>
              <a:buSzPts val="1260"/>
              <a:buChar char="?"/>
            </a:pPr>
            <a:r>
              <a:rPr lang="en-IN" sz="1800"/>
              <a:t>if (age &gt;= 18) {</a:t>
            </a:r>
            <a:endParaRPr sz="1800"/>
          </a:p>
          <a:p>
            <a:pPr indent="-273050" lvl="1" marL="640080" rtl="0" algn="l">
              <a:lnSpc>
                <a:spcPct val="100000"/>
              </a:lnSpc>
              <a:spcBef>
                <a:spcPts val="550"/>
              </a:spcBef>
              <a:spcAft>
                <a:spcPts val="0"/>
              </a:spcAft>
              <a:buSzPts val="1260"/>
              <a:buChar char="?"/>
            </a:pPr>
            <a:r>
              <a:rPr lang="en-IN" sz="1800"/>
              <a:t>  console.log('You can sign up');</a:t>
            </a:r>
            <a:endParaRPr sz="1800"/>
          </a:p>
          <a:p>
            <a:pPr indent="-273050" lvl="1" marL="640080" rtl="0" algn="l">
              <a:lnSpc>
                <a:spcPct val="100000"/>
              </a:lnSpc>
              <a:spcBef>
                <a:spcPts val="550"/>
              </a:spcBef>
              <a:spcAft>
                <a:spcPts val="0"/>
              </a:spcAft>
              <a:buSzPts val="1260"/>
              <a:buChar char="?"/>
            </a:pPr>
            <a:r>
              <a:rPr lang="en-IN" sz="1800"/>
              <a:t>}</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Output: You can sign up</a:t>
            </a:r>
            <a:endParaRPr sz="1800"/>
          </a:p>
          <a:p>
            <a:pPr indent="-273050" lvl="1" marL="640080" rtl="0" algn="l">
              <a:lnSpc>
                <a:spcPct val="100000"/>
              </a:lnSpc>
              <a:spcBef>
                <a:spcPts val="550"/>
              </a:spcBef>
              <a:spcAft>
                <a:spcPts val="0"/>
              </a:spcAft>
              <a:buSzPts val="1260"/>
              <a:buNone/>
            </a:pPr>
            <a:r>
              <a:t/>
            </a:r>
            <a:endParaRPr sz="1800"/>
          </a:p>
        </p:txBody>
      </p:sp>
      <p:sp>
        <p:nvSpPr>
          <p:cNvPr id="282" name="Google Shape;282;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88" name="Google Shape;288;p26"/>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260"/>
              <a:buChar char="?"/>
            </a:pPr>
            <a:r>
              <a:rPr lang="en-IN" sz="1800"/>
              <a:t>Nested if statement:</a:t>
            </a:r>
            <a:endParaRPr sz="1800"/>
          </a:p>
          <a:p>
            <a:pPr indent="-273050" lvl="1" marL="640080" rtl="0" algn="l">
              <a:lnSpc>
                <a:spcPct val="100000"/>
              </a:lnSpc>
              <a:spcBef>
                <a:spcPts val="550"/>
              </a:spcBef>
              <a:spcAft>
                <a:spcPts val="0"/>
              </a:spcAft>
              <a:buSzPts val="1260"/>
              <a:buChar char="?"/>
            </a:pPr>
            <a:r>
              <a:rPr lang="en-IN" sz="1800"/>
              <a:t>let age = 16;</a:t>
            </a:r>
            <a:endParaRPr sz="1800"/>
          </a:p>
          <a:p>
            <a:pPr indent="-273050" lvl="1" marL="640080" rtl="0" algn="l">
              <a:lnSpc>
                <a:spcPct val="100000"/>
              </a:lnSpc>
              <a:spcBef>
                <a:spcPts val="550"/>
              </a:spcBef>
              <a:spcAft>
                <a:spcPts val="0"/>
              </a:spcAft>
              <a:buSzPts val="1260"/>
              <a:buChar char="?"/>
            </a:pPr>
            <a:r>
              <a:rPr lang="en-IN" sz="1800"/>
              <a:t>let state = 'CA';</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if (state == 'CA') {</a:t>
            </a:r>
            <a:endParaRPr sz="1800"/>
          </a:p>
          <a:p>
            <a:pPr indent="-273050" lvl="1" marL="640080" rtl="0" algn="l">
              <a:lnSpc>
                <a:spcPct val="100000"/>
              </a:lnSpc>
              <a:spcBef>
                <a:spcPts val="550"/>
              </a:spcBef>
              <a:spcAft>
                <a:spcPts val="0"/>
              </a:spcAft>
              <a:buSzPts val="1260"/>
              <a:buChar char="?"/>
            </a:pPr>
            <a:r>
              <a:rPr lang="en-IN" sz="1800"/>
              <a:t>  if (age &gt;= 16) {</a:t>
            </a:r>
            <a:endParaRPr sz="1800"/>
          </a:p>
          <a:p>
            <a:pPr indent="-273050" lvl="1" marL="640080" rtl="0" algn="l">
              <a:lnSpc>
                <a:spcPct val="100000"/>
              </a:lnSpc>
              <a:spcBef>
                <a:spcPts val="550"/>
              </a:spcBef>
              <a:spcAft>
                <a:spcPts val="0"/>
              </a:spcAft>
              <a:buSzPts val="1260"/>
              <a:buChar char="?"/>
            </a:pPr>
            <a:r>
              <a:rPr lang="en-IN" sz="1800"/>
              <a:t>    console.log('You can drive.');</a:t>
            </a:r>
            <a:endParaRPr sz="1800"/>
          </a:p>
          <a:p>
            <a:pPr indent="-273050" lvl="1" marL="640080" rtl="0" algn="l">
              <a:lnSpc>
                <a:spcPct val="100000"/>
              </a:lnSpc>
              <a:spcBef>
                <a:spcPts val="550"/>
              </a:spcBef>
              <a:spcAft>
                <a:spcPts val="0"/>
              </a:spcAft>
              <a:buSzPts val="1260"/>
              <a:buChar char="?"/>
            </a:pPr>
            <a:r>
              <a:rPr lang="en-IN" sz="1800"/>
              <a:t>  }</a:t>
            </a:r>
            <a:endParaRPr sz="1800"/>
          </a:p>
          <a:p>
            <a:pPr indent="-273050" lvl="1" marL="640080" rtl="0" algn="l">
              <a:lnSpc>
                <a:spcPct val="100000"/>
              </a:lnSpc>
              <a:spcBef>
                <a:spcPts val="550"/>
              </a:spcBef>
              <a:spcAft>
                <a:spcPts val="0"/>
              </a:spcAft>
              <a:buSzPts val="1260"/>
              <a:buChar char="?"/>
            </a:pPr>
            <a:r>
              <a:rPr lang="en-IN" sz="1800"/>
              <a:t>}</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Output:</a:t>
            </a:r>
            <a:endParaRPr sz="1800"/>
          </a:p>
          <a:p>
            <a:pPr indent="-273050" lvl="1" marL="640080" rtl="0" algn="l">
              <a:lnSpc>
                <a:spcPct val="100000"/>
              </a:lnSpc>
              <a:spcBef>
                <a:spcPts val="550"/>
              </a:spcBef>
              <a:spcAft>
                <a:spcPts val="0"/>
              </a:spcAft>
              <a:buSzPts val="1260"/>
              <a:buChar char="?"/>
            </a:pPr>
            <a:r>
              <a:rPr lang="en-IN" sz="1800"/>
              <a:t>You can drive.</a:t>
            </a:r>
            <a:endParaRPr sz="1800"/>
          </a:p>
        </p:txBody>
      </p:sp>
      <p:sp>
        <p:nvSpPr>
          <p:cNvPr id="289" name="Google Shape;289;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295" name="Google Shape;295;p27"/>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if( condition ) {</a:t>
            </a:r>
            <a:endParaRPr sz="1800"/>
          </a:p>
          <a:p>
            <a:pPr indent="0" lvl="1" marL="367030" rtl="0" algn="l">
              <a:lnSpc>
                <a:spcPct val="100000"/>
              </a:lnSpc>
              <a:spcBef>
                <a:spcPts val="550"/>
              </a:spcBef>
              <a:spcAft>
                <a:spcPts val="0"/>
              </a:spcAft>
              <a:buSzPts val="1260"/>
              <a:buNone/>
            </a:pPr>
            <a:r>
              <a:rPr lang="en-IN" sz="1800"/>
              <a:t>  // ...</a:t>
            </a:r>
            <a:endParaRPr sz="1800"/>
          </a:p>
          <a:p>
            <a:pPr indent="0" lvl="1" marL="367030" rtl="0" algn="l">
              <a:lnSpc>
                <a:spcPct val="100000"/>
              </a:lnSpc>
              <a:spcBef>
                <a:spcPts val="550"/>
              </a:spcBef>
              <a:spcAft>
                <a:spcPts val="0"/>
              </a:spcAft>
              <a:buSzPts val="1260"/>
              <a:buNone/>
            </a:pPr>
            <a:r>
              <a:rPr lang="en-IN" sz="1800"/>
              <a:t>} else { </a:t>
            </a:r>
            <a:endParaRPr sz="1800"/>
          </a:p>
          <a:p>
            <a:pPr indent="0" lvl="1" marL="367030" rtl="0" algn="l">
              <a:lnSpc>
                <a:spcPct val="100000"/>
              </a:lnSpc>
              <a:spcBef>
                <a:spcPts val="550"/>
              </a:spcBef>
              <a:spcAft>
                <a:spcPts val="0"/>
              </a:spcAft>
              <a:buSzPts val="1260"/>
              <a:buNone/>
            </a:pPr>
            <a:r>
              <a:rPr lang="en-IN" sz="1800"/>
              <a:t>  // ...</a:t>
            </a:r>
            <a:endParaRPr sz="1800"/>
          </a:p>
          <a:p>
            <a:pPr indent="0" lvl="1" marL="367030" rtl="0" algn="l">
              <a:lnSpc>
                <a:spcPct val="100000"/>
              </a:lnSpc>
              <a:spcBef>
                <a:spcPts val="550"/>
              </a:spcBef>
              <a:spcAft>
                <a:spcPts val="0"/>
              </a:spcAft>
              <a:buSzPts val="1260"/>
              <a:buNone/>
            </a:pPr>
            <a:r>
              <a:rPr lang="en-IN" sz="1800"/>
              <a:t>}</a:t>
            </a:r>
            <a:endParaRPr sz="1800"/>
          </a:p>
          <a:p>
            <a:pPr indent="-273050" lvl="1" marL="640080" rtl="0" algn="l">
              <a:lnSpc>
                <a:spcPct val="100000"/>
              </a:lnSpc>
              <a:spcBef>
                <a:spcPts val="550"/>
              </a:spcBef>
              <a:spcAft>
                <a:spcPts val="0"/>
              </a:spcAft>
              <a:buSzPts val="1260"/>
              <a:buNone/>
            </a:pPr>
            <a:r>
              <a:t/>
            </a:r>
            <a:endParaRPr sz="1800"/>
          </a:p>
        </p:txBody>
      </p:sp>
      <p:sp>
        <p:nvSpPr>
          <p:cNvPr id="296" name="Google Shape;296;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297" name="Google Shape;297;p27"/>
          <p:cNvPicPr preferRelativeResize="0"/>
          <p:nvPr>
            <p:ph idx="2" type="body"/>
          </p:nvPr>
        </p:nvPicPr>
        <p:blipFill rotWithShape="1">
          <a:blip r:embed="rId3">
            <a:alphaModFix/>
          </a:blip>
          <a:srcRect b="0" l="0" r="0" t="0"/>
          <a:stretch/>
        </p:blipFill>
        <p:spPr>
          <a:xfrm>
            <a:off x="4724400" y="1600200"/>
            <a:ext cx="3496945" cy="483171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03" name="Google Shape;303;p28"/>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let age = 18;</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if (age &gt;= 18) {</a:t>
            </a:r>
            <a:endParaRPr sz="1800"/>
          </a:p>
          <a:p>
            <a:pPr indent="0" lvl="1" marL="367030" rtl="0" algn="l">
              <a:lnSpc>
                <a:spcPct val="100000"/>
              </a:lnSpc>
              <a:spcBef>
                <a:spcPts val="550"/>
              </a:spcBef>
              <a:spcAft>
                <a:spcPts val="0"/>
              </a:spcAft>
              <a:buSzPts val="1260"/>
              <a:buNone/>
            </a:pPr>
            <a:r>
              <a:rPr lang="en-IN" sz="1800"/>
              <a:t>  console.log('You can sign up.');</a:t>
            </a:r>
            <a:endParaRPr sz="1800"/>
          </a:p>
          <a:p>
            <a:pPr indent="0" lvl="1" marL="367030" rtl="0" algn="l">
              <a:lnSpc>
                <a:spcPct val="100000"/>
              </a:lnSpc>
              <a:spcBef>
                <a:spcPts val="550"/>
              </a:spcBef>
              <a:spcAft>
                <a:spcPts val="0"/>
              </a:spcAft>
              <a:buSzPts val="1260"/>
              <a:buNone/>
            </a:pPr>
            <a:r>
              <a:rPr lang="en-IN" sz="1800"/>
              <a:t>} else {</a:t>
            </a:r>
            <a:endParaRPr sz="1800"/>
          </a:p>
          <a:p>
            <a:pPr indent="0" lvl="1" marL="367030" rtl="0" algn="l">
              <a:lnSpc>
                <a:spcPct val="100000"/>
              </a:lnSpc>
              <a:spcBef>
                <a:spcPts val="550"/>
              </a:spcBef>
              <a:spcAft>
                <a:spcPts val="0"/>
              </a:spcAft>
              <a:buSzPts val="1260"/>
              <a:buNone/>
            </a:pPr>
            <a:r>
              <a:rPr lang="en-IN" sz="1800"/>
              <a:t>  console.log('You must be at least 18 to sign up.');</a:t>
            </a:r>
            <a:endParaRPr sz="1800"/>
          </a:p>
          <a:p>
            <a:pPr indent="0" lvl="1" marL="367030" rtl="0" algn="l">
              <a:lnSpc>
                <a:spcPct val="100000"/>
              </a:lnSpc>
              <a:spcBef>
                <a:spcPts val="550"/>
              </a:spcBef>
              <a:spcAft>
                <a:spcPts val="0"/>
              </a:spcAft>
              <a:buSzPts val="1260"/>
              <a:buNone/>
            </a:pPr>
            <a:r>
              <a:rPr lang="en-IN" sz="1800"/>
              <a:t>}</a:t>
            </a:r>
            <a:endParaRPr sz="1800"/>
          </a:p>
        </p:txBody>
      </p:sp>
      <p:sp>
        <p:nvSpPr>
          <p:cNvPr id="304" name="Google Shape;304;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10" name="Google Shape;310;p29"/>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if (condition1) {</a:t>
            </a:r>
            <a:endParaRPr sz="1800"/>
          </a:p>
          <a:p>
            <a:pPr indent="0" lvl="1" marL="367030" rtl="0" algn="l">
              <a:lnSpc>
                <a:spcPct val="100000"/>
              </a:lnSpc>
              <a:spcBef>
                <a:spcPts val="550"/>
              </a:spcBef>
              <a:spcAft>
                <a:spcPts val="0"/>
              </a:spcAft>
              <a:buSzPts val="1260"/>
              <a:buNone/>
            </a:pPr>
            <a:r>
              <a:rPr lang="en-IN" sz="1800"/>
              <a:t>  // ...</a:t>
            </a:r>
            <a:endParaRPr sz="1800"/>
          </a:p>
          <a:p>
            <a:pPr indent="0" lvl="1" marL="367030" rtl="0" algn="l">
              <a:lnSpc>
                <a:spcPct val="100000"/>
              </a:lnSpc>
              <a:spcBef>
                <a:spcPts val="550"/>
              </a:spcBef>
              <a:spcAft>
                <a:spcPts val="0"/>
              </a:spcAft>
              <a:buSzPts val="1260"/>
              <a:buNone/>
            </a:pPr>
            <a:r>
              <a:rPr lang="en-IN" sz="1800"/>
              <a:t>} else if (condition2) {</a:t>
            </a:r>
            <a:endParaRPr sz="1800"/>
          </a:p>
          <a:p>
            <a:pPr indent="0" lvl="1" marL="367030" rtl="0" algn="l">
              <a:lnSpc>
                <a:spcPct val="100000"/>
              </a:lnSpc>
              <a:spcBef>
                <a:spcPts val="550"/>
              </a:spcBef>
              <a:spcAft>
                <a:spcPts val="0"/>
              </a:spcAft>
              <a:buSzPts val="1260"/>
              <a:buNone/>
            </a:pPr>
            <a:r>
              <a:rPr lang="en-IN" sz="1800"/>
              <a:t>  // ...</a:t>
            </a:r>
            <a:endParaRPr sz="1800"/>
          </a:p>
          <a:p>
            <a:pPr indent="0" lvl="1" marL="367030" rtl="0" algn="l">
              <a:lnSpc>
                <a:spcPct val="100000"/>
              </a:lnSpc>
              <a:spcBef>
                <a:spcPts val="550"/>
              </a:spcBef>
              <a:spcAft>
                <a:spcPts val="0"/>
              </a:spcAft>
              <a:buSzPts val="1260"/>
              <a:buNone/>
            </a:pPr>
            <a:r>
              <a:rPr lang="en-IN" sz="1800"/>
              <a:t>} else if (condition3) {</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 else {</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p:txBody>
      </p:sp>
      <p:sp>
        <p:nvSpPr>
          <p:cNvPr id="311" name="Google Shape;311;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312" name="Google Shape;312;p29"/>
          <p:cNvPicPr preferRelativeResize="0"/>
          <p:nvPr>
            <p:ph idx="2" type="body"/>
          </p:nvPr>
        </p:nvPicPr>
        <p:blipFill rotWithShape="1">
          <a:blip r:embed="rId3">
            <a:alphaModFix/>
          </a:blip>
          <a:srcRect b="0" l="0" r="0" t="0"/>
          <a:stretch/>
        </p:blipFill>
        <p:spPr>
          <a:xfrm>
            <a:off x="4648200" y="1208405"/>
            <a:ext cx="3648710" cy="53333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25" name="Google Shape;125;p3"/>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It is important to note that JavaScript has almost nothing to do with the programming language named Java.</a:t>
            </a:r>
            <a:endParaRPr sz="2000"/>
          </a:p>
          <a:p>
            <a:pPr indent="-273050" lvl="1" marL="640080" rtl="0" algn="l">
              <a:lnSpc>
                <a:spcPct val="100000"/>
              </a:lnSpc>
              <a:spcBef>
                <a:spcPts val="550"/>
              </a:spcBef>
              <a:spcAft>
                <a:spcPts val="0"/>
              </a:spcAft>
              <a:buSzPts val="1400"/>
              <a:buChar char="?"/>
            </a:pPr>
            <a:r>
              <a:rPr lang="en-IN" sz="2000"/>
              <a:t> The similar name was inspired by marketing considerations rather than good judgment. </a:t>
            </a:r>
            <a:endParaRPr sz="2000"/>
          </a:p>
          <a:p>
            <a:pPr indent="-273050" lvl="1" marL="640080" rtl="0" algn="l">
              <a:lnSpc>
                <a:spcPct val="100000"/>
              </a:lnSpc>
              <a:spcBef>
                <a:spcPts val="550"/>
              </a:spcBef>
              <a:spcAft>
                <a:spcPts val="0"/>
              </a:spcAft>
              <a:buSzPts val="1400"/>
              <a:buChar char="?"/>
            </a:pPr>
            <a:r>
              <a:rPr lang="en-IN" sz="2000"/>
              <a:t>When JavaScript was being introduced, the Java language was being heavily marketed and was gaining popularity. </a:t>
            </a:r>
            <a:endParaRPr sz="2000"/>
          </a:p>
          <a:p>
            <a:pPr indent="-273050" lvl="1" marL="640080" rtl="0" algn="l">
              <a:lnSpc>
                <a:spcPct val="100000"/>
              </a:lnSpc>
              <a:spcBef>
                <a:spcPts val="550"/>
              </a:spcBef>
              <a:spcAft>
                <a:spcPts val="0"/>
              </a:spcAft>
              <a:buSzPts val="1400"/>
              <a:buChar char="?"/>
            </a:pPr>
            <a:r>
              <a:rPr lang="en-IN" sz="2000"/>
              <a:t>Someone thought it was a good idea to try to ride along on this success. Now we are stuck with the name..</a:t>
            </a:r>
            <a:endParaRPr sz="2000"/>
          </a:p>
        </p:txBody>
      </p:sp>
      <p:sp>
        <p:nvSpPr>
          <p:cNvPr id="126" name="Google Shape;126;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18" name="Google Shape;318;p30"/>
          <p:cNvSpPr txBox="1"/>
          <p:nvPr>
            <p:ph idx="1" type="body"/>
          </p:nvPr>
        </p:nvSpPr>
        <p:spPr>
          <a:xfrm>
            <a:off x="99695" y="1574165"/>
            <a:ext cx="8803005" cy="5014595"/>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let month = 2;</a:t>
            </a:r>
            <a:endParaRPr sz="1800"/>
          </a:p>
          <a:p>
            <a:pPr indent="0" lvl="1" marL="367030" rtl="0" algn="l">
              <a:lnSpc>
                <a:spcPct val="100000"/>
              </a:lnSpc>
              <a:spcBef>
                <a:spcPts val="550"/>
              </a:spcBef>
              <a:spcAft>
                <a:spcPts val="0"/>
              </a:spcAft>
              <a:buSzPts val="1260"/>
              <a:buNone/>
            </a:pPr>
            <a:r>
              <a:rPr lang="en-IN" sz="1800"/>
              <a:t>let monthName;                                        </a:t>
            </a:r>
            <a:endParaRPr sz="1800"/>
          </a:p>
          <a:p>
            <a:pPr indent="0" lvl="1" marL="367030" rtl="0" algn="l">
              <a:lnSpc>
                <a:spcPct val="100000"/>
              </a:lnSpc>
              <a:spcBef>
                <a:spcPts val="550"/>
              </a:spcBef>
              <a:spcAft>
                <a:spcPts val="0"/>
              </a:spcAft>
              <a:buSzPts val="1260"/>
              <a:buNone/>
            </a:pPr>
            <a:r>
              <a:rPr lang="en-IN" sz="1800"/>
              <a:t>if (month == 1) {</a:t>
            </a:r>
            <a:endParaRPr sz="1800"/>
          </a:p>
          <a:p>
            <a:pPr indent="0" lvl="1" marL="367030" rtl="0" algn="l">
              <a:lnSpc>
                <a:spcPct val="100000"/>
              </a:lnSpc>
              <a:spcBef>
                <a:spcPts val="550"/>
              </a:spcBef>
              <a:spcAft>
                <a:spcPts val="0"/>
              </a:spcAft>
              <a:buSzPts val="1260"/>
              <a:buNone/>
            </a:pPr>
            <a:r>
              <a:rPr lang="en-IN" sz="1800"/>
              <a:t>  monthName = 'Jan';</a:t>
            </a:r>
            <a:endParaRPr sz="1800"/>
          </a:p>
          <a:p>
            <a:pPr indent="0" lvl="1" marL="367030" rtl="0" algn="l">
              <a:lnSpc>
                <a:spcPct val="100000"/>
              </a:lnSpc>
              <a:spcBef>
                <a:spcPts val="550"/>
              </a:spcBef>
              <a:spcAft>
                <a:spcPts val="0"/>
              </a:spcAft>
              <a:buSzPts val="1260"/>
              <a:buNone/>
            </a:pPr>
            <a:r>
              <a:rPr lang="en-IN" sz="1800"/>
              <a:t>} else if (month == 2) {</a:t>
            </a:r>
            <a:endParaRPr sz="1800"/>
          </a:p>
          <a:p>
            <a:pPr indent="0" lvl="1" marL="367030" rtl="0" algn="l">
              <a:lnSpc>
                <a:spcPct val="100000"/>
              </a:lnSpc>
              <a:spcBef>
                <a:spcPts val="550"/>
              </a:spcBef>
              <a:spcAft>
                <a:spcPts val="0"/>
              </a:spcAft>
              <a:buSzPts val="1260"/>
              <a:buNone/>
            </a:pPr>
            <a:r>
              <a:rPr lang="en-IN" sz="1800"/>
              <a:t>  monthName = 'Feb';</a:t>
            </a:r>
            <a:endParaRPr sz="1800"/>
          </a:p>
          <a:p>
            <a:pPr indent="0" lvl="1" marL="367030" rtl="0" algn="l">
              <a:lnSpc>
                <a:spcPct val="100000"/>
              </a:lnSpc>
              <a:spcBef>
                <a:spcPts val="550"/>
              </a:spcBef>
              <a:spcAft>
                <a:spcPts val="0"/>
              </a:spcAft>
              <a:buSzPts val="1260"/>
              <a:buNone/>
            </a:pPr>
            <a:r>
              <a:rPr lang="en-IN" sz="1800"/>
              <a:t>} else if (month == 3) {</a:t>
            </a:r>
            <a:endParaRPr sz="1800"/>
          </a:p>
          <a:p>
            <a:pPr indent="0" lvl="1" marL="367030" rtl="0" algn="l">
              <a:lnSpc>
                <a:spcPct val="100000"/>
              </a:lnSpc>
              <a:spcBef>
                <a:spcPts val="550"/>
              </a:spcBef>
              <a:spcAft>
                <a:spcPts val="0"/>
              </a:spcAft>
              <a:buSzPts val="1260"/>
              <a:buNone/>
            </a:pPr>
            <a:r>
              <a:rPr lang="en-IN" sz="1800"/>
              <a:t>  monthName = 'Mar';</a:t>
            </a:r>
            <a:endParaRPr sz="1800"/>
          </a:p>
          <a:p>
            <a:pPr indent="0" lvl="1" marL="367030" rtl="0" algn="l">
              <a:lnSpc>
                <a:spcPct val="100000"/>
              </a:lnSpc>
              <a:spcBef>
                <a:spcPts val="550"/>
              </a:spcBef>
              <a:spcAft>
                <a:spcPts val="0"/>
              </a:spcAft>
              <a:buSzPts val="1260"/>
              <a:buNone/>
            </a:pPr>
            <a:r>
              <a:rPr lang="en-IN" sz="1800"/>
              <a:t>} else if (month == 4) {</a:t>
            </a:r>
            <a:endParaRPr sz="1800"/>
          </a:p>
          <a:p>
            <a:pPr indent="0" lvl="1" marL="367030" rtl="0" algn="l">
              <a:lnSpc>
                <a:spcPct val="100000"/>
              </a:lnSpc>
              <a:spcBef>
                <a:spcPts val="550"/>
              </a:spcBef>
              <a:spcAft>
                <a:spcPts val="0"/>
              </a:spcAft>
              <a:buSzPts val="1260"/>
              <a:buNone/>
            </a:pPr>
            <a:r>
              <a:rPr lang="en-IN" sz="1800"/>
              <a:t>  monthName = 'Apr';</a:t>
            </a:r>
            <a:endParaRPr sz="1800"/>
          </a:p>
          <a:p>
            <a:pPr indent="0" lvl="1" marL="367030" rtl="0" algn="l">
              <a:lnSpc>
                <a:spcPct val="100000"/>
              </a:lnSpc>
              <a:spcBef>
                <a:spcPts val="550"/>
              </a:spcBef>
              <a:spcAft>
                <a:spcPts val="0"/>
              </a:spcAft>
              <a:buSzPts val="1260"/>
              <a:buNone/>
            </a:pPr>
            <a:r>
              <a:rPr lang="en-IN" sz="1800"/>
              <a:t>} else {</a:t>
            </a:r>
            <a:endParaRPr sz="1800"/>
          </a:p>
          <a:p>
            <a:pPr indent="0" lvl="1" marL="367030" rtl="0" algn="l">
              <a:lnSpc>
                <a:spcPct val="100000"/>
              </a:lnSpc>
              <a:spcBef>
                <a:spcPts val="550"/>
              </a:spcBef>
              <a:spcAft>
                <a:spcPts val="0"/>
              </a:spcAft>
              <a:buSzPts val="1260"/>
              <a:buNone/>
            </a:pPr>
            <a:r>
              <a:rPr lang="en-IN" sz="1800"/>
              <a:t>  monthName = 'Invalid month';</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console.log(monthName);</a:t>
            </a:r>
            <a:endParaRPr sz="1800"/>
          </a:p>
        </p:txBody>
      </p:sp>
      <p:sp>
        <p:nvSpPr>
          <p:cNvPr id="319" name="Google Shape;319;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25" name="Google Shape;325;p31"/>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while and do loops</a:t>
            </a:r>
            <a:endParaRPr sz="1800"/>
          </a:p>
          <a:p>
            <a:pPr indent="0" lvl="1" marL="367030" rtl="0" algn="l">
              <a:lnSpc>
                <a:spcPct val="100000"/>
              </a:lnSpc>
              <a:spcBef>
                <a:spcPts val="550"/>
              </a:spcBef>
              <a:spcAft>
                <a:spcPts val="0"/>
              </a:spcAft>
              <a:buSzPts val="1260"/>
              <a:buNone/>
            </a:pPr>
            <a:r>
              <a:rPr lang="en-IN" sz="1800"/>
              <a:t>while (expression) {</a:t>
            </a:r>
            <a:endParaRPr sz="1800"/>
          </a:p>
          <a:p>
            <a:pPr indent="0" lvl="1" marL="367030" rtl="0" algn="l">
              <a:lnSpc>
                <a:spcPct val="100000"/>
              </a:lnSpc>
              <a:spcBef>
                <a:spcPts val="550"/>
              </a:spcBef>
              <a:spcAft>
                <a:spcPts val="0"/>
              </a:spcAft>
              <a:buSzPts val="1260"/>
              <a:buNone/>
            </a:pPr>
            <a:r>
              <a:rPr lang="en-IN" sz="1800"/>
              <a:t>    // statement</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count = 1;</a:t>
            </a:r>
            <a:endParaRPr sz="1800"/>
          </a:p>
          <a:p>
            <a:pPr indent="0" lvl="1" marL="367030" rtl="0" algn="l">
              <a:lnSpc>
                <a:spcPct val="100000"/>
              </a:lnSpc>
              <a:spcBef>
                <a:spcPts val="550"/>
              </a:spcBef>
              <a:spcAft>
                <a:spcPts val="0"/>
              </a:spcAft>
              <a:buSzPts val="1260"/>
              <a:buNone/>
            </a:pPr>
            <a:r>
              <a:rPr lang="en-IN" sz="1800"/>
              <a:t>while (count &lt; 10) {</a:t>
            </a:r>
            <a:endParaRPr sz="1800"/>
          </a:p>
          <a:p>
            <a:pPr indent="0" lvl="1" marL="367030" rtl="0" algn="l">
              <a:lnSpc>
                <a:spcPct val="100000"/>
              </a:lnSpc>
              <a:spcBef>
                <a:spcPts val="550"/>
              </a:spcBef>
              <a:spcAft>
                <a:spcPts val="0"/>
              </a:spcAft>
              <a:buSzPts val="1260"/>
              <a:buNone/>
            </a:pPr>
            <a:r>
              <a:rPr lang="en-IN" sz="1800"/>
              <a:t>    console.log(count);</a:t>
            </a:r>
            <a:endParaRPr sz="1800"/>
          </a:p>
          <a:p>
            <a:pPr indent="0" lvl="1" marL="367030" rtl="0" algn="l">
              <a:lnSpc>
                <a:spcPct val="100000"/>
              </a:lnSpc>
              <a:spcBef>
                <a:spcPts val="550"/>
              </a:spcBef>
              <a:spcAft>
                <a:spcPts val="0"/>
              </a:spcAft>
              <a:buSzPts val="1260"/>
              <a:buNone/>
            </a:pPr>
            <a:r>
              <a:rPr lang="en-IN" sz="1800"/>
              <a:t>    count +=2;</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Output:1 3 5 7 9</a:t>
            </a:r>
            <a:endParaRPr sz="1800"/>
          </a:p>
        </p:txBody>
      </p:sp>
      <p:sp>
        <p:nvSpPr>
          <p:cNvPr id="326" name="Google Shape;326;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327" name="Google Shape;327;p31"/>
          <p:cNvPicPr preferRelativeResize="0"/>
          <p:nvPr>
            <p:ph idx="2" type="body"/>
          </p:nvPr>
        </p:nvPicPr>
        <p:blipFill rotWithShape="1">
          <a:blip r:embed="rId3">
            <a:alphaModFix/>
          </a:blip>
          <a:srcRect b="0" l="0" r="0" t="0"/>
          <a:stretch/>
        </p:blipFill>
        <p:spPr>
          <a:xfrm>
            <a:off x="4648200" y="1752600"/>
            <a:ext cx="3886200" cy="457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33" name="Google Shape;333;p32"/>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do {</a:t>
            </a:r>
            <a:endParaRPr sz="1800"/>
          </a:p>
          <a:p>
            <a:pPr indent="0" lvl="1" marL="367030" rtl="0" algn="l">
              <a:lnSpc>
                <a:spcPct val="100000"/>
              </a:lnSpc>
              <a:spcBef>
                <a:spcPts val="550"/>
              </a:spcBef>
              <a:spcAft>
                <a:spcPts val="0"/>
              </a:spcAft>
              <a:buSzPts val="1260"/>
              <a:buNone/>
            </a:pPr>
            <a:r>
              <a:rPr lang="en-IN" sz="1800"/>
              <a:t>  statement;</a:t>
            </a:r>
            <a:endParaRPr sz="1800"/>
          </a:p>
          <a:p>
            <a:pPr indent="0" lvl="1" marL="367030" rtl="0" algn="l">
              <a:lnSpc>
                <a:spcPct val="100000"/>
              </a:lnSpc>
              <a:spcBef>
                <a:spcPts val="550"/>
              </a:spcBef>
              <a:spcAft>
                <a:spcPts val="0"/>
              </a:spcAft>
              <a:buSzPts val="1260"/>
              <a:buNone/>
            </a:pPr>
            <a:r>
              <a:rPr lang="en-IN" sz="1800"/>
              <a:t>} while(expression);</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count = 0;</a:t>
            </a:r>
            <a:endParaRPr sz="1800"/>
          </a:p>
          <a:p>
            <a:pPr indent="0" lvl="1" marL="367030" rtl="0" algn="l">
              <a:lnSpc>
                <a:spcPct val="100000"/>
              </a:lnSpc>
              <a:spcBef>
                <a:spcPts val="550"/>
              </a:spcBef>
              <a:spcAft>
                <a:spcPts val="0"/>
              </a:spcAft>
              <a:buSzPts val="1260"/>
              <a:buNone/>
            </a:pPr>
            <a:r>
              <a:rPr lang="en-IN" sz="1800"/>
              <a:t>do {</a:t>
            </a:r>
            <a:endParaRPr sz="1800"/>
          </a:p>
          <a:p>
            <a:pPr indent="0" lvl="1" marL="367030" rtl="0" algn="l">
              <a:lnSpc>
                <a:spcPct val="100000"/>
              </a:lnSpc>
              <a:spcBef>
                <a:spcPts val="550"/>
              </a:spcBef>
              <a:spcAft>
                <a:spcPts val="0"/>
              </a:spcAft>
              <a:buSzPts val="1260"/>
              <a:buNone/>
            </a:pPr>
            <a:r>
              <a:rPr lang="en-IN" sz="1800"/>
              <a:t>  console.log(count);</a:t>
            </a:r>
            <a:endParaRPr sz="1800"/>
          </a:p>
          <a:p>
            <a:pPr indent="0" lvl="1" marL="367030" rtl="0" algn="l">
              <a:lnSpc>
                <a:spcPct val="100000"/>
              </a:lnSpc>
              <a:spcBef>
                <a:spcPts val="550"/>
              </a:spcBef>
              <a:spcAft>
                <a:spcPts val="0"/>
              </a:spcAft>
              <a:buSzPts val="1260"/>
              <a:buNone/>
            </a:pPr>
            <a:r>
              <a:rPr lang="en-IN" sz="1800"/>
              <a:t>  count++;</a:t>
            </a:r>
            <a:endParaRPr sz="1800"/>
          </a:p>
          <a:p>
            <a:pPr indent="0" lvl="1" marL="367030" rtl="0" algn="l">
              <a:lnSpc>
                <a:spcPct val="100000"/>
              </a:lnSpc>
              <a:spcBef>
                <a:spcPts val="550"/>
              </a:spcBef>
              <a:spcAft>
                <a:spcPts val="0"/>
              </a:spcAft>
              <a:buSzPts val="1260"/>
              <a:buNone/>
            </a:pPr>
            <a:r>
              <a:rPr lang="en-IN" sz="1800"/>
              <a:t>} while (count &lt; 5)</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Output: 0 1  2 3 4</a:t>
            </a:r>
            <a:endParaRPr sz="1800"/>
          </a:p>
        </p:txBody>
      </p:sp>
      <p:sp>
        <p:nvSpPr>
          <p:cNvPr id="334" name="Google Shape;334;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335" name="Google Shape;335;p32"/>
          <p:cNvPicPr preferRelativeResize="0"/>
          <p:nvPr>
            <p:ph idx="2" type="body"/>
          </p:nvPr>
        </p:nvPicPr>
        <p:blipFill rotWithShape="1">
          <a:blip r:embed="rId3">
            <a:alphaModFix/>
          </a:blip>
          <a:srcRect b="0" l="0" r="0" t="0"/>
          <a:stretch/>
        </p:blipFill>
        <p:spPr>
          <a:xfrm>
            <a:off x="5715000" y="1600200"/>
            <a:ext cx="2806700" cy="4922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41" name="Google Shape;341;p33"/>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for loops</a:t>
            </a:r>
            <a:endParaRPr sz="1800"/>
          </a:p>
          <a:p>
            <a:pPr indent="0" lvl="1" marL="367030" rtl="0" algn="l">
              <a:lnSpc>
                <a:spcPct val="100000"/>
              </a:lnSpc>
              <a:spcBef>
                <a:spcPts val="550"/>
              </a:spcBef>
              <a:spcAft>
                <a:spcPts val="0"/>
              </a:spcAft>
              <a:buSzPts val="1260"/>
              <a:buNone/>
            </a:pPr>
            <a:r>
              <a:rPr lang="en-IN" sz="1800"/>
              <a:t>for (initializer; condition; iterator) {</a:t>
            </a:r>
            <a:endParaRPr sz="1800"/>
          </a:p>
          <a:p>
            <a:pPr indent="0" lvl="1" marL="367030" rtl="0" algn="l">
              <a:lnSpc>
                <a:spcPct val="100000"/>
              </a:lnSpc>
              <a:spcBef>
                <a:spcPts val="550"/>
              </a:spcBef>
              <a:spcAft>
                <a:spcPts val="0"/>
              </a:spcAft>
              <a:buSzPts val="1260"/>
              <a:buNone/>
            </a:pPr>
            <a:r>
              <a:rPr lang="en-IN" sz="1800"/>
              <a:t>    // statements</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for (let i = 1; i &lt; 5; i++) {</a:t>
            </a:r>
            <a:endParaRPr sz="1800"/>
          </a:p>
          <a:p>
            <a:pPr indent="0" lvl="1" marL="367030" rtl="0" algn="l">
              <a:lnSpc>
                <a:spcPct val="100000"/>
              </a:lnSpc>
              <a:spcBef>
                <a:spcPts val="550"/>
              </a:spcBef>
              <a:spcAft>
                <a:spcPts val="0"/>
              </a:spcAft>
              <a:buSzPts val="1260"/>
              <a:buNone/>
            </a:pPr>
            <a:r>
              <a:rPr lang="en-IN" sz="1800"/>
              <a:t>  console.log(i);</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Output:</a:t>
            </a:r>
            <a:endParaRPr sz="1800"/>
          </a:p>
          <a:p>
            <a:pPr indent="0" lvl="1" marL="367030" rtl="0" algn="l">
              <a:lnSpc>
                <a:spcPct val="100000"/>
              </a:lnSpc>
              <a:spcBef>
                <a:spcPts val="550"/>
              </a:spcBef>
              <a:spcAft>
                <a:spcPts val="0"/>
              </a:spcAft>
              <a:buSzPts val="1260"/>
              <a:buNone/>
            </a:pPr>
            <a:r>
              <a:rPr lang="en-IN" sz="1800"/>
              <a:t>1</a:t>
            </a:r>
            <a:endParaRPr sz="1800"/>
          </a:p>
          <a:p>
            <a:pPr indent="0" lvl="1" marL="367030" rtl="0" algn="l">
              <a:lnSpc>
                <a:spcPct val="100000"/>
              </a:lnSpc>
              <a:spcBef>
                <a:spcPts val="550"/>
              </a:spcBef>
              <a:spcAft>
                <a:spcPts val="0"/>
              </a:spcAft>
              <a:buSzPts val="1260"/>
              <a:buNone/>
            </a:pPr>
            <a:r>
              <a:rPr lang="en-IN" sz="1800"/>
              <a:t>2</a:t>
            </a:r>
            <a:endParaRPr sz="1800"/>
          </a:p>
          <a:p>
            <a:pPr indent="0" lvl="1" marL="367030" rtl="0" algn="l">
              <a:lnSpc>
                <a:spcPct val="100000"/>
              </a:lnSpc>
              <a:spcBef>
                <a:spcPts val="550"/>
              </a:spcBef>
              <a:spcAft>
                <a:spcPts val="0"/>
              </a:spcAft>
              <a:buSzPts val="1260"/>
              <a:buNone/>
            </a:pPr>
            <a:r>
              <a:rPr lang="en-IN" sz="1800"/>
              <a:t>3</a:t>
            </a:r>
            <a:endParaRPr sz="1800"/>
          </a:p>
          <a:p>
            <a:pPr indent="0" lvl="1" marL="367030" rtl="0" algn="l">
              <a:lnSpc>
                <a:spcPct val="100000"/>
              </a:lnSpc>
              <a:spcBef>
                <a:spcPts val="550"/>
              </a:spcBef>
              <a:spcAft>
                <a:spcPts val="0"/>
              </a:spcAft>
              <a:buSzPts val="1260"/>
              <a:buNone/>
            </a:pPr>
            <a:r>
              <a:rPr lang="en-IN" sz="1800"/>
              <a:t>4</a:t>
            </a:r>
            <a:endParaRPr sz="1800"/>
          </a:p>
        </p:txBody>
      </p:sp>
      <p:sp>
        <p:nvSpPr>
          <p:cNvPr id="342" name="Google Shape;342;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343" name="Google Shape;343;p33"/>
          <p:cNvPicPr preferRelativeResize="0"/>
          <p:nvPr>
            <p:ph idx="2" type="body"/>
          </p:nvPr>
        </p:nvPicPr>
        <p:blipFill rotWithShape="1">
          <a:blip r:embed="rId3">
            <a:alphaModFix/>
          </a:blip>
          <a:srcRect b="0" l="0" r="0" t="0"/>
          <a:stretch/>
        </p:blipFill>
        <p:spPr>
          <a:xfrm>
            <a:off x="5053965" y="1676400"/>
            <a:ext cx="3709035" cy="47091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49" name="Google Shape;349;p3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switch (expression) {</a:t>
            </a:r>
            <a:endParaRPr sz="1800"/>
          </a:p>
          <a:p>
            <a:pPr indent="0" lvl="1" marL="367030" rtl="0" algn="l">
              <a:lnSpc>
                <a:spcPct val="100000"/>
              </a:lnSpc>
              <a:spcBef>
                <a:spcPts val="550"/>
              </a:spcBef>
              <a:spcAft>
                <a:spcPts val="0"/>
              </a:spcAft>
              <a:buSzPts val="1260"/>
              <a:buNone/>
            </a:pPr>
            <a:r>
              <a:rPr lang="en-IN" sz="1800"/>
              <a:t>    case value1:</a:t>
            </a:r>
            <a:endParaRPr sz="1800"/>
          </a:p>
          <a:p>
            <a:pPr indent="0" lvl="1" marL="367030" rtl="0" algn="l">
              <a:lnSpc>
                <a:spcPct val="100000"/>
              </a:lnSpc>
              <a:spcBef>
                <a:spcPts val="550"/>
              </a:spcBef>
              <a:spcAft>
                <a:spcPts val="0"/>
              </a:spcAft>
              <a:buSzPts val="1260"/>
              <a:buNone/>
            </a:pPr>
            <a:r>
              <a:rPr lang="en-IN" sz="1800"/>
              <a:t>        statement1;</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case value2:</a:t>
            </a:r>
            <a:endParaRPr sz="1800"/>
          </a:p>
          <a:p>
            <a:pPr indent="0" lvl="1" marL="367030" rtl="0" algn="l">
              <a:lnSpc>
                <a:spcPct val="100000"/>
              </a:lnSpc>
              <a:spcBef>
                <a:spcPts val="550"/>
              </a:spcBef>
              <a:spcAft>
                <a:spcPts val="0"/>
              </a:spcAft>
              <a:buSzPts val="1260"/>
              <a:buNone/>
            </a:pPr>
            <a:r>
              <a:rPr lang="en-IN" sz="1800"/>
              <a:t>        statement2;</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case value3:</a:t>
            </a:r>
            <a:endParaRPr sz="1800"/>
          </a:p>
          <a:p>
            <a:pPr indent="0" lvl="1" marL="367030" rtl="0" algn="l">
              <a:lnSpc>
                <a:spcPct val="100000"/>
              </a:lnSpc>
              <a:spcBef>
                <a:spcPts val="550"/>
              </a:spcBef>
              <a:spcAft>
                <a:spcPts val="0"/>
              </a:spcAft>
              <a:buSzPts val="1260"/>
              <a:buNone/>
            </a:pPr>
            <a:r>
              <a:rPr lang="en-IN" sz="1800"/>
              <a:t>        statement3;</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default:</a:t>
            </a:r>
            <a:endParaRPr sz="1800"/>
          </a:p>
          <a:p>
            <a:pPr indent="0" lvl="1" marL="367030" rtl="0" algn="l">
              <a:lnSpc>
                <a:spcPct val="100000"/>
              </a:lnSpc>
              <a:spcBef>
                <a:spcPts val="550"/>
              </a:spcBef>
              <a:spcAft>
                <a:spcPts val="0"/>
              </a:spcAft>
              <a:buSzPts val="1260"/>
              <a:buNone/>
            </a:pPr>
            <a:r>
              <a:rPr lang="en-IN" sz="1800"/>
              <a:t>        statement;</a:t>
            </a:r>
            <a:endParaRPr sz="1800"/>
          </a:p>
          <a:p>
            <a:pPr indent="0" lvl="1" marL="367030" rtl="0" algn="l">
              <a:lnSpc>
                <a:spcPct val="100000"/>
              </a:lnSpc>
              <a:spcBef>
                <a:spcPts val="550"/>
              </a:spcBef>
              <a:spcAft>
                <a:spcPts val="0"/>
              </a:spcAft>
              <a:buSzPts val="1260"/>
              <a:buNone/>
            </a:pPr>
            <a:r>
              <a:rPr lang="en-IN" sz="1800"/>
              <a:t>}</a:t>
            </a:r>
            <a:endParaRPr sz="1800"/>
          </a:p>
        </p:txBody>
      </p:sp>
      <p:sp>
        <p:nvSpPr>
          <p:cNvPr id="350" name="Google Shape;350;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351" name="Google Shape;351;p34"/>
          <p:cNvPicPr preferRelativeResize="0"/>
          <p:nvPr>
            <p:ph idx="2" type="body"/>
          </p:nvPr>
        </p:nvPicPr>
        <p:blipFill rotWithShape="1">
          <a:blip r:embed="rId3">
            <a:alphaModFix/>
          </a:blip>
          <a:srcRect b="0" l="0" r="0" t="0"/>
          <a:stretch/>
        </p:blipFill>
        <p:spPr>
          <a:xfrm>
            <a:off x="5410200" y="1600200"/>
            <a:ext cx="3083560" cy="514540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357" name="Google Shape;357;p35"/>
          <p:cNvSpPr txBox="1"/>
          <p:nvPr>
            <p:ph idx="1" type="body"/>
          </p:nvPr>
        </p:nvSpPr>
        <p:spPr>
          <a:xfrm>
            <a:off x="38100" y="934085"/>
            <a:ext cx="8960485" cy="568325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let day = 3;</a:t>
            </a:r>
            <a:endParaRPr sz="1800"/>
          </a:p>
          <a:p>
            <a:pPr indent="0" lvl="1" marL="367030" rtl="0" algn="l">
              <a:lnSpc>
                <a:spcPct val="100000"/>
              </a:lnSpc>
              <a:spcBef>
                <a:spcPts val="550"/>
              </a:spcBef>
              <a:spcAft>
                <a:spcPts val="0"/>
              </a:spcAft>
              <a:buSzPts val="1260"/>
              <a:buNone/>
            </a:pPr>
            <a:r>
              <a:rPr lang="en-IN" sz="1800"/>
              <a:t>let dayName;</a:t>
            </a:r>
            <a:endParaRPr sz="1800"/>
          </a:p>
          <a:p>
            <a:pPr indent="0" lvl="1" marL="367030" rtl="0" algn="l">
              <a:lnSpc>
                <a:spcPct val="100000"/>
              </a:lnSpc>
              <a:spcBef>
                <a:spcPts val="550"/>
              </a:spcBef>
              <a:spcAft>
                <a:spcPts val="0"/>
              </a:spcAft>
              <a:buSzPts val="1260"/>
              <a:buNone/>
            </a:pPr>
            <a:r>
              <a:rPr lang="en-IN" sz="1800"/>
              <a:t>switch (day) {</a:t>
            </a:r>
            <a:endParaRPr sz="1800"/>
          </a:p>
          <a:p>
            <a:pPr indent="0" lvl="1" marL="367030" rtl="0" algn="l">
              <a:lnSpc>
                <a:spcPct val="100000"/>
              </a:lnSpc>
              <a:spcBef>
                <a:spcPts val="550"/>
              </a:spcBef>
              <a:spcAft>
                <a:spcPts val="0"/>
              </a:spcAft>
              <a:buSzPts val="1260"/>
              <a:buNone/>
            </a:pPr>
            <a:r>
              <a:rPr lang="en-IN" sz="1800"/>
              <a:t>  case 1:</a:t>
            </a:r>
            <a:endParaRPr sz="1800"/>
          </a:p>
          <a:p>
            <a:pPr indent="0" lvl="1" marL="367030" rtl="0" algn="l">
              <a:lnSpc>
                <a:spcPct val="100000"/>
              </a:lnSpc>
              <a:spcBef>
                <a:spcPts val="550"/>
              </a:spcBef>
              <a:spcAft>
                <a:spcPts val="0"/>
              </a:spcAft>
              <a:buSzPts val="1260"/>
              <a:buNone/>
            </a:pPr>
            <a:r>
              <a:rPr lang="en-IN" sz="1800"/>
              <a:t>    dayName = 'Sunday';</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case 2:</a:t>
            </a:r>
            <a:endParaRPr sz="1800"/>
          </a:p>
          <a:p>
            <a:pPr indent="0" lvl="1" marL="367030" rtl="0" algn="l">
              <a:lnSpc>
                <a:spcPct val="100000"/>
              </a:lnSpc>
              <a:spcBef>
                <a:spcPts val="550"/>
              </a:spcBef>
              <a:spcAft>
                <a:spcPts val="0"/>
              </a:spcAft>
              <a:buSzPts val="1260"/>
              <a:buNone/>
            </a:pPr>
            <a:r>
              <a:rPr lang="en-IN" sz="1800"/>
              <a:t>    dayName = 'Monday';</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case 3:</a:t>
            </a:r>
            <a:endParaRPr sz="1800"/>
          </a:p>
          <a:p>
            <a:pPr indent="0" lvl="1" marL="367030" rtl="0" algn="l">
              <a:lnSpc>
                <a:spcPct val="100000"/>
              </a:lnSpc>
              <a:spcBef>
                <a:spcPts val="550"/>
              </a:spcBef>
              <a:spcAft>
                <a:spcPts val="0"/>
              </a:spcAft>
              <a:buSzPts val="1260"/>
              <a:buNone/>
            </a:pPr>
            <a:r>
              <a:rPr lang="en-IN" sz="1800"/>
              <a:t>    dayName = 'Tuesday';</a:t>
            </a:r>
            <a:endParaRPr sz="1800"/>
          </a:p>
          <a:p>
            <a:pPr indent="0" lvl="1" marL="367030" rtl="0" algn="l">
              <a:lnSpc>
                <a:spcPct val="100000"/>
              </a:lnSpc>
              <a:spcBef>
                <a:spcPts val="550"/>
              </a:spcBef>
              <a:spcAft>
                <a:spcPts val="0"/>
              </a:spcAft>
              <a:buSzPts val="1260"/>
              <a:buNone/>
            </a:pPr>
            <a:r>
              <a:rPr lang="en-IN" sz="1800"/>
              <a:t>    break;</a:t>
            </a:r>
            <a:endParaRPr sz="1800"/>
          </a:p>
          <a:p>
            <a:pPr indent="0" lvl="1" marL="367030" rtl="0" algn="l">
              <a:lnSpc>
                <a:spcPct val="100000"/>
              </a:lnSpc>
              <a:spcBef>
                <a:spcPts val="550"/>
              </a:spcBef>
              <a:spcAft>
                <a:spcPts val="0"/>
              </a:spcAft>
              <a:buSzPts val="1260"/>
              <a:buNone/>
            </a:pPr>
            <a:r>
              <a:rPr lang="en-IN" sz="1800"/>
              <a:t>  default:</a:t>
            </a:r>
            <a:endParaRPr sz="1800"/>
          </a:p>
          <a:p>
            <a:pPr indent="0" lvl="1" marL="367030" rtl="0" algn="l">
              <a:lnSpc>
                <a:spcPct val="100000"/>
              </a:lnSpc>
              <a:spcBef>
                <a:spcPts val="550"/>
              </a:spcBef>
              <a:spcAft>
                <a:spcPts val="0"/>
              </a:spcAft>
              <a:buSzPts val="1260"/>
              <a:buNone/>
            </a:pPr>
            <a:r>
              <a:rPr lang="en-IN" sz="1800"/>
              <a:t>    dayName = 'Invalid day';</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console.log(dayName); // Tuesday</a:t>
            </a:r>
            <a:endParaRPr sz="1800"/>
          </a:p>
        </p:txBody>
      </p:sp>
      <p:sp>
        <p:nvSpPr>
          <p:cNvPr id="358" name="Google Shape;358;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Comments</a:t>
            </a:r>
            <a:endParaRPr/>
          </a:p>
        </p:txBody>
      </p:sp>
      <p:sp>
        <p:nvSpPr>
          <p:cNvPr id="364" name="Google Shape;364;p36"/>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A // comment goes only to the end of the line. A section of text between /* and */ will be ignored in its entirety, regardless of whether it contains line breaks. This is useful for adding blocks of information about a file or a chunk of program.</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I first found this number scrawled on the back of an old</a:t>
            </a:r>
            <a:endParaRPr sz="1800"/>
          </a:p>
          <a:p>
            <a:pPr indent="0" lvl="1" marL="367030" rtl="0" algn="l">
              <a:lnSpc>
                <a:spcPct val="100000"/>
              </a:lnSpc>
              <a:spcBef>
                <a:spcPts val="550"/>
              </a:spcBef>
              <a:spcAft>
                <a:spcPts val="0"/>
              </a:spcAft>
              <a:buSzPts val="1260"/>
              <a:buNone/>
            </a:pPr>
            <a:r>
              <a:rPr lang="en-IN" sz="1800"/>
              <a:t>  notebook. Since then, it has often dropped by, showing up in</a:t>
            </a:r>
            <a:endParaRPr sz="1800"/>
          </a:p>
          <a:p>
            <a:pPr indent="0" lvl="1" marL="367030" rtl="0" algn="l">
              <a:lnSpc>
                <a:spcPct val="100000"/>
              </a:lnSpc>
              <a:spcBef>
                <a:spcPts val="550"/>
              </a:spcBef>
              <a:spcAft>
                <a:spcPts val="0"/>
              </a:spcAft>
              <a:buSzPts val="1260"/>
              <a:buNone/>
            </a:pPr>
            <a:r>
              <a:rPr lang="en-IN" sz="1800"/>
              <a:t>  phone numbers and the serial numbers of products that I've</a:t>
            </a:r>
            <a:endParaRPr sz="1800"/>
          </a:p>
          <a:p>
            <a:pPr indent="0" lvl="1" marL="367030" rtl="0" algn="l">
              <a:lnSpc>
                <a:spcPct val="100000"/>
              </a:lnSpc>
              <a:spcBef>
                <a:spcPts val="550"/>
              </a:spcBef>
              <a:spcAft>
                <a:spcPts val="0"/>
              </a:spcAft>
              <a:buSzPts val="1260"/>
              <a:buNone/>
            </a:pPr>
            <a:r>
              <a:rPr lang="en-IN" sz="1800"/>
              <a:t>  bought. It obviously likes me, so I've decided to keep it.</a:t>
            </a:r>
            <a:endParaRPr sz="1800"/>
          </a:p>
          <a:p>
            <a:pPr indent="0" lvl="1" marL="367030" rtl="0" algn="l">
              <a:lnSpc>
                <a:spcPct val="100000"/>
              </a:lnSpc>
              <a:spcBef>
                <a:spcPts val="550"/>
              </a:spcBef>
              <a:spcAft>
                <a:spcPts val="0"/>
              </a:spcAft>
              <a:buSzPts val="1260"/>
              <a:buNone/>
            </a:pPr>
            <a:r>
              <a:rPr lang="en-IN" sz="1800"/>
              <a:t>*/</a:t>
            </a:r>
            <a:endParaRPr sz="1800"/>
          </a:p>
        </p:txBody>
      </p:sp>
      <p:sp>
        <p:nvSpPr>
          <p:cNvPr id="365" name="Google Shape;365;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Functions</a:t>
            </a:r>
            <a:endParaRPr/>
          </a:p>
        </p:txBody>
      </p:sp>
      <p:sp>
        <p:nvSpPr>
          <p:cNvPr id="371" name="Google Shape;371;p37"/>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In JavaScript, a variable has two types of scope:</a:t>
            </a:r>
            <a:endParaRPr sz="1800"/>
          </a:p>
          <a:p>
            <a:pPr indent="-273050" lvl="1" marL="640080" rtl="0" algn="l">
              <a:lnSpc>
                <a:spcPct val="100000"/>
              </a:lnSpc>
              <a:spcBef>
                <a:spcPts val="550"/>
              </a:spcBef>
              <a:spcAft>
                <a:spcPts val="0"/>
              </a:spcAft>
              <a:buSzPts val="1260"/>
              <a:buChar char="?"/>
            </a:pPr>
            <a:r>
              <a:rPr lang="en-IN" sz="1800"/>
              <a:t>Global Scope</a:t>
            </a:r>
            <a:endParaRPr sz="1800"/>
          </a:p>
          <a:p>
            <a:pPr indent="-273050" lvl="1" marL="640080" rtl="0" algn="l">
              <a:lnSpc>
                <a:spcPct val="100000"/>
              </a:lnSpc>
              <a:spcBef>
                <a:spcPts val="550"/>
              </a:spcBef>
              <a:spcAft>
                <a:spcPts val="0"/>
              </a:spcAft>
              <a:buSzPts val="1260"/>
              <a:buChar char="?"/>
            </a:pPr>
            <a:r>
              <a:rPr lang="en-IN" sz="1800"/>
              <a:t>Local Scope</a:t>
            </a:r>
            <a:endParaRPr sz="1800"/>
          </a:p>
          <a:p>
            <a:pPr indent="-193040" lvl="1" marL="640080" rtl="0" algn="l">
              <a:lnSpc>
                <a:spcPct val="100000"/>
              </a:lnSpc>
              <a:spcBef>
                <a:spcPts val="550"/>
              </a:spcBef>
              <a:spcAft>
                <a:spcPts val="0"/>
              </a:spcAft>
              <a:buSzPts val="1260"/>
              <a:buNone/>
            </a:pPr>
            <a:r>
              <a:t/>
            </a:r>
            <a:endParaRPr sz="1800"/>
          </a:p>
          <a:p>
            <a:pPr indent="-273050" lvl="1" marL="640080" rtl="0" algn="l">
              <a:lnSpc>
                <a:spcPct val="100000"/>
              </a:lnSpc>
              <a:spcBef>
                <a:spcPts val="550"/>
              </a:spcBef>
              <a:spcAft>
                <a:spcPts val="0"/>
              </a:spcAft>
              <a:buSzPts val="1260"/>
              <a:buChar char="?"/>
            </a:pPr>
            <a:r>
              <a:rPr lang="en-IN" sz="1800"/>
              <a:t>Global Scope</a:t>
            </a:r>
            <a:endParaRPr sz="1800"/>
          </a:p>
          <a:p>
            <a:pPr indent="-273050" lvl="1" marL="640080" rtl="0" algn="l">
              <a:lnSpc>
                <a:spcPct val="100000"/>
              </a:lnSpc>
              <a:spcBef>
                <a:spcPts val="550"/>
              </a:spcBef>
              <a:spcAft>
                <a:spcPts val="0"/>
              </a:spcAft>
              <a:buSzPts val="1260"/>
              <a:buChar char="?"/>
            </a:pPr>
            <a:r>
              <a:rPr lang="en-IN" sz="1800"/>
              <a:t>A variable declared at the top of a program or outside of a function is considered a global scope variable.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p:txBody>
      </p:sp>
      <p:sp>
        <p:nvSpPr>
          <p:cNvPr id="372" name="Google Shape;372;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Objects</a:t>
            </a:r>
            <a:endParaRPr/>
          </a:p>
        </p:txBody>
      </p:sp>
      <p:sp>
        <p:nvSpPr>
          <p:cNvPr id="378" name="Google Shape;378;p38"/>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object is a non-primitive data-type that allows you to store multiple collections of data.</a:t>
            </a:r>
            <a:endParaRPr sz="1800"/>
          </a:p>
          <a:p>
            <a:pPr indent="0" lvl="1" marL="367030" rtl="0" algn="l">
              <a:lnSpc>
                <a:spcPct val="100000"/>
              </a:lnSpc>
              <a:spcBef>
                <a:spcPts val="550"/>
              </a:spcBef>
              <a:spcAft>
                <a:spcPts val="0"/>
              </a:spcAft>
              <a:buSzPts val="1260"/>
              <a:buNone/>
            </a:pPr>
            <a:r>
              <a:t/>
            </a:r>
            <a:endParaRPr sz="1800"/>
          </a:p>
        </p:txBody>
      </p:sp>
      <p:sp>
        <p:nvSpPr>
          <p:cNvPr id="379" name="Google Shape;379;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Objects</a:t>
            </a:r>
            <a:endParaRPr/>
          </a:p>
        </p:txBody>
      </p:sp>
      <p:sp>
        <p:nvSpPr>
          <p:cNvPr id="385" name="Google Shape;385;p39"/>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Object Declaration</a:t>
            </a:r>
            <a:endParaRPr sz="1800"/>
          </a:p>
          <a:p>
            <a:pPr indent="0" lvl="1" marL="367030" rtl="0" algn="l">
              <a:lnSpc>
                <a:spcPct val="100000"/>
              </a:lnSpc>
              <a:spcBef>
                <a:spcPts val="550"/>
              </a:spcBef>
              <a:spcAft>
                <a:spcPts val="0"/>
              </a:spcAft>
              <a:buSzPts val="1260"/>
              <a:buNone/>
            </a:pPr>
            <a:r>
              <a:rPr lang="en-IN" sz="1800"/>
              <a:t>The syntax to declare an object is: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const object_name = {</a:t>
            </a:r>
            <a:endParaRPr sz="1800"/>
          </a:p>
          <a:p>
            <a:pPr indent="0" lvl="1" marL="367030" rtl="0" algn="l">
              <a:lnSpc>
                <a:spcPct val="100000"/>
              </a:lnSpc>
              <a:spcBef>
                <a:spcPts val="550"/>
              </a:spcBef>
              <a:spcAft>
                <a:spcPts val="0"/>
              </a:spcAft>
              <a:buSzPts val="1260"/>
              <a:buNone/>
            </a:pPr>
            <a:r>
              <a:rPr lang="en-IN" sz="1800"/>
              <a:t>   key1: value1,</a:t>
            </a:r>
            <a:endParaRPr sz="1800"/>
          </a:p>
          <a:p>
            <a:pPr indent="0" lvl="1" marL="367030" rtl="0" algn="l">
              <a:lnSpc>
                <a:spcPct val="100000"/>
              </a:lnSpc>
              <a:spcBef>
                <a:spcPts val="550"/>
              </a:spcBef>
              <a:spcAft>
                <a:spcPts val="0"/>
              </a:spcAft>
              <a:buSzPts val="1260"/>
              <a:buNone/>
            </a:pPr>
            <a:r>
              <a:rPr lang="en-IN" sz="1800"/>
              <a:t>   key2: value2</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console.log(typeof person);</a:t>
            </a:r>
            <a:endParaRPr sz="1800"/>
          </a:p>
        </p:txBody>
      </p:sp>
      <p:sp>
        <p:nvSpPr>
          <p:cNvPr id="386" name="Google Shape;386;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32" name="Google Shape;132;p4"/>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400"/>
              <a:buNone/>
            </a:pPr>
            <a:r>
              <a:rPr lang="en-IN" sz="2000"/>
              <a:t>In the beginning, at the birth of computing, there were no programming languages. Programs looked something like this:</a:t>
            </a:r>
            <a:endParaRPr sz="2000"/>
          </a:p>
          <a:p>
            <a:pPr indent="0" lvl="1" marL="367030" rtl="0" algn="l">
              <a:lnSpc>
                <a:spcPct val="100000"/>
              </a:lnSpc>
              <a:spcBef>
                <a:spcPts val="550"/>
              </a:spcBef>
              <a:spcAft>
                <a:spcPts val="0"/>
              </a:spcAft>
              <a:buSzPts val="1260"/>
              <a:buNone/>
            </a:pPr>
            <a:r>
              <a:rPr lang="en-IN" sz="1800"/>
              <a:t>00110001 00000000 00000000</a:t>
            </a:r>
            <a:endParaRPr sz="1800"/>
          </a:p>
          <a:p>
            <a:pPr indent="0" lvl="1" marL="367030" rtl="0" algn="l">
              <a:lnSpc>
                <a:spcPct val="100000"/>
              </a:lnSpc>
              <a:spcBef>
                <a:spcPts val="550"/>
              </a:spcBef>
              <a:spcAft>
                <a:spcPts val="0"/>
              </a:spcAft>
              <a:buSzPts val="1260"/>
              <a:buNone/>
            </a:pPr>
            <a:r>
              <a:rPr lang="en-IN" sz="1800"/>
              <a:t>00110001 00000001 00000001</a:t>
            </a:r>
            <a:endParaRPr sz="1800"/>
          </a:p>
          <a:p>
            <a:pPr indent="0" lvl="1" marL="367030" rtl="0" algn="l">
              <a:lnSpc>
                <a:spcPct val="100000"/>
              </a:lnSpc>
              <a:spcBef>
                <a:spcPts val="550"/>
              </a:spcBef>
              <a:spcAft>
                <a:spcPts val="0"/>
              </a:spcAft>
              <a:buSzPts val="1260"/>
              <a:buNone/>
            </a:pPr>
            <a:r>
              <a:rPr lang="en-IN" sz="1800"/>
              <a:t>00110011 00000001 00000010</a:t>
            </a:r>
            <a:endParaRPr sz="1800"/>
          </a:p>
          <a:p>
            <a:pPr indent="0" lvl="1" marL="367030" rtl="0" algn="l">
              <a:lnSpc>
                <a:spcPct val="100000"/>
              </a:lnSpc>
              <a:spcBef>
                <a:spcPts val="550"/>
              </a:spcBef>
              <a:spcAft>
                <a:spcPts val="0"/>
              </a:spcAft>
              <a:buSzPts val="1260"/>
              <a:buNone/>
            </a:pPr>
            <a:r>
              <a:rPr lang="en-IN" sz="1800"/>
              <a:t>01010001 00001011 00000010</a:t>
            </a:r>
            <a:endParaRPr sz="1800"/>
          </a:p>
          <a:p>
            <a:pPr indent="0" lvl="1" marL="367030" rtl="0" algn="l">
              <a:lnSpc>
                <a:spcPct val="100000"/>
              </a:lnSpc>
              <a:spcBef>
                <a:spcPts val="550"/>
              </a:spcBef>
              <a:spcAft>
                <a:spcPts val="0"/>
              </a:spcAft>
              <a:buSzPts val="1260"/>
              <a:buNone/>
            </a:pPr>
            <a:r>
              <a:rPr lang="en-IN" sz="1800"/>
              <a:t>00100010 00000010 00001000</a:t>
            </a:r>
            <a:endParaRPr sz="1800"/>
          </a:p>
          <a:p>
            <a:pPr indent="0" lvl="1" marL="367030" rtl="0" algn="l">
              <a:lnSpc>
                <a:spcPct val="100000"/>
              </a:lnSpc>
              <a:spcBef>
                <a:spcPts val="550"/>
              </a:spcBef>
              <a:spcAft>
                <a:spcPts val="0"/>
              </a:spcAft>
              <a:buSzPts val="1260"/>
              <a:buNone/>
            </a:pPr>
            <a:r>
              <a:rPr lang="en-IN" sz="1800"/>
              <a:t>01000011 00000001 00000000</a:t>
            </a:r>
            <a:endParaRPr sz="1800"/>
          </a:p>
          <a:p>
            <a:pPr indent="0" lvl="1" marL="367030" rtl="0" algn="l">
              <a:lnSpc>
                <a:spcPct val="100000"/>
              </a:lnSpc>
              <a:spcBef>
                <a:spcPts val="550"/>
              </a:spcBef>
              <a:spcAft>
                <a:spcPts val="0"/>
              </a:spcAft>
              <a:buSzPts val="1260"/>
              <a:buNone/>
            </a:pPr>
            <a:r>
              <a:rPr lang="en-IN" sz="1800"/>
              <a:t>01000001 00000001 00000001</a:t>
            </a:r>
            <a:endParaRPr sz="1800"/>
          </a:p>
          <a:p>
            <a:pPr indent="0" lvl="1" marL="367030" rtl="0" algn="l">
              <a:lnSpc>
                <a:spcPct val="100000"/>
              </a:lnSpc>
              <a:spcBef>
                <a:spcPts val="550"/>
              </a:spcBef>
              <a:spcAft>
                <a:spcPts val="0"/>
              </a:spcAft>
              <a:buSzPts val="1260"/>
              <a:buNone/>
            </a:pPr>
            <a:r>
              <a:rPr lang="en-IN" sz="1800"/>
              <a:t>00010000 00000010 00000000</a:t>
            </a:r>
            <a:endParaRPr sz="1800"/>
          </a:p>
          <a:p>
            <a:pPr indent="0" lvl="1" marL="367030" rtl="0" algn="l">
              <a:lnSpc>
                <a:spcPct val="100000"/>
              </a:lnSpc>
              <a:spcBef>
                <a:spcPts val="550"/>
              </a:spcBef>
              <a:spcAft>
                <a:spcPts val="0"/>
              </a:spcAft>
              <a:buSzPts val="1260"/>
              <a:buNone/>
            </a:pPr>
            <a:r>
              <a:rPr lang="en-IN" sz="1800"/>
              <a:t>01100010 00000000 00000000</a:t>
            </a:r>
            <a:endParaRPr sz="1800"/>
          </a:p>
          <a:p>
            <a:pPr indent="0" lvl="1" marL="367030" rtl="0" algn="l">
              <a:lnSpc>
                <a:spcPct val="100000"/>
              </a:lnSpc>
              <a:spcBef>
                <a:spcPts val="550"/>
              </a:spcBef>
              <a:spcAft>
                <a:spcPts val="0"/>
              </a:spcAft>
              <a:buSzPts val="1400"/>
              <a:buNone/>
            </a:pPr>
            <a:r>
              <a:rPr lang="en-IN" sz="2000"/>
              <a:t>That is a program to add the numbers from 1 to 10 together and print out the result: 1 + 2 + ... + 10 = 55.</a:t>
            </a:r>
            <a:endParaRPr sz="2000"/>
          </a:p>
        </p:txBody>
      </p:sp>
      <p:sp>
        <p:nvSpPr>
          <p:cNvPr id="133" name="Google Shape;133;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Accessing Object Properties</a:t>
            </a:r>
            <a:endParaRPr/>
          </a:p>
        </p:txBody>
      </p:sp>
      <p:sp>
        <p:nvSpPr>
          <p:cNvPr id="392" name="Google Shape;392;p40"/>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1. Using dot Notation</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a:t>
            </a:r>
            <a:endParaRPr sz="1800"/>
          </a:p>
          <a:p>
            <a:pPr indent="0" lvl="1" marL="0" rtl="0" algn="l">
              <a:lnSpc>
                <a:spcPct val="100000"/>
              </a:lnSpc>
              <a:spcBef>
                <a:spcPts val="550"/>
              </a:spcBef>
              <a:spcAft>
                <a:spcPts val="0"/>
              </a:spcAft>
              <a:buSzPts val="1260"/>
              <a:buNone/>
            </a:pPr>
            <a:r>
              <a:rPr lang="en-IN" sz="1800"/>
              <a:t>console.log(ves.name);</a:t>
            </a:r>
            <a:endParaRPr sz="1800"/>
          </a:p>
          <a:p>
            <a:pPr indent="0" lvl="1" marL="0" rtl="0" algn="l">
              <a:lnSpc>
                <a:spcPct val="100000"/>
              </a:lnSpc>
              <a:spcBef>
                <a:spcPts val="550"/>
              </a:spcBef>
              <a:spcAft>
                <a:spcPts val="0"/>
              </a:spcAft>
              <a:buSzPts val="1260"/>
              <a:buNone/>
            </a:pPr>
            <a:r>
              <a:rPr lang="en-IN" sz="1800"/>
              <a:t>2. Using bracket Notation</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a:t>
            </a:r>
            <a:endParaRPr sz="1800"/>
          </a:p>
          <a:p>
            <a:pPr indent="0" lvl="1" marL="0" rtl="0" algn="l">
              <a:lnSpc>
                <a:spcPct val="100000"/>
              </a:lnSpc>
              <a:spcBef>
                <a:spcPts val="550"/>
              </a:spcBef>
              <a:spcAft>
                <a:spcPts val="0"/>
              </a:spcAft>
              <a:buSzPts val="1260"/>
              <a:buNone/>
            </a:pPr>
            <a:r>
              <a:rPr lang="en-IN" sz="1800"/>
              <a:t>console.log(ves[‘name’]);</a:t>
            </a:r>
            <a:endParaRPr sz="1800"/>
          </a:p>
          <a:p>
            <a:pPr indent="0" lvl="1" marL="0" rtl="0" algn="l">
              <a:lnSpc>
                <a:spcPct val="100000"/>
              </a:lnSpc>
              <a:spcBef>
                <a:spcPts val="550"/>
              </a:spcBef>
              <a:spcAft>
                <a:spcPts val="0"/>
              </a:spcAft>
              <a:buSzPts val="1260"/>
              <a:buNone/>
            </a:pPr>
            <a:r>
              <a:t/>
            </a:r>
            <a:endParaRPr sz="1800"/>
          </a:p>
          <a:p>
            <a:pPr indent="0" lvl="1" marL="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p:txBody>
      </p:sp>
      <p:sp>
        <p:nvSpPr>
          <p:cNvPr id="393" name="Google Shape;393;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Object </a:t>
            </a:r>
            <a:endParaRPr/>
          </a:p>
        </p:txBody>
      </p:sp>
      <p:sp>
        <p:nvSpPr>
          <p:cNvPr id="399" name="Google Shape;399;p41"/>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0" rtl="0" algn="l">
              <a:lnSpc>
                <a:spcPct val="100000"/>
              </a:lnSpc>
              <a:spcBef>
                <a:spcPts val="0"/>
              </a:spcBef>
              <a:spcAft>
                <a:spcPts val="0"/>
              </a:spcAft>
              <a:buSzPts val="1260"/>
              <a:buNone/>
            </a:pPr>
            <a:r>
              <a:rPr lang="en-IN" sz="1800"/>
              <a:t>JavaScript Nested Objects</a:t>
            </a:r>
            <a:endParaRPr sz="1800"/>
          </a:p>
          <a:p>
            <a:pPr indent="0" lvl="1" marL="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    phone: 4563728282</a:t>
            </a:r>
            <a:endParaRPr sz="1800"/>
          </a:p>
          <a:p>
            <a:pPr indent="0" lvl="1" marL="367030" rtl="0" algn="l">
              <a:lnSpc>
                <a:spcPct val="100000"/>
              </a:lnSpc>
              <a:spcBef>
                <a:spcPts val="550"/>
              </a:spcBef>
              <a:spcAft>
                <a:spcPts val="0"/>
              </a:spcAft>
              <a:buSzPts val="1260"/>
              <a:buNone/>
            </a:pPr>
            <a:r>
              <a:rPr lang="en-IN" sz="1800"/>
              <a:t>branch: {</a:t>
            </a:r>
            <a:endParaRPr sz="1800"/>
          </a:p>
          <a:p>
            <a:pPr indent="0" lvl="1" marL="367030" rtl="0" algn="l">
              <a:lnSpc>
                <a:spcPct val="100000"/>
              </a:lnSpc>
              <a:spcBef>
                <a:spcPts val="550"/>
              </a:spcBef>
              <a:spcAft>
                <a:spcPts val="0"/>
              </a:spcAft>
              <a:buSzPts val="1260"/>
              <a:buNone/>
            </a:pPr>
            <a:r>
              <a:rPr lang="en-IN" sz="1800"/>
              <a:t>        name: 'AIDS',</a:t>
            </a:r>
            <a:endParaRPr sz="1800"/>
          </a:p>
          <a:p>
            <a:pPr indent="0" lvl="1" marL="367030" rtl="0" algn="l">
              <a:lnSpc>
                <a:spcPct val="100000"/>
              </a:lnSpc>
              <a:spcBef>
                <a:spcPts val="550"/>
              </a:spcBef>
              <a:spcAft>
                <a:spcPts val="0"/>
              </a:spcAft>
              <a:buSzPts val="1260"/>
              <a:buNone/>
            </a:pPr>
            <a:r>
              <a:rPr lang="en-IN" sz="1800"/>
              <a:t>        strength: 70,</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console.log(ves.branch.name);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p:txBody>
      </p:sp>
      <p:sp>
        <p:nvSpPr>
          <p:cNvPr id="400" name="Google Shape;400;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Object </a:t>
            </a:r>
            <a:endParaRPr/>
          </a:p>
        </p:txBody>
      </p:sp>
      <p:sp>
        <p:nvSpPr>
          <p:cNvPr id="406" name="Google Shape;406;p42"/>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Object Methods</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    phone: 4563728282</a:t>
            </a:r>
            <a:endParaRPr sz="1800"/>
          </a:p>
          <a:p>
            <a:pPr indent="0" lvl="1" marL="367030" rtl="0" algn="l">
              <a:lnSpc>
                <a:spcPct val="100000"/>
              </a:lnSpc>
              <a:spcBef>
                <a:spcPts val="550"/>
              </a:spcBef>
              <a:spcAft>
                <a:spcPts val="0"/>
              </a:spcAft>
              <a:buSzPts val="1260"/>
              <a:buNone/>
            </a:pPr>
            <a:r>
              <a:rPr lang="en-IN" sz="1800"/>
              <a:t>branch: {</a:t>
            </a:r>
            <a:endParaRPr sz="1800"/>
          </a:p>
          <a:p>
            <a:pPr indent="0" lvl="1" marL="367030" rtl="0" algn="l">
              <a:lnSpc>
                <a:spcPct val="100000"/>
              </a:lnSpc>
              <a:spcBef>
                <a:spcPts val="550"/>
              </a:spcBef>
              <a:spcAft>
                <a:spcPts val="0"/>
              </a:spcAft>
              <a:buSzPts val="1260"/>
              <a:buNone/>
            </a:pPr>
            <a:r>
              <a:rPr lang="en-IN" sz="1800"/>
              <a:t>        name: 'AIDS',</a:t>
            </a:r>
            <a:endParaRPr sz="1800"/>
          </a:p>
          <a:p>
            <a:pPr indent="0" lvl="1" marL="367030" rtl="0" algn="l">
              <a:lnSpc>
                <a:spcPct val="100000"/>
              </a:lnSpc>
              <a:spcBef>
                <a:spcPts val="550"/>
              </a:spcBef>
              <a:spcAft>
                <a:spcPts val="0"/>
              </a:spcAft>
              <a:buSzPts val="1260"/>
              <a:buNone/>
            </a:pPr>
            <a:r>
              <a:rPr lang="en-IN" sz="1800"/>
              <a:t>        strength: 70,</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greeting: function () {</a:t>
            </a:r>
            <a:endParaRPr sz="1800"/>
          </a:p>
          <a:p>
            <a:pPr indent="0" lvl="1" marL="367030" rtl="0" algn="l">
              <a:lnSpc>
                <a:spcPct val="100000"/>
              </a:lnSpc>
              <a:spcBef>
                <a:spcPts val="550"/>
              </a:spcBef>
              <a:spcAft>
                <a:spcPts val="0"/>
              </a:spcAft>
              <a:buSzPts val="1260"/>
              <a:buNone/>
            </a:pPr>
            <a:r>
              <a:rPr lang="en-IN" sz="1800"/>
              <a:t>        console.log("welcome to VESIT”);</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vesit.greeting();</a:t>
            </a:r>
            <a:endParaRPr sz="1800"/>
          </a:p>
        </p:txBody>
      </p:sp>
      <p:sp>
        <p:nvSpPr>
          <p:cNvPr id="407" name="Google Shape;407;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this Keyword</a:t>
            </a:r>
            <a:endParaRPr/>
          </a:p>
        </p:txBody>
      </p:sp>
      <p:sp>
        <p:nvSpPr>
          <p:cNvPr id="413" name="Google Shape;413;p4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To access a property of an object from within a method of the same object, you need to use the this keyword.</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    phone: 4563728282,</a:t>
            </a:r>
            <a:endParaRPr sz="1800"/>
          </a:p>
          <a:p>
            <a:pPr indent="0" lvl="1" marL="367030" rtl="0" algn="l">
              <a:lnSpc>
                <a:spcPct val="100000"/>
              </a:lnSpc>
              <a:spcBef>
                <a:spcPts val="550"/>
              </a:spcBef>
              <a:spcAft>
                <a:spcPts val="0"/>
              </a:spcAft>
              <a:buSzPts val="1260"/>
              <a:buNone/>
            </a:pPr>
            <a:r>
              <a:rPr lang="en-IN" sz="1800"/>
              <a:t>    types: ['mca','mba','pharmacy'],</a:t>
            </a:r>
            <a:endParaRPr sz="1800"/>
          </a:p>
          <a:p>
            <a:pPr indent="0" lvl="1" marL="367030" rtl="0" algn="l">
              <a:lnSpc>
                <a:spcPct val="100000"/>
              </a:lnSpc>
              <a:spcBef>
                <a:spcPts val="550"/>
              </a:spcBef>
              <a:spcAft>
                <a:spcPts val="0"/>
              </a:spcAft>
              <a:buSzPts val="1260"/>
              <a:buNone/>
            </a:pPr>
            <a:r>
              <a:rPr lang="en-IN" sz="1800"/>
              <a:t>    branch: {</a:t>
            </a:r>
            <a:endParaRPr sz="1800"/>
          </a:p>
          <a:p>
            <a:pPr indent="0" lvl="1" marL="367030" rtl="0" algn="l">
              <a:lnSpc>
                <a:spcPct val="100000"/>
              </a:lnSpc>
              <a:spcBef>
                <a:spcPts val="550"/>
              </a:spcBef>
              <a:spcAft>
                <a:spcPts val="0"/>
              </a:spcAft>
              <a:buSzPts val="1260"/>
              <a:buNone/>
            </a:pPr>
            <a:r>
              <a:rPr lang="en-IN" sz="1800"/>
              <a:t>        name: 'AIDS',</a:t>
            </a:r>
            <a:endParaRPr sz="1800"/>
          </a:p>
          <a:p>
            <a:pPr indent="0" lvl="1" marL="367030" rtl="0" algn="l">
              <a:lnSpc>
                <a:spcPct val="100000"/>
              </a:lnSpc>
              <a:spcBef>
                <a:spcPts val="550"/>
              </a:spcBef>
              <a:spcAft>
                <a:spcPts val="0"/>
              </a:spcAft>
              <a:buSzPts val="1260"/>
              <a:buNone/>
            </a:pPr>
            <a:r>
              <a:rPr lang="en-IN" sz="1800"/>
              <a:t>        strength: 70</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greet: function () {</a:t>
            </a:r>
            <a:endParaRPr sz="1800"/>
          </a:p>
          <a:p>
            <a:pPr indent="0" lvl="1" marL="367030" rtl="0" algn="l">
              <a:lnSpc>
                <a:spcPct val="100000"/>
              </a:lnSpc>
              <a:spcBef>
                <a:spcPts val="550"/>
              </a:spcBef>
              <a:spcAft>
                <a:spcPts val="0"/>
              </a:spcAft>
              <a:buSzPts val="1260"/>
              <a:buNone/>
            </a:pPr>
            <a:r>
              <a:rPr lang="en-IN" sz="1800"/>
              <a:t>        console.log("welcome to"+ " " + this.name);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ves.greet();</a:t>
            </a:r>
            <a:endParaRPr sz="1800"/>
          </a:p>
          <a:p>
            <a:pPr indent="0" lvl="1" marL="367030" rtl="0" algn="l">
              <a:lnSpc>
                <a:spcPct val="100000"/>
              </a:lnSpc>
              <a:spcBef>
                <a:spcPts val="550"/>
              </a:spcBef>
              <a:spcAft>
                <a:spcPts val="0"/>
              </a:spcAft>
              <a:buSzPts val="1260"/>
              <a:buNone/>
            </a:pPr>
            <a:r>
              <a:t/>
            </a:r>
            <a:endParaRPr sz="1800"/>
          </a:p>
        </p:txBody>
      </p:sp>
      <p:sp>
        <p:nvSpPr>
          <p:cNvPr id="414" name="Google Shape;414;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this Keyword</a:t>
            </a:r>
            <a:endParaRPr/>
          </a:p>
        </p:txBody>
      </p:sp>
      <p:sp>
        <p:nvSpPr>
          <p:cNvPr id="420" name="Google Shape;420;p44"/>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However, the function inside of an object can access it's variable in a similar way as a normal function would. For example,</a:t>
            </a:r>
            <a:endParaRPr sz="1800"/>
          </a:p>
          <a:p>
            <a:pPr indent="0" lvl="1" marL="367030" rtl="0" algn="l">
              <a:lnSpc>
                <a:spcPct val="100000"/>
              </a:lnSpc>
              <a:spcBef>
                <a:spcPts val="550"/>
              </a:spcBef>
              <a:spcAft>
                <a:spcPts val="0"/>
              </a:spcAft>
              <a:buSzPts val="1260"/>
              <a:buNone/>
            </a:pPr>
            <a:r>
              <a:rPr lang="en-IN" sz="1800"/>
              <a:t>const ves = {</a:t>
            </a:r>
            <a:endParaRPr sz="1800"/>
          </a:p>
          <a:p>
            <a:pPr indent="0" lvl="1" marL="367030" rtl="0" algn="l">
              <a:lnSpc>
                <a:spcPct val="100000"/>
              </a:lnSpc>
              <a:spcBef>
                <a:spcPts val="550"/>
              </a:spcBef>
              <a:spcAft>
                <a:spcPts val="0"/>
              </a:spcAft>
              <a:buSzPts val="1260"/>
              <a:buNone/>
            </a:pPr>
            <a:r>
              <a:rPr lang="en-IN" sz="1800"/>
              <a:t>    name: 'VESIT',</a:t>
            </a:r>
            <a:endParaRPr sz="1800"/>
          </a:p>
          <a:p>
            <a:pPr indent="0" lvl="1" marL="367030" rtl="0" algn="l">
              <a:lnSpc>
                <a:spcPct val="100000"/>
              </a:lnSpc>
              <a:spcBef>
                <a:spcPts val="550"/>
              </a:spcBef>
              <a:spcAft>
                <a:spcPts val="0"/>
              </a:spcAft>
              <a:buSzPts val="1260"/>
              <a:buNone/>
            </a:pPr>
            <a:r>
              <a:rPr lang="en-IN" sz="1800"/>
              <a:t>    address: 'chembur',</a:t>
            </a:r>
            <a:endParaRPr sz="1800"/>
          </a:p>
          <a:p>
            <a:pPr indent="0" lvl="1" marL="367030" rtl="0" algn="l">
              <a:lnSpc>
                <a:spcPct val="100000"/>
              </a:lnSpc>
              <a:spcBef>
                <a:spcPts val="550"/>
              </a:spcBef>
              <a:spcAft>
                <a:spcPts val="0"/>
              </a:spcAft>
              <a:buSzPts val="1260"/>
              <a:buNone/>
            </a:pPr>
            <a:r>
              <a:rPr lang="en-IN" sz="1800"/>
              <a:t>    phone: 4563728282,</a:t>
            </a:r>
            <a:endParaRPr sz="1800"/>
          </a:p>
          <a:p>
            <a:pPr indent="0" lvl="1" marL="367030" rtl="0" algn="l">
              <a:lnSpc>
                <a:spcPct val="100000"/>
              </a:lnSpc>
              <a:spcBef>
                <a:spcPts val="550"/>
              </a:spcBef>
              <a:spcAft>
                <a:spcPts val="0"/>
              </a:spcAft>
              <a:buSzPts val="1260"/>
              <a:buNone/>
            </a:pPr>
            <a:r>
              <a:rPr lang="en-IN" sz="1800"/>
              <a:t>    types: ['mca','mba','pharmacy'],</a:t>
            </a:r>
            <a:endParaRPr sz="1800"/>
          </a:p>
          <a:p>
            <a:pPr indent="0" lvl="1" marL="367030" rtl="0" algn="l">
              <a:lnSpc>
                <a:spcPct val="100000"/>
              </a:lnSpc>
              <a:spcBef>
                <a:spcPts val="550"/>
              </a:spcBef>
              <a:spcAft>
                <a:spcPts val="0"/>
              </a:spcAft>
              <a:buSzPts val="1260"/>
              <a:buNone/>
            </a:pPr>
            <a:r>
              <a:rPr lang="en-IN" sz="1800"/>
              <a:t>    branch: {</a:t>
            </a:r>
            <a:endParaRPr sz="1800"/>
          </a:p>
          <a:p>
            <a:pPr indent="0" lvl="1" marL="367030" rtl="0" algn="l">
              <a:lnSpc>
                <a:spcPct val="100000"/>
              </a:lnSpc>
              <a:spcBef>
                <a:spcPts val="550"/>
              </a:spcBef>
              <a:spcAft>
                <a:spcPts val="0"/>
              </a:spcAft>
              <a:buSzPts val="1260"/>
              <a:buNone/>
            </a:pPr>
            <a:r>
              <a:rPr lang="en-IN" sz="1800"/>
              <a:t>        name: 'AIDS',</a:t>
            </a:r>
            <a:endParaRPr sz="1800"/>
          </a:p>
          <a:p>
            <a:pPr indent="0" lvl="1" marL="367030" rtl="0" algn="l">
              <a:lnSpc>
                <a:spcPct val="100000"/>
              </a:lnSpc>
              <a:spcBef>
                <a:spcPts val="550"/>
              </a:spcBef>
              <a:spcAft>
                <a:spcPts val="0"/>
              </a:spcAft>
              <a:buSzPts val="1260"/>
              <a:buNone/>
            </a:pPr>
            <a:r>
              <a:rPr lang="en-IN" sz="1800"/>
              <a:t>        strength: 70,</a:t>
            </a:r>
            <a:endParaRPr sz="1800"/>
          </a:p>
          <a:p>
            <a:pPr indent="0" lvl="1" marL="367030" rtl="0" algn="l">
              <a:lnSpc>
                <a:spcPct val="100000"/>
              </a:lnSpc>
              <a:spcBef>
                <a:spcPts val="550"/>
              </a:spcBef>
              <a:spcAft>
                <a:spcPts val="0"/>
              </a:spcAft>
              <a:buSzPts val="1260"/>
              <a:buNone/>
            </a:pPr>
            <a:r>
              <a:rPr lang="en-IN" sz="1800"/>
              <a:t>        greeting: function () {</a:t>
            </a:r>
            <a:endParaRPr sz="1800"/>
          </a:p>
          <a:p>
            <a:pPr indent="0" lvl="1" marL="367030" rtl="0" algn="l">
              <a:lnSpc>
                <a:spcPct val="100000"/>
              </a:lnSpc>
              <a:spcBef>
                <a:spcPts val="550"/>
              </a:spcBef>
              <a:spcAft>
                <a:spcPts val="0"/>
              </a:spcAft>
              <a:buSzPts val="1260"/>
              <a:buNone/>
            </a:pPr>
            <a:r>
              <a:rPr lang="en-IN" sz="1800"/>
              <a:t>            a= 'aids';</a:t>
            </a:r>
            <a:endParaRPr sz="1800"/>
          </a:p>
          <a:p>
            <a:pPr indent="0" lvl="1" marL="367030" rtl="0" algn="l">
              <a:lnSpc>
                <a:spcPct val="100000"/>
              </a:lnSpc>
              <a:spcBef>
                <a:spcPts val="550"/>
              </a:spcBef>
              <a:spcAft>
                <a:spcPts val="0"/>
              </a:spcAft>
              <a:buSzPts val="1260"/>
              <a:buNone/>
            </a:pPr>
            <a:r>
              <a:rPr lang="en-IN" sz="1800"/>
              <a:t>        console.log("welcome to"+ " " + a);</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    greet: function () {</a:t>
            </a:r>
            <a:endParaRPr sz="1800"/>
          </a:p>
          <a:p>
            <a:pPr indent="0" lvl="1" marL="367030" rtl="0" algn="l">
              <a:lnSpc>
                <a:spcPct val="100000"/>
              </a:lnSpc>
              <a:spcBef>
                <a:spcPts val="550"/>
              </a:spcBef>
              <a:spcAft>
                <a:spcPts val="0"/>
              </a:spcAft>
              <a:buSzPts val="1260"/>
              <a:buNone/>
            </a:pPr>
            <a:r>
              <a:rPr lang="en-IN" sz="1800"/>
              <a:t>        console.log("welcome to"+ " " + this.name);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ves.greet();</a:t>
            </a:r>
            <a:endParaRPr sz="1800"/>
          </a:p>
          <a:p>
            <a:pPr indent="0" lvl="1" marL="367030" rtl="0" algn="l">
              <a:lnSpc>
                <a:spcPct val="100000"/>
              </a:lnSpc>
              <a:spcBef>
                <a:spcPts val="550"/>
              </a:spcBef>
              <a:spcAft>
                <a:spcPts val="0"/>
              </a:spcAft>
              <a:buSzPts val="1260"/>
              <a:buNone/>
            </a:pPr>
            <a:r>
              <a:rPr lang="en-IN" sz="1800"/>
              <a:t>ves.branch.greeting();</a:t>
            </a:r>
            <a:endParaRPr sz="1800"/>
          </a:p>
          <a:p>
            <a:pPr indent="0" lvl="1" marL="367030" rtl="0" algn="l">
              <a:lnSpc>
                <a:spcPct val="100000"/>
              </a:lnSpc>
              <a:spcBef>
                <a:spcPts val="550"/>
              </a:spcBef>
              <a:spcAft>
                <a:spcPts val="0"/>
              </a:spcAft>
              <a:buSzPts val="1260"/>
              <a:buNone/>
            </a:pPr>
            <a:r>
              <a:t/>
            </a:r>
            <a:endParaRPr sz="1800"/>
          </a:p>
        </p:txBody>
      </p:sp>
      <p:sp>
        <p:nvSpPr>
          <p:cNvPr id="421" name="Google Shape;421;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27" name="Google Shape;427;p45"/>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 A constructor is a special method that is used to initialize objects. The constructor is called when an object of a class is created. It can be used to set initial values for object attributes. </a:t>
            </a:r>
            <a:endParaRPr sz="1800"/>
          </a:p>
          <a:p>
            <a:pPr indent="0" lvl="1" marL="367030" rtl="0" algn="l">
              <a:lnSpc>
                <a:spcPct val="100000"/>
              </a:lnSpc>
              <a:spcBef>
                <a:spcPts val="550"/>
              </a:spcBef>
              <a:spcAft>
                <a:spcPts val="0"/>
              </a:spcAft>
              <a:buSzPts val="1260"/>
              <a:buNone/>
            </a:pPr>
            <a:r>
              <a:rPr lang="en-IN" sz="1800"/>
              <a:t>constructor is a block of codes similar to the method. It is called when an instance of the class is created. At the time of calling the constructor, memory for the object is allocated in the memory. It is a special type of method which is used to initialize the object. Every time an object is created using the new() keyword, at least one constructor is called.</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How Constructors are Different From Methods ? </a:t>
            </a:r>
            <a:endParaRPr sz="1800"/>
          </a:p>
          <a:p>
            <a:pPr indent="0" lvl="1" marL="367030" rtl="0" algn="l">
              <a:lnSpc>
                <a:spcPct val="100000"/>
              </a:lnSpc>
              <a:spcBef>
                <a:spcPts val="550"/>
              </a:spcBef>
              <a:spcAft>
                <a:spcPts val="0"/>
              </a:spcAft>
              <a:buSzPts val="1260"/>
              <a:buNone/>
            </a:pPr>
            <a:r>
              <a:rPr lang="en-IN" sz="1800"/>
              <a:t>Constructors must have the same name as the class within which it is defined while it is not necessary for the method.</a:t>
            </a:r>
            <a:endParaRPr sz="1800"/>
          </a:p>
          <a:p>
            <a:pPr indent="0" lvl="1" marL="367030" rtl="0" algn="l">
              <a:lnSpc>
                <a:spcPct val="100000"/>
              </a:lnSpc>
              <a:spcBef>
                <a:spcPts val="550"/>
              </a:spcBef>
              <a:spcAft>
                <a:spcPts val="0"/>
              </a:spcAft>
              <a:buSzPts val="1260"/>
              <a:buNone/>
            </a:pPr>
            <a:r>
              <a:rPr lang="en-IN" sz="1800"/>
              <a:t>Constructors do not return any type while method(s) have the return type or void if does not return any value.</a:t>
            </a:r>
            <a:endParaRPr sz="1800"/>
          </a:p>
          <a:p>
            <a:pPr indent="0" lvl="1" marL="367030" rtl="0" algn="l">
              <a:lnSpc>
                <a:spcPct val="100000"/>
              </a:lnSpc>
              <a:spcBef>
                <a:spcPts val="550"/>
              </a:spcBef>
              <a:spcAft>
                <a:spcPts val="0"/>
              </a:spcAft>
              <a:buSzPts val="1260"/>
              <a:buNone/>
            </a:pPr>
            <a:r>
              <a:rPr lang="en-IN" sz="1800"/>
              <a:t>Constructors are called only once at the time of Object creation while method(s) can be called any number of times.</a:t>
            </a:r>
            <a:endParaRPr sz="1800"/>
          </a:p>
        </p:txBody>
      </p:sp>
      <p:sp>
        <p:nvSpPr>
          <p:cNvPr id="428" name="Google Shape;428;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34" name="Google Shape;434;p46"/>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What Happens When A Constructor Gets Called?</a:t>
            </a:r>
            <a:endParaRPr sz="1800"/>
          </a:p>
          <a:p>
            <a:pPr indent="0" lvl="1" marL="367030" rtl="0" algn="l">
              <a:lnSpc>
                <a:spcPct val="100000"/>
              </a:lnSpc>
              <a:spcBef>
                <a:spcPts val="550"/>
              </a:spcBef>
              <a:spcAft>
                <a:spcPts val="0"/>
              </a:spcAft>
              <a:buSzPts val="1260"/>
              <a:buNone/>
            </a:pPr>
            <a:r>
              <a:rPr lang="en-IN" sz="1800"/>
              <a:t>When a constructor gets invoked in JavaScript, the following sequence of operations take place: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 new empty object gets created.</a:t>
            </a:r>
            <a:endParaRPr sz="1800"/>
          </a:p>
          <a:p>
            <a:pPr indent="0" lvl="1" marL="367030" rtl="0" algn="l">
              <a:lnSpc>
                <a:spcPct val="100000"/>
              </a:lnSpc>
              <a:spcBef>
                <a:spcPts val="550"/>
              </a:spcBef>
              <a:spcAft>
                <a:spcPts val="0"/>
              </a:spcAft>
              <a:buSzPts val="1260"/>
              <a:buNone/>
            </a:pPr>
            <a:r>
              <a:rPr lang="en-IN" sz="1800"/>
              <a:t>The this keyword begins to refer to the new object and it becomes the current instance object.</a:t>
            </a:r>
            <a:endParaRPr sz="1800"/>
          </a:p>
          <a:p>
            <a:pPr indent="0" lvl="1" marL="367030" rtl="0" algn="l">
              <a:lnSpc>
                <a:spcPct val="100000"/>
              </a:lnSpc>
              <a:spcBef>
                <a:spcPts val="550"/>
              </a:spcBef>
              <a:spcAft>
                <a:spcPts val="0"/>
              </a:spcAft>
              <a:buSzPts val="1260"/>
              <a:buNone/>
            </a:pPr>
            <a:r>
              <a:rPr lang="en-IN" sz="1800"/>
              <a:t>The new object is then returned as the return value of the constructor.</a:t>
            </a:r>
            <a:endParaRPr sz="1800"/>
          </a:p>
        </p:txBody>
      </p:sp>
      <p:sp>
        <p:nvSpPr>
          <p:cNvPr id="435" name="Google Shape;435;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41" name="Google Shape;441;p47"/>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 Main() {</a:t>
            </a:r>
            <a:endParaRPr sz="1800"/>
          </a:p>
          <a:p>
            <a:pPr indent="0" lvl="1" marL="367030" rtl="0" algn="l">
              <a:lnSpc>
                <a:spcPct val="100000"/>
              </a:lnSpc>
              <a:spcBef>
                <a:spcPts val="550"/>
              </a:spcBef>
              <a:spcAft>
                <a:spcPts val="0"/>
              </a:spcAft>
              <a:buSzPts val="1260"/>
              <a:buNone/>
            </a:pPr>
            <a:r>
              <a:rPr lang="en-IN" sz="1800"/>
              <a:t>    System.out.println("Constructor Called:");</a:t>
            </a:r>
            <a:endParaRPr sz="1800"/>
          </a:p>
          <a:p>
            <a:pPr indent="0" lvl="1" marL="367030" rtl="0" algn="l">
              <a:lnSpc>
                <a:spcPct val="100000"/>
              </a:lnSpc>
              <a:spcBef>
                <a:spcPts val="550"/>
              </a:spcBef>
              <a:spcAft>
                <a:spcPts val="0"/>
              </a:spcAft>
              <a:buSzPts val="1260"/>
              <a:buNone/>
            </a:pPr>
            <a:r>
              <a:rPr lang="en-IN" sz="1800"/>
              <a:t>    name = "hello";</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 Main obj = new Main();</a:t>
            </a:r>
            <a:endParaRPr sz="1800"/>
          </a:p>
          <a:p>
            <a:pPr indent="0" lvl="1" marL="367030" rtl="0" algn="l">
              <a:lnSpc>
                <a:spcPct val="100000"/>
              </a:lnSpc>
              <a:spcBef>
                <a:spcPts val="550"/>
              </a:spcBef>
              <a:spcAft>
                <a:spcPts val="0"/>
              </a:spcAft>
              <a:buSzPts val="1260"/>
              <a:buNone/>
            </a:pPr>
            <a:r>
              <a:rPr lang="en-IN" sz="1800"/>
              <a:t>    System.out.println("The name is " + obj.name);</a:t>
            </a:r>
            <a:endParaRPr sz="1800"/>
          </a:p>
        </p:txBody>
      </p:sp>
      <p:sp>
        <p:nvSpPr>
          <p:cNvPr id="442" name="Google Shape;442;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48" name="Google Shape;448;p48"/>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 constructor function</a:t>
            </a:r>
            <a:endParaRPr sz="1800"/>
          </a:p>
          <a:p>
            <a:pPr indent="0" lvl="1" marL="367030" rtl="0" algn="l">
              <a:lnSpc>
                <a:spcPct val="100000"/>
              </a:lnSpc>
              <a:spcBef>
                <a:spcPts val="550"/>
              </a:spcBef>
              <a:spcAft>
                <a:spcPts val="0"/>
              </a:spcAft>
              <a:buSzPts val="1260"/>
              <a:buNone/>
            </a:pPr>
            <a:r>
              <a:rPr lang="en-IN" sz="1800"/>
              <a:t>function Person () {</a:t>
            </a:r>
            <a:endParaRPr sz="1800"/>
          </a:p>
          <a:p>
            <a:pPr indent="0" lvl="1" marL="367030" rtl="0" algn="l">
              <a:lnSpc>
                <a:spcPct val="100000"/>
              </a:lnSpc>
              <a:spcBef>
                <a:spcPts val="550"/>
              </a:spcBef>
              <a:spcAft>
                <a:spcPts val="0"/>
              </a:spcAft>
              <a:buSzPts val="1260"/>
              <a:buNone/>
            </a:pPr>
            <a:r>
              <a:rPr lang="en-IN" sz="1800"/>
              <a:t>    this.name = 'John',</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create object</a:t>
            </a:r>
            <a:endParaRPr sz="1800"/>
          </a:p>
          <a:p>
            <a:pPr indent="0" lvl="1" marL="367030" rtl="0" algn="l">
              <a:lnSpc>
                <a:spcPct val="100000"/>
              </a:lnSpc>
              <a:spcBef>
                <a:spcPts val="550"/>
              </a:spcBef>
              <a:spcAft>
                <a:spcPts val="0"/>
              </a:spcAft>
              <a:buSzPts val="1260"/>
              <a:buNone/>
            </a:pPr>
            <a:r>
              <a:rPr lang="en-IN" sz="1800"/>
              <a:t>const person1 = new Person();</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access properties</a:t>
            </a:r>
            <a:endParaRPr sz="1800"/>
          </a:p>
          <a:p>
            <a:pPr indent="0" lvl="1" marL="367030" rtl="0" algn="l">
              <a:lnSpc>
                <a:spcPct val="100000"/>
              </a:lnSpc>
              <a:spcBef>
                <a:spcPts val="550"/>
              </a:spcBef>
              <a:spcAft>
                <a:spcPts val="0"/>
              </a:spcAft>
              <a:buSzPts val="1260"/>
              <a:buNone/>
            </a:pPr>
            <a:r>
              <a:rPr lang="en-IN" sz="1800"/>
              <a:t>console.log(person1.name);  // John</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In a constructor function this does not have a value. It is a substitute for the new object. The value of this will become the new object when a new object is created</a:t>
            </a:r>
            <a:endParaRPr sz="1800"/>
          </a:p>
        </p:txBody>
      </p:sp>
      <p:sp>
        <p:nvSpPr>
          <p:cNvPr id="449" name="Google Shape;449;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55" name="Google Shape;455;p49"/>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The examples from the previous chapters are limited. They only create single objects.</a:t>
            </a:r>
            <a:endParaRPr sz="1800"/>
          </a:p>
          <a:p>
            <a:pPr indent="0" lvl="1" marL="367030" rtl="0" algn="l">
              <a:lnSpc>
                <a:spcPct val="100000"/>
              </a:lnSpc>
              <a:spcBef>
                <a:spcPts val="550"/>
              </a:spcBef>
              <a:spcAft>
                <a:spcPts val="0"/>
              </a:spcAft>
              <a:buSzPts val="1260"/>
              <a:buNone/>
            </a:pPr>
            <a:r>
              <a:rPr lang="en-IN" sz="1800"/>
              <a:t>Sometimes we need a "blueprint" for creating many objects of the same "type".</a:t>
            </a:r>
            <a:endParaRPr sz="1800"/>
          </a:p>
          <a:p>
            <a:pPr indent="0" lvl="1" marL="367030" rtl="0" algn="l">
              <a:lnSpc>
                <a:spcPct val="100000"/>
              </a:lnSpc>
              <a:spcBef>
                <a:spcPts val="550"/>
              </a:spcBef>
              <a:spcAft>
                <a:spcPts val="0"/>
              </a:spcAft>
              <a:buSzPts val="1260"/>
              <a:buNone/>
            </a:pPr>
            <a:r>
              <a:rPr lang="en-IN" sz="1800"/>
              <a:t>The way to create an "object type", is to use an object constructor function.</a:t>
            </a:r>
            <a:endParaRPr sz="1800"/>
          </a:p>
          <a:p>
            <a:pPr indent="0" lvl="1" marL="367030" rtl="0" algn="l">
              <a:lnSpc>
                <a:spcPct val="100000"/>
              </a:lnSpc>
              <a:spcBef>
                <a:spcPts val="550"/>
              </a:spcBef>
              <a:spcAft>
                <a:spcPts val="0"/>
              </a:spcAft>
              <a:buSzPts val="1260"/>
              <a:buNone/>
            </a:pPr>
            <a:r>
              <a:rPr lang="en-IN" sz="1800"/>
              <a:t>In the example above, function Person() is an object constructor function.</a:t>
            </a:r>
            <a:endParaRPr sz="1800"/>
          </a:p>
          <a:p>
            <a:pPr indent="0" lvl="1" marL="367030" rtl="0" algn="l">
              <a:lnSpc>
                <a:spcPct val="100000"/>
              </a:lnSpc>
              <a:spcBef>
                <a:spcPts val="550"/>
              </a:spcBef>
              <a:spcAft>
                <a:spcPts val="0"/>
              </a:spcAft>
              <a:buSzPts val="1260"/>
              <a:buNone/>
            </a:pPr>
            <a:r>
              <a:rPr lang="en-IN" sz="1800"/>
              <a:t>Objects of the same type are created by calling the constructor function with the new keyword:</a:t>
            </a:r>
            <a:endParaRPr sz="1800"/>
          </a:p>
        </p:txBody>
      </p:sp>
      <p:sp>
        <p:nvSpPr>
          <p:cNvPr id="456" name="Google Shape;456;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39" name="Google Shape;139;p5"/>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400"/>
              <a:buNone/>
            </a:pPr>
            <a:r>
              <a:rPr lang="en-IN" sz="2000"/>
              <a:t>Here is the same program in JavaScript:</a:t>
            </a:r>
            <a:endParaRPr sz="2000"/>
          </a:p>
          <a:p>
            <a:pPr indent="0" lvl="1" marL="367030" rtl="0" algn="l">
              <a:lnSpc>
                <a:spcPct val="100000"/>
              </a:lnSpc>
              <a:spcBef>
                <a:spcPts val="550"/>
              </a:spcBef>
              <a:spcAft>
                <a:spcPts val="0"/>
              </a:spcAft>
              <a:buSzPts val="1400"/>
              <a:buNone/>
            </a:pPr>
            <a:r>
              <a:t/>
            </a:r>
            <a:endParaRPr sz="2000"/>
          </a:p>
          <a:p>
            <a:pPr indent="0" lvl="1" marL="367030" rtl="0" algn="l">
              <a:lnSpc>
                <a:spcPct val="100000"/>
              </a:lnSpc>
              <a:spcBef>
                <a:spcPts val="550"/>
              </a:spcBef>
              <a:spcAft>
                <a:spcPts val="0"/>
              </a:spcAft>
              <a:buSzPts val="1400"/>
              <a:buNone/>
            </a:pPr>
            <a:r>
              <a:rPr lang="en-IN" sz="2000"/>
              <a:t>let total = 0, count = 1;</a:t>
            </a:r>
            <a:endParaRPr sz="2000"/>
          </a:p>
          <a:p>
            <a:pPr indent="0" lvl="1" marL="367030" rtl="0" algn="l">
              <a:lnSpc>
                <a:spcPct val="100000"/>
              </a:lnSpc>
              <a:spcBef>
                <a:spcPts val="550"/>
              </a:spcBef>
              <a:spcAft>
                <a:spcPts val="0"/>
              </a:spcAft>
              <a:buSzPts val="1400"/>
              <a:buNone/>
            </a:pPr>
            <a:r>
              <a:rPr lang="en-IN" sz="2000"/>
              <a:t>while (count &lt;= 10) {</a:t>
            </a:r>
            <a:endParaRPr sz="2000"/>
          </a:p>
          <a:p>
            <a:pPr indent="0" lvl="1" marL="367030" rtl="0" algn="l">
              <a:lnSpc>
                <a:spcPct val="100000"/>
              </a:lnSpc>
              <a:spcBef>
                <a:spcPts val="550"/>
              </a:spcBef>
              <a:spcAft>
                <a:spcPts val="0"/>
              </a:spcAft>
              <a:buSzPts val="1400"/>
              <a:buNone/>
            </a:pPr>
            <a:r>
              <a:rPr lang="en-IN" sz="2000"/>
              <a:t>  total += count;</a:t>
            </a:r>
            <a:endParaRPr sz="2000"/>
          </a:p>
          <a:p>
            <a:pPr indent="0" lvl="1" marL="367030" rtl="0" algn="l">
              <a:lnSpc>
                <a:spcPct val="100000"/>
              </a:lnSpc>
              <a:spcBef>
                <a:spcPts val="550"/>
              </a:spcBef>
              <a:spcAft>
                <a:spcPts val="0"/>
              </a:spcAft>
              <a:buSzPts val="1400"/>
              <a:buNone/>
            </a:pPr>
            <a:r>
              <a:rPr lang="en-IN" sz="2000"/>
              <a:t>  count += 1;</a:t>
            </a:r>
            <a:endParaRPr sz="2000"/>
          </a:p>
          <a:p>
            <a:pPr indent="0" lvl="1" marL="367030" rtl="0" algn="l">
              <a:lnSpc>
                <a:spcPct val="100000"/>
              </a:lnSpc>
              <a:spcBef>
                <a:spcPts val="550"/>
              </a:spcBef>
              <a:spcAft>
                <a:spcPts val="0"/>
              </a:spcAft>
              <a:buSzPts val="1400"/>
              <a:buNone/>
            </a:pPr>
            <a:r>
              <a:rPr lang="en-IN" sz="2000"/>
              <a:t>}</a:t>
            </a:r>
            <a:endParaRPr sz="2000"/>
          </a:p>
          <a:p>
            <a:pPr indent="0" lvl="1" marL="367030" rtl="0" algn="l">
              <a:lnSpc>
                <a:spcPct val="100000"/>
              </a:lnSpc>
              <a:spcBef>
                <a:spcPts val="550"/>
              </a:spcBef>
              <a:spcAft>
                <a:spcPts val="0"/>
              </a:spcAft>
              <a:buSzPts val="1400"/>
              <a:buNone/>
            </a:pPr>
            <a:r>
              <a:rPr lang="en-IN" sz="2000"/>
              <a:t>console.log(total);</a:t>
            </a:r>
            <a:endParaRPr sz="2000"/>
          </a:p>
          <a:p>
            <a:pPr indent="0" lvl="1" marL="367030" rtl="0" algn="l">
              <a:lnSpc>
                <a:spcPct val="100000"/>
              </a:lnSpc>
              <a:spcBef>
                <a:spcPts val="550"/>
              </a:spcBef>
              <a:spcAft>
                <a:spcPts val="0"/>
              </a:spcAft>
              <a:buSzPts val="1400"/>
              <a:buNone/>
            </a:pPr>
            <a:r>
              <a:rPr lang="en-IN" sz="2000"/>
              <a:t>// → 55</a:t>
            </a:r>
            <a:endParaRPr sz="2000"/>
          </a:p>
          <a:p>
            <a:pPr indent="0" lvl="1" marL="367030" rtl="0" algn="l">
              <a:lnSpc>
                <a:spcPct val="100000"/>
              </a:lnSpc>
              <a:spcBef>
                <a:spcPts val="550"/>
              </a:spcBef>
              <a:spcAft>
                <a:spcPts val="0"/>
              </a:spcAft>
              <a:buSzPts val="1400"/>
              <a:buNone/>
            </a:pPr>
            <a:r>
              <a:t/>
            </a:r>
            <a:endParaRPr sz="2000"/>
          </a:p>
          <a:p>
            <a:pPr indent="0" lvl="1" marL="367030" rtl="0" algn="l">
              <a:lnSpc>
                <a:spcPct val="100000"/>
              </a:lnSpc>
              <a:spcBef>
                <a:spcPts val="550"/>
              </a:spcBef>
              <a:spcAft>
                <a:spcPts val="0"/>
              </a:spcAft>
              <a:buSzPts val="1400"/>
              <a:buNone/>
            </a:pPr>
            <a:r>
              <a:rPr lang="en-IN" sz="2000"/>
              <a:t>console.log(sum(range(1, 10)));</a:t>
            </a:r>
            <a:endParaRPr sz="2000"/>
          </a:p>
          <a:p>
            <a:pPr indent="0" lvl="1" marL="367030" rtl="0" algn="l">
              <a:lnSpc>
                <a:spcPct val="100000"/>
              </a:lnSpc>
              <a:spcBef>
                <a:spcPts val="550"/>
              </a:spcBef>
              <a:spcAft>
                <a:spcPts val="0"/>
              </a:spcAft>
              <a:buSzPts val="1400"/>
              <a:buNone/>
            </a:pPr>
            <a:r>
              <a:rPr lang="en-IN" sz="2000"/>
              <a:t>// → 55</a:t>
            </a:r>
            <a:endParaRPr sz="2000"/>
          </a:p>
        </p:txBody>
      </p:sp>
      <p:sp>
        <p:nvSpPr>
          <p:cNvPr id="140" name="Google Shape;140;p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62" name="Google Shape;462;p50"/>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function Person (person_name, person_age, person_gender) {</a:t>
            </a:r>
            <a:endParaRPr sz="1800"/>
          </a:p>
          <a:p>
            <a:pPr indent="0" lvl="1" marL="367030" rtl="0" algn="l">
              <a:lnSpc>
                <a:spcPct val="100000"/>
              </a:lnSpc>
              <a:spcBef>
                <a:spcPts val="550"/>
              </a:spcBef>
              <a:spcAft>
                <a:spcPts val="0"/>
              </a:spcAft>
              <a:buSzPts val="1260"/>
              <a:buNone/>
            </a:pPr>
            <a:r>
              <a:rPr lang="en-IN" sz="1800"/>
              <a:t>    this.name = person_name,</a:t>
            </a:r>
            <a:endParaRPr sz="1800"/>
          </a:p>
          <a:p>
            <a:pPr indent="0" lvl="1" marL="367030" rtl="0" algn="l">
              <a:lnSpc>
                <a:spcPct val="100000"/>
              </a:lnSpc>
              <a:spcBef>
                <a:spcPts val="550"/>
              </a:spcBef>
              <a:spcAft>
                <a:spcPts val="0"/>
              </a:spcAft>
              <a:buSzPts val="1260"/>
              <a:buNone/>
            </a:pPr>
            <a:r>
              <a:rPr lang="en-IN" sz="1800"/>
              <a:t>    this.age = person_age,</a:t>
            </a:r>
            <a:endParaRPr sz="1800"/>
          </a:p>
          <a:p>
            <a:pPr indent="0" lvl="1" marL="367030" rtl="0" algn="l">
              <a:lnSpc>
                <a:spcPct val="100000"/>
              </a:lnSpc>
              <a:spcBef>
                <a:spcPts val="550"/>
              </a:spcBef>
              <a:spcAft>
                <a:spcPts val="0"/>
              </a:spcAft>
              <a:buSzPts val="1260"/>
              <a:buNone/>
            </a:pPr>
            <a:r>
              <a:rPr lang="en-IN" sz="1800"/>
              <a:t>    this.gender = person_gender,</a:t>
            </a:r>
            <a:endParaRPr sz="1800"/>
          </a:p>
          <a:p>
            <a:pPr indent="0" lvl="1" marL="367030" rtl="0" algn="l">
              <a:lnSpc>
                <a:spcPct val="100000"/>
              </a:lnSpc>
              <a:spcBef>
                <a:spcPts val="550"/>
              </a:spcBef>
              <a:spcAft>
                <a:spcPts val="0"/>
              </a:spcAft>
              <a:buSzPts val="1260"/>
              <a:buNone/>
            </a:pPr>
            <a:r>
              <a:rPr lang="en-IN" sz="1800"/>
              <a:t>    this.greet = function () {</a:t>
            </a:r>
            <a:endParaRPr sz="1800"/>
          </a:p>
          <a:p>
            <a:pPr indent="0" lvl="1" marL="367030" rtl="0" algn="l">
              <a:lnSpc>
                <a:spcPct val="100000"/>
              </a:lnSpc>
              <a:spcBef>
                <a:spcPts val="550"/>
              </a:spcBef>
              <a:spcAft>
                <a:spcPts val="0"/>
              </a:spcAft>
              <a:buSzPts val="1260"/>
              <a:buNone/>
            </a:pPr>
            <a:r>
              <a:rPr lang="en-IN" sz="1800"/>
              <a:t>        return ('Hi' + ' ' + this.name);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const person1 = new Person('John', 23, 'male');</a:t>
            </a:r>
            <a:endParaRPr sz="1800"/>
          </a:p>
          <a:p>
            <a:pPr indent="0" lvl="1" marL="367030" rtl="0" algn="l">
              <a:lnSpc>
                <a:spcPct val="100000"/>
              </a:lnSpc>
              <a:spcBef>
                <a:spcPts val="550"/>
              </a:spcBef>
              <a:spcAft>
                <a:spcPts val="0"/>
              </a:spcAft>
              <a:buSzPts val="1260"/>
              <a:buNone/>
            </a:pPr>
            <a:r>
              <a:rPr lang="en-IN" sz="1800"/>
              <a:t>const person2 = new Person('Sam', 25, 'female');</a:t>
            </a:r>
            <a:endParaRPr sz="1800"/>
          </a:p>
          <a:p>
            <a:pPr indent="0" lvl="1" marL="367030" rtl="0" algn="l">
              <a:lnSpc>
                <a:spcPct val="100000"/>
              </a:lnSpc>
              <a:spcBef>
                <a:spcPts val="550"/>
              </a:spcBef>
              <a:spcAft>
                <a:spcPts val="0"/>
              </a:spcAft>
              <a:buSzPts val="1260"/>
              <a:buNone/>
            </a:pPr>
            <a:r>
              <a:rPr lang="en-IN" sz="1800"/>
              <a:t>console.log(person1.name); // "John"</a:t>
            </a:r>
            <a:endParaRPr sz="1800"/>
          </a:p>
          <a:p>
            <a:pPr indent="0" lvl="1" marL="367030" rtl="0" algn="l">
              <a:lnSpc>
                <a:spcPct val="100000"/>
              </a:lnSpc>
              <a:spcBef>
                <a:spcPts val="550"/>
              </a:spcBef>
              <a:spcAft>
                <a:spcPts val="0"/>
              </a:spcAft>
              <a:buSzPts val="1260"/>
              <a:buNone/>
            </a:pPr>
            <a:r>
              <a:rPr lang="en-IN" sz="1800"/>
              <a:t>console.log(person2.name); // "Sam"</a:t>
            </a:r>
            <a:endParaRPr sz="1800"/>
          </a:p>
        </p:txBody>
      </p:sp>
      <p:sp>
        <p:nvSpPr>
          <p:cNvPr id="463" name="Google Shape;463;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69" name="Google Shape;469;p51"/>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Create Objects: Constructor Function Vs Object Literal</a:t>
            </a:r>
            <a:endParaRPr sz="1800"/>
          </a:p>
          <a:p>
            <a:pPr indent="0" lvl="1" marL="367030" rtl="0" algn="l">
              <a:lnSpc>
                <a:spcPct val="100000"/>
              </a:lnSpc>
              <a:spcBef>
                <a:spcPts val="550"/>
              </a:spcBef>
              <a:spcAft>
                <a:spcPts val="0"/>
              </a:spcAft>
              <a:buSzPts val="1260"/>
              <a:buNone/>
            </a:pPr>
            <a:r>
              <a:rPr lang="en-IN" sz="1800"/>
              <a:t>Object Literal is generally used to create a single object. The constructor function is useful if you want to create multiple objects. For example,</a:t>
            </a:r>
            <a:endParaRPr sz="1800"/>
          </a:p>
          <a:p>
            <a:pPr indent="0" lvl="1" marL="367030" rtl="0" algn="l">
              <a:lnSpc>
                <a:spcPct val="100000"/>
              </a:lnSpc>
              <a:spcBef>
                <a:spcPts val="550"/>
              </a:spcBef>
              <a:spcAft>
                <a:spcPts val="0"/>
              </a:spcAft>
              <a:buSzPts val="1260"/>
              <a:buNone/>
            </a:pPr>
            <a:r>
              <a:rPr lang="en-IN" sz="1800"/>
              <a:t>// using object literal</a:t>
            </a:r>
            <a:endParaRPr sz="1800"/>
          </a:p>
          <a:p>
            <a:pPr indent="0" lvl="1" marL="367030" rtl="0" algn="l">
              <a:lnSpc>
                <a:spcPct val="100000"/>
              </a:lnSpc>
              <a:spcBef>
                <a:spcPts val="550"/>
              </a:spcBef>
              <a:spcAft>
                <a:spcPts val="0"/>
              </a:spcAft>
              <a:buSzPts val="1260"/>
              <a:buNone/>
            </a:pPr>
            <a:r>
              <a:rPr lang="en-IN" sz="1800"/>
              <a:t>let person = {</a:t>
            </a:r>
            <a:endParaRPr sz="1800"/>
          </a:p>
          <a:p>
            <a:pPr indent="0" lvl="1" marL="367030" rtl="0" algn="l">
              <a:lnSpc>
                <a:spcPct val="100000"/>
              </a:lnSpc>
              <a:spcBef>
                <a:spcPts val="550"/>
              </a:spcBef>
              <a:spcAft>
                <a:spcPts val="0"/>
              </a:spcAft>
              <a:buSzPts val="1260"/>
              <a:buNone/>
            </a:pPr>
            <a:r>
              <a:rPr lang="en-IN" sz="1800"/>
              <a:t>    name: 'Sam'</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using constructor function</a:t>
            </a:r>
            <a:endParaRPr sz="1800"/>
          </a:p>
          <a:p>
            <a:pPr indent="0" lvl="1" marL="367030" rtl="0" algn="l">
              <a:lnSpc>
                <a:spcPct val="100000"/>
              </a:lnSpc>
              <a:spcBef>
                <a:spcPts val="550"/>
              </a:spcBef>
              <a:spcAft>
                <a:spcPts val="0"/>
              </a:spcAft>
              <a:buSzPts val="1260"/>
              <a:buNone/>
            </a:pPr>
            <a:r>
              <a:rPr lang="en-IN" sz="1800"/>
              <a:t>function Person () {</a:t>
            </a:r>
            <a:endParaRPr sz="1800"/>
          </a:p>
          <a:p>
            <a:pPr indent="0" lvl="1" marL="367030" rtl="0" algn="l">
              <a:lnSpc>
                <a:spcPct val="100000"/>
              </a:lnSpc>
              <a:spcBef>
                <a:spcPts val="550"/>
              </a:spcBef>
              <a:spcAft>
                <a:spcPts val="0"/>
              </a:spcAft>
              <a:buSzPts val="1260"/>
              <a:buNone/>
            </a:pPr>
            <a:r>
              <a:rPr lang="en-IN" sz="1800"/>
              <a:t>    this.name = 'Sam'</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person1 = new Person();</a:t>
            </a:r>
            <a:endParaRPr sz="1800"/>
          </a:p>
          <a:p>
            <a:pPr indent="0" lvl="1" marL="367030" rtl="0" algn="l">
              <a:lnSpc>
                <a:spcPct val="100000"/>
              </a:lnSpc>
              <a:spcBef>
                <a:spcPts val="550"/>
              </a:spcBef>
              <a:spcAft>
                <a:spcPts val="0"/>
              </a:spcAft>
              <a:buSzPts val="1260"/>
              <a:buNone/>
            </a:pPr>
            <a:r>
              <a:rPr lang="en-IN" sz="1800"/>
              <a:t>let person2 = new Person();</a:t>
            </a:r>
            <a:endParaRPr sz="1800"/>
          </a:p>
        </p:txBody>
      </p:sp>
      <p:sp>
        <p:nvSpPr>
          <p:cNvPr id="470" name="Google Shape;470;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76" name="Google Shape;476;p52"/>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Each object created from the constructor function is unique. You can have the same properties as the constructor function or add a new property to one particular object. For example,</a:t>
            </a:r>
            <a:endParaRPr sz="1800"/>
          </a:p>
          <a:p>
            <a:pPr indent="0" lvl="1" marL="367030" rtl="0" algn="l">
              <a:lnSpc>
                <a:spcPct val="100000"/>
              </a:lnSpc>
              <a:spcBef>
                <a:spcPts val="550"/>
              </a:spcBef>
              <a:spcAft>
                <a:spcPts val="0"/>
              </a:spcAft>
              <a:buSzPts val="1260"/>
              <a:buNone/>
            </a:pPr>
            <a:r>
              <a:rPr lang="en-IN" sz="1800"/>
              <a:t>// using constructor function</a:t>
            </a:r>
            <a:endParaRPr sz="1800"/>
          </a:p>
          <a:p>
            <a:pPr indent="0" lvl="1" marL="367030" rtl="0" algn="l">
              <a:lnSpc>
                <a:spcPct val="100000"/>
              </a:lnSpc>
              <a:spcBef>
                <a:spcPts val="550"/>
              </a:spcBef>
              <a:spcAft>
                <a:spcPts val="0"/>
              </a:spcAft>
              <a:buSzPts val="1260"/>
              <a:buNone/>
            </a:pPr>
            <a:r>
              <a:rPr lang="en-IN" sz="1800"/>
              <a:t>function Person () {</a:t>
            </a:r>
            <a:endParaRPr sz="1800"/>
          </a:p>
          <a:p>
            <a:pPr indent="0" lvl="1" marL="367030" rtl="0" algn="l">
              <a:lnSpc>
                <a:spcPct val="100000"/>
              </a:lnSpc>
              <a:spcBef>
                <a:spcPts val="550"/>
              </a:spcBef>
              <a:spcAft>
                <a:spcPts val="0"/>
              </a:spcAft>
              <a:buSzPts val="1260"/>
              <a:buNone/>
            </a:pPr>
            <a:r>
              <a:rPr lang="en-IN" sz="1800"/>
              <a:t>    this.name = 'Sam'</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let person1 = new Person();</a:t>
            </a:r>
            <a:endParaRPr sz="1800"/>
          </a:p>
          <a:p>
            <a:pPr indent="0" lvl="1" marL="367030" rtl="0" algn="l">
              <a:lnSpc>
                <a:spcPct val="100000"/>
              </a:lnSpc>
              <a:spcBef>
                <a:spcPts val="550"/>
              </a:spcBef>
              <a:spcAft>
                <a:spcPts val="0"/>
              </a:spcAft>
              <a:buSzPts val="1260"/>
              <a:buNone/>
            </a:pPr>
            <a:r>
              <a:rPr lang="en-IN" sz="1800"/>
              <a:t>let person2 = new Person();</a:t>
            </a:r>
            <a:endParaRPr sz="1800"/>
          </a:p>
          <a:p>
            <a:pPr indent="0" lvl="1" marL="367030" rtl="0" algn="l">
              <a:lnSpc>
                <a:spcPct val="100000"/>
              </a:lnSpc>
              <a:spcBef>
                <a:spcPts val="550"/>
              </a:spcBef>
              <a:spcAft>
                <a:spcPts val="0"/>
              </a:spcAft>
              <a:buSzPts val="1260"/>
              <a:buNone/>
            </a:pPr>
            <a:r>
              <a:rPr lang="en-IN" sz="1800"/>
              <a:t>// adding new property to person1</a:t>
            </a:r>
            <a:endParaRPr sz="1800"/>
          </a:p>
          <a:p>
            <a:pPr indent="0" lvl="1" marL="367030" rtl="0" algn="l">
              <a:lnSpc>
                <a:spcPct val="100000"/>
              </a:lnSpc>
              <a:spcBef>
                <a:spcPts val="550"/>
              </a:spcBef>
              <a:spcAft>
                <a:spcPts val="0"/>
              </a:spcAft>
              <a:buSzPts val="1260"/>
              <a:buNone/>
            </a:pPr>
            <a:r>
              <a:rPr lang="en-IN" sz="1800"/>
              <a:t>person1.age = 20;</a:t>
            </a:r>
            <a:endParaRPr sz="1800"/>
          </a:p>
          <a:p>
            <a:pPr indent="0" lvl="1" marL="367030" rtl="0" algn="l">
              <a:lnSpc>
                <a:spcPct val="100000"/>
              </a:lnSpc>
              <a:spcBef>
                <a:spcPts val="550"/>
              </a:spcBef>
              <a:spcAft>
                <a:spcPts val="0"/>
              </a:spcAft>
              <a:buSzPts val="1260"/>
              <a:buNone/>
            </a:pPr>
            <a:r>
              <a:rPr lang="en-IN" sz="1800"/>
              <a:t>Now this age property is unique to person1 object and is not available to person2 object.</a:t>
            </a:r>
            <a:endParaRPr sz="1800"/>
          </a:p>
        </p:txBody>
      </p:sp>
      <p:sp>
        <p:nvSpPr>
          <p:cNvPr id="477" name="Google Shape;477;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83" name="Google Shape;483;p53"/>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Each object created from the constructor function is unique. You can have the same properties as the constructor function or add a new property to one particular object. For example,</a:t>
            </a:r>
            <a:endParaRPr sz="1800"/>
          </a:p>
          <a:p>
            <a:pPr indent="0" lvl="1" marL="367030" rtl="0" algn="l">
              <a:lnSpc>
                <a:spcPct val="100000"/>
              </a:lnSpc>
              <a:spcBef>
                <a:spcPts val="550"/>
              </a:spcBef>
              <a:spcAft>
                <a:spcPts val="0"/>
              </a:spcAft>
              <a:buSzPts val="1260"/>
              <a:buNone/>
            </a:pPr>
            <a:r>
              <a:rPr lang="en-IN" sz="1800"/>
              <a:t>// using constructor function</a:t>
            </a:r>
            <a:endParaRPr sz="1800"/>
          </a:p>
          <a:p>
            <a:pPr indent="0" lvl="1" marL="367030" rtl="0" algn="l">
              <a:lnSpc>
                <a:spcPct val="100000"/>
              </a:lnSpc>
              <a:spcBef>
                <a:spcPts val="550"/>
              </a:spcBef>
              <a:spcAft>
                <a:spcPts val="0"/>
              </a:spcAft>
              <a:buSzPts val="1260"/>
              <a:buNone/>
            </a:pPr>
            <a:r>
              <a:rPr lang="en-IN" sz="1800"/>
              <a:t>function Person () {</a:t>
            </a:r>
            <a:endParaRPr sz="1800"/>
          </a:p>
          <a:p>
            <a:pPr indent="0" lvl="1" marL="367030" rtl="0" algn="l">
              <a:lnSpc>
                <a:spcPct val="100000"/>
              </a:lnSpc>
              <a:spcBef>
                <a:spcPts val="550"/>
              </a:spcBef>
              <a:spcAft>
                <a:spcPts val="0"/>
              </a:spcAft>
              <a:buSzPts val="1260"/>
              <a:buNone/>
            </a:pPr>
            <a:r>
              <a:rPr lang="en-IN" sz="1800"/>
              <a:t>    this.name = 'Sam'</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let person1 = new Person();</a:t>
            </a:r>
            <a:endParaRPr sz="1800"/>
          </a:p>
          <a:p>
            <a:pPr indent="0" lvl="1" marL="367030" rtl="0" algn="l">
              <a:lnSpc>
                <a:spcPct val="100000"/>
              </a:lnSpc>
              <a:spcBef>
                <a:spcPts val="550"/>
              </a:spcBef>
              <a:spcAft>
                <a:spcPts val="0"/>
              </a:spcAft>
              <a:buSzPts val="1260"/>
              <a:buNone/>
            </a:pPr>
            <a:r>
              <a:rPr lang="en-IN" sz="1800"/>
              <a:t>let person2 = new Person();</a:t>
            </a:r>
            <a:endParaRPr sz="1800"/>
          </a:p>
          <a:p>
            <a:pPr indent="0" lvl="1" marL="367030" rtl="0" algn="l">
              <a:lnSpc>
                <a:spcPct val="100000"/>
              </a:lnSpc>
              <a:spcBef>
                <a:spcPts val="550"/>
              </a:spcBef>
              <a:spcAft>
                <a:spcPts val="0"/>
              </a:spcAft>
              <a:buSzPts val="1260"/>
              <a:buNone/>
            </a:pPr>
            <a:r>
              <a:rPr lang="en-IN" sz="1800"/>
              <a:t>// adding new property to person1</a:t>
            </a:r>
            <a:endParaRPr sz="1800"/>
          </a:p>
          <a:p>
            <a:pPr indent="0" lvl="1" marL="367030" rtl="0" algn="l">
              <a:lnSpc>
                <a:spcPct val="100000"/>
              </a:lnSpc>
              <a:spcBef>
                <a:spcPts val="550"/>
              </a:spcBef>
              <a:spcAft>
                <a:spcPts val="0"/>
              </a:spcAft>
              <a:buSzPts val="1260"/>
              <a:buNone/>
            </a:pPr>
            <a:r>
              <a:rPr lang="en-IN" sz="1800"/>
              <a:t>person1.age = 20;</a:t>
            </a:r>
            <a:endParaRPr sz="1800"/>
          </a:p>
          <a:p>
            <a:pPr indent="0" lvl="1" marL="367030" rtl="0" algn="l">
              <a:lnSpc>
                <a:spcPct val="100000"/>
              </a:lnSpc>
              <a:spcBef>
                <a:spcPts val="550"/>
              </a:spcBef>
              <a:spcAft>
                <a:spcPts val="0"/>
              </a:spcAft>
              <a:buSzPts val="1260"/>
              <a:buNone/>
            </a:pPr>
            <a:r>
              <a:rPr lang="en-IN" sz="1800"/>
              <a:t>Now this age property is unique to person1 object and is not available to person2 object.</a:t>
            </a:r>
            <a:endParaRPr sz="1800"/>
          </a:p>
        </p:txBody>
      </p:sp>
      <p:sp>
        <p:nvSpPr>
          <p:cNvPr id="484" name="Google Shape;484;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90" name="Google Shape;490;p54"/>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However, if an object is created with an object literal, and if a variable is defined with that object value, any changes in variable value will change the original object. For example,</a:t>
            </a:r>
            <a:endParaRPr sz="1800"/>
          </a:p>
          <a:p>
            <a:pPr indent="0" lvl="1" marL="367030" rtl="0" algn="l">
              <a:lnSpc>
                <a:spcPct val="100000"/>
              </a:lnSpc>
              <a:spcBef>
                <a:spcPts val="550"/>
              </a:spcBef>
              <a:spcAft>
                <a:spcPts val="0"/>
              </a:spcAft>
              <a:buSzPts val="1260"/>
              <a:buNone/>
            </a:pPr>
            <a:r>
              <a:rPr lang="en-IN" sz="1800"/>
              <a:t>// using object lateral</a:t>
            </a:r>
            <a:endParaRPr sz="1800"/>
          </a:p>
          <a:p>
            <a:pPr indent="0" lvl="1" marL="367030" rtl="0" algn="l">
              <a:lnSpc>
                <a:spcPct val="100000"/>
              </a:lnSpc>
              <a:spcBef>
                <a:spcPts val="550"/>
              </a:spcBef>
              <a:spcAft>
                <a:spcPts val="0"/>
              </a:spcAft>
              <a:buSzPts val="1260"/>
              <a:buNone/>
            </a:pPr>
            <a:r>
              <a:rPr lang="en-IN" sz="1800"/>
              <a:t>let person = {</a:t>
            </a:r>
            <a:endParaRPr sz="1800"/>
          </a:p>
          <a:p>
            <a:pPr indent="0" lvl="1" marL="367030" rtl="0" algn="l">
              <a:lnSpc>
                <a:spcPct val="100000"/>
              </a:lnSpc>
              <a:spcBef>
                <a:spcPts val="550"/>
              </a:spcBef>
              <a:spcAft>
                <a:spcPts val="0"/>
              </a:spcAft>
              <a:buSzPts val="1260"/>
              <a:buNone/>
            </a:pPr>
            <a:r>
              <a:rPr lang="en-IN" sz="1800"/>
              <a:t>    name: 'Sam'</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console.log(person.name); // Sam</a:t>
            </a:r>
            <a:endParaRPr sz="1800"/>
          </a:p>
          <a:p>
            <a:pPr indent="0" lvl="1" marL="367030" rtl="0" algn="l">
              <a:lnSpc>
                <a:spcPct val="100000"/>
              </a:lnSpc>
              <a:spcBef>
                <a:spcPts val="550"/>
              </a:spcBef>
              <a:spcAft>
                <a:spcPts val="0"/>
              </a:spcAft>
              <a:buSzPts val="1260"/>
              <a:buNone/>
            </a:pPr>
            <a:r>
              <a:rPr lang="en-IN" sz="1800"/>
              <a:t>let student = person;</a:t>
            </a:r>
            <a:endParaRPr sz="1800"/>
          </a:p>
          <a:p>
            <a:pPr indent="0" lvl="1" marL="367030" rtl="0" algn="l">
              <a:lnSpc>
                <a:spcPct val="100000"/>
              </a:lnSpc>
              <a:spcBef>
                <a:spcPts val="550"/>
              </a:spcBef>
              <a:spcAft>
                <a:spcPts val="0"/>
              </a:spcAft>
              <a:buSzPts val="1260"/>
              <a:buNone/>
            </a:pPr>
            <a:r>
              <a:rPr lang="en-IN" sz="1800"/>
              <a:t>// changes the property of an object</a:t>
            </a:r>
            <a:endParaRPr sz="1800"/>
          </a:p>
          <a:p>
            <a:pPr indent="0" lvl="1" marL="367030" rtl="0" algn="l">
              <a:lnSpc>
                <a:spcPct val="100000"/>
              </a:lnSpc>
              <a:spcBef>
                <a:spcPts val="550"/>
              </a:spcBef>
              <a:spcAft>
                <a:spcPts val="0"/>
              </a:spcAft>
              <a:buSzPts val="1260"/>
              <a:buNone/>
            </a:pPr>
            <a:r>
              <a:rPr lang="en-IN" sz="1800"/>
              <a:t>student.name = 'John';</a:t>
            </a:r>
            <a:endParaRPr sz="1800"/>
          </a:p>
          <a:p>
            <a:pPr indent="0" lvl="1" marL="367030" rtl="0" algn="l">
              <a:lnSpc>
                <a:spcPct val="100000"/>
              </a:lnSpc>
              <a:spcBef>
                <a:spcPts val="550"/>
              </a:spcBef>
              <a:spcAft>
                <a:spcPts val="0"/>
              </a:spcAft>
              <a:buSzPts val="1260"/>
              <a:buNone/>
            </a:pPr>
            <a:r>
              <a:rPr lang="en-IN" sz="1800"/>
              <a:t>// changes the origins object property</a:t>
            </a:r>
            <a:endParaRPr sz="1800"/>
          </a:p>
          <a:p>
            <a:pPr indent="0" lvl="1" marL="367030" rtl="0" algn="l">
              <a:lnSpc>
                <a:spcPct val="100000"/>
              </a:lnSpc>
              <a:spcBef>
                <a:spcPts val="550"/>
              </a:spcBef>
              <a:spcAft>
                <a:spcPts val="0"/>
              </a:spcAft>
              <a:buSzPts val="1260"/>
              <a:buNone/>
            </a:pPr>
            <a:r>
              <a:rPr lang="en-IN" sz="1800"/>
              <a:t>console.log(person.name); // John</a:t>
            </a:r>
            <a:endParaRPr sz="1800"/>
          </a:p>
        </p:txBody>
      </p:sp>
      <p:sp>
        <p:nvSpPr>
          <p:cNvPr id="491" name="Google Shape;491;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492" name="Google Shape;492;p54"/>
          <p:cNvSpPr txBox="1"/>
          <p:nvPr/>
        </p:nvSpPr>
        <p:spPr>
          <a:xfrm>
            <a:off x="4914900" y="2748280"/>
            <a:ext cx="3695700" cy="1753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wentieth Century"/>
                <a:ea typeface="Twentieth Century"/>
                <a:cs typeface="Twentieth Century"/>
                <a:sym typeface="Twentieth Century"/>
              </a:rPr>
              <a:t>When an object is created with an object literal, any object variable derived from that object will act as a clone of the original object. Hence, any change you make in one object will also reflect in the other object.</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Constructor Function</a:t>
            </a:r>
            <a:endParaRPr/>
          </a:p>
        </p:txBody>
      </p:sp>
      <p:sp>
        <p:nvSpPr>
          <p:cNvPr id="498" name="Google Shape;498;p55"/>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Note: In JavaScript, the keyword class was introduced in ES6 (ES2015) that also allows us to create objects. Classes are similar to constructor functions in JavaScript. To learn more, visit JavaScript Classes.</a:t>
            </a:r>
            <a:endParaRPr sz="1800"/>
          </a:p>
        </p:txBody>
      </p:sp>
      <p:sp>
        <p:nvSpPr>
          <p:cNvPr id="499" name="Google Shape;499;p5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05" name="Google Shape;505;p56"/>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Accessor Property</a:t>
            </a:r>
            <a:endParaRPr sz="1800"/>
          </a:p>
          <a:p>
            <a:pPr indent="0" lvl="1" marL="367030" rtl="0" algn="l">
              <a:lnSpc>
                <a:spcPct val="100000"/>
              </a:lnSpc>
              <a:spcBef>
                <a:spcPts val="550"/>
              </a:spcBef>
              <a:spcAft>
                <a:spcPts val="0"/>
              </a:spcAft>
              <a:buSzPts val="1260"/>
              <a:buNone/>
            </a:pPr>
            <a:r>
              <a:rPr lang="en-IN" sz="1800"/>
              <a:t>In JavaScript, accessor properties are methods that get or set the value of an object. For that, we use these two keywords: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get - to define a getter method to get the property value</a:t>
            </a:r>
            <a:endParaRPr sz="1800"/>
          </a:p>
          <a:p>
            <a:pPr indent="0" lvl="1" marL="367030" rtl="0" algn="l">
              <a:lnSpc>
                <a:spcPct val="100000"/>
              </a:lnSpc>
              <a:spcBef>
                <a:spcPts val="550"/>
              </a:spcBef>
              <a:spcAft>
                <a:spcPts val="0"/>
              </a:spcAft>
              <a:buSzPts val="1260"/>
              <a:buNone/>
            </a:pPr>
            <a:r>
              <a:rPr lang="en-IN" sz="1800"/>
              <a:t>set - to define a setter method to set the property value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JavaScript Getter</a:t>
            </a:r>
            <a:endParaRPr sz="1800"/>
          </a:p>
          <a:p>
            <a:pPr indent="0" lvl="1" marL="367030" rtl="0" algn="l">
              <a:lnSpc>
                <a:spcPct val="100000"/>
              </a:lnSpc>
              <a:spcBef>
                <a:spcPts val="550"/>
              </a:spcBef>
              <a:spcAft>
                <a:spcPts val="0"/>
              </a:spcAft>
              <a:buSzPts val="1260"/>
              <a:buNone/>
            </a:pPr>
            <a:r>
              <a:rPr lang="en-IN" sz="1800"/>
              <a:t>In JavaScript, getter methods are used to access the properties of an object. For example,</a:t>
            </a:r>
            <a:endParaRPr sz="1800"/>
          </a:p>
        </p:txBody>
      </p:sp>
      <p:sp>
        <p:nvSpPr>
          <p:cNvPr id="506" name="Google Shape;506;p5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12" name="Google Shape;512;p57"/>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const student = {</a:t>
            </a:r>
            <a:endParaRPr sz="1800"/>
          </a:p>
          <a:p>
            <a:pPr indent="0" lvl="1" marL="367030" rtl="0" algn="l">
              <a:lnSpc>
                <a:spcPct val="100000"/>
              </a:lnSpc>
              <a:spcBef>
                <a:spcPts val="550"/>
              </a:spcBef>
              <a:spcAft>
                <a:spcPts val="0"/>
              </a:spcAft>
              <a:buSzPts val="1260"/>
              <a:buNone/>
            </a:pPr>
            <a:r>
              <a:rPr lang="en-IN" sz="1800"/>
              <a:t>    // data property</a:t>
            </a:r>
            <a:endParaRPr sz="1800"/>
          </a:p>
          <a:p>
            <a:pPr indent="0" lvl="1" marL="367030" rtl="0" algn="l">
              <a:lnSpc>
                <a:spcPct val="100000"/>
              </a:lnSpc>
              <a:spcBef>
                <a:spcPts val="550"/>
              </a:spcBef>
              <a:spcAft>
                <a:spcPts val="0"/>
              </a:spcAft>
              <a:buSzPts val="1260"/>
              <a:buNone/>
            </a:pPr>
            <a:r>
              <a:rPr lang="en-IN" sz="1800"/>
              <a:t>    firstName: 'Monica', </a:t>
            </a:r>
            <a:endParaRPr sz="1800"/>
          </a:p>
          <a:p>
            <a:pPr indent="0" lvl="1" marL="367030" rtl="0" algn="l">
              <a:lnSpc>
                <a:spcPct val="100000"/>
              </a:lnSpc>
              <a:spcBef>
                <a:spcPts val="550"/>
              </a:spcBef>
              <a:spcAft>
                <a:spcPts val="0"/>
              </a:spcAft>
              <a:buSzPts val="1260"/>
              <a:buNone/>
            </a:pPr>
            <a:r>
              <a:rPr lang="en-IN" sz="1800"/>
              <a:t>    // accessor property(getter)</a:t>
            </a:r>
            <a:endParaRPr sz="1800"/>
          </a:p>
          <a:p>
            <a:pPr indent="0" lvl="1" marL="367030" rtl="0" algn="l">
              <a:lnSpc>
                <a:spcPct val="100000"/>
              </a:lnSpc>
              <a:spcBef>
                <a:spcPts val="550"/>
              </a:spcBef>
              <a:spcAft>
                <a:spcPts val="0"/>
              </a:spcAft>
              <a:buSzPts val="1260"/>
              <a:buNone/>
            </a:pPr>
            <a:r>
              <a:rPr lang="en-IN" sz="1800"/>
              <a:t>    get getName() {</a:t>
            </a:r>
            <a:endParaRPr sz="1800"/>
          </a:p>
          <a:p>
            <a:pPr indent="0" lvl="1" marL="367030" rtl="0" algn="l">
              <a:lnSpc>
                <a:spcPct val="100000"/>
              </a:lnSpc>
              <a:spcBef>
                <a:spcPts val="550"/>
              </a:spcBef>
              <a:spcAft>
                <a:spcPts val="0"/>
              </a:spcAft>
              <a:buSzPts val="1260"/>
              <a:buNone/>
            </a:pPr>
            <a:r>
              <a:rPr lang="en-IN" sz="1800"/>
              <a:t>        return this.firstName;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 accessing data property</a:t>
            </a:r>
            <a:endParaRPr sz="1800"/>
          </a:p>
          <a:p>
            <a:pPr indent="0" lvl="1" marL="367030" rtl="0" algn="l">
              <a:lnSpc>
                <a:spcPct val="100000"/>
              </a:lnSpc>
              <a:spcBef>
                <a:spcPts val="550"/>
              </a:spcBef>
              <a:spcAft>
                <a:spcPts val="0"/>
              </a:spcAft>
              <a:buSzPts val="1260"/>
              <a:buNone/>
            </a:pPr>
            <a:r>
              <a:rPr lang="en-IN" sz="1800"/>
              <a:t>console.log(student.firstName); // Monica</a:t>
            </a:r>
            <a:endParaRPr sz="1800"/>
          </a:p>
          <a:p>
            <a:pPr indent="0" lvl="1" marL="367030" rtl="0" algn="l">
              <a:lnSpc>
                <a:spcPct val="100000"/>
              </a:lnSpc>
              <a:spcBef>
                <a:spcPts val="550"/>
              </a:spcBef>
              <a:spcAft>
                <a:spcPts val="0"/>
              </a:spcAft>
              <a:buSzPts val="1260"/>
              <a:buNone/>
            </a:pPr>
            <a:r>
              <a:rPr lang="en-IN" sz="1800"/>
              <a:t>// accessing getter methods</a:t>
            </a:r>
            <a:endParaRPr sz="1800"/>
          </a:p>
          <a:p>
            <a:pPr indent="0" lvl="1" marL="367030" rtl="0" algn="l">
              <a:lnSpc>
                <a:spcPct val="100000"/>
              </a:lnSpc>
              <a:spcBef>
                <a:spcPts val="550"/>
              </a:spcBef>
              <a:spcAft>
                <a:spcPts val="0"/>
              </a:spcAft>
              <a:buSzPts val="1260"/>
              <a:buNone/>
            </a:pPr>
            <a:r>
              <a:rPr lang="en-IN" sz="1800"/>
              <a:t>console.log(student.getName); // Monica</a:t>
            </a:r>
            <a:endParaRPr sz="1800"/>
          </a:p>
          <a:p>
            <a:pPr indent="0" lvl="1" marL="367030" rtl="0" algn="l">
              <a:lnSpc>
                <a:spcPct val="100000"/>
              </a:lnSpc>
              <a:spcBef>
                <a:spcPts val="550"/>
              </a:spcBef>
              <a:spcAft>
                <a:spcPts val="0"/>
              </a:spcAft>
              <a:buSzPts val="1260"/>
              <a:buNone/>
            </a:pPr>
            <a:r>
              <a:rPr lang="en-IN" sz="1800"/>
              <a:t>// trying to access as a method</a:t>
            </a:r>
            <a:endParaRPr sz="1800"/>
          </a:p>
          <a:p>
            <a:pPr indent="0" lvl="1" marL="367030" rtl="0" algn="l">
              <a:lnSpc>
                <a:spcPct val="100000"/>
              </a:lnSpc>
              <a:spcBef>
                <a:spcPts val="550"/>
              </a:spcBef>
              <a:spcAft>
                <a:spcPts val="0"/>
              </a:spcAft>
              <a:buSzPts val="1260"/>
              <a:buNone/>
            </a:pPr>
            <a:r>
              <a:rPr lang="en-IN" sz="1800"/>
              <a:t>console.log(student.getName()); // error</a:t>
            </a:r>
            <a:endParaRPr sz="1800"/>
          </a:p>
        </p:txBody>
      </p:sp>
      <p:sp>
        <p:nvSpPr>
          <p:cNvPr id="513" name="Google Shape;513;p5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19" name="Google Shape;519;p58"/>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In the above program, a getter method getName() is created to access the property of an object.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get getName() {</a:t>
            </a:r>
            <a:endParaRPr sz="1800"/>
          </a:p>
          <a:p>
            <a:pPr indent="0" lvl="1" marL="367030" rtl="0" algn="l">
              <a:lnSpc>
                <a:spcPct val="100000"/>
              </a:lnSpc>
              <a:spcBef>
                <a:spcPts val="550"/>
              </a:spcBef>
              <a:spcAft>
                <a:spcPts val="0"/>
              </a:spcAft>
              <a:buSzPts val="1260"/>
              <a:buNone/>
            </a:pPr>
            <a:r>
              <a:rPr lang="en-IN" sz="1800"/>
              <a:t>    return this.firstName;</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Note: To create a getter method, the get keyword is used.</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And also when accessing the value, we access the value as a property.</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student.getName;</a:t>
            </a:r>
            <a:endParaRPr sz="1800"/>
          </a:p>
          <a:p>
            <a:pPr indent="0" lvl="1" marL="367030" rtl="0" algn="l">
              <a:lnSpc>
                <a:spcPct val="100000"/>
              </a:lnSpc>
              <a:spcBef>
                <a:spcPts val="550"/>
              </a:spcBef>
              <a:spcAft>
                <a:spcPts val="0"/>
              </a:spcAft>
              <a:buSzPts val="1260"/>
              <a:buNone/>
            </a:pPr>
            <a:r>
              <a:rPr lang="en-IN" sz="1800"/>
              <a:t>When you try to access the value as a method, an error occurs.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console.log(student.getName()); // error</a:t>
            </a:r>
            <a:endParaRPr sz="1800"/>
          </a:p>
        </p:txBody>
      </p:sp>
      <p:sp>
        <p:nvSpPr>
          <p:cNvPr id="520" name="Google Shape;520;p5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26" name="Google Shape;526;p59"/>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Setter</a:t>
            </a:r>
            <a:endParaRPr sz="1800"/>
          </a:p>
          <a:p>
            <a:pPr indent="0" lvl="1" marL="367030" rtl="0" algn="l">
              <a:lnSpc>
                <a:spcPct val="100000"/>
              </a:lnSpc>
              <a:spcBef>
                <a:spcPts val="550"/>
              </a:spcBef>
              <a:spcAft>
                <a:spcPts val="0"/>
              </a:spcAft>
              <a:buSzPts val="1260"/>
              <a:buNone/>
            </a:pPr>
            <a:r>
              <a:rPr lang="en-IN" sz="1800"/>
              <a:t>In JavaScript, setter methods are used to change the values of an object. For example,</a:t>
            </a:r>
            <a:endParaRPr sz="1800"/>
          </a:p>
          <a:p>
            <a:pPr indent="0" lvl="1" marL="367030" rtl="0" algn="l">
              <a:lnSpc>
                <a:spcPct val="100000"/>
              </a:lnSpc>
              <a:spcBef>
                <a:spcPts val="550"/>
              </a:spcBef>
              <a:spcAft>
                <a:spcPts val="0"/>
              </a:spcAft>
              <a:buSzPts val="1260"/>
              <a:buNone/>
            </a:pPr>
            <a:r>
              <a:rPr lang="en-IN" sz="1800"/>
              <a:t>const student = {</a:t>
            </a:r>
            <a:endParaRPr sz="1800"/>
          </a:p>
          <a:p>
            <a:pPr indent="0" lvl="1" marL="367030" rtl="0" algn="l">
              <a:lnSpc>
                <a:spcPct val="100000"/>
              </a:lnSpc>
              <a:spcBef>
                <a:spcPts val="550"/>
              </a:spcBef>
              <a:spcAft>
                <a:spcPts val="0"/>
              </a:spcAft>
              <a:buSzPts val="1260"/>
              <a:buNone/>
            </a:pPr>
            <a:r>
              <a:rPr lang="en-IN" sz="1800"/>
              <a:t>    firstName: 'Monica', </a:t>
            </a:r>
            <a:endParaRPr sz="1800"/>
          </a:p>
          <a:p>
            <a:pPr indent="0" lvl="1" marL="367030" rtl="0" algn="l">
              <a:lnSpc>
                <a:spcPct val="100000"/>
              </a:lnSpc>
              <a:spcBef>
                <a:spcPts val="550"/>
              </a:spcBef>
              <a:spcAft>
                <a:spcPts val="0"/>
              </a:spcAft>
              <a:buSzPts val="1260"/>
              <a:buNone/>
            </a:pPr>
            <a:r>
              <a:rPr lang="en-IN" sz="1800"/>
              <a:t>    //accessor property(setter)</a:t>
            </a:r>
            <a:endParaRPr sz="1800"/>
          </a:p>
          <a:p>
            <a:pPr indent="0" lvl="1" marL="367030" rtl="0" algn="l">
              <a:lnSpc>
                <a:spcPct val="100000"/>
              </a:lnSpc>
              <a:spcBef>
                <a:spcPts val="550"/>
              </a:spcBef>
              <a:spcAft>
                <a:spcPts val="0"/>
              </a:spcAft>
              <a:buSzPts val="1260"/>
              <a:buNone/>
            </a:pPr>
            <a:r>
              <a:rPr lang="en-IN" sz="1800"/>
              <a:t>    set changeName(newName) {</a:t>
            </a:r>
            <a:endParaRPr sz="1800"/>
          </a:p>
          <a:p>
            <a:pPr indent="0" lvl="1" marL="367030" rtl="0" algn="l">
              <a:lnSpc>
                <a:spcPct val="100000"/>
              </a:lnSpc>
              <a:spcBef>
                <a:spcPts val="550"/>
              </a:spcBef>
              <a:spcAft>
                <a:spcPts val="0"/>
              </a:spcAft>
              <a:buSzPts val="1260"/>
              <a:buNone/>
            </a:pPr>
            <a:r>
              <a:rPr lang="en-IN" sz="1800"/>
              <a:t>        this.firstName = newName;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console.log(student.firstName); // Monica</a:t>
            </a:r>
            <a:endParaRPr sz="1800"/>
          </a:p>
          <a:p>
            <a:pPr indent="0" lvl="1" marL="367030" rtl="0" algn="l">
              <a:lnSpc>
                <a:spcPct val="100000"/>
              </a:lnSpc>
              <a:spcBef>
                <a:spcPts val="550"/>
              </a:spcBef>
              <a:spcAft>
                <a:spcPts val="0"/>
              </a:spcAft>
              <a:buSzPts val="1260"/>
              <a:buNone/>
            </a:pPr>
            <a:r>
              <a:rPr lang="en-IN" sz="1800"/>
              <a:t>// change(set) object property using a setter</a:t>
            </a:r>
            <a:endParaRPr sz="1800"/>
          </a:p>
          <a:p>
            <a:pPr indent="0" lvl="1" marL="367030" rtl="0" algn="l">
              <a:lnSpc>
                <a:spcPct val="100000"/>
              </a:lnSpc>
              <a:spcBef>
                <a:spcPts val="550"/>
              </a:spcBef>
              <a:spcAft>
                <a:spcPts val="0"/>
              </a:spcAft>
              <a:buSzPts val="1260"/>
              <a:buNone/>
            </a:pPr>
            <a:r>
              <a:rPr lang="en-IN" sz="1800"/>
              <a:t>student.changeName = 'Sarah';</a:t>
            </a:r>
            <a:endParaRPr sz="1800"/>
          </a:p>
          <a:p>
            <a:pPr indent="0" lvl="1" marL="367030" rtl="0" algn="l">
              <a:lnSpc>
                <a:spcPct val="100000"/>
              </a:lnSpc>
              <a:spcBef>
                <a:spcPts val="550"/>
              </a:spcBef>
              <a:spcAft>
                <a:spcPts val="0"/>
              </a:spcAft>
              <a:buSzPts val="1260"/>
              <a:buNone/>
            </a:pPr>
            <a:r>
              <a:rPr lang="en-IN" sz="1800"/>
              <a:t>console.log(student.firstName); // Sarah</a:t>
            </a:r>
            <a:endParaRPr sz="1800"/>
          </a:p>
        </p:txBody>
      </p:sp>
      <p:sp>
        <p:nvSpPr>
          <p:cNvPr id="527" name="Google Shape;527;p5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46" name="Google Shape;146;p6"/>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Numbers</a:t>
            </a:r>
            <a:endParaRPr sz="2000"/>
          </a:p>
          <a:p>
            <a:pPr indent="-273050" lvl="1" marL="640080" rtl="0" algn="l">
              <a:lnSpc>
                <a:spcPct val="100000"/>
              </a:lnSpc>
              <a:spcBef>
                <a:spcPts val="550"/>
              </a:spcBef>
              <a:spcAft>
                <a:spcPts val="0"/>
              </a:spcAft>
              <a:buSzPts val="1400"/>
              <a:buChar char="?"/>
            </a:pPr>
            <a:r>
              <a:rPr lang="en-IN" sz="2000"/>
              <a:t> In a JavaScript program, they are written as follows: 13</a:t>
            </a:r>
            <a:endParaRPr sz="2000"/>
          </a:p>
          <a:p>
            <a:pPr indent="-273050" lvl="1" marL="640080" rtl="0" algn="l">
              <a:lnSpc>
                <a:spcPct val="100000"/>
              </a:lnSpc>
              <a:spcBef>
                <a:spcPts val="550"/>
              </a:spcBef>
              <a:spcAft>
                <a:spcPts val="0"/>
              </a:spcAft>
              <a:buSzPts val="1400"/>
              <a:buChar char="?"/>
            </a:pPr>
            <a:r>
              <a:rPr lang="en-IN" sz="2000"/>
              <a:t>Use that in a program, and it will cause the bit pattern for the number 13 to come into existence inside the computer’s memory.</a:t>
            </a:r>
            <a:endParaRPr sz="2000"/>
          </a:p>
          <a:p>
            <a:pPr indent="-273050" lvl="1" marL="640080" rtl="0" algn="l">
              <a:lnSpc>
                <a:spcPct val="100000"/>
              </a:lnSpc>
              <a:spcBef>
                <a:spcPts val="550"/>
              </a:spcBef>
              <a:spcAft>
                <a:spcPts val="0"/>
              </a:spcAft>
              <a:buSzPts val="1400"/>
              <a:buChar char="?"/>
            </a:pPr>
            <a:r>
              <a:rPr lang="en-IN" sz="2000"/>
              <a:t>JavaScript uses a fixed number of bits, 64 of them, to store a single number value. There are only so many patterns you can make with 64 bits, which means that the number of different numbers that can be represented is limited.</a:t>
            </a:r>
            <a:endParaRPr sz="2000"/>
          </a:p>
          <a:p>
            <a:pPr indent="-273050" lvl="1" marL="640080" rtl="0" algn="l">
              <a:lnSpc>
                <a:spcPct val="100000"/>
              </a:lnSpc>
              <a:spcBef>
                <a:spcPts val="550"/>
              </a:spcBef>
              <a:spcAft>
                <a:spcPts val="0"/>
              </a:spcAft>
              <a:buSzPts val="1400"/>
              <a:buChar char="?"/>
            </a:pPr>
            <a:r>
              <a:rPr lang="en-IN" sz="2000"/>
              <a:t>Fractional numbers are written by using a dot: 9.81</a:t>
            </a:r>
            <a:endParaRPr sz="2000"/>
          </a:p>
          <a:p>
            <a:pPr indent="-273050" lvl="1" marL="640080" rtl="0" algn="l">
              <a:lnSpc>
                <a:spcPct val="100000"/>
              </a:lnSpc>
              <a:spcBef>
                <a:spcPts val="550"/>
              </a:spcBef>
              <a:spcAft>
                <a:spcPts val="0"/>
              </a:spcAft>
              <a:buSzPts val="1400"/>
              <a:buChar char="?"/>
            </a:pPr>
            <a:r>
              <a:rPr lang="en-IN" sz="2000"/>
              <a:t>For very big or very small numbers, you may also use scientific notation by adding an e (for exponent), followed by the exponent of the number.</a:t>
            </a:r>
            <a:endParaRPr sz="2000"/>
          </a:p>
          <a:p>
            <a:pPr indent="-273050" lvl="1" marL="640080" rtl="0" algn="l">
              <a:lnSpc>
                <a:spcPct val="100000"/>
              </a:lnSpc>
              <a:spcBef>
                <a:spcPts val="550"/>
              </a:spcBef>
              <a:spcAft>
                <a:spcPts val="0"/>
              </a:spcAft>
              <a:buSzPts val="1400"/>
              <a:buChar char="?"/>
            </a:pPr>
            <a:r>
              <a:rPr lang="en-IN" sz="2000"/>
              <a:t>2.998e8</a:t>
            </a:r>
            <a:endParaRPr sz="2000"/>
          </a:p>
          <a:p>
            <a:pPr indent="-273050" lvl="1" marL="640080" rtl="0" algn="l">
              <a:lnSpc>
                <a:spcPct val="100000"/>
              </a:lnSpc>
              <a:spcBef>
                <a:spcPts val="550"/>
              </a:spcBef>
              <a:spcAft>
                <a:spcPts val="0"/>
              </a:spcAft>
              <a:buSzPts val="1400"/>
              <a:buChar char="?"/>
            </a:pPr>
            <a:r>
              <a:rPr lang="en-IN" sz="2000"/>
              <a:t>That is 2.998 × 108 = 299,800,000.</a:t>
            </a:r>
            <a:endParaRPr sz="2000"/>
          </a:p>
        </p:txBody>
      </p:sp>
      <p:sp>
        <p:nvSpPr>
          <p:cNvPr id="147" name="Google Shape;147;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33" name="Google Shape;533;p60"/>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In the above example, the setter method is used to change the value of an object.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set changeName(newName) {</a:t>
            </a:r>
            <a:endParaRPr sz="1800"/>
          </a:p>
          <a:p>
            <a:pPr indent="0" lvl="1" marL="367030" rtl="0" algn="l">
              <a:lnSpc>
                <a:spcPct val="100000"/>
              </a:lnSpc>
              <a:spcBef>
                <a:spcPts val="550"/>
              </a:spcBef>
              <a:spcAft>
                <a:spcPts val="0"/>
              </a:spcAft>
              <a:buSzPts val="1260"/>
              <a:buNone/>
            </a:pPr>
            <a:r>
              <a:rPr lang="en-IN" sz="1800"/>
              <a:t>    this.firstName = newName;</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Note: To create a setter method, the set keyword is used.</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As shown in the above program, the value of firstName is Monica.</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Then the value is changed to Sarah.</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student.changeName = 'Sarah';</a:t>
            </a:r>
            <a:endParaRPr sz="1800"/>
          </a:p>
          <a:p>
            <a:pPr indent="0" lvl="1" marL="367030" rtl="0" algn="l">
              <a:lnSpc>
                <a:spcPct val="100000"/>
              </a:lnSpc>
              <a:spcBef>
                <a:spcPts val="550"/>
              </a:spcBef>
              <a:spcAft>
                <a:spcPts val="0"/>
              </a:spcAft>
              <a:buSzPts val="1260"/>
              <a:buNone/>
            </a:pPr>
            <a:r>
              <a:rPr lang="en-IN" sz="1800"/>
              <a:t>Note: Setter must have exactly one formal parameter.</a:t>
            </a:r>
            <a:endParaRPr sz="1800"/>
          </a:p>
        </p:txBody>
      </p:sp>
      <p:sp>
        <p:nvSpPr>
          <p:cNvPr id="534" name="Google Shape;534;p6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40" name="Google Shape;540;p61"/>
          <p:cNvSpPr txBox="1"/>
          <p:nvPr>
            <p:ph idx="1" type="body"/>
          </p:nvPr>
        </p:nvSpPr>
        <p:spPr>
          <a:xfrm>
            <a:off x="228600" y="16002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ECMAScript is a trademarked scripting language specification that is defined by ECMA International. It was created to standardize JavaScript. The ES scripting language has many implementations, and the popular one is JavaScript. Generally, ECMAScript is used for client-side scripting of the World Wide Web.</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ES5 is an abbreviation of ECMAScript 5 and also known as ECMAScript 2009. The sixth edition of the ECMAScript standard is ES6 or ECMAScript 6. It is also known as ECMAScript 2015. ES6 is a major enhancement in the JavaScript language that allows us to write programs for complex applications.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Although ES5 and ES6 have some similarities in their nature, there are also so many differences between them.</a:t>
            </a:r>
            <a:endParaRPr sz="1800"/>
          </a:p>
        </p:txBody>
      </p:sp>
      <p:sp>
        <p:nvSpPr>
          <p:cNvPr id="541" name="Google Shape;541;p6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 JavaScript </a:t>
            </a:r>
            <a:endParaRPr/>
          </a:p>
        </p:txBody>
      </p:sp>
      <p:sp>
        <p:nvSpPr>
          <p:cNvPr id="547" name="Google Shape;547;p6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548" name="Google Shape;548;p62"/>
          <p:cNvPicPr preferRelativeResize="0"/>
          <p:nvPr>
            <p:ph idx="1" type="body"/>
          </p:nvPr>
        </p:nvPicPr>
        <p:blipFill rotWithShape="1">
          <a:blip r:embed="rId3">
            <a:alphaModFix/>
          </a:blip>
          <a:srcRect b="0" l="0" r="0" t="0"/>
          <a:stretch/>
        </p:blipFill>
        <p:spPr>
          <a:xfrm>
            <a:off x="612775" y="1676400"/>
            <a:ext cx="7956550" cy="485711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Arrow Function</a:t>
            </a:r>
            <a:endParaRPr/>
          </a:p>
        </p:txBody>
      </p:sp>
      <p:sp>
        <p:nvSpPr>
          <p:cNvPr id="554" name="Google Shape;554;p6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Arrow function is one of the features introduced in the ES6 version of JavaScript. It allows you to create functions in a cleaner way compared to regular functions. For example,</a:t>
            </a:r>
            <a:endParaRPr sz="1800"/>
          </a:p>
          <a:p>
            <a:pPr indent="0" lvl="1" marL="367030" rtl="0" algn="l">
              <a:lnSpc>
                <a:spcPct val="100000"/>
              </a:lnSpc>
              <a:spcBef>
                <a:spcPts val="550"/>
              </a:spcBef>
              <a:spcAft>
                <a:spcPts val="0"/>
              </a:spcAft>
              <a:buSzPts val="1260"/>
              <a:buNone/>
            </a:pPr>
            <a:r>
              <a:rPr lang="en-IN" sz="1800"/>
              <a:t>This function</a:t>
            </a:r>
            <a:endParaRPr sz="1800"/>
          </a:p>
          <a:p>
            <a:pPr indent="0" lvl="1" marL="367030" rtl="0" algn="l">
              <a:lnSpc>
                <a:spcPct val="100000"/>
              </a:lnSpc>
              <a:spcBef>
                <a:spcPts val="550"/>
              </a:spcBef>
              <a:spcAft>
                <a:spcPts val="0"/>
              </a:spcAft>
              <a:buSzPts val="1260"/>
              <a:buNone/>
            </a:pPr>
            <a:r>
              <a:rPr lang="en-IN" sz="1800"/>
              <a:t>// function expression</a:t>
            </a:r>
            <a:endParaRPr sz="1800"/>
          </a:p>
          <a:p>
            <a:pPr indent="0" lvl="1" marL="367030" rtl="0" algn="l">
              <a:lnSpc>
                <a:spcPct val="100000"/>
              </a:lnSpc>
              <a:spcBef>
                <a:spcPts val="550"/>
              </a:spcBef>
              <a:spcAft>
                <a:spcPts val="0"/>
              </a:spcAft>
              <a:buSzPts val="1260"/>
              <a:buNone/>
            </a:pPr>
            <a:r>
              <a:rPr lang="en-IN" sz="1800"/>
              <a:t>let x = function(x, y) {</a:t>
            </a:r>
            <a:endParaRPr sz="1800"/>
          </a:p>
          <a:p>
            <a:pPr indent="0" lvl="1" marL="367030" rtl="0" algn="l">
              <a:lnSpc>
                <a:spcPct val="100000"/>
              </a:lnSpc>
              <a:spcBef>
                <a:spcPts val="550"/>
              </a:spcBef>
              <a:spcAft>
                <a:spcPts val="0"/>
              </a:spcAft>
              <a:buSzPts val="1260"/>
              <a:buNone/>
            </a:pPr>
            <a:r>
              <a:rPr lang="en-IN" sz="1800"/>
              <a:t>   return x * y;</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can be written as</a:t>
            </a:r>
            <a:endParaRPr sz="1800"/>
          </a:p>
          <a:p>
            <a:pPr indent="0" lvl="1" marL="367030" rtl="0" algn="l">
              <a:lnSpc>
                <a:spcPct val="100000"/>
              </a:lnSpc>
              <a:spcBef>
                <a:spcPts val="550"/>
              </a:spcBef>
              <a:spcAft>
                <a:spcPts val="0"/>
              </a:spcAft>
              <a:buSzPts val="1260"/>
              <a:buNone/>
            </a:pPr>
            <a:r>
              <a:rPr lang="en-IN" sz="1800"/>
              <a:t>// using arrow functions</a:t>
            </a:r>
            <a:endParaRPr sz="1800"/>
          </a:p>
          <a:p>
            <a:pPr indent="0" lvl="1" marL="367030" rtl="0" algn="l">
              <a:lnSpc>
                <a:spcPct val="100000"/>
              </a:lnSpc>
              <a:spcBef>
                <a:spcPts val="550"/>
              </a:spcBef>
              <a:spcAft>
                <a:spcPts val="0"/>
              </a:spcAft>
              <a:buSzPts val="1260"/>
              <a:buNone/>
            </a:pPr>
            <a:r>
              <a:rPr lang="en-IN" sz="1800"/>
              <a:t>let x = (x, y) =&gt; x * y;</a:t>
            </a:r>
            <a:endParaRPr sz="1800"/>
          </a:p>
          <a:p>
            <a:pPr indent="0" lvl="1" marL="367030" rtl="0" algn="l">
              <a:lnSpc>
                <a:spcPct val="100000"/>
              </a:lnSpc>
              <a:spcBef>
                <a:spcPts val="550"/>
              </a:spcBef>
              <a:spcAft>
                <a:spcPts val="0"/>
              </a:spcAft>
              <a:buSzPts val="1260"/>
              <a:buNone/>
            </a:pPr>
            <a:r>
              <a:rPr lang="en-IN" sz="1800"/>
              <a:t>using an arrow function.</a:t>
            </a:r>
            <a:endParaRPr sz="1800"/>
          </a:p>
        </p:txBody>
      </p:sp>
      <p:sp>
        <p:nvSpPr>
          <p:cNvPr id="555" name="Google Shape;555;p6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Arrow Function</a:t>
            </a:r>
            <a:endParaRPr/>
          </a:p>
        </p:txBody>
      </p:sp>
      <p:sp>
        <p:nvSpPr>
          <p:cNvPr id="561" name="Google Shape;561;p6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Arrow Function Syntax</a:t>
            </a:r>
            <a:endParaRPr sz="1800"/>
          </a:p>
          <a:p>
            <a:pPr indent="0" lvl="1" marL="367030" rtl="0" algn="l">
              <a:lnSpc>
                <a:spcPct val="100000"/>
              </a:lnSpc>
              <a:spcBef>
                <a:spcPts val="550"/>
              </a:spcBef>
              <a:spcAft>
                <a:spcPts val="0"/>
              </a:spcAft>
              <a:buSzPts val="1260"/>
              <a:buNone/>
            </a:pPr>
            <a:r>
              <a:rPr lang="en-IN" sz="1800"/>
              <a:t>The syntax of the arrow function is: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myFunction = (arg1, arg2, ...argN) =&gt; {</a:t>
            </a:r>
            <a:endParaRPr sz="1800"/>
          </a:p>
          <a:p>
            <a:pPr indent="0" lvl="1" marL="367030" rtl="0" algn="l">
              <a:lnSpc>
                <a:spcPct val="100000"/>
              </a:lnSpc>
              <a:spcBef>
                <a:spcPts val="550"/>
              </a:spcBef>
              <a:spcAft>
                <a:spcPts val="0"/>
              </a:spcAft>
              <a:buSzPts val="1260"/>
              <a:buNone/>
            </a:pPr>
            <a:r>
              <a:rPr lang="en-IN" sz="1800"/>
              <a:t>    statement(s)</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Here,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myFunction is the name of the function</a:t>
            </a:r>
            <a:endParaRPr sz="1800"/>
          </a:p>
          <a:p>
            <a:pPr indent="0" lvl="1" marL="367030" rtl="0" algn="l">
              <a:lnSpc>
                <a:spcPct val="100000"/>
              </a:lnSpc>
              <a:spcBef>
                <a:spcPts val="550"/>
              </a:spcBef>
              <a:spcAft>
                <a:spcPts val="0"/>
              </a:spcAft>
              <a:buSzPts val="1260"/>
              <a:buNone/>
            </a:pPr>
            <a:r>
              <a:rPr lang="en-IN" sz="1800"/>
              <a:t>arg1, arg2, ...argN are the function arguments</a:t>
            </a:r>
            <a:endParaRPr sz="1800"/>
          </a:p>
          <a:p>
            <a:pPr indent="0" lvl="1" marL="367030" rtl="0" algn="l">
              <a:lnSpc>
                <a:spcPct val="100000"/>
              </a:lnSpc>
              <a:spcBef>
                <a:spcPts val="550"/>
              </a:spcBef>
              <a:spcAft>
                <a:spcPts val="0"/>
              </a:spcAft>
              <a:buSzPts val="1260"/>
              <a:buNone/>
            </a:pPr>
            <a:r>
              <a:rPr lang="en-IN" sz="1800"/>
              <a:t>statement(s) is the function body</a:t>
            </a:r>
            <a:endParaRPr sz="1800"/>
          </a:p>
          <a:p>
            <a:pPr indent="0" lvl="1" marL="367030" rtl="0" algn="l">
              <a:lnSpc>
                <a:spcPct val="100000"/>
              </a:lnSpc>
              <a:spcBef>
                <a:spcPts val="550"/>
              </a:spcBef>
              <a:spcAft>
                <a:spcPts val="0"/>
              </a:spcAft>
              <a:buSzPts val="1260"/>
              <a:buNone/>
            </a:pPr>
            <a:r>
              <a:rPr lang="en-IN" sz="1800"/>
              <a:t>If the body has single statement or expression, you can write arrow function as: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myFunction = (arg1, arg2, ...argN) =&gt; expression</a:t>
            </a:r>
            <a:endParaRPr sz="1800"/>
          </a:p>
        </p:txBody>
      </p:sp>
      <p:sp>
        <p:nvSpPr>
          <p:cNvPr id="562" name="Google Shape;562;p6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Arrow Function</a:t>
            </a:r>
            <a:endParaRPr/>
          </a:p>
        </p:txBody>
      </p:sp>
      <p:sp>
        <p:nvSpPr>
          <p:cNvPr id="568" name="Google Shape;568;p65"/>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Example 1: Arrow Function with No Argument</a:t>
            </a:r>
            <a:endParaRPr sz="1800"/>
          </a:p>
          <a:p>
            <a:pPr indent="0" lvl="1" marL="367030" rtl="0" algn="l">
              <a:lnSpc>
                <a:spcPct val="100000"/>
              </a:lnSpc>
              <a:spcBef>
                <a:spcPts val="550"/>
              </a:spcBef>
              <a:spcAft>
                <a:spcPts val="0"/>
              </a:spcAft>
              <a:buSzPts val="1260"/>
              <a:buNone/>
            </a:pPr>
            <a:r>
              <a:rPr lang="en-IN" sz="1800"/>
              <a:t>If a function doesn't take any argument, then you should use empty parentheses. 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greet = () =&gt; console.log('Hello');</a:t>
            </a:r>
            <a:endParaRPr sz="1800"/>
          </a:p>
          <a:p>
            <a:pPr indent="0" lvl="1" marL="367030" rtl="0" algn="l">
              <a:lnSpc>
                <a:spcPct val="100000"/>
              </a:lnSpc>
              <a:spcBef>
                <a:spcPts val="550"/>
              </a:spcBef>
              <a:spcAft>
                <a:spcPts val="0"/>
              </a:spcAft>
              <a:buSzPts val="1260"/>
              <a:buNone/>
            </a:pPr>
            <a:r>
              <a:rPr lang="en-IN" sz="1800"/>
              <a:t>greet(); // Hello</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Example 2: Arrow Function with One Argument</a:t>
            </a:r>
            <a:endParaRPr sz="1800"/>
          </a:p>
          <a:p>
            <a:pPr indent="0" lvl="1" marL="367030" rtl="0" algn="l">
              <a:lnSpc>
                <a:spcPct val="100000"/>
              </a:lnSpc>
              <a:spcBef>
                <a:spcPts val="550"/>
              </a:spcBef>
              <a:spcAft>
                <a:spcPts val="0"/>
              </a:spcAft>
              <a:buSzPts val="1260"/>
              <a:buNone/>
            </a:pPr>
            <a:r>
              <a:rPr lang="en-IN" sz="1800"/>
              <a:t>If a function has only one argument, you can omit the parentheses. 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greet = x =&gt; console.log(x);</a:t>
            </a:r>
            <a:endParaRPr sz="1800"/>
          </a:p>
          <a:p>
            <a:pPr indent="0" lvl="1" marL="367030" rtl="0" algn="l">
              <a:lnSpc>
                <a:spcPct val="100000"/>
              </a:lnSpc>
              <a:spcBef>
                <a:spcPts val="550"/>
              </a:spcBef>
              <a:spcAft>
                <a:spcPts val="0"/>
              </a:spcAft>
              <a:buSzPts val="1260"/>
              <a:buNone/>
            </a:pPr>
            <a:r>
              <a:rPr lang="en-IN" sz="1800"/>
              <a:t>greet('Hello'); // Hello </a:t>
            </a:r>
            <a:endParaRPr sz="1800"/>
          </a:p>
        </p:txBody>
      </p:sp>
      <p:sp>
        <p:nvSpPr>
          <p:cNvPr id="569" name="Google Shape;569;p6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Arrow Function</a:t>
            </a:r>
            <a:endParaRPr/>
          </a:p>
        </p:txBody>
      </p:sp>
      <p:sp>
        <p:nvSpPr>
          <p:cNvPr id="575" name="Google Shape;575;p6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Multiline Arrow Functions</a:t>
            </a:r>
            <a:endParaRPr sz="1800"/>
          </a:p>
          <a:p>
            <a:pPr indent="0" lvl="1" marL="367030" rtl="0" algn="l">
              <a:lnSpc>
                <a:spcPct val="100000"/>
              </a:lnSpc>
              <a:spcBef>
                <a:spcPts val="550"/>
              </a:spcBef>
              <a:spcAft>
                <a:spcPts val="0"/>
              </a:spcAft>
              <a:buSzPts val="1260"/>
              <a:buNone/>
            </a:pPr>
            <a:r>
              <a:rPr lang="en-IN" sz="1800"/>
              <a:t>If a function body has multiple statements, you need to put them inside curly brackets {}. 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sum = (a, b) =&gt; {</a:t>
            </a:r>
            <a:endParaRPr sz="1800"/>
          </a:p>
          <a:p>
            <a:pPr indent="0" lvl="1" marL="367030" rtl="0" algn="l">
              <a:lnSpc>
                <a:spcPct val="100000"/>
              </a:lnSpc>
              <a:spcBef>
                <a:spcPts val="550"/>
              </a:spcBef>
              <a:spcAft>
                <a:spcPts val="0"/>
              </a:spcAft>
              <a:buSzPts val="1260"/>
              <a:buNone/>
            </a:pPr>
            <a:r>
              <a:rPr lang="en-IN" sz="1800"/>
              <a:t>    let result = a + b;</a:t>
            </a:r>
            <a:endParaRPr sz="1800"/>
          </a:p>
          <a:p>
            <a:pPr indent="0" lvl="1" marL="367030" rtl="0" algn="l">
              <a:lnSpc>
                <a:spcPct val="100000"/>
              </a:lnSpc>
              <a:spcBef>
                <a:spcPts val="550"/>
              </a:spcBef>
              <a:spcAft>
                <a:spcPts val="0"/>
              </a:spcAft>
              <a:buSzPts val="1260"/>
              <a:buNone/>
            </a:pPr>
            <a:r>
              <a:rPr lang="en-IN" sz="1800"/>
              <a:t>    return result;</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result1 = sum(5,7);</a:t>
            </a:r>
            <a:endParaRPr sz="1800"/>
          </a:p>
          <a:p>
            <a:pPr indent="0" lvl="1" marL="367030" rtl="0" algn="l">
              <a:lnSpc>
                <a:spcPct val="100000"/>
              </a:lnSpc>
              <a:spcBef>
                <a:spcPts val="550"/>
              </a:spcBef>
              <a:spcAft>
                <a:spcPts val="0"/>
              </a:spcAft>
              <a:buSzPts val="1260"/>
              <a:buNone/>
            </a:pPr>
            <a:r>
              <a:rPr lang="en-IN" sz="1800"/>
              <a:t>console.log(result1); // 12</a:t>
            </a:r>
            <a:endParaRPr sz="1800"/>
          </a:p>
        </p:txBody>
      </p:sp>
      <p:sp>
        <p:nvSpPr>
          <p:cNvPr id="576" name="Google Shape;576;p6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fe2c038ce3_0_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582" name="Google Shape;582;gfe2c038ce3_0_0"/>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In JavaScript, there are three ways we can use a for loop.</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JavaScript for loop</a:t>
            </a:r>
            <a:endParaRPr sz="1800"/>
          </a:p>
          <a:p>
            <a:pPr indent="0" lvl="1" marL="367030" rtl="0" algn="l">
              <a:lnSpc>
                <a:spcPct val="100000"/>
              </a:lnSpc>
              <a:spcBef>
                <a:spcPts val="550"/>
              </a:spcBef>
              <a:spcAft>
                <a:spcPts val="0"/>
              </a:spcAft>
              <a:buSzPts val="1260"/>
              <a:buNone/>
            </a:pPr>
            <a:r>
              <a:rPr lang="en-IN" sz="1800"/>
              <a:t>JavaScript for...in loop</a:t>
            </a:r>
            <a:endParaRPr sz="1800"/>
          </a:p>
          <a:p>
            <a:pPr indent="0" lvl="1" marL="367030" rtl="0" algn="l">
              <a:lnSpc>
                <a:spcPct val="100000"/>
              </a:lnSpc>
              <a:spcBef>
                <a:spcPts val="550"/>
              </a:spcBef>
              <a:spcAft>
                <a:spcPts val="0"/>
              </a:spcAft>
              <a:buSzPts val="1260"/>
              <a:buNone/>
            </a:pPr>
            <a:r>
              <a:rPr lang="en-IN" sz="1800"/>
              <a:t>JavaScript for...of loop</a:t>
            </a:r>
            <a:endParaRPr sz="1800"/>
          </a:p>
          <a:p>
            <a:pPr indent="0" lvl="1" marL="367030" rtl="0" algn="l">
              <a:lnSpc>
                <a:spcPct val="100000"/>
              </a:lnSpc>
              <a:spcBef>
                <a:spcPts val="550"/>
              </a:spcBef>
              <a:spcAft>
                <a:spcPts val="0"/>
              </a:spcAft>
              <a:buSzPts val="1260"/>
              <a:buNone/>
            </a:pPr>
            <a:r>
              <a:rPr lang="en-IN" sz="1800"/>
              <a:t>The for...of loop was introduced in the later versions of JavaScript ES6.</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 for..of loop in JavaScript allows you to iterate over iterable objects (arrays, sets, maps, strings etc).</a:t>
            </a:r>
            <a:endParaRPr sz="1800"/>
          </a:p>
          <a:p>
            <a:pPr indent="0" lvl="1" marL="367030" rtl="0" algn="l">
              <a:lnSpc>
                <a:spcPct val="100000"/>
              </a:lnSpc>
              <a:spcBef>
                <a:spcPts val="550"/>
              </a:spcBef>
              <a:spcAft>
                <a:spcPts val="0"/>
              </a:spcAft>
              <a:buSzPts val="1260"/>
              <a:buNone/>
            </a:pPr>
            <a:r>
              <a:t/>
            </a:r>
            <a:endParaRPr sz="1800"/>
          </a:p>
        </p:txBody>
      </p:sp>
      <p:sp>
        <p:nvSpPr>
          <p:cNvPr id="583" name="Google Shape;583;gfe2c038ce3_0_0"/>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fe2c038ce3_0_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589" name="Google Shape;589;gfe2c038ce3_0_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The for…in loop</a:t>
            </a:r>
            <a:endParaRPr sz="1800"/>
          </a:p>
          <a:p>
            <a:pPr indent="0" lvl="0" marL="367030" rtl="0" algn="l">
              <a:lnSpc>
                <a:spcPct val="100000"/>
              </a:lnSpc>
              <a:spcBef>
                <a:spcPts val="550"/>
              </a:spcBef>
              <a:spcAft>
                <a:spcPts val="0"/>
              </a:spcAft>
              <a:buClr>
                <a:schemeClr val="dk1"/>
              </a:buClr>
              <a:buSzPts val="1100"/>
              <a:buFont typeface="Arial"/>
              <a:buNone/>
            </a:pPr>
            <a:r>
              <a:rPr lang="en-IN" sz="1800"/>
              <a:t>The for…in loop is similar to for loop, which iterates through the properties of an object, i.e., when you require to visit the properties or keys of the object, then you can use for…in loop. </a:t>
            </a:r>
            <a:endParaRPr sz="1800"/>
          </a:p>
          <a:p>
            <a:pPr indent="0" lvl="0" marL="367030" rtl="0" algn="l">
              <a:lnSpc>
                <a:spcPct val="100000"/>
              </a:lnSpc>
              <a:spcBef>
                <a:spcPts val="550"/>
              </a:spcBef>
              <a:spcAft>
                <a:spcPts val="0"/>
              </a:spcAft>
              <a:buClr>
                <a:schemeClr val="dk1"/>
              </a:buClr>
              <a:buSzPts val="1100"/>
              <a:buFont typeface="Arial"/>
              <a:buNone/>
            </a:pPr>
            <a:r>
              <a:rPr lang="en-IN" sz="1800"/>
              <a:t>for (variable_name in object_name) //Here in is the keyword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  // statement or block to execute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1" marL="367030" rtl="0" algn="l">
              <a:lnSpc>
                <a:spcPct val="100000"/>
              </a:lnSpc>
              <a:spcBef>
                <a:spcPts val="550"/>
              </a:spcBef>
              <a:spcAft>
                <a:spcPts val="0"/>
              </a:spcAft>
              <a:buSzPts val="1260"/>
              <a:buNone/>
            </a:pPr>
            <a:r>
              <a:rPr lang="en-IN" sz="1800"/>
              <a:t>In every iteration, one property from the object is assigned to the name of the variable, and this loop continues till all of the object properties get covered.</a:t>
            </a:r>
            <a:endParaRPr sz="1800"/>
          </a:p>
          <a:p>
            <a:pPr indent="0" lvl="1" marL="367030" rtl="0" algn="l">
              <a:lnSpc>
                <a:spcPct val="100000"/>
              </a:lnSpc>
              <a:spcBef>
                <a:spcPts val="550"/>
              </a:spcBef>
              <a:spcAft>
                <a:spcPts val="0"/>
              </a:spcAft>
              <a:buSzPts val="1260"/>
              <a:buNone/>
            </a:pPr>
            <a:r>
              <a:t/>
            </a:r>
            <a:endParaRPr sz="1800"/>
          </a:p>
        </p:txBody>
      </p:sp>
      <p:sp>
        <p:nvSpPr>
          <p:cNvPr id="590" name="Google Shape;590;gfe2c038ce3_0_6"/>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fe2c038ce3_0_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596" name="Google Shape;596;gfe2c038ce3_0_1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function Mobile(model_no){  </a:t>
            </a:r>
            <a:endParaRPr sz="1800"/>
          </a:p>
          <a:p>
            <a:pPr indent="0" lvl="0" marL="367030" rtl="0" algn="l">
              <a:lnSpc>
                <a:spcPct val="100000"/>
              </a:lnSpc>
              <a:spcBef>
                <a:spcPts val="550"/>
              </a:spcBef>
              <a:spcAft>
                <a:spcPts val="0"/>
              </a:spcAft>
              <a:buClr>
                <a:schemeClr val="dk1"/>
              </a:buClr>
              <a:buSzPts val="1100"/>
              <a:buFont typeface="Arial"/>
              <a:buNone/>
            </a:pPr>
            <a:r>
              <a:rPr lang="en-IN" sz="1800"/>
              <a:t>this.Model = model_no;  </a:t>
            </a:r>
            <a:endParaRPr sz="1800"/>
          </a:p>
          <a:p>
            <a:pPr indent="0" lvl="0" marL="367030" rtl="0" algn="l">
              <a:lnSpc>
                <a:spcPct val="100000"/>
              </a:lnSpc>
              <a:spcBef>
                <a:spcPts val="550"/>
              </a:spcBef>
              <a:spcAft>
                <a:spcPts val="0"/>
              </a:spcAft>
              <a:buClr>
                <a:schemeClr val="dk1"/>
              </a:buClr>
              <a:buSzPts val="1100"/>
              <a:buFont typeface="Arial"/>
              <a:buNone/>
            </a:pPr>
            <a:r>
              <a:rPr lang="en-IN" sz="1800"/>
              <a:t>this.Color = 'White';  </a:t>
            </a:r>
            <a:endParaRPr sz="1800"/>
          </a:p>
          <a:p>
            <a:pPr indent="0" lvl="0" marL="367030" rtl="0" algn="l">
              <a:lnSpc>
                <a:spcPct val="100000"/>
              </a:lnSpc>
              <a:spcBef>
                <a:spcPts val="550"/>
              </a:spcBef>
              <a:spcAft>
                <a:spcPts val="0"/>
              </a:spcAft>
              <a:buClr>
                <a:schemeClr val="dk1"/>
              </a:buClr>
              <a:buSzPts val="1100"/>
              <a:buFont typeface="Arial"/>
              <a:buNone/>
            </a:pPr>
            <a:r>
              <a:rPr lang="en-IN" sz="1800"/>
              <a:t>this.RAM = '4GB';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var Samsung = new Mobile("Galaxy");  </a:t>
            </a:r>
            <a:endParaRPr sz="1800"/>
          </a:p>
          <a:p>
            <a:pPr indent="0" lvl="0" marL="367030" rtl="0" algn="l">
              <a:lnSpc>
                <a:spcPct val="100000"/>
              </a:lnSpc>
              <a:spcBef>
                <a:spcPts val="550"/>
              </a:spcBef>
              <a:spcAft>
                <a:spcPts val="0"/>
              </a:spcAft>
              <a:buClr>
                <a:schemeClr val="dk1"/>
              </a:buClr>
              <a:buSzPts val="1100"/>
              <a:buFont typeface="Arial"/>
              <a:buNone/>
            </a:pPr>
            <a:r>
              <a:rPr lang="en-IN" sz="1800"/>
              <a:t>for(var props in Samsung)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console.log(props+ " : " +Samsung[props]);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Model : Galaxy</a:t>
            </a:r>
            <a:endParaRPr sz="1800"/>
          </a:p>
          <a:p>
            <a:pPr indent="0" lvl="0" marL="367030" rtl="0" algn="l">
              <a:lnSpc>
                <a:spcPct val="100000"/>
              </a:lnSpc>
              <a:spcBef>
                <a:spcPts val="550"/>
              </a:spcBef>
              <a:spcAft>
                <a:spcPts val="0"/>
              </a:spcAft>
              <a:buClr>
                <a:schemeClr val="dk1"/>
              </a:buClr>
              <a:buSzPts val="1100"/>
              <a:buFont typeface="Arial"/>
              <a:buNone/>
            </a:pPr>
            <a:r>
              <a:rPr lang="en-IN" sz="1800"/>
              <a:t>Color : White</a:t>
            </a:r>
            <a:endParaRPr sz="1800"/>
          </a:p>
          <a:p>
            <a:pPr indent="0" lvl="0" marL="367030" rtl="0" algn="l">
              <a:lnSpc>
                <a:spcPct val="100000"/>
              </a:lnSpc>
              <a:spcBef>
                <a:spcPts val="550"/>
              </a:spcBef>
              <a:spcAft>
                <a:spcPts val="0"/>
              </a:spcAft>
              <a:buClr>
                <a:schemeClr val="dk1"/>
              </a:buClr>
              <a:buSzPts val="1100"/>
              <a:buFont typeface="Arial"/>
              <a:buNone/>
            </a:pPr>
            <a:r>
              <a:rPr lang="en-IN" sz="1800"/>
              <a:t>RAM : 4GB</a:t>
            </a:r>
            <a:endParaRPr sz="1800"/>
          </a:p>
          <a:p>
            <a:pPr indent="0" lvl="1" marL="367030" rtl="0" algn="l">
              <a:lnSpc>
                <a:spcPct val="100000"/>
              </a:lnSpc>
              <a:spcBef>
                <a:spcPts val="550"/>
              </a:spcBef>
              <a:spcAft>
                <a:spcPts val="0"/>
              </a:spcAft>
              <a:buSzPts val="1260"/>
              <a:buNone/>
            </a:pPr>
            <a:r>
              <a:t/>
            </a:r>
            <a:endParaRPr sz="1800"/>
          </a:p>
        </p:txBody>
      </p:sp>
      <p:sp>
        <p:nvSpPr>
          <p:cNvPr id="597" name="Google Shape;597;gfe2c038ce3_0_16"/>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53" name="Google Shape;153;p7"/>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Arithmetic:</a:t>
            </a:r>
            <a:endParaRPr sz="2000"/>
          </a:p>
          <a:p>
            <a:pPr indent="-273050" lvl="1" marL="640080" rtl="0" algn="l">
              <a:lnSpc>
                <a:spcPct val="100000"/>
              </a:lnSpc>
              <a:spcBef>
                <a:spcPts val="550"/>
              </a:spcBef>
              <a:spcAft>
                <a:spcPts val="0"/>
              </a:spcAft>
              <a:buSzPts val="1400"/>
              <a:buChar char="?"/>
            </a:pPr>
            <a:r>
              <a:rPr lang="en-IN" sz="2000"/>
              <a:t>Arithmetic operations such as addition or multiplication take two number values and produce a new number from them. Here is what they look like in JavaScript:</a:t>
            </a:r>
            <a:endParaRPr sz="2000"/>
          </a:p>
          <a:p>
            <a:pPr indent="-273050" lvl="1" marL="640080" rtl="0" algn="l">
              <a:lnSpc>
                <a:spcPct val="100000"/>
              </a:lnSpc>
              <a:spcBef>
                <a:spcPts val="550"/>
              </a:spcBef>
              <a:spcAft>
                <a:spcPts val="0"/>
              </a:spcAft>
              <a:buSzPts val="1400"/>
              <a:buChar char="?"/>
            </a:pPr>
            <a:r>
              <a:rPr lang="en-IN" sz="2000"/>
              <a:t>100 + 4 * 11</a:t>
            </a:r>
            <a:endParaRPr sz="2000"/>
          </a:p>
          <a:p>
            <a:pPr indent="-273050" lvl="1" marL="640080" rtl="0" algn="l">
              <a:lnSpc>
                <a:spcPct val="100000"/>
              </a:lnSpc>
              <a:spcBef>
                <a:spcPts val="550"/>
              </a:spcBef>
              <a:spcAft>
                <a:spcPts val="0"/>
              </a:spcAft>
              <a:buSzPts val="1400"/>
              <a:buChar char="?"/>
            </a:pPr>
            <a:r>
              <a:rPr lang="en-IN" sz="2000"/>
              <a:t>The + and * symbols are called operators. The first stands for addition, and the second stands for multiplication.</a:t>
            </a:r>
            <a:endParaRPr sz="2000"/>
          </a:p>
          <a:p>
            <a:pPr indent="-273050" lvl="1" marL="640080" rtl="0" algn="l">
              <a:lnSpc>
                <a:spcPct val="100000"/>
              </a:lnSpc>
              <a:spcBef>
                <a:spcPts val="550"/>
              </a:spcBef>
              <a:spcAft>
                <a:spcPts val="0"/>
              </a:spcAft>
              <a:buSzPts val="1400"/>
              <a:buChar char="?"/>
            </a:pPr>
            <a:r>
              <a:rPr lang="en-IN" sz="2000"/>
              <a:t>But as in mathematics, you can change this by wrapping the addition in parentheses.</a:t>
            </a:r>
            <a:endParaRPr sz="2000"/>
          </a:p>
          <a:p>
            <a:pPr indent="-273050" lvl="1" marL="640080" rtl="0" algn="l">
              <a:lnSpc>
                <a:spcPct val="100000"/>
              </a:lnSpc>
              <a:spcBef>
                <a:spcPts val="550"/>
              </a:spcBef>
              <a:spcAft>
                <a:spcPts val="0"/>
              </a:spcAft>
              <a:buSzPts val="1400"/>
              <a:buChar char="?"/>
            </a:pPr>
            <a:r>
              <a:rPr lang="en-IN" sz="2000"/>
              <a:t>(100 + 4) * 11</a:t>
            </a:r>
            <a:endParaRPr sz="2000"/>
          </a:p>
        </p:txBody>
      </p:sp>
      <p:sp>
        <p:nvSpPr>
          <p:cNvPr id="154" name="Google Shape;154;p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fe2c038ce3_0_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603" name="Google Shape;603;gfe2c038ce3_0_2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SzPts val="1100"/>
              <a:buNone/>
            </a:pPr>
            <a:r>
              <a:rPr lang="en-IN" sz="1800"/>
              <a:t>If you pass the function in the properties of the object then this loop will give you the complete function in the output. You can it's illustration in the following code:</a:t>
            </a:r>
            <a:endParaRPr sz="1800"/>
          </a:p>
          <a:p>
            <a:pPr indent="0" lvl="1" marL="367030" rtl="0" algn="l">
              <a:lnSpc>
                <a:spcPct val="100000"/>
              </a:lnSpc>
              <a:spcBef>
                <a:spcPts val="550"/>
              </a:spcBef>
              <a:spcAft>
                <a:spcPts val="0"/>
              </a:spcAft>
              <a:buSzPts val="1260"/>
              <a:buNone/>
            </a:pPr>
            <a:r>
              <a:t/>
            </a:r>
            <a:endParaRPr sz="1800"/>
          </a:p>
        </p:txBody>
      </p:sp>
      <p:sp>
        <p:nvSpPr>
          <p:cNvPr id="604" name="Google Shape;604;gfe2c038ce3_0_24"/>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fe2c038ce3_0_3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610" name="Google Shape;610;gfe2c038ce3_0_3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SzPts val="1100"/>
              <a:buNone/>
            </a:pPr>
            <a:r>
              <a:rPr lang="en-IN" sz="1800"/>
              <a:t>function Mobile(model_no){  </a:t>
            </a:r>
            <a:endParaRPr sz="1800"/>
          </a:p>
          <a:p>
            <a:pPr indent="0" lvl="0" marL="367030" rtl="0" algn="l">
              <a:lnSpc>
                <a:spcPct val="100000"/>
              </a:lnSpc>
              <a:spcBef>
                <a:spcPts val="550"/>
              </a:spcBef>
              <a:spcAft>
                <a:spcPts val="0"/>
              </a:spcAft>
              <a:buSzPts val="1100"/>
              <a:buNone/>
            </a:pPr>
            <a:r>
              <a:rPr lang="en-IN" sz="1800"/>
              <a:t>this.Model = model_no;  </a:t>
            </a:r>
            <a:endParaRPr sz="1800"/>
          </a:p>
          <a:p>
            <a:pPr indent="0" lvl="0" marL="367030" rtl="0" algn="l">
              <a:lnSpc>
                <a:spcPct val="100000"/>
              </a:lnSpc>
              <a:spcBef>
                <a:spcPts val="550"/>
              </a:spcBef>
              <a:spcAft>
                <a:spcPts val="0"/>
              </a:spcAft>
              <a:buSzPts val="1100"/>
              <a:buNone/>
            </a:pPr>
            <a:r>
              <a:rPr lang="en-IN" sz="1800"/>
              <a:t>this.Color = 'White';  </a:t>
            </a:r>
            <a:endParaRPr sz="1800"/>
          </a:p>
          <a:p>
            <a:pPr indent="0" lvl="0" marL="367030" rtl="0" algn="l">
              <a:lnSpc>
                <a:spcPct val="100000"/>
              </a:lnSpc>
              <a:spcBef>
                <a:spcPts val="550"/>
              </a:spcBef>
              <a:spcAft>
                <a:spcPts val="0"/>
              </a:spcAft>
              <a:buSzPts val="1100"/>
              <a:buNone/>
            </a:pPr>
            <a:r>
              <a:rPr lang="en-IN" sz="1800"/>
              <a:t>this.RAM = '4GB';  </a:t>
            </a:r>
            <a:endParaRPr sz="1800"/>
          </a:p>
          <a:p>
            <a:pPr indent="0" lvl="0" marL="367030" rtl="0" algn="l">
              <a:lnSpc>
                <a:spcPct val="100000"/>
              </a:lnSpc>
              <a:spcBef>
                <a:spcPts val="550"/>
              </a:spcBef>
              <a:spcAft>
                <a:spcPts val="0"/>
              </a:spcAft>
              <a:buSzPts val="1100"/>
              <a:buNone/>
            </a:pPr>
            <a:r>
              <a:rPr lang="en-IN" sz="1800"/>
              <a:t>this.Price = function price()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   console.log(this.model + "Price = Rs. 3300");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var Samsung = new Mobile("Galaxy");  </a:t>
            </a:r>
            <a:endParaRPr sz="1800"/>
          </a:p>
          <a:p>
            <a:pPr indent="0" lvl="0" marL="367030" rtl="0" algn="l">
              <a:lnSpc>
                <a:spcPct val="100000"/>
              </a:lnSpc>
              <a:spcBef>
                <a:spcPts val="550"/>
              </a:spcBef>
              <a:spcAft>
                <a:spcPts val="0"/>
              </a:spcAft>
              <a:buSzPts val="1100"/>
              <a:buNone/>
            </a:pPr>
            <a:r>
              <a:rPr lang="en-IN" sz="1800"/>
              <a:t>for(var props in Samsung)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   console.log(props+ " : " +Samsung[props]);  </a:t>
            </a:r>
            <a:endParaRPr sz="1800"/>
          </a:p>
          <a:p>
            <a:pPr indent="0" lvl="0" marL="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t/>
            </a:r>
            <a:endParaRPr sz="1800"/>
          </a:p>
          <a:p>
            <a:pPr indent="0" lvl="1" marL="367030" rtl="0" algn="l">
              <a:lnSpc>
                <a:spcPct val="100000"/>
              </a:lnSpc>
              <a:spcBef>
                <a:spcPts val="550"/>
              </a:spcBef>
              <a:spcAft>
                <a:spcPts val="0"/>
              </a:spcAft>
              <a:buSzPts val="1260"/>
              <a:buNone/>
            </a:pPr>
            <a:r>
              <a:t/>
            </a:r>
            <a:endParaRPr sz="1800"/>
          </a:p>
        </p:txBody>
      </p:sp>
      <p:sp>
        <p:nvSpPr>
          <p:cNvPr id="611" name="Google Shape;611;gfe2c038ce3_0_33"/>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612" name="Google Shape;612;gfe2c038ce3_0_33"/>
          <p:cNvSpPr txBox="1"/>
          <p:nvPr/>
        </p:nvSpPr>
        <p:spPr>
          <a:xfrm>
            <a:off x="5067400" y="4386975"/>
            <a:ext cx="35454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Model : Galaxy</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Color : White</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RAM : 4GB</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Price : function price()</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   console.log(this.model + "Price = Rs. 3300");</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fe2c038ce3_0_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618" name="Google Shape;618;gfe2c038ce3_0_42"/>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The for…of loop</a:t>
            </a:r>
            <a:endParaRPr sz="1800"/>
          </a:p>
          <a:p>
            <a:pPr indent="0" lvl="0" marL="367030" rtl="0" algn="l">
              <a:lnSpc>
                <a:spcPct val="100000"/>
              </a:lnSpc>
              <a:spcBef>
                <a:spcPts val="550"/>
              </a:spcBef>
              <a:spcAft>
                <a:spcPts val="0"/>
              </a:spcAft>
              <a:buClr>
                <a:schemeClr val="dk1"/>
              </a:buClr>
              <a:buSzPts val="1100"/>
              <a:buFont typeface="Arial"/>
              <a:buNone/>
            </a:pPr>
            <a:r>
              <a:rPr lang="en-IN" sz="1800"/>
              <a:t>Unlike the object literals, this loop is used to iterate the iterables (arrays, string, etc.).</a:t>
            </a:r>
            <a:endParaRPr sz="1800"/>
          </a:p>
          <a:p>
            <a:pPr indent="0" lvl="0" marL="367030" rtl="0" algn="l">
              <a:lnSpc>
                <a:spcPct val="100000"/>
              </a:lnSpc>
              <a:spcBef>
                <a:spcPts val="550"/>
              </a:spcBef>
              <a:spcAft>
                <a:spcPts val="0"/>
              </a:spcAft>
              <a:buClr>
                <a:schemeClr val="dk1"/>
              </a:buClr>
              <a:buSzPts val="1100"/>
              <a:buFont typeface="Arial"/>
              <a:buNone/>
            </a:pPr>
            <a:r>
              <a:t/>
            </a:r>
            <a:endParaRPr sz="1800"/>
          </a:p>
          <a:p>
            <a:pPr indent="0" lvl="0" marL="367030" rtl="0" algn="l">
              <a:lnSpc>
                <a:spcPct val="100000"/>
              </a:lnSpc>
              <a:spcBef>
                <a:spcPts val="550"/>
              </a:spcBef>
              <a:spcAft>
                <a:spcPts val="0"/>
              </a:spcAft>
              <a:buClr>
                <a:schemeClr val="dk1"/>
              </a:buClr>
              <a:buSzPts val="1100"/>
              <a:buFont typeface="Arial"/>
              <a:buNone/>
            </a:pPr>
            <a:r>
              <a:rPr lang="en-IN" sz="1800"/>
              <a:t>Syntax</a:t>
            </a:r>
            <a:endParaRPr sz="1800"/>
          </a:p>
          <a:p>
            <a:pPr indent="0" lvl="0" marL="367030" rtl="0" algn="l">
              <a:lnSpc>
                <a:spcPct val="100000"/>
              </a:lnSpc>
              <a:spcBef>
                <a:spcPts val="550"/>
              </a:spcBef>
              <a:spcAft>
                <a:spcPts val="0"/>
              </a:spcAft>
              <a:buClr>
                <a:schemeClr val="dk1"/>
              </a:buClr>
              <a:buSzPts val="1100"/>
              <a:buFont typeface="Arial"/>
              <a:buNone/>
            </a:pPr>
            <a:r>
              <a:t/>
            </a:r>
            <a:endParaRPr sz="1800"/>
          </a:p>
          <a:p>
            <a:pPr indent="0" lvl="0" marL="367030" rtl="0" algn="l">
              <a:lnSpc>
                <a:spcPct val="100000"/>
              </a:lnSpc>
              <a:spcBef>
                <a:spcPts val="550"/>
              </a:spcBef>
              <a:spcAft>
                <a:spcPts val="0"/>
              </a:spcAft>
              <a:buClr>
                <a:schemeClr val="dk1"/>
              </a:buClr>
              <a:buSzPts val="1100"/>
              <a:buFont typeface="Arial"/>
              <a:buNone/>
            </a:pPr>
            <a:r>
              <a:rPr lang="en-IN" sz="1800"/>
              <a:t>for(variable_name of object_name) // Here of is a keyword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   //statement or block to execute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In every iteration, one property from the iterables gets assigned to the variable_name, and the loop continues till the end of the iteration.</a:t>
            </a:r>
            <a:endParaRPr sz="1800"/>
          </a:p>
          <a:p>
            <a:pPr indent="0" lvl="1" marL="367030" rtl="0" algn="l">
              <a:lnSpc>
                <a:spcPct val="100000"/>
              </a:lnSpc>
              <a:spcBef>
                <a:spcPts val="550"/>
              </a:spcBef>
              <a:spcAft>
                <a:spcPts val="0"/>
              </a:spcAft>
              <a:buSzPts val="1260"/>
              <a:buNone/>
            </a:pPr>
            <a:r>
              <a:t/>
            </a:r>
            <a:endParaRPr sz="1800"/>
          </a:p>
        </p:txBody>
      </p:sp>
      <p:sp>
        <p:nvSpPr>
          <p:cNvPr id="619" name="Google Shape;619;gfe2c038ce3_0_42"/>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fe2c038ce3_0_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for... of Loop</a:t>
            </a:r>
            <a:endParaRPr/>
          </a:p>
        </p:txBody>
      </p:sp>
      <p:sp>
        <p:nvSpPr>
          <p:cNvPr id="625" name="Google Shape;625;gfe2c038ce3_0_50"/>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var fruits = ['Apple', 'Banana', 'Mango', 'Orange'];  </a:t>
            </a:r>
            <a:endParaRPr sz="1800"/>
          </a:p>
          <a:p>
            <a:pPr indent="0" lvl="0" marL="367030" rtl="0" algn="l">
              <a:lnSpc>
                <a:spcPct val="100000"/>
              </a:lnSpc>
              <a:spcBef>
                <a:spcPts val="550"/>
              </a:spcBef>
              <a:spcAft>
                <a:spcPts val="0"/>
              </a:spcAft>
              <a:buClr>
                <a:schemeClr val="dk1"/>
              </a:buClr>
              <a:buSzPts val="1100"/>
              <a:buFont typeface="Arial"/>
              <a:buNone/>
            </a:pPr>
            <a:r>
              <a:rPr lang="en-IN" sz="1800"/>
              <a:t>for(let value of fruits)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  console.log(value);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Output</a:t>
            </a:r>
            <a:endParaRPr sz="1800"/>
          </a:p>
          <a:p>
            <a:pPr indent="0" lvl="0" marL="367030" rtl="0" algn="l">
              <a:lnSpc>
                <a:spcPct val="100000"/>
              </a:lnSpc>
              <a:spcBef>
                <a:spcPts val="550"/>
              </a:spcBef>
              <a:spcAft>
                <a:spcPts val="0"/>
              </a:spcAft>
              <a:buClr>
                <a:schemeClr val="dk1"/>
              </a:buClr>
              <a:buSzPts val="1100"/>
              <a:buFont typeface="Arial"/>
              <a:buNone/>
            </a:pPr>
            <a:r>
              <a:t/>
            </a:r>
            <a:endParaRPr sz="1800"/>
          </a:p>
          <a:p>
            <a:pPr indent="0" lvl="0" marL="367030" rtl="0" algn="l">
              <a:lnSpc>
                <a:spcPct val="100000"/>
              </a:lnSpc>
              <a:spcBef>
                <a:spcPts val="550"/>
              </a:spcBef>
              <a:spcAft>
                <a:spcPts val="0"/>
              </a:spcAft>
              <a:buClr>
                <a:schemeClr val="dk1"/>
              </a:buClr>
              <a:buSzPts val="1100"/>
              <a:buFont typeface="Arial"/>
              <a:buNone/>
            </a:pPr>
            <a:r>
              <a:rPr lang="en-IN" sz="1800"/>
              <a:t>Apple</a:t>
            </a:r>
            <a:endParaRPr sz="1800"/>
          </a:p>
          <a:p>
            <a:pPr indent="0" lvl="0" marL="367030" rtl="0" algn="l">
              <a:lnSpc>
                <a:spcPct val="100000"/>
              </a:lnSpc>
              <a:spcBef>
                <a:spcPts val="550"/>
              </a:spcBef>
              <a:spcAft>
                <a:spcPts val="0"/>
              </a:spcAft>
              <a:buClr>
                <a:schemeClr val="dk1"/>
              </a:buClr>
              <a:buSzPts val="1100"/>
              <a:buFont typeface="Arial"/>
              <a:buNone/>
            </a:pPr>
            <a:r>
              <a:rPr lang="en-IN" sz="1800"/>
              <a:t>Banana</a:t>
            </a:r>
            <a:endParaRPr sz="1800"/>
          </a:p>
          <a:p>
            <a:pPr indent="0" lvl="0" marL="367030" rtl="0" algn="l">
              <a:lnSpc>
                <a:spcPct val="100000"/>
              </a:lnSpc>
              <a:spcBef>
                <a:spcPts val="550"/>
              </a:spcBef>
              <a:spcAft>
                <a:spcPts val="0"/>
              </a:spcAft>
              <a:buClr>
                <a:schemeClr val="dk1"/>
              </a:buClr>
              <a:buSzPts val="1100"/>
              <a:buFont typeface="Arial"/>
              <a:buNone/>
            </a:pPr>
            <a:r>
              <a:rPr lang="en-IN" sz="1800"/>
              <a:t>Mango</a:t>
            </a:r>
            <a:endParaRPr sz="1800"/>
          </a:p>
          <a:p>
            <a:pPr indent="0" lvl="0" marL="367030" rtl="0" algn="l">
              <a:lnSpc>
                <a:spcPct val="100000"/>
              </a:lnSpc>
              <a:spcBef>
                <a:spcPts val="550"/>
              </a:spcBef>
              <a:spcAft>
                <a:spcPts val="0"/>
              </a:spcAft>
              <a:buClr>
                <a:schemeClr val="dk1"/>
              </a:buClr>
              <a:buSzPts val="1100"/>
              <a:buFont typeface="Arial"/>
              <a:buNone/>
            </a:pPr>
            <a:r>
              <a:rPr lang="en-IN" sz="1800"/>
              <a:t>Orange</a:t>
            </a:r>
            <a:endParaRPr sz="1800"/>
          </a:p>
          <a:p>
            <a:pPr indent="0" lvl="1" marL="367030" rtl="0" algn="l">
              <a:lnSpc>
                <a:spcPct val="100000"/>
              </a:lnSpc>
              <a:spcBef>
                <a:spcPts val="550"/>
              </a:spcBef>
              <a:spcAft>
                <a:spcPts val="0"/>
              </a:spcAft>
              <a:buSzPts val="1260"/>
              <a:buNone/>
            </a:pPr>
            <a:r>
              <a:t/>
            </a:r>
            <a:endParaRPr sz="1800"/>
          </a:p>
        </p:txBody>
      </p:sp>
      <p:sp>
        <p:nvSpPr>
          <p:cNvPr id="626" name="Google Shape;626;gfe2c038ce3_0_50"/>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Classes</a:t>
            </a:r>
            <a:endParaRPr/>
          </a:p>
        </p:txBody>
      </p:sp>
      <p:sp>
        <p:nvSpPr>
          <p:cNvPr id="632" name="Google Shape;632;p72"/>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Classes are one of the features introduced in the ES6 version of JavaScript.</a:t>
            </a:r>
            <a:endParaRPr sz="1800"/>
          </a:p>
          <a:p>
            <a:pPr indent="0" lvl="1" marL="367030" rtl="0" algn="l">
              <a:lnSpc>
                <a:spcPct val="100000"/>
              </a:lnSpc>
              <a:spcBef>
                <a:spcPts val="550"/>
              </a:spcBef>
              <a:spcAft>
                <a:spcPts val="0"/>
              </a:spcAft>
              <a:buSzPts val="1260"/>
              <a:buNone/>
            </a:pPr>
            <a:r>
              <a:rPr lang="en-IN" sz="1800"/>
              <a:t>A class is a blueprint for the object. You can create an object from the class.</a:t>
            </a:r>
            <a:endParaRPr sz="1800"/>
          </a:p>
          <a:p>
            <a:pPr indent="0" lvl="1" marL="367030" rtl="0" algn="l">
              <a:lnSpc>
                <a:spcPct val="100000"/>
              </a:lnSpc>
              <a:spcBef>
                <a:spcPts val="550"/>
              </a:spcBef>
              <a:spcAft>
                <a:spcPts val="0"/>
              </a:spcAft>
              <a:buSzPts val="1260"/>
              <a:buNone/>
            </a:pPr>
            <a:r>
              <a:rPr lang="en-IN" sz="1800"/>
              <a:t>You can think of the class as a sketch (prototype) of a house. It contains all the details about the floors, doors, windows, etc. Based on these descriptions, you build the house. House is the object.</a:t>
            </a:r>
            <a:endParaRPr sz="1800"/>
          </a:p>
          <a:p>
            <a:pPr indent="0" lvl="1" marL="367030" rtl="0" algn="l">
              <a:lnSpc>
                <a:spcPct val="100000"/>
              </a:lnSpc>
              <a:spcBef>
                <a:spcPts val="550"/>
              </a:spcBef>
              <a:spcAft>
                <a:spcPts val="0"/>
              </a:spcAft>
              <a:buSzPts val="1260"/>
              <a:buNone/>
            </a:pPr>
            <a:r>
              <a:rPr lang="en-IN" sz="1800"/>
              <a:t>Since many houses can be made from the same description, we can create many objects from a class.</a:t>
            </a:r>
            <a:endParaRPr sz="1800"/>
          </a:p>
          <a:p>
            <a:pPr indent="0" lvl="0" marL="0" rtl="0" algn="l">
              <a:lnSpc>
                <a:spcPct val="100000"/>
              </a:lnSpc>
              <a:spcBef>
                <a:spcPts val="550"/>
              </a:spcBef>
              <a:spcAft>
                <a:spcPts val="0"/>
              </a:spcAft>
              <a:buClr>
                <a:schemeClr val="dk1"/>
              </a:buClr>
              <a:buSzPts val="1100"/>
              <a:buFont typeface="Arial"/>
              <a:buNone/>
            </a:pPr>
            <a:r>
              <a:rPr lang="en-IN" sz="1800"/>
              <a:t>Before ES6, it was hard to create a class in JavaScript. But in ES6, we can create the class by using the class keyword. We can include classes in our code either by class expression or by using a class declaration.</a:t>
            </a:r>
            <a:endParaRPr sz="1800"/>
          </a:p>
          <a:p>
            <a:pPr indent="0" lvl="0" marL="0" rtl="0" algn="l">
              <a:lnSpc>
                <a:spcPct val="100000"/>
              </a:lnSpc>
              <a:spcBef>
                <a:spcPts val="550"/>
              </a:spcBef>
              <a:spcAft>
                <a:spcPts val="0"/>
              </a:spcAft>
              <a:buClr>
                <a:schemeClr val="dk1"/>
              </a:buClr>
              <a:buSzPts val="1100"/>
              <a:buFont typeface="Arial"/>
              <a:buNone/>
            </a:pPr>
            <a:r>
              <a:t/>
            </a:r>
            <a:endParaRPr sz="1800"/>
          </a:p>
          <a:p>
            <a:pPr indent="0" lvl="0" marL="0" rtl="0" algn="l">
              <a:lnSpc>
                <a:spcPct val="100000"/>
              </a:lnSpc>
              <a:spcBef>
                <a:spcPts val="550"/>
              </a:spcBef>
              <a:spcAft>
                <a:spcPts val="0"/>
              </a:spcAft>
              <a:buClr>
                <a:schemeClr val="dk1"/>
              </a:buClr>
              <a:buSzPts val="1100"/>
              <a:buFont typeface="Arial"/>
              <a:buNone/>
            </a:pPr>
            <a:r>
              <a:rPr lang="en-IN" sz="1800"/>
              <a:t>A class definition can only include constructors and functions. These components are together called as the data members of a class. The classes contain constructors that allocates the memory to the objects of a class. Classes contain functions that are responsible for performing the actions to the objects.</a:t>
            </a:r>
            <a:endParaRPr sz="1800"/>
          </a:p>
          <a:p>
            <a:pPr indent="0" lvl="1" marL="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p:txBody>
      </p:sp>
      <p:sp>
        <p:nvSpPr>
          <p:cNvPr id="633" name="Google Shape;633;p7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Classes</a:t>
            </a:r>
            <a:endParaRPr/>
          </a:p>
        </p:txBody>
      </p:sp>
      <p:sp>
        <p:nvSpPr>
          <p:cNvPr id="639" name="Google Shape;639;p7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class Student {   </a:t>
            </a:r>
            <a:endParaRPr sz="1800"/>
          </a:p>
          <a:p>
            <a:pPr indent="0" lvl="0" marL="367030" rtl="0" algn="l">
              <a:lnSpc>
                <a:spcPct val="100000"/>
              </a:lnSpc>
              <a:spcBef>
                <a:spcPts val="550"/>
              </a:spcBef>
              <a:spcAft>
                <a:spcPts val="0"/>
              </a:spcAft>
              <a:buClr>
                <a:schemeClr val="dk1"/>
              </a:buClr>
              <a:buSzPts val="1100"/>
              <a:buFont typeface="Arial"/>
              <a:buNone/>
            </a:pPr>
            <a:r>
              <a:rPr lang="en-IN" sz="1800"/>
              <a:t>   constructor(name, age) {   </a:t>
            </a:r>
            <a:endParaRPr sz="1800"/>
          </a:p>
          <a:p>
            <a:pPr indent="0" lvl="0" marL="367030" rtl="0" algn="l">
              <a:lnSpc>
                <a:spcPct val="100000"/>
              </a:lnSpc>
              <a:spcBef>
                <a:spcPts val="550"/>
              </a:spcBef>
              <a:spcAft>
                <a:spcPts val="0"/>
              </a:spcAft>
              <a:buClr>
                <a:schemeClr val="dk1"/>
              </a:buClr>
              <a:buSzPts val="1100"/>
              <a:buFont typeface="Arial"/>
              <a:buNone/>
            </a:pPr>
            <a:r>
              <a:rPr lang="en-IN" sz="1800"/>
              <a:t>      this.n = name;   </a:t>
            </a:r>
            <a:endParaRPr sz="1800"/>
          </a:p>
          <a:p>
            <a:pPr indent="0" lvl="0" marL="367030" rtl="0" algn="l">
              <a:lnSpc>
                <a:spcPct val="100000"/>
              </a:lnSpc>
              <a:spcBef>
                <a:spcPts val="550"/>
              </a:spcBef>
              <a:spcAft>
                <a:spcPts val="0"/>
              </a:spcAft>
              <a:buClr>
                <a:schemeClr val="dk1"/>
              </a:buClr>
              <a:buSzPts val="1100"/>
              <a:buFont typeface="Arial"/>
              <a:buNone/>
            </a:pPr>
            <a:r>
              <a:rPr lang="en-IN" sz="1800"/>
              <a:t>      this.a = age;  </a:t>
            </a:r>
            <a:endParaRPr sz="1800"/>
          </a:p>
          <a:p>
            <a:pPr indent="0" lvl="0" marL="367030" rtl="0" algn="l">
              <a:lnSpc>
                <a:spcPct val="100000"/>
              </a:lnSpc>
              <a:spcBef>
                <a:spcPts val="550"/>
              </a:spcBef>
              <a:spcAft>
                <a:spcPts val="0"/>
              </a:spcAft>
              <a:buClr>
                <a:schemeClr val="dk1"/>
              </a:buClr>
              <a:buSzPts val="1100"/>
              <a:buFont typeface="Arial"/>
              <a:buNone/>
            </a:pPr>
            <a:r>
              <a:rPr lang="en-IN" sz="1800"/>
              <a:t>   }   </a:t>
            </a:r>
            <a:endParaRPr sz="1800"/>
          </a:p>
          <a:p>
            <a:pPr indent="0" lvl="0" marL="367030" rtl="0" algn="l">
              <a:lnSpc>
                <a:spcPct val="100000"/>
              </a:lnSpc>
              <a:spcBef>
                <a:spcPts val="550"/>
              </a:spcBef>
              <a:spcAft>
                <a:spcPts val="0"/>
              </a:spcAft>
              <a:buClr>
                <a:schemeClr val="dk1"/>
              </a:buClr>
              <a:buSzPts val="1100"/>
              <a:buFont typeface="Arial"/>
              <a:buNone/>
            </a:pPr>
            <a:r>
              <a:rPr lang="en-IN" sz="1800"/>
              <a:t>   stu() {   </a:t>
            </a:r>
            <a:endParaRPr sz="1800"/>
          </a:p>
          <a:p>
            <a:pPr indent="0" lvl="0" marL="367030" rtl="0" algn="l">
              <a:lnSpc>
                <a:spcPct val="100000"/>
              </a:lnSpc>
              <a:spcBef>
                <a:spcPts val="550"/>
              </a:spcBef>
              <a:spcAft>
                <a:spcPts val="0"/>
              </a:spcAft>
              <a:buClr>
                <a:schemeClr val="dk1"/>
              </a:buClr>
              <a:buSzPts val="1100"/>
              <a:buFont typeface="Arial"/>
              <a:buNone/>
            </a:pPr>
            <a:r>
              <a:rPr lang="en-IN" sz="1800"/>
              <a:t>      console.log("The Name of the student is: ", this.n)   </a:t>
            </a:r>
            <a:endParaRPr sz="1800"/>
          </a:p>
          <a:p>
            <a:pPr indent="0" lvl="0" marL="367030" rtl="0" algn="l">
              <a:lnSpc>
                <a:spcPct val="100000"/>
              </a:lnSpc>
              <a:spcBef>
                <a:spcPts val="550"/>
              </a:spcBef>
              <a:spcAft>
                <a:spcPts val="0"/>
              </a:spcAft>
              <a:buClr>
                <a:schemeClr val="dk1"/>
              </a:buClr>
              <a:buSzPts val="1100"/>
              <a:buFont typeface="Arial"/>
              <a:buNone/>
            </a:pPr>
            <a:r>
              <a:rPr lang="en-IN" sz="1800"/>
              <a:t>      console.log("The Age of the student is: ",this. a)   </a:t>
            </a:r>
            <a:endParaRPr sz="1800"/>
          </a:p>
          <a:p>
            <a:pPr indent="0" lvl="0" marL="367030" rtl="0" algn="l">
              <a:lnSpc>
                <a:spcPct val="100000"/>
              </a:lnSpc>
              <a:spcBef>
                <a:spcPts val="550"/>
              </a:spcBef>
              <a:spcAft>
                <a:spcPts val="0"/>
              </a:spcAft>
              <a:buClr>
                <a:schemeClr val="dk1"/>
              </a:buClr>
              <a:buSzPts val="1100"/>
              <a:buFont typeface="Arial"/>
              <a:buNone/>
            </a:pPr>
            <a:r>
              <a:rPr lang="en-IN" sz="1800"/>
              <a:t>   }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let stuObj = new Student('Peter',20);   </a:t>
            </a:r>
            <a:endParaRPr sz="1800"/>
          </a:p>
          <a:p>
            <a:pPr indent="0" lvl="0" marL="367030" rtl="0" algn="l">
              <a:lnSpc>
                <a:spcPct val="100000"/>
              </a:lnSpc>
              <a:spcBef>
                <a:spcPts val="550"/>
              </a:spcBef>
              <a:spcAft>
                <a:spcPts val="0"/>
              </a:spcAft>
              <a:buClr>
                <a:schemeClr val="dk1"/>
              </a:buClr>
              <a:buSzPts val="1100"/>
              <a:buFont typeface="Arial"/>
              <a:buNone/>
            </a:pPr>
            <a:r>
              <a:rPr lang="en-IN" sz="1800"/>
              <a:t>stuObj.stu();  </a:t>
            </a:r>
            <a:endParaRPr sz="1800"/>
          </a:p>
          <a:p>
            <a:pPr indent="0" lvl="1" marL="367030" rtl="0" algn="l">
              <a:lnSpc>
                <a:spcPct val="100000"/>
              </a:lnSpc>
              <a:spcBef>
                <a:spcPts val="550"/>
              </a:spcBef>
              <a:spcAft>
                <a:spcPts val="0"/>
              </a:spcAft>
              <a:buSzPts val="1260"/>
              <a:buNone/>
            </a:pPr>
            <a:r>
              <a:t/>
            </a:r>
            <a:endParaRPr sz="1800"/>
          </a:p>
        </p:txBody>
      </p:sp>
      <p:sp>
        <p:nvSpPr>
          <p:cNvPr id="640" name="Google Shape;640;p7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Classes</a:t>
            </a:r>
            <a:endParaRPr/>
          </a:p>
        </p:txBody>
      </p:sp>
      <p:sp>
        <p:nvSpPr>
          <p:cNvPr id="646" name="Google Shape;646;p78"/>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Hoisting</a:t>
            </a:r>
            <a:endParaRPr sz="1800"/>
          </a:p>
          <a:p>
            <a:pPr indent="0" lvl="1" marL="367030" rtl="0" algn="l">
              <a:lnSpc>
                <a:spcPct val="100000"/>
              </a:lnSpc>
              <a:spcBef>
                <a:spcPts val="550"/>
              </a:spcBef>
              <a:spcAft>
                <a:spcPts val="0"/>
              </a:spcAft>
              <a:buSzPts val="1260"/>
              <a:buNone/>
            </a:pPr>
            <a:r>
              <a:rPr lang="en-IN" sz="1800"/>
              <a:t>A class should be defined before using it. Unlike functions and other JavaScript declarations, the class is not hoisted. 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accessing class</a:t>
            </a:r>
            <a:endParaRPr sz="1800"/>
          </a:p>
          <a:p>
            <a:pPr indent="0" lvl="1" marL="367030" rtl="0" algn="l">
              <a:lnSpc>
                <a:spcPct val="100000"/>
              </a:lnSpc>
              <a:spcBef>
                <a:spcPts val="550"/>
              </a:spcBef>
              <a:spcAft>
                <a:spcPts val="0"/>
              </a:spcAft>
              <a:buSzPts val="1260"/>
              <a:buNone/>
            </a:pPr>
            <a:r>
              <a:rPr lang="en-IN" sz="1800"/>
              <a:t>const p = new Person(); // ReferenceError</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defining class</a:t>
            </a:r>
            <a:endParaRPr sz="1800"/>
          </a:p>
          <a:p>
            <a:pPr indent="0" lvl="1" marL="367030" rtl="0" algn="l">
              <a:lnSpc>
                <a:spcPct val="100000"/>
              </a:lnSpc>
              <a:spcBef>
                <a:spcPts val="550"/>
              </a:spcBef>
              <a:spcAft>
                <a:spcPts val="0"/>
              </a:spcAft>
              <a:buSzPts val="1260"/>
              <a:buNone/>
            </a:pPr>
            <a:r>
              <a:rPr lang="en-IN" sz="1800"/>
              <a:t>class Person {</a:t>
            </a:r>
            <a:endParaRPr sz="1800"/>
          </a:p>
          <a:p>
            <a:pPr indent="0" lvl="1" marL="367030" rtl="0" algn="l">
              <a:lnSpc>
                <a:spcPct val="100000"/>
              </a:lnSpc>
              <a:spcBef>
                <a:spcPts val="550"/>
              </a:spcBef>
              <a:spcAft>
                <a:spcPts val="0"/>
              </a:spcAft>
              <a:buSzPts val="1260"/>
              <a:buNone/>
            </a:pPr>
            <a:r>
              <a:rPr lang="en-IN" sz="1800"/>
              <a:t>  constructor(name) {</a:t>
            </a:r>
            <a:endParaRPr sz="1800"/>
          </a:p>
          <a:p>
            <a:pPr indent="0" lvl="1" marL="367030" rtl="0" algn="l">
              <a:lnSpc>
                <a:spcPct val="100000"/>
              </a:lnSpc>
              <a:spcBef>
                <a:spcPts val="550"/>
              </a:spcBef>
              <a:spcAft>
                <a:spcPts val="0"/>
              </a:spcAft>
              <a:buSzPts val="1260"/>
              <a:buNone/>
            </a:pPr>
            <a:r>
              <a:rPr lang="en-IN" sz="1800"/>
              <a:t>    this.name = name;</a:t>
            </a:r>
            <a:endParaRPr sz="1800"/>
          </a:p>
          <a:p>
            <a:pPr indent="0" lvl="1" marL="367030" rtl="0" algn="l">
              <a:lnSpc>
                <a:spcPct val="100000"/>
              </a:lnSpc>
              <a:spcBef>
                <a:spcPts val="550"/>
              </a:spcBef>
              <a:spcAft>
                <a:spcPts val="0"/>
              </a:spcAft>
              <a:buSzPts val="1260"/>
              <a:buNone/>
            </a:pPr>
            <a:r>
              <a:rPr lang="en-IN" sz="1800"/>
              <a:t>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p:txBody>
      </p:sp>
      <p:sp>
        <p:nvSpPr>
          <p:cNvPr id="647" name="Google Shape;647;p7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Classes</a:t>
            </a:r>
            <a:endParaRPr/>
          </a:p>
        </p:txBody>
      </p:sp>
      <p:sp>
        <p:nvSpPr>
          <p:cNvPr id="653" name="Google Shape;653;p80"/>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Note: JavaScript class is a special type of function. And the typeof operator returns function for a class.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For 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class Person {}</a:t>
            </a:r>
            <a:endParaRPr sz="1800"/>
          </a:p>
          <a:p>
            <a:pPr indent="0" lvl="1" marL="367030" rtl="0" algn="l">
              <a:lnSpc>
                <a:spcPct val="100000"/>
              </a:lnSpc>
              <a:spcBef>
                <a:spcPts val="550"/>
              </a:spcBef>
              <a:spcAft>
                <a:spcPts val="0"/>
              </a:spcAft>
              <a:buSzPts val="1260"/>
              <a:buNone/>
            </a:pPr>
            <a:r>
              <a:rPr lang="en-IN" sz="1800"/>
              <a:t>console.log(typeof Person); // function</a:t>
            </a:r>
            <a:endParaRPr sz="1800"/>
          </a:p>
        </p:txBody>
      </p:sp>
      <p:sp>
        <p:nvSpPr>
          <p:cNvPr id="654" name="Google Shape;654;p8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60" name="Google Shape;660;p81"/>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Class Inheritance</a:t>
            </a:r>
            <a:endParaRPr sz="1800"/>
          </a:p>
          <a:p>
            <a:pPr indent="0" lvl="1" marL="367030" rtl="0" algn="l">
              <a:lnSpc>
                <a:spcPct val="100000"/>
              </a:lnSpc>
              <a:spcBef>
                <a:spcPts val="550"/>
              </a:spcBef>
              <a:spcAft>
                <a:spcPts val="0"/>
              </a:spcAft>
              <a:buSzPts val="1260"/>
              <a:buNone/>
            </a:pPr>
            <a:r>
              <a:rPr lang="en-IN" sz="1800"/>
              <a:t>Inheritance enables you to define a class that takes all the functionality from a parent class and allows you to add more.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Using class inheritance, a class can inherit all the methods and properties of another class.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Inheritance is a useful feature that allows code reusability.</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To use class inheritance, you use the extends keyword. For example,</a:t>
            </a:r>
            <a:endParaRPr sz="1800"/>
          </a:p>
        </p:txBody>
      </p:sp>
      <p:sp>
        <p:nvSpPr>
          <p:cNvPr id="661" name="Google Shape;661;p8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fe2c038ce3_0_6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67" name="Google Shape;667;gfe2c038ce3_0_61"/>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Before the ES6, the implementation of inheritance required several steps. But ES6 simplified the implementation of inheritance by using the extends and super keyword.</a:t>
            </a:r>
            <a:endParaRPr sz="1800"/>
          </a:p>
          <a:p>
            <a:pPr indent="0" lvl="0" marL="367030" rtl="0" algn="l">
              <a:lnSpc>
                <a:spcPct val="100000"/>
              </a:lnSpc>
              <a:spcBef>
                <a:spcPts val="550"/>
              </a:spcBef>
              <a:spcAft>
                <a:spcPts val="0"/>
              </a:spcAft>
              <a:buClr>
                <a:schemeClr val="dk1"/>
              </a:buClr>
              <a:buSzPts val="1100"/>
              <a:buFont typeface="Arial"/>
              <a:buNone/>
            </a:pPr>
            <a:r>
              <a:t/>
            </a:r>
            <a:endParaRPr sz="1800"/>
          </a:p>
          <a:p>
            <a:pPr indent="0" lvl="0" marL="367030" rtl="0" algn="l">
              <a:lnSpc>
                <a:spcPct val="100000"/>
              </a:lnSpc>
              <a:spcBef>
                <a:spcPts val="550"/>
              </a:spcBef>
              <a:spcAft>
                <a:spcPts val="0"/>
              </a:spcAft>
              <a:buClr>
                <a:schemeClr val="dk1"/>
              </a:buClr>
              <a:buSzPts val="1100"/>
              <a:buFont typeface="Arial"/>
              <a:buNone/>
            </a:pPr>
            <a:r>
              <a:rPr lang="en-IN" sz="1800"/>
              <a:t>Inheritance is the ability to create new entities from an existing one. The class that is extended for creating newer classes is referred to as superclass/parent class, while the newly created classes are called subclass/child class.</a:t>
            </a:r>
            <a:endParaRPr sz="1800"/>
          </a:p>
          <a:p>
            <a:pPr indent="0" lvl="0" marL="367030" rtl="0" algn="l">
              <a:lnSpc>
                <a:spcPct val="100000"/>
              </a:lnSpc>
              <a:spcBef>
                <a:spcPts val="550"/>
              </a:spcBef>
              <a:spcAft>
                <a:spcPts val="0"/>
              </a:spcAft>
              <a:buClr>
                <a:schemeClr val="dk1"/>
              </a:buClr>
              <a:buSzPts val="1100"/>
              <a:buFont typeface="Arial"/>
              <a:buNone/>
            </a:pPr>
            <a:r>
              <a:t/>
            </a:r>
            <a:endParaRPr sz="1800"/>
          </a:p>
          <a:p>
            <a:pPr indent="0" lvl="0" marL="367030" rtl="0" algn="l">
              <a:lnSpc>
                <a:spcPct val="100000"/>
              </a:lnSpc>
              <a:spcBef>
                <a:spcPts val="550"/>
              </a:spcBef>
              <a:spcAft>
                <a:spcPts val="0"/>
              </a:spcAft>
              <a:buClr>
                <a:schemeClr val="dk1"/>
              </a:buClr>
              <a:buSzPts val="1100"/>
              <a:buFont typeface="Arial"/>
              <a:buNone/>
            </a:pPr>
            <a:r>
              <a:rPr lang="en-IN" sz="1800"/>
              <a:t>A class can be inherited from another class by using the 'extends' keyword. Except for the constructors from the parent class, child class inherits all properties and methods.</a:t>
            </a:r>
            <a:endParaRPr sz="1800"/>
          </a:p>
          <a:p>
            <a:pPr indent="0" lvl="1" marL="367030" rtl="0" algn="l">
              <a:lnSpc>
                <a:spcPct val="100000"/>
              </a:lnSpc>
              <a:spcBef>
                <a:spcPts val="550"/>
              </a:spcBef>
              <a:spcAft>
                <a:spcPts val="0"/>
              </a:spcAft>
              <a:buSzPts val="1260"/>
              <a:buNone/>
            </a:pPr>
            <a:r>
              <a:t/>
            </a:r>
            <a:endParaRPr sz="1800"/>
          </a:p>
        </p:txBody>
      </p:sp>
      <p:sp>
        <p:nvSpPr>
          <p:cNvPr id="668" name="Google Shape;668;gfe2c038ce3_0_61"/>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60" name="Google Shape;160;p8"/>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When operators appear together without parentheses, the order in which they are applied is determined by the precedence of the operators. </a:t>
            </a:r>
            <a:endParaRPr sz="2000"/>
          </a:p>
          <a:p>
            <a:pPr indent="-273050" lvl="1" marL="640080" rtl="0" algn="l">
              <a:lnSpc>
                <a:spcPct val="100000"/>
              </a:lnSpc>
              <a:spcBef>
                <a:spcPts val="550"/>
              </a:spcBef>
              <a:spcAft>
                <a:spcPts val="0"/>
              </a:spcAft>
              <a:buSzPts val="1400"/>
              <a:buChar char="?"/>
            </a:pPr>
            <a:r>
              <a:rPr lang="en-IN" sz="2000"/>
              <a:t>The example shows that multiplication comes before addition. The / operator has the same precedence as *. Likewise for + and -. When multiple operators with the same precedence appear next to each other, as in 1 - 2 + 1, they are applied left to right: (1 - 2) + 1.</a:t>
            </a:r>
            <a:endParaRPr sz="2000"/>
          </a:p>
          <a:p>
            <a:pPr indent="-273050" lvl="1" marL="640080" rtl="0" algn="l">
              <a:lnSpc>
                <a:spcPct val="100000"/>
              </a:lnSpc>
              <a:spcBef>
                <a:spcPts val="550"/>
              </a:spcBef>
              <a:spcAft>
                <a:spcPts val="0"/>
              </a:spcAft>
              <a:buSzPts val="1400"/>
              <a:buChar char="?"/>
            </a:pPr>
            <a:r>
              <a:rPr lang="en-IN" sz="2000"/>
              <a:t>The % symbol is used to represent the remainder operation. X % Y is the remainder of dividing X by Y. For example, 314 % 100 produces 14, and 144 % 12 gives 0. The remainder operator’s precedence is the same as that of multiplication and division. You’ll also often see this operator referred to as modulo.</a:t>
            </a:r>
            <a:endParaRPr sz="2000"/>
          </a:p>
        </p:txBody>
      </p:sp>
      <p:sp>
        <p:nvSpPr>
          <p:cNvPr id="161" name="Google Shape;161;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74" name="Google Shape;674;p86"/>
          <p:cNvSpPr txBox="1"/>
          <p:nvPr>
            <p:ph idx="1" type="body"/>
          </p:nvPr>
        </p:nvSpPr>
        <p:spPr>
          <a:xfrm>
            <a:off x="609600" y="1589405"/>
            <a:ext cx="3886200" cy="50361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Types of inheritance</a:t>
            </a:r>
            <a:endParaRPr sz="1800"/>
          </a:p>
          <a:p>
            <a:pPr indent="0" lvl="1" marL="367030" rtl="0" algn="l">
              <a:lnSpc>
                <a:spcPct val="100000"/>
              </a:lnSpc>
              <a:spcBef>
                <a:spcPts val="550"/>
              </a:spcBef>
              <a:spcAft>
                <a:spcPts val="0"/>
              </a:spcAft>
              <a:buSzPts val="1260"/>
              <a:buNone/>
            </a:pPr>
            <a:r>
              <a:rPr lang="en-IN" sz="1800"/>
              <a:t>Inheritance can be categorized as Single-level inheritance, Multiple inheritance, and Multi-level inheritance. Multiple inheritance is not supported in ES6.</a:t>
            </a:r>
            <a:endParaRPr sz="1800"/>
          </a:p>
          <a:p>
            <a:pPr indent="0" lvl="1" marL="367030" rtl="0" algn="l">
              <a:lnSpc>
                <a:spcPct val="100000"/>
              </a:lnSpc>
              <a:spcBef>
                <a:spcPts val="550"/>
              </a:spcBef>
              <a:spcAft>
                <a:spcPts val="0"/>
              </a:spcAft>
              <a:buSzPts val="1260"/>
              <a:buNone/>
            </a:pPr>
            <a:r>
              <a:rPr lang="en-IN" sz="1800"/>
              <a:t>Single-level Inheritance</a:t>
            </a:r>
            <a:endParaRPr sz="1800"/>
          </a:p>
          <a:p>
            <a:pPr indent="0" lvl="1" marL="367030" rtl="0" algn="l">
              <a:lnSpc>
                <a:spcPct val="100000"/>
              </a:lnSpc>
              <a:spcBef>
                <a:spcPts val="550"/>
              </a:spcBef>
              <a:spcAft>
                <a:spcPts val="0"/>
              </a:spcAft>
              <a:buSzPts val="1260"/>
              <a:buNone/>
            </a:pPr>
            <a:r>
              <a:rPr lang="en-IN" sz="1800"/>
              <a:t>It is defined as the inheritance in which a derived class can only be inherited from only one base class. It allows a derived class to inherit the behavior and properties of a base class, which enables the reusability of code as well as adding the new features to the existing code. It makes the code less repetitive.</a:t>
            </a:r>
            <a:endParaRPr sz="1800"/>
          </a:p>
        </p:txBody>
      </p:sp>
      <p:sp>
        <p:nvSpPr>
          <p:cNvPr id="675" name="Google Shape;675;p86"/>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676" name="Google Shape;676;p86"/>
          <p:cNvPicPr preferRelativeResize="0"/>
          <p:nvPr>
            <p:ph idx="2" type="body"/>
          </p:nvPr>
        </p:nvPicPr>
        <p:blipFill rotWithShape="1">
          <a:blip r:embed="rId3">
            <a:alphaModFix/>
          </a:blip>
          <a:srcRect b="0" l="0" r="0" t="0"/>
          <a:stretch/>
        </p:blipFill>
        <p:spPr>
          <a:xfrm>
            <a:off x="5611495" y="2432050"/>
            <a:ext cx="2352600" cy="28860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82" name="Google Shape;682;p87"/>
          <p:cNvSpPr txBox="1"/>
          <p:nvPr>
            <p:ph idx="1" type="body"/>
          </p:nvPr>
        </p:nvSpPr>
        <p:spPr>
          <a:xfrm>
            <a:off x="609600" y="1589405"/>
            <a:ext cx="3886200" cy="5036185"/>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Multiple Inheritance</a:t>
            </a:r>
            <a:endParaRPr sz="1800"/>
          </a:p>
          <a:p>
            <a:pPr indent="0" lvl="1" marL="367030" rtl="0" algn="l">
              <a:lnSpc>
                <a:spcPct val="100000"/>
              </a:lnSpc>
              <a:spcBef>
                <a:spcPts val="550"/>
              </a:spcBef>
              <a:spcAft>
                <a:spcPts val="0"/>
              </a:spcAft>
              <a:buSzPts val="1260"/>
              <a:buNone/>
            </a:pPr>
            <a:r>
              <a:rPr lang="en-IN" sz="1800"/>
              <a:t>In multiple inheritance, a class can be inherited from several classes. It is not supported in ES6.</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t/>
            </a:r>
            <a:endParaRPr sz="1800"/>
          </a:p>
        </p:txBody>
      </p:sp>
      <p:sp>
        <p:nvSpPr>
          <p:cNvPr id="683" name="Google Shape;683;p8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684" name="Google Shape;684;p87"/>
          <p:cNvPicPr preferRelativeResize="0"/>
          <p:nvPr>
            <p:ph idx="2" type="body"/>
          </p:nvPr>
        </p:nvPicPr>
        <p:blipFill rotWithShape="1">
          <a:blip r:embed="rId3">
            <a:alphaModFix/>
          </a:blip>
          <a:srcRect b="0" l="0" r="0" t="0"/>
          <a:stretch/>
        </p:blipFill>
        <p:spPr>
          <a:xfrm>
            <a:off x="4882515" y="2446020"/>
            <a:ext cx="3810000" cy="28575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90" name="Google Shape;690;p88"/>
          <p:cNvSpPr txBox="1"/>
          <p:nvPr>
            <p:ph idx="1" type="body"/>
          </p:nvPr>
        </p:nvSpPr>
        <p:spPr>
          <a:xfrm>
            <a:off x="609600" y="1589405"/>
            <a:ext cx="3886200" cy="5036185"/>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Multi-level Inheritance</a:t>
            </a:r>
            <a:endParaRPr sz="1800"/>
          </a:p>
          <a:p>
            <a:pPr indent="0" lvl="1" marL="367030" rtl="0" algn="l">
              <a:lnSpc>
                <a:spcPct val="100000"/>
              </a:lnSpc>
              <a:spcBef>
                <a:spcPts val="550"/>
              </a:spcBef>
              <a:spcAft>
                <a:spcPts val="0"/>
              </a:spcAft>
              <a:buSzPts val="1260"/>
              <a:buNone/>
            </a:pPr>
            <a:r>
              <a:rPr lang="en-IN" sz="1800"/>
              <a:t>In Multi-level inheritance, a derived class is created from another derived class. Thus, a multi-level inheritance has more than one parent class.</a:t>
            </a:r>
            <a:endParaRPr sz="1800"/>
          </a:p>
          <a:p>
            <a:pPr indent="0" lvl="1" marL="367030" rtl="0" algn="l">
              <a:lnSpc>
                <a:spcPct val="100000"/>
              </a:lnSpc>
              <a:spcBef>
                <a:spcPts val="550"/>
              </a:spcBef>
              <a:spcAft>
                <a:spcPts val="0"/>
              </a:spcAft>
              <a:buSzPts val="1260"/>
              <a:buNone/>
            </a:pPr>
            <a:r>
              <a:t/>
            </a:r>
            <a:endParaRPr sz="1800"/>
          </a:p>
        </p:txBody>
      </p:sp>
      <p:sp>
        <p:nvSpPr>
          <p:cNvPr id="691" name="Google Shape;691;p8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pic>
        <p:nvPicPr>
          <p:cNvPr id="692" name="Google Shape;692;p88"/>
          <p:cNvPicPr preferRelativeResize="0"/>
          <p:nvPr>
            <p:ph idx="2" type="body"/>
          </p:nvPr>
        </p:nvPicPr>
        <p:blipFill rotWithShape="1">
          <a:blip r:embed="rId3">
            <a:alphaModFix/>
          </a:blip>
          <a:srcRect b="0" l="0" r="0" t="0"/>
          <a:stretch/>
        </p:blipFill>
        <p:spPr>
          <a:xfrm>
            <a:off x="5358765" y="1969770"/>
            <a:ext cx="2857500" cy="38100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fe2c038ce3_0_6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698" name="Google Shape;698;gfe2c038ce3_0_68"/>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'use strict'   </a:t>
            </a:r>
            <a:endParaRPr sz="1800"/>
          </a:p>
          <a:p>
            <a:pPr indent="0" lvl="0" marL="367030" rtl="0" algn="l">
              <a:lnSpc>
                <a:spcPct val="100000"/>
              </a:lnSpc>
              <a:spcBef>
                <a:spcPts val="550"/>
              </a:spcBef>
              <a:spcAft>
                <a:spcPts val="0"/>
              </a:spcAft>
              <a:buClr>
                <a:schemeClr val="dk1"/>
              </a:buClr>
              <a:buSzPts val="1100"/>
              <a:buFont typeface="Arial"/>
              <a:buNone/>
            </a:pPr>
            <a:r>
              <a:rPr lang="en-IN" sz="1800"/>
              <a:t>class Student {   </a:t>
            </a:r>
            <a:endParaRPr sz="1800"/>
          </a:p>
          <a:p>
            <a:pPr indent="0" lvl="0" marL="367030" rtl="0" algn="l">
              <a:lnSpc>
                <a:spcPct val="100000"/>
              </a:lnSpc>
              <a:spcBef>
                <a:spcPts val="550"/>
              </a:spcBef>
              <a:spcAft>
                <a:spcPts val="0"/>
              </a:spcAft>
              <a:buClr>
                <a:schemeClr val="dk1"/>
              </a:buClr>
              <a:buSzPts val="1100"/>
              <a:buFont typeface="Arial"/>
              <a:buNone/>
            </a:pPr>
            <a:r>
              <a:rPr lang="en-IN" sz="1800"/>
              <a:t>   constructor(a) {   </a:t>
            </a:r>
            <a:endParaRPr sz="1800"/>
          </a:p>
          <a:p>
            <a:pPr indent="0" lvl="0" marL="367030" rtl="0" algn="l">
              <a:lnSpc>
                <a:spcPct val="100000"/>
              </a:lnSpc>
              <a:spcBef>
                <a:spcPts val="550"/>
              </a:spcBef>
              <a:spcAft>
                <a:spcPts val="0"/>
              </a:spcAft>
              <a:buClr>
                <a:schemeClr val="dk1"/>
              </a:buClr>
              <a:buSzPts val="1100"/>
              <a:buFont typeface="Arial"/>
              <a:buNone/>
            </a:pPr>
            <a:r>
              <a:rPr lang="en-IN" sz="1800"/>
              <a:t>    this.name = a;  </a:t>
            </a:r>
            <a:endParaRPr sz="1800"/>
          </a:p>
          <a:p>
            <a:pPr indent="0" lvl="0" marL="367030" rtl="0" algn="l">
              <a:lnSpc>
                <a:spcPct val="100000"/>
              </a:lnSpc>
              <a:spcBef>
                <a:spcPts val="550"/>
              </a:spcBef>
              <a:spcAft>
                <a:spcPts val="0"/>
              </a:spcAft>
              <a:buClr>
                <a:schemeClr val="dk1"/>
              </a:buClr>
              <a:buSzPts val="1100"/>
              <a:buFont typeface="Arial"/>
              <a:buNone/>
            </a:pPr>
            <a:r>
              <a:rPr lang="en-IN" sz="1800"/>
              <a:t>   }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class User extends Student {   </a:t>
            </a:r>
            <a:endParaRPr sz="1800"/>
          </a:p>
          <a:p>
            <a:pPr indent="0" lvl="0" marL="367030" rtl="0" algn="l">
              <a:lnSpc>
                <a:spcPct val="100000"/>
              </a:lnSpc>
              <a:spcBef>
                <a:spcPts val="550"/>
              </a:spcBef>
              <a:spcAft>
                <a:spcPts val="0"/>
              </a:spcAft>
              <a:buClr>
                <a:schemeClr val="dk1"/>
              </a:buClr>
              <a:buSzPts val="1100"/>
              <a:buFont typeface="Arial"/>
              <a:buNone/>
            </a:pPr>
            <a:r>
              <a:rPr lang="en-IN" sz="1800"/>
              <a:t>   show() {   </a:t>
            </a:r>
            <a:endParaRPr sz="1800"/>
          </a:p>
          <a:p>
            <a:pPr indent="0" lvl="0" marL="367030" rtl="0" algn="l">
              <a:lnSpc>
                <a:spcPct val="100000"/>
              </a:lnSpc>
              <a:spcBef>
                <a:spcPts val="550"/>
              </a:spcBef>
              <a:spcAft>
                <a:spcPts val="0"/>
              </a:spcAft>
              <a:buClr>
                <a:schemeClr val="dk1"/>
              </a:buClr>
              <a:buSzPts val="1100"/>
              <a:buFont typeface="Arial"/>
              <a:buNone/>
            </a:pPr>
            <a:r>
              <a:rPr lang="en-IN" sz="1800"/>
              <a:t>      console.log("The name of the student is:  "+this.name)   </a:t>
            </a:r>
            <a:endParaRPr sz="1800"/>
          </a:p>
          <a:p>
            <a:pPr indent="0" lvl="0" marL="367030" rtl="0" algn="l">
              <a:lnSpc>
                <a:spcPct val="100000"/>
              </a:lnSpc>
              <a:spcBef>
                <a:spcPts val="550"/>
              </a:spcBef>
              <a:spcAft>
                <a:spcPts val="0"/>
              </a:spcAft>
              <a:buClr>
                <a:schemeClr val="dk1"/>
              </a:buClr>
              <a:buSzPts val="1100"/>
              <a:buFont typeface="Arial"/>
              <a:buNone/>
            </a:pPr>
            <a:r>
              <a:rPr lang="en-IN" sz="1800"/>
              <a:t>   }   </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var obj = new User('Sahil');   </a:t>
            </a:r>
            <a:endParaRPr sz="1800"/>
          </a:p>
          <a:p>
            <a:pPr indent="0" lvl="0" marL="367030" rtl="0" algn="l">
              <a:lnSpc>
                <a:spcPct val="100000"/>
              </a:lnSpc>
              <a:spcBef>
                <a:spcPts val="550"/>
              </a:spcBef>
              <a:spcAft>
                <a:spcPts val="0"/>
              </a:spcAft>
              <a:buClr>
                <a:schemeClr val="dk1"/>
              </a:buClr>
              <a:buSzPts val="1100"/>
              <a:buFont typeface="Arial"/>
              <a:buNone/>
            </a:pPr>
            <a:r>
              <a:rPr lang="en-IN" sz="1800"/>
              <a:t>obj.show()</a:t>
            </a:r>
            <a:endParaRPr sz="1800"/>
          </a:p>
          <a:p>
            <a:pPr indent="0" lvl="1" marL="367030" rtl="0" algn="l">
              <a:lnSpc>
                <a:spcPct val="100000"/>
              </a:lnSpc>
              <a:spcBef>
                <a:spcPts val="550"/>
              </a:spcBef>
              <a:spcAft>
                <a:spcPts val="0"/>
              </a:spcAft>
              <a:buSzPts val="1260"/>
              <a:buNone/>
            </a:pPr>
            <a:r>
              <a:t/>
            </a:r>
            <a:endParaRPr sz="1800"/>
          </a:p>
        </p:txBody>
      </p:sp>
      <p:sp>
        <p:nvSpPr>
          <p:cNvPr id="699" name="Google Shape;699;gfe2c038ce3_0_68"/>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700" name="Google Shape;700;gfe2c038ce3_0_68"/>
          <p:cNvSpPr txBox="1"/>
          <p:nvPr/>
        </p:nvSpPr>
        <p:spPr>
          <a:xfrm>
            <a:off x="3957225" y="1898025"/>
            <a:ext cx="46734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In the above example, we have declared a class student. By using the extends keyword, we can create a new class User that shares the same characteristics as its parent class Student. So, we can see that there is an inheritance relationship between these classes.</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Output</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The name of the student is:  Sahil</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706" name="Google Shape;706;p89"/>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class Animal{    </a:t>
            </a:r>
            <a:endParaRPr sz="1800"/>
          </a:p>
          <a:p>
            <a:pPr indent="0" lvl="1" marL="367030" rtl="0" algn="l">
              <a:lnSpc>
                <a:spcPct val="100000"/>
              </a:lnSpc>
              <a:spcBef>
                <a:spcPts val="550"/>
              </a:spcBef>
              <a:spcAft>
                <a:spcPts val="0"/>
              </a:spcAft>
              <a:buSzPts val="1260"/>
              <a:buNone/>
            </a:pPr>
            <a:r>
              <a:rPr lang="en-IN" sz="1800"/>
              <a:t>   eat(){ console.log("eating...");  }}    </a:t>
            </a:r>
            <a:endParaRPr sz="1800"/>
          </a:p>
          <a:p>
            <a:pPr indent="0" lvl="1" marL="367030" rtl="0" algn="l">
              <a:lnSpc>
                <a:spcPct val="100000"/>
              </a:lnSpc>
              <a:spcBef>
                <a:spcPts val="550"/>
              </a:spcBef>
              <a:spcAft>
                <a:spcPts val="0"/>
              </a:spcAft>
              <a:buSzPts val="1260"/>
              <a:buNone/>
            </a:pPr>
            <a:r>
              <a:rPr lang="en-IN" sz="1800"/>
              <a:t>   class Dog extends Animal{    </a:t>
            </a:r>
            <a:endParaRPr sz="1800"/>
          </a:p>
          <a:p>
            <a:pPr indent="0" lvl="1" marL="367030" rtl="0" algn="l">
              <a:lnSpc>
                <a:spcPct val="100000"/>
              </a:lnSpc>
              <a:spcBef>
                <a:spcPts val="550"/>
              </a:spcBef>
              <a:spcAft>
                <a:spcPts val="0"/>
              </a:spcAft>
              <a:buSzPts val="1260"/>
              <a:buNone/>
            </a:pPr>
            <a:r>
              <a:rPr lang="en-IN" sz="1800"/>
              <a:t>    bark(){ console.log("barking..."); }}    </a:t>
            </a:r>
            <a:endParaRPr sz="1800"/>
          </a:p>
          <a:p>
            <a:pPr indent="0" lvl="1" marL="367030" rtl="0" algn="l">
              <a:lnSpc>
                <a:spcPct val="100000"/>
              </a:lnSpc>
              <a:spcBef>
                <a:spcPts val="550"/>
              </a:spcBef>
              <a:spcAft>
                <a:spcPts val="0"/>
              </a:spcAft>
              <a:buSzPts val="1260"/>
              <a:buNone/>
            </a:pPr>
            <a:r>
              <a:rPr lang="en-IN" sz="1800"/>
              <a:t>   class BabyDog extends Dog{    </a:t>
            </a:r>
            <a:endParaRPr sz="1800"/>
          </a:p>
          <a:p>
            <a:pPr indent="0" lvl="1" marL="367030" rtl="0" algn="l">
              <a:lnSpc>
                <a:spcPct val="100000"/>
              </a:lnSpc>
              <a:spcBef>
                <a:spcPts val="550"/>
              </a:spcBef>
              <a:spcAft>
                <a:spcPts val="0"/>
              </a:spcAft>
              <a:buSzPts val="1260"/>
              <a:buNone/>
            </a:pPr>
            <a:r>
              <a:rPr lang="en-IN" sz="1800"/>
              <a:t>    weep(){console.log("weeping..."); }}    </a:t>
            </a:r>
            <a:endParaRPr sz="1800"/>
          </a:p>
          <a:p>
            <a:pPr indent="0" lvl="1" marL="367030" rtl="0" algn="l">
              <a:lnSpc>
                <a:spcPct val="100000"/>
              </a:lnSpc>
              <a:spcBef>
                <a:spcPts val="550"/>
              </a:spcBef>
              <a:spcAft>
                <a:spcPts val="0"/>
              </a:spcAft>
              <a:buSzPts val="1260"/>
              <a:buNone/>
            </a:pPr>
            <a:r>
              <a:rPr lang="en-IN" sz="1800"/>
              <a:t>   var d=new BabyDog();    </a:t>
            </a:r>
            <a:endParaRPr sz="1800"/>
          </a:p>
          <a:p>
            <a:pPr indent="0" lvl="1" marL="367030" rtl="0" algn="l">
              <a:lnSpc>
                <a:spcPct val="100000"/>
              </a:lnSpc>
              <a:spcBef>
                <a:spcPts val="550"/>
              </a:spcBef>
              <a:spcAft>
                <a:spcPts val="0"/>
              </a:spcAft>
              <a:buSzPts val="1260"/>
              <a:buNone/>
            </a:pPr>
            <a:r>
              <a:rPr lang="en-IN" sz="1800"/>
              <a:t>   d.eat();    </a:t>
            </a:r>
            <a:endParaRPr sz="1800"/>
          </a:p>
          <a:p>
            <a:pPr indent="0" lvl="1" marL="367030" rtl="0" algn="l">
              <a:lnSpc>
                <a:spcPct val="100000"/>
              </a:lnSpc>
              <a:spcBef>
                <a:spcPts val="550"/>
              </a:spcBef>
              <a:spcAft>
                <a:spcPts val="0"/>
              </a:spcAft>
              <a:buSzPts val="1260"/>
              <a:buNone/>
            </a:pPr>
            <a:r>
              <a:rPr lang="en-IN" sz="1800"/>
              <a:t>   d.bark();    </a:t>
            </a:r>
            <a:endParaRPr sz="1800"/>
          </a:p>
          <a:p>
            <a:pPr indent="0" lvl="1" marL="367030" rtl="0" algn="l">
              <a:lnSpc>
                <a:spcPct val="100000"/>
              </a:lnSpc>
              <a:spcBef>
                <a:spcPts val="550"/>
              </a:spcBef>
              <a:spcAft>
                <a:spcPts val="0"/>
              </a:spcAft>
              <a:buSzPts val="1260"/>
              <a:buNone/>
            </a:pPr>
            <a:r>
              <a:rPr lang="en-IN" sz="1800"/>
              <a:t>   d.weep();    </a:t>
            </a:r>
            <a:endParaRPr sz="1800"/>
          </a:p>
          <a:p>
            <a:pPr indent="0" lvl="1" marL="367030" rtl="0" algn="l">
              <a:lnSpc>
                <a:spcPct val="100000"/>
              </a:lnSpc>
              <a:spcBef>
                <a:spcPts val="550"/>
              </a:spcBef>
              <a:spcAft>
                <a:spcPts val="0"/>
              </a:spcAft>
              <a:buSzPts val="1260"/>
              <a:buNone/>
            </a:pPr>
            <a:r>
              <a:rPr lang="en-IN" sz="1800"/>
              <a:t>eating...</a:t>
            </a:r>
            <a:endParaRPr sz="1800"/>
          </a:p>
          <a:p>
            <a:pPr indent="0" lvl="1" marL="367030" rtl="0" algn="l">
              <a:lnSpc>
                <a:spcPct val="100000"/>
              </a:lnSpc>
              <a:spcBef>
                <a:spcPts val="550"/>
              </a:spcBef>
              <a:spcAft>
                <a:spcPts val="0"/>
              </a:spcAft>
              <a:buSzPts val="1260"/>
              <a:buNone/>
            </a:pPr>
            <a:r>
              <a:rPr lang="en-IN" sz="1800"/>
              <a:t>barking...</a:t>
            </a:r>
            <a:endParaRPr sz="1800"/>
          </a:p>
          <a:p>
            <a:pPr indent="0" lvl="1" marL="367030" rtl="0" algn="l">
              <a:lnSpc>
                <a:spcPct val="100000"/>
              </a:lnSpc>
              <a:spcBef>
                <a:spcPts val="550"/>
              </a:spcBef>
              <a:spcAft>
                <a:spcPts val="0"/>
              </a:spcAft>
              <a:buSzPts val="1260"/>
              <a:buNone/>
            </a:pPr>
            <a:r>
              <a:rPr lang="en-IN" sz="1800"/>
              <a:t>weeping...</a:t>
            </a:r>
            <a:endParaRPr sz="1800"/>
          </a:p>
        </p:txBody>
      </p:sp>
      <p:sp>
        <p:nvSpPr>
          <p:cNvPr id="707" name="Google Shape;707;p8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713" name="Google Shape;713;p9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The super keyword</a:t>
            </a:r>
            <a:endParaRPr sz="1800"/>
          </a:p>
          <a:p>
            <a:pPr indent="0" lvl="1" marL="367030" rtl="0" algn="l">
              <a:lnSpc>
                <a:spcPct val="100000"/>
              </a:lnSpc>
              <a:spcBef>
                <a:spcPts val="550"/>
              </a:spcBef>
              <a:spcAft>
                <a:spcPts val="0"/>
              </a:spcAft>
              <a:buSzPts val="1260"/>
              <a:buNone/>
            </a:pPr>
            <a:r>
              <a:rPr lang="en-IN" sz="1800"/>
              <a:t>It allows the child class to invoke the properties, methods, and constructors of the immediate parent class. It is introduced in ECMAScript 2015 or ES6. The super.prop and super[expr] expressions are readable in the definition of any method in both object literals and classes.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Syntax</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super(arguments);</a:t>
            </a:r>
            <a:endParaRPr sz="1800"/>
          </a:p>
          <a:p>
            <a:pPr indent="0" lvl="1" marL="367030" rtl="0" algn="l">
              <a:lnSpc>
                <a:spcPct val="100000"/>
              </a:lnSpc>
              <a:spcBef>
                <a:spcPts val="550"/>
              </a:spcBef>
              <a:spcAft>
                <a:spcPts val="0"/>
              </a:spcAft>
              <a:buSzPts val="1260"/>
              <a:buNone/>
            </a:pPr>
            <a:r>
              <a:rPr lang="en-IN" sz="1800"/>
              <a:t>Example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In this example, the characteristics of the parent class have been extended to its child class. Both classes have their unique properties. Here, we are using the super keyword to access the property from parent class to the child class.</a:t>
            </a:r>
            <a:endParaRPr sz="1800"/>
          </a:p>
        </p:txBody>
      </p:sp>
      <p:sp>
        <p:nvSpPr>
          <p:cNvPr id="714" name="Google Shape;714;p9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720" name="Google Shape;720;p9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Clr>
                <a:schemeClr val="dk1"/>
              </a:buClr>
              <a:buSzPts val="1100"/>
              <a:buFont typeface="Arial"/>
              <a:buNone/>
            </a:pPr>
            <a:r>
              <a:rPr lang="en-IN" sz="1800"/>
              <a:t>class Car {</a:t>
            </a:r>
            <a:endParaRPr sz="1800"/>
          </a:p>
          <a:p>
            <a:pPr indent="0" lvl="0" marL="367030" rtl="0" algn="l">
              <a:lnSpc>
                <a:spcPct val="100000"/>
              </a:lnSpc>
              <a:spcBef>
                <a:spcPts val="550"/>
              </a:spcBef>
              <a:spcAft>
                <a:spcPts val="0"/>
              </a:spcAft>
              <a:buClr>
                <a:schemeClr val="dk1"/>
              </a:buClr>
              <a:buSzPts val="1100"/>
              <a:buFont typeface="Arial"/>
              <a:buNone/>
            </a:pPr>
            <a:r>
              <a:rPr lang="en-IN" sz="1800"/>
              <a:t>  constructor() {</a:t>
            </a:r>
            <a:endParaRPr sz="1800"/>
          </a:p>
          <a:p>
            <a:pPr indent="0" lvl="0" marL="367030" rtl="0" algn="l">
              <a:lnSpc>
                <a:spcPct val="100000"/>
              </a:lnSpc>
              <a:spcBef>
                <a:spcPts val="550"/>
              </a:spcBef>
              <a:spcAft>
                <a:spcPts val="0"/>
              </a:spcAft>
              <a:buClr>
                <a:schemeClr val="dk1"/>
              </a:buClr>
              <a:buSzPts val="1100"/>
              <a:buFont typeface="Arial"/>
              <a:buNone/>
            </a:pPr>
            <a:r>
              <a:rPr lang="en-IN" sz="1800"/>
              <a:t>    console.log('This is a car')</a:t>
            </a:r>
            <a:endParaRPr sz="1800"/>
          </a:p>
          <a:p>
            <a:pPr indent="0" lvl="0" marL="367030" rtl="0" algn="l">
              <a:lnSpc>
                <a:spcPct val="100000"/>
              </a:lnSpc>
              <a:spcBef>
                <a:spcPts val="550"/>
              </a:spcBef>
              <a:spcAft>
                <a:spcPts val="0"/>
              </a:spcAft>
              <a:buClr>
                <a:schemeClr val="dk1"/>
              </a:buClr>
              <a:buSzPts val="1100"/>
              <a:buFont typeface="Arial"/>
              <a:buNone/>
            </a:pPr>
            <a:r>
              <a:rPr lang="en-IN" sz="1800"/>
              <a:t>  }</a:t>
            </a:r>
            <a:endParaRPr sz="1800"/>
          </a:p>
          <a:p>
            <a:pPr indent="0" lvl="0" marL="367030" rtl="0" algn="l">
              <a:lnSpc>
                <a:spcPct val="100000"/>
              </a:lnSpc>
              <a:spcBef>
                <a:spcPts val="550"/>
              </a:spcBef>
              <a:spcAft>
                <a:spcPts val="0"/>
              </a:spcAft>
              <a:buClr>
                <a:schemeClr val="dk1"/>
              </a:buClr>
              <a:buSzPts val="1100"/>
              <a:buFont typeface="Arial"/>
              <a:buNone/>
            </a:pPr>
            <a:r>
              <a:rPr lang="en-IN" sz="1800"/>
              <a:t>}</a:t>
            </a:r>
            <a:endParaRPr sz="1800"/>
          </a:p>
          <a:p>
            <a:pPr indent="0" lvl="1" marL="367030" rtl="0" algn="l">
              <a:lnSpc>
                <a:spcPct val="100000"/>
              </a:lnSpc>
              <a:spcBef>
                <a:spcPts val="550"/>
              </a:spcBef>
              <a:spcAft>
                <a:spcPts val="0"/>
              </a:spcAft>
              <a:buSzPts val="1260"/>
              <a:buNone/>
            </a:pPr>
            <a:r>
              <a:rPr lang="en-IN" sz="1800"/>
              <a:t>const myCar = new Car() //'This is a car'</a:t>
            </a:r>
            <a:endParaRPr sz="1800"/>
          </a:p>
          <a:p>
            <a:pPr indent="0" lvl="1" marL="367030" rtl="0" algn="l">
              <a:lnSpc>
                <a:spcPct val="100000"/>
              </a:lnSpc>
              <a:spcBef>
                <a:spcPts val="550"/>
              </a:spcBef>
              <a:spcAft>
                <a:spcPts val="0"/>
              </a:spcAft>
              <a:buSzPts val="1260"/>
              <a:buNone/>
            </a:pPr>
            <a:r>
              <a:t/>
            </a:r>
            <a:endParaRPr sz="1800"/>
          </a:p>
          <a:p>
            <a:pPr indent="0" lvl="0" marL="367030" rtl="0" algn="l">
              <a:lnSpc>
                <a:spcPct val="100000"/>
              </a:lnSpc>
              <a:spcBef>
                <a:spcPts val="550"/>
              </a:spcBef>
              <a:spcAft>
                <a:spcPts val="0"/>
              </a:spcAft>
              <a:buSzPts val="1100"/>
              <a:buNone/>
            </a:pPr>
            <a:r>
              <a:rPr lang="en-IN" sz="1800"/>
              <a:t>class Tesla extends Car {</a:t>
            </a:r>
            <a:endParaRPr sz="1800"/>
          </a:p>
          <a:p>
            <a:pPr indent="0" lvl="0" marL="367030" rtl="0" algn="l">
              <a:lnSpc>
                <a:spcPct val="100000"/>
              </a:lnSpc>
              <a:spcBef>
                <a:spcPts val="550"/>
              </a:spcBef>
              <a:spcAft>
                <a:spcPts val="0"/>
              </a:spcAft>
              <a:buSzPts val="1100"/>
              <a:buNone/>
            </a:pPr>
            <a:r>
              <a:rPr lang="en-IN" sz="1800"/>
              <a:t>  constructor() {</a:t>
            </a:r>
            <a:endParaRPr sz="1800"/>
          </a:p>
          <a:p>
            <a:pPr indent="0" lvl="0" marL="367030" rtl="0" algn="l">
              <a:lnSpc>
                <a:spcPct val="100000"/>
              </a:lnSpc>
              <a:spcBef>
                <a:spcPts val="550"/>
              </a:spcBef>
              <a:spcAft>
                <a:spcPts val="0"/>
              </a:spcAft>
              <a:buSzPts val="1100"/>
              <a:buNone/>
            </a:pPr>
            <a:r>
              <a:rPr lang="en-IN" sz="1800"/>
              <a:t>    super()</a:t>
            </a:r>
            <a:endParaRPr sz="1800"/>
          </a:p>
          <a:p>
            <a:pPr indent="0" lvl="0" marL="367030" rtl="0" algn="l">
              <a:lnSpc>
                <a:spcPct val="100000"/>
              </a:lnSpc>
              <a:spcBef>
                <a:spcPts val="550"/>
              </a:spcBef>
              <a:spcAft>
                <a:spcPts val="0"/>
              </a:spcAft>
              <a:buSzPts val="1100"/>
              <a:buNone/>
            </a:pPr>
            <a:r>
              <a:rPr lang="en-IN" sz="1800"/>
              <a:t>    console.log('This is a Tesla')</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a:t>
            </a:r>
            <a:endParaRPr sz="1800"/>
          </a:p>
          <a:p>
            <a:pPr indent="0" lvl="0" marL="367030" rtl="0" algn="l">
              <a:lnSpc>
                <a:spcPct val="100000"/>
              </a:lnSpc>
              <a:spcBef>
                <a:spcPts val="550"/>
              </a:spcBef>
              <a:spcAft>
                <a:spcPts val="0"/>
              </a:spcAft>
              <a:buClr>
                <a:schemeClr val="dk1"/>
              </a:buClr>
              <a:buSzPts val="1100"/>
              <a:buFont typeface="Arial"/>
              <a:buNone/>
            </a:pPr>
            <a:r>
              <a:rPr lang="en-IN" sz="1800"/>
              <a:t>const myCar = new Tesla()</a:t>
            </a:r>
            <a:endParaRPr sz="1800"/>
          </a:p>
          <a:p>
            <a:pPr indent="0" lvl="1" marL="367030" rtl="0" algn="l">
              <a:lnSpc>
                <a:spcPct val="100000"/>
              </a:lnSpc>
              <a:spcBef>
                <a:spcPts val="550"/>
              </a:spcBef>
              <a:spcAft>
                <a:spcPts val="0"/>
              </a:spcAft>
              <a:buSzPts val="1260"/>
              <a:buNone/>
            </a:pPr>
            <a:r>
              <a:t/>
            </a:r>
            <a:endParaRPr sz="1800"/>
          </a:p>
        </p:txBody>
      </p:sp>
      <p:sp>
        <p:nvSpPr>
          <p:cNvPr id="721" name="Google Shape;721;p9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722" name="Google Shape;722;p94"/>
          <p:cNvSpPr txBox="1"/>
          <p:nvPr/>
        </p:nvSpPr>
        <p:spPr>
          <a:xfrm>
            <a:off x="4924150" y="4172100"/>
            <a:ext cx="4522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'This is a car'</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rgbClr val="000000"/>
                </a:solidFill>
                <a:latin typeface="Twentieth Century"/>
                <a:ea typeface="Twentieth Century"/>
                <a:cs typeface="Twentieth Century"/>
                <a:sym typeface="Twentieth Century"/>
              </a:rPr>
              <a:t>'This is a Tesla'</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1474bee7eba_0_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Class Inheritance</a:t>
            </a:r>
            <a:endParaRPr/>
          </a:p>
        </p:txBody>
      </p:sp>
      <p:sp>
        <p:nvSpPr>
          <p:cNvPr id="728" name="Google Shape;728;g1474bee7eba_0_1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0" marL="367030" rtl="0" algn="l">
              <a:lnSpc>
                <a:spcPct val="100000"/>
              </a:lnSpc>
              <a:spcBef>
                <a:spcPts val="550"/>
              </a:spcBef>
              <a:spcAft>
                <a:spcPts val="0"/>
              </a:spcAft>
              <a:buSzPts val="1100"/>
              <a:buNone/>
            </a:pPr>
            <a:r>
              <a:rPr lang="en-IN" sz="1800"/>
              <a:t>class Parent {   </a:t>
            </a:r>
            <a:endParaRPr sz="1800"/>
          </a:p>
          <a:p>
            <a:pPr indent="0" lvl="0" marL="367030" rtl="0" algn="l">
              <a:lnSpc>
                <a:spcPct val="100000"/>
              </a:lnSpc>
              <a:spcBef>
                <a:spcPts val="550"/>
              </a:spcBef>
              <a:spcAft>
                <a:spcPts val="0"/>
              </a:spcAft>
              <a:buSzPts val="1100"/>
              <a:buNone/>
            </a:pPr>
            <a:r>
              <a:rPr lang="en-IN" sz="1800"/>
              <a:t>   show() {   </a:t>
            </a:r>
            <a:endParaRPr sz="1800"/>
          </a:p>
          <a:p>
            <a:pPr indent="0" lvl="0" marL="367030" rtl="0" algn="l">
              <a:lnSpc>
                <a:spcPct val="100000"/>
              </a:lnSpc>
              <a:spcBef>
                <a:spcPts val="550"/>
              </a:spcBef>
              <a:spcAft>
                <a:spcPts val="0"/>
              </a:spcAft>
              <a:buSzPts val="1100"/>
              <a:buNone/>
            </a:pPr>
            <a:r>
              <a:rPr lang="en-IN" sz="1800"/>
              <a:t>      console.log("It is the show() method from the parent class");  </a:t>
            </a:r>
            <a:endParaRPr sz="1800"/>
          </a:p>
          <a:p>
            <a:pPr indent="0" lvl="0" marL="367030" rtl="0" algn="l">
              <a:lnSpc>
                <a:spcPct val="100000"/>
              </a:lnSpc>
              <a:spcBef>
                <a:spcPts val="550"/>
              </a:spcBef>
              <a:spcAft>
                <a:spcPts val="0"/>
              </a:spcAft>
              <a:buSzPts val="1100"/>
              <a:buNone/>
            </a:pPr>
            <a:r>
              <a:rPr lang="en-IN" sz="1800"/>
              <a:t>   }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class Child extends Parent {   </a:t>
            </a:r>
            <a:endParaRPr sz="1800"/>
          </a:p>
          <a:p>
            <a:pPr indent="0" lvl="0" marL="367030" rtl="0" algn="l">
              <a:lnSpc>
                <a:spcPct val="100000"/>
              </a:lnSpc>
              <a:spcBef>
                <a:spcPts val="550"/>
              </a:spcBef>
              <a:spcAft>
                <a:spcPts val="0"/>
              </a:spcAft>
              <a:buSzPts val="1100"/>
              <a:buNone/>
            </a:pPr>
            <a:r>
              <a:rPr lang="en-IN" sz="1800"/>
              <a:t>   show() {  </a:t>
            </a:r>
            <a:endParaRPr sz="1800"/>
          </a:p>
          <a:p>
            <a:pPr indent="0" lvl="0" marL="367030" rtl="0" algn="l">
              <a:lnSpc>
                <a:spcPct val="100000"/>
              </a:lnSpc>
              <a:spcBef>
                <a:spcPts val="550"/>
              </a:spcBef>
              <a:spcAft>
                <a:spcPts val="0"/>
              </a:spcAft>
              <a:buSzPts val="1100"/>
              <a:buNone/>
            </a:pPr>
            <a:r>
              <a:rPr lang="en-IN" sz="1800"/>
              <a:t>      super.show();  </a:t>
            </a:r>
            <a:endParaRPr sz="1800"/>
          </a:p>
          <a:p>
            <a:pPr indent="0" lvl="0" marL="367030" rtl="0" algn="l">
              <a:lnSpc>
                <a:spcPct val="100000"/>
              </a:lnSpc>
              <a:spcBef>
                <a:spcPts val="550"/>
              </a:spcBef>
              <a:spcAft>
                <a:spcPts val="0"/>
              </a:spcAft>
              <a:buSzPts val="1100"/>
              <a:buNone/>
            </a:pPr>
            <a:r>
              <a:rPr lang="en-IN" sz="1800"/>
              <a:t>      console.log("It is the show() method from the child class");  </a:t>
            </a:r>
            <a:endParaRPr sz="1800"/>
          </a:p>
          <a:p>
            <a:pPr indent="0" lvl="0" marL="367030" rtl="0" algn="l">
              <a:lnSpc>
                <a:spcPct val="100000"/>
              </a:lnSpc>
              <a:spcBef>
                <a:spcPts val="550"/>
              </a:spcBef>
              <a:spcAft>
                <a:spcPts val="0"/>
              </a:spcAft>
              <a:buSzPts val="1100"/>
              <a:buNone/>
            </a:pPr>
            <a:r>
              <a:rPr lang="en-IN" sz="1800"/>
              <a:t>   }   </a:t>
            </a:r>
            <a:endParaRPr sz="1800"/>
          </a:p>
          <a:p>
            <a:pPr indent="0" lvl="0" marL="367030" rtl="0" algn="l">
              <a:lnSpc>
                <a:spcPct val="100000"/>
              </a:lnSpc>
              <a:spcBef>
                <a:spcPts val="550"/>
              </a:spcBef>
              <a:spcAft>
                <a:spcPts val="0"/>
              </a:spcAft>
              <a:buSzPts val="1100"/>
              <a:buNone/>
            </a:pPr>
            <a:r>
              <a:rPr lang="en-IN" sz="1800"/>
              <a:t>}   </a:t>
            </a:r>
            <a:endParaRPr sz="1800"/>
          </a:p>
          <a:p>
            <a:pPr indent="0" lvl="0" marL="367030" rtl="0" algn="l">
              <a:lnSpc>
                <a:spcPct val="100000"/>
              </a:lnSpc>
              <a:spcBef>
                <a:spcPts val="550"/>
              </a:spcBef>
              <a:spcAft>
                <a:spcPts val="0"/>
              </a:spcAft>
              <a:buSzPts val="1100"/>
              <a:buNone/>
            </a:pPr>
            <a:r>
              <a:rPr lang="en-IN" sz="1800"/>
              <a:t>var obj = new Child();   </a:t>
            </a:r>
            <a:endParaRPr sz="1800"/>
          </a:p>
          <a:p>
            <a:pPr indent="0" lvl="0" marL="367030" rtl="0" algn="l">
              <a:lnSpc>
                <a:spcPct val="100000"/>
              </a:lnSpc>
              <a:spcBef>
                <a:spcPts val="550"/>
              </a:spcBef>
              <a:spcAft>
                <a:spcPts val="0"/>
              </a:spcAft>
              <a:buSzPts val="1100"/>
              <a:buNone/>
            </a:pPr>
            <a:r>
              <a:rPr lang="en-IN" sz="1800"/>
              <a:t>obj.show();  </a:t>
            </a:r>
            <a:endParaRPr sz="1800"/>
          </a:p>
          <a:p>
            <a:pPr indent="0" lvl="0" marL="367030" rtl="0" algn="l">
              <a:lnSpc>
                <a:spcPct val="100000"/>
              </a:lnSpc>
              <a:spcBef>
                <a:spcPts val="550"/>
              </a:spcBef>
              <a:spcAft>
                <a:spcPts val="0"/>
              </a:spcAft>
              <a:buSzPts val="1100"/>
              <a:buNone/>
            </a:pPr>
            <a:r>
              <a:t/>
            </a:r>
            <a:endParaRPr sz="1800"/>
          </a:p>
          <a:p>
            <a:pPr indent="0" lvl="1" marL="367030" rtl="0" algn="l">
              <a:lnSpc>
                <a:spcPct val="100000"/>
              </a:lnSpc>
              <a:spcBef>
                <a:spcPts val="550"/>
              </a:spcBef>
              <a:spcAft>
                <a:spcPts val="0"/>
              </a:spcAft>
              <a:buSzPts val="1260"/>
              <a:buNone/>
            </a:pPr>
            <a:r>
              <a:t/>
            </a:r>
            <a:endParaRPr sz="1800"/>
          </a:p>
        </p:txBody>
      </p:sp>
      <p:sp>
        <p:nvSpPr>
          <p:cNvPr id="729" name="Google Shape;729;g1474bee7eba_0_16"/>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730" name="Google Shape;730;g1474bee7eba_0_16"/>
          <p:cNvSpPr txBox="1"/>
          <p:nvPr/>
        </p:nvSpPr>
        <p:spPr>
          <a:xfrm>
            <a:off x="5228550" y="5174825"/>
            <a:ext cx="343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wentieth Century"/>
                <a:ea typeface="Twentieth Century"/>
                <a:cs typeface="Twentieth Century"/>
                <a:sym typeface="Twentieth Century"/>
              </a:rPr>
              <a:t>It is the show() method from the parent class</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wentieth Century"/>
                <a:ea typeface="Twentieth Century"/>
                <a:cs typeface="Twentieth Century"/>
                <a:sym typeface="Twentieth Century"/>
              </a:rPr>
              <a:t>It is the show() method from the child class</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36" name="Google Shape;736;p101"/>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Iterables and Iterators</a:t>
            </a:r>
            <a:endParaRPr sz="1800"/>
          </a:p>
          <a:p>
            <a:pPr indent="0" lvl="1" marL="367030" rtl="0" algn="l">
              <a:lnSpc>
                <a:spcPct val="100000"/>
              </a:lnSpc>
              <a:spcBef>
                <a:spcPts val="550"/>
              </a:spcBef>
              <a:spcAft>
                <a:spcPts val="0"/>
              </a:spcAft>
              <a:buSzPts val="1260"/>
              <a:buNone/>
            </a:pPr>
            <a:r>
              <a:rPr lang="en-IN" sz="1800"/>
              <a:t>JavaScript provides a protocol to iterate over data structures. This protocol defines how these data structures are iterated over using the for...of loop.</a:t>
            </a:r>
            <a:endParaRPr sz="1800"/>
          </a:p>
          <a:p>
            <a:pPr indent="0" lvl="1" marL="367030" rtl="0" algn="l">
              <a:lnSpc>
                <a:spcPct val="100000"/>
              </a:lnSpc>
              <a:spcBef>
                <a:spcPts val="550"/>
              </a:spcBef>
              <a:spcAft>
                <a:spcPts val="0"/>
              </a:spcAft>
              <a:buSzPts val="1260"/>
              <a:buNone/>
            </a:pPr>
            <a:r>
              <a:rPr lang="en-IN" sz="1800"/>
              <a:t>The concept of the protocol can be split into:</a:t>
            </a:r>
            <a:endParaRPr sz="1800"/>
          </a:p>
          <a:p>
            <a:pPr indent="0" lvl="1" marL="367030" rtl="0" algn="l">
              <a:lnSpc>
                <a:spcPct val="100000"/>
              </a:lnSpc>
              <a:spcBef>
                <a:spcPts val="550"/>
              </a:spcBef>
              <a:spcAft>
                <a:spcPts val="0"/>
              </a:spcAft>
              <a:buSzPts val="1260"/>
              <a:buNone/>
            </a:pPr>
            <a:r>
              <a:rPr lang="en-IN" sz="1800"/>
              <a:t>iterable</a:t>
            </a:r>
            <a:endParaRPr sz="1800"/>
          </a:p>
          <a:p>
            <a:pPr indent="0" lvl="1" marL="367030" rtl="0" algn="l">
              <a:lnSpc>
                <a:spcPct val="100000"/>
              </a:lnSpc>
              <a:spcBef>
                <a:spcPts val="550"/>
              </a:spcBef>
              <a:spcAft>
                <a:spcPts val="0"/>
              </a:spcAft>
              <a:buSzPts val="1260"/>
              <a:buNone/>
            </a:pPr>
            <a:r>
              <a:rPr lang="en-IN" sz="1800"/>
              <a:t>iterator</a:t>
            </a:r>
            <a:endParaRPr sz="1800"/>
          </a:p>
          <a:p>
            <a:pPr indent="0" lvl="1" marL="367030" rtl="0" algn="l">
              <a:lnSpc>
                <a:spcPct val="100000"/>
              </a:lnSpc>
              <a:spcBef>
                <a:spcPts val="550"/>
              </a:spcBef>
              <a:spcAft>
                <a:spcPts val="0"/>
              </a:spcAft>
              <a:buSzPts val="1260"/>
              <a:buNone/>
            </a:pPr>
            <a:r>
              <a:rPr lang="en-IN" sz="1800"/>
              <a:t>The iterable protocol mentions that an iterable should have the Symbol.iterator key.</a:t>
            </a:r>
            <a:endParaRPr sz="1800"/>
          </a:p>
          <a:p>
            <a:pPr indent="0" lvl="1" marL="367030" rtl="0" algn="l">
              <a:lnSpc>
                <a:spcPct val="100000"/>
              </a:lnSpc>
              <a:spcBef>
                <a:spcPts val="550"/>
              </a:spcBef>
              <a:spcAft>
                <a:spcPts val="0"/>
              </a:spcAft>
              <a:buSzPts val="1260"/>
              <a:buNone/>
            </a:pPr>
            <a:r>
              <a:rPr lang="en-IN" sz="1800"/>
              <a:t>JavaScript Iterables</a:t>
            </a:r>
            <a:endParaRPr sz="1800"/>
          </a:p>
          <a:p>
            <a:pPr indent="0" lvl="1" marL="367030" rtl="0" algn="l">
              <a:lnSpc>
                <a:spcPct val="100000"/>
              </a:lnSpc>
              <a:spcBef>
                <a:spcPts val="550"/>
              </a:spcBef>
              <a:spcAft>
                <a:spcPts val="0"/>
              </a:spcAft>
              <a:buSzPts val="1260"/>
              <a:buNone/>
            </a:pPr>
            <a:r>
              <a:rPr lang="en-IN" sz="1800"/>
              <a:t>The data structures that have the Symbol.iterator() method are called iterables. For example, Arrays, Strings, Sets, etc.</a:t>
            </a:r>
            <a:endParaRPr sz="1800"/>
          </a:p>
          <a:p>
            <a:pPr indent="0" lvl="1" marL="367030" rtl="0" algn="l">
              <a:lnSpc>
                <a:spcPct val="100000"/>
              </a:lnSpc>
              <a:spcBef>
                <a:spcPts val="550"/>
              </a:spcBef>
              <a:spcAft>
                <a:spcPts val="0"/>
              </a:spcAft>
              <a:buSzPts val="1260"/>
              <a:buNone/>
            </a:pPr>
            <a:r>
              <a:rPr lang="en-IN" sz="1800"/>
              <a:t>JavaScript Iterators</a:t>
            </a:r>
            <a:endParaRPr sz="1800"/>
          </a:p>
          <a:p>
            <a:pPr indent="0" lvl="1" marL="367030" rtl="0" algn="l">
              <a:lnSpc>
                <a:spcPct val="100000"/>
              </a:lnSpc>
              <a:spcBef>
                <a:spcPts val="550"/>
              </a:spcBef>
              <a:spcAft>
                <a:spcPts val="0"/>
              </a:spcAft>
              <a:buSzPts val="1260"/>
              <a:buNone/>
            </a:pPr>
            <a:r>
              <a:rPr lang="en-IN" sz="1800"/>
              <a:t>An iterator is an object that is returned by the Symbol.iterator() method.</a:t>
            </a:r>
            <a:endParaRPr sz="1800"/>
          </a:p>
          <a:p>
            <a:pPr indent="0" lvl="1" marL="367030" rtl="0" algn="l">
              <a:lnSpc>
                <a:spcPct val="100000"/>
              </a:lnSpc>
              <a:spcBef>
                <a:spcPts val="550"/>
              </a:spcBef>
              <a:spcAft>
                <a:spcPts val="0"/>
              </a:spcAft>
              <a:buSzPts val="1260"/>
              <a:buNone/>
            </a:pPr>
            <a:r>
              <a:rPr lang="en-IN" sz="1800"/>
              <a:t>The iterator protocol provides the next() method to access each element of the iterable (data structure) one at a time.</a:t>
            </a:r>
            <a:endParaRPr sz="1800"/>
          </a:p>
        </p:txBody>
      </p:sp>
      <p:sp>
        <p:nvSpPr>
          <p:cNvPr id="737" name="Google Shape;737;p10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43" name="Google Shape;743;p102"/>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Let's look at an example of iterables having Symbol.Iterator()</a:t>
            </a:r>
            <a:endParaRPr sz="1800"/>
          </a:p>
          <a:p>
            <a:pPr indent="0" lvl="1" marL="367030" rtl="0" algn="l">
              <a:lnSpc>
                <a:spcPct val="100000"/>
              </a:lnSpc>
              <a:spcBef>
                <a:spcPts val="550"/>
              </a:spcBef>
              <a:spcAft>
                <a:spcPts val="0"/>
              </a:spcAft>
              <a:buSzPts val="1260"/>
              <a:buNone/>
            </a:pPr>
            <a:r>
              <a:rPr lang="en-IN" sz="1800"/>
              <a:t>const arr = [1, 2 ,3];</a:t>
            </a:r>
            <a:endParaRPr sz="1800"/>
          </a:p>
          <a:p>
            <a:pPr indent="0" lvl="1" marL="367030" rtl="0" algn="l">
              <a:lnSpc>
                <a:spcPct val="100000"/>
              </a:lnSpc>
              <a:spcBef>
                <a:spcPts val="550"/>
              </a:spcBef>
              <a:spcAft>
                <a:spcPts val="0"/>
              </a:spcAft>
              <a:buSzPts val="1260"/>
              <a:buNone/>
            </a:pPr>
            <a:r>
              <a:rPr lang="en-IN" sz="1800"/>
              <a:t>// calling the Symbol.iterator() method</a:t>
            </a:r>
            <a:endParaRPr sz="1800"/>
          </a:p>
          <a:p>
            <a:pPr indent="0" lvl="1" marL="367030" rtl="0" algn="l">
              <a:lnSpc>
                <a:spcPct val="100000"/>
              </a:lnSpc>
              <a:spcBef>
                <a:spcPts val="550"/>
              </a:spcBef>
              <a:spcAft>
                <a:spcPts val="0"/>
              </a:spcAft>
              <a:buSzPts val="1260"/>
              <a:buNone/>
            </a:pPr>
            <a:r>
              <a:rPr lang="en-IN" sz="1800"/>
              <a:t>const arrIterator = arr[Symbol.iterator]();</a:t>
            </a:r>
            <a:endParaRPr sz="1800"/>
          </a:p>
          <a:p>
            <a:pPr indent="0" lvl="1" marL="367030" rtl="0" algn="l">
              <a:lnSpc>
                <a:spcPct val="100000"/>
              </a:lnSpc>
              <a:spcBef>
                <a:spcPts val="550"/>
              </a:spcBef>
              <a:spcAft>
                <a:spcPts val="0"/>
              </a:spcAft>
              <a:buSzPts val="1260"/>
              <a:buNone/>
            </a:pPr>
            <a:r>
              <a:rPr lang="en-IN" sz="1800"/>
              <a:t>// gives Array Iterator</a:t>
            </a:r>
            <a:endParaRPr sz="1800"/>
          </a:p>
          <a:p>
            <a:pPr indent="0" lvl="1" marL="367030" rtl="0" algn="l">
              <a:lnSpc>
                <a:spcPct val="100000"/>
              </a:lnSpc>
              <a:spcBef>
                <a:spcPts val="550"/>
              </a:spcBef>
              <a:spcAft>
                <a:spcPts val="0"/>
              </a:spcAft>
              <a:buSzPts val="1260"/>
              <a:buNone/>
            </a:pPr>
            <a:r>
              <a:rPr lang="en-IN" sz="1800"/>
              <a:t>console.log(arrIterator);</a:t>
            </a:r>
            <a:endParaRPr sz="1800"/>
          </a:p>
          <a:p>
            <a:pPr indent="0" lvl="1" marL="367030" rtl="0" algn="l">
              <a:lnSpc>
                <a:spcPct val="100000"/>
              </a:lnSpc>
              <a:spcBef>
                <a:spcPts val="550"/>
              </a:spcBef>
              <a:spcAft>
                <a:spcPts val="0"/>
              </a:spcAft>
              <a:buSzPts val="1260"/>
              <a:buNone/>
            </a:pPr>
            <a:r>
              <a:rPr lang="en-IN" sz="1800"/>
              <a:t>const str = 'hello';</a:t>
            </a:r>
            <a:endParaRPr sz="1800"/>
          </a:p>
          <a:p>
            <a:pPr indent="0" lvl="1" marL="367030" rtl="0" algn="l">
              <a:lnSpc>
                <a:spcPct val="100000"/>
              </a:lnSpc>
              <a:spcBef>
                <a:spcPts val="550"/>
              </a:spcBef>
              <a:spcAft>
                <a:spcPts val="0"/>
              </a:spcAft>
              <a:buSzPts val="1260"/>
              <a:buNone/>
            </a:pPr>
            <a:r>
              <a:rPr lang="en-IN" sz="1800"/>
              <a:t>// calling the Symbol.iterator() method</a:t>
            </a:r>
            <a:endParaRPr sz="1800"/>
          </a:p>
          <a:p>
            <a:pPr indent="0" lvl="1" marL="367030" rtl="0" algn="l">
              <a:lnSpc>
                <a:spcPct val="100000"/>
              </a:lnSpc>
              <a:spcBef>
                <a:spcPts val="550"/>
              </a:spcBef>
              <a:spcAft>
                <a:spcPts val="0"/>
              </a:spcAft>
              <a:buSzPts val="1260"/>
              <a:buNone/>
            </a:pPr>
            <a:r>
              <a:rPr lang="en-IN" sz="1800"/>
              <a:t>const strIterator = str[Symbol.iterator]();</a:t>
            </a:r>
            <a:endParaRPr sz="1800"/>
          </a:p>
          <a:p>
            <a:pPr indent="0" lvl="1" marL="367030" rtl="0" algn="l">
              <a:lnSpc>
                <a:spcPct val="100000"/>
              </a:lnSpc>
              <a:spcBef>
                <a:spcPts val="550"/>
              </a:spcBef>
              <a:spcAft>
                <a:spcPts val="0"/>
              </a:spcAft>
              <a:buSzPts val="1260"/>
              <a:buNone/>
            </a:pPr>
            <a:r>
              <a:rPr lang="en-IN" sz="1800"/>
              <a:t>// gives String Iterator</a:t>
            </a:r>
            <a:endParaRPr sz="1800"/>
          </a:p>
          <a:p>
            <a:pPr indent="0" lvl="1" marL="367030" rtl="0" algn="l">
              <a:lnSpc>
                <a:spcPct val="100000"/>
              </a:lnSpc>
              <a:spcBef>
                <a:spcPts val="550"/>
              </a:spcBef>
              <a:spcAft>
                <a:spcPts val="0"/>
              </a:spcAft>
              <a:buSzPts val="1260"/>
              <a:buNone/>
            </a:pPr>
            <a:r>
              <a:rPr lang="en-IN" sz="1800"/>
              <a:t>console.log(strIterator);</a:t>
            </a:r>
            <a:endParaRPr sz="1800"/>
          </a:p>
          <a:p>
            <a:pPr indent="0" lvl="1" marL="367030" rtl="0" algn="l">
              <a:lnSpc>
                <a:spcPct val="100000"/>
              </a:lnSpc>
              <a:spcBef>
                <a:spcPts val="550"/>
              </a:spcBef>
              <a:spcAft>
                <a:spcPts val="0"/>
              </a:spcAft>
              <a:buSzPts val="1260"/>
              <a:buNone/>
            </a:pPr>
            <a:r>
              <a:rPr lang="en-IN" sz="1800"/>
              <a:t>Output</a:t>
            </a:r>
            <a:endParaRPr sz="1800"/>
          </a:p>
          <a:p>
            <a:pPr indent="0" lvl="1" marL="367030" rtl="0" algn="l">
              <a:lnSpc>
                <a:spcPct val="100000"/>
              </a:lnSpc>
              <a:spcBef>
                <a:spcPts val="550"/>
              </a:spcBef>
              <a:spcAft>
                <a:spcPts val="0"/>
              </a:spcAft>
              <a:buSzPts val="1260"/>
              <a:buNone/>
            </a:pPr>
            <a:r>
              <a:rPr lang="en-IN" sz="1800"/>
              <a:t>Array Iterator {}</a:t>
            </a:r>
            <a:endParaRPr sz="1800"/>
          </a:p>
          <a:p>
            <a:pPr indent="0" lvl="1" marL="367030" rtl="0" algn="l">
              <a:lnSpc>
                <a:spcPct val="100000"/>
              </a:lnSpc>
              <a:spcBef>
                <a:spcPts val="550"/>
              </a:spcBef>
              <a:spcAft>
                <a:spcPts val="0"/>
              </a:spcAft>
              <a:buSzPts val="1260"/>
              <a:buNone/>
            </a:pPr>
            <a:r>
              <a:rPr lang="en-IN" sz="1800"/>
              <a:t>StringIterator {}</a:t>
            </a:r>
            <a:endParaRPr sz="1800"/>
          </a:p>
        </p:txBody>
      </p:sp>
      <p:sp>
        <p:nvSpPr>
          <p:cNvPr id="744" name="Google Shape;744;p10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
        <p:nvSpPr>
          <p:cNvPr id="745" name="Google Shape;745;p102"/>
          <p:cNvSpPr txBox="1"/>
          <p:nvPr/>
        </p:nvSpPr>
        <p:spPr>
          <a:xfrm>
            <a:off x="5014595" y="4867275"/>
            <a:ext cx="3748405"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wentieth Century"/>
                <a:ea typeface="Twentieth Century"/>
                <a:cs typeface="Twentieth Century"/>
                <a:sym typeface="Twentieth Century"/>
              </a:rPr>
              <a:t>Here, calling the Symbol.iterator() method of both the array and string returns their respective iterators.</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a:t>
            </a:r>
            <a:endParaRPr/>
          </a:p>
        </p:txBody>
      </p:sp>
      <p:sp>
        <p:nvSpPr>
          <p:cNvPr id="167" name="Google Shape;167;p9"/>
          <p:cNvSpPr txBox="1"/>
          <p:nvPr>
            <p:ph idx="1" type="body"/>
          </p:nvPr>
        </p:nvSpPr>
        <p:spPr>
          <a:xfrm>
            <a:off x="685800" y="1676400"/>
            <a:ext cx="8153400" cy="4495800"/>
          </a:xfrm>
          <a:prstGeom prst="rect">
            <a:avLst/>
          </a:prstGeom>
          <a:noFill/>
          <a:ln>
            <a:noFill/>
          </a:ln>
        </p:spPr>
        <p:txBody>
          <a:bodyPr anchorCtr="0" anchor="t" bIns="45700" lIns="91425" spcFirstLastPara="1" rIns="91425" wrap="square" tIns="45700">
            <a:noAutofit/>
          </a:bodyPr>
          <a:lstStyle/>
          <a:p>
            <a:pPr indent="-273050" lvl="1" marL="640080" rtl="0" algn="l">
              <a:lnSpc>
                <a:spcPct val="100000"/>
              </a:lnSpc>
              <a:spcBef>
                <a:spcPts val="0"/>
              </a:spcBef>
              <a:spcAft>
                <a:spcPts val="0"/>
              </a:spcAft>
              <a:buSzPts val="1400"/>
              <a:buChar char="?"/>
            </a:pPr>
            <a:r>
              <a:rPr lang="en-IN" sz="2000"/>
              <a:t>Strings</a:t>
            </a:r>
            <a:endParaRPr sz="2000"/>
          </a:p>
          <a:p>
            <a:pPr indent="-273050" lvl="1" marL="640080" rtl="0" algn="l">
              <a:lnSpc>
                <a:spcPct val="100000"/>
              </a:lnSpc>
              <a:spcBef>
                <a:spcPts val="550"/>
              </a:spcBef>
              <a:spcAft>
                <a:spcPts val="0"/>
              </a:spcAft>
              <a:buSzPts val="1400"/>
              <a:buChar char="?"/>
            </a:pPr>
            <a:r>
              <a:rPr lang="en-IN" sz="2000"/>
              <a:t>The next basic data type is the string. Strings are used to represent text. They are written by enclosing their content in quotes.</a:t>
            </a:r>
            <a:endParaRPr sz="2000"/>
          </a:p>
          <a:p>
            <a:pPr indent="-273050" lvl="1" marL="640080" rtl="0" algn="l">
              <a:lnSpc>
                <a:spcPct val="100000"/>
              </a:lnSpc>
              <a:spcBef>
                <a:spcPts val="550"/>
              </a:spcBef>
              <a:spcAft>
                <a:spcPts val="0"/>
              </a:spcAft>
              <a:buSzPts val="1400"/>
              <a:buChar char="?"/>
            </a:pPr>
            <a:r>
              <a:rPr lang="en-IN" sz="2000"/>
              <a:t>`Down on the sea`</a:t>
            </a:r>
            <a:endParaRPr sz="2000"/>
          </a:p>
          <a:p>
            <a:pPr indent="-273050" lvl="1" marL="640080" rtl="0" algn="l">
              <a:lnSpc>
                <a:spcPct val="100000"/>
              </a:lnSpc>
              <a:spcBef>
                <a:spcPts val="550"/>
              </a:spcBef>
              <a:spcAft>
                <a:spcPts val="0"/>
              </a:spcAft>
              <a:buSzPts val="1400"/>
              <a:buChar char="?"/>
            </a:pPr>
            <a:r>
              <a:rPr lang="en-IN" sz="2000"/>
              <a:t>"Lie on the ocean"</a:t>
            </a:r>
            <a:endParaRPr sz="2000"/>
          </a:p>
          <a:p>
            <a:pPr indent="-273050" lvl="1" marL="640080" rtl="0" algn="l">
              <a:lnSpc>
                <a:spcPct val="100000"/>
              </a:lnSpc>
              <a:spcBef>
                <a:spcPts val="550"/>
              </a:spcBef>
              <a:spcAft>
                <a:spcPts val="0"/>
              </a:spcAft>
              <a:buSzPts val="1400"/>
              <a:buChar char="?"/>
            </a:pPr>
            <a:r>
              <a:rPr lang="en-IN" sz="2000"/>
              <a:t>'Float on the ocean'</a:t>
            </a:r>
            <a:endParaRPr sz="2000"/>
          </a:p>
          <a:p>
            <a:pPr indent="-273050" lvl="1" marL="640080" rtl="0" algn="l">
              <a:lnSpc>
                <a:spcPct val="100000"/>
              </a:lnSpc>
              <a:spcBef>
                <a:spcPts val="550"/>
              </a:spcBef>
              <a:spcAft>
                <a:spcPts val="0"/>
              </a:spcAft>
              <a:buSzPts val="1400"/>
              <a:buChar char="?"/>
            </a:pPr>
            <a:r>
              <a:rPr lang="en-IN" sz="2000"/>
              <a:t>You can use single quotes, double quotes, or backticks to mark strings, as long as the quotes at the start and the end of the string match.</a:t>
            </a:r>
            <a:endParaRPr sz="2000"/>
          </a:p>
          <a:p>
            <a:pPr indent="-273050" lvl="1" marL="640080" rtl="0" algn="l">
              <a:lnSpc>
                <a:spcPct val="100000"/>
              </a:lnSpc>
              <a:spcBef>
                <a:spcPts val="550"/>
              </a:spcBef>
              <a:spcAft>
                <a:spcPts val="0"/>
              </a:spcAft>
              <a:buSzPts val="1400"/>
              <a:buChar char="?"/>
            </a:pPr>
            <a:r>
              <a:rPr lang="en-IN" sz="2000"/>
              <a:t>Almost anything can be put between quotes, and JavaScript will make a string value out of it.Newlines (the characters you get when you press enter) can be included without escaping only when the string is quoted with backticks (`).</a:t>
            </a:r>
            <a:endParaRPr sz="2000"/>
          </a:p>
        </p:txBody>
      </p:sp>
      <p:sp>
        <p:nvSpPr>
          <p:cNvPr id="168" name="Google Shape;168;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51" name="Google Shape;751;p103"/>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Iterate Through Iterables</a:t>
            </a:r>
            <a:endParaRPr sz="1800"/>
          </a:p>
          <a:p>
            <a:pPr indent="0" lvl="1" marL="367030" rtl="0" algn="l">
              <a:lnSpc>
                <a:spcPct val="100000"/>
              </a:lnSpc>
              <a:spcBef>
                <a:spcPts val="550"/>
              </a:spcBef>
              <a:spcAft>
                <a:spcPts val="0"/>
              </a:spcAft>
              <a:buSzPts val="1260"/>
              <a:buNone/>
            </a:pPr>
            <a:r>
              <a:rPr lang="en-IN" sz="1800"/>
              <a:t>You can use the for...of loop to iterate through these iterable objects. You can iterate through the Symbol.iterator() method like this: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const number = [ 1, 2, 3];</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for (let n of  number[Symbol.iterator]()) {</a:t>
            </a:r>
            <a:endParaRPr sz="1800"/>
          </a:p>
          <a:p>
            <a:pPr indent="0" lvl="1" marL="367030" rtl="0" algn="l">
              <a:lnSpc>
                <a:spcPct val="100000"/>
              </a:lnSpc>
              <a:spcBef>
                <a:spcPts val="550"/>
              </a:spcBef>
              <a:spcAft>
                <a:spcPts val="0"/>
              </a:spcAft>
              <a:buSzPts val="1260"/>
              <a:buNone/>
            </a:pPr>
            <a:r>
              <a:rPr lang="en-IN" sz="1800"/>
              <a:t>    console.log(n);</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Output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1</a:t>
            </a:r>
            <a:endParaRPr sz="1800"/>
          </a:p>
          <a:p>
            <a:pPr indent="0" lvl="1" marL="367030" rtl="0" algn="l">
              <a:lnSpc>
                <a:spcPct val="100000"/>
              </a:lnSpc>
              <a:spcBef>
                <a:spcPts val="550"/>
              </a:spcBef>
              <a:spcAft>
                <a:spcPts val="0"/>
              </a:spcAft>
              <a:buSzPts val="1260"/>
              <a:buNone/>
            </a:pPr>
            <a:r>
              <a:rPr lang="en-IN" sz="1800"/>
              <a:t>2</a:t>
            </a:r>
            <a:endParaRPr sz="1800"/>
          </a:p>
          <a:p>
            <a:pPr indent="0" lvl="1" marL="367030" rtl="0" algn="l">
              <a:lnSpc>
                <a:spcPct val="100000"/>
              </a:lnSpc>
              <a:spcBef>
                <a:spcPts val="550"/>
              </a:spcBef>
              <a:spcAft>
                <a:spcPts val="0"/>
              </a:spcAft>
              <a:buSzPts val="1260"/>
              <a:buNone/>
            </a:pPr>
            <a:r>
              <a:rPr lang="en-IN" sz="1800"/>
              <a:t>3</a:t>
            </a:r>
            <a:endParaRPr sz="1800"/>
          </a:p>
        </p:txBody>
      </p:sp>
      <p:sp>
        <p:nvSpPr>
          <p:cNvPr id="752" name="Google Shape;752;p10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58" name="Google Shape;758;p104"/>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Or you can simply iterate through the array like this: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const number = [ 1, 2, 3];</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for (let n of  number) {</a:t>
            </a:r>
            <a:endParaRPr sz="1800"/>
          </a:p>
          <a:p>
            <a:pPr indent="0" lvl="1" marL="367030" rtl="0" algn="l">
              <a:lnSpc>
                <a:spcPct val="100000"/>
              </a:lnSpc>
              <a:spcBef>
                <a:spcPts val="550"/>
              </a:spcBef>
              <a:spcAft>
                <a:spcPts val="0"/>
              </a:spcAft>
              <a:buSzPts val="1260"/>
              <a:buNone/>
            </a:pPr>
            <a:r>
              <a:rPr lang="en-IN" sz="1800"/>
              <a:t>    console.log(n);</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Here, the iterator allows the for...of loop to iterate over an array and return each value.</a:t>
            </a:r>
            <a:endParaRPr sz="1800"/>
          </a:p>
        </p:txBody>
      </p:sp>
      <p:sp>
        <p:nvSpPr>
          <p:cNvPr id="759" name="Google Shape;759;p10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65" name="Google Shape;765;p105"/>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next() Method</a:t>
            </a:r>
            <a:endParaRPr sz="1800"/>
          </a:p>
          <a:p>
            <a:pPr indent="0" lvl="1" marL="367030" rtl="0" algn="l">
              <a:lnSpc>
                <a:spcPct val="100000"/>
              </a:lnSpc>
              <a:spcBef>
                <a:spcPts val="550"/>
              </a:spcBef>
              <a:spcAft>
                <a:spcPts val="0"/>
              </a:spcAft>
              <a:buSzPts val="1260"/>
              <a:buNone/>
            </a:pPr>
            <a:r>
              <a:rPr lang="en-IN" sz="1800"/>
              <a:t>The iterator object has a next() method that returns the next item in the sequence.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 next() method contains two properties: value and done.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value</a:t>
            </a:r>
            <a:endParaRPr sz="1800"/>
          </a:p>
          <a:p>
            <a:pPr indent="0" lvl="1" marL="367030" rtl="0" algn="l">
              <a:lnSpc>
                <a:spcPct val="100000"/>
              </a:lnSpc>
              <a:spcBef>
                <a:spcPts val="550"/>
              </a:spcBef>
              <a:spcAft>
                <a:spcPts val="0"/>
              </a:spcAft>
              <a:buSzPts val="1260"/>
              <a:buNone/>
            </a:pPr>
            <a:r>
              <a:rPr lang="en-IN" sz="1800"/>
              <a:t>The value property can be of any data type and represents the current value in the sequence.</a:t>
            </a:r>
            <a:endParaRPr sz="1800"/>
          </a:p>
          <a:p>
            <a:pPr indent="0" lvl="1" marL="367030" rtl="0" algn="l">
              <a:lnSpc>
                <a:spcPct val="100000"/>
              </a:lnSpc>
              <a:spcBef>
                <a:spcPts val="550"/>
              </a:spcBef>
              <a:spcAft>
                <a:spcPts val="0"/>
              </a:spcAft>
              <a:buSzPts val="1260"/>
              <a:buNone/>
            </a:pPr>
            <a:r>
              <a:rPr lang="en-IN" sz="1800"/>
              <a:t>done</a:t>
            </a:r>
            <a:endParaRPr sz="1800"/>
          </a:p>
          <a:p>
            <a:pPr indent="0" lvl="1" marL="367030" rtl="0" algn="l">
              <a:lnSpc>
                <a:spcPct val="100000"/>
              </a:lnSpc>
              <a:spcBef>
                <a:spcPts val="550"/>
              </a:spcBef>
              <a:spcAft>
                <a:spcPts val="0"/>
              </a:spcAft>
              <a:buSzPts val="1260"/>
              <a:buNone/>
            </a:pPr>
            <a:r>
              <a:rPr lang="en-IN" sz="1800"/>
              <a:t>The done property is a boolean value that indicates whether the iteration is complete or not. If the iteration is incomplete, the done property is set to false, else it is set to true.</a:t>
            </a:r>
            <a:endParaRPr sz="1800"/>
          </a:p>
        </p:txBody>
      </p:sp>
      <p:sp>
        <p:nvSpPr>
          <p:cNvPr id="766" name="Google Shape;766;p10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72" name="Google Shape;772;p106"/>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const arr = ['h', 'e', 'l', 'l', 'o'];</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let arrIterator = arr[Symbol.iterator]();</a:t>
            </a:r>
            <a:endParaRPr sz="1800"/>
          </a:p>
          <a:p>
            <a:pPr indent="0" lvl="1" marL="367030" rtl="0" algn="l">
              <a:lnSpc>
                <a:spcPct val="100000"/>
              </a:lnSpc>
              <a:spcBef>
                <a:spcPts val="550"/>
              </a:spcBef>
              <a:spcAft>
                <a:spcPts val="0"/>
              </a:spcAft>
              <a:buSzPts val="1260"/>
              <a:buNone/>
            </a:pPr>
            <a:r>
              <a:rPr lang="en-IN" sz="1800"/>
              <a:t>console.log(arrIterator.next()); // {value: "h", done: false}</a:t>
            </a:r>
            <a:endParaRPr sz="1800"/>
          </a:p>
          <a:p>
            <a:pPr indent="0" lvl="1" marL="367030" rtl="0" algn="l">
              <a:lnSpc>
                <a:spcPct val="100000"/>
              </a:lnSpc>
              <a:spcBef>
                <a:spcPts val="550"/>
              </a:spcBef>
              <a:spcAft>
                <a:spcPts val="0"/>
              </a:spcAft>
              <a:buSzPts val="1260"/>
              <a:buNone/>
            </a:pPr>
            <a:r>
              <a:rPr lang="en-IN" sz="1800"/>
              <a:t>console.log(arrIterator.next()); // {value: "e", done: false}</a:t>
            </a:r>
            <a:endParaRPr sz="1800"/>
          </a:p>
          <a:p>
            <a:pPr indent="0" lvl="1" marL="367030" rtl="0" algn="l">
              <a:lnSpc>
                <a:spcPct val="100000"/>
              </a:lnSpc>
              <a:spcBef>
                <a:spcPts val="550"/>
              </a:spcBef>
              <a:spcAft>
                <a:spcPts val="0"/>
              </a:spcAft>
              <a:buSzPts val="1260"/>
              <a:buNone/>
            </a:pPr>
            <a:r>
              <a:rPr lang="en-IN" sz="1800"/>
              <a:t>console.log(arrIterator.next()); // {value: "l", done: false}</a:t>
            </a:r>
            <a:endParaRPr sz="1800"/>
          </a:p>
          <a:p>
            <a:pPr indent="0" lvl="1" marL="367030" rtl="0" algn="l">
              <a:lnSpc>
                <a:spcPct val="100000"/>
              </a:lnSpc>
              <a:spcBef>
                <a:spcPts val="550"/>
              </a:spcBef>
              <a:spcAft>
                <a:spcPts val="0"/>
              </a:spcAft>
              <a:buSzPts val="1260"/>
              <a:buNone/>
            </a:pPr>
            <a:r>
              <a:rPr lang="en-IN" sz="1800"/>
              <a:t>console.log(arrIterator.next()); // {value: "l", done: false}</a:t>
            </a:r>
            <a:endParaRPr sz="1800"/>
          </a:p>
          <a:p>
            <a:pPr indent="0" lvl="1" marL="367030" rtl="0" algn="l">
              <a:lnSpc>
                <a:spcPct val="100000"/>
              </a:lnSpc>
              <a:spcBef>
                <a:spcPts val="550"/>
              </a:spcBef>
              <a:spcAft>
                <a:spcPts val="0"/>
              </a:spcAft>
              <a:buSzPts val="1260"/>
              <a:buNone/>
            </a:pPr>
            <a:r>
              <a:rPr lang="en-IN" sz="1800"/>
              <a:t>console.log(arrIterator.next()); // {value: "o", done: false}</a:t>
            </a:r>
            <a:endParaRPr sz="1800"/>
          </a:p>
          <a:p>
            <a:pPr indent="0" lvl="1" marL="367030" rtl="0" algn="l">
              <a:lnSpc>
                <a:spcPct val="100000"/>
              </a:lnSpc>
              <a:spcBef>
                <a:spcPts val="550"/>
              </a:spcBef>
              <a:spcAft>
                <a:spcPts val="0"/>
              </a:spcAft>
              <a:buSzPts val="1260"/>
              <a:buNone/>
            </a:pPr>
            <a:r>
              <a:rPr lang="en-IN" sz="1800"/>
              <a:t>console.log(arrIterator.next()); // {value: undefined, done: true}</a:t>
            </a:r>
            <a:endParaRPr sz="1800"/>
          </a:p>
          <a:p>
            <a:pPr indent="0" lvl="1" marL="367030" rtl="0" algn="l">
              <a:lnSpc>
                <a:spcPct val="100000"/>
              </a:lnSpc>
              <a:spcBef>
                <a:spcPts val="550"/>
              </a:spcBef>
              <a:spcAft>
                <a:spcPts val="0"/>
              </a:spcAft>
              <a:buSzPts val="1260"/>
              <a:buNone/>
            </a:pPr>
            <a:r>
              <a:rPr lang="en-IN" sz="1800"/>
              <a:t>You can call next() repeatedly to iterate over an arrIterator object.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 next() method returns an object with two properties: value and done.</a:t>
            </a:r>
            <a:endParaRPr sz="1800"/>
          </a:p>
          <a:p>
            <a:pPr indent="0" lvl="1" marL="367030" rtl="0" algn="l">
              <a:lnSpc>
                <a:spcPct val="100000"/>
              </a:lnSpc>
              <a:spcBef>
                <a:spcPts val="550"/>
              </a:spcBef>
              <a:spcAft>
                <a:spcPts val="0"/>
              </a:spcAft>
              <a:buSzPts val="1260"/>
              <a:buNone/>
            </a:pPr>
            <a:r>
              <a:rPr lang="en-IN" sz="1800"/>
              <a:t>When the next() method reaches the end of the sequence, then the done property is set to false.</a:t>
            </a:r>
            <a:endParaRPr sz="1800"/>
          </a:p>
        </p:txBody>
      </p:sp>
      <p:sp>
        <p:nvSpPr>
          <p:cNvPr id="773" name="Google Shape;773;p10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79" name="Google Shape;779;p107"/>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const arr = ['h', 'e', 'l', 'l', 'o'];</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for (let i of arr) {</a:t>
            </a:r>
            <a:endParaRPr sz="1800"/>
          </a:p>
          <a:p>
            <a:pPr indent="0" lvl="1" marL="367030" rtl="0" algn="l">
              <a:lnSpc>
                <a:spcPct val="100000"/>
              </a:lnSpc>
              <a:spcBef>
                <a:spcPts val="550"/>
              </a:spcBef>
              <a:spcAft>
                <a:spcPts val="0"/>
              </a:spcAft>
              <a:buSzPts val="1260"/>
              <a:buNone/>
            </a:pPr>
            <a:r>
              <a:rPr lang="en-IN" sz="1800"/>
              <a:t>    console.log(i);</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rPr lang="en-IN" sz="1800"/>
              <a:t>h</a:t>
            </a:r>
            <a:endParaRPr sz="1800"/>
          </a:p>
          <a:p>
            <a:pPr indent="0" lvl="1" marL="367030" rtl="0" algn="l">
              <a:lnSpc>
                <a:spcPct val="100000"/>
              </a:lnSpc>
              <a:spcBef>
                <a:spcPts val="550"/>
              </a:spcBef>
              <a:spcAft>
                <a:spcPts val="0"/>
              </a:spcAft>
              <a:buSzPts val="1260"/>
              <a:buNone/>
            </a:pPr>
            <a:r>
              <a:rPr lang="en-IN" sz="1800"/>
              <a:t>e</a:t>
            </a:r>
            <a:endParaRPr sz="1800"/>
          </a:p>
          <a:p>
            <a:pPr indent="0" lvl="1" marL="367030" rtl="0" algn="l">
              <a:lnSpc>
                <a:spcPct val="100000"/>
              </a:lnSpc>
              <a:spcBef>
                <a:spcPts val="550"/>
              </a:spcBef>
              <a:spcAft>
                <a:spcPts val="0"/>
              </a:spcAft>
              <a:buSzPts val="1260"/>
              <a:buNone/>
            </a:pPr>
            <a:r>
              <a:rPr lang="en-IN" sz="1800"/>
              <a:t>l</a:t>
            </a:r>
            <a:endParaRPr sz="1800"/>
          </a:p>
          <a:p>
            <a:pPr indent="0" lvl="1" marL="367030" rtl="0" algn="l">
              <a:lnSpc>
                <a:spcPct val="100000"/>
              </a:lnSpc>
              <a:spcBef>
                <a:spcPts val="550"/>
              </a:spcBef>
              <a:spcAft>
                <a:spcPts val="0"/>
              </a:spcAft>
              <a:buSzPts val="1260"/>
              <a:buNone/>
            </a:pPr>
            <a:r>
              <a:rPr lang="en-IN" sz="1800"/>
              <a:t>l</a:t>
            </a:r>
            <a:endParaRPr sz="1800"/>
          </a:p>
          <a:p>
            <a:pPr indent="0" lvl="1" marL="367030" rtl="0" algn="l">
              <a:lnSpc>
                <a:spcPct val="100000"/>
              </a:lnSpc>
              <a:spcBef>
                <a:spcPts val="550"/>
              </a:spcBef>
              <a:spcAft>
                <a:spcPts val="0"/>
              </a:spcAft>
              <a:buSzPts val="1260"/>
              <a:buNone/>
            </a:pPr>
            <a:r>
              <a:rPr lang="en-IN" sz="1800"/>
              <a:t>o</a:t>
            </a:r>
            <a:endParaRPr sz="1800"/>
          </a:p>
          <a:p>
            <a:pPr indent="0" lvl="1" marL="367030" rtl="0" algn="l">
              <a:lnSpc>
                <a:spcPct val="100000"/>
              </a:lnSpc>
              <a:spcBef>
                <a:spcPts val="550"/>
              </a:spcBef>
              <a:spcAft>
                <a:spcPts val="0"/>
              </a:spcAft>
              <a:buSzPts val="1260"/>
              <a:buNone/>
            </a:pPr>
            <a:r>
              <a:rPr lang="en-IN" sz="1800"/>
              <a:t>The for...of loop does exactly the same as the program above.</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The for...of loop keeps calling the next() method on the iterator. Once it reaches done:true, the for...of loop terminates.</a:t>
            </a:r>
            <a:endParaRPr sz="1800"/>
          </a:p>
        </p:txBody>
      </p:sp>
      <p:sp>
        <p:nvSpPr>
          <p:cNvPr id="780" name="Google Shape;780;p10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86" name="Google Shape;786;p108"/>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User Defined Iterator</a:t>
            </a:r>
            <a:endParaRPr sz="1800"/>
          </a:p>
          <a:p>
            <a:pPr indent="0" lvl="1" marL="367030" rtl="0" algn="l">
              <a:lnSpc>
                <a:spcPct val="100000"/>
              </a:lnSpc>
              <a:spcBef>
                <a:spcPts val="550"/>
              </a:spcBef>
              <a:spcAft>
                <a:spcPts val="0"/>
              </a:spcAft>
              <a:buSzPts val="1260"/>
              <a:buNone/>
            </a:pPr>
            <a:r>
              <a:rPr lang="en-IN" sz="1800"/>
              <a:t>You can also create your own iterator and call next() to access the next element. For example,</a:t>
            </a:r>
            <a:endParaRPr sz="1800"/>
          </a:p>
          <a:p>
            <a:pPr indent="0" lvl="1" marL="367030" rtl="0" algn="l">
              <a:lnSpc>
                <a:spcPct val="100000"/>
              </a:lnSpc>
              <a:spcBef>
                <a:spcPts val="550"/>
              </a:spcBef>
              <a:spcAft>
                <a:spcPts val="0"/>
              </a:spcAft>
              <a:buSzPts val="1260"/>
              <a:buNone/>
            </a:pPr>
            <a:r>
              <a:rPr lang="en-IN" sz="1800"/>
              <a:t>function displayElements(arr) {</a:t>
            </a:r>
            <a:endParaRPr sz="1800"/>
          </a:p>
          <a:p>
            <a:pPr indent="0" lvl="1" marL="367030" rtl="0" algn="l">
              <a:lnSpc>
                <a:spcPct val="100000"/>
              </a:lnSpc>
              <a:spcBef>
                <a:spcPts val="550"/>
              </a:spcBef>
              <a:spcAft>
                <a:spcPts val="0"/>
              </a:spcAft>
              <a:buSzPts val="1260"/>
              <a:buNone/>
            </a:pPr>
            <a:r>
              <a:rPr lang="en-IN" sz="1800"/>
              <a:t>    // to update the iteration</a:t>
            </a:r>
            <a:endParaRPr sz="1800"/>
          </a:p>
          <a:p>
            <a:pPr indent="0" lvl="1" marL="367030" rtl="0" algn="l">
              <a:lnSpc>
                <a:spcPct val="100000"/>
              </a:lnSpc>
              <a:spcBef>
                <a:spcPts val="550"/>
              </a:spcBef>
              <a:spcAft>
                <a:spcPts val="0"/>
              </a:spcAft>
              <a:buSzPts val="1260"/>
              <a:buNone/>
            </a:pPr>
            <a:r>
              <a:rPr lang="en-IN" sz="1800"/>
              <a:t>    let n = 0;</a:t>
            </a:r>
            <a:endParaRPr sz="1800"/>
          </a:p>
          <a:p>
            <a:pPr indent="0" lvl="1" marL="367030" rtl="0" algn="l">
              <a:lnSpc>
                <a:spcPct val="100000"/>
              </a:lnSpc>
              <a:spcBef>
                <a:spcPts val="550"/>
              </a:spcBef>
              <a:spcAft>
                <a:spcPts val="0"/>
              </a:spcAft>
              <a:buSzPts val="1260"/>
              <a:buNone/>
            </a:pPr>
            <a:r>
              <a:rPr lang="en-IN" sz="1800"/>
              <a:t>    return {</a:t>
            </a:r>
            <a:endParaRPr sz="1800"/>
          </a:p>
          <a:p>
            <a:pPr indent="0" lvl="1" marL="367030" rtl="0" algn="l">
              <a:lnSpc>
                <a:spcPct val="100000"/>
              </a:lnSpc>
              <a:spcBef>
                <a:spcPts val="550"/>
              </a:spcBef>
              <a:spcAft>
                <a:spcPts val="0"/>
              </a:spcAft>
              <a:buSzPts val="1260"/>
              <a:buNone/>
            </a:pPr>
            <a:r>
              <a:rPr lang="en-IN" sz="1800"/>
              <a:t>        // implementing the next() function</a:t>
            </a:r>
            <a:endParaRPr sz="1800"/>
          </a:p>
          <a:p>
            <a:pPr indent="0" lvl="1" marL="367030" rtl="0" algn="l">
              <a:lnSpc>
                <a:spcPct val="100000"/>
              </a:lnSpc>
              <a:spcBef>
                <a:spcPts val="550"/>
              </a:spcBef>
              <a:spcAft>
                <a:spcPts val="0"/>
              </a:spcAft>
              <a:buSzPts val="1260"/>
              <a:buNone/>
            </a:pPr>
            <a:r>
              <a:rPr lang="en-IN" sz="1800"/>
              <a:t>        next() {</a:t>
            </a:r>
            <a:endParaRPr sz="1800"/>
          </a:p>
          <a:p>
            <a:pPr indent="0" lvl="1" marL="367030" rtl="0" algn="l">
              <a:lnSpc>
                <a:spcPct val="100000"/>
              </a:lnSpc>
              <a:spcBef>
                <a:spcPts val="550"/>
              </a:spcBef>
              <a:spcAft>
                <a:spcPts val="0"/>
              </a:spcAft>
              <a:buSzPts val="1260"/>
              <a:buNone/>
            </a:pPr>
            <a:r>
              <a:rPr lang="en-IN" sz="1800"/>
              <a:t>            if(n &lt; arr.length) {</a:t>
            </a:r>
            <a:endParaRPr sz="1800"/>
          </a:p>
          <a:p>
            <a:pPr indent="0" lvl="1" marL="367030" rtl="0" algn="l">
              <a:lnSpc>
                <a:spcPct val="100000"/>
              </a:lnSpc>
              <a:spcBef>
                <a:spcPts val="550"/>
              </a:spcBef>
              <a:spcAft>
                <a:spcPts val="0"/>
              </a:spcAft>
              <a:buSzPts val="1260"/>
              <a:buNone/>
            </a:pPr>
            <a:r>
              <a:rPr lang="en-IN" sz="1800"/>
              <a:t>                return {</a:t>
            </a:r>
            <a:endParaRPr sz="1800"/>
          </a:p>
          <a:p>
            <a:pPr indent="0" lvl="1" marL="367030" rtl="0" algn="l">
              <a:lnSpc>
                <a:spcPct val="100000"/>
              </a:lnSpc>
              <a:spcBef>
                <a:spcPts val="550"/>
              </a:spcBef>
              <a:spcAft>
                <a:spcPts val="0"/>
              </a:spcAft>
              <a:buSzPts val="1260"/>
              <a:buNone/>
            </a:pPr>
            <a:r>
              <a:rPr lang="en-IN" sz="1800"/>
              <a:t>                    value: arr[n++],</a:t>
            </a:r>
            <a:endParaRPr sz="1800"/>
          </a:p>
          <a:p>
            <a:pPr indent="0" lvl="1" marL="367030" rtl="0" algn="l">
              <a:lnSpc>
                <a:spcPct val="100000"/>
              </a:lnSpc>
              <a:spcBef>
                <a:spcPts val="550"/>
              </a:spcBef>
              <a:spcAft>
                <a:spcPts val="0"/>
              </a:spcAft>
              <a:buSzPts val="1260"/>
              <a:buNone/>
            </a:pPr>
            <a:r>
              <a:rPr lang="en-IN" sz="1800"/>
              <a:t>                    done: false}}</a:t>
            </a:r>
            <a:endParaRPr sz="1800"/>
          </a:p>
          <a:p>
            <a:pPr indent="0" lvl="1" marL="367030" rtl="0" algn="l">
              <a:lnSpc>
                <a:spcPct val="100000"/>
              </a:lnSpc>
              <a:spcBef>
                <a:spcPts val="550"/>
              </a:spcBef>
              <a:spcAft>
                <a:spcPts val="0"/>
              </a:spcAft>
              <a:buSzPts val="1260"/>
              <a:buNone/>
            </a:pPr>
            <a:r>
              <a:rPr lang="en-IN" sz="1800"/>
              <a:t>                  </a:t>
            </a:r>
            <a:endParaRPr sz="1800"/>
          </a:p>
        </p:txBody>
      </p:sp>
      <p:sp>
        <p:nvSpPr>
          <p:cNvPr id="787" name="Google Shape;787;p10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793" name="Google Shape;793;p109"/>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   return {</a:t>
            </a:r>
            <a:endParaRPr sz="1800"/>
          </a:p>
          <a:p>
            <a:pPr indent="0" lvl="1" marL="367030" rtl="0" algn="l">
              <a:lnSpc>
                <a:spcPct val="100000"/>
              </a:lnSpc>
              <a:spcBef>
                <a:spcPts val="550"/>
              </a:spcBef>
              <a:spcAft>
                <a:spcPts val="0"/>
              </a:spcAft>
              <a:buSzPts val="1260"/>
              <a:buNone/>
            </a:pPr>
            <a:r>
              <a:rPr lang="en-IN" sz="1800"/>
              <a:t>                value: undefined,</a:t>
            </a:r>
            <a:endParaRPr sz="1800"/>
          </a:p>
          <a:p>
            <a:pPr indent="0" lvl="1" marL="367030" rtl="0" algn="l">
              <a:lnSpc>
                <a:spcPct val="100000"/>
              </a:lnSpc>
              <a:spcBef>
                <a:spcPts val="550"/>
              </a:spcBef>
              <a:spcAft>
                <a:spcPts val="0"/>
              </a:spcAft>
              <a:buSzPts val="1260"/>
              <a:buNone/>
            </a:pPr>
            <a:r>
              <a:rPr lang="en-IN" sz="1800"/>
              <a:t>                done: true}}}}</a:t>
            </a:r>
            <a:endParaRPr sz="1800"/>
          </a:p>
          <a:p>
            <a:pPr indent="0" lvl="1" marL="367030" rtl="0" algn="l">
              <a:lnSpc>
                <a:spcPct val="100000"/>
              </a:lnSpc>
              <a:spcBef>
                <a:spcPts val="550"/>
              </a:spcBef>
              <a:spcAft>
                <a:spcPts val="0"/>
              </a:spcAft>
              <a:buSzPts val="1260"/>
              <a:buNone/>
            </a:pPr>
            <a:r>
              <a:rPr lang="en-IN" sz="1800"/>
              <a:t>const arr = ['h', 'e', 'l', 'l', 'o'];</a:t>
            </a:r>
            <a:endParaRPr sz="1800"/>
          </a:p>
          <a:p>
            <a:pPr indent="0" lvl="1" marL="367030" rtl="0" algn="l">
              <a:lnSpc>
                <a:spcPct val="100000"/>
              </a:lnSpc>
              <a:spcBef>
                <a:spcPts val="550"/>
              </a:spcBef>
              <a:spcAft>
                <a:spcPts val="0"/>
              </a:spcAft>
              <a:buSzPts val="1260"/>
              <a:buNone/>
            </a:pPr>
            <a:r>
              <a:rPr lang="en-IN" sz="1800"/>
              <a:t>const arrIterator = displayElements(arr);</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rPr lang="en-IN" sz="1800"/>
              <a:t>console.log(arrIterator.next());</a:t>
            </a:r>
            <a:endParaRPr sz="1800"/>
          </a:p>
          <a:p>
            <a:pPr indent="0" lvl="1" marL="367030" rtl="0" algn="l">
              <a:lnSpc>
                <a:spcPct val="100000"/>
              </a:lnSpc>
              <a:spcBef>
                <a:spcPts val="550"/>
              </a:spcBef>
              <a:spcAft>
                <a:spcPts val="0"/>
              </a:spcAft>
              <a:buSzPts val="1260"/>
              <a:buNone/>
            </a:pPr>
            <a:r>
              <a:t/>
            </a:r>
            <a:endParaRPr sz="1800"/>
          </a:p>
        </p:txBody>
      </p:sp>
      <p:sp>
        <p:nvSpPr>
          <p:cNvPr id="794" name="Google Shape;794;p10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Iterators and Iterables</a:t>
            </a:r>
            <a:endParaRPr/>
          </a:p>
        </p:txBody>
      </p:sp>
      <p:sp>
        <p:nvSpPr>
          <p:cNvPr id="800" name="Google Shape;800;p110"/>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Output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{value: "h", done: false}</a:t>
            </a:r>
            <a:endParaRPr sz="1800"/>
          </a:p>
          <a:p>
            <a:pPr indent="0" lvl="1" marL="367030" rtl="0" algn="l">
              <a:lnSpc>
                <a:spcPct val="100000"/>
              </a:lnSpc>
              <a:spcBef>
                <a:spcPts val="550"/>
              </a:spcBef>
              <a:spcAft>
                <a:spcPts val="0"/>
              </a:spcAft>
              <a:buSzPts val="1260"/>
              <a:buNone/>
            </a:pPr>
            <a:r>
              <a:rPr lang="en-IN" sz="1800"/>
              <a:t>{value: "e", done: false}</a:t>
            </a:r>
            <a:endParaRPr sz="1800"/>
          </a:p>
          <a:p>
            <a:pPr indent="0" lvl="1" marL="367030" rtl="0" algn="l">
              <a:lnSpc>
                <a:spcPct val="100000"/>
              </a:lnSpc>
              <a:spcBef>
                <a:spcPts val="550"/>
              </a:spcBef>
              <a:spcAft>
                <a:spcPts val="0"/>
              </a:spcAft>
              <a:buSzPts val="1260"/>
              <a:buNone/>
            </a:pPr>
            <a:r>
              <a:rPr lang="en-IN" sz="1800"/>
              <a:t>{value: "l", done: false}</a:t>
            </a:r>
            <a:endParaRPr sz="1800"/>
          </a:p>
          <a:p>
            <a:pPr indent="0" lvl="1" marL="367030" rtl="0" algn="l">
              <a:lnSpc>
                <a:spcPct val="100000"/>
              </a:lnSpc>
              <a:spcBef>
                <a:spcPts val="550"/>
              </a:spcBef>
              <a:spcAft>
                <a:spcPts val="0"/>
              </a:spcAft>
              <a:buSzPts val="1260"/>
              <a:buNone/>
            </a:pPr>
            <a:r>
              <a:rPr lang="en-IN" sz="1800"/>
              <a:t>{value: "l", done: false}</a:t>
            </a:r>
            <a:endParaRPr sz="1800"/>
          </a:p>
          <a:p>
            <a:pPr indent="0" lvl="1" marL="367030" rtl="0" algn="l">
              <a:lnSpc>
                <a:spcPct val="100000"/>
              </a:lnSpc>
              <a:spcBef>
                <a:spcPts val="550"/>
              </a:spcBef>
              <a:spcAft>
                <a:spcPts val="0"/>
              </a:spcAft>
              <a:buSzPts val="1260"/>
              <a:buNone/>
            </a:pPr>
            <a:r>
              <a:rPr lang="en-IN" sz="1800"/>
              <a:t>{value: "o", done: false}</a:t>
            </a:r>
            <a:endParaRPr sz="1800"/>
          </a:p>
          <a:p>
            <a:pPr indent="0" lvl="1" marL="367030" rtl="0" algn="l">
              <a:lnSpc>
                <a:spcPct val="100000"/>
              </a:lnSpc>
              <a:spcBef>
                <a:spcPts val="550"/>
              </a:spcBef>
              <a:spcAft>
                <a:spcPts val="0"/>
              </a:spcAft>
              <a:buSzPts val="1260"/>
              <a:buNone/>
            </a:pPr>
            <a:r>
              <a:rPr lang="en-IN" sz="1800"/>
              <a:t>{value: undefined, done: true}</a:t>
            </a:r>
            <a:endParaRPr sz="1800"/>
          </a:p>
          <a:p>
            <a:pPr indent="0" lvl="1" marL="367030" rtl="0" algn="l">
              <a:lnSpc>
                <a:spcPct val="100000"/>
              </a:lnSpc>
              <a:spcBef>
                <a:spcPts val="550"/>
              </a:spcBef>
              <a:spcAft>
                <a:spcPts val="0"/>
              </a:spcAft>
              <a:buSzPts val="1260"/>
              <a:buNone/>
            </a:pPr>
            <a:r>
              <a:rPr lang="en-IN" sz="1800"/>
              <a:t>In the above program, we have created our own iterator. The displayElements() function returns value and done property.</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Each time the next() method is called, the function gets executed once and displays the value of an array.</a:t>
            </a:r>
            <a:endParaRPr sz="1800"/>
          </a:p>
          <a:p>
            <a:pPr indent="0" lvl="1" marL="367030" rtl="0" algn="l">
              <a:lnSpc>
                <a:spcPct val="100000"/>
              </a:lnSpc>
              <a:spcBef>
                <a:spcPts val="550"/>
              </a:spcBef>
              <a:spcAft>
                <a:spcPts val="0"/>
              </a:spcAft>
              <a:buSzPts val="1260"/>
              <a:buNone/>
            </a:pPr>
            <a:r>
              <a:rPr lang="en-IN" sz="1800"/>
              <a:t>Finally, when all the elements of an array are exhausted, the done property is set to true, with value as undefined.</a:t>
            </a:r>
            <a:endParaRPr sz="1800"/>
          </a:p>
        </p:txBody>
      </p:sp>
      <p:sp>
        <p:nvSpPr>
          <p:cNvPr id="801" name="Google Shape;801;p1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Generators</a:t>
            </a:r>
            <a:endParaRPr/>
          </a:p>
        </p:txBody>
      </p:sp>
      <p:sp>
        <p:nvSpPr>
          <p:cNvPr id="807" name="Google Shape;807;p111"/>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JavaScript Generators</a:t>
            </a:r>
            <a:endParaRPr sz="1800"/>
          </a:p>
          <a:p>
            <a:pPr indent="0" lvl="1" marL="367030" rtl="0" algn="l">
              <a:lnSpc>
                <a:spcPct val="100000"/>
              </a:lnSpc>
              <a:spcBef>
                <a:spcPts val="550"/>
              </a:spcBef>
              <a:spcAft>
                <a:spcPts val="0"/>
              </a:spcAft>
              <a:buSzPts val="1260"/>
              <a:buNone/>
            </a:pPr>
            <a:r>
              <a:rPr lang="en-IN" sz="1800"/>
              <a:t>In this tutorial, you will learn about JavaScript generators with the help of examples.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In JavaScript, generators provide a new way to work with functions and iterators.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Using a generator,</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you can stop the execution of a function from anywhere inside the function</a:t>
            </a:r>
            <a:endParaRPr sz="1800"/>
          </a:p>
          <a:p>
            <a:pPr indent="0" lvl="1" marL="367030" rtl="0" algn="l">
              <a:lnSpc>
                <a:spcPct val="100000"/>
              </a:lnSpc>
              <a:spcBef>
                <a:spcPts val="550"/>
              </a:spcBef>
              <a:spcAft>
                <a:spcPts val="0"/>
              </a:spcAft>
              <a:buSzPts val="1260"/>
              <a:buNone/>
            </a:pPr>
            <a:r>
              <a:rPr lang="en-IN" sz="1800"/>
              <a:t>and continue executing code from a halted position</a:t>
            </a:r>
            <a:endParaRPr sz="1800"/>
          </a:p>
        </p:txBody>
      </p:sp>
      <p:sp>
        <p:nvSpPr>
          <p:cNvPr id="808" name="Google Shape;808;p1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JavaScript Generators</a:t>
            </a:r>
            <a:endParaRPr/>
          </a:p>
        </p:txBody>
      </p:sp>
      <p:sp>
        <p:nvSpPr>
          <p:cNvPr id="814" name="Google Shape;814;p112"/>
          <p:cNvSpPr txBox="1"/>
          <p:nvPr>
            <p:ph idx="1" type="body"/>
          </p:nvPr>
        </p:nvSpPr>
        <p:spPr>
          <a:xfrm>
            <a:off x="228600" y="1676400"/>
            <a:ext cx="8610600" cy="4953000"/>
          </a:xfrm>
          <a:prstGeom prst="rect">
            <a:avLst/>
          </a:prstGeom>
          <a:noFill/>
          <a:ln>
            <a:noFill/>
          </a:ln>
        </p:spPr>
        <p:txBody>
          <a:bodyPr anchorCtr="0" anchor="t" bIns="45700" lIns="91425" spcFirstLastPara="1" rIns="91425" wrap="square" tIns="45700">
            <a:noAutofit/>
          </a:bodyPr>
          <a:lstStyle/>
          <a:p>
            <a:pPr indent="0" lvl="1" marL="367030" rtl="0" algn="l">
              <a:lnSpc>
                <a:spcPct val="100000"/>
              </a:lnSpc>
              <a:spcBef>
                <a:spcPts val="0"/>
              </a:spcBef>
              <a:spcAft>
                <a:spcPts val="0"/>
              </a:spcAft>
              <a:buSzPts val="1260"/>
              <a:buNone/>
            </a:pPr>
            <a:r>
              <a:rPr lang="en-IN" sz="1800"/>
              <a:t>Create JavaScript Generators</a:t>
            </a:r>
            <a:endParaRPr sz="1800"/>
          </a:p>
          <a:p>
            <a:pPr indent="0" lvl="1" marL="367030" rtl="0" algn="l">
              <a:lnSpc>
                <a:spcPct val="100000"/>
              </a:lnSpc>
              <a:spcBef>
                <a:spcPts val="550"/>
              </a:spcBef>
              <a:spcAft>
                <a:spcPts val="0"/>
              </a:spcAft>
              <a:buSzPts val="1260"/>
              <a:buNone/>
            </a:pPr>
            <a:r>
              <a:rPr lang="en-IN" sz="1800"/>
              <a:t>To create a generator, you need to first define a generator function with function* symbol. The objects of generator functions are called generators.</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define a generator function</a:t>
            </a:r>
            <a:endParaRPr sz="1800"/>
          </a:p>
          <a:p>
            <a:pPr indent="0" lvl="1" marL="367030" rtl="0" algn="l">
              <a:lnSpc>
                <a:spcPct val="100000"/>
              </a:lnSpc>
              <a:spcBef>
                <a:spcPts val="550"/>
              </a:spcBef>
              <a:spcAft>
                <a:spcPts val="0"/>
              </a:spcAft>
              <a:buSzPts val="1260"/>
              <a:buNone/>
            </a:pPr>
            <a:r>
              <a:rPr lang="en-IN" sz="1800"/>
              <a:t>function* generator_function() {</a:t>
            </a:r>
            <a:endParaRPr sz="1800"/>
          </a:p>
          <a:p>
            <a:pPr indent="0" lvl="1" marL="367030" rtl="0" algn="l">
              <a:lnSpc>
                <a:spcPct val="100000"/>
              </a:lnSpc>
              <a:spcBef>
                <a:spcPts val="550"/>
              </a:spcBef>
              <a:spcAft>
                <a:spcPts val="0"/>
              </a:spcAft>
              <a:buSzPts val="1260"/>
              <a:buNone/>
            </a:pPr>
            <a:r>
              <a:rPr lang="en-IN" sz="1800"/>
              <a:t>   ... .. ...</a:t>
            </a:r>
            <a:endParaRPr sz="1800"/>
          </a:p>
          <a:p>
            <a:pPr indent="0" lvl="1" marL="367030" rtl="0" algn="l">
              <a:lnSpc>
                <a:spcPct val="100000"/>
              </a:lnSpc>
              <a:spcBef>
                <a:spcPts val="550"/>
              </a:spcBef>
              <a:spcAft>
                <a:spcPts val="0"/>
              </a:spcAft>
              <a:buSzPts val="1260"/>
              <a:buNone/>
            </a:pPr>
            <a:r>
              <a:rPr lang="en-IN" sz="1800"/>
              <a:t>}</a:t>
            </a:r>
            <a:endParaRPr sz="1800"/>
          </a:p>
          <a:p>
            <a:pPr indent="0" lvl="1" marL="367030" rtl="0" algn="l">
              <a:lnSpc>
                <a:spcPct val="100000"/>
              </a:lnSpc>
              <a:spcBef>
                <a:spcPts val="550"/>
              </a:spcBef>
              <a:spcAft>
                <a:spcPts val="0"/>
              </a:spcAft>
              <a:buSzPts val="1260"/>
              <a:buNone/>
            </a:pPr>
            <a:r>
              <a:t/>
            </a:r>
            <a:endParaRPr sz="1800"/>
          </a:p>
          <a:p>
            <a:pPr indent="0" lvl="1" marL="367030" rtl="0" algn="l">
              <a:lnSpc>
                <a:spcPct val="100000"/>
              </a:lnSpc>
              <a:spcBef>
                <a:spcPts val="550"/>
              </a:spcBef>
              <a:spcAft>
                <a:spcPts val="0"/>
              </a:spcAft>
              <a:buSzPts val="1260"/>
              <a:buNone/>
            </a:pPr>
            <a:r>
              <a:rPr lang="en-IN" sz="1800"/>
              <a:t>// creating a generator</a:t>
            </a:r>
            <a:endParaRPr sz="1800"/>
          </a:p>
          <a:p>
            <a:pPr indent="0" lvl="1" marL="367030" rtl="0" algn="l">
              <a:lnSpc>
                <a:spcPct val="100000"/>
              </a:lnSpc>
              <a:spcBef>
                <a:spcPts val="550"/>
              </a:spcBef>
              <a:spcAft>
                <a:spcPts val="0"/>
              </a:spcAft>
              <a:buSzPts val="1260"/>
              <a:buNone/>
            </a:pPr>
            <a:r>
              <a:rPr lang="en-IN" sz="1800"/>
              <a:t>const generator_obj = generator_function();</a:t>
            </a:r>
            <a:endParaRPr sz="1800"/>
          </a:p>
          <a:p>
            <a:pPr indent="0" lvl="1" marL="367030" rtl="0" algn="l">
              <a:lnSpc>
                <a:spcPct val="100000"/>
              </a:lnSpc>
              <a:spcBef>
                <a:spcPts val="550"/>
              </a:spcBef>
              <a:spcAft>
                <a:spcPts val="0"/>
              </a:spcAft>
              <a:buSzPts val="1260"/>
              <a:buNone/>
            </a:pPr>
            <a:r>
              <a:rPr lang="en-IN" sz="1800"/>
              <a:t>Note: The generator function is denoted by *. You can either use function* generatorFunc() {...} or function *generatorFunc(){...} to create them.</a:t>
            </a:r>
            <a:endParaRPr sz="1800"/>
          </a:p>
        </p:txBody>
      </p:sp>
      <p:sp>
        <p:nvSpPr>
          <p:cNvPr id="815" name="Google Shape;815;p1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00000"/>
              </a:lnSpc>
              <a:spcBef>
                <a:spcPts val="0"/>
              </a:spcBef>
              <a:spcAft>
                <a:spcPts val="0"/>
              </a:spcAft>
              <a:buSzPct val="100000"/>
              <a:buNone/>
            </a:pPr>
            <a:r>
              <a:rPr lang="en-IN"/>
              <a:t>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2011-07-13T20:09:00Z</dcterms:created>
  <dc:creator>Xenia Mountrouidou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5EA7056B22E348E69D8137B10AE4FDFB</vt:lpwstr>
  </property>
  <property fmtid="{D5CDD505-2E9C-101B-9397-08002B2CF9AE}" pid="3" name="KSOProductBuildVer">
    <vt:lpwstr>1033-11.2.0.11254</vt:lpwstr>
  </property>
</Properties>
</file>