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6858000" cy="9144000"/>
  <p:embeddedFontLst>
    <p:embeddedFont>
      <p:font typeface="Roboto"/>
      <p:regular r:id="rId91"/>
      <p:bold r:id="rId92"/>
      <p:italic r:id="rId93"/>
      <p:boldItalic r:id="rId94"/>
    </p:embeddedFont>
    <p:embeddedFont>
      <p:font typeface="Inter"/>
      <p:regular r:id="rId95"/>
      <p:bold r:id="rId96"/>
    </p:embeddedFont>
    <p:embeddedFont>
      <p:font typeface="Corbel"/>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1" roundtripDataSignature="AMtx7mhzqTrDiuf/LOCxNZUrbOoLrYwi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customschemas.google.com/relationships/presentationmetadata" Target="metadata"/><Relationship Id="rId100" Type="http://schemas.openxmlformats.org/officeDocument/2006/relationships/font" Target="fonts/Corbel-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Inter-regular.fntdata"/><Relationship Id="rId94" Type="http://schemas.openxmlformats.org/officeDocument/2006/relationships/font" Target="fonts/Roboto-boldItalic.fntdata"/><Relationship Id="rId97" Type="http://schemas.openxmlformats.org/officeDocument/2006/relationships/font" Target="fonts/Corbel-regular.fntdata"/><Relationship Id="rId96" Type="http://schemas.openxmlformats.org/officeDocument/2006/relationships/font" Target="fonts/Inter-bold.fntdata"/><Relationship Id="rId11" Type="http://schemas.openxmlformats.org/officeDocument/2006/relationships/slide" Target="slides/slide5.xml"/><Relationship Id="rId99" Type="http://schemas.openxmlformats.org/officeDocument/2006/relationships/font" Target="fonts/Corbel-italic.fntdata"/><Relationship Id="rId10" Type="http://schemas.openxmlformats.org/officeDocument/2006/relationships/slide" Target="slides/slide4.xml"/><Relationship Id="rId98" Type="http://schemas.openxmlformats.org/officeDocument/2006/relationships/font" Target="fonts/Corbel-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regular.fntdata"/><Relationship Id="rId90" Type="http://schemas.openxmlformats.org/officeDocument/2006/relationships/slide" Target="slides/slide84.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react-best-practices-804def6d521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https://itnext.io/what-is-props-and-how-to-use-it-in-react-da307f500da0</a:t>
            </a:r>
            <a:endParaRPr/>
          </a:p>
        </p:txBody>
      </p:sp>
      <p:sp>
        <p:nvSpPr>
          <p:cNvPr id="612" name="Google Shape;61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https://itnext.io/what-is-props-and-how-to-use-it-in-react-da307f500da0</a:t>
            </a:r>
            <a:endParaRPr/>
          </a:p>
        </p:txBody>
      </p:sp>
      <p:sp>
        <p:nvSpPr>
          <p:cNvPr id="619" name="Google Shape;61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https://itnext.io/what-is-props-and-how-to-use-it-in-react-da307f500da0</a:t>
            </a:r>
            <a:endParaRPr/>
          </a:p>
        </p:txBody>
      </p:sp>
      <p:sp>
        <p:nvSpPr>
          <p:cNvPr id="626" name="Google Shape;62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https://itnext.io/what-is-props-and-how-to-use-it-in-react-da307f500da0</a:t>
            </a:r>
            <a:endParaRPr/>
          </a:p>
        </p:txBody>
      </p:sp>
      <p:sp>
        <p:nvSpPr>
          <p:cNvPr id="633" name="Google Shape;633;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4" name="Google Shape;654;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2" name="Google Shape;662;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3" name="Google Shape;693;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https://www.netsolutions.com/insights/single-page-application/</a:t>
            </a:r>
            <a:endParaRPr/>
          </a:p>
        </p:txBody>
      </p:sp>
      <p:sp>
        <p:nvSpPr>
          <p:cNvPr id="311" name="Google Shape;31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0" name="Google Shape;700;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1" name="Google Shape;721;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8" name="Google Shape;728;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0" name="Google Shape;750;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7" name="Google Shape;757;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 name="Google Shape;763;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4" name="Google Shape;764;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4" name="Google Shape;814;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5" name="Google Shape;815;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9" name="Google Shape;829;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3" name="Google Shape;843;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0" name="Google Shape;850;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4" name="Google Shape;864;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https://towardsdatascience.com/react-best-practices-804def6d5215</a:t>
            </a:r>
            <a:endParaRPr u="sng">
              <a:solidFill>
                <a:schemeClr val="hlink"/>
              </a:solidFill>
            </a:endParaRPr>
          </a:p>
          <a:p>
            <a:pPr indent="0" lvl="0" marL="0" rtl="0" algn="l">
              <a:lnSpc>
                <a:spcPct val="100000"/>
              </a:lnSpc>
              <a:spcBef>
                <a:spcPts val="0"/>
              </a:spcBef>
              <a:spcAft>
                <a:spcPts val="0"/>
              </a:spcAft>
              <a:buSzPts val="1400"/>
              <a:buNone/>
            </a:pPr>
            <a:r>
              <a:t/>
            </a:r>
            <a:endParaRPr u="sng">
              <a:solidFill>
                <a:schemeClr val="hlink"/>
              </a:solidFill>
            </a:endParaRPr>
          </a:p>
        </p:txBody>
      </p:sp>
      <p:sp>
        <p:nvSpPr>
          <p:cNvPr id="871" name="Google Shape;871;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 name="Shape 17"/>
        <p:cNvGrpSpPr/>
        <p:nvPr/>
      </p:nvGrpSpPr>
      <p:grpSpPr>
        <a:xfrm>
          <a:off x="0" y="0"/>
          <a:ext cx="0" cy="0"/>
          <a:chOff x="0" y="0"/>
          <a:chExt cx="0" cy="0"/>
        </a:xfrm>
      </p:grpSpPr>
      <p:sp>
        <p:nvSpPr>
          <p:cNvPr id="18" name="Google Shape;18;p8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2" name="Shape 82"/>
        <p:cNvGrpSpPr/>
        <p:nvPr/>
      </p:nvGrpSpPr>
      <p:grpSpPr>
        <a:xfrm>
          <a:off x="0" y="0"/>
          <a:ext cx="0" cy="0"/>
          <a:chOff x="0" y="0"/>
          <a:chExt cx="0" cy="0"/>
        </a:xfrm>
      </p:grpSpPr>
      <p:sp>
        <p:nvSpPr>
          <p:cNvPr id="83" name="Google Shape;83;p99"/>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9"/>
          <p:cNvSpPr txBox="1"/>
          <p:nvPr>
            <p:ph idx="1" type="body"/>
          </p:nvPr>
        </p:nvSpPr>
        <p:spPr>
          <a:xfrm rot="5400000">
            <a:off x="2259195" y="-26805"/>
            <a:ext cx="4625609"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9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8" name="Shape 88"/>
        <p:cNvGrpSpPr/>
        <p:nvPr/>
      </p:nvGrpSpPr>
      <p:grpSpPr>
        <a:xfrm>
          <a:off x="0" y="0"/>
          <a:ext cx="0" cy="0"/>
          <a:chOff x="0" y="0"/>
          <a:chExt cx="0" cy="0"/>
        </a:xfrm>
      </p:grpSpPr>
      <p:sp>
        <p:nvSpPr>
          <p:cNvPr id="89" name="Google Shape;89;p100"/>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0" name="Google Shape;90;p100"/>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1" name="Google Shape;91;p100"/>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0"/>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10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0"/>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0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04" name="Shape 104"/>
        <p:cNvGrpSpPr/>
        <p:nvPr/>
      </p:nvGrpSpPr>
      <p:grpSpPr>
        <a:xfrm>
          <a:off x="0" y="0"/>
          <a:ext cx="0" cy="0"/>
          <a:chOff x="0" y="0"/>
          <a:chExt cx="0" cy="0"/>
        </a:xfrm>
      </p:grpSpPr>
      <p:sp>
        <p:nvSpPr>
          <p:cNvPr id="105" name="Google Shape;105;p8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7" name="Google Shape;107;p8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8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0" name="Shape 110"/>
        <p:cNvGrpSpPr/>
        <p:nvPr/>
      </p:nvGrpSpPr>
      <p:grpSpPr>
        <a:xfrm>
          <a:off x="0" y="0"/>
          <a:ext cx="0" cy="0"/>
          <a:chOff x="0" y="0"/>
          <a:chExt cx="0" cy="0"/>
        </a:xfrm>
      </p:grpSpPr>
      <p:sp>
        <p:nvSpPr>
          <p:cNvPr id="111" name="Google Shape;111;p10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0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0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4" name="Shape 114"/>
        <p:cNvGrpSpPr/>
        <p:nvPr/>
      </p:nvGrpSpPr>
      <p:grpSpPr>
        <a:xfrm>
          <a:off x="0" y="0"/>
          <a:ext cx="0" cy="0"/>
          <a:chOff x="0" y="0"/>
          <a:chExt cx="0" cy="0"/>
        </a:xfrm>
      </p:grpSpPr>
      <p:sp>
        <p:nvSpPr>
          <p:cNvPr id="115" name="Google Shape;115;p102"/>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6" name="Google Shape;116;p10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lvl1pPr lvl="0" algn="l">
              <a:lnSpc>
                <a:spcPct val="100000"/>
              </a:lnSpc>
              <a:spcBef>
                <a:spcPts val="0"/>
              </a:spcBef>
              <a:spcAft>
                <a:spcPts val="0"/>
              </a:spcAft>
              <a:buClr>
                <a:srgbClr val="FF80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0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52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118" name="Google Shape;118;p102"/>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02"/>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0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02"/>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22" name="Shape 122"/>
        <p:cNvGrpSpPr/>
        <p:nvPr/>
      </p:nvGrpSpPr>
      <p:grpSpPr>
        <a:xfrm>
          <a:off x="0" y="0"/>
          <a:ext cx="0" cy="0"/>
          <a:chOff x="0" y="0"/>
          <a:chExt cx="0" cy="0"/>
        </a:xfrm>
      </p:grpSpPr>
      <p:sp>
        <p:nvSpPr>
          <p:cNvPr id="123" name="Google Shape;123;p103"/>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4" name="Google Shape;124;p10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5" name="Google Shape;125;p103"/>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rgbClr val="FF80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03"/>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Autofit/>
          </a:bodyPr>
          <a:lstStyle>
            <a:lvl1pPr indent="-228600" lvl="0" marL="457200" algn="l">
              <a:lnSpc>
                <a:spcPct val="100000"/>
              </a:lnSpc>
              <a:spcBef>
                <a:spcPts val="0"/>
              </a:spcBef>
              <a:spcAft>
                <a:spcPts val="0"/>
              </a:spcAft>
              <a:buSzPts val="1600"/>
              <a:buNone/>
              <a:defRPr sz="2000">
                <a:solidFill>
                  <a:srgbClr val="FFFFFF"/>
                </a:solidFill>
              </a:defRPr>
            </a:lvl1pPr>
            <a:lvl2pPr indent="-228600" lvl="1" marL="914400" algn="l">
              <a:lnSpc>
                <a:spcPct val="100000"/>
              </a:lnSpc>
              <a:spcBef>
                <a:spcPts val="360"/>
              </a:spcBef>
              <a:spcAft>
                <a:spcPts val="0"/>
              </a:spcAft>
              <a:buSzPts val="162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127" name="Google Shape;127;p10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0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0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30" name="Shape 130"/>
        <p:cNvGrpSpPr/>
        <p:nvPr/>
      </p:nvGrpSpPr>
      <p:grpSpPr>
        <a:xfrm>
          <a:off x="0" y="0"/>
          <a:ext cx="0" cy="0"/>
          <a:chOff x="0" y="0"/>
          <a:chExt cx="0" cy="0"/>
        </a:xfrm>
      </p:grpSpPr>
      <p:sp>
        <p:nvSpPr>
          <p:cNvPr id="131" name="Google Shape;131;p104"/>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04"/>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3" name="Google Shape;133;p104"/>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34" name="Google Shape;134;p10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0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0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37" name="Shape 137"/>
        <p:cNvGrpSpPr/>
        <p:nvPr/>
      </p:nvGrpSpPr>
      <p:grpSpPr>
        <a:xfrm>
          <a:off x="0" y="0"/>
          <a:ext cx="0" cy="0"/>
          <a:chOff x="0" y="0"/>
          <a:chExt cx="0" cy="0"/>
        </a:xfrm>
      </p:grpSpPr>
      <p:sp>
        <p:nvSpPr>
          <p:cNvPr id="138" name="Google Shape;138;p10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5"/>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40" name="Google Shape;140;p105"/>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41" name="Google Shape;141;p105"/>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42" name="Google Shape;142;p105"/>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43" name="Google Shape;143;p10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0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0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46" name="Shape 146"/>
        <p:cNvGrpSpPr/>
        <p:nvPr/>
      </p:nvGrpSpPr>
      <p:grpSpPr>
        <a:xfrm>
          <a:off x="0" y="0"/>
          <a:ext cx="0" cy="0"/>
          <a:chOff x="0" y="0"/>
          <a:chExt cx="0" cy="0"/>
        </a:xfrm>
      </p:grpSpPr>
      <p:sp>
        <p:nvSpPr>
          <p:cNvPr id="147" name="Google Shape;147;p10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0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0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0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1" name="Shape 151"/>
        <p:cNvGrpSpPr/>
        <p:nvPr/>
      </p:nvGrpSpPr>
      <p:grpSpPr>
        <a:xfrm>
          <a:off x="0" y="0"/>
          <a:ext cx="0" cy="0"/>
          <a:chOff x="0" y="0"/>
          <a:chExt cx="0" cy="0"/>
        </a:xfrm>
      </p:grpSpPr>
      <p:sp>
        <p:nvSpPr>
          <p:cNvPr id="152" name="Google Shape;152;p107"/>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07"/>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Autofit/>
          </a:bodyPr>
          <a:lstStyle>
            <a:lvl1pPr indent="-391160" lvl="0" marL="457200" algn="l">
              <a:lnSpc>
                <a:spcPct val="100000"/>
              </a:lnSpc>
              <a:spcBef>
                <a:spcPts val="0"/>
              </a:spcBef>
              <a:spcAft>
                <a:spcPts val="0"/>
              </a:spcAft>
              <a:buSzPts val="2560"/>
              <a:buChar char="◼"/>
              <a:defRPr sz="3200"/>
            </a:lvl1pPr>
            <a:lvl2pPr indent="-388619" lvl="1" marL="914400" algn="l">
              <a:lnSpc>
                <a:spcPct val="100000"/>
              </a:lnSpc>
              <a:spcBef>
                <a:spcPts val="560"/>
              </a:spcBef>
              <a:spcAft>
                <a:spcPts val="0"/>
              </a:spcAft>
              <a:buSzPts val="252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228600" lvl="4" marL="2286000" algn="l">
              <a:lnSpc>
                <a:spcPct val="100000"/>
              </a:lnSpc>
              <a:spcBef>
                <a:spcPts val="400"/>
              </a:spcBef>
              <a:spcAft>
                <a:spcPts val="0"/>
              </a:spcAft>
              <a:buSzPts val="1400"/>
              <a:buNone/>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54" name="Google Shape;154;p107"/>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55" name="Google Shape;155;p10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0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0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0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59" name="Google Shape;159;p10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8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 name="Google Shape;24;p8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60" name="Shape 160"/>
        <p:cNvGrpSpPr/>
        <p:nvPr/>
      </p:nvGrpSpPr>
      <p:grpSpPr>
        <a:xfrm>
          <a:off x="0" y="0"/>
          <a:ext cx="0" cy="0"/>
          <a:chOff x="0" y="0"/>
          <a:chExt cx="0" cy="0"/>
        </a:xfrm>
      </p:grpSpPr>
      <p:sp>
        <p:nvSpPr>
          <p:cNvPr id="161" name="Google Shape;161;p108"/>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08"/>
          <p:cNvSpPr/>
          <p:nvPr>
            <p:ph idx="2" type="pic"/>
          </p:nvPr>
        </p:nvSpPr>
        <p:spPr>
          <a:xfrm>
            <a:off x="2903805" y="1484808"/>
            <a:ext cx="6247397" cy="5373192"/>
          </a:xfrm>
          <a:prstGeom prst="rect">
            <a:avLst/>
          </a:prstGeom>
          <a:solidFill>
            <a:srgbClr val="C7C2B7"/>
          </a:solidFill>
          <a:ln>
            <a:noFill/>
          </a:ln>
        </p:spPr>
      </p:sp>
      <p:sp>
        <p:nvSpPr>
          <p:cNvPr id="163" name="Google Shape;163;p108"/>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64" name="Google Shape;164;p108"/>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0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6" name="Google Shape;166;p10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7" name="Google Shape;167;p108"/>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08"/>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69" name="Shape 169"/>
        <p:cNvGrpSpPr/>
        <p:nvPr/>
      </p:nvGrpSpPr>
      <p:grpSpPr>
        <a:xfrm>
          <a:off x="0" y="0"/>
          <a:ext cx="0" cy="0"/>
          <a:chOff x="0" y="0"/>
          <a:chExt cx="0" cy="0"/>
        </a:xfrm>
      </p:grpSpPr>
      <p:sp>
        <p:nvSpPr>
          <p:cNvPr id="170" name="Google Shape;170;p109"/>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09"/>
          <p:cNvSpPr txBox="1"/>
          <p:nvPr>
            <p:ph idx="1" type="body"/>
          </p:nvPr>
        </p:nvSpPr>
        <p:spPr>
          <a:xfrm rot="5400000">
            <a:off x="2259195" y="-26805"/>
            <a:ext cx="4625609"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72" name="Google Shape;172;p10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0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0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5" name="Shape 175"/>
        <p:cNvGrpSpPr/>
        <p:nvPr/>
      </p:nvGrpSpPr>
      <p:grpSpPr>
        <a:xfrm>
          <a:off x="0" y="0"/>
          <a:ext cx="0" cy="0"/>
          <a:chOff x="0" y="0"/>
          <a:chExt cx="0" cy="0"/>
        </a:xfrm>
      </p:grpSpPr>
      <p:sp>
        <p:nvSpPr>
          <p:cNvPr id="176" name="Google Shape;176;p110"/>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7" name="Google Shape;177;p110"/>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8" name="Google Shape;178;p110"/>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10"/>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80" name="Google Shape;180;p11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110"/>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1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91" name="Shape 191"/>
        <p:cNvGrpSpPr/>
        <p:nvPr/>
      </p:nvGrpSpPr>
      <p:grpSpPr>
        <a:xfrm>
          <a:off x="0" y="0"/>
          <a:ext cx="0" cy="0"/>
          <a:chOff x="0" y="0"/>
          <a:chExt cx="0" cy="0"/>
        </a:xfrm>
      </p:grpSpPr>
      <p:sp>
        <p:nvSpPr>
          <p:cNvPr id="192" name="Google Shape;192;p9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9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94" name="Google Shape;194;p9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9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9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7" name="Shape 197"/>
        <p:cNvGrpSpPr/>
        <p:nvPr/>
      </p:nvGrpSpPr>
      <p:grpSpPr>
        <a:xfrm>
          <a:off x="0" y="0"/>
          <a:ext cx="0" cy="0"/>
          <a:chOff x="0" y="0"/>
          <a:chExt cx="0" cy="0"/>
        </a:xfrm>
      </p:grpSpPr>
      <p:sp>
        <p:nvSpPr>
          <p:cNvPr id="198" name="Google Shape;198;p11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1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11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1" name="Shape 201"/>
        <p:cNvGrpSpPr/>
        <p:nvPr/>
      </p:nvGrpSpPr>
      <p:grpSpPr>
        <a:xfrm>
          <a:off x="0" y="0"/>
          <a:ext cx="0" cy="0"/>
          <a:chOff x="0" y="0"/>
          <a:chExt cx="0" cy="0"/>
        </a:xfrm>
      </p:grpSpPr>
      <p:sp>
        <p:nvSpPr>
          <p:cNvPr id="202" name="Google Shape;202;p112"/>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03" name="Google Shape;203;p11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lvl1pPr lvl="0" algn="l">
              <a:lnSpc>
                <a:spcPct val="100000"/>
              </a:lnSpc>
              <a:spcBef>
                <a:spcPts val="0"/>
              </a:spcBef>
              <a:spcAft>
                <a:spcPts val="0"/>
              </a:spcAft>
              <a:buClr>
                <a:srgbClr val="FF80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52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205" name="Google Shape;205;p112"/>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112"/>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11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208" name="Google Shape;208;p112"/>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09" name="Shape 209"/>
        <p:cNvGrpSpPr/>
        <p:nvPr/>
      </p:nvGrpSpPr>
      <p:grpSpPr>
        <a:xfrm>
          <a:off x="0" y="0"/>
          <a:ext cx="0" cy="0"/>
          <a:chOff x="0" y="0"/>
          <a:chExt cx="0" cy="0"/>
        </a:xfrm>
      </p:grpSpPr>
      <p:sp>
        <p:nvSpPr>
          <p:cNvPr id="210" name="Google Shape;210;p113"/>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1" name="Google Shape;211;p113"/>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12" name="Google Shape;212;p113"/>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rgbClr val="FF80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113"/>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Autofit/>
          </a:bodyPr>
          <a:lstStyle>
            <a:lvl1pPr indent="-228600" lvl="0" marL="457200" algn="l">
              <a:lnSpc>
                <a:spcPct val="100000"/>
              </a:lnSpc>
              <a:spcBef>
                <a:spcPts val="0"/>
              </a:spcBef>
              <a:spcAft>
                <a:spcPts val="0"/>
              </a:spcAft>
              <a:buSzPts val="1600"/>
              <a:buNone/>
              <a:defRPr sz="2000">
                <a:solidFill>
                  <a:srgbClr val="FFFFFF"/>
                </a:solidFill>
              </a:defRPr>
            </a:lvl1pPr>
            <a:lvl2pPr indent="-228600" lvl="1" marL="914400" algn="l">
              <a:lnSpc>
                <a:spcPct val="100000"/>
              </a:lnSpc>
              <a:spcBef>
                <a:spcPts val="360"/>
              </a:spcBef>
              <a:spcAft>
                <a:spcPts val="0"/>
              </a:spcAft>
              <a:buSzPts val="162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214" name="Google Shape;214;p11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11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1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17" name="Shape 217"/>
        <p:cNvGrpSpPr/>
        <p:nvPr/>
      </p:nvGrpSpPr>
      <p:grpSpPr>
        <a:xfrm>
          <a:off x="0" y="0"/>
          <a:ext cx="0" cy="0"/>
          <a:chOff x="0" y="0"/>
          <a:chExt cx="0" cy="0"/>
        </a:xfrm>
      </p:grpSpPr>
      <p:sp>
        <p:nvSpPr>
          <p:cNvPr id="218" name="Google Shape;218;p114"/>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114"/>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20" name="Google Shape;220;p114"/>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21" name="Google Shape;221;p11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11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1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24" name="Shape 224"/>
        <p:cNvGrpSpPr/>
        <p:nvPr/>
      </p:nvGrpSpPr>
      <p:grpSpPr>
        <a:xfrm>
          <a:off x="0" y="0"/>
          <a:ext cx="0" cy="0"/>
          <a:chOff x="0" y="0"/>
          <a:chExt cx="0" cy="0"/>
        </a:xfrm>
      </p:grpSpPr>
      <p:sp>
        <p:nvSpPr>
          <p:cNvPr id="225" name="Google Shape;225;p11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115"/>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27" name="Google Shape;227;p115"/>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28" name="Google Shape;228;p115"/>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29" name="Google Shape;229;p115"/>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30" name="Google Shape;230;p11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11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11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33" name="Shape 233"/>
        <p:cNvGrpSpPr/>
        <p:nvPr/>
      </p:nvGrpSpPr>
      <p:grpSpPr>
        <a:xfrm>
          <a:off x="0" y="0"/>
          <a:ext cx="0" cy="0"/>
          <a:chOff x="0" y="0"/>
          <a:chExt cx="0" cy="0"/>
        </a:xfrm>
      </p:grpSpPr>
      <p:sp>
        <p:nvSpPr>
          <p:cNvPr id="234" name="Google Shape;234;p11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11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1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11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7" name="Shape 27"/>
        <p:cNvGrpSpPr/>
        <p:nvPr/>
      </p:nvGrpSpPr>
      <p:grpSpPr>
        <a:xfrm>
          <a:off x="0" y="0"/>
          <a:ext cx="0" cy="0"/>
          <a:chOff x="0" y="0"/>
          <a:chExt cx="0" cy="0"/>
        </a:xfrm>
      </p:grpSpPr>
      <p:sp>
        <p:nvSpPr>
          <p:cNvPr id="28" name="Google Shape;28;p92"/>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2"/>
          <p:cNvSpPr/>
          <p:nvPr>
            <p:ph idx="2" type="pic"/>
          </p:nvPr>
        </p:nvSpPr>
        <p:spPr>
          <a:xfrm>
            <a:off x="2903805" y="1484808"/>
            <a:ext cx="6247397" cy="5373192"/>
          </a:xfrm>
          <a:prstGeom prst="rect">
            <a:avLst/>
          </a:prstGeom>
          <a:solidFill>
            <a:srgbClr val="C7C2B7"/>
          </a:solidFill>
          <a:ln>
            <a:noFill/>
          </a:ln>
        </p:spPr>
      </p:sp>
      <p:sp>
        <p:nvSpPr>
          <p:cNvPr id="30" name="Google Shape;30;p92"/>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1" name="Google Shape;31;p92"/>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3" name="Google Shape;33;p92"/>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4" name="Google Shape;34;p92"/>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2"/>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8" name="Shape 238"/>
        <p:cNvGrpSpPr/>
        <p:nvPr/>
      </p:nvGrpSpPr>
      <p:grpSpPr>
        <a:xfrm>
          <a:off x="0" y="0"/>
          <a:ext cx="0" cy="0"/>
          <a:chOff x="0" y="0"/>
          <a:chExt cx="0" cy="0"/>
        </a:xfrm>
      </p:grpSpPr>
      <p:sp>
        <p:nvSpPr>
          <p:cNvPr id="239" name="Google Shape;239;p117"/>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117"/>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Autofit/>
          </a:bodyPr>
          <a:lstStyle>
            <a:lvl1pPr indent="-391160" lvl="0" marL="457200" algn="l">
              <a:lnSpc>
                <a:spcPct val="100000"/>
              </a:lnSpc>
              <a:spcBef>
                <a:spcPts val="0"/>
              </a:spcBef>
              <a:spcAft>
                <a:spcPts val="0"/>
              </a:spcAft>
              <a:buSzPts val="2560"/>
              <a:buChar char="◼"/>
              <a:defRPr sz="3200"/>
            </a:lvl1pPr>
            <a:lvl2pPr indent="-388619" lvl="1" marL="914400" algn="l">
              <a:lnSpc>
                <a:spcPct val="100000"/>
              </a:lnSpc>
              <a:spcBef>
                <a:spcPts val="560"/>
              </a:spcBef>
              <a:spcAft>
                <a:spcPts val="0"/>
              </a:spcAft>
              <a:buSzPts val="252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228600" lvl="4" marL="2286000" algn="l">
              <a:lnSpc>
                <a:spcPct val="100000"/>
              </a:lnSpc>
              <a:spcBef>
                <a:spcPts val="400"/>
              </a:spcBef>
              <a:spcAft>
                <a:spcPts val="0"/>
              </a:spcAft>
              <a:buSzPts val="1400"/>
              <a:buNone/>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41" name="Google Shape;241;p117"/>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42" name="Google Shape;242;p11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11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11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245" name="Google Shape;245;p11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46" name="Google Shape;246;p117"/>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7" name="Shape 247"/>
        <p:cNvGrpSpPr/>
        <p:nvPr/>
      </p:nvGrpSpPr>
      <p:grpSpPr>
        <a:xfrm>
          <a:off x="0" y="0"/>
          <a:ext cx="0" cy="0"/>
          <a:chOff x="0" y="0"/>
          <a:chExt cx="0" cy="0"/>
        </a:xfrm>
      </p:grpSpPr>
      <p:sp>
        <p:nvSpPr>
          <p:cNvPr id="248" name="Google Shape;248;p118"/>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118"/>
          <p:cNvSpPr/>
          <p:nvPr>
            <p:ph idx="2" type="pic"/>
          </p:nvPr>
        </p:nvSpPr>
        <p:spPr>
          <a:xfrm>
            <a:off x="2903805" y="1484808"/>
            <a:ext cx="6247397" cy="5373192"/>
          </a:xfrm>
          <a:prstGeom prst="rect">
            <a:avLst/>
          </a:prstGeom>
          <a:solidFill>
            <a:srgbClr val="C7C2B7"/>
          </a:solidFill>
          <a:ln>
            <a:noFill/>
          </a:ln>
        </p:spPr>
      </p:sp>
      <p:sp>
        <p:nvSpPr>
          <p:cNvPr id="250" name="Google Shape;250;p118"/>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251" name="Google Shape;251;p118"/>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11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53" name="Google Shape;253;p118"/>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54" name="Google Shape;254;p118"/>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solidFill>
                  <a:srgbClr val="BABAB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118"/>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56" name="Shape 256"/>
        <p:cNvGrpSpPr/>
        <p:nvPr/>
      </p:nvGrpSpPr>
      <p:grpSpPr>
        <a:xfrm>
          <a:off x="0" y="0"/>
          <a:ext cx="0" cy="0"/>
          <a:chOff x="0" y="0"/>
          <a:chExt cx="0" cy="0"/>
        </a:xfrm>
      </p:grpSpPr>
      <p:sp>
        <p:nvSpPr>
          <p:cNvPr id="257" name="Google Shape;257;p119"/>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119"/>
          <p:cNvSpPr txBox="1"/>
          <p:nvPr>
            <p:ph idx="1" type="body"/>
          </p:nvPr>
        </p:nvSpPr>
        <p:spPr>
          <a:xfrm rot="5400000">
            <a:off x="2259195" y="-26805"/>
            <a:ext cx="4625609" cy="82296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9" name="Google Shape;259;p11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11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11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62" name="Shape 262"/>
        <p:cNvGrpSpPr/>
        <p:nvPr/>
      </p:nvGrpSpPr>
      <p:grpSpPr>
        <a:xfrm>
          <a:off x="0" y="0"/>
          <a:ext cx="0" cy="0"/>
          <a:chOff x="0" y="0"/>
          <a:chExt cx="0" cy="0"/>
        </a:xfrm>
      </p:grpSpPr>
      <p:sp>
        <p:nvSpPr>
          <p:cNvPr id="263" name="Google Shape;263;p120"/>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64" name="Google Shape;264;p120"/>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65" name="Google Shape;265;p120"/>
          <p:cNvSpPr txBox="1"/>
          <p:nvPr>
            <p:ph type="title"/>
          </p:nvPr>
        </p:nvSpPr>
        <p:spPr>
          <a:xfrm rot="5400000">
            <a:off x="4808537" y="2247903"/>
            <a:ext cx="5851525" cy="1905000"/>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120"/>
          <p:cNvSpPr txBox="1"/>
          <p:nvPr>
            <p:ph idx="1" type="body"/>
          </p:nvPr>
        </p:nvSpPr>
        <p:spPr>
          <a:xfrm rot="5400000">
            <a:off x="541338" y="220663"/>
            <a:ext cx="5851525" cy="6019800"/>
          </a:xfrm>
          <a:prstGeom prst="rect">
            <a:avLst/>
          </a:prstGeom>
          <a:noFill/>
          <a:ln>
            <a:noFill/>
          </a:ln>
        </p:spPr>
        <p:txBody>
          <a:bodyPr anchorCtr="0" anchor="t" bIns="45700" lIns="54850" spcFirstLastPara="1" rIns="91425" wrap="square" tIns="91425">
            <a:no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228600" lvl="4" marL="2286000" algn="l">
              <a:lnSpc>
                <a:spcPct val="100000"/>
              </a:lnSpc>
              <a:spcBef>
                <a:spcPts val="360"/>
              </a:spcBef>
              <a:spcAft>
                <a:spcPts val="0"/>
              </a:spcAft>
              <a:buSzPts val="1400"/>
              <a:buNone/>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7" name="Google Shape;267;p12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120"/>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12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6" name="Shape 36"/>
        <p:cNvGrpSpPr/>
        <p:nvPr/>
      </p:nvGrpSpPr>
      <p:grpSpPr>
        <a:xfrm>
          <a:off x="0" y="0"/>
          <a:ext cx="0" cy="0"/>
          <a:chOff x="0" y="0"/>
          <a:chExt cx="0" cy="0"/>
        </a:xfrm>
      </p:grpSpPr>
      <p:sp>
        <p:nvSpPr>
          <p:cNvPr id="37" name="Google Shape;37;p93"/>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 name="Google Shape;38;p93"/>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Autofit/>
          </a:bodyPr>
          <a:lstStyle>
            <a:lvl1pPr lvl="0" algn="l">
              <a:lnSpc>
                <a:spcPct val="100000"/>
              </a:lnSpc>
              <a:spcBef>
                <a:spcPts val="0"/>
              </a:spcBef>
              <a:spcAft>
                <a:spcPts val="0"/>
              </a:spcAft>
              <a:buClr>
                <a:srgbClr val="FF8000"/>
              </a:buClr>
              <a:buSzPts val="4700"/>
              <a:buFont typeface="Corbel"/>
              <a:buNone/>
              <a:defRPr b="1" sz="4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3"/>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lnSpc>
                <a:spcPct val="100000"/>
              </a:lnSpc>
              <a:spcBef>
                <a:spcPts val="0"/>
              </a:spcBef>
              <a:spcAft>
                <a:spcPts val="0"/>
              </a:spcAft>
              <a:buSzPts val="1600"/>
              <a:buNone/>
              <a:defRPr sz="2000">
                <a:solidFill>
                  <a:srgbClr val="FFFFFF"/>
                </a:solidFill>
              </a:defRPr>
            </a:lvl1pPr>
            <a:lvl2pPr lvl="1" algn="ctr">
              <a:lnSpc>
                <a:spcPct val="100000"/>
              </a:lnSpc>
              <a:spcBef>
                <a:spcPts val="560"/>
              </a:spcBef>
              <a:spcAft>
                <a:spcPts val="0"/>
              </a:spcAft>
              <a:buSzPts val="2520"/>
              <a:buNone/>
              <a:defRPr>
                <a:solidFill>
                  <a:schemeClr val="lt1"/>
                </a:solidFill>
              </a:defRPr>
            </a:lvl2pPr>
            <a:lvl3pPr lvl="2" algn="ctr">
              <a:lnSpc>
                <a:spcPct val="100000"/>
              </a:lnSpc>
              <a:spcBef>
                <a:spcPts val="480"/>
              </a:spcBef>
              <a:spcAft>
                <a:spcPts val="0"/>
              </a:spcAft>
              <a:buSzPts val="2400"/>
              <a:buNone/>
              <a:defRPr>
                <a:solidFill>
                  <a:schemeClr val="lt1"/>
                </a:solidFill>
              </a:defRPr>
            </a:lvl3pPr>
            <a:lvl4pPr lvl="3" algn="ctr">
              <a:lnSpc>
                <a:spcPct val="100000"/>
              </a:lnSpc>
              <a:spcBef>
                <a:spcPts val="400"/>
              </a:spcBef>
              <a:spcAft>
                <a:spcPts val="0"/>
              </a:spcAft>
              <a:buSzPts val="2000"/>
              <a:buNone/>
              <a:defRPr>
                <a:solidFill>
                  <a:schemeClr val="lt1"/>
                </a:solidFill>
              </a:defRPr>
            </a:lvl4pPr>
            <a:lvl5pPr lvl="4" algn="ctr">
              <a:lnSpc>
                <a:spcPct val="100000"/>
              </a:lnSpc>
              <a:spcBef>
                <a:spcPts val="400"/>
              </a:spcBef>
              <a:spcAft>
                <a:spcPts val="0"/>
              </a:spcAft>
              <a:buSzPts val="2000"/>
              <a:buNone/>
              <a:defRPr>
                <a:solidFill>
                  <a:schemeClr val="lt1"/>
                </a:solidFill>
              </a:defRPr>
            </a:lvl5pPr>
            <a:lvl6pPr lvl="5" algn="ctr">
              <a:lnSpc>
                <a:spcPct val="100000"/>
              </a:lnSpc>
              <a:spcBef>
                <a:spcPts val="400"/>
              </a:spcBef>
              <a:spcAft>
                <a:spcPts val="0"/>
              </a:spcAft>
              <a:buSzPts val="2000"/>
              <a:buNone/>
              <a:defRPr>
                <a:solidFill>
                  <a:schemeClr val="lt1"/>
                </a:solidFill>
              </a:defRPr>
            </a:lvl6pPr>
            <a:lvl7pPr lvl="6" algn="ctr">
              <a:lnSpc>
                <a:spcPct val="100000"/>
              </a:lnSpc>
              <a:spcBef>
                <a:spcPts val="360"/>
              </a:spcBef>
              <a:spcAft>
                <a:spcPts val="0"/>
              </a:spcAft>
              <a:buSzPts val="1800"/>
              <a:buNone/>
              <a:defRPr>
                <a:solidFill>
                  <a:schemeClr val="lt1"/>
                </a:solidFill>
              </a:defRPr>
            </a:lvl7pPr>
            <a:lvl8pPr lvl="7" algn="ctr">
              <a:lnSpc>
                <a:spcPct val="100000"/>
              </a:lnSpc>
              <a:spcBef>
                <a:spcPts val="360"/>
              </a:spcBef>
              <a:spcAft>
                <a:spcPts val="0"/>
              </a:spcAft>
              <a:buSzPts val="1800"/>
              <a:buNone/>
              <a:defRPr>
                <a:solidFill>
                  <a:schemeClr val="lt1"/>
                </a:solidFill>
              </a:defRPr>
            </a:lvl8pPr>
            <a:lvl9pPr lvl="8" algn="ctr">
              <a:lnSpc>
                <a:spcPct val="100000"/>
              </a:lnSpc>
              <a:spcBef>
                <a:spcPts val="360"/>
              </a:spcBef>
              <a:spcAft>
                <a:spcPts val="0"/>
              </a:spcAft>
              <a:buSzPts val="1800"/>
              <a:buNone/>
              <a:defRPr>
                <a:solidFill>
                  <a:schemeClr val="lt1"/>
                </a:solidFill>
              </a:defRPr>
            </a:lvl9pPr>
          </a:lstStyle>
          <a:p/>
        </p:txBody>
      </p:sp>
      <p:sp>
        <p:nvSpPr>
          <p:cNvPr id="40" name="Google Shape;40;p9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93"/>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4" name="Shape 44"/>
        <p:cNvGrpSpPr/>
        <p:nvPr/>
      </p:nvGrpSpPr>
      <p:grpSpPr>
        <a:xfrm>
          <a:off x="0" y="0"/>
          <a:ext cx="0" cy="0"/>
          <a:chOff x="0" y="0"/>
          <a:chExt cx="0" cy="0"/>
        </a:xfrm>
      </p:grpSpPr>
      <p:sp>
        <p:nvSpPr>
          <p:cNvPr id="45" name="Google Shape;45;p94"/>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6" name="Google Shape;46;p94"/>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7" name="Google Shape;47;p94"/>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rgbClr val="FF8000"/>
              </a:buClr>
              <a:buSzPts val="4700"/>
              <a:buFont typeface="Corbel"/>
              <a:buNone/>
              <a:defRPr b="1" sz="47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4"/>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Autofit/>
          </a:bodyPr>
          <a:lstStyle>
            <a:lvl1pPr indent="-228600" lvl="0" marL="457200" algn="l">
              <a:lnSpc>
                <a:spcPct val="100000"/>
              </a:lnSpc>
              <a:spcBef>
                <a:spcPts val="0"/>
              </a:spcBef>
              <a:spcAft>
                <a:spcPts val="0"/>
              </a:spcAft>
              <a:buSzPts val="1600"/>
              <a:buNone/>
              <a:defRPr sz="2000">
                <a:solidFill>
                  <a:srgbClr val="FFFFFF"/>
                </a:solidFill>
              </a:defRPr>
            </a:lvl1pPr>
            <a:lvl2pPr indent="-228600" lvl="1" marL="914400" algn="l">
              <a:lnSpc>
                <a:spcPct val="100000"/>
              </a:lnSpc>
              <a:spcBef>
                <a:spcPts val="360"/>
              </a:spcBef>
              <a:spcAft>
                <a:spcPts val="0"/>
              </a:spcAft>
              <a:buSzPts val="1620"/>
              <a:buNone/>
              <a:defRPr sz="1800">
                <a:solidFill>
                  <a:schemeClr val="lt1"/>
                </a:solidFill>
              </a:defRPr>
            </a:lvl2pPr>
            <a:lvl3pPr indent="-228600" lvl="2" marL="1371600" algn="l">
              <a:lnSpc>
                <a:spcPct val="100000"/>
              </a:lnSpc>
              <a:spcBef>
                <a:spcPts val="320"/>
              </a:spcBef>
              <a:spcAft>
                <a:spcPts val="0"/>
              </a:spcAft>
              <a:buSzPts val="160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49" name="Google Shape;49;p9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52" name="Shape 52"/>
        <p:cNvGrpSpPr/>
        <p:nvPr/>
      </p:nvGrpSpPr>
      <p:grpSpPr>
        <a:xfrm>
          <a:off x="0" y="0"/>
          <a:ext cx="0" cy="0"/>
          <a:chOff x="0" y="0"/>
          <a:chExt cx="0" cy="0"/>
        </a:xfrm>
      </p:grpSpPr>
      <p:sp>
        <p:nvSpPr>
          <p:cNvPr id="53" name="Google Shape;53;p9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5"/>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5" name="Google Shape;55;p95"/>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Autofit/>
          </a:bodyPr>
          <a:lstStyle>
            <a:lvl1pPr indent="-370840" lvl="0" marL="457200" algn="l">
              <a:lnSpc>
                <a:spcPct val="100000"/>
              </a:lnSpc>
              <a:spcBef>
                <a:spcPts val="0"/>
              </a:spcBef>
              <a:spcAft>
                <a:spcPts val="0"/>
              </a:spcAft>
              <a:buSzPts val="2240"/>
              <a:buChar char="◼"/>
              <a:defRPr sz="2800"/>
            </a:lvl1pPr>
            <a:lvl2pPr indent="-365760" lvl="1" marL="914400" algn="l">
              <a:lnSpc>
                <a:spcPct val="100000"/>
              </a:lnSpc>
              <a:spcBef>
                <a:spcPts val="480"/>
              </a:spcBef>
              <a:spcAft>
                <a:spcPts val="0"/>
              </a:spcAft>
              <a:buSzPts val="216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228600" lvl="4" marL="2286000" algn="l">
              <a:lnSpc>
                <a:spcPct val="100000"/>
              </a:lnSpc>
              <a:spcBef>
                <a:spcPts val="360"/>
              </a:spcBef>
              <a:spcAft>
                <a:spcPts val="0"/>
              </a:spcAft>
              <a:buSzPts val="1400"/>
              <a:buNone/>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6" name="Google Shape;56;p9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9" name="Shape 59"/>
        <p:cNvGrpSpPr/>
        <p:nvPr/>
      </p:nvGrpSpPr>
      <p:grpSpPr>
        <a:xfrm>
          <a:off x="0" y="0"/>
          <a:ext cx="0" cy="0"/>
          <a:chOff x="0" y="0"/>
          <a:chExt cx="0" cy="0"/>
        </a:xfrm>
      </p:grpSpPr>
      <p:sp>
        <p:nvSpPr>
          <p:cNvPr id="60" name="Google Shape;60;p9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45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6"/>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2" name="Google Shape;62;p96"/>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3" name="Google Shape;63;p96"/>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Autofit/>
          </a:bodyPr>
          <a:lstStyle>
            <a:lvl1pPr indent="-228600" lvl="0" marL="457200" algn="l">
              <a:lnSpc>
                <a:spcPct val="100000"/>
              </a:lnSpc>
              <a:spcBef>
                <a:spcPts val="0"/>
              </a:spcBef>
              <a:spcAft>
                <a:spcPts val="0"/>
              </a:spcAft>
              <a:buSzPts val="1840"/>
              <a:buNone/>
              <a:defRPr b="1" sz="2300" cap="none"/>
            </a:lvl1pPr>
            <a:lvl2pPr indent="-228600" lvl="1" marL="914400" algn="l">
              <a:lnSpc>
                <a:spcPct val="100000"/>
              </a:lnSpc>
              <a:spcBef>
                <a:spcPts val="400"/>
              </a:spcBef>
              <a:spcAft>
                <a:spcPts val="0"/>
              </a:spcAft>
              <a:buSzPts val="18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4" name="Google Shape;64;p96"/>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Autofit/>
          </a:bodyPr>
          <a:lstStyle>
            <a:lvl1pPr indent="-350520" lvl="0" marL="457200" algn="l">
              <a:lnSpc>
                <a:spcPct val="100000"/>
              </a:lnSpc>
              <a:spcBef>
                <a:spcPts val="0"/>
              </a:spcBef>
              <a:spcAft>
                <a:spcPts val="0"/>
              </a:spcAft>
              <a:buSzPts val="1920"/>
              <a:buChar char="◼"/>
              <a:defRPr sz="2400"/>
            </a:lvl1pPr>
            <a:lvl2pPr indent="-342900" lvl="1" marL="914400" algn="l">
              <a:lnSpc>
                <a:spcPct val="100000"/>
              </a:lnSpc>
              <a:spcBef>
                <a:spcPts val="400"/>
              </a:spcBef>
              <a:spcAft>
                <a:spcPts val="0"/>
              </a:spcAft>
              <a:buSzPts val="18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228600" lvl="4" marL="2286000" algn="l">
              <a:lnSpc>
                <a:spcPct val="100000"/>
              </a:lnSpc>
              <a:spcBef>
                <a:spcPts val="320"/>
              </a:spcBef>
              <a:spcAft>
                <a:spcPts val="0"/>
              </a:spcAft>
              <a:buSzPts val="1400"/>
              <a:buNone/>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5" name="Google Shape;65;p9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8" name="Shape 68"/>
        <p:cNvGrpSpPr/>
        <p:nvPr/>
      </p:nvGrpSpPr>
      <p:grpSpPr>
        <a:xfrm>
          <a:off x="0" y="0"/>
          <a:ext cx="0" cy="0"/>
          <a:chOff x="0" y="0"/>
          <a:chExt cx="0" cy="0"/>
        </a:xfrm>
      </p:grpSpPr>
      <p:sp>
        <p:nvSpPr>
          <p:cNvPr id="69" name="Google Shape;69;p97"/>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FF8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98"/>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Autofit/>
          </a:bodyPr>
          <a:lstStyle>
            <a:lvl1pPr lvl="0" algn="l">
              <a:lnSpc>
                <a:spcPct val="100000"/>
              </a:lnSpc>
              <a:spcBef>
                <a:spcPts val="0"/>
              </a:spcBef>
              <a:spcAft>
                <a:spcPts val="0"/>
              </a:spcAft>
              <a:buClr>
                <a:srgbClr val="FF8000"/>
              </a:buClr>
              <a:buSzPts val="2000"/>
              <a:buFont typeface="Corbel"/>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8"/>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Autofit/>
          </a:bodyPr>
          <a:lstStyle>
            <a:lvl1pPr indent="-391160" lvl="0" marL="457200" algn="l">
              <a:lnSpc>
                <a:spcPct val="100000"/>
              </a:lnSpc>
              <a:spcBef>
                <a:spcPts val="0"/>
              </a:spcBef>
              <a:spcAft>
                <a:spcPts val="0"/>
              </a:spcAft>
              <a:buSzPts val="2560"/>
              <a:buChar char="◼"/>
              <a:defRPr sz="3200"/>
            </a:lvl1pPr>
            <a:lvl2pPr indent="-388619" lvl="1" marL="914400" algn="l">
              <a:lnSpc>
                <a:spcPct val="100000"/>
              </a:lnSpc>
              <a:spcBef>
                <a:spcPts val="560"/>
              </a:spcBef>
              <a:spcAft>
                <a:spcPts val="0"/>
              </a:spcAft>
              <a:buSzPts val="252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228600" lvl="4" marL="2286000" algn="l">
              <a:lnSpc>
                <a:spcPct val="100000"/>
              </a:lnSpc>
              <a:spcBef>
                <a:spcPts val="400"/>
              </a:spcBef>
              <a:spcAft>
                <a:spcPts val="0"/>
              </a:spcAft>
              <a:buSzPts val="1400"/>
              <a:buNone/>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76" name="Google Shape;76;p98"/>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240"/>
              </a:spcBef>
              <a:spcAft>
                <a:spcPts val="0"/>
              </a:spcAft>
              <a:buSzPts val="108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7" name="Google Shape;77;p9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8"/>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9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81" name="Google Shape;81;p98"/>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5"/>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 name="Google Shape;11;p85"/>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 name="Google Shape;12;p8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marR="0" rtl="0" algn="l">
              <a:lnSpc>
                <a:spcPct val="100000"/>
              </a:lnSpc>
              <a:spcBef>
                <a:spcPts val="0"/>
              </a:spcBef>
              <a:spcAft>
                <a:spcPts val="0"/>
              </a:spcAft>
              <a:buClr>
                <a:srgbClr val="FF8000"/>
              </a:buClr>
              <a:buSzPts val="4500"/>
              <a:buFont typeface="Corbel"/>
              <a:buNone/>
              <a:defRPr b="1" i="0" sz="4500" u="none" cap="none" strike="noStrike">
                <a:solidFill>
                  <a:srgbClr val="FF8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8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228600" lvl="4" marL="2286000" marR="0" rtl="0" algn="l">
              <a:lnSpc>
                <a:spcPct val="100000"/>
              </a:lnSpc>
              <a:spcBef>
                <a:spcPts val="400"/>
              </a:spcBef>
              <a:spcAft>
                <a:spcPts val="0"/>
              </a:spcAft>
              <a:buSzPts val="1400"/>
              <a:buNone/>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Corbel"/>
                <a:ea typeface="Corbel"/>
                <a:cs typeface="Corbel"/>
                <a:sym typeface="Corbel"/>
              </a:defRPr>
            </a:lvl9pPr>
          </a:lstStyle>
          <a:p/>
        </p:txBody>
      </p:sp>
      <p:sp>
        <p:nvSpPr>
          <p:cNvPr id="14" name="Google Shape;14;p8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5" name="Google Shape;15;p8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6" name="Google Shape;16;p8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88"/>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8" name="Google Shape;98;p88"/>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9" name="Google Shape;99;p88"/>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marR="0" rtl="0" algn="l">
              <a:lnSpc>
                <a:spcPct val="100000"/>
              </a:lnSpc>
              <a:spcBef>
                <a:spcPts val="0"/>
              </a:spcBef>
              <a:spcAft>
                <a:spcPts val="0"/>
              </a:spcAft>
              <a:buClr>
                <a:srgbClr val="FF8000"/>
              </a:buClr>
              <a:buSzPts val="4500"/>
              <a:buFont typeface="Corbel"/>
              <a:buNone/>
              <a:defRPr b="1" i="0" sz="4500" u="none" cap="none" strike="noStrike">
                <a:solidFill>
                  <a:srgbClr val="FF8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p8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228600" lvl="4" marL="2286000" marR="0" rtl="0" algn="l">
              <a:lnSpc>
                <a:spcPct val="100000"/>
              </a:lnSpc>
              <a:spcBef>
                <a:spcPts val="400"/>
              </a:spcBef>
              <a:spcAft>
                <a:spcPts val="0"/>
              </a:spcAft>
              <a:buSzPts val="1400"/>
              <a:buNone/>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Corbel"/>
                <a:ea typeface="Corbel"/>
                <a:cs typeface="Corbel"/>
                <a:sym typeface="Corbel"/>
              </a:defRPr>
            </a:lvl9pPr>
          </a:lstStyle>
          <a:p/>
        </p:txBody>
      </p:sp>
      <p:sp>
        <p:nvSpPr>
          <p:cNvPr id="101" name="Google Shape;101;p8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2" name="Google Shape;102;p88"/>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3" name="Google Shape;103;p8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90"/>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85" name="Google Shape;185;p90"/>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86" name="Google Shape;186;p90"/>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Autofit/>
          </a:bodyPr>
          <a:lstStyle>
            <a:lvl1pPr lvl="0" marR="0" rtl="0" algn="l">
              <a:lnSpc>
                <a:spcPct val="100000"/>
              </a:lnSpc>
              <a:spcBef>
                <a:spcPts val="0"/>
              </a:spcBef>
              <a:spcAft>
                <a:spcPts val="0"/>
              </a:spcAft>
              <a:buClr>
                <a:srgbClr val="FF8000"/>
              </a:buClr>
              <a:buSzPts val="4500"/>
              <a:buFont typeface="Corbel"/>
              <a:buNone/>
              <a:defRPr b="1" i="0" sz="4500" u="none" cap="none" strike="noStrike">
                <a:solidFill>
                  <a:srgbClr val="FF8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7" name="Google Shape;187;p90"/>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Autofit/>
          </a:bodyPr>
          <a:lstStyle>
            <a:lvl1pPr indent="-391160" lvl="0" marL="457200" marR="0" rtl="0" algn="l">
              <a:lnSpc>
                <a:spcPct val="100000"/>
              </a:lnSpc>
              <a:spcBef>
                <a:spcPts val="0"/>
              </a:spcBef>
              <a:spcAft>
                <a:spcPts val="0"/>
              </a:spcAft>
              <a:buClr>
                <a:schemeClr val="accent1"/>
              </a:buClr>
              <a:buSzPts val="2560"/>
              <a:buFont typeface="Noto Sans"/>
              <a:buChar char="◼"/>
              <a:defRPr b="0" i="0" sz="3200" u="none" cap="none" strike="noStrike">
                <a:solidFill>
                  <a:schemeClr val="dk1"/>
                </a:solidFill>
                <a:latin typeface="Corbel"/>
                <a:ea typeface="Corbel"/>
                <a:cs typeface="Corbel"/>
                <a:sym typeface="Corbel"/>
              </a:defRPr>
            </a:lvl1pPr>
            <a:lvl2pPr indent="-388619" lvl="1" marL="914400" marR="0" rtl="0" algn="l">
              <a:lnSpc>
                <a:spcPct val="100000"/>
              </a:lnSpc>
              <a:spcBef>
                <a:spcPts val="560"/>
              </a:spcBef>
              <a:spcAft>
                <a:spcPts val="0"/>
              </a:spcAft>
              <a:buClr>
                <a:schemeClr val="accent2"/>
              </a:buClr>
              <a:buSzPts val="2520"/>
              <a:buFont typeface="Noto Sans"/>
              <a:buChar char="▪"/>
              <a:defRPr b="0" i="0" sz="2800" u="none" cap="none" strike="noStrike">
                <a:solidFill>
                  <a:schemeClr val="dk1"/>
                </a:solidFill>
                <a:latin typeface="Corbel"/>
                <a:ea typeface="Corbel"/>
                <a:cs typeface="Corbel"/>
                <a:sym typeface="Corbel"/>
              </a:defRPr>
            </a:lvl2pPr>
            <a:lvl3pPr indent="-381000" lvl="2" marL="1371600" marR="0" rtl="0" algn="l">
              <a:lnSpc>
                <a:spcPct val="100000"/>
              </a:lnSpc>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00000"/>
              </a:lnSpc>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228600" lvl="4" marL="2286000" marR="0" rtl="0" algn="l">
              <a:lnSpc>
                <a:spcPct val="100000"/>
              </a:lnSpc>
              <a:spcBef>
                <a:spcPts val="400"/>
              </a:spcBef>
              <a:spcAft>
                <a:spcPts val="0"/>
              </a:spcAft>
              <a:buSzPts val="1400"/>
              <a:buNone/>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accent6"/>
              </a:buClr>
              <a:buSzPts val="2000"/>
              <a:buFont typeface="Noto Sans"/>
              <a:buChar char="●"/>
              <a:defRPr b="0" i="0" sz="20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Corbel"/>
                <a:ea typeface="Corbel"/>
                <a:cs typeface="Corbel"/>
                <a:sym typeface="Corbel"/>
              </a:defRPr>
            </a:lvl9pPr>
          </a:lstStyle>
          <a:p/>
        </p:txBody>
      </p:sp>
      <p:sp>
        <p:nvSpPr>
          <p:cNvPr id="188" name="Google Shape;188;p9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89" name="Google Shape;189;p90"/>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141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90" name="Google Shape;190;p9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eactjs.org/"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daveceddia.com/usestate-hook-example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material.io/design/introduction#principle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p1"/>
          <p:cNvSpPr txBox="1"/>
          <p:nvPr/>
        </p:nvSpPr>
        <p:spPr>
          <a:xfrm>
            <a:off x="152400" y="228600"/>
            <a:ext cx="8686800" cy="3124200"/>
          </a:xfrm>
          <a:prstGeom prst="rect">
            <a:avLst/>
          </a:prstGeom>
          <a:gradFill>
            <a:gsLst>
              <a:gs pos="0">
                <a:srgbClr val="064164"/>
              </a:gs>
              <a:gs pos="55000">
                <a:srgbClr val="064E77"/>
              </a:gs>
              <a:gs pos="100000">
                <a:srgbClr val="085B8B"/>
              </a:gs>
            </a:gsLst>
            <a:lin ang="16200000" scaled="0"/>
          </a:gradFill>
          <a:ln cap="rnd" cmpd="sng" w="9525">
            <a:solidFill>
              <a:srgbClr val="17557B"/>
            </a:solidFill>
            <a:prstDash val="solid"/>
            <a:round/>
            <a:headEnd len="sm" w="sm" type="none"/>
            <a:tailEnd len="sm" w="sm" type="none"/>
          </a:ln>
          <a:effectLst>
            <a:outerShdw blurRad="39000" rotWithShape="0" dir="5400000" dist="25400">
              <a:srgbClr val="000000">
                <a:alpha val="3725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orbel"/>
                <a:ea typeface="Corbel"/>
                <a:cs typeface="Corbel"/>
                <a:sym typeface="Corbel"/>
              </a:rPr>
              <a:t>React</a:t>
            </a:r>
            <a:endParaRPr b="1" i="0" sz="3600" u="none" cap="none" strike="noStrike">
              <a:solidFill>
                <a:schemeClr val="lt1"/>
              </a:solidFill>
              <a:latin typeface="Corbel"/>
              <a:ea typeface="Corbel"/>
              <a:cs typeface="Corbel"/>
              <a:sym typeface="Corbel"/>
            </a:endParaRPr>
          </a:p>
        </p:txBody>
      </p:sp>
      <p:sp>
        <p:nvSpPr>
          <p:cNvPr id="275" name="Google Shape;275;p1"/>
          <p:cNvSpPr txBox="1"/>
          <p:nvPr/>
        </p:nvSpPr>
        <p:spPr>
          <a:xfrm>
            <a:off x="228600" y="4114800"/>
            <a:ext cx="8686800" cy="1447800"/>
          </a:xfrm>
          <a:prstGeom prst="rect">
            <a:avLst/>
          </a:prstGeom>
          <a:gradFill>
            <a:gsLst>
              <a:gs pos="0">
                <a:srgbClr val="064164"/>
              </a:gs>
              <a:gs pos="55000">
                <a:srgbClr val="064E77"/>
              </a:gs>
              <a:gs pos="100000">
                <a:srgbClr val="085B8B"/>
              </a:gs>
            </a:gsLst>
            <a:lin ang="16200000" scaled="0"/>
          </a:gradFill>
          <a:ln cap="rnd" cmpd="sng" w="9525">
            <a:solidFill>
              <a:srgbClr val="17557B"/>
            </a:solidFill>
            <a:prstDash val="solid"/>
            <a:round/>
            <a:headEnd len="sm" w="sm" type="none"/>
            <a:tailEnd len="sm" w="sm" type="none"/>
          </a:ln>
          <a:effectLst>
            <a:outerShdw blurRad="39000" rotWithShape="0" dir="5400000" dist="25400">
              <a:srgbClr val="000000">
                <a:alpha val="3725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Corbel"/>
              <a:buNone/>
            </a:pPr>
            <a:r>
              <a:t/>
            </a:r>
            <a:endParaRPr b="1" i="0" sz="3600" u="none" cap="none" strike="noStrike">
              <a:solidFill>
                <a:schemeClr val="lt1"/>
              </a:solidFill>
              <a:latin typeface="Corbel"/>
              <a:ea typeface="Corbel"/>
              <a:cs typeface="Corbel"/>
              <a:sym typeface="Corbel"/>
            </a:endParaRPr>
          </a:p>
          <a:p>
            <a:pPr indent="0" lvl="0" marL="0" marR="0" rtl="0" algn="ctr">
              <a:lnSpc>
                <a:spcPct val="100000"/>
              </a:lnSpc>
              <a:spcBef>
                <a:spcPts val="0"/>
              </a:spcBef>
              <a:spcAft>
                <a:spcPts val="0"/>
              </a:spcAft>
              <a:buClr>
                <a:schemeClr val="lt1"/>
              </a:buClr>
              <a:buSzPts val="3600"/>
              <a:buFont typeface="Corbel"/>
              <a:buNone/>
            </a:pPr>
            <a:r>
              <a:rPr b="1" i="0" lang="en-US" sz="3600" u="none" cap="none" strike="noStrike">
                <a:solidFill>
                  <a:schemeClr val="lt1"/>
                </a:solidFill>
                <a:latin typeface="Corbel"/>
                <a:ea typeface="Corbel"/>
                <a:cs typeface="Corbel"/>
                <a:sym typeface="Corbel"/>
              </a:rPr>
              <a:t>Lab Module 3</a:t>
            </a:r>
            <a:endParaRPr b="1" i="0" sz="36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Installation</a:t>
            </a:r>
            <a:endParaRPr/>
          </a:p>
        </p:txBody>
      </p:sp>
      <p:sp>
        <p:nvSpPr>
          <p:cNvPr id="342" name="Google Shape;342;p10"/>
          <p:cNvSpPr txBox="1"/>
          <p:nvPr>
            <p:ph idx="1" type="body"/>
          </p:nvPr>
        </p:nvSpPr>
        <p:spPr>
          <a:xfrm>
            <a:off x="405130" y="1471295"/>
            <a:ext cx="8281670" cy="493014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800"/>
              <a:t>npx create-react-app my-app</a:t>
            </a:r>
            <a:endParaRPr/>
          </a:p>
          <a:p>
            <a:pPr indent="0" lvl="0" marL="0" rtl="0" algn="l">
              <a:lnSpc>
                <a:spcPct val="100000"/>
              </a:lnSpc>
              <a:spcBef>
                <a:spcPts val="0"/>
              </a:spcBef>
              <a:spcAft>
                <a:spcPts val="0"/>
              </a:spcAft>
              <a:buSzPts val="1440"/>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349" name="Google Shape;349;p11"/>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Clean up the project</a:t>
            </a:r>
            <a:endParaRPr/>
          </a:p>
          <a:p>
            <a:pPr indent="0" lvl="0" marL="457200" rtl="0" algn="l">
              <a:lnSpc>
                <a:spcPct val="100000"/>
              </a:lnSpc>
              <a:spcBef>
                <a:spcPts val="0"/>
              </a:spcBef>
              <a:spcAft>
                <a:spcPts val="0"/>
              </a:spcAft>
              <a:buSzPts val="1440"/>
              <a:buNone/>
            </a:pPr>
            <a:r>
              <a:t/>
            </a:r>
            <a:endParaRPr/>
          </a:p>
        </p:txBody>
      </p:sp>
      <p:pic>
        <p:nvPicPr>
          <p:cNvPr id="350" name="Google Shape;350;p11"/>
          <p:cNvPicPr preferRelativeResize="0"/>
          <p:nvPr/>
        </p:nvPicPr>
        <p:blipFill rotWithShape="1">
          <a:blip r:embed="rId3">
            <a:alphaModFix/>
          </a:blip>
          <a:srcRect b="0" l="0" r="0" t="0"/>
          <a:stretch/>
        </p:blipFill>
        <p:spPr>
          <a:xfrm>
            <a:off x="4463363" y="2396050"/>
            <a:ext cx="2676525" cy="3238500"/>
          </a:xfrm>
          <a:prstGeom prst="rect">
            <a:avLst/>
          </a:prstGeom>
          <a:noFill/>
          <a:ln>
            <a:noFill/>
          </a:ln>
        </p:spPr>
      </p:pic>
      <p:pic>
        <p:nvPicPr>
          <p:cNvPr id="351" name="Google Shape;351;p11"/>
          <p:cNvPicPr preferRelativeResize="0"/>
          <p:nvPr/>
        </p:nvPicPr>
        <p:blipFill rotWithShape="1">
          <a:blip r:embed="rId4">
            <a:alphaModFix/>
          </a:blip>
          <a:srcRect b="0" l="0" r="0" t="0"/>
          <a:stretch/>
        </p:blipFill>
        <p:spPr>
          <a:xfrm>
            <a:off x="992550" y="2396038"/>
            <a:ext cx="2609850" cy="41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358" name="Google Shape;358;p12"/>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App.js</a:t>
            </a:r>
            <a:endParaRPr/>
          </a:p>
          <a:p>
            <a:pPr indent="-320040" lvl="0" marL="457200" rtl="0" algn="l">
              <a:lnSpc>
                <a:spcPct val="100000"/>
              </a:lnSpc>
              <a:spcBef>
                <a:spcPts val="0"/>
              </a:spcBef>
              <a:spcAft>
                <a:spcPts val="0"/>
              </a:spcAft>
              <a:buSzPts val="1440"/>
              <a:buChar char="●"/>
            </a:pPr>
            <a:r>
              <a:rPr lang="en-US"/>
              <a:t>npm start</a:t>
            </a:r>
            <a:endParaRPr/>
          </a:p>
        </p:txBody>
      </p:sp>
      <p:pic>
        <p:nvPicPr>
          <p:cNvPr id="359" name="Google Shape;359;p12"/>
          <p:cNvPicPr preferRelativeResize="0"/>
          <p:nvPr/>
        </p:nvPicPr>
        <p:blipFill rotWithShape="1">
          <a:blip r:embed="rId3">
            <a:alphaModFix/>
          </a:blip>
          <a:srcRect b="0" l="0" r="0" t="0"/>
          <a:stretch/>
        </p:blipFill>
        <p:spPr>
          <a:xfrm>
            <a:off x="2213775" y="2808550"/>
            <a:ext cx="6266249" cy="404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366" name="Google Shape;366;p13"/>
          <p:cNvSpPr txBox="1"/>
          <p:nvPr>
            <p:ph idx="1" type="body"/>
          </p:nvPr>
        </p:nvSpPr>
        <p:spPr>
          <a:xfrm>
            <a:off x="457200" y="1394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Development Server starts...</a:t>
            </a:r>
            <a:endParaRPr/>
          </a:p>
        </p:txBody>
      </p:sp>
      <p:pic>
        <p:nvPicPr>
          <p:cNvPr id="367" name="Google Shape;367;p13"/>
          <p:cNvPicPr preferRelativeResize="0"/>
          <p:nvPr/>
        </p:nvPicPr>
        <p:blipFill rotWithShape="1">
          <a:blip r:embed="rId3">
            <a:alphaModFix/>
          </a:blip>
          <a:srcRect b="0" l="0" r="0" t="0"/>
          <a:stretch/>
        </p:blipFill>
        <p:spPr>
          <a:xfrm>
            <a:off x="0" y="2021162"/>
            <a:ext cx="9143999" cy="451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4"/>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p>
            <a:pPr indent="0" lvl="0" marL="0" rtl="0" algn="l">
              <a:lnSpc>
                <a:spcPct val="100000"/>
              </a:lnSpc>
              <a:spcBef>
                <a:spcPts val="0"/>
              </a:spcBef>
              <a:spcAft>
                <a:spcPts val="0"/>
              </a:spcAft>
              <a:buClr>
                <a:srgbClr val="FF8000"/>
              </a:buClr>
              <a:buSzPts val="2000"/>
              <a:buFont typeface="Corbel"/>
              <a:buNone/>
            </a:pPr>
            <a:r>
              <a:t/>
            </a:r>
            <a:endParaRPr/>
          </a:p>
        </p:txBody>
      </p:sp>
      <p:sp>
        <p:nvSpPr>
          <p:cNvPr id="374" name="Google Shape;374;p14"/>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p:txBody>
      </p:sp>
      <p:pic>
        <p:nvPicPr>
          <p:cNvPr id="375" name="Google Shape;375;p14"/>
          <p:cNvPicPr preferRelativeResize="0"/>
          <p:nvPr>
            <p:ph idx="2" type="pic"/>
          </p:nvPr>
        </p:nvPicPr>
        <p:blipFill rotWithShape="1">
          <a:blip r:embed="rId3">
            <a:alphaModFix/>
          </a:blip>
          <a:srcRect b="0" l="0" r="0" t="0"/>
          <a:stretch/>
        </p:blipFill>
        <p:spPr>
          <a:xfrm>
            <a:off x="827405" y="1557020"/>
            <a:ext cx="7997190" cy="4496435"/>
          </a:xfrm>
          <a:prstGeom prst="rect">
            <a:avLst/>
          </a:prstGeom>
          <a:solidFill>
            <a:srgbClr val="C7C2B7"/>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5"/>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382" name="Google Shape;382;p15"/>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p:txBody>
      </p:sp>
      <p:pic>
        <p:nvPicPr>
          <p:cNvPr id="383" name="Google Shape;383;p15"/>
          <p:cNvPicPr preferRelativeResize="0"/>
          <p:nvPr/>
        </p:nvPicPr>
        <p:blipFill rotWithShape="1">
          <a:blip r:embed="rId3">
            <a:alphaModFix/>
          </a:blip>
          <a:srcRect b="0" l="0" r="0" t="0"/>
          <a:stretch/>
        </p:blipFill>
        <p:spPr>
          <a:xfrm>
            <a:off x="104775" y="-73151"/>
            <a:ext cx="8405601" cy="4364100"/>
          </a:xfrm>
          <a:prstGeom prst="rect">
            <a:avLst/>
          </a:prstGeom>
          <a:noFill/>
          <a:ln>
            <a:noFill/>
          </a:ln>
        </p:spPr>
      </p:pic>
      <p:pic>
        <p:nvPicPr>
          <p:cNvPr id="384" name="Google Shape;384;p15"/>
          <p:cNvPicPr preferRelativeResize="0"/>
          <p:nvPr/>
        </p:nvPicPr>
        <p:blipFill rotWithShape="1">
          <a:blip r:embed="rId4">
            <a:alphaModFix/>
          </a:blip>
          <a:srcRect b="0" l="0" r="0" t="0"/>
          <a:stretch/>
        </p:blipFill>
        <p:spPr>
          <a:xfrm>
            <a:off x="457188" y="4962513"/>
            <a:ext cx="7534275" cy="1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6"/>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p>
            <a:pPr indent="0" lvl="0" marL="0" rtl="0" algn="l">
              <a:lnSpc>
                <a:spcPct val="100000"/>
              </a:lnSpc>
              <a:spcBef>
                <a:spcPts val="0"/>
              </a:spcBef>
              <a:spcAft>
                <a:spcPts val="0"/>
              </a:spcAft>
              <a:buClr>
                <a:srgbClr val="FF8000"/>
              </a:buClr>
              <a:buSzPts val="2000"/>
              <a:buFont typeface="Corbel"/>
              <a:buNone/>
            </a:pPr>
            <a:r>
              <a:t/>
            </a:r>
            <a:endParaRPr/>
          </a:p>
        </p:txBody>
      </p:sp>
      <p:sp>
        <p:nvSpPr>
          <p:cNvPr id="391" name="Google Shape;391;p16"/>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a:p>
            <a:pPr indent="0" lvl="0" marL="0" rtl="0" algn="l">
              <a:lnSpc>
                <a:spcPct val="100000"/>
              </a:lnSpc>
              <a:spcBef>
                <a:spcPts val="0"/>
              </a:spcBef>
              <a:spcAft>
                <a:spcPts val="0"/>
              </a:spcAft>
              <a:buSzPts val="1120"/>
              <a:buNone/>
            </a:pPr>
            <a:r>
              <a:t/>
            </a:r>
            <a:endParaRPr/>
          </a:p>
        </p:txBody>
      </p:sp>
      <p:pic>
        <p:nvPicPr>
          <p:cNvPr id="392" name="Google Shape;392;p16"/>
          <p:cNvPicPr preferRelativeResize="0"/>
          <p:nvPr>
            <p:ph idx="2" type="pic"/>
          </p:nvPr>
        </p:nvPicPr>
        <p:blipFill rotWithShape="1">
          <a:blip r:embed="rId3">
            <a:alphaModFix/>
          </a:blip>
          <a:srcRect b="0" l="0" r="0" t="0"/>
          <a:stretch/>
        </p:blipFill>
        <p:spPr>
          <a:xfrm>
            <a:off x="270510" y="934085"/>
            <a:ext cx="8880475" cy="4993005"/>
          </a:xfrm>
          <a:prstGeom prst="rect">
            <a:avLst/>
          </a:prstGeom>
          <a:solidFill>
            <a:srgbClr val="C7C2B7"/>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7"/>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399" name="Google Shape;399;p17"/>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React splits application into </a:t>
            </a:r>
            <a:r>
              <a:rPr i="1" lang="en-US"/>
              <a:t>components</a:t>
            </a:r>
            <a:endParaRPr i="1"/>
          </a:p>
          <a:p>
            <a:pPr indent="-320040" lvl="0" marL="457200" rtl="0" algn="l">
              <a:lnSpc>
                <a:spcPct val="100000"/>
              </a:lnSpc>
              <a:spcBef>
                <a:spcPts val="0"/>
              </a:spcBef>
              <a:spcAft>
                <a:spcPts val="0"/>
              </a:spcAft>
              <a:buSzPts val="1440"/>
              <a:buChar char="◼"/>
            </a:pPr>
            <a:r>
              <a:rPr lang="en-US"/>
              <a:t>Each component has a defined task</a:t>
            </a:r>
            <a:endParaRPr/>
          </a:p>
          <a:p>
            <a:pPr indent="-320040" lvl="0" marL="457200" rtl="0" algn="l">
              <a:lnSpc>
                <a:spcPct val="100000"/>
              </a:lnSpc>
              <a:spcBef>
                <a:spcPts val="0"/>
              </a:spcBef>
              <a:spcAft>
                <a:spcPts val="0"/>
              </a:spcAft>
              <a:buSzPts val="1440"/>
              <a:buChar char="◼"/>
            </a:pPr>
            <a:r>
              <a:rPr lang="en-US"/>
              <a:t>React library  combines and renders on the browser</a:t>
            </a:r>
            <a:endParaRPr/>
          </a:p>
          <a:p>
            <a:pPr indent="-320040" lvl="0" marL="457200" rtl="0" algn="l">
              <a:lnSpc>
                <a:spcPct val="100000"/>
              </a:lnSpc>
              <a:spcBef>
                <a:spcPts val="0"/>
              </a:spcBef>
              <a:spcAft>
                <a:spcPts val="0"/>
              </a:spcAft>
              <a:buSzPts val="1440"/>
              <a:buChar char="◼"/>
            </a:pPr>
            <a:r>
              <a:rPr lang="en-US"/>
              <a:t>Follows Declarative approach</a:t>
            </a:r>
            <a:endParaRPr/>
          </a:p>
          <a:p>
            <a:pPr indent="-320040" lvl="0" marL="457200" rtl="0" algn="l">
              <a:lnSpc>
                <a:spcPct val="100000"/>
              </a:lnSpc>
              <a:spcBef>
                <a:spcPts val="0"/>
              </a:spcBef>
              <a:spcAft>
                <a:spcPts val="0"/>
              </a:spcAft>
              <a:buSzPts val="1440"/>
              <a:buChar char="◼"/>
            </a:pPr>
            <a:r>
              <a:rPr lang="en-US"/>
              <a:t>Single Page Application (SPA) are built</a:t>
            </a:r>
            <a:endParaRPr/>
          </a:p>
          <a:p>
            <a:pPr indent="-331469" lvl="1" marL="914400" rtl="0" algn="l">
              <a:lnSpc>
                <a:spcPct val="100000"/>
              </a:lnSpc>
              <a:spcBef>
                <a:spcPts val="0"/>
              </a:spcBef>
              <a:spcAft>
                <a:spcPts val="0"/>
              </a:spcAft>
              <a:buSzPts val="1620"/>
              <a:buChar char="▪"/>
            </a:pPr>
            <a:r>
              <a:rPr lang="en-US"/>
              <a:t>load on same page</a:t>
            </a:r>
            <a:endParaRPr/>
          </a:p>
          <a:p>
            <a:pPr indent="-331469" lvl="1" marL="914400" rtl="0" algn="l">
              <a:lnSpc>
                <a:spcPct val="100000"/>
              </a:lnSpc>
              <a:spcBef>
                <a:spcPts val="0"/>
              </a:spcBef>
              <a:spcAft>
                <a:spcPts val="0"/>
              </a:spcAft>
              <a:buSzPts val="1620"/>
              <a:buChar char="▪"/>
            </a:pPr>
            <a:r>
              <a:rPr lang="en-US"/>
              <a:t>Server sends only 1 HTML page</a:t>
            </a:r>
            <a:endParaRPr/>
          </a:p>
          <a:p>
            <a:pPr indent="-331469" lvl="1" marL="914400" rtl="0" algn="l">
              <a:lnSpc>
                <a:spcPct val="100000"/>
              </a:lnSpc>
              <a:spcBef>
                <a:spcPts val="0"/>
              </a:spcBef>
              <a:spcAft>
                <a:spcPts val="0"/>
              </a:spcAft>
              <a:buSzPts val="1620"/>
              <a:buChar char="▪"/>
            </a:pPr>
            <a:r>
              <a:rPr lang="en-US"/>
              <a:t>React controls and updation if at any later</a:t>
            </a:r>
            <a:endParaRPr/>
          </a:p>
          <a:p>
            <a:pPr indent="0" lvl="0" marL="91440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8"/>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06" name="Google Shape;406;p18"/>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The Document Object Model, usually referred to as the DOM, is an essential part of making websites interactive. It is an interface that allows a programming language to manipulate the content, structure, and style of a website. JavaScript is the client-side scripting language that connects to the DOM in an internet browser.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9"/>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13" name="Google Shape;413;p19"/>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Almost any time a website performs an action, such as rotating between a slideshow of images, displaying an error when a user attempts to submit an incomplete form, or toggling a navigation menu, it is the result of JavaScript accessing and manipulating the DOM.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ReactJs</a:t>
            </a:r>
            <a:endParaRPr/>
          </a:p>
        </p:txBody>
      </p:sp>
      <p:sp>
        <p:nvSpPr>
          <p:cNvPr id="282" name="Google Shape;282;p2"/>
          <p:cNvSpPr txBox="1"/>
          <p:nvPr>
            <p:ph idx="1" type="body"/>
          </p:nvPr>
        </p:nvSpPr>
        <p:spPr>
          <a:xfrm>
            <a:off x="457200" y="1318000"/>
            <a:ext cx="8686800" cy="4625700"/>
          </a:xfrm>
          <a:prstGeom prst="rect">
            <a:avLst/>
          </a:prstGeom>
          <a:noFill/>
          <a:ln>
            <a:noFill/>
          </a:ln>
        </p:spPr>
        <p:txBody>
          <a:bodyPr anchorCtr="0" anchor="t" bIns="45700" lIns="54850" spcFirstLastPara="1" rIns="91425" wrap="square" tIns="91425">
            <a:noAutofit/>
          </a:bodyPr>
          <a:lstStyle/>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React is a JavaScript library - one of the most popular ones, with over 100,000 stars on GitHub.</a:t>
            </a:r>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React is not a framework (unlike Angular, which is more opinionated).</a:t>
            </a:r>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React is an open-source project created by Facebook.</a:t>
            </a:r>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React is used to build user interfaces (UI) on the front end.</a:t>
            </a:r>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React is the view layer of an MVC application (Model View Controller)</a:t>
            </a:r>
            <a:r>
              <a:rPr lang="en-US">
                <a:solidFill>
                  <a:srgbClr val="292929"/>
                </a:solidFill>
                <a:highlight>
                  <a:srgbClr val="FFFFFF"/>
                </a:highlight>
                <a:latin typeface="Georgia"/>
                <a:ea typeface="Georgia"/>
                <a:cs typeface="Georgia"/>
                <a:sym typeface="Georgia"/>
              </a:rPr>
              <a:t>   </a:t>
            </a:r>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Routing-react router DOM  </a:t>
            </a:r>
            <a:r>
              <a:rPr lang="en-US">
                <a:solidFill>
                  <a:srgbClr val="292929"/>
                </a:solidFill>
                <a:highlight>
                  <a:srgbClr val="FFFFFF"/>
                </a:highlight>
                <a:latin typeface="Georgia"/>
                <a:ea typeface="Georgia"/>
                <a:cs typeface="Georgia"/>
                <a:sym typeface="Georgia"/>
              </a:rPr>
              <a:t>            </a:t>
            </a:r>
            <a:endParaRPr>
              <a:solidFill>
                <a:srgbClr val="292929"/>
              </a:solidFill>
              <a:highlight>
                <a:srgbClr val="FFFFFF"/>
              </a:highlight>
              <a:latin typeface="Georgia"/>
              <a:ea typeface="Georgia"/>
              <a:cs typeface="Georgia"/>
              <a:sym typeface="Georgia"/>
            </a:endParaRPr>
          </a:p>
          <a:p>
            <a:pPr indent="-381000" lvl="2" marL="1828800" rtl="0" algn="l">
              <a:lnSpc>
                <a:spcPct val="100000"/>
              </a:lnSpc>
              <a:spcBef>
                <a:spcPts val="0"/>
              </a:spcBef>
              <a:spcAft>
                <a:spcPts val="0"/>
              </a:spcAft>
              <a:buClr>
                <a:srgbClr val="292929"/>
              </a:buClr>
              <a:buSzPts val="2400"/>
              <a:buFont typeface="Georgia"/>
              <a:buChar char="▪"/>
            </a:pPr>
            <a:r>
              <a:rPr lang="en-US">
                <a:solidFill>
                  <a:srgbClr val="292929"/>
                </a:solidFill>
                <a:highlight>
                  <a:srgbClr val="FFFFFF"/>
                </a:highlight>
                <a:latin typeface="Georgia"/>
                <a:ea typeface="Georgia"/>
                <a:cs typeface="Georgia"/>
                <a:sym typeface="Georgia"/>
              </a:rPr>
              <a:t>           Website:</a:t>
            </a:r>
            <a:r>
              <a:rPr lang="en-US" sz="2400">
                <a:solidFill>
                  <a:srgbClr val="292929"/>
                </a:solidFill>
                <a:highlight>
                  <a:srgbClr val="FFFFFF"/>
                </a:highlight>
                <a:latin typeface="Georgia"/>
                <a:ea typeface="Georgia"/>
                <a:cs typeface="Georgia"/>
                <a:sym typeface="Georgia"/>
              </a:rPr>
              <a:t> </a:t>
            </a:r>
            <a:r>
              <a:rPr lang="en-US" sz="2400" u="sng">
                <a:solidFill>
                  <a:schemeClr val="hlink"/>
                </a:solidFill>
                <a:highlight>
                  <a:srgbClr val="FFFFFF"/>
                </a:highlight>
                <a:latin typeface="Georgia"/>
                <a:ea typeface="Georgia"/>
                <a:cs typeface="Georgia"/>
                <a:sym typeface="Georgia"/>
                <a:hlinkClick r:id="rId3"/>
              </a:rPr>
              <a:t>https://reactjs.org/</a:t>
            </a:r>
            <a:r>
              <a:rPr lang="en-US" sz="2400">
                <a:solidFill>
                  <a:srgbClr val="292929"/>
                </a:solidFill>
                <a:highlight>
                  <a:srgbClr val="FFFFFF"/>
                </a:highlight>
                <a:latin typeface="Georgia"/>
                <a:ea typeface="Georgia"/>
                <a:cs typeface="Georgia"/>
                <a:sym typeface="Georgia"/>
              </a:rPr>
              <a:t> </a:t>
            </a:r>
            <a:endParaRPr sz="24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SzPts val="1440"/>
              <a:buNone/>
            </a:pPr>
            <a:r>
              <a:t/>
            </a:r>
            <a:endParaRPr sz="2400">
              <a:solidFill>
                <a:srgbClr val="292929"/>
              </a:solidFill>
              <a:highlight>
                <a:srgbClr val="FFFFFF"/>
              </a:highlight>
              <a:latin typeface="Georgia"/>
              <a:ea typeface="Georgia"/>
              <a:cs typeface="Georgia"/>
              <a:sym typeface="Georgia"/>
            </a:endParaRPr>
          </a:p>
        </p:txBody>
      </p:sp>
      <p:pic>
        <p:nvPicPr>
          <p:cNvPr id="283" name="Google Shape;283;p2"/>
          <p:cNvPicPr preferRelativeResize="0"/>
          <p:nvPr/>
        </p:nvPicPr>
        <p:blipFill rotWithShape="1">
          <a:blip r:embed="rId4">
            <a:alphaModFix/>
          </a:blip>
          <a:srcRect b="0" l="0" r="0" t="0"/>
          <a:stretch/>
        </p:blipFill>
        <p:spPr>
          <a:xfrm>
            <a:off x="-409675" y="5028850"/>
            <a:ext cx="3495675"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20" name="Google Shape;420;p20"/>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At the most basic level, a website consists of an HTML document. The browser that you use to view the website is a program that interprets HTML and CSS and renders the style, content, and structure into the page that you see.</a:t>
            </a:r>
            <a:endParaRPr/>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In addition to parsing the style and structure of the HTML and CSS, the browser creates a representation of the document known as the Document Object Model. This model allows JavaScript to access the text content and elements of the website document as objects.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27" name="Google Shape;427;p21"/>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Create an index.html and save it in a new project directory.</a:t>
            </a:r>
            <a:endParaRPr/>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p:txBody>
      </p:sp>
      <p:pic>
        <p:nvPicPr>
          <p:cNvPr id="428" name="Google Shape;428;p21"/>
          <p:cNvPicPr preferRelativeResize="0"/>
          <p:nvPr/>
        </p:nvPicPr>
        <p:blipFill rotWithShape="1">
          <a:blip r:embed="rId3">
            <a:alphaModFix/>
          </a:blip>
          <a:srcRect b="0" l="0" r="0" t="0"/>
          <a:stretch/>
        </p:blipFill>
        <p:spPr>
          <a:xfrm>
            <a:off x="2627630" y="2873375"/>
            <a:ext cx="4049395" cy="3042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2"/>
          <p:cNvSpPr txBox="1"/>
          <p:nvPr>
            <p:ph idx="1" type="body"/>
          </p:nvPr>
        </p:nvSpPr>
        <p:spPr>
          <a:xfrm>
            <a:off x="457200" y="33247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Open index.html with your browser of choice. You'll see a plain website with our heading displaying "Document Object Model". Right click anywhere on the page and select "Inspect". This will open up Developer Tools.</a:t>
            </a:r>
            <a:endParaRPr/>
          </a:p>
          <a:p>
            <a:pPr indent="-320040" lvl="0" marL="457200" rtl="0" algn="l">
              <a:lnSpc>
                <a:spcPct val="100000"/>
              </a:lnSpc>
              <a:spcBef>
                <a:spcPts val="0"/>
              </a:spcBef>
              <a:spcAft>
                <a:spcPts val="0"/>
              </a:spcAft>
              <a:buSzPts val="1440"/>
              <a:buChar char="◼"/>
            </a:pPr>
            <a:r>
              <a:rPr lang="en-US" sz="2000"/>
              <a:t>Under the Elements tab, you'll see the DOM.</a:t>
            </a:r>
            <a:endParaRPr/>
          </a:p>
          <a:p>
            <a:pPr indent="-320040" lvl="0" marL="457200" rtl="0" algn="l">
              <a:lnSpc>
                <a:spcPct val="100000"/>
              </a:lnSpc>
              <a:spcBef>
                <a:spcPts val="0"/>
              </a:spcBef>
              <a:spcAft>
                <a:spcPts val="0"/>
              </a:spcAft>
              <a:buSzPts val="1440"/>
              <a:buChar char="◼"/>
            </a:pPr>
            <a:r>
              <a:rPr lang="en-US" sz="2000"/>
              <a:t>In this case, it looks exactly the same as the HTML source code we just wrote - a doctype, and the few other HTML tags that we added.</a:t>
            </a:r>
            <a:endParaRPr/>
          </a:p>
        </p:txBody>
      </p:sp>
      <p:pic>
        <p:nvPicPr>
          <p:cNvPr id="435" name="Google Shape;435;p22"/>
          <p:cNvPicPr preferRelativeResize="0"/>
          <p:nvPr/>
        </p:nvPicPr>
        <p:blipFill rotWithShape="1">
          <a:blip r:embed="rId3">
            <a:alphaModFix/>
          </a:blip>
          <a:srcRect b="0" l="0" r="0" t="0"/>
          <a:stretch/>
        </p:blipFill>
        <p:spPr>
          <a:xfrm>
            <a:off x="1403350" y="2637155"/>
            <a:ext cx="6781800" cy="401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txBox="1"/>
          <p:nvPr>
            <p:ph idx="1" type="body"/>
          </p:nvPr>
        </p:nvSpPr>
        <p:spPr>
          <a:xfrm>
            <a:off x="457200" y="33247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In Developer Tools on index.html, move to the Console tab. Type document into the console and press ENTER. You will see that what is output is the same as what you see in the Elements tab.</a:t>
            </a:r>
            <a:endParaRPr/>
          </a:p>
        </p:txBody>
      </p:sp>
      <p:pic>
        <p:nvPicPr>
          <p:cNvPr id="442" name="Google Shape;442;p23"/>
          <p:cNvPicPr preferRelativeResize="0"/>
          <p:nvPr/>
        </p:nvPicPr>
        <p:blipFill rotWithShape="1">
          <a:blip r:embed="rId3">
            <a:alphaModFix/>
          </a:blip>
          <a:srcRect b="0" l="0" r="0" t="0"/>
          <a:stretch/>
        </p:blipFill>
        <p:spPr>
          <a:xfrm>
            <a:off x="2000250" y="2090420"/>
            <a:ext cx="5143500" cy="267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4"/>
          <p:cNvSpPr txBox="1"/>
          <p:nvPr>
            <p:ph idx="1" type="body"/>
          </p:nvPr>
        </p:nvSpPr>
        <p:spPr>
          <a:xfrm>
            <a:off x="457200" y="33247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Currently, with this example, it seems that HTML source code and the DOM are the exact same thing. There are two instances in which the browser-generated DOM will be different than HTML source code:</a:t>
            </a:r>
            <a:endParaRPr/>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The DOM is modified by client-side JavaScript</a:t>
            </a:r>
            <a:endParaRPr/>
          </a:p>
          <a:p>
            <a:pPr indent="-320040" lvl="0" marL="457200" rtl="0" algn="l">
              <a:lnSpc>
                <a:spcPct val="100000"/>
              </a:lnSpc>
              <a:spcBef>
                <a:spcPts val="0"/>
              </a:spcBef>
              <a:spcAft>
                <a:spcPts val="0"/>
              </a:spcAft>
              <a:buSzPts val="1440"/>
              <a:buChar char="◼"/>
            </a:pPr>
            <a:r>
              <a:rPr lang="en-US" sz="2000"/>
              <a:t>The browser automatically fixes errors in the source code</a:t>
            </a:r>
            <a:endParaRPr/>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how the DOM can be modified by client-side JavaScript. Type the following into the console:</a:t>
            </a:r>
            <a:endParaRPr/>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document.body;</a:t>
            </a:r>
            <a:endParaRPr/>
          </a:p>
          <a:p>
            <a:pPr indent="-320040" lvl="0" marL="457200" rtl="0" algn="l">
              <a:lnSpc>
                <a:spcPct val="100000"/>
              </a:lnSpc>
              <a:spcBef>
                <a:spcPts val="0"/>
              </a:spcBef>
              <a:spcAft>
                <a:spcPts val="0"/>
              </a:spcAft>
              <a:buSzPts val="1440"/>
              <a:buChar char="◼"/>
            </a:pPr>
            <a:r>
              <a:rPr lang="en-US" sz="2000"/>
              <a:t>The console will respond with this output:</a:t>
            </a:r>
            <a:endParaRPr/>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p:txBody>
      </p:sp>
      <p:pic>
        <p:nvPicPr>
          <p:cNvPr id="449" name="Google Shape;449;p24"/>
          <p:cNvPicPr preferRelativeResize="0"/>
          <p:nvPr/>
        </p:nvPicPr>
        <p:blipFill rotWithShape="1">
          <a:blip r:embed="rId3">
            <a:alphaModFix/>
          </a:blip>
          <a:srcRect b="0" l="0" r="0" t="0"/>
          <a:stretch/>
        </p:blipFill>
        <p:spPr>
          <a:xfrm>
            <a:off x="2195830" y="4437380"/>
            <a:ext cx="4457700"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5"/>
          <p:cNvSpPr txBox="1"/>
          <p:nvPr>
            <p:ph idx="1" type="body"/>
          </p:nvPr>
        </p:nvSpPr>
        <p:spPr>
          <a:xfrm>
            <a:off x="457200" y="150495"/>
            <a:ext cx="8229600" cy="480822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document is an object, body is a property of that object that we have accessed with dot notation. Submitting document.body to the console outputs the body element and everything inside of it.</a:t>
            </a:r>
            <a:endParaRPr/>
          </a:p>
          <a:p>
            <a:pPr indent="-320040" lvl="0" marL="457200" rtl="0" algn="l">
              <a:lnSpc>
                <a:spcPct val="100000"/>
              </a:lnSpc>
              <a:spcBef>
                <a:spcPts val="0"/>
              </a:spcBef>
              <a:spcAft>
                <a:spcPts val="0"/>
              </a:spcAft>
              <a:buSzPts val="1440"/>
              <a:buChar char="◼"/>
            </a:pPr>
            <a:r>
              <a:rPr lang="en-US" sz="2000"/>
              <a:t>In the console, we can change some of the live properties of the body object on this website. We'll edit the style attribute, changing the background color to fuchsia. Type this into the console:</a:t>
            </a:r>
            <a:endParaRPr/>
          </a:p>
          <a:p>
            <a:pPr indent="-320040" lvl="0" marL="457200" rtl="0" algn="l">
              <a:lnSpc>
                <a:spcPct val="100000"/>
              </a:lnSpc>
              <a:spcBef>
                <a:spcPts val="0"/>
              </a:spcBef>
              <a:spcAft>
                <a:spcPts val="0"/>
              </a:spcAft>
              <a:buSzPts val="1440"/>
              <a:buChar char="◼"/>
            </a:pPr>
            <a:r>
              <a:rPr lang="en-US" sz="2000"/>
              <a:t>document.body.style.backgroundColor = 'fuchsia';</a:t>
            </a:r>
            <a:endParaRPr/>
          </a:p>
          <a:p>
            <a:pPr indent="-320040" lvl="0" marL="457200" rtl="0" algn="l">
              <a:lnSpc>
                <a:spcPct val="100000"/>
              </a:lnSpc>
              <a:spcBef>
                <a:spcPts val="0"/>
              </a:spcBef>
              <a:spcAft>
                <a:spcPts val="0"/>
              </a:spcAft>
              <a:buSzPts val="1440"/>
              <a:buChar char="◼"/>
            </a:pPr>
            <a:r>
              <a:rPr lang="en-US" sz="2000"/>
              <a:t>After typing and submitting the above code, you'll see the live update to the site, as the background color changes.</a:t>
            </a:r>
            <a:endParaRPr/>
          </a:p>
          <a:p>
            <a:pPr indent="-228600" lvl="0" marL="457200" rtl="0" algn="l">
              <a:lnSpc>
                <a:spcPct val="100000"/>
              </a:lnSpc>
              <a:spcBef>
                <a:spcPts val="0"/>
              </a:spcBef>
              <a:spcAft>
                <a:spcPts val="0"/>
              </a:spcAft>
              <a:buSzPts val="1440"/>
              <a:buNone/>
            </a:pPr>
            <a:r>
              <a:t/>
            </a:r>
            <a:endParaRPr sz="2000"/>
          </a:p>
        </p:txBody>
      </p:sp>
      <p:pic>
        <p:nvPicPr>
          <p:cNvPr id="456" name="Google Shape;456;p25"/>
          <p:cNvPicPr preferRelativeResize="0"/>
          <p:nvPr/>
        </p:nvPicPr>
        <p:blipFill rotWithShape="1">
          <a:blip r:embed="rId3">
            <a:alphaModFix/>
          </a:blip>
          <a:srcRect b="0" l="0" r="0" t="0"/>
          <a:stretch/>
        </p:blipFill>
        <p:spPr>
          <a:xfrm>
            <a:off x="1387475" y="3007360"/>
            <a:ext cx="6015990" cy="367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6"/>
          <p:cNvSpPr txBox="1"/>
          <p:nvPr>
            <p:ph idx="1" type="body"/>
          </p:nvPr>
        </p:nvSpPr>
        <p:spPr>
          <a:xfrm>
            <a:off x="457200" y="150495"/>
            <a:ext cx="8229600" cy="480822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000"/>
              <a:t>Switching to the Elements tab, or typing document.body into the console again, you will see that the DOM has changed.</a:t>
            </a:r>
            <a:endParaRPr/>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The JavaScript code we typed, assigning fuchsia to the background color of the body, is now a part of the DOM.</a:t>
            </a:r>
            <a:endParaRPr/>
          </a:p>
          <a:p>
            <a:pPr indent="-228600" lvl="0" marL="457200" rtl="0" algn="l">
              <a:lnSpc>
                <a:spcPct val="100000"/>
              </a:lnSpc>
              <a:spcBef>
                <a:spcPts val="0"/>
              </a:spcBef>
              <a:spcAft>
                <a:spcPts val="0"/>
              </a:spcAft>
              <a:buSzPts val="1440"/>
              <a:buNone/>
            </a:pPr>
            <a:r>
              <a:t/>
            </a:r>
            <a:endParaRPr sz="2000"/>
          </a:p>
          <a:p>
            <a:pPr indent="-320040" lvl="0" marL="457200" rtl="0" algn="l">
              <a:lnSpc>
                <a:spcPct val="100000"/>
              </a:lnSpc>
              <a:spcBef>
                <a:spcPts val="0"/>
              </a:spcBef>
              <a:spcAft>
                <a:spcPts val="0"/>
              </a:spcAft>
              <a:buSzPts val="1440"/>
              <a:buChar char="◼"/>
            </a:pPr>
            <a:r>
              <a:rPr lang="en-US" sz="2000"/>
              <a:t>However, right click on the page and select "View Page Source". You will notice that the source of the website does not contain the new style attribute we added via JavaScript. The source of a website will not change and will never be affected by client-side JavaScript. If you refresh the page, the new code we added in the console will disappear.</a:t>
            </a:r>
            <a:endParaRPr/>
          </a:p>
        </p:txBody>
      </p:sp>
      <p:pic>
        <p:nvPicPr>
          <p:cNvPr id="463" name="Google Shape;463;p26"/>
          <p:cNvPicPr preferRelativeResize="0"/>
          <p:nvPr/>
        </p:nvPicPr>
        <p:blipFill rotWithShape="1">
          <a:blip r:embed="rId3">
            <a:alphaModFix/>
          </a:blip>
          <a:srcRect b="0" l="0" r="0" t="0"/>
          <a:stretch/>
        </p:blipFill>
        <p:spPr>
          <a:xfrm>
            <a:off x="1835785" y="1268730"/>
            <a:ext cx="5305425" cy="129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7"/>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70" name="Google Shape;470;p27"/>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a:p>
        </p:txBody>
      </p:sp>
      <p:pic>
        <p:nvPicPr>
          <p:cNvPr id="471" name="Google Shape;471;p27"/>
          <p:cNvPicPr preferRelativeResize="0"/>
          <p:nvPr/>
        </p:nvPicPr>
        <p:blipFill rotWithShape="1">
          <a:blip r:embed="rId3">
            <a:alphaModFix/>
          </a:blip>
          <a:srcRect b="0" l="0" r="0" t="0"/>
          <a:stretch/>
        </p:blipFill>
        <p:spPr>
          <a:xfrm>
            <a:off x="0" y="2101902"/>
            <a:ext cx="9143998" cy="26541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ph idx="1" type="body"/>
          </p:nvPr>
        </p:nvSpPr>
        <p:spPr>
          <a:xfrm>
            <a:off x="467360" y="620761"/>
            <a:ext cx="8229600" cy="4625609"/>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400"/>
              <a:t>Virtual DOM: React uses Virtual DOM exists which is like a lightweight copy of the actual DOM(a virtual representation of the DOM). </a:t>
            </a:r>
            <a:endParaRPr/>
          </a:p>
          <a:p>
            <a:pPr indent="-320040" lvl="0" marL="457200" rtl="0" algn="l">
              <a:lnSpc>
                <a:spcPct val="100000"/>
              </a:lnSpc>
              <a:spcBef>
                <a:spcPts val="0"/>
              </a:spcBef>
              <a:spcAft>
                <a:spcPts val="0"/>
              </a:spcAft>
              <a:buSzPts val="1440"/>
              <a:buChar char="◼"/>
            </a:pPr>
            <a:r>
              <a:rPr lang="en-US" sz="2400"/>
              <a:t>So for every object that exists in the original DOM, there is an object for that in React Virtual DOM. It is exactly the same, but it does not have the power to directly change the layout of the document.</a:t>
            </a:r>
            <a:endParaRPr/>
          </a:p>
          <a:p>
            <a:pPr indent="-320040" lvl="0" marL="457200" rtl="0" algn="l">
              <a:lnSpc>
                <a:spcPct val="100000"/>
              </a:lnSpc>
              <a:spcBef>
                <a:spcPts val="0"/>
              </a:spcBef>
              <a:spcAft>
                <a:spcPts val="0"/>
              </a:spcAft>
              <a:buSzPts val="1440"/>
              <a:buChar char="◼"/>
            </a:pPr>
            <a:r>
              <a:rPr lang="en-US" sz="2400"/>
              <a:t> Manipulating DOM is slow, but manipulating Virtual DOM is fast as nothing gets drawn on the screen. So each time there is a change in the state of our application, the virtual DOM gets updated first instead of the real DOM.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9"/>
          <p:cNvSpPr txBox="1"/>
          <p:nvPr>
            <p:ph idx="1" type="body"/>
          </p:nvPr>
        </p:nvSpPr>
        <p:spPr>
          <a:xfrm>
            <a:off x="467360" y="620761"/>
            <a:ext cx="8229600" cy="4625609"/>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sz="2400"/>
              <a:t>As we have already seen that, all of the React components have a render function. The render function specifies the HTML output of a React component. JSX(JavaScript Extension), is a React extension which allows writing JavaScript code that looks like HTML. In other words, JSX is an HTML-like syntax used by React that extends ECMAScript so that HTML-like syntax can co-exist with JavaScript/React code. The syntax is used by preprocessors (i.e., transpilers like babel) to transform HTML-like syntax into standard JavaScript objects that a JavaScript engine will parse.</a:t>
            </a:r>
            <a:endParaRPr/>
          </a:p>
          <a:p>
            <a:pPr indent="-228600" lvl="0" marL="457200" rtl="0" algn="l">
              <a:lnSpc>
                <a:spcPct val="100000"/>
              </a:lnSpc>
              <a:spcBef>
                <a:spcPts val="0"/>
              </a:spcBef>
              <a:spcAft>
                <a:spcPts val="0"/>
              </a:spcAft>
              <a:buSzPts val="1440"/>
              <a:buNone/>
            </a:pPr>
            <a:r>
              <a:t/>
            </a:r>
            <a:endParaRPr sz="2400"/>
          </a:p>
          <a:p>
            <a:pPr indent="-320040" lvl="0" marL="457200" rtl="0" algn="l">
              <a:lnSpc>
                <a:spcPct val="100000"/>
              </a:lnSpc>
              <a:spcBef>
                <a:spcPts val="0"/>
              </a:spcBef>
              <a:spcAft>
                <a:spcPts val="0"/>
              </a:spcAft>
              <a:buSzPts val="1440"/>
              <a:buChar char="◼"/>
            </a:pPr>
            <a:r>
              <a:rPr lang="en-US" sz="2400"/>
              <a:t>const name = 'Josh Perez';</a:t>
            </a:r>
            <a:endParaRPr/>
          </a:p>
          <a:p>
            <a:pPr indent="-320040" lvl="0" marL="457200" rtl="0" algn="l">
              <a:lnSpc>
                <a:spcPct val="100000"/>
              </a:lnSpc>
              <a:spcBef>
                <a:spcPts val="0"/>
              </a:spcBef>
              <a:spcAft>
                <a:spcPts val="0"/>
              </a:spcAft>
              <a:buSzPts val="1440"/>
              <a:buChar char="◼"/>
            </a:pPr>
            <a:r>
              <a:rPr lang="en-US" sz="2400"/>
              <a:t>const element = &lt;h1&gt;Hello, {name}&lt;/h1&gt;;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ReactJs</a:t>
            </a:r>
            <a:endParaRPr/>
          </a:p>
        </p:txBody>
      </p:sp>
      <p:sp>
        <p:nvSpPr>
          <p:cNvPr id="290" name="Google Shape;290;p3"/>
          <p:cNvSpPr txBox="1"/>
          <p:nvPr>
            <p:ph idx="1" type="body"/>
          </p:nvPr>
        </p:nvSpPr>
        <p:spPr>
          <a:xfrm>
            <a:off x="457200" y="1318000"/>
            <a:ext cx="8686800" cy="4625700"/>
          </a:xfrm>
          <a:prstGeom prst="rect">
            <a:avLst/>
          </a:prstGeom>
          <a:noFill/>
          <a:ln>
            <a:noFill/>
          </a:ln>
        </p:spPr>
        <p:txBody>
          <a:bodyPr anchorCtr="0" anchor="t" bIns="45700" lIns="54850" spcFirstLastPara="1" rIns="91425" wrap="square" tIns="91425">
            <a:noAutofit/>
          </a:bodyPr>
          <a:lstStyle/>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rgbClr val="FFFFFF"/>
                </a:highlight>
                <a:latin typeface="Georgia"/>
                <a:ea typeface="Georgia"/>
                <a:cs typeface="Georgia"/>
                <a:sym typeface="Georgia"/>
              </a:rPr>
              <a:t>The Model-View-Controller (MVC) is an architectural pattern that separates an application into three main logical components: the model, the view, and the controller. Each of these components are built to handle specific development aspects of an application. MVC is one of the most frequently used industry-standard web development framework to create scalable and extensible projects</a:t>
            </a:r>
            <a:r>
              <a:rPr lang="en-US">
                <a:solidFill>
                  <a:srgbClr val="292929"/>
                </a:solidFill>
                <a:highlight>
                  <a:srgbClr val="FFFFFF"/>
                </a:highlight>
                <a:latin typeface="Georgia"/>
                <a:ea typeface="Georgia"/>
                <a:cs typeface="Georgia"/>
                <a:sym typeface="Georgia"/>
              </a:rPr>
              <a:t>      </a:t>
            </a:r>
            <a:endParaRPr sz="24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a:solidFill>
                <a:srgbClr val="292929"/>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SzPts val="1440"/>
              <a:buNone/>
            </a:pPr>
            <a:r>
              <a:t/>
            </a:r>
            <a:endParaRPr sz="2400">
              <a:solidFill>
                <a:srgbClr val="292929"/>
              </a:solidFill>
              <a:highlight>
                <a:srgbClr val="FFFFFF"/>
              </a:highlight>
              <a:latin typeface="Georgia"/>
              <a:ea typeface="Georgia"/>
              <a:cs typeface="Georgia"/>
              <a:sym typeface="Georgia"/>
            </a:endParaRPr>
          </a:p>
        </p:txBody>
      </p:sp>
      <p:pic>
        <p:nvPicPr>
          <p:cNvPr id="291" name="Google Shape;291;p3"/>
          <p:cNvPicPr preferRelativeResize="0"/>
          <p:nvPr/>
        </p:nvPicPr>
        <p:blipFill rotWithShape="1">
          <a:blip r:embed="rId3">
            <a:alphaModFix/>
          </a:blip>
          <a:srcRect b="0" l="0" r="0" t="0"/>
          <a:stretch/>
        </p:blipFill>
        <p:spPr>
          <a:xfrm>
            <a:off x="6012180" y="5373370"/>
            <a:ext cx="2704465" cy="12172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Components</a:t>
            </a:r>
            <a:endParaRPr/>
          </a:p>
        </p:txBody>
      </p:sp>
      <p:sp>
        <p:nvSpPr>
          <p:cNvPr id="490" name="Google Shape;490;p30"/>
          <p:cNvSpPr txBox="1"/>
          <p:nvPr>
            <p:ph idx="1" type="body"/>
          </p:nvPr>
        </p:nvSpPr>
        <p:spPr>
          <a:xfrm>
            <a:off x="457200" y="13179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Components are the building blocks of React application that represent a part of the user interface</a:t>
            </a:r>
            <a:endParaRPr/>
          </a:p>
          <a:p>
            <a:pPr indent="-320040" lvl="0" marL="457200" rtl="0" algn="l">
              <a:lnSpc>
                <a:spcPct val="100000"/>
              </a:lnSpc>
              <a:spcBef>
                <a:spcPts val="0"/>
              </a:spcBef>
              <a:spcAft>
                <a:spcPts val="0"/>
              </a:spcAft>
              <a:buSzPts val="1440"/>
              <a:buChar char="◼"/>
            </a:pPr>
            <a:r>
              <a:rPr lang="en-US"/>
              <a:t>Reusable</a:t>
            </a:r>
            <a:endParaRPr/>
          </a:p>
          <a:p>
            <a:pPr indent="0" lvl="0" marL="457200" rtl="0" algn="l">
              <a:lnSpc>
                <a:spcPct val="100000"/>
              </a:lnSpc>
              <a:spcBef>
                <a:spcPts val="0"/>
              </a:spcBef>
              <a:spcAft>
                <a:spcPts val="0"/>
              </a:spcAft>
              <a:buSzPts val="1440"/>
              <a:buNone/>
            </a:pPr>
            <a:r>
              <a:t/>
            </a:r>
            <a:endParaRPr/>
          </a:p>
          <a:p>
            <a:pPr indent="0" lvl="0" marL="457200" rtl="0" algn="l">
              <a:lnSpc>
                <a:spcPct val="100000"/>
              </a:lnSpc>
              <a:spcBef>
                <a:spcPts val="0"/>
              </a:spcBef>
              <a:spcAft>
                <a:spcPts val="0"/>
              </a:spcAft>
              <a:buSzPts val="1440"/>
              <a:buNone/>
            </a:pPr>
            <a:r>
              <a:t/>
            </a:r>
            <a:endParaRPr/>
          </a:p>
        </p:txBody>
      </p:sp>
      <p:pic>
        <p:nvPicPr>
          <p:cNvPr id="491" name="Google Shape;491;p30"/>
          <p:cNvPicPr preferRelativeResize="0"/>
          <p:nvPr/>
        </p:nvPicPr>
        <p:blipFill rotWithShape="1">
          <a:blip r:embed="rId3">
            <a:alphaModFix/>
          </a:blip>
          <a:srcRect b="0" l="0" r="0" t="0"/>
          <a:stretch/>
        </p:blipFill>
        <p:spPr>
          <a:xfrm>
            <a:off x="76200" y="3411651"/>
            <a:ext cx="8850124" cy="3264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498" name="Google Shape;498;p31"/>
          <p:cNvSpPr txBox="1"/>
          <p:nvPr>
            <p:ph idx="1" type="body"/>
          </p:nvPr>
        </p:nvSpPr>
        <p:spPr>
          <a:xfrm>
            <a:off x="457200" y="12417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15000"/>
              </a:lnSpc>
              <a:spcBef>
                <a:spcPts val="0"/>
              </a:spcBef>
              <a:spcAft>
                <a:spcPts val="0"/>
              </a:spcAft>
              <a:buSzPts val="1440"/>
              <a:buChar char="◼"/>
            </a:pPr>
            <a:r>
              <a:rPr lang="en-US"/>
              <a:t>Types of Components in React</a:t>
            </a:r>
            <a:endParaRPr/>
          </a:p>
        </p:txBody>
      </p:sp>
      <p:pic>
        <p:nvPicPr>
          <p:cNvPr id="499" name="Google Shape;499;p31"/>
          <p:cNvPicPr preferRelativeResize="0"/>
          <p:nvPr/>
        </p:nvPicPr>
        <p:blipFill rotWithShape="1">
          <a:blip r:embed="rId3">
            <a:alphaModFix/>
          </a:blip>
          <a:srcRect b="0" l="0" r="0" t="0"/>
          <a:stretch/>
        </p:blipFill>
        <p:spPr>
          <a:xfrm>
            <a:off x="374786" y="2071250"/>
            <a:ext cx="8394425" cy="4521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506" name="Google Shape;506;p32"/>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15000"/>
              </a:lnSpc>
              <a:spcBef>
                <a:spcPts val="0"/>
              </a:spcBef>
              <a:spcAft>
                <a:spcPts val="0"/>
              </a:spcAft>
              <a:buSzPts val="1440"/>
              <a:buChar char="◼"/>
            </a:pPr>
            <a:r>
              <a:rPr lang="en-US"/>
              <a:t>Types of Components in React</a:t>
            </a:r>
            <a:endParaRPr b="1" sz="2300">
              <a:solidFill>
                <a:srgbClr val="090909"/>
              </a:solidFill>
              <a:highlight>
                <a:srgbClr val="FFFFFF"/>
              </a:highlight>
              <a:latin typeface="Roboto"/>
              <a:ea typeface="Roboto"/>
              <a:cs typeface="Roboto"/>
              <a:sym typeface="Roboto"/>
            </a:endParaRPr>
          </a:p>
          <a:p>
            <a:pPr indent="-331469" lvl="1" marL="914400" rtl="0" algn="l">
              <a:lnSpc>
                <a:spcPct val="100000"/>
              </a:lnSpc>
              <a:spcBef>
                <a:spcPts val="0"/>
              </a:spcBef>
              <a:spcAft>
                <a:spcPts val="0"/>
              </a:spcAft>
              <a:buSzPts val="1620"/>
              <a:buChar char="▪"/>
            </a:pPr>
            <a:r>
              <a:rPr lang="en-US"/>
              <a:t>Function Component</a:t>
            </a:r>
            <a:endParaRPr/>
          </a:p>
          <a:p>
            <a:pPr indent="-342900" lvl="2" marL="1371600" rtl="0" algn="l">
              <a:lnSpc>
                <a:spcPct val="100000"/>
              </a:lnSpc>
              <a:spcBef>
                <a:spcPts val="0"/>
              </a:spcBef>
              <a:spcAft>
                <a:spcPts val="0"/>
              </a:spcAft>
              <a:buSzPts val="1800"/>
              <a:buChar char="▪"/>
            </a:pPr>
            <a:r>
              <a:rPr lang="en-US"/>
              <a:t>Function components are the simplest way to write a component. </a:t>
            </a:r>
            <a:endParaRPr sz="1500">
              <a:solidFill>
                <a:srgbClr val="090909"/>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t/>
            </a:r>
            <a:endParaRPr sz="1500">
              <a:solidFill>
                <a:srgbClr val="090909"/>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40"/>
              <a:buNone/>
            </a:pPr>
            <a:r>
              <a:t/>
            </a:r>
            <a:endParaRPr sz="1500">
              <a:solidFill>
                <a:srgbClr val="090909"/>
              </a:solidFill>
              <a:highlight>
                <a:srgbClr val="FFFFFF"/>
              </a:highlight>
              <a:latin typeface="Roboto"/>
              <a:ea typeface="Roboto"/>
              <a:cs typeface="Roboto"/>
              <a:sym typeface="Roboto"/>
            </a:endParaRPr>
          </a:p>
        </p:txBody>
      </p:sp>
      <p:pic>
        <p:nvPicPr>
          <p:cNvPr id="507" name="Google Shape;507;p32"/>
          <p:cNvPicPr preferRelativeResize="0"/>
          <p:nvPr/>
        </p:nvPicPr>
        <p:blipFill rotWithShape="1">
          <a:blip r:embed="rId3">
            <a:alphaModFix/>
          </a:blip>
          <a:srcRect b="0" l="0" r="0" t="0"/>
          <a:stretch/>
        </p:blipFill>
        <p:spPr>
          <a:xfrm>
            <a:off x="1556650" y="4158875"/>
            <a:ext cx="6334125" cy="1695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514" name="Google Shape;514;p33"/>
          <p:cNvSpPr txBox="1"/>
          <p:nvPr>
            <p:ph idx="1" type="body"/>
          </p:nvPr>
        </p:nvSpPr>
        <p:spPr>
          <a:xfrm>
            <a:off x="457200" y="1470400"/>
            <a:ext cx="8686800" cy="4625700"/>
          </a:xfrm>
          <a:prstGeom prst="rect">
            <a:avLst/>
          </a:prstGeom>
          <a:noFill/>
          <a:ln>
            <a:noFill/>
          </a:ln>
        </p:spPr>
        <p:txBody>
          <a:bodyPr anchorCtr="0" anchor="t" bIns="45700" lIns="54850" spcFirstLastPara="1" rIns="91425" wrap="square" tIns="91425">
            <a:noAutofit/>
          </a:bodyPr>
          <a:lstStyle/>
          <a:p>
            <a:pPr indent="-320040" lvl="0" marL="914400" marR="0" rtl="0" algn="l">
              <a:lnSpc>
                <a:spcPct val="115000"/>
              </a:lnSpc>
              <a:spcBef>
                <a:spcPts val="0"/>
              </a:spcBef>
              <a:spcAft>
                <a:spcPts val="0"/>
              </a:spcAft>
              <a:buSzPts val="1440"/>
              <a:buChar char="◼"/>
            </a:pPr>
            <a:r>
              <a:rPr lang="en-US"/>
              <a:t>Class Component</a:t>
            </a:r>
            <a:endParaRPr/>
          </a:p>
          <a:p>
            <a:pPr indent="-331469" lvl="1" marL="1371600" marR="0" rtl="0" algn="l">
              <a:lnSpc>
                <a:spcPct val="115000"/>
              </a:lnSpc>
              <a:spcBef>
                <a:spcPts val="0"/>
              </a:spcBef>
              <a:spcAft>
                <a:spcPts val="0"/>
              </a:spcAft>
              <a:buSzPts val="1620"/>
              <a:buChar char="▪"/>
            </a:pPr>
            <a:r>
              <a:rPr lang="en-US"/>
              <a:t>Class components are defined using the ES6 class.</a:t>
            </a:r>
            <a:endParaRPr/>
          </a:p>
          <a:p>
            <a:pPr indent="-331469" lvl="1" marL="1371600" rtl="0" algn="l">
              <a:lnSpc>
                <a:spcPct val="115000"/>
              </a:lnSpc>
              <a:spcBef>
                <a:spcPts val="0"/>
              </a:spcBef>
              <a:spcAft>
                <a:spcPts val="0"/>
              </a:spcAft>
              <a:buSzPts val="1620"/>
              <a:buChar char="▪"/>
            </a:pPr>
            <a:r>
              <a:rPr lang="en-US"/>
              <a:t>Unlike function components, class components use a render method to return JSX. A class component must </a:t>
            </a:r>
            <a:r>
              <a:rPr lang="en-US" sz="3200"/>
              <a:t>have the render method.</a:t>
            </a:r>
            <a:endParaRPr/>
          </a:p>
          <a:p>
            <a:pPr indent="0" lvl="0" marL="0" marR="0" rtl="0" algn="l">
              <a:lnSpc>
                <a:spcPct val="115000"/>
              </a:lnSpc>
              <a:spcBef>
                <a:spcPts val="600"/>
              </a:spcBef>
              <a:spcAft>
                <a:spcPts val="0"/>
              </a:spcAft>
              <a:buSzPts val="1440"/>
              <a:buNone/>
            </a:pPr>
            <a:r>
              <a:t/>
            </a:r>
            <a:endParaRPr sz="3200"/>
          </a:p>
          <a:p>
            <a:pPr indent="0" lvl="0" marL="0" rtl="0" algn="l">
              <a:lnSpc>
                <a:spcPct val="100000"/>
              </a:lnSpc>
              <a:spcBef>
                <a:spcPts val="600"/>
              </a:spcBef>
              <a:spcAft>
                <a:spcPts val="0"/>
              </a:spcAft>
              <a:buSzPts val="1440"/>
              <a:buNone/>
            </a:pPr>
            <a:r>
              <a:t/>
            </a:r>
            <a:endParaRPr sz="3200"/>
          </a:p>
        </p:txBody>
      </p:sp>
      <p:pic>
        <p:nvPicPr>
          <p:cNvPr id="515" name="Google Shape;515;p33"/>
          <p:cNvPicPr preferRelativeResize="0"/>
          <p:nvPr/>
        </p:nvPicPr>
        <p:blipFill rotWithShape="1">
          <a:blip r:embed="rId3">
            <a:alphaModFix/>
          </a:blip>
          <a:srcRect b="0" l="0" r="0" t="0"/>
          <a:stretch/>
        </p:blipFill>
        <p:spPr>
          <a:xfrm>
            <a:off x="1252138" y="4743450"/>
            <a:ext cx="6276975" cy="2114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522" name="Google Shape;522;p34"/>
          <p:cNvSpPr txBox="1"/>
          <p:nvPr>
            <p:ph idx="1" type="body"/>
          </p:nvPr>
        </p:nvSpPr>
        <p:spPr>
          <a:xfrm>
            <a:off x="457200" y="1775200"/>
            <a:ext cx="86868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15000"/>
              </a:lnSpc>
              <a:spcBef>
                <a:spcPts val="0"/>
              </a:spcBef>
              <a:spcAft>
                <a:spcPts val="0"/>
              </a:spcAft>
              <a:buSzPts val="1440"/>
              <a:buChar char="◼"/>
            </a:pPr>
            <a:r>
              <a:rPr lang="en-US"/>
              <a:t>When to use what?</a:t>
            </a:r>
            <a:endParaRPr/>
          </a:p>
          <a:p>
            <a:pPr indent="-331469" lvl="1" marL="914400" rtl="0" algn="l">
              <a:lnSpc>
                <a:spcPct val="115000"/>
              </a:lnSpc>
              <a:spcBef>
                <a:spcPts val="0"/>
              </a:spcBef>
              <a:spcAft>
                <a:spcPts val="0"/>
              </a:spcAft>
              <a:buSzPts val="1620"/>
              <a:buChar char="▪"/>
            </a:pPr>
            <a:r>
              <a:rPr lang="en-US"/>
              <a:t>Use function components when the component do simple tasks like display content. </a:t>
            </a:r>
            <a:endParaRPr/>
          </a:p>
          <a:p>
            <a:pPr indent="-331469" lvl="1" marL="914400" marR="0" rtl="0" algn="l">
              <a:lnSpc>
                <a:spcPct val="115000"/>
              </a:lnSpc>
              <a:spcBef>
                <a:spcPts val="0"/>
              </a:spcBef>
              <a:spcAft>
                <a:spcPts val="0"/>
              </a:spcAft>
              <a:buSzPts val="1620"/>
              <a:buChar char="▪"/>
            </a:pPr>
            <a:r>
              <a:rPr lang="en-US"/>
              <a:t>But if we want to writing more business logic, need state, or making fetch request to an API, then use a class component. Also, if you need to use any lifecycle methods, function components do not have lifecycle methods.</a:t>
            </a:r>
            <a:endParaRPr/>
          </a:p>
          <a:p>
            <a:pPr indent="-228600" lvl="1" marL="914400" marR="0" rtl="0" algn="l">
              <a:lnSpc>
                <a:spcPct val="115000"/>
              </a:lnSpc>
              <a:spcBef>
                <a:spcPts val="0"/>
              </a:spcBef>
              <a:spcAft>
                <a:spcPts val="0"/>
              </a:spcAft>
              <a:buSzPts val="1620"/>
              <a:buNone/>
            </a:pPr>
            <a:r>
              <a:t/>
            </a:r>
            <a:endParaRPr sz="2800"/>
          </a:p>
          <a:p>
            <a:pPr indent="-228600" lvl="1" marL="914400" marR="0" rtl="0" algn="l">
              <a:lnSpc>
                <a:spcPct val="115000"/>
              </a:lnSpc>
              <a:spcBef>
                <a:spcPts val="0"/>
              </a:spcBef>
              <a:spcAft>
                <a:spcPts val="0"/>
              </a:spcAft>
              <a:buSzPts val="1620"/>
              <a:buNone/>
            </a:pPr>
            <a:r>
              <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5"/>
          <p:cNvSpPr txBox="1"/>
          <p:nvPr>
            <p:ph idx="1" type="body"/>
          </p:nvPr>
        </p:nvSpPr>
        <p:spPr>
          <a:xfrm>
            <a:off x="251460" y="260725"/>
            <a:ext cx="86868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b="1" lang="en-US"/>
              <a:t>Life Cycle of Components</a:t>
            </a:r>
            <a:endParaRPr b="1"/>
          </a:p>
          <a:p>
            <a:pPr indent="0" lvl="0" marL="0" rtl="0" algn="l">
              <a:lnSpc>
                <a:spcPct val="100000"/>
              </a:lnSpc>
              <a:spcBef>
                <a:spcPts val="0"/>
              </a:spcBef>
              <a:spcAft>
                <a:spcPts val="0"/>
              </a:spcAft>
              <a:buClr>
                <a:schemeClr val="dk1"/>
              </a:buClr>
              <a:buSzPts val="1100"/>
              <a:buFont typeface="Arial"/>
              <a:buNone/>
            </a:pPr>
            <a:r>
              <a:rPr lang="en-US"/>
              <a:t>The React component goes through the following phases</a:t>
            </a:r>
            <a:endParaRPr sz="1200">
              <a:solidFill>
                <a:srgbClr val="636C8B"/>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t/>
            </a:r>
            <a:endParaRPr sz="1200">
              <a:solidFill>
                <a:srgbClr val="636C8B"/>
              </a:solidFill>
              <a:highlight>
                <a:srgbClr val="FFFFFF"/>
              </a:highlight>
              <a:latin typeface="Arial"/>
              <a:ea typeface="Arial"/>
              <a:cs typeface="Arial"/>
              <a:sym typeface="Arial"/>
            </a:endParaRPr>
          </a:p>
        </p:txBody>
      </p:sp>
      <p:pic>
        <p:nvPicPr>
          <p:cNvPr id="529" name="Google Shape;529;p35"/>
          <p:cNvPicPr preferRelativeResize="0"/>
          <p:nvPr/>
        </p:nvPicPr>
        <p:blipFill rotWithShape="1">
          <a:blip r:embed="rId3">
            <a:alphaModFix/>
          </a:blip>
          <a:srcRect b="0" l="0" r="0" t="0"/>
          <a:stretch/>
        </p:blipFill>
        <p:spPr>
          <a:xfrm>
            <a:off x="1115695" y="2277110"/>
            <a:ext cx="6858000" cy="4400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6"/>
          <p:cNvSpPr txBox="1"/>
          <p:nvPr>
            <p:ph idx="1" type="body"/>
          </p:nvPr>
        </p:nvSpPr>
        <p:spPr>
          <a:xfrm>
            <a:off x="251460" y="260725"/>
            <a:ext cx="86868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sz="1200">
              <a:solidFill>
                <a:srgbClr val="636C8B"/>
              </a:solidFill>
              <a:highlight>
                <a:srgbClr val="FFFFFF"/>
              </a:highlight>
              <a:latin typeface="Arial"/>
              <a:ea typeface="Arial"/>
              <a:cs typeface="Arial"/>
              <a:sym typeface="Arial"/>
            </a:endParaRPr>
          </a:p>
        </p:txBody>
      </p:sp>
      <p:pic>
        <p:nvPicPr>
          <p:cNvPr id="536" name="Google Shape;536;p36"/>
          <p:cNvPicPr preferRelativeResize="0"/>
          <p:nvPr/>
        </p:nvPicPr>
        <p:blipFill rotWithShape="1">
          <a:blip r:embed="rId3">
            <a:alphaModFix/>
          </a:blip>
          <a:srcRect b="0" l="0" r="0" t="0"/>
          <a:stretch/>
        </p:blipFill>
        <p:spPr>
          <a:xfrm>
            <a:off x="827405" y="1988820"/>
            <a:ext cx="7620000" cy="4286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7"/>
          <p:cNvSpPr txBox="1"/>
          <p:nvPr>
            <p:ph idx="1" type="body"/>
          </p:nvPr>
        </p:nvSpPr>
        <p:spPr>
          <a:xfrm>
            <a:off x="251460" y="260725"/>
            <a:ext cx="86868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Mounting Phase</a:t>
            </a:r>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This phase refers to the component’s creation. This is where the component is added to the DOM.</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constructor()</a:t>
            </a:r>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Before the start of the mounting phase, we may need to initialize our component using a constructor() method. </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static getDerivedStateFromProps(): This method is invoked before the render function of the component (and before the initial mount).</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This method allows a component to update its states based on changes to its props. It is rarely used </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8"/>
          <p:cNvSpPr txBox="1"/>
          <p:nvPr>
            <p:ph idx="1" type="body"/>
          </p:nvPr>
        </p:nvSpPr>
        <p:spPr>
          <a:xfrm>
            <a:off x="251460" y="260985"/>
            <a:ext cx="8686800" cy="6198235"/>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render()</a:t>
            </a:r>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The render() method is the only method that the component is required to have. It will always be called and its job is to mount the component to the DOM. The render() method can return any of the following:</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React Elements: Written in JSX, these are the plain object that describes what we want the user to see</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Arrays or Fragments: These allow you to return multiple React elements. Arrays are declared using [], and fragments can be declared by using empty tags &lt;&gt; &lt;/&gt;</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Plain numbers and strings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9"/>
          <p:cNvSpPr txBox="1"/>
          <p:nvPr>
            <p:ph idx="1" type="body"/>
          </p:nvPr>
        </p:nvSpPr>
        <p:spPr>
          <a:xfrm>
            <a:off x="251460" y="260985"/>
            <a:ext cx="8686800" cy="6198235"/>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componentDidMount()</a:t>
            </a:r>
            <a:endParaRPr/>
          </a:p>
          <a:p>
            <a:pPr indent="0" lvl="0" marL="0" rtl="0" algn="l">
              <a:lnSpc>
                <a:spcPct val="100000"/>
              </a:lnSpc>
              <a:spcBef>
                <a:spcPts val="0"/>
              </a:spcBef>
              <a:spcAft>
                <a:spcPts val="0"/>
              </a:spcAft>
              <a:buSzPts val="1440"/>
              <a:buNone/>
            </a:pPr>
            <a:r>
              <a:t/>
            </a:r>
            <a:endParaRPr sz="24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The last function in this phase is componentDidMount(). This method will be immediately invoked after the render function is executed. If we need to interact with the browser directly, this is where we do it.</a:t>
            </a:r>
            <a:endParaRPr/>
          </a:p>
          <a:p>
            <a:pPr indent="0" lvl="0" marL="0" rtl="0" algn="l">
              <a:lnSpc>
                <a:spcPct val="100000"/>
              </a:lnSpc>
              <a:spcBef>
                <a:spcPts val="0"/>
              </a:spcBef>
              <a:spcAft>
                <a:spcPts val="0"/>
              </a:spcAft>
              <a:buSzPts val="1440"/>
              <a:buNone/>
            </a:pPr>
            <a:r>
              <a:rPr lang="en-US" sz="2400">
                <a:solidFill>
                  <a:schemeClr val="dk2"/>
                </a:solidFill>
                <a:highlight>
                  <a:srgbClr val="FFFFFF"/>
                </a:highlight>
                <a:latin typeface="Arial"/>
                <a:ea typeface="Arial"/>
                <a:cs typeface="Arial"/>
                <a:sym typeface="Arial"/>
              </a:rPr>
              <a:t> We can make an API call and update the components state based on its response. We can fill in the content from data we load from another endpoint. Calling setState() should be used here as it will call the render function again and handle asynchronous processes like fetch requests.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ReactJs</a:t>
            </a:r>
            <a:endParaRPr/>
          </a:p>
        </p:txBody>
      </p:sp>
      <p:sp>
        <p:nvSpPr>
          <p:cNvPr id="298" name="Google Shape;298;p4"/>
          <p:cNvSpPr txBox="1"/>
          <p:nvPr>
            <p:ph idx="1" type="body"/>
          </p:nvPr>
        </p:nvSpPr>
        <p:spPr>
          <a:xfrm>
            <a:off x="457200" y="1318000"/>
            <a:ext cx="8686800" cy="4625700"/>
          </a:xfrm>
          <a:prstGeom prst="rect">
            <a:avLst/>
          </a:prstGeom>
          <a:noFill/>
          <a:ln>
            <a:noFill/>
          </a:ln>
        </p:spPr>
        <p:txBody>
          <a:bodyPr anchorCtr="0" anchor="t" bIns="45700" lIns="54850" spcFirstLastPara="1" rIns="91425" wrap="square" tIns="91425">
            <a:noAutofit/>
          </a:bodyPr>
          <a:lstStyle/>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Model</a:t>
            </a:r>
            <a:endParaRPr/>
          </a:p>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     </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p:txBody>
      </p:sp>
      <p:pic>
        <p:nvPicPr>
          <p:cNvPr id="299" name="Google Shape;299;p4"/>
          <p:cNvPicPr preferRelativeResize="0"/>
          <p:nvPr/>
        </p:nvPicPr>
        <p:blipFill rotWithShape="1">
          <a:blip r:embed="rId3">
            <a:alphaModFix/>
          </a:blip>
          <a:srcRect b="0" l="0" r="0" t="0"/>
          <a:stretch/>
        </p:blipFill>
        <p:spPr>
          <a:xfrm>
            <a:off x="6012180" y="5373370"/>
            <a:ext cx="2704465" cy="121729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0"/>
          <p:cNvSpPr txBox="1"/>
          <p:nvPr>
            <p:ph idx="1" type="body"/>
          </p:nvPr>
        </p:nvSpPr>
        <p:spPr>
          <a:xfrm>
            <a:off x="251460" y="260725"/>
            <a:ext cx="86868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sz="1200">
              <a:solidFill>
                <a:srgbClr val="636C8B"/>
              </a:solidFill>
              <a:highlight>
                <a:srgbClr val="FFFFFF"/>
              </a:highlight>
              <a:latin typeface="Arial"/>
              <a:ea typeface="Arial"/>
              <a:cs typeface="Arial"/>
              <a:sym typeface="Arial"/>
            </a:endParaRPr>
          </a:p>
        </p:txBody>
      </p:sp>
      <p:pic>
        <p:nvPicPr>
          <p:cNvPr id="561" name="Google Shape;561;p40"/>
          <p:cNvPicPr preferRelativeResize="0"/>
          <p:nvPr/>
        </p:nvPicPr>
        <p:blipFill rotWithShape="1">
          <a:blip r:embed="rId3">
            <a:alphaModFix/>
          </a:blip>
          <a:srcRect b="0" l="0" r="0" t="0"/>
          <a:stretch/>
        </p:blipFill>
        <p:spPr>
          <a:xfrm>
            <a:off x="762000" y="1285875"/>
            <a:ext cx="7620000" cy="4286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1"/>
          <p:cNvSpPr txBox="1"/>
          <p:nvPr>
            <p:ph idx="1" type="body"/>
          </p:nvPr>
        </p:nvSpPr>
        <p:spPr>
          <a:xfrm>
            <a:off x="251460" y="260985"/>
            <a:ext cx="8686800" cy="622681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Updating</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This second phase represents times where a component needs to update due to a change in its props or state. These changes can occur within the component or through the backend. These changes will trigger the render function again.</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shouldComponentUpdate()</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The next method to be invoked is the shouldComponentUpdate() method. As the name suggests, this method gives you control over whether or not a component should update due to a change in its props or state. By default, a component will always re-render when updated. This method can either return a true or false.</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render()</a:t>
            </a:r>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If shouldComponentUpdate() returns true, the render function is invoked immediately.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2"/>
          <p:cNvSpPr txBox="1"/>
          <p:nvPr>
            <p:ph idx="1" type="body"/>
          </p:nvPr>
        </p:nvSpPr>
        <p:spPr>
          <a:xfrm>
            <a:off x="251460" y="260985"/>
            <a:ext cx="8686800" cy="622681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getSnapshotBeforeUpdate()</a:t>
            </a:r>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In this method, we are given access to the props and state value before the update is committed to the DOM. Even though the render function was already called, we are still able to see the previous values.The use of this case is uncommon but can be used to capture any information we may need. It is important to note that this method works for hand in hand with componentDidUpdate()</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componentDidUpdate()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3"/>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Autofit/>
          </a:bodyPr>
          <a:lstStyle/>
          <a:p>
            <a:pPr indent="0" lvl="0" marL="0" rtl="0" algn="l">
              <a:lnSpc>
                <a:spcPct val="100000"/>
              </a:lnSpc>
              <a:spcBef>
                <a:spcPts val="0"/>
              </a:spcBef>
              <a:spcAft>
                <a:spcPts val="0"/>
              </a:spcAft>
              <a:buClr>
                <a:srgbClr val="FF8000"/>
              </a:buClr>
              <a:buSzPts val="2000"/>
              <a:buFont typeface="Corbel"/>
              <a:buNone/>
            </a:pPr>
            <a:r>
              <a:t/>
            </a:r>
            <a:endParaRPr/>
          </a:p>
        </p:txBody>
      </p:sp>
      <p:sp>
        <p:nvSpPr>
          <p:cNvPr id="579" name="Google Shape;579;p43"/>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120"/>
              <a:buNone/>
            </a:pPr>
            <a:r>
              <a:t/>
            </a:r>
            <a:endParaRPr/>
          </a:p>
        </p:txBody>
      </p:sp>
      <p:pic>
        <p:nvPicPr>
          <p:cNvPr id="580" name="Google Shape;580;p43"/>
          <p:cNvPicPr preferRelativeResize="0"/>
          <p:nvPr>
            <p:ph idx="2" type="pic"/>
          </p:nvPr>
        </p:nvPicPr>
        <p:blipFill rotWithShape="1">
          <a:blip r:embed="rId3">
            <a:alphaModFix/>
          </a:blip>
          <a:srcRect b="0" l="0" r="0" t="0"/>
          <a:stretch/>
        </p:blipFill>
        <p:spPr>
          <a:xfrm>
            <a:off x="467360" y="1052830"/>
            <a:ext cx="7981315" cy="4178935"/>
          </a:xfrm>
          <a:prstGeom prst="rect">
            <a:avLst/>
          </a:prstGeom>
          <a:solidFill>
            <a:srgbClr val="C7C2B7"/>
          </a:solid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idx="1" type="body"/>
          </p:nvPr>
        </p:nvSpPr>
        <p:spPr>
          <a:xfrm>
            <a:off x="251460" y="260985"/>
            <a:ext cx="8686800" cy="622681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Unmounting</a:t>
            </a:r>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Finally, the unmounting phase is where the component is removed from the DOM. This marks the end of a component's lifecycle. In this phase, we have one lifecycle method available to us:</a:t>
            </a:r>
            <a:endParaRPr/>
          </a:p>
          <a:p>
            <a:pPr indent="0" lvl="0" marL="0" rtl="0" algn="l">
              <a:lnSpc>
                <a:spcPct val="100000"/>
              </a:lnSpc>
              <a:spcBef>
                <a:spcPts val="0"/>
              </a:spcBef>
              <a:spcAft>
                <a:spcPts val="0"/>
              </a:spcAft>
              <a:buSzPts val="1440"/>
              <a:buNone/>
            </a:pPr>
            <a:r>
              <a:t/>
            </a:r>
            <a:endParaRPr sz="20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componentWillUnmount()</a:t>
            </a:r>
            <a:endParaRPr/>
          </a:p>
          <a:p>
            <a:pPr indent="0" lvl="0" marL="0" rtl="0" algn="l">
              <a:lnSpc>
                <a:spcPct val="100000"/>
              </a:lnSpc>
              <a:spcBef>
                <a:spcPts val="0"/>
              </a:spcBef>
              <a:spcAft>
                <a:spcPts val="0"/>
              </a:spcAft>
              <a:buSzPts val="1440"/>
              <a:buNone/>
            </a:pPr>
            <a:r>
              <a:rPr lang="en-US" sz="2000">
                <a:solidFill>
                  <a:schemeClr val="dk2"/>
                </a:solidFill>
                <a:highlight>
                  <a:srgbClr val="FFFFFF"/>
                </a:highlight>
                <a:latin typeface="Arial"/>
                <a:ea typeface="Arial"/>
                <a:cs typeface="Arial"/>
                <a:sym typeface="Arial"/>
              </a:rPr>
              <a:t>This method is executed right before the component is unmounted from the DOM. You can think of this method as a way to clean up anything that is needed to be removed before the component is destroyed.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45"/>
          <p:cNvPicPr preferRelativeResize="0"/>
          <p:nvPr/>
        </p:nvPicPr>
        <p:blipFill rotWithShape="1">
          <a:blip r:embed="rId3">
            <a:alphaModFix/>
          </a:blip>
          <a:srcRect b="0" l="0" r="0" t="0"/>
          <a:stretch/>
        </p:blipFill>
        <p:spPr>
          <a:xfrm>
            <a:off x="4572000" y="3429000"/>
            <a:ext cx="0" cy="0"/>
          </a:xfrm>
          <a:prstGeom prst="rect">
            <a:avLst/>
          </a:prstGeom>
          <a:noFill/>
          <a:ln>
            <a:noFill/>
          </a:ln>
        </p:spPr>
      </p:pic>
      <p:pic>
        <p:nvPicPr>
          <p:cNvPr id="593" name="Google Shape;593;p45"/>
          <p:cNvPicPr preferRelativeResize="0"/>
          <p:nvPr>
            <p:ph idx="2" type="pic"/>
          </p:nvPr>
        </p:nvPicPr>
        <p:blipFill rotWithShape="1">
          <a:blip r:embed="rId3">
            <a:alphaModFix/>
          </a:blip>
          <a:srcRect b="0" l="0" r="0" t="0"/>
          <a:stretch/>
        </p:blipFill>
        <p:spPr>
          <a:xfrm>
            <a:off x="611505" y="836930"/>
            <a:ext cx="8117840" cy="520827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6"/>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600" name="Google Shape;600;p46"/>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b="1" lang="en-US"/>
              <a:t>Updating</a:t>
            </a:r>
            <a:r>
              <a:rPr lang="en-US"/>
              <a:t>: Updating is the stage when the state of a component is updated and the application is repainted.</a:t>
            </a:r>
            <a:endParaRPr/>
          </a:p>
          <a:p>
            <a:pPr indent="-320040" lvl="0" marL="457200" rtl="0" algn="l">
              <a:lnSpc>
                <a:spcPct val="100000"/>
              </a:lnSpc>
              <a:spcBef>
                <a:spcPts val="0"/>
              </a:spcBef>
              <a:spcAft>
                <a:spcPts val="0"/>
              </a:spcAft>
              <a:buSzPts val="1440"/>
              <a:buChar char="◼"/>
            </a:pPr>
            <a:r>
              <a:rPr b="1" lang="en-US"/>
              <a:t>Unmounting</a:t>
            </a:r>
            <a:r>
              <a:rPr lang="en-US"/>
              <a:t>: As the name suggests Unmounting is the final step of the component lifecycle where the component is removed from the page.</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636C8B"/>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40"/>
              <a:buNone/>
            </a:pPr>
            <a:r>
              <a:t/>
            </a:r>
            <a:endParaRPr sz="1200">
              <a:solidFill>
                <a:srgbClr val="636C8B"/>
              </a:solidFill>
              <a:highlight>
                <a:srgbClr val="FFFFFF"/>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7"/>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607" name="Google Shape;607;p47"/>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a:p>
        </p:txBody>
      </p:sp>
      <p:pic>
        <p:nvPicPr>
          <p:cNvPr id="608" name="Google Shape;608;p47"/>
          <p:cNvPicPr preferRelativeResize="0"/>
          <p:nvPr/>
        </p:nvPicPr>
        <p:blipFill rotWithShape="1">
          <a:blip r:embed="rId3">
            <a:alphaModFix/>
          </a:blip>
          <a:srcRect b="0" l="0" r="0" t="0"/>
          <a:stretch/>
        </p:blipFill>
        <p:spPr>
          <a:xfrm>
            <a:off x="1919288" y="357188"/>
            <a:ext cx="5305425" cy="6143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8"/>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props</a:t>
            </a:r>
            <a:endParaRPr/>
          </a:p>
        </p:txBody>
      </p:sp>
      <p:sp>
        <p:nvSpPr>
          <p:cNvPr id="615" name="Google Shape;615;p48"/>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It is an object which stores the value of attributes of a tag </a:t>
            </a:r>
            <a:endParaRPr/>
          </a:p>
          <a:p>
            <a:pPr indent="-320040" lvl="0" marL="457200" rtl="0" algn="l">
              <a:lnSpc>
                <a:spcPct val="100000"/>
              </a:lnSpc>
              <a:spcBef>
                <a:spcPts val="0"/>
              </a:spcBef>
              <a:spcAft>
                <a:spcPts val="0"/>
              </a:spcAft>
              <a:buSzPts val="1440"/>
              <a:buChar char="◼"/>
            </a:pPr>
            <a:r>
              <a:rPr lang="en-US"/>
              <a:t>to create reusable custom components</a:t>
            </a:r>
            <a:endParaRPr/>
          </a:p>
          <a:p>
            <a:pPr indent="-320040" lvl="0" marL="457200" marR="0" rtl="0" algn="l">
              <a:lnSpc>
                <a:spcPct val="100000"/>
              </a:lnSpc>
              <a:spcBef>
                <a:spcPts val="0"/>
              </a:spcBef>
              <a:spcAft>
                <a:spcPts val="0"/>
              </a:spcAft>
              <a:buSzPts val="1440"/>
              <a:buChar char="◼"/>
            </a:pPr>
            <a:r>
              <a:rPr lang="en-US"/>
              <a:t>Props are arguments passed into React components.</a:t>
            </a:r>
            <a:endParaRPr/>
          </a:p>
          <a:p>
            <a:pPr indent="-320040" lvl="0" marL="457200" marR="0" rtl="0" algn="l">
              <a:lnSpc>
                <a:spcPct val="100000"/>
              </a:lnSpc>
              <a:spcBef>
                <a:spcPts val="0"/>
              </a:spcBef>
              <a:spcAft>
                <a:spcPts val="0"/>
              </a:spcAft>
              <a:buSzPts val="1440"/>
              <a:buChar char="◼"/>
            </a:pPr>
            <a:r>
              <a:rPr lang="en-US"/>
              <a:t>props stands for properties.</a:t>
            </a:r>
            <a:endParaRPr/>
          </a:p>
          <a:p>
            <a:pPr indent="-320040" lvl="0" marL="457200" marR="0" rtl="0" algn="l">
              <a:lnSpc>
                <a:spcPct val="100000"/>
              </a:lnSpc>
              <a:spcBef>
                <a:spcPts val="0"/>
              </a:spcBef>
              <a:spcAft>
                <a:spcPts val="0"/>
              </a:spcAft>
              <a:buSzPts val="1440"/>
              <a:buChar char="◼"/>
            </a:pPr>
            <a:r>
              <a:rPr lang="en-US"/>
              <a:t>data with props are being passed in a unidirectional flow. (one way from parent to child)</a:t>
            </a:r>
            <a:endParaRPr/>
          </a:p>
          <a:p>
            <a:pPr indent="-228600" lvl="0" marL="457200" rtl="0" algn="l">
              <a:lnSpc>
                <a:spcPct val="100000"/>
              </a:lnSpc>
              <a:spcBef>
                <a:spcPts val="0"/>
              </a:spcBef>
              <a:spcAft>
                <a:spcPts val="0"/>
              </a:spcAft>
              <a:buClr>
                <a:srgbClr val="292929"/>
              </a:buClr>
              <a:buSzPts val="1600"/>
              <a:buFont typeface="Georgia"/>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9"/>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props</a:t>
            </a:r>
            <a:endParaRPr/>
          </a:p>
        </p:txBody>
      </p:sp>
      <p:sp>
        <p:nvSpPr>
          <p:cNvPr id="622" name="Google Shape;622;p49"/>
          <p:cNvSpPr txBox="1"/>
          <p:nvPr>
            <p:ph idx="1" type="body"/>
          </p:nvPr>
        </p:nvSpPr>
        <p:spPr>
          <a:xfrm>
            <a:off x="457200" y="1407795"/>
            <a:ext cx="8229600" cy="4993640"/>
          </a:xfrm>
          <a:prstGeom prst="rect">
            <a:avLst/>
          </a:prstGeom>
          <a:noFill/>
          <a:ln>
            <a:noFill/>
          </a:ln>
        </p:spPr>
        <p:txBody>
          <a:bodyPr anchorCtr="0" anchor="t" bIns="45700" lIns="54850" spcFirstLastPara="1" rIns="91425" wrap="square" tIns="91425">
            <a:noAutofit/>
          </a:bodyPr>
          <a:lstStyle/>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import PropTypes from 'prop-types';</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Car(props)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&lt;h2&gt;I am a { props.brand }&lt;/h2&gt;;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Car.propTypes =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title: PropTypes.string.isRequired</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Car.defaultProps =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title: 'Default'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a:p>
            <a:pPr indent="-228600" lvl="0" marL="457200" rtl="0" algn="l">
              <a:lnSpc>
                <a:spcPct val="100000"/>
              </a:lnSpc>
              <a:spcBef>
                <a:spcPts val="0"/>
              </a:spcBef>
              <a:spcAft>
                <a:spcPts val="0"/>
              </a:spcAft>
              <a:buClr>
                <a:srgbClr val="292929"/>
              </a:buClr>
              <a:buSzPts val="1600"/>
              <a:buFont typeface="Georgia"/>
              <a:buNone/>
            </a:pPr>
            <a:r>
              <a:t/>
            </a:r>
            <a:endParaRPr sz="1600">
              <a:solidFill>
                <a:srgbClr val="292929"/>
              </a:solidFill>
              <a:highlight>
                <a:srgbClr val="FFFFFF"/>
              </a:highlight>
              <a:latin typeface="Georgia"/>
              <a:ea typeface="Georgia"/>
              <a:cs typeface="Georgia"/>
              <a:sym typeface="Georgia"/>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Garage()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&lt;h1&gt;Who lives in my garage?&lt;/h1&gt;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&lt;Car brand="Ford" /&gt;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ReactJs</a:t>
            </a:r>
            <a:endParaRPr/>
          </a:p>
        </p:txBody>
      </p:sp>
      <p:sp>
        <p:nvSpPr>
          <p:cNvPr id="306" name="Google Shape;306;p5"/>
          <p:cNvSpPr txBox="1"/>
          <p:nvPr>
            <p:ph idx="1" type="body"/>
          </p:nvPr>
        </p:nvSpPr>
        <p:spPr>
          <a:xfrm>
            <a:off x="457200" y="1318000"/>
            <a:ext cx="8686800" cy="4625700"/>
          </a:xfrm>
          <a:prstGeom prst="rect">
            <a:avLst/>
          </a:prstGeom>
          <a:noFill/>
          <a:ln>
            <a:noFill/>
          </a:ln>
        </p:spPr>
        <p:txBody>
          <a:bodyPr anchorCtr="0" anchor="t" bIns="45700" lIns="54850" spcFirstLastPara="1" rIns="91425" wrap="square" tIns="91425">
            <a:noAutofit/>
          </a:bodyPr>
          <a:lstStyle/>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View</a:t>
            </a:r>
            <a:endParaRPr/>
          </a:p>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The View component is used for all the UI logic of the application. For example, the Customer view will include all the UI components such as text boxes, dropdowns, etc. that the final user interacts with.</a:t>
            </a:r>
            <a:endParaRPr/>
          </a:p>
          <a:p>
            <a:pPr indent="-228600" lvl="0" marL="457200" rtl="0" algn="l">
              <a:lnSpc>
                <a:spcPct val="100000"/>
              </a:lnSpc>
              <a:spcBef>
                <a:spcPts val="0"/>
              </a:spcBef>
              <a:spcAft>
                <a:spcPts val="0"/>
              </a:spcAft>
              <a:buClr>
                <a:srgbClr val="292929"/>
              </a:buClr>
              <a:buSzPts val="2400"/>
              <a:buFont typeface="Georgia"/>
              <a:buNone/>
            </a:pPr>
            <a:r>
              <a:t/>
            </a:r>
            <a:endParaRPr sz="2000">
              <a:solidFill>
                <a:srgbClr val="292929"/>
              </a:solidFill>
              <a:highlight>
                <a:srgbClr val="FFFFFF"/>
              </a:highlight>
              <a:latin typeface="Georgia"/>
              <a:ea typeface="Georgia"/>
              <a:cs typeface="Georgia"/>
              <a:sym typeface="Georgia"/>
            </a:endParaRPr>
          </a:p>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Controller</a:t>
            </a:r>
            <a:endParaRPr/>
          </a:p>
          <a:p>
            <a:pPr indent="-381000" lvl="0" marL="457200" rtl="0" algn="l">
              <a:lnSpc>
                <a:spcPct val="100000"/>
              </a:lnSpc>
              <a:spcBef>
                <a:spcPts val="0"/>
              </a:spcBef>
              <a:spcAft>
                <a:spcPts val="0"/>
              </a:spcAft>
              <a:buClr>
                <a:srgbClr val="292929"/>
              </a:buClr>
              <a:buSzPts val="2400"/>
              <a:buFont typeface="Georgia"/>
              <a:buChar char="◼"/>
            </a:pPr>
            <a:r>
              <a:rPr lang="en-US" sz="2000">
                <a:solidFill>
                  <a:srgbClr val="292929"/>
                </a:solidFill>
                <a:highlight>
                  <a:srgbClr val="FFFFFF"/>
                </a:highlight>
                <a:latin typeface="Georgia"/>
                <a:ea typeface="Georgia"/>
                <a:cs typeface="Georgia"/>
                <a:sym typeface="Georgia"/>
              </a:rPr>
              <a:t>Controllers act as an interface between Model and View components to process all the business logic and incoming requests, manipulate data using the Model component and interact with the Views to render the final output.</a:t>
            </a:r>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SzPts val="1440"/>
              <a:buNone/>
            </a:pPr>
            <a:r>
              <a:t/>
            </a:r>
            <a:endParaRPr sz="2000">
              <a:solidFill>
                <a:srgbClr val="292929"/>
              </a:solidFill>
              <a:highlight>
                <a:srgbClr val="FFFFFF"/>
              </a:highlight>
              <a:latin typeface="Georgia"/>
              <a:ea typeface="Georgia"/>
              <a:cs typeface="Georgia"/>
              <a:sym typeface="Georgia"/>
            </a:endParaRPr>
          </a:p>
        </p:txBody>
      </p:sp>
      <p:pic>
        <p:nvPicPr>
          <p:cNvPr id="307" name="Google Shape;307;p5"/>
          <p:cNvPicPr preferRelativeResize="0"/>
          <p:nvPr/>
        </p:nvPicPr>
        <p:blipFill rotWithShape="1">
          <a:blip r:embed="rId3">
            <a:alphaModFix/>
          </a:blip>
          <a:srcRect b="0" l="0" r="0" t="0"/>
          <a:stretch/>
        </p:blipFill>
        <p:spPr>
          <a:xfrm>
            <a:off x="6012180" y="5373370"/>
            <a:ext cx="2704465" cy="121729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props</a:t>
            </a:r>
            <a:endParaRPr/>
          </a:p>
        </p:txBody>
      </p:sp>
      <p:sp>
        <p:nvSpPr>
          <p:cNvPr id="629" name="Google Shape;629;p50"/>
          <p:cNvSpPr txBox="1"/>
          <p:nvPr>
            <p:ph idx="1" type="body"/>
          </p:nvPr>
        </p:nvSpPr>
        <p:spPr>
          <a:xfrm>
            <a:off x="457200" y="1408430"/>
            <a:ext cx="8229600" cy="5081270"/>
          </a:xfrm>
          <a:prstGeom prst="rect">
            <a:avLst/>
          </a:prstGeom>
          <a:noFill/>
          <a:ln>
            <a:noFill/>
          </a:ln>
        </p:spPr>
        <p:txBody>
          <a:bodyPr anchorCtr="0" anchor="t" bIns="45700" lIns="54850" spcFirstLastPara="1" rIns="91425" wrap="square" tIns="91425">
            <a:noAutofit/>
          </a:bodyPr>
          <a:lstStyle/>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Sending Variable</a:t>
            </a:r>
            <a:endParaRPr sz="1600">
              <a:solidFill>
                <a:srgbClr val="292929"/>
              </a:solidFill>
              <a:highlight>
                <a:srgbClr val="FFFFFF"/>
              </a:highlight>
              <a:latin typeface="Georgia"/>
              <a:ea typeface="Georgia"/>
              <a:cs typeface="Georgia"/>
              <a:sym typeface="Georgia"/>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Car(props)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&lt;h2&gt;I am a { props.brand }&lt;/h2&gt;;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Garage()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const carName = "Ford";</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&lt;h1&gt;Who lives in my garage?&lt;/h1&gt;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&lt;Car brand={ carName } /&gt;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props</a:t>
            </a:r>
            <a:endParaRPr/>
          </a:p>
        </p:txBody>
      </p:sp>
      <p:sp>
        <p:nvSpPr>
          <p:cNvPr id="636" name="Google Shape;636;p51"/>
          <p:cNvSpPr txBox="1"/>
          <p:nvPr>
            <p:ph idx="1" type="body"/>
          </p:nvPr>
        </p:nvSpPr>
        <p:spPr>
          <a:xfrm>
            <a:off x="457200" y="1322070"/>
            <a:ext cx="8229600" cy="5079365"/>
          </a:xfrm>
          <a:prstGeom prst="rect">
            <a:avLst/>
          </a:prstGeom>
          <a:noFill/>
          <a:ln>
            <a:noFill/>
          </a:ln>
        </p:spPr>
        <p:txBody>
          <a:bodyPr anchorCtr="0" anchor="t" bIns="45700" lIns="54850" spcFirstLastPara="1" rIns="91425" wrap="square" tIns="91425">
            <a:noAutofit/>
          </a:bodyPr>
          <a:lstStyle/>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Car(props)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&lt;h2&gt;I am a { props.brand.model }!&lt;/h2&gt;;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function Garage()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const carInfo = { name: "Ford", model: "Mustang"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return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&lt;h1&gt;Who lives in my garage?&lt;/h1&gt;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&lt;Car brand={ carInfo } /&gt;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&lt;/&gt;</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  );</a:t>
            </a:r>
            <a:endParaRPr/>
          </a:p>
          <a:p>
            <a:pPr indent="-330200" lvl="0" marL="457200" rtl="0" algn="l">
              <a:lnSpc>
                <a:spcPct val="100000"/>
              </a:lnSpc>
              <a:spcBef>
                <a:spcPts val="0"/>
              </a:spcBef>
              <a:spcAft>
                <a:spcPts val="0"/>
              </a:spcAft>
              <a:buClr>
                <a:srgbClr val="292929"/>
              </a:buClr>
              <a:buSzPts val="1600"/>
              <a:buFont typeface="Georgia"/>
              <a:buChar char="◼"/>
            </a:pPr>
            <a:r>
              <a:rPr lang="en-US" sz="1600">
                <a:solidFill>
                  <a:srgbClr val="292929"/>
                </a:solidFill>
                <a:highlight>
                  <a:srgbClr val="FFFFFF"/>
                </a:highlight>
                <a:latin typeface="Georgia"/>
                <a:ea typeface="Georgia"/>
                <a:cs typeface="Georgia"/>
                <a:sym typeface="Georgia"/>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state</a:t>
            </a:r>
            <a:endParaRPr/>
          </a:p>
        </p:txBody>
      </p:sp>
      <p:sp>
        <p:nvSpPr>
          <p:cNvPr id="643" name="Google Shape;643;p52"/>
          <p:cNvSpPr txBox="1"/>
          <p:nvPr>
            <p:ph idx="1" type="body"/>
          </p:nvPr>
        </p:nvSpPr>
        <p:spPr>
          <a:xfrm>
            <a:off x="457200" y="1775200"/>
            <a:ext cx="8686800" cy="4625700"/>
          </a:xfrm>
          <a:prstGeom prst="rect">
            <a:avLst/>
          </a:prstGeom>
          <a:noFill/>
          <a:ln>
            <a:noFill/>
          </a:ln>
        </p:spPr>
        <p:txBody>
          <a:bodyPr anchorCtr="0" anchor="t" bIns="45700" lIns="54850" spcFirstLastPara="1" rIns="91425" wrap="square" tIns="91425">
            <a:noAutofit/>
          </a:bodyPr>
          <a:lstStyle/>
          <a:p>
            <a:pPr indent="-320040" lvl="0" marL="457200" marR="0" rtl="0" algn="l">
              <a:lnSpc>
                <a:spcPct val="100000"/>
              </a:lnSpc>
              <a:spcBef>
                <a:spcPts val="0"/>
              </a:spcBef>
              <a:spcAft>
                <a:spcPts val="0"/>
              </a:spcAft>
              <a:buSzPts val="1440"/>
              <a:buChar char="◼"/>
            </a:pPr>
            <a:r>
              <a:rPr lang="en-US"/>
              <a:t>State is a plain JavaScript object used by React to represent an information about the component’s current situation</a:t>
            </a:r>
            <a:endParaRPr/>
          </a:p>
          <a:p>
            <a:pPr indent="-320040" lvl="0" marL="457200" marR="0" rtl="0" algn="l">
              <a:lnSpc>
                <a:spcPct val="100000"/>
              </a:lnSpc>
              <a:spcBef>
                <a:spcPts val="0"/>
              </a:spcBef>
              <a:spcAft>
                <a:spcPts val="0"/>
              </a:spcAft>
              <a:buSzPts val="1440"/>
              <a:buChar char="◼"/>
            </a:pPr>
            <a:r>
              <a:rPr lang="en-US"/>
              <a:t>stores component’s dynamic data and it enables a component to keep track of changes between renders. </a:t>
            </a:r>
            <a:endParaRPr/>
          </a:p>
          <a:p>
            <a:pPr indent="-320040" lvl="0" marL="457200" marR="0" rtl="0" algn="l">
              <a:lnSpc>
                <a:spcPct val="100000"/>
              </a:lnSpc>
              <a:spcBef>
                <a:spcPts val="0"/>
              </a:spcBef>
              <a:spcAft>
                <a:spcPts val="0"/>
              </a:spcAft>
              <a:buSzPts val="1440"/>
              <a:buChar char="◼"/>
            </a:pPr>
            <a:r>
              <a:rPr lang="en-US"/>
              <a:t>to change what is happening on the screen</a:t>
            </a:r>
            <a:endParaRPr/>
          </a:p>
          <a:p>
            <a:pPr indent="-320040" lvl="0" marL="457200" marR="0" rtl="0" algn="l">
              <a:lnSpc>
                <a:spcPct val="100000"/>
              </a:lnSpc>
              <a:spcBef>
                <a:spcPts val="0"/>
              </a:spcBef>
              <a:spcAft>
                <a:spcPts val="0"/>
              </a:spcAft>
              <a:buSzPts val="1440"/>
              <a:buChar char="◼"/>
            </a:pPr>
            <a:r>
              <a:rPr lang="en-US"/>
              <a:t>A state can be modified based on user action or network changes</a:t>
            </a:r>
            <a:endParaRPr/>
          </a:p>
          <a:p>
            <a:pPr indent="0" lvl="0" marL="457200" rtl="0" algn="l">
              <a:lnSpc>
                <a:spcPct val="100000"/>
              </a:lnSpc>
              <a:spcBef>
                <a:spcPts val="0"/>
              </a:spcBef>
              <a:spcAft>
                <a:spcPts val="0"/>
              </a:spcAft>
              <a:buSzPts val="14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650" name="Google Shape;650;p53"/>
          <p:cNvSpPr txBox="1"/>
          <p:nvPr>
            <p:ph idx="1" type="body"/>
          </p:nvPr>
        </p:nvSpPr>
        <p:spPr>
          <a:xfrm>
            <a:off x="457200" y="1775200"/>
            <a:ext cx="8686800" cy="4625700"/>
          </a:xfrm>
          <a:prstGeom prst="rect">
            <a:avLst/>
          </a:prstGeom>
          <a:noFill/>
          <a:ln>
            <a:noFill/>
          </a:ln>
        </p:spPr>
        <p:txBody>
          <a:bodyPr anchorCtr="0" anchor="t" bIns="45700" lIns="54850" spcFirstLastPara="1" rIns="91425" wrap="square" tIns="91425">
            <a:noAutofit/>
          </a:bodyPr>
          <a:lstStyle/>
          <a:p>
            <a:pPr indent="-320040" lvl="0" marL="457200" marR="0" rtl="0" algn="l">
              <a:lnSpc>
                <a:spcPct val="100000"/>
              </a:lnSpc>
              <a:spcBef>
                <a:spcPts val="0"/>
              </a:spcBef>
              <a:spcAft>
                <a:spcPts val="0"/>
              </a:spcAft>
              <a:buSzPts val="1440"/>
              <a:buChar char="◼"/>
            </a:pPr>
            <a:r>
              <a:rPr lang="en-US"/>
              <a:t>A component’s state can change over time; whenever it changes, the component re-renders. The change in state can happen as a response to user action or system-generated events and these changes determine the behavior of the component and how it will render. </a:t>
            </a:r>
            <a:endParaRPr/>
          </a:p>
          <a:p>
            <a:pPr indent="-320040" lvl="0" marL="457200" marR="0" rtl="0" algn="l">
              <a:lnSpc>
                <a:spcPct val="100000"/>
              </a:lnSpc>
              <a:spcBef>
                <a:spcPts val="0"/>
              </a:spcBef>
              <a:spcAft>
                <a:spcPts val="0"/>
              </a:spcAft>
              <a:buSzPts val="1440"/>
              <a:buChar char="◼"/>
            </a:pPr>
            <a:r>
              <a:rPr lang="en-US"/>
              <a:t>Every time the state of an object changes, React re-renders the component to the browser</a:t>
            </a:r>
            <a:endParaRPr/>
          </a:p>
          <a:p>
            <a:pPr indent="0" lvl="0" marL="457200" rtl="0" algn="l">
              <a:lnSpc>
                <a:spcPct val="100000"/>
              </a:lnSpc>
              <a:spcBef>
                <a:spcPts val="0"/>
              </a:spcBef>
              <a:spcAft>
                <a:spcPts val="0"/>
              </a:spcAft>
              <a:buSzPts val="144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state</a:t>
            </a:r>
            <a:endParaRPr/>
          </a:p>
        </p:txBody>
      </p:sp>
      <p:sp>
        <p:nvSpPr>
          <p:cNvPr id="657" name="Google Shape;657;p54"/>
          <p:cNvSpPr txBox="1"/>
          <p:nvPr>
            <p:ph idx="1" type="body"/>
          </p:nvPr>
        </p:nvSpPr>
        <p:spPr>
          <a:xfrm>
            <a:off x="457200" y="1775200"/>
            <a:ext cx="8686800" cy="4625700"/>
          </a:xfrm>
          <a:prstGeom prst="rect">
            <a:avLst/>
          </a:prstGeom>
          <a:noFill/>
          <a:ln>
            <a:noFill/>
          </a:ln>
        </p:spPr>
        <p:txBody>
          <a:bodyPr anchorCtr="0" anchor="t" bIns="45700" lIns="54850" spcFirstLastPara="1" rIns="91425" wrap="square" tIns="91425">
            <a:noAutofit/>
          </a:bodyPr>
          <a:lstStyle/>
          <a:p>
            <a:pPr indent="0" lvl="0" marL="457200" rtl="0" algn="l">
              <a:lnSpc>
                <a:spcPct val="100000"/>
              </a:lnSpc>
              <a:spcBef>
                <a:spcPts val="0"/>
              </a:spcBef>
              <a:spcAft>
                <a:spcPts val="0"/>
              </a:spcAft>
              <a:buSzPts val="1440"/>
              <a:buNone/>
            </a:pPr>
            <a:r>
              <a:t/>
            </a:r>
            <a:endParaRPr/>
          </a:p>
        </p:txBody>
      </p:sp>
      <p:pic>
        <p:nvPicPr>
          <p:cNvPr id="658" name="Google Shape;658;p54"/>
          <p:cNvPicPr preferRelativeResize="0"/>
          <p:nvPr/>
        </p:nvPicPr>
        <p:blipFill rotWithShape="1">
          <a:blip r:embed="rId3">
            <a:alphaModFix/>
          </a:blip>
          <a:srcRect b="6286" l="0" r="24922" t="0"/>
          <a:stretch/>
        </p:blipFill>
        <p:spPr>
          <a:xfrm>
            <a:off x="467360" y="621030"/>
            <a:ext cx="8376920" cy="587883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5"/>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state</a:t>
            </a:r>
            <a:endParaRPr/>
          </a:p>
        </p:txBody>
      </p:sp>
      <p:sp>
        <p:nvSpPr>
          <p:cNvPr id="665" name="Google Shape;665;p55"/>
          <p:cNvSpPr txBox="1"/>
          <p:nvPr>
            <p:ph idx="1" type="body"/>
          </p:nvPr>
        </p:nvSpPr>
        <p:spPr>
          <a:xfrm>
            <a:off x="457200" y="1775200"/>
            <a:ext cx="8686800" cy="4625700"/>
          </a:xfrm>
          <a:prstGeom prst="rect">
            <a:avLst/>
          </a:prstGeom>
          <a:noFill/>
          <a:ln>
            <a:noFill/>
          </a:ln>
        </p:spPr>
        <p:txBody>
          <a:bodyPr anchorCtr="0" anchor="t" bIns="45700" lIns="54850" spcFirstLastPara="1" rIns="91425" wrap="square" tIns="91425">
            <a:noAutofit/>
          </a:bodyPr>
          <a:lstStyle/>
          <a:p>
            <a:pPr indent="0" lvl="0" marL="457200" rtl="0" algn="l">
              <a:lnSpc>
                <a:spcPct val="100000"/>
              </a:lnSpc>
              <a:spcBef>
                <a:spcPts val="0"/>
              </a:spcBef>
              <a:spcAft>
                <a:spcPts val="0"/>
              </a:spcAft>
              <a:buSzPts val="1440"/>
              <a:buNone/>
            </a:pPr>
            <a:r>
              <a:t/>
            </a:r>
            <a:endParaRPr/>
          </a:p>
        </p:txBody>
      </p:sp>
      <p:pic>
        <p:nvPicPr>
          <p:cNvPr id="666" name="Google Shape;666;p55"/>
          <p:cNvPicPr preferRelativeResize="0"/>
          <p:nvPr/>
        </p:nvPicPr>
        <p:blipFill rotWithShape="1">
          <a:blip r:embed="rId3">
            <a:alphaModFix/>
          </a:blip>
          <a:srcRect b="36291" l="-357" r="62024" t="-781"/>
          <a:stretch/>
        </p:blipFill>
        <p:spPr>
          <a:xfrm>
            <a:off x="1547495" y="1340485"/>
            <a:ext cx="5552440" cy="525208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6"/>
          <p:cNvSpPr txBox="1"/>
          <p:nvPr>
            <p:ph type="title"/>
          </p:nvPr>
        </p:nvSpPr>
        <p:spPr>
          <a:xfrm>
            <a:off x="164592" y="155448"/>
            <a:ext cx="2525150" cy="978408"/>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2000"/>
              <a:buNone/>
            </a:pPr>
            <a:r>
              <a:rPr lang="en-US"/>
              <a:t>state</a:t>
            </a:r>
            <a:endParaRPr/>
          </a:p>
        </p:txBody>
      </p:sp>
      <p:sp>
        <p:nvSpPr>
          <p:cNvPr id="673" name="Google Shape;673;p56"/>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120"/>
              <a:buNone/>
            </a:pPr>
            <a:r>
              <a:t/>
            </a:r>
            <a:endParaRPr/>
          </a:p>
        </p:txBody>
      </p:sp>
      <p:pic>
        <p:nvPicPr>
          <p:cNvPr id="674" name="Google Shape;674;p56"/>
          <p:cNvPicPr preferRelativeResize="0"/>
          <p:nvPr>
            <p:ph idx="2" type="pic"/>
          </p:nvPr>
        </p:nvPicPr>
        <p:blipFill rotWithShape="1">
          <a:blip r:embed="rId3">
            <a:alphaModFix/>
          </a:blip>
          <a:srcRect b="6519" l="0" r="25686" t="0"/>
          <a:stretch/>
        </p:blipFill>
        <p:spPr>
          <a:xfrm>
            <a:off x="899795" y="908685"/>
            <a:ext cx="7465060" cy="5279390"/>
          </a:xfrm>
          <a:prstGeom prst="rect">
            <a:avLst/>
          </a:prstGeom>
          <a:solidFill>
            <a:srgbClr val="C7C2B7"/>
          </a:solid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7"/>
          <p:cNvSpPr txBox="1"/>
          <p:nvPr>
            <p:ph type="title"/>
          </p:nvPr>
        </p:nvSpPr>
        <p:spPr>
          <a:xfrm>
            <a:off x="164592" y="155448"/>
            <a:ext cx="2525150" cy="978408"/>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2000"/>
              <a:buNone/>
            </a:pPr>
            <a:r>
              <a:rPr lang="en-US"/>
              <a:t>state</a:t>
            </a:r>
            <a:endParaRPr/>
          </a:p>
        </p:txBody>
      </p:sp>
      <p:sp>
        <p:nvSpPr>
          <p:cNvPr id="681" name="Google Shape;681;p57"/>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p>
            <a:pPr indent="-228600" lvl="0" marL="457200" rtl="0" algn="l">
              <a:lnSpc>
                <a:spcPct val="100000"/>
              </a:lnSpc>
              <a:spcBef>
                <a:spcPts val="0"/>
              </a:spcBef>
              <a:spcAft>
                <a:spcPts val="0"/>
              </a:spcAft>
              <a:buSzPts val="1120"/>
              <a:buNone/>
            </a:pPr>
            <a:r>
              <a:t/>
            </a:r>
            <a:endParaRPr/>
          </a:p>
        </p:txBody>
      </p:sp>
      <p:pic>
        <p:nvPicPr>
          <p:cNvPr id="682" name="Google Shape;682;p57"/>
          <p:cNvPicPr preferRelativeResize="0"/>
          <p:nvPr>
            <p:ph idx="2" type="pic"/>
          </p:nvPr>
        </p:nvPicPr>
        <p:blipFill rotWithShape="1">
          <a:blip r:embed="rId3">
            <a:alphaModFix/>
          </a:blip>
          <a:srcRect b="0" l="0" r="0" t="0"/>
          <a:stretch/>
        </p:blipFill>
        <p:spPr>
          <a:xfrm>
            <a:off x="1187450" y="1628775"/>
            <a:ext cx="6667500" cy="3748405"/>
          </a:xfrm>
          <a:prstGeom prst="rect">
            <a:avLst/>
          </a:prstGeom>
          <a:solidFill>
            <a:srgbClr val="C7C2B7"/>
          </a:solid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8"/>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Events</a:t>
            </a:r>
            <a:endParaRPr/>
          </a:p>
        </p:txBody>
      </p:sp>
      <p:sp>
        <p:nvSpPr>
          <p:cNvPr id="689" name="Google Shape;689;p58"/>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marR="0" rtl="0" algn="l">
              <a:lnSpc>
                <a:spcPct val="100000"/>
              </a:lnSpc>
              <a:spcBef>
                <a:spcPts val="0"/>
              </a:spcBef>
              <a:spcAft>
                <a:spcPts val="0"/>
              </a:spcAft>
              <a:buSzPts val="1440"/>
              <a:buChar char="◼"/>
            </a:pPr>
            <a:r>
              <a:rPr lang="en-US"/>
              <a:t>Similar to handling events on DOM elements.</a:t>
            </a:r>
            <a:endParaRPr/>
          </a:p>
          <a:p>
            <a:pPr indent="-331469" lvl="1" marL="914400" marR="0" rtl="0" algn="l">
              <a:lnSpc>
                <a:spcPct val="100000"/>
              </a:lnSpc>
              <a:spcBef>
                <a:spcPts val="0"/>
              </a:spcBef>
              <a:spcAft>
                <a:spcPts val="0"/>
              </a:spcAft>
              <a:buSzPts val="1620"/>
              <a:buChar char="▪"/>
            </a:pPr>
            <a:r>
              <a:rPr lang="en-US"/>
              <a:t>There are some syntax differences:</a:t>
            </a:r>
            <a:endParaRPr/>
          </a:p>
          <a:p>
            <a:pPr indent="-342900" lvl="2" marL="1371600" marR="0" rtl="0" algn="l">
              <a:lnSpc>
                <a:spcPct val="100000"/>
              </a:lnSpc>
              <a:spcBef>
                <a:spcPts val="0"/>
              </a:spcBef>
              <a:spcAft>
                <a:spcPts val="0"/>
              </a:spcAft>
              <a:buSzPts val="1800"/>
              <a:buChar char="▪"/>
            </a:pPr>
            <a:r>
              <a:rPr lang="en-US"/>
              <a:t>React events are named using camelCase, rather than lowercase.</a:t>
            </a:r>
            <a:endParaRPr/>
          </a:p>
          <a:p>
            <a:pPr indent="0" lvl="0" marL="1371600" marR="0" rtl="0" algn="l">
              <a:lnSpc>
                <a:spcPct val="100000"/>
              </a:lnSpc>
              <a:spcBef>
                <a:spcPts val="0"/>
              </a:spcBef>
              <a:spcAft>
                <a:spcPts val="0"/>
              </a:spcAft>
              <a:buSzPts val="1440"/>
              <a:buNone/>
            </a:pPr>
            <a:r>
              <a:rPr lang="en-US" sz="2150">
                <a:latin typeface="Consolas"/>
                <a:ea typeface="Consolas"/>
                <a:cs typeface="Consolas"/>
                <a:sym typeface="Consolas"/>
              </a:rPr>
              <a:t>(onClick instead of onclick)</a:t>
            </a:r>
            <a:endParaRPr/>
          </a:p>
          <a:p>
            <a:pPr indent="-342900" lvl="2" marL="1371600" marR="0" rtl="0" algn="l">
              <a:lnSpc>
                <a:spcPct val="100000"/>
              </a:lnSpc>
              <a:spcBef>
                <a:spcPts val="0"/>
              </a:spcBef>
              <a:spcAft>
                <a:spcPts val="0"/>
              </a:spcAft>
              <a:buSzPts val="1800"/>
              <a:buChar char="▪"/>
            </a:pPr>
            <a:r>
              <a:rPr lang="en-US"/>
              <a:t>With JSX you pass a function as the event handler, rather than a string.</a:t>
            </a:r>
            <a:endParaRPr/>
          </a:p>
          <a:p>
            <a:pPr indent="-342900" lvl="2" marL="1371600" marR="0" rtl="0" algn="l">
              <a:lnSpc>
                <a:spcPct val="100000"/>
              </a:lnSpc>
              <a:spcBef>
                <a:spcPts val="0"/>
              </a:spcBef>
              <a:spcAft>
                <a:spcPts val="0"/>
              </a:spcAft>
              <a:buSzPts val="1800"/>
              <a:buChar char="▪"/>
            </a:pPr>
            <a:r>
              <a:rPr lang="en-US"/>
              <a:t>React event handlers are written inside curly braces:</a:t>
            </a:r>
            <a:endParaRPr/>
          </a:p>
          <a:p>
            <a:pPr indent="0" lvl="0" marL="1371600" marR="0" rtl="0" algn="l">
              <a:lnSpc>
                <a:spcPct val="100000"/>
              </a:lnSpc>
              <a:spcBef>
                <a:spcPts val="0"/>
              </a:spcBef>
              <a:spcAft>
                <a:spcPts val="0"/>
              </a:spcAft>
              <a:buSzPts val="1440"/>
              <a:buNone/>
            </a:pPr>
            <a:r>
              <a:rPr lang="en-US" sz="2150">
                <a:latin typeface="Consolas"/>
                <a:ea typeface="Consolas"/>
                <a:cs typeface="Consolas"/>
                <a:sym typeface="Consolas"/>
              </a:rPr>
              <a:t>(onClick={shoot}  instead of onClick="shoot()")</a:t>
            </a:r>
            <a:endParaRPr sz="2150">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en-US" sz="2400"/>
              <a:t>To pass an argument to an event handler, use an arrow function.</a:t>
            </a:r>
            <a:endParaRPr sz="2150">
              <a:latin typeface="Consolas"/>
              <a:ea typeface="Consolas"/>
              <a:cs typeface="Consolas"/>
              <a:sym typeface="Consolas"/>
            </a:endParaRPr>
          </a:p>
          <a:p>
            <a:pPr indent="0" lvl="0" marL="0" rtl="0" algn="l">
              <a:lnSpc>
                <a:spcPct val="100000"/>
              </a:lnSpc>
              <a:spcBef>
                <a:spcPts val="0"/>
              </a:spcBef>
              <a:spcAft>
                <a:spcPts val="0"/>
              </a:spcAft>
              <a:buSzPts val="1440"/>
              <a:buNone/>
            </a:pPr>
            <a:r>
              <a:t/>
            </a:r>
            <a:endParaRPr sz="215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9"/>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Events</a:t>
            </a:r>
            <a:endParaRPr/>
          </a:p>
        </p:txBody>
      </p:sp>
      <p:sp>
        <p:nvSpPr>
          <p:cNvPr id="696" name="Google Shape;696;p59"/>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000"/>
              <a:t>function Football() {</a:t>
            </a:r>
            <a:endParaRPr/>
          </a:p>
          <a:p>
            <a:pPr indent="0" lvl="0" marL="0" rtl="0" algn="l">
              <a:lnSpc>
                <a:spcPct val="100000"/>
              </a:lnSpc>
              <a:spcBef>
                <a:spcPts val="0"/>
              </a:spcBef>
              <a:spcAft>
                <a:spcPts val="0"/>
              </a:spcAft>
              <a:buSzPts val="1440"/>
              <a:buNone/>
            </a:pPr>
            <a:r>
              <a:rPr lang="en-US" sz="2000"/>
              <a:t>  const shoot = () =&gt; {</a:t>
            </a:r>
            <a:endParaRPr/>
          </a:p>
          <a:p>
            <a:pPr indent="0" lvl="0" marL="0" rtl="0" algn="l">
              <a:lnSpc>
                <a:spcPct val="100000"/>
              </a:lnSpc>
              <a:spcBef>
                <a:spcPts val="0"/>
              </a:spcBef>
              <a:spcAft>
                <a:spcPts val="0"/>
              </a:spcAft>
              <a:buSzPts val="1440"/>
              <a:buNone/>
            </a:pPr>
            <a:r>
              <a:rPr lang="en-US" sz="2000"/>
              <a:t>    alert("Great Shot!");</a:t>
            </a:r>
            <a:endParaRPr/>
          </a:p>
          <a:p>
            <a:pPr indent="0" lvl="0" marL="0" rtl="0" algn="l">
              <a:lnSpc>
                <a:spcPct val="100000"/>
              </a:lnSpc>
              <a:spcBef>
                <a:spcPts val="0"/>
              </a:spcBef>
              <a:spcAft>
                <a:spcPts val="0"/>
              </a:spcAft>
              <a:buSzPts val="1440"/>
              <a:buNone/>
            </a:pPr>
            <a:r>
              <a:rPr lang="en-US" sz="2000"/>
              <a:t>  }</a:t>
            </a:r>
            <a:endParaRPr/>
          </a:p>
          <a:p>
            <a:pPr indent="0" lvl="0" marL="0" rtl="0" algn="l">
              <a:lnSpc>
                <a:spcPct val="100000"/>
              </a:lnSpc>
              <a:spcBef>
                <a:spcPts val="0"/>
              </a:spcBef>
              <a:spcAft>
                <a:spcPts val="0"/>
              </a:spcAft>
              <a:buSzPts val="1440"/>
              <a:buNone/>
            </a:pPr>
            <a:r>
              <a:t/>
            </a:r>
            <a:endParaRPr sz="2000"/>
          </a:p>
          <a:p>
            <a:pPr indent="0" lvl="0" marL="0" rtl="0" algn="l">
              <a:lnSpc>
                <a:spcPct val="100000"/>
              </a:lnSpc>
              <a:spcBef>
                <a:spcPts val="0"/>
              </a:spcBef>
              <a:spcAft>
                <a:spcPts val="0"/>
              </a:spcAft>
              <a:buSzPts val="1440"/>
              <a:buNone/>
            </a:pPr>
            <a:r>
              <a:rPr lang="en-US" sz="2000"/>
              <a:t>  return (</a:t>
            </a:r>
            <a:endParaRPr/>
          </a:p>
          <a:p>
            <a:pPr indent="0" lvl="0" marL="0" rtl="0" algn="l">
              <a:lnSpc>
                <a:spcPct val="100000"/>
              </a:lnSpc>
              <a:spcBef>
                <a:spcPts val="0"/>
              </a:spcBef>
              <a:spcAft>
                <a:spcPts val="0"/>
              </a:spcAft>
              <a:buSzPts val="1440"/>
              <a:buNone/>
            </a:pPr>
            <a:r>
              <a:rPr lang="en-US" sz="2000"/>
              <a:t>    &lt;button onClick={shoot}&gt;Take the shot!&lt;/button&gt;</a:t>
            </a:r>
            <a:endParaRPr/>
          </a:p>
          <a:p>
            <a:pPr indent="0" lvl="0" marL="0" rtl="0" algn="l">
              <a:lnSpc>
                <a:spcPct val="100000"/>
              </a:lnSpc>
              <a:spcBef>
                <a:spcPts val="0"/>
              </a:spcBef>
              <a:spcAft>
                <a:spcPts val="0"/>
              </a:spcAft>
              <a:buSzPts val="1440"/>
              <a:buNone/>
            </a:pPr>
            <a:r>
              <a:rPr lang="en-US" sz="2000"/>
              <a:t>  );</a:t>
            </a:r>
            <a:endParaRPr/>
          </a:p>
          <a:p>
            <a:pPr indent="0" lvl="0" marL="0" rtl="0" algn="l">
              <a:lnSpc>
                <a:spcPct val="100000"/>
              </a:lnSpc>
              <a:spcBef>
                <a:spcPts val="0"/>
              </a:spcBef>
              <a:spcAft>
                <a:spcPts val="0"/>
              </a:spcAft>
              <a:buSzPts val="1440"/>
              <a:buNone/>
            </a:pPr>
            <a:r>
              <a:rPr lang="en-US" sz="2000"/>
              <a:t>}</a:t>
            </a:r>
            <a:endParaRPr/>
          </a:p>
          <a:p>
            <a:pPr indent="0" lvl="0" marL="0" rtl="0" algn="l">
              <a:lnSpc>
                <a:spcPct val="100000"/>
              </a:lnSpc>
              <a:spcBef>
                <a:spcPts val="0"/>
              </a:spcBef>
              <a:spcAft>
                <a:spcPts val="0"/>
              </a:spcAft>
              <a:buSzPts val="1440"/>
              <a:buNone/>
            </a:pPr>
            <a:r>
              <a:t/>
            </a:r>
            <a:endParaRPr sz="2000"/>
          </a:p>
          <a:p>
            <a:pPr indent="0" lvl="0" marL="0" rtl="0" algn="l">
              <a:lnSpc>
                <a:spcPct val="100000"/>
              </a:lnSpc>
              <a:spcBef>
                <a:spcPts val="0"/>
              </a:spcBef>
              <a:spcAft>
                <a:spcPts val="0"/>
              </a:spcAft>
              <a:buSzPts val="1440"/>
              <a:buNone/>
            </a:pPr>
            <a:r>
              <a:rPr lang="en-US" sz="2000"/>
              <a:t>const root = ReactDOM.createRoot(document.getElementById('root'));</a:t>
            </a:r>
            <a:endParaRPr/>
          </a:p>
          <a:p>
            <a:pPr indent="0" lvl="0" marL="0" rtl="0" algn="l">
              <a:lnSpc>
                <a:spcPct val="100000"/>
              </a:lnSpc>
              <a:spcBef>
                <a:spcPts val="0"/>
              </a:spcBef>
              <a:spcAft>
                <a:spcPts val="0"/>
              </a:spcAft>
              <a:buSzPts val="1440"/>
              <a:buNone/>
            </a:pPr>
            <a:r>
              <a:rPr lang="en-US" sz="2000"/>
              <a:t>root.render(&lt;Football /&gt;);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15000"/>
              </a:lnSpc>
              <a:spcBef>
                <a:spcPts val="4800"/>
              </a:spcBef>
              <a:spcAft>
                <a:spcPts val="0"/>
              </a:spcAft>
              <a:buClr>
                <a:schemeClr val="dk1"/>
              </a:buClr>
              <a:buSzPts val="1100"/>
              <a:buFont typeface="Arial"/>
              <a:buNone/>
            </a:pPr>
            <a:r>
              <a:rPr lang="en-US"/>
              <a:t>Why React?</a:t>
            </a:r>
            <a:endParaRPr b="0" sz="1700">
              <a:solidFill>
                <a:schemeClr val="dk1"/>
              </a:solidFill>
              <a:highlight>
                <a:srgbClr val="FFFFFF"/>
              </a:highlight>
              <a:latin typeface="Roboto"/>
              <a:ea typeface="Roboto"/>
              <a:cs typeface="Roboto"/>
              <a:sym typeface="Roboto"/>
            </a:endParaRPr>
          </a:p>
          <a:p>
            <a:pPr indent="0" lvl="0" marL="0" rtl="0" algn="l">
              <a:lnSpc>
                <a:spcPct val="100000"/>
              </a:lnSpc>
              <a:spcBef>
                <a:spcPts val="2400"/>
              </a:spcBef>
              <a:spcAft>
                <a:spcPts val="0"/>
              </a:spcAft>
              <a:buSzPts val="1800"/>
              <a:buNone/>
            </a:pPr>
            <a:r>
              <a:t/>
            </a:r>
            <a:endParaRPr b="0" sz="1700">
              <a:solidFill>
                <a:schemeClr val="dk1"/>
              </a:solidFill>
              <a:highlight>
                <a:srgbClr val="FFFFFF"/>
              </a:highlight>
              <a:latin typeface="Roboto"/>
              <a:ea typeface="Roboto"/>
              <a:cs typeface="Roboto"/>
              <a:sym typeface="Roboto"/>
            </a:endParaRPr>
          </a:p>
        </p:txBody>
      </p:sp>
      <p:sp>
        <p:nvSpPr>
          <p:cNvPr id="314" name="Google Shape;314;p6"/>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Minimal server-side support dictated </a:t>
            </a:r>
            <a:endParaRPr sz="2400">
              <a:solidFill>
                <a:srgbClr val="292929"/>
              </a:solidFill>
              <a:highlight>
                <a:schemeClr val="lt1"/>
              </a:highlight>
              <a:latin typeface="Georgia"/>
              <a:ea typeface="Georgia"/>
              <a:cs typeface="Georgia"/>
              <a:sym typeface="Georgia"/>
            </a:endParaRPr>
          </a:p>
          <a:p>
            <a:pPr indent="-381000" lvl="1" marL="13716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Page is loaded automatically, by changing the DOM</a:t>
            </a:r>
            <a:endParaRPr sz="2400">
              <a:solidFill>
                <a:srgbClr val="292929"/>
              </a:solidFill>
              <a:highlight>
                <a:schemeClr val="lt1"/>
              </a:highlight>
              <a:latin typeface="Georgia"/>
              <a:ea typeface="Georgia"/>
              <a:cs typeface="Georgia"/>
              <a:sym typeface="Georgia"/>
            </a:endParaRPr>
          </a:p>
          <a:p>
            <a:pPr indent="-381000" lvl="0" marL="4572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Focus on supporting for programming in the large and single page applications</a:t>
            </a:r>
            <a:endParaRPr sz="2400">
              <a:solidFill>
                <a:srgbClr val="292929"/>
              </a:solidFill>
              <a:highlight>
                <a:schemeClr val="lt1"/>
              </a:highlight>
              <a:latin typeface="Georgia"/>
              <a:ea typeface="Georgia"/>
              <a:cs typeface="Georgia"/>
              <a:sym typeface="Georgia"/>
            </a:endParaRPr>
          </a:p>
          <a:p>
            <a:pPr indent="-381000" lvl="1" marL="13716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Easy creation of dynamic applications:,  less coding and offers more functionality</a:t>
            </a:r>
            <a:endParaRPr sz="2400">
              <a:solidFill>
                <a:srgbClr val="292929"/>
              </a:solidFill>
              <a:highlight>
                <a:schemeClr val="lt1"/>
              </a:highlight>
              <a:latin typeface="Georgia"/>
              <a:ea typeface="Georgia"/>
              <a:cs typeface="Georgia"/>
              <a:sym typeface="Georgia"/>
            </a:endParaRPr>
          </a:p>
          <a:p>
            <a:pPr indent="-381000" lvl="0" marL="4572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Improved performance</a:t>
            </a:r>
            <a:endParaRPr sz="2400">
              <a:solidFill>
                <a:srgbClr val="292929"/>
              </a:solidFill>
              <a:highlight>
                <a:schemeClr val="lt1"/>
              </a:highlight>
              <a:latin typeface="Georgia"/>
              <a:ea typeface="Georgia"/>
              <a:cs typeface="Georgia"/>
              <a:sym typeface="Georgia"/>
            </a:endParaRPr>
          </a:p>
          <a:p>
            <a:pPr indent="-381000" lvl="1" marL="13716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React uses Virtual DOM, thereby creating web applications faster.</a:t>
            </a:r>
            <a:endParaRPr sz="2400">
              <a:solidFill>
                <a:srgbClr val="292929"/>
              </a:solidFill>
              <a:highlight>
                <a:schemeClr val="lt1"/>
              </a:highlight>
              <a:latin typeface="Georgia"/>
              <a:ea typeface="Georgia"/>
              <a:cs typeface="Georgia"/>
              <a:sym typeface="Georgia"/>
            </a:endParaRPr>
          </a:p>
          <a:p>
            <a:pPr indent="-381000" lvl="1" marL="13716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Virtual DOM compares the components’ previous states and updates only the items in the Real DOM that were changed</a:t>
            </a:r>
            <a:endParaRPr sz="1200">
              <a:solidFill>
                <a:srgbClr val="51565E"/>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SzPts val="1440"/>
              <a:buNone/>
            </a:pPr>
            <a:r>
              <a:t/>
            </a:r>
            <a:endParaRPr sz="24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40"/>
              <a:buNone/>
            </a:pPr>
            <a:r>
              <a:t/>
            </a:r>
            <a:endParaRPr sz="2400">
              <a:solidFill>
                <a:srgbClr val="292929"/>
              </a:solidFill>
              <a:highlight>
                <a:schemeClr val="lt1"/>
              </a:highlight>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Routing and SPA</a:t>
            </a:r>
            <a:endParaRPr/>
          </a:p>
        </p:txBody>
      </p:sp>
      <p:sp>
        <p:nvSpPr>
          <p:cNvPr id="703" name="Google Shape;703;p60"/>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just">
              <a:lnSpc>
                <a:spcPct val="100000"/>
              </a:lnSpc>
              <a:spcBef>
                <a:spcPts val="0"/>
              </a:spcBef>
              <a:spcAft>
                <a:spcPts val="0"/>
              </a:spcAft>
              <a:buSzPts val="1440"/>
              <a:buChar char="◼"/>
            </a:pPr>
            <a:r>
              <a:rPr b="0" i="0" lang="en-US" sz="2400">
                <a:solidFill>
                  <a:srgbClr val="610B38"/>
                </a:solidFill>
                <a:latin typeface="Arial"/>
                <a:ea typeface="Arial"/>
                <a:cs typeface="Arial"/>
                <a:sym typeface="Arial"/>
              </a:rPr>
              <a:t>React Router</a:t>
            </a:r>
            <a:endParaRPr/>
          </a:p>
          <a:p>
            <a:pPr indent="-320040" lvl="0" marL="457200" rtl="0" algn="just">
              <a:lnSpc>
                <a:spcPct val="100000"/>
              </a:lnSpc>
              <a:spcBef>
                <a:spcPts val="0"/>
              </a:spcBef>
              <a:spcAft>
                <a:spcPts val="0"/>
              </a:spcAft>
              <a:buSzPts val="1440"/>
              <a:buChar char="◼"/>
            </a:pPr>
            <a:r>
              <a:rPr b="0" i="0" lang="en-US" sz="2400">
                <a:solidFill>
                  <a:srgbClr val="333333"/>
                </a:solidFill>
                <a:latin typeface="Inter"/>
                <a:ea typeface="Inter"/>
                <a:cs typeface="Inter"/>
                <a:sym typeface="Inter"/>
              </a:rPr>
              <a:t>Routing is a process in which a user is directed to different pages based on their action or request. ReactJS Router is mainly used for developing Single Page Web Applications. React Router is used to define multiple routes in the application. When a user types a specific URL into the browser, and if this URL path matches any 'route' inside the router file, the user will be redirected to that particular route</a:t>
            </a:r>
            <a:endParaRPr/>
          </a:p>
          <a:p>
            <a:pPr indent="0" lvl="0" marL="0" rtl="0" algn="l">
              <a:lnSpc>
                <a:spcPct val="100000"/>
              </a:lnSpc>
              <a:spcBef>
                <a:spcPts val="0"/>
              </a:spcBef>
              <a:spcAft>
                <a:spcPts val="0"/>
              </a:spcAft>
              <a:buSzPts val="1440"/>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Routing and SPA</a:t>
            </a:r>
            <a:endParaRPr/>
          </a:p>
        </p:txBody>
      </p:sp>
      <p:sp>
        <p:nvSpPr>
          <p:cNvPr id="710" name="Google Shape;710;p61"/>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b="0" i="0" lang="en-US" sz="2400">
                <a:solidFill>
                  <a:srgbClr val="333333"/>
                </a:solidFill>
                <a:latin typeface="Inter"/>
                <a:ea typeface="Inter"/>
                <a:cs typeface="Inter"/>
                <a:sym typeface="Inter"/>
              </a:rPr>
              <a:t>React Router is a standard library system built on top of the React and used to create routing in the React application using React Router Package. It provides the synchronous URL on the browser with data that will be displayed on the web page. It maintains the standard structure and behavior of the application and mainly used for developing single page web applications.</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Routing and SPA</a:t>
            </a:r>
            <a:endParaRPr/>
          </a:p>
        </p:txBody>
      </p:sp>
      <p:sp>
        <p:nvSpPr>
          <p:cNvPr id="717" name="Google Shape;717;p62"/>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just">
              <a:lnSpc>
                <a:spcPct val="100000"/>
              </a:lnSpc>
              <a:spcBef>
                <a:spcPts val="0"/>
              </a:spcBef>
              <a:spcAft>
                <a:spcPts val="0"/>
              </a:spcAft>
              <a:buSzPts val="1440"/>
              <a:buChar char="◼"/>
            </a:pPr>
            <a:r>
              <a:rPr b="0" i="0" lang="en-US" sz="2400">
                <a:solidFill>
                  <a:srgbClr val="610B38"/>
                </a:solidFill>
                <a:latin typeface="Arial"/>
                <a:ea typeface="Arial"/>
                <a:cs typeface="Arial"/>
                <a:sym typeface="Arial"/>
              </a:rPr>
              <a:t>Need of React Router</a:t>
            </a:r>
            <a:endParaRPr/>
          </a:p>
          <a:p>
            <a:pPr indent="-320040" lvl="0" marL="457200" rtl="0" algn="just">
              <a:lnSpc>
                <a:spcPct val="100000"/>
              </a:lnSpc>
              <a:spcBef>
                <a:spcPts val="0"/>
              </a:spcBef>
              <a:spcAft>
                <a:spcPts val="0"/>
              </a:spcAft>
              <a:buSzPts val="1440"/>
              <a:buChar char="◼"/>
            </a:pPr>
            <a:r>
              <a:rPr b="0" i="0" lang="en-US" sz="2400">
                <a:solidFill>
                  <a:srgbClr val="333333"/>
                </a:solidFill>
                <a:latin typeface="Inter"/>
                <a:ea typeface="Inter"/>
                <a:cs typeface="Inter"/>
                <a:sym typeface="Inter"/>
              </a:rPr>
              <a:t>React Router plays an important role to display multiple views in a single page application. Without React Router, it is not possible to display multiple views in React applications. Most of the social media websites like Facebook, Instagram uses React Router for rendering multiple views.</a:t>
            </a:r>
            <a:endParaRPr/>
          </a:p>
          <a:p>
            <a:pPr indent="-320040" lvl="0" marL="457200" rtl="0" algn="just">
              <a:lnSpc>
                <a:spcPct val="100000"/>
              </a:lnSpc>
              <a:spcBef>
                <a:spcPts val="0"/>
              </a:spcBef>
              <a:spcAft>
                <a:spcPts val="0"/>
              </a:spcAft>
              <a:buSzPts val="1440"/>
              <a:buChar char="◼"/>
            </a:pPr>
            <a:r>
              <a:rPr b="0" i="0" lang="en-US" sz="2400">
                <a:solidFill>
                  <a:srgbClr val="610B38"/>
                </a:solidFill>
                <a:latin typeface="Arial"/>
                <a:ea typeface="Arial"/>
                <a:cs typeface="Arial"/>
                <a:sym typeface="Arial"/>
              </a:rPr>
              <a:t>React Router Installation</a:t>
            </a:r>
            <a:endParaRPr/>
          </a:p>
          <a:p>
            <a:pPr indent="0" lvl="0" marL="0" rtl="0" algn="l">
              <a:lnSpc>
                <a:spcPct val="100000"/>
              </a:lnSpc>
              <a:spcBef>
                <a:spcPts val="0"/>
              </a:spcBef>
              <a:spcAft>
                <a:spcPts val="0"/>
              </a:spcAft>
              <a:buSzPts val="1440"/>
              <a:buNone/>
            </a:pPr>
            <a:r>
              <a:rPr lang="en-US" sz="2400"/>
              <a:t>        npm install react-router-dom</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24" name="Google Shape;724;p63"/>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b="1" i="0" lang="en-US">
                <a:solidFill>
                  <a:srgbClr val="35383C"/>
                </a:solidFill>
                <a:latin typeface="Cambria"/>
                <a:ea typeface="Cambria"/>
                <a:cs typeface="Cambria"/>
                <a:sym typeface="Cambria"/>
              </a:rPr>
              <a:t>How to Create Forms with Plain React</a:t>
            </a:r>
            <a:endParaRPr/>
          </a:p>
          <a:p>
            <a:pPr indent="-320040" lvl="0" marL="457200" rtl="0" algn="l">
              <a:lnSpc>
                <a:spcPct val="100000"/>
              </a:lnSpc>
              <a:spcBef>
                <a:spcPts val="0"/>
              </a:spcBef>
              <a:spcAft>
                <a:spcPts val="0"/>
              </a:spcAft>
              <a:buSzPts val="1440"/>
              <a:buChar char="◼"/>
            </a:pPr>
            <a:r>
              <a:rPr lang="en-US">
                <a:latin typeface="Cambria"/>
                <a:ea typeface="Cambria"/>
                <a:cs typeface="Cambria"/>
                <a:sym typeface="Cambria"/>
              </a:rPr>
              <a:t> Here’s the first iteration, a standalone component called ContactForm that renders a form:</a:t>
            </a:r>
            <a:br>
              <a:rPr lang="en-US">
                <a:latin typeface="Cambria"/>
                <a:ea typeface="Cambria"/>
                <a:cs typeface="Cambria"/>
                <a:sym typeface="Cambria"/>
              </a:rPr>
            </a:br>
            <a:endParaRPr>
              <a:latin typeface="Cambria"/>
              <a:ea typeface="Cambria"/>
              <a:cs typeface="Cambria"/>
              <a:sym typeface="Cambri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t/>
            </a:r>
            <a:endParaRPr/>
          </a:p>
        </p:txBody>
      </p:sp>
      <p:sp>
        <p:nvSpPr>
          <p:cNvPr id="731" name="Google Shape;731;p64"/>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t/>
            </a:r>
            <a:endParaRPr/>
          </a:p>
        </p:txBody>
      </p:sp>
      <p:pic>
        <p:nvPicPr>
          <p:cNvPr id="732" name="Google Shape;732;p64"/>
          <p:cNvPicPr preferRelativeResize="0"/>
          <p:nvPr/>
        </p:nvPicPr>
        <p:blipFill rotWithShape="1">
          <a:blip r:embed="rId3">
            <a:alphaModFix/>
          </a:blip>
          <a:srcRect b="0" l="0" r="0" t="0"/>
          <a:stretch/>
        </p:blipFill>
        <p:spPr>
          <a:xfrm>
            <a:off x="1447800" y="471487"/>
            <a:ext cx="6248400" cy="59150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5"/>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39" name="Google Shape;739;p65"/>
          <p:cNvSpPr txBox="1"/>
          <p:nvPr>
            <p:ph idx="1" type="body"/>
          </p:nvPr>
        </p:nvSpPr>
        <p:spPr>
          <a:xfrm>
            <a:off x="379379" y="1230442"/>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b="0" i="0" lang="en-US">
                <a:solidFill>
                  <a:srgbClr val="35383C"/>
                </a:solidFill>
                <a:latin typeface="Cambria"/>
                <a:ea typeface="Cambria"/>
                <a:cs typeface="Cambria"/>
                <a:sym typeface="Cambria"/>
              </a:rPr>
              <a:t>You don’t need to install a library to do any of this. React has built-in support for forms, because HTML and the DOM have built-in support for forms. At the end of the day, React is rendering DOM nodes.</a:t>
            </a:r>
            <a:endParaRPr/>
          </a:p>
          <a:p>
            <a:pPr indent="-320040" lvl="0" marL="457200" rtl="0" algn="l">
              <a:lnSpc>
                <a:spcPct val="100000"/>
              </a:lnSpc>
              <a:spcBef>
                <a:spcPts val="0"/>
              </a:spcBef>
              <a:spcAft>
                <a:spcPts val="0"/>
              </a:spcAft>
              <a:buSzPts val="1440"/>
              <a:buChar char="◼"/>
            </a:pPr>
            <a:r>
              <a:rPr b="0" i="0" lang="en-US">
                <a:solidFill>
                  <a:srgbClr val="35383C"/>
                </a:solidFill>
                <a:latin typeface="Cambria"/>
                <a:ea typeface="Cambria"/>
                <a:cs typeface="Cambria"/>
                <a:sym typeface="Cambria"/>
              </a:rPr>
              <a:t>In fact, for small forms, you probably don’t need a form library at all. Something like Formik or react-hook-form is overkill if all you need is a simple form.</a:t>
            </a:r>
            <a:endParaRPr/>
          </a:p>
          <a:p>
            <a:pPr indent="0" lvl="0" marL="0" rtl="0" algn="l">
              <a:lnSpc>
                <a:spcPct val="100000"/>
              </a:lnSpc>
              <a:spcBef>
                <a:spcPts val="0"/>
              </a:spcBef>
              <a:spcAft>
                <a:spcPts val="0"/>
              </a:spcAft>
              <a:buSzPts val="1440"/>
              <a:buNone/>
            </a:pPr>
            <a:r>
              <a:t/>
            </a:r>
            <a:endParaRPr>
              <a:latin typeface="Cambria"/>
              <a:ea typeface="Cambria"/>
              <a:cs typeface="Cambria"/>
              <a:sym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6"/>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46" name="Google Shape;746;p66"/>
          <p:cNvSpPr txBox="1"/>
          <p:nvPr>
            <p:ph idx="1" type="body"/>
          </p:nvPr>
        </p:nvSpPr>
        <p:spPr>
          <a:xfrm>
            <a:off x="457200" y="1116150"/>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b="0" i="0" lang="en-US">
                <a:solidFill>
                  <a:srgbClr val="35383C"/>
                </a:solidFill>
                <a:latin typeface="Cambria"/>
                <a:ea typeface="Cambria"/>
                <a:cs typeface="Cambria"/>
                <a:sym typeface="Cambria"/>
              </a:rPr>
              <a:t>There’s no </a:t>
            </a:r>
            <a:r>
              <a:rPr b="0" i="0" lang="en-US" u="sng" strike="noStrike">
                <a:solidFill>
                  <a:srgbClr val="114DC3"/>
                </a:solidFill>
                <a:latin typeface="Cambria"/>
                <a:ea typeface="Cambria"/>
                <a:cs typeface="Cambria"/>
                <a:sym typeface="Cambria"/>
                <a:hlinkClick r:id="rId3">
                  <a:extLst>
                    <a:ext uri="{A12FA001-AC4F-418D-AE19-62706E023703}">
                      <ahyp:hlinkClr val="tx"/>
                    </a:ext>
                  </a:extLst>
                </a:hlinkClick>
              </a:rPr>
              <a:t>state</a:t>
            </a:r>
            <a:r>
              <a:rPr b="0" i="0" lang="en-US">
                <a:solidFill>
                  <a:srgbClr val="35383C"/>
                </a:solidFill>
                <a:latin typeface="Cambria"/>
                <a:ea typeface="Cambria"/>
                <a:cs typeface="Cambria"/>
                <a:sym typeface="Cambria"/>
              </a:rPr>
              <a:t> in here yet, and we’re not responding to form submission, but this component will already render a form you can interact with. (If you submit it, the page will reload, because submission is still being handled in the default way by the browser)</a:t>
            </a:r>
            <a:endParaRPr/>
          </a:p>
          <a:p>
            <a:pPr indent="0" lvl="0" marL="0" rtl="0" algn="l">
              <a:lnSpc>
                <a:spcPct val="100000"/>
              </a:lnSpc>
              <a:spcBef>
                <a:spcPts val="0"/>
              </a:spcBef>
              <a:spcAft>
                <a:spcPts val="0"/>
              </a:spcAft>
              <a:buSzPts val="1440"/>
              <a:buNone/>
            </a:pPr>
            <a:r>
              <a:t/>
            </a:r>
            <a:endParaRPr>
              <a:latin typeface="Cambria"/>
              <a:ea typeface="Cambria"/>
              <a:cs typeface="Cambria"/>
              <a:sym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7"/>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53" name="Google Shape;753;p67"/>
          <p:cNvSpPr txBox="1"/>
          <p:nvPr>
            <p:ph idx="1" type="body"/>
          </p:nvPr>
        </p:nvSpPr>
        <p:spPr>
          <a:xfrm>
            <a:off x="457200" y="1116150"/>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b="1" i="0" lang="en-US">
                <a:solidFill>
                  <a:srgbClr val="35383C"/>
                </a:solidFill>
                <a:latin typeface="Cambria"/>
                <a:ea typeface="Cambria"/>
                <a:cs typeface="Cambria"/>
                <a:sym typeface="Cambria"/>
              </a:rPr>
              <a:t>React Forms vs. HTML Forms</a:t>
            </a:r>
            <a:endParaRPr/>
          </a:p>
          <a:p>
            <a:pPr indent="-457200" lvl="0" marL="457200" rtl="0" algn="l">
              <a:lnSpc>
                <a:spcPct val="100000"/>
              </a:lnSpc>
              <a:spcBef>
                <a:spcPts val="0"/>
              </a:spcBef>
              <a:spcAft>
                <a:spcPts val="0"/>
              </a:spcAft>
              <a:buSzPts val="1440"/>
              <a:buChar char="◼"/>
            </a:pPr>
            <a:r>
              <a:rPr lang="en-US">
                <a:latin typeface="Cambria"/>
                <a:ea typeface="Cambria"/>
                <a:cs typeface="Cambria"/>
                <a:sym typeface="Cambria"/>
              </a:rPr>
              <a:t>If you’ve worked with forms in plain HTML, a lot of this will probably seem familiar.</a:t>
            </a:r>
            <a:endParaRPr/>
          </a:p>
          <a:p>
            <a:pPr indent="-457200" lvl="0" marL="457200" rtl="0" algn="l">
              <a:lnSpc>
                <a:spcPct val="100000"/>
              </a:lnSpc>
              <a:spcBef>
                <a:spcPts val="0"/>
              </a:spcBef>
              <a:spcAft>
                <a:spcPts val="0"/>
              </a:spcAft>
              <a:buSzPts val="1440"/>
              <a:buChar char="◼"/>
            </a:pPr>
            <a:r>
              <a:rPr lang="en-US">
                <a:latin typeface="Cambria"/>
                <a:ea typeface="Cambria"/>
                <a:cs typeface="Cambria"/>
                <a:sym typeface="Cambria"/>
              </a:rPr>
              <a:t>There’s a form tag, and labels for the inputs, same as you’d write in HTML.</a:t>
            </a:r>
            <a:endParaRPr/>
          </a:p>
          <a:p>
            <a:pPr indent="-457200" lvl="0" marL="457200" rtl="0" algn="l">
              <a:lnSpc>
                <a:spcPct val="100000"/>
              </a:lnSpc>
              <a:spcBef>
                <a:spcPts val="0"/>
              </a:spcBef>
              <a:spcAft>
                <a:spcPts val="0"/>
              </a:spcAft>
              <a:buSzPts val="1440"/>
              <a:buChar char="◼"/>
            </a:pPr>
            <a:r>
              <a:rPr lang="en-US">
                <a:latin typeface="Cambria"/>
                <a:ea typeface="Cambria"/>
                <a:cs typeface="Cambria"/>
                <a:sym typeface="Cambria"/>
              </a:rPr>
              <a:t>Each label has an htmlFor prop that matches the id on its corresponding input. (That’s one difference: in HTML, the label attribute would be for. React uses htmlFor instead.)</a:t>
            </a:r>
            <a:endParaRPr>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8"/>
          <p:cNvSpPr txBox="1"/>
          <p:nvPr>
            <p:ph type="title"/>
          </p:nvPr>
        </p:nvSpPr>
        <p:spPr>
          <a:xfrm>
            <a:off x="457200" y="106810"/>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60" name="Google Shape;760;p68"/>
          <p:cNvSpPr txBox="1"/>
          <p:nvPr>
            <p:ph idx="1" type="body"/>
          </p:nvPr>
        </p:nvSpPr>
        <p:spPr>
          <a:xfrm>
            <a:off x="457200" y="1259625"/>
            <a:ext cx="8229600" cy="4625700"/>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Handling Forms</a:t>
            </a:r>
            <a:endParaRPr/>
          </a:p>
          <a:p>
            <a:pPr indent="-342900" lvl="0" marL="342900" rtl="0" algn="l">
              <a:lnSpc>
                <a:spcPct val="100000"/>
              </a:lnSpc>
              <a:spcBef>
                <a:spcPts val="0"/>
              </a:spcBef>
              <a:spcAft>
                <a:spcPts val="0"/>
              </a:spcAft>
              <a:buSzPts val="1440"/>
              <a:buChar char="◼"/>
            </a:pPr>
            <a:r>
              <a:rPr lang="en-US" sz="2400"/>
              <a:t>Handling forms is about how you handle the data when it changes value or gets submitted.</a:t>
            </a:r>
            <a:endParaRPr/>
          </a:p>
          <a:p>
            <a:pPr indent="-342900" lvl="0" marL="342900" rtl="0" algn="l">
              <a:lnSpc>
                <a:spcPct val="100000"/>
              </a:lnSpc>
              <a:spcBef>
                <a:spcPts val="0"/>
              </a:spcBef>
              <a:spcAft>
                <a:spcPts val="0"/>
              </a:spcAft>
              <a:buSzPts val="1440"/>
              <a:buChar char="◼"/>
            </a:pPr>
            <a:r>
              <a:rPr lang="en-US" sz="2400"/>
              <a:t>In HTML, form data is usually handled by the DOM.</a:t>
            </a:r>
            <a:endParaRPr/>
          </a:p>
          <a:p>
            <a:pPr indent="-342900" lvl="0" marL="342900" rtl="0" algn="l">
              <a:lnSpc>
                <a:spcPct val="100000"/>
              </a:lnSpc>
              <a:spcBef>
                <a:spcPts val="0"/>
              </a:spcBef>
              <a:spcAft>
                <a:spcPts val="0"/>
              </a:spcAft>
              <a:buSzPts val="1440"/>
              <a:buChar char="◼"/>
            </a:pPr>
            <a:r>
              <a:rPr lang="en-US" sz="2400"/>
              <a:t>In React, form data is usually handled by the components.</a:t>
            </a:r>
            <a:endParaRPr/>
          </a:p>
          <a:p>
            <a:pPr indent="-342900" lvl="0" marL="342900" rtl="0" algn="l">
              <a:lnSpc>
                <a:spcPct val="100000"/>
              </a:lnSpc>
              <a:spcBef>
                <a:spcPts val="0"/>
              </a:spcBef>
              <a:spcAft>
                <a:spcPts val="0"/>
              </a:spcAft>
              <a:buSzPts val="1440"/>
              <a:buChar char="◼"/>
            </a:pPr>
            <a:r>
              <a:rPr lang="en-US" sz="2400"/>
              <a:t>When the data is handled by the components, all the data is stored in the component state.</a:t>
            </a:r>
            <a:endParaRPr/>
          </a:p>
          <a:p>
            <a:pPr indent="-342900" lvl="0" marL="342900" rtl="0" algn="l">
              <a:lnSpc>
                <a:spcPct val="100000"/>
              </a:lnSpc>
              <a:spcBef>
                <a:spcPts val="0"/>
              </a:spcBef>
              <a:spcAft>
                <a:spcPts val="0"/>
              </a:spcAft>
              <a:buSzPts val="1440"/>
              <a:buChar char="◼"/>
            </a:pPr>
            <a:r>
              <a:rPr lang="en-US" sz="2400"/>
              <a:t>You can control changes by adding event handlers in the onChange attribute.</a:t>
            </a:r>
            <a:endParaRPr/>
          </a:p>
          <a:p>
            <a:pPr indent="-342900" lvl="0" marL="342900" rtl="0" algn="l">
              <a:lnSpc>
                <a:spcPct val="100000"/>
              </a:lnSpc>
              <a:spcBef>
                <a:spcPts val="0"/>
              </a:spcBef>
              <a:spcAft>
                <a:spcPts val="0"/>
              </a:spcAft>
              <a:buSzPts val="1440"/>
              <a:buChar char="◼"/>
            </a:pPr>
            <a:r>
              <a:rPr lang="en-US" sz="2400"/>
              <a:t>We can use the useState to keep track of each inputs value and provide a "single source of truth" for the entire application.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9"/>
          <p:cNvSpPr txBox="1"/>
          <p:nvPr>
            <p:ph type="title"/>
          </p:nvPr>
        </p:nvSpPr>
        <p:spPr>
          <a:xfrm>
            <a:off x="457200" y="106810"/>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67" name="Google Shape;767;p69"/>
          <p:cNvSpPr txBox="1"/>
          <p:nvPr>
            <p:ph idx="1" type="body"/>
          </p:nvPr>
        </p:nvSpPr>
        <p:spPr>
          <a:xfrm>
            <a:off x="457200" y="1259625"/>
            <a:ext cx="8229600" cy="4625700"/>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Two Kinds of Inputs: Controlled vs. Uncontrolled</a:t>
            </a:r>
            <a:endParaRPr/>
          </a:p>
          <a:p>
            <a:pPr indent="-342900" lvl="0" marL="342900" rtl="0" algn="l">
              <a:lnSpc>
                <a:spcPct val="100000"/>
              </a:lnSpc>
              <a:spcBef>
                <a:spcPts val="0"/>
              </a:spcBef>
              <a:spcAft>
                <a:spcPts val="0"/>
              </a:spcAft>
              <a:buSzPts val="1440"/>
              <a:buChar char="◼"/>
            </a:pPr>
            <a:r>
              <a:rPr lang="en-US" sz="2400"/>
              <a:t>Inputs in React can be one of two types: controlled or uncontrolled.</a:t>
            </a:r>
            <a:endParaRPr/>
          </a:p>
          <a:p>
            <a:pPr indent="-251459" lvl="0" marL="342900" rtl="0" algn="l">
              <a:lnSpc>
                <a:spcPct val="100000"/>
              </a:lnSpc>
              <a:spcBef>
                <a:spcPts val="0"/>
              </a:spcBef>
              <a:spcAft>
                <a:spcPts val="0"/>
              </a:spcAft>
              <a:buSzPts val="1440"/>
              <a:buNone/>
            </a:pPr>
            <a:r>
              <a:t/>
            </a:r>
            <a:endParaRPr sz="2400"/>
          </a:p>
          <a:p>
            <a:pPr indent="-342900" lvl="0" marL="342900" rtl="0" algn="l">
              <a:lnSpc>
                <a:spcPct val="100000"/>
              </a:lnSpc>
              <a:spcBef>
                <a:spcPts val="0"/>
              </a:spcBef>
              <a:spcAft>
                <a:spcPts val="0"/>
              </a:spcAft>
              <a:buSzPts val="1440"/>
              <a:buChar char="◼"/>
            </a:pPr>
            <a:r>
              <a:rPr lang="en-US" sz="2400"/>
              <a:t>An uncontrolled input is the simpler of the two. It’s the closest to a plain HTML input. React puts it on the page, and the browser keeps track of the rest. When you need to access the input’s value, React provides a way to do that. Uncontrolled inputs require less code, but make it harder to do certain things.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
          <p:cNvSpPr txBox="1"/>
          <p:nvPr>
            <p:ph idx="1" type="body"/>
          </p:nvPr>
        </p:nvSpPr>
        <p:spPr>
          <a:xfrm>
            <a:off x="457200" y="74466"/>
            <a:ext cx="8229600" cy="4625700"/>
          </a:xfrm>
          <a:prstGeom prst="rect">
            <a:avLst/>
          </a:prstGeom>
          <a:noFill/>
          <a:ln>
            <a:noFill/>
          </a:ln>
        </p:spPr>
        <p:txBody>
          <a:bodyPr anchorCtr="0" anchor="t" bIns="45700" lIns="54850" spcFirstLastPara="1" rIns="91425" wrap="square" tIns="91425">
            <a:noAutofit/>
          </a:bodyPr>
          <a:lstStyle/>
          <a:p>
            <a:pPr indent="-209550" lvl="0" marL="4572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Reusable components: </a:t>
            </a:r>
            <a:endParaRPr sz="2400">
              <a:solidFill>
                <a:srgbClr val="292929"/>
              </a:solidFill>
              <a:highlight>
                <a:schemeClr val="lt1"/>
              </a:highlight>
              <a:latin typeface="Georgia"/>
              <a:ea typeface="Georgia"/>
              <a:cs typeface="Georgia"/>
              <a:sym typeface="Georgia"/>
            </a:endParaRPr>
          </a:p>
          <a:p>
            <a:pPr indent="-381000" lvl="1" marL="13716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Modules, reusable components, testing, etc</a:t>
            </a:r>
            <a:endParaRPr sz="2400">
              <a:solidFill>
                <a:srgbClr val="292929"/>
              </a:solidFill>
              <a:highlight>
                <a:schemeClr val="lt1"/>
              </a:highlight>
              <a:latin typeface="Georgia"/>
              <a:ea typeface="Georgia"/>
              <a:cs typeface="Georgia"/>
              <a:sym typeface="Georgia"/>
            </a:endParaRPr>
          </a:p>
          <a:p>
            <a:pPr indent="-666750" lvl="0" marL="91440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Small learning curve</a:t>
            </a:r>
            <a:endParaRPr sz="2400">
              <a:solidFill>
                <a:srgbClr val="292929"/>
              </a:solidFill>
              <a:highlight>
                <a:schemeClr val="lt1"/>
              </a:highlight>
              <a:latin typeface="Georgia"/>
              <a:ea typeface="Georgia"/>
              <a:cs typeface="Georgia"/>
              <a:sym typeface="Georgia"/>
            </a:endParaRPr>
          </a:p>
          <a:p>
            <a:pPr indent="-666750" lvl="0" marL="9144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It can be used for the development of both web and mobile apps</a:t>
            </a:r>
            <a:endParaRPr sz="2400">
              <a:solidFill>
                <a:srgbClr val="292929"/>
              </a:solidFill>
              <a:highlight>
                <a:schemeClr val="lt1"/>
              </a:highlight>
              <a:latin typeface="Georgia"/>
              <a:ea typeface="Georgia"/>
              <a:cs typeface="Georgia"/>
              <a:sym typeface="Georgia"/>
            </a:endParaRPr>
          </a:p>
          <a:p>
            <a:pPr indent="-666750" lvl="0" marL="914400" marR="0" rtl="0" algn="l">
              <a:lnSpc>
                <a:spcPct val="100000"/>
              </a:lnSpc>
              <a:spcBef>
                <a:spcPts val="0"/>
              </a:spcBef>
              <a:spcAft>
                <a:spcPts val="0"/>
              </a:spcAft>
              <a:buClr>
                <a:srgbClr val="292929"/>
              </a:buClr>
              <a:buSzPts val="2400"/>
              <a:buFont typeface="Georgia"/>
              <a:buChar char="◼"/>
            </a:pPr>
            <a:r>
              <a:rPr lang="en-US" sz="2400">
                <a:solidFill>
                  <a:srgbClr val="292929"/>
                </a:solidFill>
                <a:highlight>
                  <a:schemeClr val="lt1"/>
                </a:highlight>
                <a:latin typeface="Georgia"/>
                <a:ea typeface="Georgia"/>
                <a:cs typeface="Georgia"/>
                <a:sym typeface="Georgia"/>
              </a:rPr>
              <a:t>Dedicated tools for easy debugging</a:t>
            </a:r>
            <a:endParaRPr sz="1200">
              <a:solidFill>
                <a:srgbClr val="51565E"/>
              </a:solidFill>
              <a:highlight>
                <a:srgbClr val="FFFFFF"/>
              </a:highlight>
              <a:latin typeface="Roboto"/>
              <a:ea typeface="Roboto"/>
              <a:cs typeface="Roboto"/>
              <a:sym typeface="Roboto"/>
            </a:endParaRPr>
          </a:p>
        </p:txBody>
      </p:sp>
      <p:pic>
        <p:nvPicPr>
          <p:cNvPr id="321" name="Google Shape;321;p7"/>
          <p:cNvPicPr preferRelativeResize="0"/>
          <p:nvPr/>
        </p:nvPicPr>
        <p:blipFill rotWithShape="1">
          <a:blip r:embed="rId3">
            <a:alphaModFix/>
          </a:blip>
          <a:srcRect b="0" l="0" r="0" t="0"/>
          <a:stretch/>
        </p:blipFill>
        <p:spPr>
          <a:xfrm>
            <a:off x="979975" y="2452175"/>
            <a:ext cx="7239499" cy="32759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0"/>
          <p:cNvSpPr txBox="1"/>
          <p:nvPr>
            <p:ph type="title"/>
          </p:nvPr>
        </p:nvSpPr>
        <p:spPr>
          <a:xfrm>
            <a:off x="457200" y="106810"/>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74" name="Google Shape;774;p70"/>
          <p:cNvSpPr txBox="1"/>
          <p:nvPr>
            <p:ph idx="1" type="body"/>
          </p:nvPr>
        </p:nvSpPr>
        <p:spPr>
          <a:xfrm>
            <a:off x="457200" y="1259625"/>
            <a:ext cx="8229600" cy="4625700"/>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With a controlled input, YOU explicitly control the value that the input displays. You have to write code to respond to keypresses, store the current value somewhere, and pass that value back to the input to be displayed. It’s a feedback loop with your code in the middle. It’s more manual work to wire these up, but they offer the most control.</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1"/>
          <p:cNvSpPr txBox="1"/>
          <p:nvPr>
            <p:ph type="title"/>
          </p:nvPr>
        </p:nvSpPr>
        <p:spPr>
          <a:xfrm>
            <a:off x="457200" y="120780"/>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81" name="Google Shape;781;p71"/>
          <p:cNvSpPr txBox="1"/>
          <p:nvPr>
            <p:ph idx="1" type="body"/>
          </p:nvPr>
        </p:nvSpPr>
        <p:spPr>
          <a:xfrm>
            <a:off x="457200" y="1259625"/>
            <a:ext cx="8229600" cy="4625700"/>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Controlled Inputs</a:t>
            </a:r>
            <a:endParaRPr/>
          </a:p>
          <a:p>
            <a:pPr indent="-342900" lvl="0" marL="342900" rtl="0" algn="l">
              <a:lnSpc>
                <a:spcPct val="100000"/>
              </a:lnSpc>
              <a:spcBef>
                <a:spcPts val="0"/>
              </a:spcBef>
              <a:spcAft>
                <a:spcPts val="0"/>
              </a:spcAft>
              <a:buSzPts val="1440"/>
              <a:buChar char="◼"/>
            </a:pPr>
            <a:r>
              <a:rPr lang="en-US" sz="2400"/>
              <a:t>With a controlled input, you write the code to manage the value explicitly.</a:t>
            </a:r>
            <a:endParaRPr/>
          </a:p>
          <a:p>
            <a:pPr indent="-342900" lvl="0" marL="342900" rtl="0" algn="l">
              <a:lnSpc>
                <a:spcPct val="100000"/>
              </a:lnSpc>
              <a:spcBef>
                <a:spcPts val="0"/>
              </a:spcBef>
              <a:spcAft>
                <a:spcPts val="0"/>
              </a:spcAft>
              <a:buSzPts val="1440"/>
              <a:buChar char="◼"/>
            </a:pPr>
            <a:r>
              <a:rPr lang="en-US" sz="2400"/>
              <a:t>You’ll need to create state to hold it, update that state when the value changes, and explicitly tell the input what value to display.</a:t>
            </a:r>
            <a:endParaRPr/>
          </a:p>
          <a:p>
            <a:pPr indent="-251459" lvl="0" marL="342900" rtl="0" algn="l">
              <a:lnSpc>
                <a:spcPct val="100000"/>
              </a:lnSpc>
              <a:spcBef>
                <a:spcPts val="0"/>
              </a:spcBef>
              <a:spcAft>
                <a:spcPts val="0"/>
              </a:spcAft>
              <a:buSzPts val="1440"/>
              <a:buNone/>
            </a:pPr>
            <a:r>
              <a:t/>
            </a:r>
            <a:endParaRPr sz="2400"/>
          </a:p>
          <a:p>
            <a:pPr indent="-251459" lvl="0" marL="342900" rtl="0" algn="l">
              <a:lnSpc>
                <a:spcPct val="100000"/>
              </a:lnSpc>
              <a:spcBef>
                <a:spcPts val="0"/>
              </a:spcBef>
              <a:spcAft>
                <a:spcPts val="0"/>
              </a:spcAft>
              <a:buSzPts val="1440"/>
              <a:buNone/>
            </a:pPr>
            <a:r>
              <a:t/>
            </a:r>
            <a:endParaRPr sz="2400"/>
          </a:p>
        </p:txBody>
      </p:sp>
      <p:pic>
        <p:nvPicPr>
          <p:cNvPr id="782" name="Google Shape;782;p71"/>
          <p:cNvPicPr preferRelativeResize="0"/>
          <p:nvPr/>
        </p:nvPicPr>
        <p:blipFill rotWithShape="1">
          <a:blip r:embed="rId3">
            <a:alphaModFix/>
          </a:blip>
          <a:srcRect b="0" l="0" r="0" t="0"/>
          <a:stretch/>
        </p:blipFill>
        <p:spPr>
          <a:xfrm>
            <a:off x="1843405" y="3326765"/>
            <a:ext cx="5743575" cy="32099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89" name="Google Shape;789;p72"/>
          <p:cNvSpPr txBox="1"/>
          <p:nvPr>
            <p:ph idx="1" type="body"/>
          </p:nvPr>
        </p:nvSpPr>
        <p:spPr>
          <a:xfrm>
            <a:off x="457200" y="1131570"/>
            <a:ext cx="8229600" cy="5727065"/>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000"/>
              <a:t>Uncontrolled Inputs</a:t>
            </a:r>
            <a:endParaRPr/>
          </a:p>
          <a:p>
            <a:pPr indent="-342900" lvl="0" marL="342900" rtl="0" algn="l">
              <a:lnSpc>
                <a:spcPct val="100000"/>
              </a:lnSpc>
              <a:spcBef>
                <a:spcPts val="0"/>
              </a:spcBef>
              <a:spcAft>
                <a:spcPts val="0"/>
              </a:spcAft>
              <a:buSzPts val="1440"/>
              <a:buChar char="◼"/>
            </a:pPr>
            <a:r>
              <a:rPr lang="en-US" sz="2000"/>
              <a:t>If you do nothing beyond dropping an &lt;input&gt; in your render function, that input will be uncontrolled. You tell React to render the input, and the browser does the rest.</a:t>
            </a:r>
            <a:endParaRPr/>
          </a:p>
          <a:p>
            <a:pPr indent="-342900" lvl="0" marL="342900" rtl="0" algn="l">
              <a:lnSpc>
                <a:spcPct val="100000"/>
              </a:lnSpc>
              <a:spcBef>
                <a:spcPts val="0"/>
              </a:spcBef>
              <a:spcAft>
                <a:spcPts val="0"/>
              </a:spcAft>
              <a:buSzPts val="1440"/>
              <a:buChar char="◼"/>
            </a:pPr>
            <a:r>
              <a:rPr lang="en-US" sz="2000"/>
              <a:t>Uncontrolled inputs manage their own value. Just like with a plain HTML form, the value is kept in the input’s DOM node. No need to manually track it.</a:t>
            </a:r>
            <a:endParaRPr/>
          </a:p>
          <a:p>
            <a:pPr indent="-251459" lvl="0" marL="342900" rtl="0" algn="l">
              <a:lnSpc>
                <a:spcPct val="100000"/>
              </a:lnSpc>
              <a:spcBef>
                <a:spcPts val="0"/>
              </a:spcBef>
              <a:spcAft>
                <a:spcPts val="0"/>
              </a:spcAft>
              <a:buSzPts val="1440"/>
              <a:buNone/>
            </a:pPr>
            <a:r>
              <a:t/>
            </a:r>
            <a:endParaRPr sz="2000"/>
          </a:p>
        </p:txBody>
      </p:sp>
      <p:pic>
        <p:nvPicPr>
          <p:cNvPr id="790" name="Google Shape;790;p72"/>
          <p:cNvPicPr preferRelativeResize="0"/>
          <p:nvPr/>
        </p:nvPicPr>
        <p:blipFill rotWithShape="1">
          <a:blip r:embed="rId3">
            <a:alphaModFix/>
          </a:blip>
          <a:srcRect b="0" l="0" r="0" t="0"/>
          <a:stretch/>
        </p:blipFill>
        <p:spPr>
          <a:xfrm>
            <a:off x="2095500" y="3422650"/>
            <a:ext cx="5410200" cy="27908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797" name="Google Shape;797;p73"/>
          <p:cNvSpPr txBox="1"/>
          <p:nvPr>
            <p:ph idx="1" type="body"/>
          </p:nvPr>
        </p:nvSpPr>
        <p:spPr>
          <a:xfrm>
            <a:off x="457200" y="1131570"/>
            <a:ext cx="8229600" cy="5727065"/>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In the first code sample on this page, all the inputs were uncontrolled, because we weren’t passing the value prop that would tell them what value to display.</a:t>
            </a:r>
            <a:endParaRPr/>
          </a:p>
          <a:p>
            <a:pPr indent="-342900" lvl="0" marL="342900" rtl="0" algn="l">
              <a:lnSpc>
                <a:spcPct val="100000"/>
              </a:lnSpc>
              <a:spcBef>
                <a:spcPts val="0"/>
              </a:spcBef>
              <a:spcAft>
                <a:spcPts val="0"/>
              </a:spcAft>
              <a:buSzPts val="1440"/>
              <a:buChar char="◼"/>
            </a:pPr>
            <a:r>
              <a:rPr lang="en-US" sz="2400"/>
              <a:t>But if we’re not actively tracking the value… how can we tell what the value is?</a:t>
            </a:r>
            <a:endParaRPr/>
          </a:p>
          <a:p>
            <a:pPr indent="-342900" lvl="0" marL="342900" rtl="0" algn="l">
              <a:lnSpc>
                <a:spcPct val="100000"/>
              </a:lnSpc>
              <a:spcBef>
                <a:spcPts val="0"/>
              </a:spcBef>
              <a:spcAft>
                <a:spcPts val="0"/>
              </a:spcAft>
              <a:buSzPts val="1440"/>
              <a:buChar char="◼"/>
            </a:pPr>
            <a:r>
              <a:rPr lang="en-US" sz="2400"/>
              <a:t>Here’s where “refs” come in.</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Forms</a:t>
            </a:r>
            <a:endParaRPr/>
          </a:p>
        </p:txBody>
      </p:sp>
      <p:sp>
        <p:nvSpPr>
          <p:cNvPr id="804" name="Google Shape;804;p74"/>
          <p:cNvSpPr txBox="1"/>
          <p:nvPr>
            <p:ph idx="1" type="body"/>
          </p:nvPr>
        </p:nvSpPr>
        <p:spPr>
          <a:xfrm>
            <a:off x="457200" y="1131570"/>
            <a:ext cx="8229600" cy="5727065"/>
          </a:xfrm>
          <a:prstGeom prst="rect">
            <a:avLst/>
          </a:prstGeom>
          <a:noFill/>
          <a:ln>
            <a:noFill/>
          </a:ln>
        </p:spPr>
        <p:txBody>
          <a:bodyPr anchorCtr="0" anchor="t" bIns="45700" lIns="54850" spcFirstLastPara="1" rIns="91425" wrap="square" tIns="91425">
            <a:noAutofit/>
          </a:bodyPr>
          <a:lstStyle/>
          <a:p>
            <a:pPr indent="-342900" lvl="0" marL="342900" rtl="0" algn="l">
              <a:lnSpc>
                <a:spcPct val="100000"/>
              </a:lnSpc>
              <a:spcBef>
                <a:spcPts val="0"/>
              </a:spcBef>
              <a:spcAft>
                <a:spcPts val="0"/>
              </a:spcAft>
              <a:buSzPts val="1440"/>
              <a:buChar char="◼"/>
            </a:pPr>
            <a:r>
              <a:rPr lang="en-US" sz="2400"/>
              <a:t>What is a “ref”?</a:t>
            </a:r>
            <a:endParaRPr/>
          </a:p>
          <a:p>
            <a:pPr indent="-342900" lvl="0" marL="342900" rtl="0" algn="l">
              <a:lnSpc>
                <a:spcPct val="100000"/>
              </a:lnSpc>
              <a:spcBef>
                <a:spcPts val="0"/>
              </a:spcBef>
              <a:spcAft>
                <a:spcPts val="0"/>
              </a:spcAft>
              <a:buSzPts val="1440"/>
              <a:buChar char="◼"/>
            </a:pPr>
            <a:r>
              <a:rPr lang="en-US" sz="2400"/>
              <a:t>React takes your JSX and constructs the actual DOM, which the browser displays. Refs tie these two representations together, letting your React component get access to the DOM nodes that represent it.</a:t>
            </a:r>
            <a:endParaRPr/>
          </a:p>
          <a:p>
            <a:pPr indent="-342900" lvl="0" marL="342900" rtl="0" algn="l">
              <a:lnSpc>
                <a:spcPct val="100000"/>
              </a:lnSpc>
              <a:spcBef>
                <a:spcPts val="0"/>
              </a:spcBef>
              <a:spcAft>
                <a:spcPts val="0"/>
              </a:spcAft>
              <a:buSzPts val="1440"/>
              <a:buChar char="◼"/>
            </a:pPr>
            <a:r>
              <a:rPr lang="en-US" sz="2400"/>
              <a:t>A ref holds a reference to a DOM node.</a:t>
            </a:r>
            <a:endParaRPr/>
          </a:p>
          <a:p>
            <a:pPr indent="-342900" lvl="0" marL="342900" rtl="0" algn="l">
              <a:lnSpc>
                <a:spcPct val="100000"/>
              </a:lnSpc>
              <a:spcBef>
                <a:spcPts val="0"/>
              </a:spcBef>
              <a:spcAft>
                <a:spcPts val="0"/>
              </a:spcAft>
              <a:buSzPts val="1440"/>
              <a:buChar char="◼"/>
            </a:pPr>
            <a:r>
              <a:rPr lang="en-US" sz="2400"/>
              <a:t>Here’s why that matters: The JSX you write is merely a description of the page you want to create. What you really need is the underlying DOM input, so that you can pull out the value.</a:t>
            </a:r>
            <a:endParaRPr/>
          </a:p>
          <a:p>
            <a:pPr indent="-342900" lvl="0" marL="342900" rtl="0" algn="l">
              <a:lnSpc>
                <a:spcPct val="100000"/>
              </a:lnSpc>
              <a:spcBef>
                <a:spcPts val="0"/>
              </a:spcBef>
              <a:spcAft>
                <a:spcPts val="0"/>
              </a:spcAft>
              <a:buSzPts val="1440"/>
              <a:buChar char="◼"/>
            </a:pPr>
            <a:r>
              <a:rPr lang="en-US" sz="2400"/>
              <a:t>So, to get the value from an uncontrolled input, you need a reference to it, which we get by assigning a ref prop. Then you can read out the value when the form is submitted (or really, whenever you want!).</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5"/>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Material UI</a:t>
            </a:r>
            <a:endParaRPr/>
          </a:p>
        </p:txBody>
      </p:sp>
      <p:sp>
        <p:nvSpPr>
          <p:cNvPr id="811" name="Google Shape;811;p75"/>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b="0" i="0" lang="en-US">
                <a:solidFill>
                  <a:srgbClr val="404040"/>
                </a:solidFill>
                <a:latin typeface="Arial"/>
                <a:ea typeface="Arial"/>
                <a:cs typeface="Arial"/>
                <a:sym typeface="Arial"/>
              </a:rPr>
              <a:t>React.js is one of the leading frameworks used when creating web applications. It enables developers to create highly-interactive components. React.js features also boost maintenance and overall productivity. The integration of the Material UI library in React.js projects takes things to a new level.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76"/>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Material UI</a:t>
            </a:r>
            <a:endParaRPr/>
          </a:p>
        </p:txBody>
      </p:sp>
      <p:sp>
        <p:nvSpPr>
          <p:cNvPr id="818" name="Google Shape;818;p76"/>
          <p:cNvSpPr txBox="1"/>
          <p:nvPr>
            <p:ph idx="1" type="body"/>
          </p:nvPr>
        </p:nvSpPr>
        <p:spPr>
          <a:xfrm>
            <a:off x="350196" y="1230442"/>
            <a:ext cx="8336604" cy="5695652"/>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b="0" i="0" lang="en-US" sz="2800">
                <a:solidFill>
                  <a:srgbClr val="404040"/>
                </a:solidFill>
                <a:latin typeface="Arial"/>
                <a:ea typeface="Arial"/>
                <a:cs typeface="Arial"/>
                <a:sym typeface="Arial"/>
              </a:rPr>
              <a:t>Material-UI is simply a library that allows us to import and use different components to create a user interface in our React applications. This saves a significant amount of time since the developers do not need to write everything from scratch.</a:t>
            </a:r>
            <a:endParaRPr/>
          </a:p>
          <a:p>
            <a:pPr indent="-320040" lvl="0" marL="457200" rtl="0" algn="l">
              <a:lnSpc>
                <a:spcPct val="100000"/>
              </a:lnSpc>
              <a:spcBef>
                <a:spcPts val="0"/>
              </a:spcBef>
              <a:spcAft>
                <a:spcPts val="0"/>
              </a:spcAft>
              <a:buSzPts val="1440"/>
              <a:buChar char="◼"/>
            </a:pPr>
            <a:r>
              <a:rPr b="0" i="0" lang="en-US" sz="2800">
                <a:solidFill>
                  <a:srgbClr val="404040"/>
                </a:solidFill>
                <a:latin typeface="Arial"/>
                <a:ea typeface="Arial"/>
                <a:cs typeface="Arial"/>
                <a:sym typeface="Arial"/>
              </a:rPr>
              <a:t>Material-UI widgets are heavily inspired by Google’s principles on building user interfaces. It is, therefore, easy for developers to build visually-appealing applications. You can learn more about Google’s material design principles from </a:t>
            </a:r>
            <a:r>
              <a:rPr b="0" i="0" lang="en-US" sz="2800" u="sng">
                <a:solidFill>
                  <a:srgbClr val="1D9AD1"/>
                </a:solidFill>
                <a:latin typeface="Arial"/>
                <a:ea typeface="Arial"/>
                <a:cs typeface="Arial"/>
                <a:sym typeface="Arial"/>
                <a:hlinkClick r:id="rId3">
                  <a:extLst>
                    <a:ext uri="{A12FA001-AC4F-418D-AE19-62706E023703}">
                      <ahyp:hlinkClr val="tx"/>
                    </a:ext>
                  </a:extLst>
                </a:hlinkClick>
              </a:rPr>
              <a:t>here</a:t>
            </a:r>
            <a:r>
              <a:rPr b="0" i="0" lang="en-US" sz="2800">
                <a:solidFill>
                  <a:srgbClr val="404040"/>
                </a:solidFill>
                <a:latin typeface="Arial"/>
                <a:ea typeface="Arial"/>
                <a:cs typeface="Arial"/>
                <a:sym typeface="Arial"/>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7"/>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25" name="Google Shape;825;p77"/>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a:t>Animation in ReactJs app is a popular topic and there are many ways to create different types of animations.Many developers create animation exclusively using css and adding classes to HTML tags. This is a great way and you should use it.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8"/>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32" name="Google Shape;832;p78"/>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CSS method</a:t>
            </a:r>
            <a:endParaRPr/>
          </a:p>
          <a:p>
            <a:pPr indent="-514350" lvl="0" marL="514350" rtl="0" algn="l">
              <a:lnSpc>
                <a:spcPct val="100000"/>
              </a:lnSpc>
              <a:spcBef>
                <a:spcPts val="0"/>
              </a:spcBef>
              <a:spcAft>
                <a:spcPts val="0"/>
              </a:spcAft>
              <a:buSzPts val="1440"/>
              <a:buChar char="◼"/>
            </a:pPr>
            <a:r>
              <a:rPr lang="en-US"/>
              <a:t>React-transition-group — It is an add-on component for a simple implementation of basic CSS animations and transitions.</a:t>
            </a:r>
            <a:endParaRPr/>
          </a:p>
          <a:p>
            <a:pPr indent="-514350" lvl="0" marL="514350" rtl="0" algn="l">
              <a:lnSpc>
                <a:spcPct val="100000"/>
              </a:lnSpc>
              <a:spcBef>
                <a:spcPts val="0"/>
              </a:spcBef>
              <a:spcAft>
                <a:spcPts val="0"/>
              </a:spcAft>
              <a:buSzPts val="1440"/>
              <a:buChar char="◼"/>
            </a:pPr>
            <a:r>
              <a:rPr lang="en-US"/>
              <a:t>react-animations — React-animations implements all animations from animate.css. Simple to use!</a:t>
            </a:r>
            <a:endParaRPr/>
          </a:p>
          <a:p>
            <a:pPr indent="-514350" lvl="0" marL="514350" rtl="0" algn="l">
              <a:lnSpc>
                <a:spcPct val="100000"/>
              </a:lnSpc>
              <a:spcBef>
                <a:spcPts val="0"/>
              </a:spcBef>
              <a:spcAft>
                <a:spcPts val="0"/>
              </a:spcAft>
              <a:buSzPts val="1440"/>
              <a:buChar char="◼"/>
            </a:pPr>
            <a:r>
              <a:rPr lang="en-US"/>
              <a:t>React Reveal — This is an animation framework for React.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9"/>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39" name="Google Shape;839;p79"/>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CSS method</a:t>
            </a:r>
            <a:endParaRPr/>
          </a:p>
          <a:p>
            <a:pPr indent="-514350" lvl="0" marL="514350" rtl="0" algn="l">
              <a:lnSpc>
                <a:spcPct val="100000"/>
              </a:lnSpc>
              <a:spcBef>
                <a:spcPts val="0"/>
              </a:spcBef>
              <a:spcAft>
                <a:spcPts val="0"/>
              </a:spcAft>
              <a:buSzPts val="1440"/>
              <a:buChar char="◼"/>
            </a:pPr>
            <a:r>
              <a:rPr lang="en-US"/>
              <a:t>This method is one of the best for a simple animation. When you use it instead of importing javascript libraries, your bundle remains small. And browser spends fewer resources. These two points also largely impact app productivity. If you have a simple animation and worry about the size of your bundle pay attention to this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Installation</a:t>
            </a:r>
            <a:endParaRPr/>
          </a:p>
        </p:txBody>
      </p:sp>
      <p:sp>
        <p:nvSpPr>
          <p:cNvPr id="328" name="Google Shape;328;p8"/>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800"/>
              <a:t>Install Nodejs</a:t>
            </a:r>
            <a:endParaRPr/>
          </a:p>
          <a:p>
            <a:pPr indent="0" lvl="0" marL="0" rtl="0" algn="l">
              <a:lnSpc>
                <a:spcPct val="100000"/>
              </a:lnSpc>
              <a:spcBef>
                <a:spcPts val="0"/>
              </a:spcBef>
              <a:spcAft>
                <a:spcPts val="0"/>
              </a:spcAft>
              <a:buSzPts val="1440"/>
              <a:buNone/>
            </a:pPr>
            <a:r>
              <a:rPr lang="en-US" sz="2800"/>
              <a:t>Node.js provides a runtime environment to execute JavaScript code from outside a browser. NPM, the Node package manager is used for managing and sharing the packages for either React or Angular.</a:t>
            </a:r>
            <a:endParaRPr/>
          </a:p>
          <a:p>
            <a:pPr indent="0" lvl="0" marL="0" rtl="0" algn="l">
              <a:lnSpc>
                <a:spcPct val="100000"/>
              </a:lnSpc>
              <a:spcBef>
                <a:spcPts val="0"/>
              </a:spcBef>
              <a:spcAft>
                <a:spcPts val="0"/>
              </a:spcAft>
              <a:buSzPts val="1440"/>
              <a:buNone/>
            </a:pPr>
            <a:r>
              <a:t/>
            </a:r>
            <a:endParaRPr sz="2800"/>
          </a:p>
          <a:p>
            <a:pPr indent="0" lvl="0" marL="0" rtl="0" algn="l">
              <a:lnSpc>
                <a:spcPct val="100000"/>
              </a:lnSpc>
              <a:spcBef>
                <a:spcPts val="0"/>
              </a:spcBef>
              <a:spcAft>
                <a:spcPts val="0"/>
              </a:spcAft>
              <a:buSzPts val="1440"/>
              <a:buNone/>
            </a:pPr>
            <a:r>
              <a:rPr lang="en-US" sz="2800"/>
              <a:t>NPM will be installed along with Nodejs. Node.js can be downloaded and installed from the official NodeJs website.</a:t>
            </a:r>
            <a:endParaRPr/>
          </a:p>
          <a:p>
            <a:pPr indent="0" lvl="0" marL="0" rtl="0" algn="l">
              <a:lnSpc>
                <a:spcPct val="100000"/>
              </a:lnSpc>
              <a:spcBef>
                <a:spcPts val="0"/>
              </a:spcBef>
              <a:spcAft>
                <a:spcPts val="0"/>
              </a:spcAft>
              <a:buSzPts val="1440"/>
              <a:buNone/>
            </a:pPr>
            <a:r>
              <a:t/>
            </a:r>
            <a:endParaRPr sz="2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0"/>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46" name="Google Shape;846;p80"/>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React Transition Group is a library that allows you to add animation on a component or multiple components' entrance and exit.</a:t>
            </a:r>
            <a:endParaRPr/>
          </a:p>
          <a:p>
            <a:pPr indent="-422910" lvl="0" marL="514350" rtl="0" algn="l">
              <a:lnSpc>
                <a:spcPct val="100000"/>
              </a:lnSpc>
              <a:spcBef>
                <a:spcPts val="0"/>
              </a:spcBef>
              <a:spcAft>
                <a:spcPts val="0"/>
              </a:spcAft>
              <a:buSzPts val="1440"/>
              <a:buNone/>
            </a:pPr>
            <a:r>
              <a:t/>
            </a:r>
            <a:endParaRPr/>
          </a:p>
          <a:p>
            <a:pPr indent="-514350" lvl="0" marL="514350" rtl="0" algn="l">
              <a:lnSpc>
                <a:spcPct val="100000"/>
              </a:lnSpc>
              <a:spcBef>
                <a:spcPts val="0"/>
              </a:spcBef>
              <a:spcAft>
                <a:spcPts val="0"/>
              </a:spcAft>
              <a:buSzPts val="1440"/>
              <a:buChar char="◼"/>
            </a:pPr>
            <a:r>
              <a:rPr lang="en-US"/>
              <a:t>React Transition Group does NOT do the animation for you, that is it does not provide the animation. It facilitates adding the animation either through CSS classes or styles when a component enters or exits.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81"/>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53" name="Google Shape;853;p81"/>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React Transition Group exposes the components that will allow you to easily do that. There are 4 components that it exposes: Transition, CSSTransition, SwitchTransition, and TransitionGroup.</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2"/>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60" name="Google Shape;860;p82"/>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React-animations</a:t>
            </a:r>
            <a:endParaRPr/>
          </a:p>
          <a:p>
            <a:pPr indent="-514350" lvl="0" marL="514350" rtl="0" algn="l">
              <a:lnSpc>
                <a:spcPct val="100000"/>
              </a:lnSpc>
              <a:spcBef>
                <a:spcPts val="0"/>
              </a:spcBef>
              <a:spcAft>
                <a:spcPts val="0"/>
              </a:spcAft>
              <a:buSzPts val="1440"/>
              <a:buChar char="◼"/>
            </a:pPr>
            <a:r>
              <a:rPr lang="en-US"/>
              <a:t>React-animations — the library is built on all animations with animate.css. It is easy to use and has a lot of animation collections. React-animation works with any inline style library that supports the use of objects to define keyframe animations, such as Radium, Aphrodite or styled-components. I prefer to use the styled-components.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83"/>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Animation </a:t>
            </a:r>
            <a:endParaRPr/>
          </a:p>
        </p:txBody>
      </p:sp>
      <p:sp>
        <p:nvSpPr>
          <p:cNvPr id="867" name="Google Shape;867;p83"/>
          <p:cNvSpPr txBox="1"/>
          <p:nvPr>
            <p:ph idx="1" type="body"/>
          </p:nvPr>
        </p:nvSpPr>
        <p:spPr>
          <a:xfrm>
            <a:off x="457200" y="1260475"/>
            <a:ext cx="8229600" cy="5298440"/>
          </a:xfrm>
          <a:prstGeom prst="rect">
            <a:avLst/>
          </a:prstGeom>
          <a:noFill/>
          <a:ln>
            <a:noFill/>
          </a:ln>
        </p:spPr>
        <p:txBody>
          <a:bodyPr anchorCtr="0" anchor="t" bIns="45700" lIns="54850" spcFirstLastPara="1" rIns="91425" wrap="square" tIns="91425">
            <a:noAutofit/>
          </a:bodyPr>
          <a:lstStyle/>
          <a:p>
            <a:pPr indent="-514350" lvl="0" marL="514350" rtl="0" algn="l">
              <a:lnSpc>
                <a:spcPct val="100000"/>
              </a:lnSpc>
              <a:spcBef>
                <a:spcPts val="0"/>
              </a:spcBef>
              <a:spcAft>
                <a:spcPts val="0"/>
              </a:spcAft>
              <a:buSzPts val="1440"/>
              <a:buChar char="◼"/>
            </a:pPr>
            <a:r>
              <a:rPr lang="en-US"/>
              <a:t>React-reveal</a:t>
            </a:r>
            <a:endParaRPr/>
          </a:p>
          <a:p>
            <a:pPr indent="-514350" lvl="0" marL="514350" rtl="0" algn="l">
              <a:lnSpc>
                <a:spcPct val="100000"/>
              </a:lnSpc>
              <a:spcBef>
                <a:spcPts val="0"/>
              </a:spcBef>
              <a:spcAft>
                <a:spcPts val="0"/>
              </a:spcAft>
              <a:buSzPts val="1440"/>
              <a:buChar char="◼"/>
            </a:pPr>
            <a:r>
              <a:rPr lang="en-US"/>
              <a:t>React Awesome Reveal is a library for React apps that provides a set of curated animated primitives. They can be used to add revealing animations to your components when they enter the browser viewport as the user scrolls the page.</a:t>
            </a:r>
            <a:endParaRPr/>
          </a:p>
          <a:p>
            <a:pPr indent="-514350" lvl="0" marL="514350" rtl="0" algn="l">
              <a:lnSpc>
                <a:spcPct val="100000"/>
              </a:lnSpc>
              <a:spcBef>
                <a:spcPts val="0"/>
              </a:spcBef>
              <a:spcAft>
                <a:spcPts val="0"/>
              </a:spcAft>
              <a:buSzPts val="1440"/>
              <a:buChar char="◼"/>
            </a:pPr>
            <a:r>
              <a:rPr lang="en-US"/>
              <a:t>This project was initially born as a modern (and more performant) replacement for react-reveal, which has been discontinued.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4"/>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Best Practices</a:t>
            </a:r>
            <a:endParaRPr/>
          </a:p>
        </p:txBody>
      </p:sp>
      <p:sp>
        <p:nvSpPr>
          <p:cNvPr id="874" name="Google Shape;874;p84"/>
          <p:cNvSpPr txBox="1"/>
          <p:nvPr>
            <p:ph idx="1" type="body"/>
          </p:nvPr>
        </p:nvSpPr>
        <p:spPr>
          <a:xfrm>
            <a:off x="457200" y="1775191"/>
            <a:ext cx="8229600" cy="4625700"/>
          </a:xfrm>
          <a:prstGeom prst="rect">
            <a:avLst/>
          </a:prstGeom>
          <a:noFill/>
          <a:ln>
            <a:noFill/>
          </a:ln>
        </p:spPr>
        <p:txBody>
          <a:bodyPr anchorCtr="0" anchor="t" bIns="45700" lIns="54850" spcFirstLastPara="1" rIns="91425" wrap="square" tIns="91425">
            <a:noAutofit/>
          </a:bodyPr>
          <a:lstStyle/>
          <a:p>
            <a:pPr indent="-320040" lvl="0" marL="457200" rtl="0" algn="l">
              <a:lnSpc>
                <a:spcPct val="100000"/>
              </a:lnSpc>
              <a:spcBef>
                <a:spcPts val="0"/>
              </a:spcBef>
              <a:spcAft>
                <a:spcPts val="0"/>
              </a:spcAft>
              <a:buSzPts val="1440"/>
              <a:buChar char="◼"/>
            </a:pPr>
            <a:r>
              <a:rPr lang="en-US"/>
              <a:t>File Organization</a:t>
            </a:r>
            <a:endParaRPr/>
          </a:p>
          <a:p>
            <a:pPr indent="-320040" lvl="0" marL="457200" rtl="0" algn="l">
              <a:lnSpc>
                <a:spcPct val="100000"/>
              </a:lnSpc>
              <a:spcBef>
                <a:spcPts val="0"/>
              </a:spcBef>
              <a:spcAft>
                <a:spcPts val="0"/>
              </a:spcAft>
              <a:buSzPts val="1440"/>
              <a:buChar char="◼"/>
            </a:pPr>
            <a:r>
              <a:rPr lang="en-US"/>
              <a:t>Keep the components small</a:t>
            </a:r>
            <a:endParaRPr/>
          </a:p>
          <a:p>
            <a:pPr indent="-320040" lvl="0" marL="457200" rtl="0" algn="l">
              <a:lnSpc>
                <a:spcPct val="100000"/>
              </a:lnSpc>
              <a:spcBef>
                <a:spcPts val="0"/>
              </a:spcBef>
              <a:spcAft>
                <a:spcPts val="0"/>
              </a:spcAft>
              <a:buSzPts val="1440"/>
              <a:buChar char="◼"/>
            </a:pPr>
            <a:r>
              <a:rPr lang="en-US"/>
              <a:t>DRY (Don't Repeat Yourself)</a:t>
            </a:r>
            <a:endParaRPr/>
          </a:p>
          <a:p>
            <a:pPr indent="-320040" lvl="0" marL="457200" rtl="0" algn="l">
              <a:lnSpc>
                <a:spcPct val="100000"/>
              </a:lnSpc>
              <a:spcBef>
                <a:spcPts val="0"/>
              </a:spcBef>
              <a:spcAft>
                <a:spcPts val="0"/>
              </a:spcAft>
              <a:buSzPts val="1440"/>
              <a:buChar char="◼"/>
            </a:pPr>
            <a:r>
              <a:rPr lang="en-US"/>
              <a:t>SRP (Single responsibility principle) describes how to split requirements into components, encapsulation describes how to organize these components, and composition describes how to glue the whole system back.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9"/>
          <p:cNvSpPr txBox="1"/>
          <p:nvPr>
            <p:ph type="title"/>
          </p:nvPr>
        </p:nvSpPr>
        <p:spPr>
          <a:xfrm>
            <a:off x="457200" y="155448"/>
            <a:ext cx="8229600" cy="1252800"/>
          </a:xfrm>
          <a:prstGeom prst="rect">
            <a:avLst/>
          </a:prstGeom>
          <a:noFill/>
          <a:ln>
            <a:noFill/>
          </a:ln>
        </p:spPr>
        <p:txBody>
          <a:bodyPr anchorCtr="0" anchor="ctr" bIns="45700" lIns="91425" spcFirstLastPara="1" rIns="45700" wrap="square" tIns="45700">
            <a:noAutofit/>
          </a:bodyPr>
          <a:lstStyle/>
          <a:p>
            <a:pPr indent="0" lvl="0" marL="0" rtl="0" algn="l">
              <a:lnSpc>
                <a:spcPct val="100000"/>
              </a:lnSpc>
              <a:spcBef>
                <a:spcPts val="0"/>
              </a:spcBef>
              <a:spcAft>
                <a:spcPts val="0"/>
              </a:spcAft>
              <a:buSzPts val="1800"/>
              <a:buNone/>
            </a:pPr>
            <a:r>
              <a:rPr lang="en-US"/>
              <a:t>Installation</a:t>
            </a:r>
            <a:endParaRPr/>
          </a:p>
        </p:txBody>
      </p:sp>
      <p:sp>
        <p:nvSpPr>
          <p:cNvPr id="335" name="Google Shape;335;p9"/>
          <p:cNvSpPr txBox="1"/>
          <p:nvPr>
            <p:ph idx="1" type="body"/>
          </p:nvPr>
        </p:nvSpPr>
        <p:spPr>
          <a:xfrm>
            <a:off x="405130" y="1471295"/>
            <a:ext cx="8281670" cy="4930140"/>
          </a:xfrm>
          <a:prstGeom prst="rect">
            <a:avLst/>
          </a:prstGeom>
          <a:noFill/>
          <a:ln>
            <a:noFill/>
          </a:ln>
        </p:spPr>
        <p:txBody>
          <a:bodyPr anchorCtr="0" anchor="t" bIns="45700" lIns="54850" spcFirstLastPara="1" rIns="91425" wrap="square" tIns="91425">
            <a:noAutofit/>
          </a:bodyPr>
          <a:lstStyle/>
          <a:p>
            <a:pPr indent="0" lvl="0" marL="0" rtl="0" algn="l">
              <a:lnSpc>
                <a:spcPct val="100000"/>
              </a:lnSpc>
              <a:spcBef>
                <a:spcPts val="0"/>
              </a:spcBef>
              <a:spcAft>
                <a:spcPts val="0"/>
              </a:spcAft>
              <a:buSzPts val="1440"/>
              <a:buNone/>
            </a:pPr>
            <a:r>
              <a:rPr lang="en-US" sz="2800"/>
              <a:t>The next step is to install a tool called create-react-app using NPM. This tool is used to create react applications easily from our system. You can install this at the system level or temporarily at a folder level. We will install it globally by using the following command.</a:t>
            </a:r>
            <a:endParaRPr/>
          </a:p>
          <a:p>
            <a:pPr indent="0" lvl="0" marL="0" rtl="0" algn="l">
              <a:lnSpc>
                <a:spcPct val="100000"/>
              </a:lnSpc>
              <a:spcBef>
                <a:spcPts val="0"/>
              </a:spcBef>
              <a:spcAft>
                <a:spcPts val="0"/>
              </a:spcAft>
              <a:buSzPts val="1440"/>
              <a:buNone/>
            </a:pPr>
            <a:r>
              <a:t/>
            </a:r>
            <a:endParaRPr sz="2800"/>
          </a:p>
          <a:p>
            <a:pPr indent="0" lvl="0" marL="0" rtl="0" algn="l">
              <a:lnSpc>
                <a:spcPct val="100000"/>
              </a:lnSpc>
              <a:spcBef>
                <a:spcPts val="0"/>
              </a:spcBef>
              <a:spcAft>
                <a:spcPts val="0"/>
              </a:spcAft>
              <a:buSzPts val="1440"/>
              <a:buNone/>
            </a:pPr>
            <a:r>
              <a:rPr lang="en-US" sz="2800"/>
              <a:t>npm install -g create-react-app my-app</a:t>
            </a:r>
            <a:endParaRPr sz="2800"/>
          </a:p>
          <a:p>
            <a:pPr indent="0" lvl="0" marL="0" rtl="0" algn="l">
              <a:lnSpc>
                <a:spcPct val="100000"/>
              </a:lnSpc>
              <a:spcBef>
                <a:spcPts val="0"/>
              </a:spcBef>
              <a:spcAft>
                <a:spcPts val="0"/>
              </a:spcAft>
              <a:buSzPts val="1440"/>
              <a:buNone/>
            </a:pPr>
            <a:r>
              <a:t/>
            </a:r>
            <a:endParaRPr sz="2800"/>
          </a:p>
          <a:p>
            <a:pPr indent="0" lvl="0" marL="0" rtl="0" algn="l">
              <a:lnSpc>
                <a:spcPct val="100000"/>
              </a:lnSpc>
              <a:spcBef>
                <a:spcPts val="0"/>
              </a:spcBef>
              <a:spcAft>
                <a:spcPts val="0"/>
              </a:spcAft>
              <a:buSzPts val="1440"/>
              <a:buNone/>
            </a:pPr>
            <a:r>
              <a:rPr lang="en-US" sz="2800"/>
              <a:t>open powershell</a:t>
            </a:r>
            <a:endParaRPr/>
          </a:p>
          <a:p>
            <a:pPr indent="0" lvl="0" marL="0" rtl="0" algn="l">
              <a:lnSpc>
                <a:spcPct val="100000"/>
              </a:lnSpc>
              <a:spcBef>
                <a:spcPts val="0"/>
              </a:spcBef>
              <a:spcAft>
                <a:spcPts val="0"/>
              </a:spcAft>
              <a:buSzPts val="1440"/>
              <a:buNone/>
            </a:pPr>
            <a:r>
              <a:rPr lang="en-US" sz="2800"/>
              <a:t>node --version</a:t>
            </a:r>
            <a:endParaRPr/>
          </a:p>
          <a:p>
            <a:pPr indent="0" lvl="0" marL="0" rtl="0" algn="l">
              <a:lnSpc>
                <a:spcPct val="100000"/>
              </a:lnSpc>
              <a:spcBef>
                <a:spcPts val="0"/>
              </a:spcBef>
              <a:spcAft>
                <a:spcPts val="0"/>
              </a:spcAft>
              <a:buSzPts val="1440"/>
              <a:buNone/>
            </a:pPr>
            <a:r>
              <a:rPr lang="en-US" sz="2800"/>
              <a:t>npm --version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2022-09-19T02:48:00Z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62E2EA5501A7439ABBAFECCDE6B754E2</vt:lpwstr>
  </property>
  <property fmtid="{D5CDD505-2E9C-101B-9397-08002B2CF9AE}" pid="3" name="KSOProductBuildVer">
    <vt:lpwstr>1033-11.2.0.11341</vt:lpwstr>
  </property>
</Properties>
</file>