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8"/>
  </p:notesMasterIdLst>
  <p:sldIdLst>
    <p:sldId id="256" r:id="rId3"/>
    <p:sldId id="467" r:id="rId4"/>
    <p:sldId id="510" r:id="rId5"/>
    <p:sldId id="468" r:id="rId6"/>
    <p:sldId id="469" r:id="rId7"/>
    <p:sldId id="470" r:id="rId8"/>
    <p:sldId id="257" r:id="rId9"/>
    <p:sldId id="461" r:id="rId10"/>
    <p:sldId id="462" r:id="rId11"/>
    <p:sldId id="463" r:id="rId12"/>
    <p:sldId id="464" r:id="rId13"/>
    <p:sldId id="466" r:id="rId14"/>
    <p:sldId id="475" r:id="rId15"/>
    <p:sldId id="476" r:id="rId16"/>
    <p:sldId id="477" r:id="rId17"/>
    <p:sldId id="478" r:id="rId18"/>
    <p:sldId id="479" r:id="rId19"/>
    <p:sldId id="511" r:id="rId20"/>
    <p:sldId id="512" r:id="rId21"/>
    <p:sldId id="513" r:id="rId22"/>
    <p:sldId id="514" r:id="rId23"/>
    <p:sldId id="515" r:id="rId24"/>
    <p:sldId id="516" r:id="rId25"/>
    <p:sldId id="517" r:id="rId26"/>
    <p:sldId id="518" r:id="rId27"/>
    <p:sldId id="519" r:id="rId28"/>
    <p:sldId id="520" r:id="rId29"/>
    <p:sldId id="521" r:id="rId30"/>
    <p:sldId id="523" r:id="rId31"/>
    <p:sldId id="522" r:id="rId32"/>
    <p:sldId id="524" r:id="rId33"/>
    <p:sldId id="525" r:id="rId34"/>
    <p:sldId id="526" r:id="rId35"/>
    <p:sldId id="528" r:id="rId36"/>
    <p:sldId id="527" r:id="rId37"/>
    <p:sldId id="480" r:id="rId38"/>
    <p:sldId id="481" r:id="rId39"/>
    <p:sldId id="482" r:id="rId40"/>
    <p:sldId id="483" r:id="rId41"/>
    <p:sldId id="484" r:id="rId42"/>
    <p:sldId id="485" r:id="rId43"/>
    <p:sldId id="486" r:id="rId44"/>
    <p:sldId id="487" r:id="rId45"/>
    <p:sldId id="488" r:id="rId46"/>
    <p:sldId id="489" r:id="rId47"/>
    <p:sldId id="490" r:id="rId48"/>
    <p:sldId id="491" r:id="rId49"/>
    <p:sldId id="292" r:id="rId50"/>
    <p:sldId id="492" r:id="rId51"/>
    <p:sldId id="493" r:id="rId52"/>
    <p:sldId id="494" r:id="rId53"/>
    <p:sldId id="496" r:id="rId54"/>
    <p:sldId id="499" r:id="rId55"/>
    <p:sldId id="530" r:id="rId56"/>
    <p:sldId id="531" r:id="rId57"/>
    <p:sldId id="529" r:id="rId58"/>
    <p:sldId id="500" r:id="rId59"/>
    <p:sldId id="502" r:id="rId60"/>
    <p:sldId id="501" r:id="rId61"/>
    <p:sldId id="503" r:id="rId62"/>
    <p:sldId id="504" r:id="rId63"/>
    <p:sldId id="505" r:id="rId64"/>
    <p:sldId id="506" r:id="rId65"/>
    <p:sldId id="507" r:id="rId66"/>
    <p:sldId id="509" r:id="rId67"/>
  </p:sldIdLst>
  <p:sldSz cx="9144000" cy="6858000" type="screen4x3"/>
  <p:notesSz cx="6858000" cy="9144000"/>
  <p:embeddedFontLst>
    <p:embeddedFont>
      <p:font typeface="Calibri" panose="020F0502020204030204" pitchFamily="34" charset="0"/>
      <p:regular r:id="rId69"/>
      <p:bold r:id="rId70"/>
      <p:italic r:id="rId71"/>
      <p:boldItalic r:id="rId72"/>
    </p:embeddedFont>
    <p:embeddedFont>
      <p:font typeface="Corbel" panose="020B0503020204020204" pitchFamily="34" charset="0"/>
      <p:regular r:id="rId73"/>
      <p:bold r:id="rId74"/>
      <p:italic r:id="rId75"/>
      <p:boldItalic r:id="rId76"/>
    </p:embeddedFont>
    <p:embeddedFont>
      <p:font typeface="Georgia" panose="02040502050405020303" pitchFamily="18"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18</a:t>
            </a:fld>
            <a:endParaRPr lang="en-US"/>
          </a:p>
        </p:txBody>
      </p:sp>
    </p:spTree>
    <p:extLst>
      <p:ext uri="{BB962C8B-B14F-4D97-AF65-F5344CB8AC3E}">
        <p14:creationId xmlns:p14="http://schemas.microsoft.com/office/powerpoint/2010/main" val="532493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19</a:t>
            </a:fld>
            <a:endParaRPr lang="en-US"/>
          </a:p>
        </p:txBody>
      </p:sp>
    </p:spTree>
    <p:extLst>
      <p:ext uri="{BB962C8B-B14F-4D97-AF65-F5344CB8AC3E}">
        <p14:creationId xmlns:p14="http://schemas.microsoft.com/office/powerpoint/2010/main" val="162284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20</a:t>
            </a:fld>
            <a:endParaRPr lang="en-US"/>
          </a:p>
        </p:txBody>
      </p:sp>
    </p:spTree>
    <p:extLst>
      <p:ext uri="{BB962C8B-B14F-4D97-AF65-F5344CB8AC3E}">
        <p14:creationId xmlns:p14="http://schemas.microsoft.com/office/powerpoint/2010/main" val="666504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21</a:t>
            </a:fld>
            <a:endParaRPr lang="en-US"/>
          </a:p>
        </p:txBody>
      </p:sp>
    </p:spTree>
    <p:extLst>
      <p:ext uri="{BB962C8B-B14F-4D97-AF65-F5344CB8AC3E}">
        <p14:creationId xmlns:p14="http://schemas.microsoft.com/office/powerpoint/2010/main" val="1966457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22</a:t>
            </a:fld>
            <a:endParaRPr lang="en-US"/>
          </a:p>
        </p:txBody>
      </p:sp>
    </p:spTree>
    <p:extLst>
      <p:ext uri="{BB962C8B-B14F-4D97-AF65-F5344CB8AC3E}">
        <p14:creationId xmlns:p14="http://schemas.microsoft.com/office/powerpoint/2010/main" val="470238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23</a:t>
            </a:fld>
            <a:endParaRPr lang="en-US"/>
          </a:p>
        </p:txBody>
      </p:sp>
    </p:spTree>
    <p:extLst>
      <p:ext uri="{BB962C8B-B14F-4D97-AF65-F5344CB8AC3E}">
        <p14:creationId xmlns:p14="http://schemas.microsoft.com/office/powerpoint/2010/main" val="3853777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24</a:t>
            </a:fld>
            <a:endParaRPr lang="en-US"/>
          </a:p>
        </p:txBody>
      </p:sp>
    </p:spTree>
    <p:extLst>
      <p:ext uri="{BB962C8B-B14F-4D97-AF65-F5344CB8AC3E}">
        <p14:creationId xmlns:p14="http://schemas.microsoft.com/office/powerpoint/2010/main" val="1354175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25</a:t>
            </a:fld>
            <a:endParaRPr lang="en-US"/>
          </a:p>
        </p:txBody>
      </p:sp>
    </p:spTree>
    <p:extLst>
      <p:ext uri="{BB962C8B-B14F-4D97-AF65-F5344CB8AC3E}">
        <p14:creationId xmlns:p14="http://schemas.microsoft.com/office/powerpoint/2010/main" val="106898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26</a:t>
            </a:fld>
            <a:endParaRPr lang="en-US"/>
          </a:p>
        </p:txBody>
      </p:sp>
    </p:spTree>
    <p:extLst>
      <p:ext uri="{BB962C8B-B14F-4D97-AF65-F5344CB8AC3E}">
        <p14:creationId xmlns:p14="http://schemas.microsoft.com/office/powerpoint/2010/main" val="235366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27</a:t>
            </a:fld>
            <a:endParaRPr lang="en-US"/>
          </a:p>
        </p:txBody>
      </p:sp>
    </p:spTree>
    <p:extLst>
      <p:ext uri="{BB962C8B-B14F-4D97-AF65-F5344CB8AC3E}">
        <p14:creationId xmlns:p14="http://schemas.microsoft.com/office/powerpoint/2010/main" val="420457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28</a:t>
            </a:fld>
            <a:endParaRPr lang="en-US"/>
          </a:p>
        </p:txBody>
      </p:sp>
    </p:spTree>
    <p:extLst>
      <p:ext uri="{BB962C8B-B14F-4D97-AF65-F5344CB8AC3E}">
        <p14:creationId xmlns:p14="http://schemas.microsoft.com/office/powerpoint/2010/main" val="774657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29</a:t>
            </a:fld>
            <a:endParaRPr lang="en-US"/>
          </a:p>
        </p:txBody>
      </p:sp>
    </p:spTree>
    <p:extLst>
      <p:ext uri="{BB962C8B-B14F-4D97-AF65-F5344CB8AC3E}">
        <p14:creationId xmlns:p14="http://schemas.microsoft.com/office/powerpoint/2010/main" val="58965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a:t>
            </a:fld>
            <a:endParaRPr lang="en-US"/>
          </a:p>
        </p:txBody>
      </p:sp>
    </p:spTree>
    <p:extLst>
      <p:ext uri="{BB962C8B-B14F-4D97-AF65-F5344CB8AC3E}">
        <p14:creationId xmlns:p14="http://schemas.microsoft.com/office/powerpoint/2010/main" val="1759870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30</a:t>
            </a:fld>
            <a:endParaRPr lang="en-US"/>
          </a:p>
        </p:txBody>
      </p:sp>
    </p:spTree>
    <p:extLst>
      <p:ext uri="{BB962C8B-B14F-4D97-AF65-F5344CB8AC3E}">
        <p14:creationId xmlns:p14="http://schemas.microsoft.com/office/powerpoint/2010/main" val="70956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31</a:t>
            </a:fld>
            <a:endParaRPr lang="en-US"/>
          </a:p>
        </p:txBody>
      </p:sp>
    </p:spTree>
    <p:extLst>
      <p:ext uri="{BB962C8B-B14F-4D97-AF65-F5344CB8AC3E}">
        <p14:creationId xmlns:p14="http://schemas.microsoft.com/office/powerpoint/2010/main" val="2509303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32</a:t>
            </a:fld>
            <a:endParaRPr lang="en-US"/>
          </a:p>
        </p:txBody>
      </p:sp>
    </p:spTree>
    <p:extLst>
      <p:ext uri="{BB962C8B-B14F-4D97-AF65-F5344CB8AC3E}">
        <p14:creationId xmlns:p14="http://schemas.microsoft.com/office/powerpoint/2010/main" val="1579366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33</a:t>
            </a:fld>
            <a:endParaRPr lang="en-US"/>
          </a:p>
        </p:txBody>
      </p:sp>
    </p:spTree>
    <p:extLst>
      <p:ext uri="{BB962C8B-B14F-4D97-AF65-F5344CB8AC3E}">
        <p14:creationId xmlns:p14="http://schemas.microsoft.com/office/powerpoint/2010/main" val="1232164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34</a:t>
            </a:fld>
            <a:endParaRPr lang="en-US"/>
          </a:p>
        </p:txBody>
      </p:sp>
    </p:spTree>
    <p:extLst>
      <p:ext uri="{BB962C8B-B14F-4D97-AF65-F5344CB8AC3E}">
        <p14:creationId xmlns:p14="http://schemas.microsoft.com/office/powerpoint/2010/main" val="3923157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35</a:t>
            </a:fld>
            <a:endParaRPr lang="en-US"/>
          </a:p>
        </p:txBody>
      </p:sp>
    </p:spTree>
    <p:extLst>
      <p:ext uri="{BB962C8B-B14F-4D97-AF65-F5344CB8AC3E}">
        <p14:creationId xmlns:p14="http://schemas.microsoft.com/office/powerpoint/2010/main" val="2059441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54</a:t>
            </a:fld>
            <a:endParaRPr lang="en-US"/>
          </a:p>
        </p:txBody>
      </p:sp>
    </p:spTree>
    <p:extLst>
      <p:ext uri="{BB962C8B-B14F-4D97-AF65-F5344CB8AC3E}">
        <p14:creationId xmlns:p14="http://schemas.microsoft.com/office/powerpoint/2010/main" val="2407168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55</a:t>
            </a:fld>
            <a:endParaRPr lang="en-US"/>
          </a:p>
        </p:txBody>
      </p:sp>
    </p:spTree>
    <p:extLst>
      <p:ext uri="{BB962C8B-B14F-4D97-AF65-F5344CB8AC3E}">
        <p14:creationId xmlns:p14="http://schemas.microsoft.com/office/powerpoint/2010/main" val="7592864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56</a:t>
            </a:fld>
            <a:endParaRPr lang="en-US"/>
          </a:p>
        </p:txBody>
      </p:sp>
    </p:spTree>
    <p:extLst>
      <p:ext uri="{BB962C8B-B14F-4D97-AF65-F5344CB8AC3E}">
        <p14:creationId xmlns:p14="http://schemas.microsoft.com/office/powerpoint/2010/main" val="3678073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1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0" name="Google Shape;90;p12"/>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1" name="Google Shape;91;p12"/>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9" name="Google Shape;29;p4"/>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Autofit/>
          </a:bodyPr>
          <a:lstStyle>
            <a:lvl1pPr lvl="0" algn="l">
              <a:spcBef>
                <a:spcPts val="0"/>
              </a:spcBef>
              <a:spcAft>
                <a:spcPts val="0"/>
              </a:spcAft>
              <a:buClr>
                <a:srgbClr val="FF80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31" name="Google Shape;31;p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34" name="Google Shape;34;p4"/>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7" name="Google Shape;37;p5"/>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8" name="Google Shape;38;p5"/>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Autofit/>
          </a:bodyPr>
          <a:lstStyle>
            <a:lvl1pPr lvl="0" algn="l">
              <a:spcBef>
                <a:spcPts val="0"/>
              </a:spcBef>
              <a:spcAft>
                <a:spcPts val="0"/>
              </a:spcAft>
              <a:buClr>
                <a:srgbClr val="FF80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40" name="Google Shape;40;p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6" name="Google Shape;46;p6"/>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7" name="Google Shape;47;p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45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7"/>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7"/>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5" name="Google Shape;55;p7"/>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6" name="Google Shape;56;p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20"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7" name="Google Shape;67;p9"/>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8" name="Google Shape;68;p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71" name="Google Shape;71;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2" name="Google Shape;72;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2903805" y="1484808"/>
            <a:ext cx="6247397" cy="5373192"/>
          </a:xfrm>
          <a:prstGeom prst="rect">
            <a:avLst/>
          </a:prstGeom>
          <a:solidFill>
            <a:srgbClr val="C7C2B7"/>
          </a:solidFill>
          <a:ln>
            <a:noFill/>
          </a:ln>
        </p:spPr>
        <p:txBody>
          <a:bodyPr spcFirstLastPara="1" wrap="square" lIns="54850" tIns="91425" rIns="91425" bIns="45700" anchor="t" anchorCtr="0">
            <a:no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480"/>
              </a:spcBef>
              <a:spcAft>
                <a:spcPts val="0"/>
              </a:spcAft>
              <a:buClr>
                <a:schemeClr val="accent3"/>
              </a:buClr>
              <a:buSzPts val="2400"/>
              <a:buFont typeface="Arial" panose="020B0604020202020204"/>
              <a:buNone/>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400"/>
              </a:spcBef>
              <a:spcAft>
                <a:spcPts val="0"/>
              </a:spcAft>
              <a:buClr>
                <a:schemeClr val="accent4"/>
              </a:buClr>
              <a:buSzPts val="2000"/>
              <a:buFont typeface="Arial" panose="020B0604020202020204"/>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76" name="Google Shape;76;p10"/>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7" name="Google Shape;77;p10"/>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9" name="Google Shape;79;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80" name="Google Shape;80;p10"/>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1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0" name="Google Shape;90;p12"/>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1" name="Google Shape;91;p12"/>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9" name="Google Shape;29;p4"/>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Autofit/>
          </a:bodyPr>
          <a:lstStyle>
            <a:lvl1pPr lvl="0" algn="l">
              <a:spcBef>
                <a:spcPts val="0"/>
              </a:spcBef>
              <a:spcAft>
                <a:spcPts val="0"/>
              </a:spcAft>
              <a:buClr>
                <a:srgbClr val="FF80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31" name="Google Shape;31;p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34" name="Google Shape;34;p4"/>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7" name="Google Shape;37;p5"/>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8" name="Google Shape;38;p5"/>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Autofit/>
          </a:bodyPr>
          <a:lstStyle>
            <a:lvl1pPr lvl="0" algn="l">
              <a:spcBef>
                <a:spcPts val="0"/>
              </a:spcBef>
              <a:spcAft>
                <a:spcPts val="0"/>
              </a:spcAft>
              <a:buClr>
                <a:srgbClr val="FF80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40" name="Google Shape;40;p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6" name="Google Shape;46;p6"/>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7" name="Google Shape;47;p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45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7"/>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7"/>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5" name="Google Shape;55;p7"/>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6" name="Google Shape;56;p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20"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7" name="Google Shape;67;p9"/>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8" name="Google Shape;68;p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71" name="Google Shape;71;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2" name="Google Shape;72;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2903805" y="1484808"/>
            <a:ext cx="6247397" cy="5373192"/>
          </a:xfrm>
          <a:prstGeom prst="rect">
            <a:avLst/>
          </a:prstGeom>
          <a:solidFill>
            <a:srgbClr val="C7C2B7"/>
          </a:solidFill>
          <a:ln>
            <a:noFill/>
          </a:ln>
        </p:spPr>
        <p:txBody>
          <a:bodyPr spcFirstLastPara="1" wrap="square" lIns="54850" tIns="91425" rIns="91425" bIns="45700" anchor="t" anchorCtr="0">
            <a:no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480"/>
              </a:spcBef>
              <a:spcAft>
                <a:spcPts val="0"/>
              </a:spcAft>
              <a:buClr>
                <a:schemeClr val="accent3"/>
              </a:buClr>
              <a:buSzPts val="2400"/>
              <a:buFont typeface="Arial" panose="020B0604020202020204"/>
              <a:buNone/>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400"/>
              </a:spcBef>
              <a:spcAft>
                <a:spcPts val="0"/>
              </a:spcAft>
              <a:buClr>
                <a:schemeClr val="accent4"/>
              </a:buClr>
              <a:buSzPts val="2000"/>
              <a:buFont typeface="Arial" panose="020B0604020202020204"/>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76" name="Google Shape;76;p10"/>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7" name="Google Shape;77;p10"/>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9" name="Google Shape;79;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80" name="Google Shape;80;p10"/>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1" name="Google Shape;11;p1"/>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2" name="Google Shape;12;p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8000"/>
              </a:buClr>
              <a:buSzPts val="4500"/>
              <a:buFont typeface="Corbel" panose="020B0503020204020204"/>
              <a:buNone/>
              <a:defRPr sz="4500" b="1" i="0" u="none" strike="noStrike" cap="none">
                <a:solidFill>
                  <a:srgbClr val="FF80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914400" marR="0" lvl="1" indent="-388620"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371600" marR="0" lvl="2" indent="-381000" algn="l" rtl="0">
              <a:spcBef>
                <a:spcPts val="480"/>
              </a:spcBef>
              <a:spcAft>
                <a:spcPts val="0"/>
              </a:spcAft>
              <a:buClr>
                <a:schemeClr val="accent3"/>
              </a:buClr>
              <a:buSzPts val="24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828800" marR="0" lvl="3" indent="-355600" algn="l" rtl="0">
              <a:spcBef>
                <a:spcPts val="400"/>
              </a:spcBef>
              <a:spcAft>
                <a:spcPts val="0"/>
              </a:spcAft>
              <a:buClr>
                <a:schemeClr val="accent4"/>
              </a:buClr>
              <a:buSzPts val="2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286000" marR="0" lvl="4" indent="-355600" algn="l" rtl="0">
              <a:spcBef>
                <a:spcPts val="400"/>
              </a:spcBef>
              <a:spcAft>
                <a:spcPts val="0"/>
              </a:spcAft>
              <a:buClr>
                <a:schemeClr val="accent5"/>
              </a:buClr>
              <a:buSzPts val="2000"/>
              <a:buFont typeface="Noto Sans Symbols"/>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4" name="Google Shape;14;p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5" name="Google Shape;15;p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6" name="Google Shape;16;p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1" name="Google Shape;11;p1"/>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2" name="Google Shape;12;p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8000"/>
              </a:buClr>
              <a:buSzPts val="4500"/>
              <a:buFont typeface="Corbel" panose="020B0503020204020204"/>
              <a:buNone/>
              <a:defRPr sz="4500" b="1" i="0" u="none" strike="noStrike" cap="none">
                <a:solidFill>
                  <a:srgbClr val="FF80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914400" marR="0" lvl="1" indent="-388620"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371600" marR="0" lvl="2" indent="-381000" algn="l" rtl="0">
              <a:spcBef>
                <a:spcPts val="480"/>
              </a:spcBef>
              <a:spcAft>
                <a:spcPts val="0"/>
              </a:spcAft>
              <a:buClr>
                <a:schemeClr val="accent3"/>
              </a:buClr>
              <a:buSzPts val="24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828800" marR="0" lvl="3" indent="-355600" algn="l" rtl="0">
              <a:spcBef>
                <a:spcPts val="400"/>
              </a:spcBef>
              <a:spcAft>
                <a:spcPts val="0"/>
              </a:spcAft>
              <a:buClr>
                <a:schemeClr val="accent4"/>
              </a:buClr>
              <a:buSzPts val="2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286000" marR="0" lvl="4" indent="-355600" algn="l" rtl="0">
              <a:spcBef>
                <a:spcPts val="400"/>
              </a:spcBef>
              <a:spcAft>
                <a:spcPts val="0"/>
              </a:spcAft>
              <a:buClr>
                <a:schemeClr val="accent5"/>
              </a:buClr>
              <a:buSzPts val="2000"/>
              <a:buFont typeface="Noto Sans Symbols"/>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4" name="Google Shape;14;p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5" name="Google Shape;15;p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endParaRPr/>
          </a:p>
        </p:txBody>
      </p:sp>
      <p:sp>
        <p:nvSpPr>
          <p:cNvPr id="16" name="Google Shape;16;p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3"/>
          <p:cNvSpPr txBox="1"/>
          <p:nvPr/>
        </p:nvSpPr>
        <p:spPr>
          <a:xfrm>
            <a:off x="152400" y="228600"/>
            <a:ext cx="8686800" cy="31242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54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endParaRPr sz="54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rPr>
              <a:t>Node.Js</a:t>
            </a:r>
          </a:p>
        </p:txBody>
      </p:sp>
      <p:sp>
        <p:nvSpPr>
          <p:cNvPr id="101" name="Google Shape;101;p13"/>
          <p:cNvSpPr txBox="1"/>
          <p:nvPr/>
        </p:nvSpPr>
        <p:spPr>
          <a:xfrm>
            <a:off x="228600" y="4114800"/>
            <a:ext cx="8686800" cy="14478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600"/>
              <a:buFont typeface="Corbel" panose="020B0503020204020204"/>
              <a:buNone/>
            </a:pPr>
            <a:endParaRPr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lnSpc>
                <a:spcPct val="100000"/>
              </a:lnSpc>
              <a:spcBef>
                <a:spcPts val="0"/>
              </a:spcBef>
              <a:spcAft>
                <a:spcPts val="0"/>
              </a:spcAft>
              <a:buClr>
                <a:schemeClr val="lt1"/>
              </a:buClr>
              <a:buSzPts val="3600"/>
              <a:buFont typeface="Corbel" panose="020B0503020204020204"/>
              <a:buNone/>
            </a:pPr>
            <a:r>
              <a:rPr lang="en-US" sz="3600" b="1">
                <a:solidFill>
                  <a:schemeClr val="lt1"/>
                </a:solidFill>
                <a:latin typeface="Corbel" panose="020B0503020204020204"/>
                <a:ea typeface="Corbel" panose="020B0503020204020204"/>
                <a:cs typeface="Corbel" panose="020B0503020204020204"/>
                <a:sym typeface="Corbel" panose="020B0503020204020204"/>
              </a:rPr>
              <a:t>Lab </a:t>
            </a:r>
            <a:r>
              <a:rPr 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rPr>
              <a:t>Module </a:t>
            </a:r>
            <a:r>
              <a:rPr lang="en-US" sz="3600" b="1">
                <a:solidFill>
                  <a:schemeClr val="lt1"/>
                </a:solidFill>
                <a:latin typeface="Corbel" panose="020B0503020204020204"/>
                <a:ea typeface="Corbel" panose="020B0503020204020204"/>
                <a:cs typeface="Corbel" panose="020B0503020204020204"/>
                <a:sym typeface="Corbel" panose="020B0503020204020204"/>
              </a:rPr>
              <a:t>3</a:t>
            </a:r>
            <a:endParaRPr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Using variable</a:t>
            </a:r>
          </a:p>
          <a:p>
            <a:pPr marL="457200" lvl="0" indent="0" algn="l" rtl="0">
              <a:spcBef>
                <a:spcPts val="0"/>
              </a:spcBef>
              <a:spcAft>
                <a:spcPts val="0"/>
              </a:spcAft>
              <a:buNone/>
            </a:pPr>
            <a:r>
              <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Variables are used to store values and print later. If you don't use var keyword then value is stored in the variable and printed whereas if var keyword is used then value is stored but not printed. You can print variables using console.log().</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x = 10</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10</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var y = 10</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undefined</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x + y</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20</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console.log("Hello World")</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Hello World</a:t>
            </a: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Node.js Multiline expressions</a:t>
            </a:r>
          </a:p>
          <a:p>
            <a:pPr marL="457200" lvl="0" indent="0" algn="l" rtl="0">
              <a:spcBef>
                <a:spcPts val="0"/>
              </a:spcBef>
              <a:spcAft>
                <a:spcPts val="0"/>
              </a:spcAft>
              <a:buNone/>
            </a:pPr>
            <a:r>
              <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 REPL supports multiline expressions like JavaScript. See the following do-while loop example:</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var x = 0</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undefined</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&gt; do {</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x++;</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console.log("x: " + x);</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 </a:t>
            </a: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while ( x &lt; 5 );</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comes automatically when you press Enter after the opening bracket. Node automatically checks the continuity of expressions.</a:t>
            </a: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823595" y="1033145"/>
            <a:ext cx="7496175" cy="4791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 is an asynchronous equivalent for a function. A callback function is called at the completion of a given task. Node makes heavy use of callbacks. All the APIs of Node are written in such a way that they support callbacks.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Blocking Code Example:</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text file named input.txt with the following content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will be printed first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main.js with the following code −</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data =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fs.readFileSync</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console.log("Program Ended");</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
        <p:nvSpPr>
          <p:cNvPr id="2" name="Google Shape;107;p14">
            <a:extLst>
              <a:ext uri="{FF2B5EF4-FFF2-40B4-BE49-F238E27FC236}">
                <a16:creationId xmlns:a16="http://schemas.microsoft.com/office/drawing/2014/main" id="{8DE08924-3190-A02D-2190-CCE2B0AC83E3}"/>
              </a:ext>
            </a:extLst>
          </p:cNvPr>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run the main.js to see the result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node main.js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Verify the Output.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will be printed first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Program Ended</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
        <p:nvSpPr>
          <p:cNvPr id="5" name="Google Shape;107;p14">
            <a:extLst>
              <a:ext uri="{FF2B5EF4-FFF2-40B4-BE49-F238E27FC236}">
                <a16:creationId xmlns:a16="http://schemas.microsoft.com/office/drawing/2014/main" id="{4EAC4066-423E-ADE2-A21F-443180AAE429}"/>
              </a:ext>
            </a:extLst>
          </p:cNvPr>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Non-Blocking Code Example</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text file named input.txt with the following content.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will be printed last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Update main.js to have the following code −</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fs.readFile</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function (err, data)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return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console.log("Program Ended");</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
        <p:nvSpPr>
          <p:cNvPr id="4" name="Google Shape;107;p14">
            <a:extLst>
              <a:ext uri="{FF2B5EF4-FFF2-40B4-BE49-F238E27FC236}">
                <a16:creationId xmlns:a16="http://schemas.microsoft.com/office/drawing/2014/main" id="{1B29C47F-58D1-E904-97EA-2A04F6C0D779}"/>
              </a:ext>
            </a:extLst>
          </p:cNvPr>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run the main.js to see the result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node main.js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Verify the Output.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Program Ended</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will be printed last</a:t>
            </a:r>
          </a:p>
        </p:txBody>
      </p:sp>
      <p:sp>
        <p:nvSpPr>
          <p:cNvPr id="4" name="Google Shape;107;p14">
            <a:extLst>
              <a:ext uri="{FF2B5EF4-FFF2-40B4-BE49-F238E27FC236}">
                <a16:creationId xmlns:a16="http://schemas.microsoft.com/office/drawing/2014/main" id="{DBD2537A-36D3-5281-053B-1C7A6259C273}"/>
              </a:ext>
            </a:extLst>
          </p:cNvPr>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These two examples explain the concept of blocking and non-blocking calls.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first example shows that the program blocks until it reads the file and then only it proceeds to end the program.</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second example shows that the program does not wait for file reading and proceeds to print "Program Ended" and at the same time, the program without blocking continues reading the file.</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Thus, a blocking program executes very much in sequence. From the programming point of view, it is easier to implement the logic but non-blocking programs do not execute in sequence. In case a program needs to use any data to be processed, it should be kept within the same block to make it sequential execution.</a:t>
            </a:r>
          </a:p>
        </p:txBody>
      </p:sp>
      <p:sp>
        <p:nvSpPr>
          <p:cNvPr id="4" name="Google Shape;107;p14">
            <a:extLst>
              <a:ext uri="{FF2B5EF4-FFF2-40B4-BE49-F238E27FC236}">
                <a16:creationId xmlns:a16="http://schemas.microsoft.com/office/drawing/2014/main" id="{904791CB-7408-357D-F20F-DE7C8CA36E5B}"/>
              </a:ext>
            </a:extLst>
          </p:cNvPr>
          <p:cNvSpPr txBox="1">
            <a:spLocks noGrp="1"/>
          </p:cNvSpPr>
          <p:nvPr>
            <p:ph type="title"/>
          </p:nvPr>
        </p:nvSpPr>
        <p:spPr>
          <a:xfrm>
            <a:off x="457200" y="106810"/>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sz="3600" dirty="0" err="1"/>
              <a:t>Asynchronous,Synchronous,Callbacks</a:t>
            </a:r>
            <a:endParaRPr lang="en-IN" altLang="en-US" sz="3600" dirty="0"/>
          </a:p>
        </p:txBody>
      </p:sp>
    </p:spTree>
    <p:extLst>
      <p:ext uri="{BB962C8B-B14F-4D97-AF65-F5344CB8AC3E}">
        <p14:creationId xmlns:p14="http://schemas.microsoft.com/office/powerpoint/2010/main" val="340227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Streams are objects that let you read data from a source or write data to a destination in continuous fashion. In Node.js, there are four types of streams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Readable − Stream which is used for read operation.</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Writable − Stream which is used for write operation.</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Duplex − Stream which can be used for both read and write operation.</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Transform − A type of duplex stream where the output is computed based on input.</a:t>
            </a:r>
          </a:p>
        </p:txBody>
      </p:sp>
    </p:spTree>
    <p:extLst>
      <p:ext uri="{BB962C8B-B14F-4D97-AF65-F5344CB8AC3E}">
        <p14:creationId xmlns:p14="http://schemas.microsoft.com/office/powerpoint/2010/main" val="347663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Node.js application consists of the following three important components −</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required modules − We use the require directive to load Node.js modules.</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server − A server which will listen to client's requests similar to Apache HTTP Server.</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 request and return response − The server created in an earlier step will read the HTTP request made by the client which can be a browser or a console and return the response.</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Each type of Stream throws several events at different instance of times. For example, some of the commonly used events are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 This event is fired when there is data is available to read.</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end − This event is fired when there is no more data to read.</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 − This event is fired when there is any error receiving or writing data.</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finish − This event is fired when all the data has been flushed to underlying system.</a:t>
            </a:r>
          </a:p>
        </p:txBody>
      </p:sp>
    </p:spTree>
    <p:extLst>
      <p:ext uri="{BB962C8B-B14F-4D97-AF65-F5344CB8AC3E}">
        <p14:creationId xmlns:p14="http://schemas.microsoft.com/office/powerpoint/2010/main" val="29570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Reading from a Stream</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text file named input.txt having the following content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am reading the file now!</a:t>
            </a:r>
          </a:p>
        </p:txBody>
      </p:sp>
    </p:spTree>
    <p:extLst>
      <p:ext uri="{BB962C8B-B14F-4D97-AF65-F5344CB8AC3E}">
        <p14:creationId xmlns:p14="http://schemas.microsoft.com/office/powerpoint/2010/main" val="314139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main.js with the following code −</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data = '';</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 a readable stream</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fs.createReadStream</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Set the encoding to be utf8. </a:t>
            </a: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readerStream.setEncoding</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('UTF8');</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Handle stream events --&gt; data, end, and error</a:t>
            </a: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function(chunk) {</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data += chunk;</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end',function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console.log(data);</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 function(err) {</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err.stack</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660455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Writing to a Stream</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data = ‘ ';</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 a writable stream</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fs.createWriteStream</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('output.txt');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Write the data to stream with encoding to be utf8</a:t>
            </a: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writerStream.write</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(data,'UTF8');</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Mark the end of file</a:t>
            </a: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writerStream.end</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Handle stream events --&gt; finish, and error</a:t>
            </a: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('finish', function() {</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console.log("Write completed.");</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writerStream.on</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 function(err) {</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US" sz="1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err.stack</a:t>
            </a: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1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923501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Piping the Streams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Piping is a mechanism where we provide the output of one stream as the input to another stream. It is normally used to get data from one stream and to pass the output of that stream to another stream. There is no limit on piping operations. a piping example for reading from one file and writing it to another file.</a:t>
            </a:r>
          </a:p>
        </p:txBody>
      </p:sp>
    </p:spTree>
    <p:extLst>
      <p:ext uri="{BB962C8B-B14F-4D97-AF65-F5344CB8AC3E}">
        <p14:creationId xmlns:p14="http://schemas.microsoft.com/office/powerpoint/2010/main" val="160821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Streams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 a readable stream</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fs.createReadStream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Create a writable stream</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fs.createWriteStream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('output.txt');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Pipe the read and write operations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read input.txt and write data to output.txt</a:t>
            </a: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readerStream.pipe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writerStream</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65696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The Node File System (fs) module can be imported using the following syntax −</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Synchronous vs Asynchronous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Every method in the fs module has synchronous as well as asynchronous forms. Asynchronous methods take the last parameter as the completion function callback and the first parameter of the callback function as error. It is better to use an asynchronous method instead of a synchronous method, as the former never blocks a program during its execution, whereas the second one does.</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836160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Example</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text file named input.txt with the following content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 am printed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Let us create a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main.js with the following code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Asynchronous read</a:t>
            </a:r>
          </a:p>
          <a:p>
            <a:pPr marL="457200" lvl="0" indent="0" algn="l" rtl="0">
              <a:spcBef>
                <a:spcPts val="0"/>
              </a:spcBef>
              <a:spcAft>
                <a:spcPts val="0"/>
              </a:spcAft>
              <a:buNone/>
            </a:pP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fs.readFile</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function (err, data)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console.log("Asynchronous read: "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Synchronous read</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data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fs.readFileSync</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a:t>
            </a: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console.log("Synchronous read: " + </a:t>
            </a:r>
            <a:r>
              <a:rPr lang="en-US"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console.log("Program Ended");</a:t>
            </a:r>
          </a:p>
        </p:txBody>
      </p:sp>
    </p:spTree>
    <p:extLst>
      <p:ext uri="{BB962C8B-B14F-4D97-AF65-F5344CB8AC3E}">
        <p14:creationId xmlns:p14="http://schemas.microsoft.com/office/powerpoint/2010/main" val="214920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a File</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Syntax</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Following is the syntax of the method to open a file in asynchronous mode −</a:t>
            </a:r>
          </a:p>
          <a:p>
            <a:pPr marL="457200" lvl="0" indent="0" algn="l" rtl="0">
              <a:spcBef>
                <a:spcPts val="0"/>
              </a:spcBef>
              <a:spcAft>
                <a:spcPts val="0"/>
              </a:spcAft>
              <a:buNone/>
            </a:pP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fs.open</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 flags[, mode], callback)</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Parameters</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Here is the description of the parameters used −</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 − This is the string having file name including path.</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flags − Flags indicate the behavior of the file to be opened. All possible values have been mentioned below.</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mode − It sets the file mode (permission and sticky bits), but only if the file was created. It defaults to 0666, readable and writeable.</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 − This is the callback function which gets two arguments (err,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fd</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123652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a:extLst>
              <a:ext uri="{FF2B5EF4-FFF2-40B4-BE49-F238E27FC236}">
                <a16:creationId xmlns:a16="http://schemas.microsoft.com/office/drawing/2014/main" id="{1D68602C-9444-A00C-E9CF-FEECF431E3BF}"/>
              </a:ext>
            </a:extLst>
          </p:cNvPr>
          <p:cNvPicPr>
            <a:picLocks noChangeAspect="1"/>
          </p:cNvPicPr>
          <p:nvPr/>
        </p:nvPicPr>
        <p:blipFill>
          <a:blip r:embed="rId3"/>
          <a:stretch>
            <a:fillRect/>
          </a:stretch>
        </p:blipFill>
        <p:spPr>
          <a:xfrm>
            <a:off x="414281" y="0"/>
            <a:ext cx="8315437" cy="6858000"/>
          </a:xfrm>
          <a:prstGeom prst="rect">
            <a:avLst/>
          </a:prstGeom>
        </p:spPr>
      </p:pic>
    </p:spTree>
    <p:extLst>
      <p:ext uri="{BB962C8B-B14F-4D97-AF65-F5344CB8AC3E}">
        <p14:creationId xmlns:p14="http://schemas.microsoft.com/office/powerpoint/2010/main" val="96379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use the require directive to load the http module and store the returned HTTP instance into an http variable as follows −</a:t>
            </a:r>
          </a:p>
          <a:p>
            <a:pPr marL="457200" lvl="0" indent="0" algn="l" rtl="0">
              <a:spcBef>
                <a:spcPts val="0"/>
              </a:spcBef>
              <a:spcAft>
                <a:spcPts val="0"/>
              </a:spcAft>
              <a:buNone/>
            </a:pPr>
            <a:endPar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http = require("http");</a:t>
            </a:r>
          </a:p>
          <a:p>
            <a:pPr marL="457200" lvl="0" indent="0" algn="l" rtl="0">
              <a:spcBef>
                <a:spcPts val="0"/>
              </a:spcBef>
              <a:spcAft>
                <a:spcPts val="0"/>
              </a:spcAft>
              <a:buNone/>
            </a:pP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378571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Let us create a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main.js having the following code to open a file input.txt for reading and writing.</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Asynchronous - Opening File</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console.log("Going to open file!");</a:t>
            </a:r>
          </a:p>
          <a:p>
            <a:pPr marL="457200" lvl="0" indent="0" algn="l" rtl="0">
              <a:spcBef>
                <a:spcPts val="0"/>
              </a:spcBef>
              <a:spcAft>
                <a:spcPts val="0"/>
              </a:spcAft>
              <a:buNone/>
            </a:pP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fs.open</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'r+', function(err,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fd</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console.log("File opened successfully!");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215971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Get File Information</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Syntax</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Following is the syntax of the method to get the information about a file −</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fs.stat</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 callback)</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Parameters</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Here is the description of the parameters used −</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 − This is the string having file name including path.</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 − This is the callback function which gets two arguments (err, stats) where stats is an object of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fs.Stats</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type which is printed below in the example.</a:t>
            </a:r>
          </a:p>
        </p:txBody>
      </p:sp>
    </p:spTree>
    <p:extLst>
      <p:ext uri="{BB962C8B-B14F-4D97-AF65-F5344CB8AC3E}">
        <p14:creationId xmlns:p14="http://schemas.microsoft.com/office/powerpoint/2010/main" val="3058529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endParaRPr lang="en-IN" altLang="en-US" dirty="0"/>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a:extLst>
              <a:ext uri="{FF2B5EF4-FFF2-40B4-BE49-F238E27FC236}">
                <a16:creationId xmlns:a16="http://schemas.microsoft.com/office/drawing/2014/main" id="{98C72D21-7570-6389-21BD-F81904AD98BD}"/>
              </a:ext>
            </a:extLst>
          </p:cNvPr>
          <p:cNvPicPr>
            <a:picLocks noChangeAspect="1"/>
          </p:cNvPicPr>
          <p:nvPr/>
        </p:nvPicPr>
        <p:blipFill>
          <a:blip r:embed="rId3"/>
          <a:stretch>
            <a:fillRect/>
          </a:stretch>
        </p:blipFill>
        <p:spPr>
          <a:xfrm>
            <a:off x="790897" y="0"/>
            <a:ext cx="7562205" cy="6858000"/>
          </a:xfrm>
          <a:prstGeom prst="rect">
            <a:avLst/>
          </a:prstGeom>
        </p:spPr>
      </p:pic>
    </p:spTree>
    <p:extLst>
      <p:ext uri="{BB962C8B-B14F-4D97-AF65-F5344CB8AC3E}">
        <p14:creationId xmlns:p14="http://schemas.microsoft.com/office/powerpoint/2010/main" val="136293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console.log("Going to get file info!");</a:t>
            </a:r>
          </a:p>
          <a:p>
            <a:pPr marL="457200" lvl="0" indent="0" algn="l" rtl="0">
              <a:spcBef>
                <a:spcPts val="0"/>
              </a:spcBef>
              <a:spcAft>
                <a:spcPts val="0"/>
              </a:spcAft>
              <a:buNone/>
            </a:pP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fs.stat</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function (err, stats)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console.log(stats);</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console.log("Got file info successfully!");</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Check file type</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isFile</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 +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stats.isFile</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isDirectory</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 + </a:t>
            </a:r>
            <a:r>
              <a:rPr lang="en-US" sz="19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stats.isDirectory</a:t>
            </a: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9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1447751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Writing a File</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Following is the syntax of one of the methods to write into a file −</a:t>
            </a:r>
          </a:p>
          <a:p>
            <a:pPr marL="457200" lvl="0" indent="0" algn="l" rtl="0">
              <a:spcBef>
                <a:spcPts val="0"/>
              </a:spcBef>
              <a:spcAft>
                <a:spcPts val="0"/>
              </a:spcAft>
              <a:buNone/>
            </a:pP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fs.writeFile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(filename, data[, options], callback)</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method will over-write the file if the file already exists.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Parameters</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Here is the description of the parameters used −</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path − This is the string having the file name including path.</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 This is the String or Buffer to be written into the file.</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options − The third parameter is an object which will hold {encoding, mode, flag}. By default. encoding is utf8, mode is octal value 0666. and flag is 'w'</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callback − This is the callback function which gets a single parameter err that returns an error in case of any writing error.</a:t>
            </a:r>
          </a:p>
        </p:txBody>
      </p:sp>
    </p:spTree>
    <p:extLst>
      <p:ext uri="{BB962C8B-B14F-4D97-AF65-F5344CB8AC3E}">
        <p14:creationId xmlns:p14="http://schemas.microsoft.com/office/powerpoint/2010/main" val="95781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File System</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fs = require("fs");</a:t>
            </a:r>
          </a:p>
          <a:p>
            <a:pPr marL="457200" lvl="0" indent="0" algn="l" rtl="0">
              <a:spcBef>
                <a:spcPts val="0"/>
              </a:spcBef>
              <a:spcAft>
                <a:spcPts val="0"/>
              </a:spcAft>
              <a:buNone/>
            </a:pPr>
            <a:endPar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console.log("Going to write into existing file");</a:t>
            </a:r>
          </a:p>
          <a:p>
            <a:pPr marL="457200" lvl="0" indent="0" algn="l" rtl="0">
              <a:spcBef>
                <a:spcPts val="0"/>
              </a:spcBef>
              <a:spcAft>
                <a:spcPts val="0"/>
              </a:spcAft>
              <a:buNone/>
            </a:pP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fs.writeFile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'Simply Easy Learning!', function(err)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console.log("Data written successfully!");</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console.log("Let's read newly written data");</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fs.readFile</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('input.txt', function (err, data)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if (err)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console.error</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console.log("Asynchronous read: " + </a:t>
            </a:r>
            <a:r>
              <a:rPr lang="en-US" sz="18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US"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p:txBody>
      </p:sp>
    </p:spTree>
    <p:extLst>
      <p:ext uri="{BB962C8B-B14F-4D97-AF65-F5344CB8AC3E}">
        <p14:creationId xmlns:p14="http://schemas.microsoft.com/office/powerpoint/2010/main" val="399973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Pure JavaScript does not handle straight binary data very well, though JavaScript is Unicode friendly. When dealing with TCP streams and reading and writing to the filesystem, it is necessary to deal with purely binary streams of data.</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 has several strategies for manipulating, creating, and consuming octet ( One octet can be used to represent decimal values ranging from 0 to 255.) streams. Raw data is stored in instances of the Buffer class ( which is designed to handle raw binary data) in the node.</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Note : An octet is a unit of digital information in computing and telecommunications that consist of eight bits. The term is often used when the term byte might be ambiguous, as historically there was no standard definition for the size of the byte.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buffer is a region of a physical memory storage used to temporarily store data while it is being moved from one place to another. In node, each buffer corresponds to some raw memory allocated outside V8. A buffer acts like an array of integers, but cannot be resized. The Buffer class is global. It deals with binary data directly and can be constructed in a variety of ways.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Encoding list, used with node</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Converting between Buffers and JavaScript string objects requires an explicit encoding method. The following table shows the different string encodings.</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995045" y="3507105"/>
            <a:ext cx="7153275" cy="1676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Creating Buffers in Node</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There are several ways to create new buffers.</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Buffer(n)</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Buffer(n) is used to create a new buffer of 'n' octets, where 'n' is a number</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the following example 'buffer' contains 10 octets.</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3"/>
          <a:stretch>
            <a:fillRect/>
          </a:stretch>
        </p:blipFill>
        <p:spPr>
          <a:xfrm>
            <a:off x="1190625" y="4255135"/>
            <a:ext cx="4822825" cy="1068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Step 2 - Create Server</a:t>
            </a:r>
          </a:p>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use the created http instance and call </a:t>
            </a:r>
            <a:r>
              <a:rPr lang="en-US" sz="24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http.createServer</a:t>
            </a: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method to create a server instance and then we bind it at port 8081 using the listen method associated with the server instance. Pass it a function with parameters request and response. Write the sample implementation to always return "Hello World".</a:t>
            </a: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Buffer(arr):</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Buffer(arr) is used to create a new buffer, using an array of octets.</a:t>
            </a:r>
          </a:p>
        </p:txBody>
      </p:sp>
      <p:pic>
        <p:nvPicPr>
          <p:cNvPr id="2" name="Picture 1"/>
          <p:cNvPicPr>
            <a:picLocks noChangeAspect="1"/>
          </p:cNvPicPr>
          <p:nvPr/>
        </p:nvPicPr>
        <p:blipFill>
          <a:blip r:embed="rId3"/>
          <a:stretch>
            <a:fillRect/>
          </a:stretch>
        </p:blipFill>
        <p:spPr>
          <a:xfrm>
            <a:off x="2160270" y="2833370"/>
            <a:ext cx="3648075" cy="8763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Buffer(str, [encoding]):</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new Buffer(str, [encoding]) is used to create a new buffer, contains a given string.</a:t>
            </a:r>
          </a:p>
        </p:txBody>
      </p:sp>
      <p:pic>
        <p:nvPicPr>
          <p:cNvPr id="2" name="Picture 1"/>
          <p:cNvPicPr>
            <a:picLocks noChangeAspect="1"/>
          </p:cNvPicPr>
          <p:nvPr/>
        </p:nvPicPr>
        <p:blipFill>
          <a:blip r:embed="rId3"/>
          <a:stretch>
            <a:fillRect/>
          </a:stretch>
        </p:blipFill>
        <p:spPr>
          <a:xfrm>
            <a:off x="2160270" y="2833370"/>
            <a:ext cx="3648075" cy="8763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3"/>
          <a:stretch>
            <a:fillRect/>
          </a:stretch>
        </p:blipFill>
        <p:spPr>
          <a:xfrm>
            <a:off x="673100" y="1408430"/>
            <a:ext cx="8255000" cy="45923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814070" y="1408430"/>
            <a:ext cx="7732395" cy="47726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814070" y="1408430"/>
            <a:ext cx="7732395" cy="47726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3"/>
          <a:stretch>
            <a:fillRect/>
          </a:stretch>
        </p:blipFill>
        <p:spPr>
          <a:xfrm>
            <a:off x="586105" y="1150620"/>
            <a:ext cx="8229600" cy="516001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708025" y="1743710"/>
            <a:ext cx="8185150" cy="421513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Using Buffers in Node.js</a:t>
            </a:r>
          </a:p>
        </p:txBody>
      </p:sp>
      <p:sp>
        <p:nvSpPr>
          <p:cNvPr id="108" name="Google Shape;108;p14"/>
          <p:cNvSpPr txBox="1">
            <a:spLocks noGrp="1"/>
          </p:cNvSpPr>
          <p:nvPr>
            <p:ph type="body" idx="1"/>
          </p:nvPr>
        </p:nvSpPr>
        <p:spPr>
          <a:xfrm>
            <a:off x="457200" y="1318260"/>
            <a:ext cx="8686800"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3"/>
          <a:stretch>
            <a:fillRect/>
          </a:stretch>
        </p:blipFill>
        <p:spPr>
          <a:xfrm>
            <a:off x="704215" y="2078990"/>
            <a:ext cx="8226425" cy="28714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Node.js Event Loop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Node.js is a single-threaded event-driven platform that is capable of running non-blocking, asynchronously programming. These functionalities of Node.js make it memory efficient. The event loop allows Node.js to perform non-blocking I/O operations despite the fact that JavaScript is single-threaded. It is done by assigning operations to the operating system whenever and wherever possible.</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Most operating systems are multi-threaded and hence can handle multiple operations executing in the background. When one of these operations is completed, the kernel tells Node.js and the respective callback assigned to that operation is added to the event queue which will eventually be executed.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Node.js Event Loop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Features of Event Loop:</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Event loop is an endless loop, which waits for tasks, executes them and then sleeps until it receives more tasks.</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event loop executes tasks from the event queue only when the call stack is empty i.e. there is no ongoing task.</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event loop allows us to use callbacks and promises.</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event loop executes the tasks starting from the oldest first.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http.createServer(function (request, response) {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Send the HTTP header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HTTP Status: 200 : OK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Content Type: text/plain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response.writeHead(200, {'Content-Type': 'text/plain'});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Send the response body as "Hello World"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response.end('Hello World\n');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}).listen(8081);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 will print the message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console.log('Server running at http://127.0.0.1:8081/');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Node.js Event Loop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Example:</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console.log("This is the first statement");</a:t>
            </a:r>
          </a:p>
          <a:p>
            <a:pPr marL="457200" lvl="0" indent="0" algn="l" rtl="0">
              <a:spcBef>
                <a:spcPts val="0"/>
              </a:spcBef>
              <a:spcAft>
                <a:spcPts val="0"/>
              </a:spcAft>
              <a:buNone/>
            </a:pP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setTimeout</a:t>
            </a: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console.log("This is the second statement");</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1000);</a:t>
            </a:r>
          </a:p>
          <a:p>
            <a:pPr marL="457200" lvl="0" indent="0" algn="l" rtl="0">
              <a:spcBef>
                <a:spcPts val="0"/>
              </a:spcBef>
              <a:spcAft>
                <a:spcPts val="0"/>
              </a:spcAft>
              <a:buNone/>
            </a:pP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console.log("This is the third statement");</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Output:</a:t>
            </a:r>
          </a:p>
          <a:p>
            <a:pPr marL="457200" lvl="0" indent="0" algn="l" rtl="0">
              <a:spcBef>
                <a:spcPts val="0"/>
              </a:spcBef>
              <a:spcAft>
                <a:spcPts val="0"/>
              </a:spcAft>
              <a:buNone/>
            </a:pP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the first statement</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the third statement</a:t>
            </a:r>
          </a:p>
          <a:p>
            <a:pPr marL="457200" lvl="0" indent="0" algn="l" rtl="0">
              <a:spcBef>
                <a:spcPts val="0"/>
              </a:spcBef>
              <a:spcAft>
                <a:spcPts val="0"/>
              </a:spcAft>
              <a:buNone/>
            </a:pPr>
            <a:r>
              <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the second statement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Node.js Event Loop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In the above example, the first console log statement is pushed to the call stack and “This is the first statement” is logged on the console and the task is popped from the stack. Next, the setTimeout is pushed to the queue and the task is sent to the Operating system and the timer is set for the task. This task is then popped from the stack. Next, the third console log statement is pushed to the call stack and “This is the third statement” is logged on the console and the task is popped from the stack.</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the timer set by setTimeout function (in this case 1000 ms) runs out, the callback is sent to the event queue. The event loop on finding the call stack empty takes the task at the top of the event queue and sends it to the call stack. The callback function for setTimeout function runs the instruction and “This is the second statement” is logged on the console and the task is popped from the stack.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Node.js Event Loop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When the thread pool completes a task, a callback function is called which handles the error(if any) or does some other operation. This callback function is sent to the event queue. When the call stack is empty, the event goes through the event queue and sends the callback to the call stack.</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following diagram is a proper representation of the event loop in a Node.js server:</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1734185" y="3394075"/>
            <a:ext cx="5848350" cy="30765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Net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Node.js net module is used to create both servers and clients. This module provides an asynchronous network wrapper and it can be imported using the following syntax.</a:t>
            </a:r>
          </a:p>
          <a:p>
            <a:pPr marL="457200" lvl="0" indent="0" algn="l" rtl="0">
              <a:spcBef>
                <a:spcPts val="0"/>
              </a:spcBef>
              <a:spcAft>
                <a:spcPts val="0"/>
              </a:spcAft>
              <a:buNone/>
            </a:pPr>
            <a:endPar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US"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net = require("net")</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Net Module</a:t>
            </a:r>
          </a:p>
        </p:txBody>
      </p:sp>
      <p:sp>
        <p:nvSpPr>
          <p:cNvPr id="108" name="Google Shape;108;p14"/>
          <p:cNvSpPr txBox="1">
            <a:spLocks noGrp="1"/>
          </p:cNvSpPr>
          <p:nvPr>
            <p:ph type="body" idx="1"/>
          </p:nvPr>
        </p:nvSpPr>
        <p:spPr>
          <a:xfrm>
            <a:off x="0" y="1318000"/>
            <a:ext cx="9144000" cy="5384552"/>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server.js with the following code −File: server.js</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net = require('net');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server =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net.createServer</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(function(connection) {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console.log('client connected');</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connection.on</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('end', function()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console.log('client disconnected');</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connection.write</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('Hello World!\r\n');</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connection.pipe</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(connection);</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server.listen</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(8080, function() {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console.log('server is listening');</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659386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Net Module</a:t>
            </a:r>
          </a:p>
        </p:txBody>
      </p:sp>
      <p:sp>
        <p:nvSpPr>
          <p:cNvPr id="108" name="Google Shape;108;p14"/>
          <p:cNvSpPr txBox="1">
            <a:spLocks noGrp="1"/>
          </p:cNvSpPr>
          <p:nvPr>
            <p:ph type="body" idx="1"/>
          </p:nvPr>
        </p:nvSpPr>
        <p:spPr>
          <a:xfrm>
            <a:off x="0" y="1318000"/>
            <a:ext cx="9144000" cy="5384552"/>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js</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file named client.js with the following code −</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File: client.js</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net = require('net');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client =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net.connect</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({port: 8080}, function()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console.log('connected to server!');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client.on</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function(data)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data.toString</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client.end</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err="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client.on</a:t>
            </a: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('end', function() { </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console.log('disconnected from server');</a:t>
            </a: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552190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What is a Web Server?</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Web Server is a software application which handles HTTP requests sent by the HTTP client, like web browsers, and returns web pages in response to the clients. Web servers usually deliver html documents along with images, style sheets, and scripts.</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Most of the web servers support server-side scripts, using scripting languages or redirecting the task to an application server which retrieves data from a database and performs complex logic and then sends a result to the HTTP client through the Web server.</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Apache web server is one of the most commonly used web servers. It is an open source project.</a:t>
            </a:r>
          </a:p>
        </p:txBody>
      </p:sp>
    </p:spTree>
    <p:extLst>
      <p:ext uri="{BB962C8B-B14F-4D97-AF65-F5344CB8AC3E}">
        <p14:creationId xmlns:p14="http://schemas.microsoft.com/office/powerpoint/2010/main" val="3279395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Web Application Architecture</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Web application is usually divided into four layers −</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1256030" y="2493010"/>
            <a:ext cx="6632575" cy="323405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Client − This layer consists of web browsers, mobile browsers or applications which can make HTTP requests to the web server.</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Server − This layer has the Web server which can intercept the requests made by the clients and pass them the response.</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Business − This layer contains the application server which is utilized by the web server to do the required processing. This layer interacts with the data layer via the database or some external programs.</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Data − This layer contains the databases or any other source of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Creating a Web Server using Node</a:t>
            </a: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Node.js provides an http module which can be used to create an HTTP client of a server. Following is the bare minimum structure of the HTTP server which listens at 8081 port.</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Create a js file named server.js −</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File: server.js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First App</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Combine step1 and step2 together in a file named "main.js".</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File: main.js</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var http = require("http");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http.createServer(function (request, response) {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Send the HTTP header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HTTP Status: 200 : OK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Content Type: text/plain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response.writeHead(200, {'Content-Type': 'text/plain'});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Send the response body as "Hello World"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response.end('Hello World\n');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}).listen(8081);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 will print the message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console.log('Server running at http://127.0.0.1:8081/');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915035" y="1843405"/>
            <a:ext cx="7313930" cy="400177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3"/>
          <a:stretch>
            <a:fillRect/>
          </a:stretch>
        </p:blipFill>
        <p:spPr>
          <a:xfrm>
            <a:off x="1125855" y="1408430"/>
            <a:ext cx="6892290" cy="488505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run the server.js to see the result −</a:t>
            </a:r>
          </a:p>
          <a:p>
            <a:pPr marL="457200" lvl="0" indent="0" algn="l" rtl="0">
              <a:spcBef>
                <a:spcPts val="0"/>
              </a:spcBef>
              <a:spcAft>
                <a:spcPts val="0"/>
              </a:spcAft>
              <a:buNone/>
            </a:pPr>
            <a:endPar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0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node server.js</a:t>
            </a:r>
          </a:p>
        </p:txBody>
      </p:sp>
      <p:pic>
        <p:nvPicPr>
          <p:cNvPr id="2" name="Picture 1"/>
          <p:cNvPicPr>
            <a:picLocks noChangeAspect="1"/>
          </p:cNvPicPr>
          <p:nvPr/>
        </p:nvPicPr>
        <p:blipFill>
          <a:blip r:embed="rId3"/>
          <a:stretch>
            <a:fillRect/>
          </a:stretch>
        </p:blipFill>
        <p:spPr>
          <a:xfrm>
            <a:off x="819150" y="1318260"/>
            <a:ext cx="7506335" cy="283908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Verify the Output.</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Server running at http://127.0.0.1:8081/</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Make a request to Node.js server</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http://127.0.0.1:8081/index.htm in any browser to see the following result.</a:t>
            </a:r>
          </a:p>
        </p:txBody>
      </p:sp>
      <p:pic>
        <p:nvPicPr>
          <p:cNvPr id="3" name="Picture 2"/>
          <p:cNvPicPr>
            <a:picLocks noChangeAspect="1"/>
          </p:cNvPicPr>
          <p:nvPr/>
        </p:nvPicPr>
        <p:blipFill>
          <a:blip r:embed="rId3"/>
          <a:stretch>
            <a:fillRect/>
          </a:stretch>
        </p:blipFill>
        <p:spPr>
          <a:xfrm>
            <a:off x="1714500" y="3189605"/>
            <a:ext cx="5715000" cy="32575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Verify the Output at server end.</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Server running at http://127.0.0.1:8081/</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Request for /index.htm received.</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Creating Web client using Node</a:t>
            </a: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 web client can be created using http module.</a:t>
            </a:r>
          </a:p>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Now run the client.js from a different command terminal other than server.js to see the result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a:t>Web Module</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3"/>
          <a:stretch>
            <a:fillRect/>
          </a:stretch>
        </p:blipFill>
        <p:spPr>
          <a:xfrm>
            <a:off x="577215" y="638810"/>
            <a:ext cx="8109585" cy="5984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US"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REPL stands for Read Eval Print Loop and it represents a computer environment like a Windows console or Unix/Linux shell where a command is entered and the system responds with an output in an interactive mode. Node.js or Node comes bundled with a REPL environment.</a:t>
            </a:r>
            <a:endParaRPr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REPL Environment</a:t>
            </a:r>
            <a:r>
              <a:rPr lang="en-IN"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Node.js or node come bundled with REPL environment. Each part of the REPL environment has a specific work.</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Read: It reads user's input; parse the input into JavaScript data-structure and stores in memory.</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Eval: It takes and evaluates the data structure.</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Print: It prints the result.</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Loop: It loops the above command until user press ctrl-c twice.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US"/>
              <a:t>REPL</a:t>
            </a:r>
          </a:p>
        </p:txBody>
      </p:sp>
      <p:sp>
        <p:nvSpPr>
          <p:cNvPr id="108" name="Google Shape;108;p14"/>
          <p:cNvSpPr txBox="1">
            <a:spLocks noGrp="1"/>
          </p:cNvSpPr>
          <p:nvPr>
            <p:ph type="body" idx="1"/>
          </p:nvPr>
        </p:nvSpPr>
        <p:spPr>
          <a:xfrm>
            <a:off x="457200" y="1318260"/>
            <a:ext cx="8686800" cy="5012055"/>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can start REPL by simply running "node" on the command prompt.</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After starting REPL node command prompt put any mathematical expression:</a:t>
            </a:r>
          </a:p>
          <a:p>
            <a:pPr marL="457200" lvl="0" indent="0" algn="l" rtl="0">
              <a:spcBef>
                <a:spcPts val="0"/>
              </a:spcBef>
              <a:spcAft>
                <a:spcPts val="0"/>
              </a:spcAft>
              <a:buNone/>
            </a:pPr>
            <a:endPar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Example: &gt;10+20-5  </a:t>
            </a:r>
          </a:p>
          <a:p>
            <a:pPr marL="457200" lvl="0" indent="0" algn="l" rtl="0">
              <a:spcBef>
                <a:spcPts val="0"/>
              </a:spcBef>
              <a:spcAft>
                <a:spcPts val="0"/>
              </a:spcAft>
              <a:buNone/>
            </a:pPr>
            <a:r>
              <a:rPr sz="24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25  </a:t>
            </a:r>
          </a:p>
        </p:txBody>
      </p:sp>
    </p:spTree>
  </p:cSld>
  <p:clrMapOvr>
    <a:masterClrMapping/>
  </p:clrMapOvr>
</p:sld>
</file>

<file path=ppt/theme/theme1.xml><?xml version="1.0" encoding="utf-8"?>
<a:theme xmlns:a="http://schemas.openxmlformats.org/drawingml/2006/main" name="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4354</Words>
  <Application>Microsoft Office PowerPoint</Application>
  <PresentationFormat>On-screen Show (4:3)</PresentationFormat>
  <Paragraphs>571</Paragraphs>
  <Slides>65</Slides>
  <Notes>65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Georgia</vt:lpstr>
      <vt:lpstr>Corbel</vt:lpstr>
      <vt:lpstr>Noto Sans Symbols</vt:lpstr>
      <vt:lpstr>Calibri</vt:lpstr>
      <vt:lpstr>Module</vt:lpstr>
      <vt:lpstr>1_Module</vt:lpstr>
      <vt:lpstr>PowerPoint Presentation</vt:lpstr>
      <vt:lpstr>First App</vt:lpstr>
      <vt:lpstr>First App</vt:lpstr>
      <vt:lpstr>First App</vt:lpstr>
      <vt:lpstr>First App</vt:lpstr>
      <vt:lpstr>First App</vt:lpstr>
      <vt:lpstr>REPL</vt:lpstr>
      <vt:lpstr>REPL</vt:lpstr>
      <vt:lpstr>REPL</vt:lpstr>
      <vt:lpstr>REPL</vt:lpstr>
      <vt:lpstr>REPL</vt:lpstr>
      <vt:lpstr>REPL</vt:lpstr>
      <vt:lpstr>Asynchronous,Synchronous,Callbacks</vt:lpstr>
      <vt:lpstr>Asynchronous,Synchronous,Callbacks</vt:lpstr>
      <vt:lpstr>Asynchronous,Synchronous,Callbacks</vt:lpstr>
      <vt:lpstr>Asynchronous,Synchronous,Callbacks</vt:lpstr>
      <vt:lpstr>Asynchronous,Synchronous,Callbacks</vt:lpstr>
      <vt:lpstr>Asynchronous,Synchronous,Callbacks</vt:lpstr>
      <vt:lpstr>Streams</vt:lpstr>
      <vt:lpstr>Streams</vt:lpstr>
      <vt:lpstr>Streams</vt:lpstr>
      <vt:lpstr>Streams</vt:lpstr>
      <vt:lpstr>Streams</vt:lpstr>
      <vt:lpstr>Streams</vt:lpstr>
      <vt:lpstr>Streams</vt:lpstr>
      <vt:lpstr>File System</vt:lpstr>
      <vt:lpstr>File System</vt:lpstr>
      <vt:lpstr>File System</vt:lpstr>
      <vt:lpstr>File System</vt:lpstr>
      <vt:lpstr>File System</vt:lpstr>
      <vt:lpstr>File System</vt:lpstr>
      <vt:lpstr>PowerPoint Presentation</vt:lpstr>
      <vt:lpstr>File System</vt:lpstr>
      <vt:lpstr>File System</vt:lpstr>
      <vt:lpstr>File System</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Using Buffers in Node.js</vt:lpstr>
      <vt:lpstr>Node.js Event Loop</vt:lpstr>
      <vt:lpstr>Node.js Event Loop</vt:lpstr>
      <vt:lpstr>Node.js Event Loop</vt:lpstr>
      <vt:lpstr>Node.js Event Loop</vt:lpstr>
      <vt:lpstr>Node.js Event Loop</vt:lpstr>
      <vt:lpstr>Net Module</vt:lpstr>
      <vt:lpstr>Net Module</vt:lpstr>
      <vt:lpstr>Net Module</vt:lpstr>
      <vt:lpstr>Web Module</vt:lpstr>
      <vt:lpstr>Web Module</vt:lpstr>
      <vt:lpstr>Web Module</vt:lpstr>
      <vt:lpstr>Web Module</vt:lpstr>
      <vt:lpstr>Web Module</vt:lpstr>
      <vt:lpstr>Web Module</vt:lpstr>
      <vt:lpstr>Web Module</vt:lpstr>
      <vt:lpstr>Web Module</vt:lpstr>
      <vt:lpstr>Web Module</vt:lpstr>
      <vt:lpstr>Web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Bincy Ivin</cp:lastModifiedBy>
  <cp:revision>25</cp:revision>
  <dcterms:created xsi:type="dcterms:W3CDTF">2022-09-19T02:48:00Z</dcterms:created>
  <dcterms:modified xsi:type="dcterms:W3CDTF">2022-10-03T03:43:18Z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62E2EA5501A7439ABBAFECCDE6B754E2</vt:lpwstr>
  </property>
  <property fmtid="{D5CDD505-2E9C-101B-9397-08002B2CF9AE}" pid="3" name="KSOProductBuildVer">
    <vt:lpwstr>1033-11.2.0.11341</vt:lpwstr>
  </property>
</Properties>
</file>