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7b5c5f54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7b5c5f54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7b5c5f54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7b5c5f54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7b5c5f54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7b5c5f54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7b5c5f54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7b5c5f54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87886e6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87886e6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87886e6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87886e6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87886e6b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87886e6b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e45ab05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e45ab05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e45ab05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e45ab05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7b5c5f54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7b5c5f54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b5c5f5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7b5c5f5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7b5c5f5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7b5c5f5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7b5c5f54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7b5c5f5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7b5c5f5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7b5c5f5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7b5c5f54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7b5c5f54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7b5c5f54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7b5c5f54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7b5c5f5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7b5c5f54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7b5c5f54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7b5c5f54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UNIT III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way test</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If you want a hypothesis test to protect you from being fooled by chance in either</a:t>
            </a:r>
            <a:endParaRPr/>
          </a:p>
          <a:p>
            <a:pPr indent="0" lvl="0" marL="0" rtl="0" algn="l">
              <a:spcBef>
                <a:spcPts val="1200"/>
              </a:spcBef>
              <a:spcAft>
                <a:spcPts val="0"/>
              </a:spcAft>
              <a:buClr>
                <a:schemeClr val="dk1"/>
              </a:buClr>
              <a:buSzPts val="1100"/>
              <a:buFont typeface="Arial"/>
              <a:buNone/>
            </a:pPr>
            <a:r>
              <a:rPr lang="en"/>
              <a:t>direction, the alternative hypothesis is bidirectional (A is different from B; could be</a:t>
            </a:r>
            <a:endParaRPr/>
          </a:p>
          <a:p>
            <a:pPr indent="0" lvl="0" marL="0" rtl="0" algn="l">
              <a:spcBef>
                <a:spcPts val="1200"/>
              </a:spcBef>
              <a:spcAft>
                <a:spcPts val="0"/>
              </a:spcAft>
              <a:buClr>
                <a:schemeClr val="dk1"/>
              </a:buClr>
              <a:buSzPts val="1100"/>
              <a:buFont typeface="Arial"/>
              <a:buNone/>
            </a:pPr>
            <a:r>
              <a:rPr lang="en"/>
              <a:t>bigger or smaller). In such a case, you use a two-way (or two-tail) hypothesis. This</a:t>
            </a:r>
            <a:endParaRPr/>
          </a:p>
          <a:p>
            <a:pPr indent="0" lvl="0" marL="0" rtl="0" algn="l">
              <a:spcBef>
                <a:spcPts val="1200"/>
              </a:spcBef>
              <a:spcAft>
                <a:spcPts val="0"/>
              </a:spcAft>
              <a:buClr>
                <a:schemeClr val="dk1"/>
              </a:buClr>
              <a:buSzPts val="1100"/>
              <a:buFont typeface="Arial"/>
              <a:buNone/>
            </a:pPr>
            <a:r>
              <a:rPr lang="en"/>
              <a:t>means that extreme chance results in either direction count toward the p-value.</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Resampling</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Resampling in statistics means to repeatedly sample values from observed data,with a general goal of assessing random variability in a statistic.</a:t>
            </a:r>
            <a:endParaRPr/>
          </a:p>
          <a:p>
            <a:pPr indent="0" lvl="0" marL="0" rtl="0" algn="l">
              <a:spcBef>
                <a:spcPts val="1200"/>
              </a:spcBef>
              <a:spcAft>
                <a:spcPts val="1200"/>
              </a:spcAft>
              <a:buNone/>
            </a:pPr>
            <a:r>
              <a:t/>
            </a:r>
            <a:endParaRPr/>
          </a:p>
        </p:txBody>
      </p:sp>
      <p:sp>
        <p:nvSpPr>
          <p:cNvPr id="117" name="Google Shape;117;p23"/>
          <p:cNvSpPr/>
          <p:nvPr/>
        </p:nvSpPr>
        <p:spPr>
          <a:xfrm>
            <a:off x="3136200" y="2104275"/>
            <a:ext cx="2137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Resampling Procedure</a:t>
            </a:r>
            <a:endParaRPr/>
          </a:p>
        </p:txBody>
      </p:sp>
      <p:sp>
        <p:nvSpPr>
          <p:cNvPr id="118" name="Google Shape;118;p23"/>
          <p:cNvSpPr/>
          <p:nvPr/>
        </p:nvSpPr>
        <p:spPr>
          <a:xfrm>
            <a:off x="3946250" y="2742500"/>
            <a:ext cx="627900" cy="49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p:nvPr/>
        </p:nvSpPr>
        <p:spPr>
          <a:xfrm>
            <a:off x="1594125" y="3091775"/>
            <a:ext cx="2052600" cy="62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Permutation Test	</a:t>
            </a:r>
            <a:endParaRPr/>
          </a:p>
        </p:txBody>
      </p:sp>
      <p:sp>
        <p:nvSpPr>
          <p:cNvPr id="120" name="Google Shape;120;p23"/>
          <p:cNvSpPr/>
          <p:nvPr/>
        </p:nvSpPr>
        <p:spPr>
          <a:xfrm>
            <a:off x="4873675" y="3038900"/>
            <a:ext cx="2052600" cy="62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Bootstrap</a:t>
            </a:r>
            <a:r>
              <a:rPr lang="en"/>
              <a:t> Test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Permutation Test</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procedure of combining two or more samples together and randomly reallocating the observations to resamples.</a:t>
            </a:r>
            <a:endParaRPr/>
          </a:p>
          <a:p>
            <a:pPr indent="0" lvl="0" marL="0" rtl="0" algn="l">
              <a:spcBef>
                <a:spcPts val="1200"/>
              </a:spcBef>
              <a:spcAft>
                <a:spcPts val="0"/>
              </a:spcAft>
              <a:buNone/>
            </a:pPr>
            <a:r>
              <a:rPr lang="en"/>
              <a:t>The first step in a permutation test of a hypothesis is to combine the results from groups A and B (and, if used, C, D,...).</a:t>
            </a:r>
            <a:endParaRPr/>
          </a:p>
          <a:p>
            <a:pPr indent="0" lvl="0" marL="0" rtl="0" algn="l">
              <a:spcBef>
                <a:spcPts val="1200"/>
              </a:spcBef>
              <a:spcAft>
                <a:spcPts val="0"/>
              </a:spcAft>
              <a:buNone/>
            </a:pPr>
            <a:r>
              <a:rPr lang="en"/>
              <a:t>We then test that hypothesis by randomly drawing groups from this combined set and seeing how much they differ from one another.</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Permutation Test : Steps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1. Combine the results from the different groups into a single data set.</a:t>
            </a:r>
            <a:endParaRPr/>
          </a:p>
          <a:p>
            <a:pPr indent="0" lvl="0" marL="0" rtl="0" algn="l">
              <a:spcBef>
                <a:spcPts val="1200"/>
              </a:spcBef>
              <a:spcAft>
                <a:spcPts val="0"/>
              </a:spcAft>
              <a:buClr>
                <a:schemeClr val="dk1"/>
              </a:buClr>
              <a:buSzPct val="61111"/>
              <a:buFont typeface="Arial"/>
              <a:buNone/>
            </a:pPr>
            <a:r>
              <a:rPr lang="en"/>
              <a:t>2. Shuffle the combined data and then randomly draw (without replacement) a resample of the same size as group A (clearly it will contain some data from the other groups).</a:t>
            </a:r>
            <a:endParaRPr/>
          </a:p>
          <a:p>
            <a:pPr indent="0" lvl="0" marL="0" rtl="0" algn="l">
              <a:spcBef>
                <a:spcPts val="1200"/>
              </a:spcBef>
              <a:spcAft>
                <a:spcPts val="0"/>
              </a:spcAft>
              <a:buClr>
                <a:schemeClr val="dk1"/>
              </a:buClr>
              <a:buSzPct val="61111"/>
              <a:buFont typeface="Arial"/>
              <a:buNone/>
            </a:pPr>
            <a:r>
              <a:rPr lang="en"/>
              <a:t>3. From the remaining data, randomly draw (without replacement) a resample of the same size as group B.</a:t>
            </a:r>
            <a:endParaRPr/>
          </a:p>
          <a:p>
            <a:pPr indent="0" lvl="0" marL="0" rtl="0" algn="l">
              <a:spcBef>
                <a:spcPts val="1200"/>
              </a:spcBef>
              <a:spcAft>
                <a:spcPts val="0"/>
              </a:spcAft>
              <a:buClr>
                <a:schemeClr val="dk1"/>
              </a:buClr>
              <a:buSzPct val="61111"/>
              <a:buFont typeface="Arial"/>
              <a:buNone/>
            </a:pPr>
            <a:r>
              <a:rPr lang="en"/>
              <a:t>4. Do the same for groups C, D, and so on. You have now collected one set of resamples that mirror the sizes of the original samples.</a:t>
            </a:r>
            <a:endParaRPr/>
          </a:p>
          <a:p>
            <a:pPr indent="0" lvl="0" marL="0" rtl="0" algn="l">
              <a:spcBef>
                <a:spcPts val="1200"/>
              </a:spcBef>
              <a:spcAft>
                <a:spcPts val="0"/>
              </a:spcAft>
              <a:buClr>
                <a:schemeClr val="dk1"/>
              </a:buClr>
              <a:buSzPct val="61111"/>
              <a:buFont typeface="Arial"/>
              <a:buNone/>
            </a:pPr>
            <a:r>
              <a:rPr lang="en"/>
              <a:t>5. Whatever statistic or estimate was calculated for the original samples (e.g., difference in group proportions), calculate it now for the resamples, and record; this constitutes one permutation iteration.</a:t>
            </a:r>
            <a:endParaRPr/>
          </a:p>
          <a:p>
            <a:pPr indent="0" lvl="0" marL="0" rtl="0" algn="l">
              <a:spcBef>
                <a:spcPts val="1200"/>
              </a:spcBef>
              <a:spcAft>
                <a:spcPts val="1200"/>
              </a:spcAft>
              <a:buNone/>
            </a:pPr>
            <a:r>
              <a:rPr lang="en"/>
              <a:t>6. Repeat the previous steps R times to yield a permutation distribution of the test statistic.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Web Stickiness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company selling a relatively high-value service wants to test which of two web presentations does a better selling job. </a:t>
            </a:r>
            <a:endParaRPr/>
          </a:p>
          <a:p>
            <a:pPr indent="0" lvl="0" marL="0" rtl="0" algn="l">
              <a:spcBef>
                <a:spcPts val="1200"/>
              </a:spcBef>
              <a:spcAft>
                <a:spcPts val="0"/>
              </a:spcAft>
              <a:buNone/>
            </a:pPr>
            <a:r>
              <a:rPr lang="en"/>
              <a:t>Due to the high value of the service being sold, sales are infrequent and the sales cycle is lengthy; it would take too long to accumulate enough sales to know which presentation is superior.</a:t>
            </a:r>
            <a:endParaRPr/>
          </a:p>
          <a:p>
            <a:pPr indent="0" lvl="0" marL="0" rtl="0" algn="l">
              <a:spcBef>
                <a:spcPts val="1200"/>
              </a:spcBef>
              <a:spcAft>
                <a:spcPts val="0"/>
              </a:spcAft>
              <a:buClr>
                <a:schemeClr val="dk1"/>
              </a:buClr>
              <a:buSzPts val="1100"/>
              <a:buFont typeface="Arial"/>
              <a:buNone/>
            </a:pPr>
            <a:r>
              <a:rPr lang="en"/>
              <a:t>So the company decides to measure the results with a proxy variable, using the detailed interior page that describes the service.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Proxy Variable</a:t>
            </a:r>
            <a:endParaRPr/>
          </a:p>
        </p:txBody>
      </p:sp>
      <p:sp>
        <p:nvSpPr>
          <p:cNvPr id="144" name="Google Shape;144;p27"/>
          <p:cNvSpPr txBox="1"/>
          <p:nvPr>
            <p:ph idx="1" type="body"/>
          </p:nvPr>
        </p:nvSpPr>
        <p:spPr>
          <a:xfrm>
            <a:off x="311700" y="12286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proxy variable is one that stands in for the true variable of interest, which may be unavailable, too costly, or too time-consuming to measure.</a:t>
            </a:r>
            <a:endParaRPr/>
          </a:p>
          <a:p>
            <a:pPr indent="0" lvl="0" marL="0" rtl="0" algn="l">
              <a:spcBef>
                <a:spcPts val="1200"/>
              </a:spcBef>
              <a:spcAft>
                <a:spcPts val="0"/>
              </a:spcAft>
              <a:buNone/>
            </a:pPr>
            <a:r>
              <a:rPr lang="en"/>
              <a:t>One potential proxy variable for our company is the number of clicks on the detailed landing page. A better one is how long people spend on the page. It is reasonable to think that a web presentation (page) that holds people’s attention longer will lead to more sales. Hence, our metric is average session time, comparing page A to page B.</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Exhaustive and Bootstrap Permutation Tests</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a:t>
            </a:r>
            <a:r>
              <a:rPr lang="en"/>
              <a:t>wo variants of the permutation test:</a:t>
            </a:r>
            <a:endParaRPr/>
          </a:p>
          <a:p>
            <a:pPr indent="0" lvl="0" marL="0" rtl="0" algn="l">
              <a:spcBef>
                <a:spcPts val="1200"/>
              </a:spcBef>
              <a:spcAft>
                <a:spcPts val="0"/>
              </a:spcAft>
              <a:buClr>
                <a:schemeClr val="dk1"/>
              </a:buClr>
              <a:buSzPts val="1100"/>
              <a:buFont typeface="Arial"/>
              <a:buNone/>
            </a:pPr>
            <a:r>
              <a:rPr lang="en"/>
              <a:t>• An exhaustive permutation test</a:t>
            </a:r>
            <a:endParaRPr/>
          </a:p>
          <a:p>
            <a:pPr indent="0" lvl="0" marL="0" rtl="0" algn="l">
              <a:spcBef>
                <a:spcPts val="1200"/>
              </a:spcBef>
              <a:spcAft>
                <a:spcPts val="0"/>
              </a:spcAft>
              <a:buNone/>
            </a:pPr>
            <a:r>
              <a:rPr lang="en"/>
              <a:t>• A bootstrap permutation test</a:t>
            </a:r>
            <a:endParaRPr/>
          </a:p>
          <a:p>
            <a:pPr indent="0" lvl="0" marL="0" rtl="0" algn="l">
              <a:spcBef>
                <a:spcPts val="1200"/>
              </a:spcBef>
              <a:spcAft>
                <a:spcPts val="0"/>
              </a:spcAft>
              <a:buClr>
                <a:schemeClr val="dk1"/>
              </a:buClr>
              <a:buSzPts val="1100"/>
              <a:buFont typeface="Arial"/>
              <a:buNone/>
            </a:pPr>
            <a:r>
              <a:rPr lang="en"/>
              <a:t>In an exhaustive permutation test,we actually figure out all the possible ways data could be divided.</a:t>
            </a:r>
            <a:endParaRPr/>
          </a:p>
          <a:p>
            <a:pPr indent="0" lvl="0" marL="0" rtl="0" algn="l">
              <a:spcBef>
                <a:spcPts val="1200"/>
              </a:spcBef>
              <a:spcAft>
                <a:spcPts val="0"/>
              </a:spcAft>
              <a:buClr>
                <a:schemeClr val="dk1"/>
              </a:buClr>
              <a:buSzPts val="1100"/>
              <a:buFont typeface="Arial"/>
              <a:buNone/>
            </a:pPr>
            <a:r>
              <a:rPr lang="en"/>
              <a:t>In a bootstrap permutation test, the draws outlined in steps 2 and 3 of the random permutation test are made with replacement instead of without replacement.</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a:t>
            </a:r>
            <a:r>
              <a:rPr lang="en"/>
              <a:t>Significance</a:t>
            </a:r>
            <a:r>
              <a:rPr lang="en"/>
              <a:t> and p-Values</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 value is probability of null hypothesis being true.</a:t>
            </a:r>
            <a:endParaRPr/>
          </a:p>
          <a:p>
            <a:pPr indent="0" lvl="0" marL="0" rtl="0" algn="l">
              <a:spcBef>
                <a:spcPts val="1200"/>
              </a:spcBef>
              <a:spcAft>
                <a:spcPts val="0"/>
              </a:spcAft>
              <a:buNone/>
            </a:pPr>
            <a:r>
              <a:rPr lang="en"/>
              <a:t>Null Hypothesis: An assumption that treat </a:t>
            </a:r>
            <a:r>
              <a:rPr lang="en"/>
              <a:t>everything</a:t>
            </a:r>
            <a:r>
              <a:rPr lang="en"/>
              <a:t> equal and similar</a:t>
            </a:r>
            <a:endParaRPr/>
          </a:p>
          <a:p>
            <a:pPr indent="0" lvl="0" marL="0" rtl="0" algn="l">
              <a:spcBef>
                <a:spcPts val="1200"/>
              </a:spcBef>
              <a:spcAft>
                <a:spcPts val="0"/>
              </a:spcAft>
              <a:buNone/>
            </a:pPr>
            <a:r>
              <a:rPr lang="en"/>
              <a:t>Hypothesis</a:t>
            </a:r>
            <a:r>
              <a:rPr lang="en"/>
              <a:t> testing : The process of accepting or rejecting null Hypothesis</a:t>
            </a:r>
            <a:endParaRPr/>
          </a:p>
          <a:p>
            <a:pPr indent="0" lvl="0" marL="0" rtl="0" algn="l">
              <a:spcBef>
                <a:spcPts val="1200"/>
              </a:spcBef>
              <a:spcAft>
                <a:spcPts val="0"/>
              </a:spcAft>
              <a:buNone/>
            </a:pPr>
            <a:r>
              <a:rPr lang="en"/>
              <a:t>Collect Data</a:t>
            </a:r>
            <a:endParaRPr/>
          </a:p>
          <a:p>
            <a:pPr indent="0" lvl="0" marL="0" rtl="0" algn="l">
              <a:spcBef>
                <a:spcPts val="1200"/>
              </a:spcBef>
              <a:spcAft>
                <a:spcPts val="0"/>
              </a:spcAft>
              <a:buNone/>
            </a:pPr>
            <a:r>
              <a:rPr lang="en"/>
              <a:t>Significance level(5 % OR 1 %)[The probability that a random value of a statistic will lie in the critical region is called level of significance]</a:t>
            </a:r>
            <a:endParaRPr/>
          </a:p>
          <a:p>
            <a:pPr indent="0" lvl="0" marL="0" rtl="0" algn="l">
              <a:spcBef>
                <a:spcPts val="1200"/>
              </a:spcBef>
              <a:spcAft>
                <a:spcPts val="0"/>
              </a:spcAft>
              <a:buNone/>
            </a:pPr>
            <a:r>
              <a:rPr lang="en"/>
              <a:t>Test to get P value (T test,chi Square,</a:t>
            </a:r>
            <a:r>
              <a:rPr lang="en"/>
              <a:t>Anova</a:t>
            </a:r>
            <a:r>
              <a:rPr lang="en"/>
              <a:t>,Z test)</a:t>
            </a:r>
            <a:endParaRPr/>
          </a:p>
          <a:p>
            <a:pPr indent="0" lvl="0" marL="0" rtl="0" algn="l">
              <a:spcBef>
                <a:spcPts val="1200"/>
              </a:spcBef>
              <a:spcAft>
                <a:spcPts val="1200"/>
              </a:spcAft>
              <a:buNone/>
            </a:pPr>
            <a:r>
              <a:rPr lang="en"/>
              <a:t>Either u accept or reject null hypothesis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in testing of Hypothesis</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I Error: A true hypothesis is rejected .i.e. When the difference between the sample value and hypothetical value exceeds the confidence limit. The error can be minimized by increasing the confidence interval.</a:t>
            </a:r>
            <a:endParaRPr/>
          </a:p>
          <a:p>
            <a:pPr indent="0" lvl="0" marL="0" rtl="0" algn="l">
              <a:spcBef>
                <a:spcPts val="1200"/>
              </a:spcBef>
              <a:spcAft>
                <a:spcPts val="0"/>
              </a:spcAft>
              <a:buNone/>
            </a:pPr>
            <a:r>
              <a:rPr lang="en"/>
              <a:t>Type II Error: when a false hypothesis is accepted.i</a:t>
            </a:r>
            <a:r>
              <a:rPr lang="en"/>
              <a:t>.e. When the difference between the sample value and hypothetical value lie within the confidence limit.The error can be minimized by decreasing  the confidence interval.</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Permutation Test</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Concluding</a:t>
            </a:r>
            <a:r>
              <a:rPr lang="en"/>
              <a:t> Remark :</a:t>
            </a:r>
            <a:endParaRPr/>
          </a:p>
          <a:p>
            <a:pPr indent="0" lvl="0" marL="0" rtl="0" algn="l">
              <a:spcBef>
                <a:spcPts val="1200"/>
              </a:spcBef>
              <a:spcAft>
                <a:spcPts val="0"/>
              </a:spcAft>
              <a:buClr>
                <a:schemeClr val="dk1"/>
              </a:buClr>
              <a:buSzPct val="61111"/>
              <a:buFont typeface="Arial"/>
              <a:buNone/>
            </a:pPr>
            <a:r>
              <a:rPr lang="en"/>
              <a:t>•  In a permutation test, multiple samples are combined and then shuffled.</a:t>
            </a:r>
            <a:endParaRPr/>
          </a:p>
          <a:p>
            <a:pPr indent="0" lvl="0" marL="0" rtl="0" algn="l">
              <a:spcBef>
                <a:spcPts val="1200"/>
              </a:spcBef>
              <a:spcAft>
                <a:spcPts val="0"/>
              </a:spcAft>
              <a:buNone/>
            </a:pPr>
            <a:r>
              <a:rPr lang="en"/>
              <a:t>•  The shuffled values are then divided into resamples, and the statistic of interest is calculated.</a:t>
            </a:r>
            <a:endParaRPr/>
          </a:p>
          <a:p>
            <a:pPr indent="0" lvl="0" marL="0" rtl="0" algn="l">
              <a:spcBef>
                <a:spcPts val="1200"/>
              </a:spcBef>
              <a:spcAft>
                <a:spcPts val="0"/>
              </a:spcAft>
              <a:buNone/>
            </a:pPr>
            <a:r>
              <a:rPr lang="en"/>
              <a:t>• </a:t>
            </a:r>
            <a:r>
              <a:rPr lang="en"/>
              <a:t> This process is then repeated, and the resampled statistic is tabulated.</a:t>
            </a:r>
            <a:endParaRPr/>
          </a:p>
          <a:p>
            <a:pPr indent="0" lvl="0" marL="0" rtl="0" algn="l">
              <a:spcBef>
                <a:spcPts val="1200"/>
              </a:spcBef>
              <a:spcAft>
                <a:spcPts val="0"/>
              </a:spcAft>
              <a:buNone/>
            </a:pPr>
            <a:r>
              <a:rPr lang="en"/>
              <a:t>•  Comparing the observed value of the statistic to the resampled distribution allows you to judge whether an observed difference between samples might occur by chance.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45725"/>
            <a:ext cx="8520600" cy="87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Statistical Experiments and</a:t>
            </a:r>
            <a:endParaRPr/>
          </a:p>
          <a:p>
            <a:pPr indent="0" lvl="0" marL="0" rtl="0" algn="l">
              <a:spcBef>
                <a:spcPts val="0"/>
              </a:spcBef>
              <a:spcAft>
                <a:spcPts val="0"/>
              </a:spcAft>
              <a:buClr>
                <a:schemeClr val="dk1"/>
              </a:buClr>
              <a:buSzPct val="39285"/>
              <a:buFont typeface="Arial"/>
              <a:buNone/>
            </a:pPr>
            <a:r>
              <a:rPr lang="en"/>
              <a:t>Significance</a:t>
            </a:r>
            <a:r>
              <a:rPr lang="en"/>
              <a:t> Testing</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723900" y="1838325"/>
            <a:ext cx="7696200" cy="1466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 Test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 A/B test is an experiment with two groups to establish which of two treatments,</a:t>
            </a:r>
            <a:endParaRPr/>
          </a:p>
          <a:p>
            <a:pPr indent="0" lvl="0" marL="0" rtl="0" algn="l">
              <a:spcBef>
                <a:spcPts val="1200"/>
              </a:spcBef>
              <a:spcAft>
                <a:spcPts val="0"/>
              </a:spcAft>
              <a:buNone/>
            </a:pPr>
            <a:r>
              <a:rPr lang="en"/>
              <a:t>products, procedures, or the like is superior.</a:t>
            </a:r>
            <a:endParaRPr/>
          </a:p>
          <a:p>
            <a:pPr indent="0" lvl="0" marL="0" rtl="0" algn="l">
              <a:spcBef>
                <a:spcPts val="1200"/>
              </a:spcBef>
              <a:spcAft>
                <a:spcPts val="0"/>
              </a:spcAft>
              <a:buNone/>
            </a:pPr>
            <a:r>
              <a:rPr lang="en"/>
              <a:t> Often one of the two treatments is the standard existing treatment.</a:t>
            </a:r>
            <a:endParaRPr/>
          </a:p>
          <a:p>
            <a:pPr indent="0" lvl="0" marL="0" rtl="0" algn="l">
              <a:spcBef>
                <a:spcPts val="1200"/>
              </a:spcBef>
              <a:spcAft>
                <a:spcPts val="0"/>
              </a:spcAft>
              <a:buNone/>
            </a:pPr>
            <a:r>
              <a:rPr lang="en"/>
              <a:t>If a standard treatment is used,it is called the control.</a:t>
            </a:r>
            <a:endParaRPr/>
          </a:p>
          <a:p>
            <a:pPr indent="0" lvl="0" marL="0" rtl="0" algn="l">
              <a:spcBef>
                <a:spcPts val="1200"/>
              </a:spcBef>
              <a:spcAft>
                <a:spcPts val="0"/>
              </a:spcAft>
              <a:buClr>
                <a:schemeClr val="dk1"/>
              </a:buClr>
              <a:buSzPts val="1100"/>
              <a:buFont typeface="Arial"/>
              <a:buNone/>
            </a:pPr>
            <a:r>
              <a:rPr lang="en"/>
              <a:t> A typical hypothesis is that a new treatment is better than the control.</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A/B Test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Testing two soil treatments to determine which produces better seed germination</a:t>
            </a:r>
            <a:endParaRPr/>
          </a:p>
          <a:p>
            <a:pPr indent="0" lvl="0" marL="0" rtl="0" algn="l">
              <a:spcBef>
                <a:spcPts val="1200"/>
              </a:spcBef>
              <a:spcAft>
                <a:spcPts val="0"/>
              </a:spcAft>
              <a:buClr>
                <a:schemeClr val="dk1"/>
              </a:buClr>
              <a:buSzPts val="1100"/>
              <a:buFont typeface="Arial"/>
              <a:buNone/>
            </a:pPr>
            <a:r>
              <a:rPr lang="en"/>
              <a:t>• Testing two therapies to determine which suppresses cancer more effectively</a:t>
            </a:r>
            <a:endParaRPr/>
          </a:p>
          <a:p>
            <a:pPr indent="0" lvl="0" marL="0" rtl="0" algn="l">
              <a:spcBef>
                <a:spcPts val="1200"/>
              </a:spcBef>
              <a:spcAft>
                <a:spcPts val="0"/>
              </a:spcAft>
              <a:buClr>
                <a:schemeClr val="dk1"/>
              </a:buClr>
              <a:buSzPts val="1100"/>
              <a:buFont typeface="Arial"/>
              <a:buNone/>
            </a:pPr>
            <a:r>
              <a:rPr lang="en"/>
              <a:t>• Testing two prices to determine which yields more net profit</a:t>
            </a:r>
            <a:endParaRPr/>
          </a:p>
          <a:p>
            <a:pPr indent="0" lvl="0" marL="0" rtl="0" algn="l">
              <a:spcBef>
                <a:spcPts val="1200"/>
              </a:spcBef>
              <a:spcAft>
                <a:spcPts val="0"/>
              </a:spcAft>
              <a:buClr>
                <a:schemeClr val="dk1"/>
              </a:buClr>
              <a:buSzPts val="1100"/>
              <a:buFont typeface="Arial"/>
              <a:buNone/>
            </a:pPr>
            <a:r>
              <a:rPr lang="en"/>
              <a:t>• Testing two web headlines to determine which produces more clicks.</a:t>
            </a:r>
            <a:endParaRPr/>
          </a:p>
          <a:p>
            <a:pPr indent="0" lvl="0" marL="0" rtl="0" algn="l">
              <a:spcBef>
                <a:spcPts val="1200"/>
              </a:spcBef>
              <a:spcAft>
                <a:spcPts val="0"/>
              </a:spcAft>
              <a:buClr>
                <a:schemeClr val="dk1"/>
              </a:buClr>
              <a:buSzPts val="1100"/>
              <a:buFont typeface="Arial"/>
              <a:buNone/>
            </a:pPr>
            <a:r>
              <a:rPr lang="en"/>
              <a:t>• Testing two web ads to determine which generates more conversions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Tests</a:t>
            </a:r>
            <a:endParaRPr/>
          </a:p>
        </p:txBody>
      </p:sp>
      <p:sp>
        <p:nvSpPr>
          <p:cNvPr id="80" name="Google Shape;80;p17"/>
          <p:cNvSpPr txBox="1"/>
          <p:nvPr>
            <p:ph idx="1" type="body"/>
          </p:nvPr>
        </p:nvSpPr>
        <p:spPr>
          <a:xfrm>
            <a:off x="229400" y="1066025"/>
            <a:ext cx="8520600" cy="361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Hypothesis tests, also called </a:t>
            </a:r>
            <a:r>
              <a:rPr lang="en">
                <a:highlight>
                  <a:srgbClr val="FF0000"/>
                </a:highlight>
              </a:rPr>
              <a:t>significance tests, </a:t>
            </a:r>
            <a:r>
              <a:rPr lang="en"/>
              <a:t>Their purpose is to help you learn whether random chance might be responsible for an observed effect.</a:t>
            </a:r>
            <a:endParaRPr/>
          </a:p>
          <a:p>
            <a:pPr indent="0" lvl="0" marL="0" rtl="0" algn="l">
              <a:spcBef>
                <a:spcPts val="1200"/>
              </a:spcBef>
              <a:spcAft>
                <a:spcPts val="0"/>
              </a:spcAft>
              <a:buNone/>
            </a:pPr>
            <a:r>
              <a:rPr lang="en"/>
              <a:t>Null hypothesis : The hypothesis that chance is to blame.</a:t>
            </a:r>
            <a:endParaRPr/>
          </a:p>
          <a:p>
            <a:pPr indent="0" lvl="0" marL="0" rtl="0" algn="l">
              <a:spcBef>
                <a:spcPts val="1200"/>
              </a:spcBef>
              <a:spcAft>
                <a:spcPts val="0"/>
              </a:spcAft>
              <a:buNone/>
            </a:pPr>
            <a:r>
              <a:rPr lang="en"/>
              <a:t>Alternative hypothesis: Counterpoint to the null (what you hope to prove).</a:t>
            </a:r>
            <a:endParaRPr/>
          </a:p>
          <a:p>
            <a:pPr indent="0" lvl="0" marL="0" rtl="0" algn="l">
              <a:spcBef>
                <a:spcPts val="1200"/>
              </a:spcBef>
              <a:spcAft>
                <a:spcPts val="0"/>
              </a:spcAft>
              <a:buNone/>
            </a:pPr>
            <a:r>
              <a:rPr lang="en"/>
              <a:t>One-way test: Hypothesis test that counts chance results only in one direction.</a:t>
            </a:r>
            <a:endParaRPr/>
          </a:p>
          <a:p>
            <a:pPr indent="0" lvl="0" marL="0" rtl="0" algn="l">
              <a:spcBef>
                <a:spcPts val="1200"/>
              </a:spcBef>
              <a:spcAft>
                <a:spcPts val="0"/>
              </a:spcAft>
              <a:buNone/>
            </a:pPr>
            <a:r>
              <a:rPr lang="en"/>
              <a:t>Two-way test: Hypothesis test that counts chance results in two directions.</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Null Hypothesis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Logic : In a properly designed A/B test, you collect data on treatments A and B in such a way that any observed difference between A and B must be due to either:</a:t>
            </a:r>
            <a:endParaRPr/>
          </a:p>
          <a:p>
            <a:pPr indent="0" lvl="0" marL="0" rtl="0" algn="l">
              <a:spcBef>
                <a:spcPts val="1200"/>
              </a:spcBef>
              <a:spcAft>
                <a:spcPts val="0"/>
              </a:spcAft>
              <a:buClr>
                <a:schemeClr val="dk1"/>
              </a:buClr>
              <a:buSzPts val="1100"/>
              <a:buFont typeface="Arial"/>
              <a:buNone/>
            </a:pPr>
            <a:r>
              <a:rPr lang="en"/>
              <a:t>• Random chance in assignment of subjects</a:t>
            </a:r>
            <a:endParaRPr/>
          </a:p>
          <a:p>
            <a:pPr indent="0" lvl="0" marL="0" rtl="0" algn="l">
              <a:spcBef>
                <a:spcPts val="1200"/>
              </a:spcBef>
              <a:spcAft>
                <a:spcPts val="0"/>
              </a:spcAft>
              <a:buClr>
                <a:schemeClr val="dk1"/>
              </a:buClr>
              <a:buSzPts val="1100"/>
              <a:buFont typeface="Arial"/>
              <a:buNone/>
            </a:pPr>
            <a:r>
              <a:rPr lang="en"/>
              <a:t>• A true difference between A and B.</a:t>
            </a:r>
            <a:endParaRPr/>
          </a:p>
          <a:p>
            <a:pPr indent="0" lvl="0" marL="0" rtl="0" algn="l">
              <a:spcBef>
                <a:spcPts val="1200"/>
              </a:spcBef>
              <a:spcAft>
                <a:spcPts val="0"/>
              </a:spcAft>
              <a:buNone/>
            </a:pPr>
            <a:r>
              <a:rPr lang="en"/>
              <a:t>“Given the human tendency to react to unusual but random behavior and interpret it as something meaningful and real, in our experiments we will require proof that the difference between groups is more extreme than what chance might reasonably produce.”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aseline assumption that the treatments are equivalent, and any difference between the groups is due to chance. This baseline assumption is termed the null hypothesis.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Our hope, is that we can in fact prove the null hypothesis wrong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Hypothesis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Null = “no difference between the means of group A and group B”; alternative =</a:t>
            </a:r>
            <a:endParaRPr/>
          </a:p>
          <a:p>
            <a:pPr indent="0" lvl="0" marL="0" rtl="0" algn="l">
              <a:spcBef>
                <a:spcPts val="1200"/>
              </a:spcBef>
              <a:spcAft>
                <a:spcPts val="0"/>
              </a:spcAft>
              <a:buClr>
                <a:schemeClr val="dk1"/>
              </a:buClr>
              <a:buSzPts val="1100"/>
              <a:buFont typeface="Arial"/>
              <a:buNone/>
            </a:pPr>
            <a:r>
              <a:rPr lang="en"/>
              <a:t>“A is different from B” (could be bigger or smaller)</a:t>
            </a:r>
            <a:endParaRPr/>
          </a:p>
          <a:p>
            <a:pPr indent="0" lvl="0" marL="0" rtl="0" algn="l">
              <a:spcBef>
                <a:spcPts val="1200"/>
              </a:spcBef>
              <a:spcAft>
                <a:spcPts val="0"/>
              </a:spcAft>
              <a:buClr>
                <a:schemeClr val="dk1"/>
              </a:buClr>
              <a:buSzPts val="1100"/>
              <a:buFont typeface="Arial"/>
              <a:buNone/>
            </a:pPr>
            <a:r>
              <a:rPr lang="en"/>
              <a:t>• Null = “A ≤ B”; alternative = “A &gt; B”</a:t>
            </a:r>
            <a:endParaRPr/>
          </a:p>
          <a:p>
            <a:pPr indent="0" lvl="0" marL="0" rtl="0" algn="l">
              <a:spcBef>
                <a:spcPts val="1200"/>
              </a:spcBef>
              <a:spcAft>
                <a:spcPts val="0"/>
              </a:spcAft>
              <a:buClr>
                <a:schemeClr val="dk1"/>
              </a:buClr>
              <a:buSzPts val="1100"/>
              <a:buFont typeface="Arial"/>
              <a:buNone/>
            </a:pPr>
            <a:r>
              <a:rPr lang="en"/>
              <a:t>• Null = “B is not X% greater than A”; alternative = “B is X% greater than A”</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One-Way Versus Two-Way Hypothesis Tests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i="1" lang="en" u="sng"/>
              <a:t>Often in an A/B test, you are testing a new option (say, B) against an established</a:t>
            </a:r>
            <a:endParaRPr i="1" u="sng"/>
          </a:p>
          <a:p>
            <a:pPr indent="0" lvl="0" marL="0" rtl="0" algn="l">
              <a:spcBef>
                <a:spcPts val="1200"/>
              </a:spcBef>
              <a:spcAft>
                <a:spcPts val="0"/>
              </a:spcAft>
              <a:buClr>
                <a:schemeClr val="dk1"/>
              </a:buClr>
              <a:buSzPts val="1100"/>
              <a:buFont typeface="Arial"/>
              <a:buNone/>
            </a:pPr>
            <a:r>
              <a:rPr i="1" lang="en" u="sng"/>
              <a:t>default option (A), and the presumption is that you will stick with the default option</a:t>
            </a:r>
            <a:endParaRPr i="1" u="sng"/>
          </a:p>
          <a:p>
            <a:pPr indent="0" lvl="0" marL="0" rtl="0" algn="l">
              <a:spcBef>
                <a:spcPts val="1200"/>
              </a:spcBef>
              <a:spcAft>
                <a:spcPts val="0"/>
              </a:spcAft>
              <a:buNone/>
            </a:pPr>
            <a:r>
              <a:rPr i="1" lang="en" u="sng"/>
              <a:t>unless the new option proves itself definitively better.</a:t>
            </a:r>
            <a:endParaRPr i="1" u="sng"/>
          </a:p>
          <a:p>
            <a:pPr indent="0" lvl="0" marL="0" rtl="0" algn="l">
              <a:spcBef>
                <a:spcPts val="1200"/>
              </a:spcBef>
              <a:spcAft>
                <a:spcPts val="0"/>
              </a:spcAft>
              <a:buClr>
                <a:schemeClr val="dk1"/>
              </a:buClr>
              <a:buSzPts val="1100"/>
              <a:buFont typeface="Arial"/>
              <a:buNone/>
            </a:pPr>
            <a:r>
              <a:rPr i="1" lang="en" u="sng"/>
              <a:t>One-way Test</a:t>
            </a:r>
            <a:endParaRPr i="1" u="sng"/>
          </a:p>
          <a:p>
            <a:pPr indent="0" lvl="0" marL="0" rtl="0" algn="l">
              <a:spcBef>
                <a:spcPts val="1200"/>
              </a:spcBef>
              <a:spcAft>
                <a:spcPts val="0"/>
              </a:spcAft>
              <a:buNone/>
            </a:pPr>
            <a:r>
              <a:rPr lang="en"/>
              <a:t>you want a hypothesis test to protect you from being fooled by chance in the direction favoring B.</a:t>
            </a:r>
            <a:endParaRPr/>
          </a:p>
          <a:p>
            <a:pPr indent="0" lvl="0" marL="0" rtl="0" algn="l">
              <a:spcBef>
                <a:spcPts val="1200"/>
              </a:spcBef>
              <a:spcAft>
                <a:spcPts val="0"/>
              </a:spcAft>
              <a:buNone/>
            </a:pPr>
            <a:r>
              <a:rPr lang="en"/>
              <a:t>You don’t care about being fooled by chance in the other direction, because you</a:t>
            </a:r>
            <a:endParaRPr/>
          </a:p>
          <a:p>
            <a:pPr indent="0" lvl="0" marL="0" rtl="0" algn="l">
              <a:spcBef>
                <a:spcPts val="1200"/>
              </a:spcBef>
              <a:spcAft>
                <a:spcPts val="1200"/>
              </a:spcAft>
              <a:buNone/>
            </a:pPr>
            <a:r>
              <a:rPr lang="en"/>
              <a:t>would be sticking with A unless B proves definitively better.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