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6858000" cx="9144000"/>
  <p:notesSz cx="9144000" cy="6858000"/>
  <p:embeddedFontLst>
    <p:embeddedFont>
      <p:font typeface="Constantia"/>
      <p:regular r:id="rId94"/>
      <p:bold r:id="rId95"/>
      <p:italic r:id="rId96"/>
      <p:boldItalic r:id="rId97"/>
    </p:embeddedFont>
    <p:embeddedFont>
      <p:font typeface="Tahoma"/>
      <p:regular r:id="rId98"/>
      <p:bold r:id="rId99"/>
    </p:embeddedFont>
    <p:embeddedFont>
      <p:font typeface="Palatino Linotype"/>
      <p:regular r:id="rId100"/>
      <p:bold r:id="rId101"/>
      <p:italic r:id="rId102"/>
      <p:boldItalic r:id="rId103"/>
    </p:embeddedFont>
    <p:embeddedFont>
      <p:font typeface="Average"/>
      <p:regular r:id="rId104"/>
    </p:embeddedFont>
    <p:embeddedFont>
      <p:font typeface="Book Antiqua"/>
      <p:regular r:id="rId105"/>
      <p:bold r:id="rId106"/>
      <p:italic r:id="rId107"/>
      <p:boldItalic r:id="rId108"/>
    </p:embeddedFont>
    <p:embeddedFont>
      <p:font typeface="Lustria"/>
      <p:regular r:id="rId109"/>
    </p:embeddedFont>
    <p:embeddedFont>
      <p:font typeface="Oswald"/>
      <p:regular r:id="rId110"/>
      <p:bold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12" roundtripDataSignature="AMtx7mhjmPMfS6SQByOjkj2UUSCV5Fk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5C9DFB-9E4A-43F4-B855-49DA4A576913}">
  <a:tblStyle styleId="{BF5C9DFB-9E4A-43F4-B855-49DA4A57691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BookAntiqua-italic.fntdata"/><Relationship Id="rId106" Type="http://schemas.openxmlformats.org/officeDocument/2006/relationships/font" Target="fonts/BookAntiqua-bold.fntdata"/><Relationship Id="rId105" Type="http://schemas.openxmlformats.org/officeDocument/2006/relationships/font" Target="fonts/BookAntiqua-regular.fntdata"/><Relationship Id="rId104" Type="http://schemas.openxmlformats.org/officeDocument/2006/relationships/font" Target="fonts/Average-regular.fntdata"/><Relationship Id="rId109" Type="http://schemas.openxmlformats.org/officeDocument/2006/relationships/font" Target="fonts/Lustria-regular.fntdata"/><Relationship Id="rId108" Type="http://schemas.openxmlformats.org/officeDocument/2006/relationships/font" Target="fonts/BookAntiqua-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PalatinoLinotype-boldItalic.fntdata"/><Relationship Id="rId102" Type="http://schemas.openxmlformats.org/officeDocument/2006/relationships/font" Target="fonts/PalatinoLinotype-italic.fntdata"/><Relationship Id="rId101" Type="http://schemas.openxmlformats.org/officeDocument/2006/relationships/font" Target="fonts/PalatinoLinotype-bold.fntdata"/><Relationship Id="rId100" Type="http://schemas.openxmlformats.org/officeDocument/2006/relationships/font" Target="fonts/PalatinoLinotype-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Constantia-bold.fntdata"/><Relationship Id="rId94" Type="http://schemas.openxmlformats.org/officeDocument/2006/relationships/font" Target="fonts/Constantia-regular.fntdata"/><Relationship Id="rId97" Type="http://schemas.openxmlformats.org/officeDocument/2006/relationships/font" Target="fonts/Constantia-boldItalic.fntdata"/><Relationship Id="rId96" Type="http://schemas.openxmlformats.org/officeDocument/2006/relationships/font" Target="fonts/Constantia-italic.fntdata"/><Relationship Id="rId11" Type="http://schemas.openxmlformats.org/officeDocument/2006/relationships/slide" Target="slides/slide5.xml"/><Relationship Id="rId99" Type="http://schemas.openxmlformats.org/officeDocument/2006/relationships/font" Target="fonts/Tahoma-bold.fntdata"/><Relationship Id="rId10" Type="http://schemas.openxmlformats.org/officeDocument/2006/relationships/slide" Target="slides/slide4.xml"/><Relationship Id="rId98"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Oswald-regular.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2" Type="http://customschemas.google.com/relationships/presentationmetadata" Target="metadata"/><Relationship Id="rId111" Type="http://schemas.openxmlformats.org/officeDocument/2006/relationships/font" Target="fonts/Oswald-bold.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rgbClr val="00B050"/>
              </a:buClr>
              <a:buSzPts val="1400"/>
              <a:buFont typeface="Calibri"/>
              <a:buNone/>
            </a:pPr>
            <a:r>
              <a:rPr lang="en-US" sz="1200">
                <a:solidFill>
                  <a:srgbClr val="00B050"/>
                </a:solidFill>
              </a:rPr>
              <a:t>Contingencies – Uncertainity.</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9" name="Google Shape;11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5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8" name="Google Shape;12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6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6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6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6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6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7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7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7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7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7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7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7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7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7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7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7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7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7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7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7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p7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7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7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3" name="Google Shape;14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8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0" name="Google Shape;1000;p8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8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8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8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8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8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8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8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6" name="Google Shape;1046;p8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8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8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8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6" name="Google Shape;1146;p8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8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p8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g19b27a19e90_0_155"/>
          <p:cNvGrpSpPr/>
          <p:nvPr/>
        </p:nvGrpSpPr>
        <p:grpSpPr>
          <a:xfrm>
            <a:off x="4350279" y="3807170"/>
            <a:ext cx="443589" cy="140843"/>
            <a:chOff x="4137525" y="2915950"/>
            <a:chExt cx="869100" cy="207000"/>
          </a:xfrm>
        </p:grpSpPr>
        <p:sp>
          <p:nvSpPr>
            <p:cNvPr id="15" name="Google Shape;15;g19b27a19e90_0_15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9b27a19e90_0_15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9b27a19e90_0_15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g19b27a19e90_0_155"/>
          <p:cNvSpPr txBox="1"/>
          <p:nvPr>
            <p:ph type="ctrTitle"/>
          </p:nvPr>
        </p:nvSpPr>
        <p:spPr>
          <a:xfrm>
            <a:off x="671258" y="1321067"/>
            <a:ext cx="7801500" cy="2306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19b27a19e90_0_155"/>
          <p:cNvSpPr txBox="1"/>
          <p:nvPr>
            <p:ph idx="1" type="subTitle"/>
          </p:nvPr>
        </p:nvSpPr>
        <p:spPr>
          <a:xfrm>
            <a:off x="671250" y="4233168"/>
            <a:ext cx="7801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g19b27a19e90_0_15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g19b27a19e90_0_195"/>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g19b27a19e90_0_195"/>
          <p:cNvSpPr txBox="1"/>
          <p:nvPr>
            <p:ph idx="1" type="body"/>
          </p:nvPr>
        </p:nvSpPr>
        <p:spPr>
          <a:xfrm>
            <a:off x="311700" y="43045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19b27a19e90_0_19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19b27a19e90_0_19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9" name="Shape 59"/>
        <p:cNvGrpSpPr/>
        <p:nvPr/>
      </p:nvGrpSpPr>
      <p:grpSpPr>
        <a:xfrm>
          <a:off x="0" y="0"/>
          <a:ext cx="0" cy="0"/>
          <a:chOff x="0" y="0"/>
          <a:chExt cx="0" cy="0"/>
        </a:xfrm>
      </p:grpSpPr>
      <p:sp>
        <p:nvSpPr>
          <p:cNvPr id="60" name="Google Shape;60;g19b27a19e90_0_201"/>
          <p:cNvSpPr txBox="1"/>
          <p:nvPr>
            <p:ph type="ctrTitle"/>
          </p:nvPr>
        </p:nvSpPr>
        <p:spPr>
          <a:xfrm>
            <a:off x="1644142" y="2011807"/>
            <a:ext cx="5855700" cy="1122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0" i="0" sz="3600">
                <a:solidFill>
                  <a:srgbClr val="04607A"/>
                </a:solidFill>
                <a:latin typeface="Tahoma"/>
                <a:ea typeface="Tahoma"/>
                <a:cs typeface="Tahoma"/>
                <a:sym typeface="Tahoma"/>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 name="Google Shape;61;g19b27a19e90_0_20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62" name="Google Shape;62;g19b27a19e90_0_201"/>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9b27a19e90_0_201"/>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9b27a19e90_0_201"/>
          <p:cNvSpPr txBox="1"/>
          <p:nvPr>
            <p:ph idx="12" type="sldNum"/>
          </p:nvPr>
        </p:nvSpPr>
        <p:spPr>
          <a:xfrm>
            <a:off x="8482583" y="6525795"/>
            <a:ext cx="243900" cy="184800"/>
          </a:xfrm>
          <a:prstGeom prst="rect">
            <a:avLst/>
          </a:prstGeom>
          <a:noFill/>
          <a:ln>
            <a:noFill/>
          </a:ln>
        </p:spPr>
        <p:txBody>
          <a:bodyPr anchorCtr="0" anchor="t" bIns="0" lIns="0" spcFirstLastPara="1" rIns="0" wrap="square" tIns="0">
            <a:spAutoFit/>
          </a:bodyPr>
          <a:lstStyle>
            <a:lvl1pPr indent="0" lvl="0"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1pPr>
            <a:lvl2pPr indent="0" lvl="1"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2pPr>
            <a:lvl3pPr indent="0" lvl="2"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3pPr>
            <a:lvl4pPr indent="0" lvl="3"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4pPr>
            <a:lvl5pPr indent="0" lvl="4"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5pPr>
            <a:lvl6pPr indent="0" lvl="5"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6pPr>
            <a:lvl7pPr indent="0" lvl="6"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7pPr>
            <a:lvl8pPr indent="0" lvl="7"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8pPr>
            <a:lvl9pPr indent="0" lvl="8"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9pPr>
          </a:lstStyle>
          <a:p>
            <a:pPr indent="0" lvl="0" marL="12192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5" name="Shape 65"/>
        <p:cNvGrpSpPr/>
        <p:nvPr/>
      </p:nvGrpSpPr>
      <p:grpSpPr>
        <a:xfrm>
          <a:off x="0" y="0"/>
          <a:ext cx="0" cy="0"/>
          <a:chOff x="0" y="0"/>
          <a:chExt cx="0" cy="0"/>
        </a:xfrm>
      </p:grpSpPr>
      <p:sp>
        <p:nvSpPr>
          <p:cNvPr id="66" name="Google Shape;66;g19b27a19e90_0_207"/>
          <p:cNvSpPr txBox="1"/>
          <p:nvPr>
            <p:ph type="title"/>
          </p:nvPr>
        </p:nvSpPr>
        <p:spPr>
          <a:xfrm>
            <a:off x="2604134" y="485902"/>
            <a:ext cx="39357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1" i="0" sz="4000">
                <a:solidFill>
                  <a:srgbClr val="04607A"/>
                </a:solidFill>
                <a:latin typeface="Palatino Linotype"/>
                <a:ea typeface="Palatino Linotype"/>
                <a:cs typeface="Palatino Linotype"/>
                <a:sym typeface="Palatino Linotyp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g19b27a19e90_0_207"/>
          <p:cNvSpPr txBox="1"/>
          <p:nvPr>
            <p:ph idx="1" type="body"/>
          </p:nvPr>
        </p:nvSpPr>
        <p:spPr>
          <a:xfrm>
            <a:off x="307340" y="1292097"/>
            <a:ext cx="8191500" cy="26232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2400">
                <a:solidFill>
                  <a:schemeClr val="dk1"/>
                </a:solidFill>
                <a:latin typeface="Cambria"/>
                <a:ea typeface="Cambria"/>
                <a:cs typeface="Cambria"/>
                <a:sym typeface="Cambri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8" name="Google Shape;68;g19b27a19e90_0_207"/>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19b27a19e90_0_207"/>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19b27a19e90_0_207"/>
          <p:cNvSpPr txBox="1"/>
          <p:nvPr>
            <p:ph idx="12" type="sldNum"/>
          </p:nvPr>
        </p:nvSpPr>
        <p:spPr>
          <a:xfrm>
            <a:off x="8482583" y="6525795"/>
            <a:ext cx="243900" cy="184800"/>
          </a:xfrm>
          <a:prstGeom prst="rect">
            <a:avLst/>
          </a:prstGeom>
          <a:noFill/>
          <a:ln>
            <a:noFill/>
          </a:ln>
        </p:spPr>
        <p:txBody>
          <a:bodyPr anchorCtr="0" anchor="t" bIns="0" lIns="0" spcFirstLastPara="1" rIns="0" wrap="square" tIns="0">
            <a:spAutoFit/>
          </a:bodyPr>
          <a:lstStyle>
            <a:lvl1pPr indent="0" lvl="0"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1pPr>
            <a:lvl2pPr indent="0" lvl="1"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2pPr>
            <a:lvl3pPr indent="0" lvl="2"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3pPr>
            <a:lvl4pPr indent="0" lvl="3"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4pPr>
            <a:lvl5pPr indent="0" lvl="4"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5pPr>
            <a:lvl6pPr indent="0" lvl="5"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6pPr>
            <a:lvl7pPr indent="0" lvl="6"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7pPr>
            <a:lvl8pPr indent="0" lvl="7"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8pPr>
            <a:lvl9pPr indent="0" lvl="8" marL="121920" marR="0" rtl="0" algn="l">
              <a:lnSpc>
                <a:spcPct val="100000"/>
              </a:lnSpc>
              <a:spcBef>
                <a:spcPts val="0"/>
              </a:spcBef>
              <a:buNone/>
              <a:defRPr b="0" i="0" sz="1200" u="none" cap="none" strike="noStrike">
                <a:solidFill>
                  <a:srgbClr val="045C75"/>
                </a:solidFill>
                <a:latin typeface="Tahoma"/>
                <a:ea typeface="Tahoma"/>
                <a:cs typeface="Tahoma"/>
                <a:sym typeface="Tahoma"/>
              </a:defRPr>
            </a:lvl9pPr>
          </a:lstStyle>
          <a:p>
            <a:pPr indent="0" lvl="0" marL="12192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1" name="Shape 71"/>
        <p:cNvGrpSpPr/>
        <p:nvPr/>
      </p:nvGrpSpPr>
      <p:grpSpPr>
        <a:xfrm>
          <a:off x="0" y="0"/>
          <a:ext cx="0" cy="0"/>
          <a:chOff x="0" y="0"/>
          <a:chExt cx="0" cy="0"/>
        </a:xfrm>
      </p:grpSpPr>
      <p:sp>
        <p:nvSpPr>
          <p:cNvPr id="72" name="Google Shape;72;g19b27a19e90_0_21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19b27a19e90_0_21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g19b27a19e90_0_213"/>
          <p:cNvSpPr txBox="1"/>
          <p:nvPr>
            <p:ph idx="12" type="sldNum"/>
          </p:nvPr>
        </p:nvSpPr>
        <p:spPr>
          <a:xfrm>
            <a:off x="8482583" y="6525795"/>
            <a:ext cx="243900" cy="184800"/>
          </a:xfrm>
          <a:prstGeom prst="rect">
            <a:avLst/>
          </a:prstGeom>
          <a:noFill/>
          <a:ln>
            <a:noFill/>
          </a:ln>
        </p:spPr>
        <p:txBody>
          <a:bodyPr anchorCtr="0" anchor="t" bIns="0" lIns="0" spcFirstLastPara="1" rIns="0" wrap="square" tIns="0">
            <a:spAutoFit/>
          </a:bodyPr>
          <a:lstStyle>
            <a:lvl1pPr indent="0" lvl="0" marL="121920" marR="0" rtl="0" algn="l">
              <a:lnSpc>
                <a:spcPct val="100000"/>
              </a:lnSpc>
              <a:spcBef>
                <a:spcPts val="0"/>
              </a:spcBef>
              <a:buNone/>
              <a:defRPr b="0" i="0" sz="1200">
                <a:solidFill>
                  <a:srgbClr val="045C75"/>
                </a:solidFill>
                <a:latin typeface="Tahoma"/>
                <a:ea typeface="Tahoma"/>
                <a:cs typeface="Tahoma"/>
                <a:sym typeface="Tahoma"/>
              </a:defRPr>
            </a:lvl1pPr>
            <a:lvl2pPr indent="0" lvl="1" marL="121920" marR="0" rtl="0" algn="l">
              <a:lnSpc>
                <a:spcPct val="100000"/>
              </a:lnSpc>
              <a:spcBef>
                <a:spcPts val="0"/>
              </a:spcBef>
              <a:buNone/>
              <a:defRPr b="0" i="0" sz="1200">
                <a:solidFill>
                  <a:srgbClr val="045C75"/>
                </a:solidFill>
                <a:latin typeface="Tahoma"/>
                <a:ea typeface="Tahoma"/>
                <a:cs typeface="Tahoma"/>
                <a:sym typeface="Tahoma"/>
              </a:defRPr>
            </a:lvl2pPr>
            <a:lvl3pPr indent="0" lvl="2" marL="121920" marR="0" rtl="0" algn="l">
              <a:lnSpc>
                <a:spcPct val="100000"/>
              </a:lnSpc>
              <a:spcBef>
                <a:spcPts val="0"/>
              </a:spcBef>
              <a:buNone/>
              <a:defRPr b="0" i="0" sz="1200">
                <a:solidFill>
                  <a:srgbClr val="045C75"/>
                </a:solidFill>
                <a:latin typeface="Tahoma"/>
                <a:ea typeface="Tahoma"/>
                <a:cs typeface="Tahoma"/>
                <a:sym typeface="Tahoma"/>
              </a:defRPr>
            </a:lvl3pPr>
            <a:lvl4pPr indent="0" lvl="3" marL="121920" marR="0" rtl="0" algn="l">
              <a:lnSpc>
                <a:spcPct val="100000"/>
              </a:lnSpc>
              <a:spcBef>
                <a:spcPts val="0"/>
              </a:spcBef>
              <a:buNone/>
              <a:defRPr b="0" i="0" sz="1200">
                <a:solidFill>
                  <a:srgbClr val="045C75"/>
                </a:solidFill>
                <a:latin typeface="Tahoma"/>
                <a:ea typeface="Tahoma"/>
                <a:cs typeface="Tahoma"/>
                <a:sym typeface="Tahoma"/>
              </a:defRPr>
            </a:lvl4pPr>
            <a:lvl5pPr indent="0" lvl="4" marL="121920" marR="0" rtl="0" algn="l">
              <a:lnSpc>
                <a:spcPct val="100000"/>
              </a:lnSpc>
              <a:spcBef>
                <a:spcPts val="0"/>
              </a:spcBef>
              <a:buNone/>
              <a:defRPr b="0" i="0" sz="1200">
                <a:solidFill>
                  <a:srgbClr val="045C75"/>
                </a:solidFill>
                <a:latin typeface="Tahoma"/>
                <a:ea typeface="Tahoma"/>
                <a:cs typeface="Tahoma"/>
                <a:sym typeface="Tahoma"/>
              </a:defRPr>
            </a:lvl5pPr>
            <a:lvl6pPr indent="0" lvl="5" marL="121920" marR="0" rtl="0" algn="l">
              <a:lnSpc>
                <a:spcPct val="100000"/>
              </a:lnSpc>
              <a:spcBef>
                <a:spcPts val="0"/>
              </a:spcBef>
              <a:buNone/>
              <a:defRPr b="0" i="0" sz="1200">
                <a:solidFill>
                  <a:srgbClr val="045C75"/>
                </a:solidFill>
                <a:latin typeface="Tahoma"/>
                <a:ea typeface="Tahoma"/>
                <a:cs typeface="Tahoma"/>
                <a:sym typeface="Tahoma"/>
              </a:defRPr>
            </a:lvl6pPr>
            <a:lvl7pPr indent="0" lvl="6" marL="121920" marR="0" rtl="0" algn="l">
              <a:lnSpc>
                <a:spcPct val="100000"/>
              </a:lnSpc>
              <a:spcBef>
                <a:spcPts val="0"/>
              </a:spcBef>
              <a:buNone/>
              <a:defRPr b="0" i="0" sz="1200">
                <a:solidFill>
                  <a:srgbClr val="045C75"/>
                </a:solidFill>
                <a:latin typeface="Tahoma"/>
                <a:ea typeface="Tahoma"/>
                <a:cs typeface="Tahoma"/>
                <a:sym typeface="Tahoma"/>
              </a:defRPr>
            </a:lvl7pPr>
            <a:lvl8pPr indent="0" lvl="7" marL="121920" marR="0" rtl="0" algn="l">
              <a:lnSpc>
                <a:spcPct val="100000"/>
              </a:lnSpc>
              <a:spcBef>
                <a:spcPts val="0"/>
              </a:spcBef>
              <a:buNone/>
              <a:defRPr b="0" i="0" sz="1200">
                <a:solidFill>
                  <a:srgbClr val="045C75"/>
                </a:solidFill>
                <a:latin typeface="Tahoma"/>
                <a:ea typeface="Tahoma"/>
                <a:cs typeface="Tahoma"/>
                <a:sym typeface="Tahoma"/>
              </a:defRPr>
            </a:lvl8pPr>
            <a:lvl9pPr indent="0" lvl="8" marL="121920" marR="0" rtl="0" algn="l">
              <a:lnSpc>
                <a:spcPct val="100000"/>
              </a:lnSpc>
              <a:spcBef>
                <a:spcPts val="0"/>
              </a:spcBef>
              <a:buNone/>
              <a:defRPr b="0" i="0" sz="1200">
                <a:solidFill>
                  <a:srgbClr val="045C75"/>
                </a:solidFill>
                <a:latin typeface="Tahoma"/>
                <a:ea typeface="Tahoma"/>
                <a:cs typeface="Tahoma"/>
                <a:sym typeface="Tahoma"/>
              </a:defRPr>
            </a:lvl9pPr>
          </a:lstStyle>
          <a:p>
            <a:pPr indent="0" lvl="0" marL="12192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g19b27a19e90_0_217"/>
          <p:cNvSpPr txBox="1"/>
          <p:nvPr>
            <p:ph type="title"/>
          </p:nvPr>
        </p:nvSpPr>
        <p:spPr>
          <a:xfrm>
            <a:off x="2604134" y="485902"/>
            <a:ext cx="39357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1" i="0" sz="4000">
                <a:solidFill>
                  <a:srgbClr val="04607A"/>
                </a:solidFill>
                <a:latin typeface="Palatino Linotype"/>
                <a:ea typeface="Palatino Linotype"/>
                <a:cs typeface="Palatino Linotype"/>
                <a:sym typeface="Palatino Linotyp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g19b27a19e90_0_217"/>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19b27a19e90_0_217"/>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g19b27a19e90_0_217"/>
          <p:cNvSpPr txBox="1"/>
          <p:nvPr>
            <p:ph idx="12" type="sldNum"/>
          </p:nvPr>
        </p:nvSpPr>
        <p:spPr>
          <a:xfrm>
            <a:off x="8482583" y="6525795"/>
            <a:ext cx="243900" cy="184800"/>
          </a:xfrm>
          <a:prstGeom prst="rect">
            <a:avLst/>
          </a:prstGeom>
          <a:noFill/>
          <a:ln>
            <a:noFill/>
          </a:ln>
        </p:spPr>
        <p:txBody>
          <a:bodyPr anchorCtr="0" anchor="t" bIns="0" lIns="0" spcFirstLastPara="1" rIns="0" wrap="square" tIns="0">
            <a:spAutoFit/>
          </a:bodyPr>
          <a:lstStyle>
            <a:lvl1pPr indent="0" lvl="0" marL="121920" marR="0" rtl="0" algn="l">
              <a:lnSpc>
                <a:spcPct val="100000"/>
              </a:lnSpc>
              <a:spcBef>
                <a:spcPts val="0"/>
              </a:spcBef>
              <a:buNone/>
              <a:defRPr b="0" i="0" sz="1200">
                <a:solidFill>
                  <a:srgbClr val="045C75"/>
                </a:solidFill>
                <a:latin typeface="Tahoma"/>
                <a:ea typeface="Tahoma"/>
                <a:cs typeface="Tahoma"/>
                <a:sym typeface="Tahoma"/>
              </a:defRPr>
            </a:lvl1pPr>
            <a:lvl2pPr indent="0" lvl="1" marL="121920" marR="0" rtl="0" algn="l">
              <a:lnSpc>
                <a:spcPct val="100000"/>
              </a:lnSpc>
              <a:spcBef>
                <a:spcPts val="0"/>
              </a:spcBef>
              <a:buNone/>
              <a:defRPr b="0" i="0" sz="1200">
                <a:solidFill>
                  <a:srgbClr val="045C75"/>
                </a:solidFill>
                <a:latin typeface="Tahoma"/>
                <a:ea typeface="Tahoma"/>
                <a:cs typeface="Tahoma"/>
                <a:sym typeface="Tahoma"/>
              </a:defRPr>
            </a:lvl2pPr>
            <a:lvl3pPr indent="0" lvl="2" marL="121920" marR="0" rtl="0" algn="l">
              <a:lnSpc>
                <a:spcPct val="100000"/>
              </a:lnSpc>
              <a:spcBef>
                <a:spcPts val="0"/>
              </a:spcBef>
              <a:buNone/>
              <a:defRPr b="0" i="0" sz="1200">
                <a:solidFill>
                  <a:srgbClr val="045C75"/>
                </a:solidFill>
                <a:latin typeface="Tahoma"/>
                <a:ea typeface="Tahoma"/>
                <a:cs typeface="Tahoma"/>
                <a:sym typeface="Tahoma"/>
              </a:defRPr>
            </a:lvl3pPr>
            <a:lvl4pPr indent="0" lvl="3" marL="121920" marR="0" rtl="0" algn="l">
              <a:lnSpc>
                <a:spcPct val="100000"/>
              </a:lnSpc>
              <a:spcBef>
                <a:spcPts val="0"/>
              </a:spcBef>
              <a:buNone/>
              <a:defRPr b="0" i="0" sz="1200">
                <a:solidFill>
                  <a:srgbClr val="045C75"/>
                </a:solidFill>
                <a:latin typeface="Tahoma"/>
                <a:ea typeface="Tahoma"/>
                <a:cs typeface="Tahoma"/>
                <a:sym typeface="Tahoma"/>
              </a:defRPr>
            </a:lvl4pPr>
            <a:lvl5pPr indent="0" lvl="4" marL="121920" marR="0" rtl="0" algn="l">
              <a:lnSpc>
                <a:spcPct val="100000"/>
              </a:lnSpc>
              <a:spcBef>
                <a:spcPts val="0"/>
              </a:spcBef>
              <a:buNone/>
              <a:defRPr b="0" i="0" sz="1200">
                <a:solidFill>
                  <a:srgbClr val="045C75"/>
                </a:solidFill>
                <a:latin typeface="Tahoma"/>
                <a:ea typeface="Tahoma"/>
                <a:cs typeface="Tahoma"/>
                <a:sym typeface="Tahoma"/>
              </a:defRPr>
            </a:lvl5pPr>
            <a:lvl6pPr indent="0" lvl="5" marL="121920" marR="0" rtl="0" algn="l">
              <a:lnSpc>
                <a:spcPct val="100000"/>
              </a:lnSpc>
              <a:spcBef>
                <a:spcPts val="0"/>
              </a:spcBef>
              <a:buNone/>
              <a:defRPr b="0" i="0" sz="1200">
                <a:solidFill>
                  <a:srgbClr val="045C75"/>
                </a:solidFill>
                <a:latin typeface="Tahoma"/>
                <a:ea typeface="Tahoma"/>
                <a:cs typeface="Tahoma"/>
                <a:sym typeface="Tahoma"/>
              </a:defRPr>
            </a:lvl6pPr>
            <a:lvl7pPr indent="0" lvl="6" marL="121920" marR="0" rtl="0" algn="l">
              <a:lnSpc>
                <a:spcPct val="100000"/>
              </a:lnSpc>
              <a:spcBef>
                <a:spcPts val="0"/>
              </a:spcBef>
              <a:buNone/>
              <a:defRPr b="0" i="0" sz="1200">
                <a:solidFill>
                  <a:srgbClr val="045C75"/>
                </a:solidFill>
                <a:latin typeface="Tahoma"/>
                <a:ea typeface="Tahoma"/>
                <a:cs typeface="Tahoma"/>
                <a:sym typeface="Tahoma"/>
              </a:defRPr>
            </a:lvl7pPr>
            <a:lvl8pPr indent="0" lvl="7" marL="121920" marR="0" rtl="0" algn="l">
              <a:lnSpc>
                <a:spcPct val="100000"/>
              </a:lnSpc>
              <a:spcBef>
                <a:spcPts val="0"/>
              </a:spcBef>
              <a:buNone/>
              <a:defRPr b="0" i="0" sz="1200">
                <a:solidFill>
                  <a:srgbClr val="045C75"/>
                </a:solidFill>
                <a:latin typeface="Tahoma"/>
                <a:ea typeface="Tahoma"/>
                <a:cs typeface="Tahoma"/>
                <a:sym typeface="Tahoma"/>
              </a:defRPr>
            </a:lvl8pPr>
            <a:lvl9pPr indent="0" lvl="8" marL="121920" marR="0" rtl="0" algn="l">
              <a:lnSpc>
                <a:spcPct val="100000"/>
              </a:lnSpc>
              <a:spcBef>
                <a:spcPts val="0"/>
              </a:spcBef>
              <a:buNone/>
              <a:defRPr b="0" i="0" sz="1200">
                <a:solidFill>
                  <a:srgbClr val="045C75"/>
                </a:solidFill>
                <a:latin typeface="Tahoma"/>
                <a:ea typeface="Tahoma"/>
                <a:cs typeface="Tahoma"/>
                <a:sym typeface="Tahoma"/>
              </a:defRPr>
            </a:lvl9pPr>
          </a:lstStyle>
          <a:p>
            <a:pPr indent="0" lvl="0" marL="12192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0" name="Shape 80"/>
        <p:cNvGrpSpPr/>
        <p:nvPr/>
      </p:nvGrpSpPr>
      <p:grpSpPr>
        <a:xfrm>
          <a:off x="0" y="0"/>
          <a:ext cx="0" cy="0"/>
          <a:chOff x="0" y="0"/>
          <a:chExt cx="0" cy="0"/>
        </a:xfrm>
      </p:grpSpPr>
      <p:sp>
        <p:nvSpPr>
          <p:cNvPr id="81" name="Google Shape;81;g19b27a19e90_0_222"/>
          <p:cNvSpPr txBox="1"/>
          <p:nvPr>
            <p:ph type="title"/>
          </p:nvPr>
        </p:nvSpPr>
        <p:spPr>
          <a:xfrm>
            <a:off x="2604134" y="485902"/>
            <a:ext cx="3935700" cy="635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000"/>
              <a:buNone/>
              <a:defRPr b="1" i="0" sz="4000">
                <a:solidFill>
                  <a:srgbClr val="04607A"/>
                </a:solidFill>
                <a:latin typeface="Palatino Linotype"/>
                <a:ea typeface="Palatino Linotype"/>
                <a:cs typeface="Palatino Linotype"/>
                <a:sym typeface="Palatino Linotyp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g19b27a19e90_0_222"/>
          <p:cNvSpPr txBox="1"/>
          <p:nvPr>
            <p:ph idx="1" type="body"/>
          </p:nvPr>
        </p:nvSpPr>
        <p:spPr>
          <a:xfrm>
            <a:off x="457200" y="1577340"/>
            <a:ext cx="39777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83" name="Google Shape;83;g19b27a19e90_0_222"/>
          <p:cNvSpPr txBox="1"/>
          <p:nvPr>
            <p:ph idx="2" type="body"/>
          </p:nvPr>
        </p:nvSpPr>
        <p:spPr>
          <a:xfrm>
            <a:off x="4709160" y="1577340"/>
            <a:ext cx="39777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84" name="Google Shape;84;g19b27a19e90_0_222"/>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19b27a19e90_0_222"/>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19b27a19e90_0_222"/>
          <p:cNvSpPr txBox="1"/>
          <p:nvPr>
            <p:ph idx="12" type="sldNum"/>
          </p:nvPr>
        </p:nvSpPr>
        <p:spPr>
          <a:xfrm>
            <a:off x="8482583" y="6525795"/>
            <a:ext cx="243900" cy="184800"/>
          </a:xfrm>
          <a:prstGeom prst="rect">
            <a:avLst/>
          </a:prstGeom>
          <a:noFill/>
          <a:ln>
            <a:noFill/>
          </a:ln>
        </p:spPr>
        <p:txBody>
          <a:bodyPr anchorCtr="0" anchor="t" bIns="0" lIns="0" spcFirstLastPara="1" rIns="0" wrap="square" tIns="0">
            <a:spAutoFit/>
          </a:bodyPr>
          <a:lstStyle>
            <a:lvl1pPr indent="0" lvl="0" marL="121920" marR="0" rtl="0" algn="l">
              <a:lnSpc>
                <a:spcPct val="100000"/>
              </a:lnSpc>
              <a:spcBef>
                <a:spcPts val="0"/>
              </a:spcBef>
              <a:buNone/>
              <a:defRPr b="0" i="0" sz="1200">
                <a:solidFill>
                  <a:srgbClr val="045C75"/>
                </a:solidFill>
                <a:latin typeface="Tahoma"/>
                <a:ea typeface="Tahoma"/>
                <a:cs typeface="Tahoma"/>
                <a:sym typeface="Tahoma"/>
              </a:defRPr>
            </a:lvl1pPr>
            <a:lvl2pPr indent="0" lvl="1" marL="121920" marR="0" rtl="0" algn="l">
              <a:lnSpc>
                <a:spcPct val="100000"/>
              </a:lnSpc>
              <a:spcBef>
                <a:spcPts val="0"/>
              </a:spcBef>
              <a:buNone/>
              <a:defRPr b="0" i="0" sz="1200">
                <a:solidFill>
                  <a:srgbClr val="045C75"/>
                </a:solidFill>
                <a:latin typeface="Tahoma"/>
                <a:ea typeface="Tahoma"/>
                <a:cs typeface="Tahoma"/>
                <a:sym typeface="Tahoma"/>
              </a:defRPr>
            </a:lvl2pPr>
            <a:lvl3pPr indent="0" lvl="2" marL="121920" marR="0" rtl="0" algn="l">
              <a:lnSpc>
                <a:spcPct val="100000"/>
              </a:lnSpc>
              <a:spcBef>
                <a:spcPts val="0"/>
              </a:spcBef>
              <a:buNone/>
              <a:defRPr b="0" i="0" sz="1200">
                <a:solidFill>
                  <a:srgbClr val="045C75"/>
                </a:solidFill>
                <a:latin typeface="Tahoma"/>
                <a:ea typeface="Tahoma"/>
                <a:cs typeface="Tahoma"/>
                <a:sym typeface="Tahoma"/>
              </a:defRPr>
            </a:lvl3pPr>
            <a:lvl4pPr indent="0" lvl="3" marL="121920" marR="0" rtl="0" algn="l">
              <a:lnSpc>
                <a:spcPct val="100000"/>
              </a:lnSpc>
              <a:spcBef>
                <a:spcPts val="0"/>
              </a:spcBef>
              <a:buNone/>
              <a:defRPr b="0" i="0" sz="1200">
                <a:solidFill>
                  <a:srgbClr val="045C75"/>
                </a:solidFill>
                <a:latin typeface="Tahoma"/>
                <a:ea typeface="Tahoma"/>
                <a:cs typeface="Tahoma"/>
                <a:sym typeface="Tahoma"/>
              </a:defRPr>
            </a:lvl4pPr>
            <a:lvl5pPr indent="0" lvl="4" marL="121920" marR="0" rtl="0" algn="l">
              <a:lnSpc>
                <a:spcPct val="100000"/>
              </a:lnSpc>
              <a:spcBef>
                <a:spcPts val="0"/>
              </a:spcBef>
              <a:buNone/>
              <a:defRPr b="0" i="0" sz="1200">
                <a:solidFill>
                  <a:srgbClr val="045C75"/>
                </a:solidFill>
                <a:latin typeface="Tahoma"/>
                <a:ea typeface="Tahoma"/>
                <a:cs typeface="Tahoma"/>
                <a:sym typeface="Tahoma"/>
              </a:defRPr>
            </a:lvl5pPr>
            <a:lvl6pPr indent="0" lvl="5" marL="121920" marR="0" rtl="0" algn="l">
              <a:lnSpc>
                <a:spcPct val="100000"/>
              </a:lnSpc>
              <a:spcBef>
                <a:spcPts val="0"/>
              </a:spcBef>
              <a:buNone/>
              <a:defRPr b="0" i="0" sz="1200">
                <a:solidFill>
                  <a:srgbClr val="045C75"/>
                </a:solidFill>
                <a:latin typeface="Tahoma"/>
                <a:ea typeface="Tahoma"/>
                <a:cs typeface="Tahoma"/>
                <a:sym typeface="Tahoma"/>
              </a:defRPr>
            </a:lvl6pPr>
            <a:lvl7pPr indent="0" lvl="6" marL="121920" marR="0" rtl="0" algn="l">
              <a:lnSpc>
                <a:spcPct val="100000"/>
              </a:lnSpc>
              <a:spcBef>
                <a:spcPts val="0"/>
              </a:spcBef>
              <a:buNone/>
              <a:defRPr b="0" i="0" sz="1200">
                <a:solidFill>
                  <a:srgbClr val="045C75"/>
                </a:solidFill>
                <a:latin typeface="Tahoma"/>
                <a:ea typeface="Tahoma"/>
                <a:cs typeface="Tahoma"/>
                <a:sym typeface="Tahoma"/>
              </a:defRPr>
            </a:lvl7pPr>
            <a:lvl8pPr indent="0" lvl="7" marL="121920" marR="0" rtl="0" algn="l">
              <a:lnSpc>
                <a:spcPct val="100000"/>
              </a:lnSpc>
              <a:spcBef>
                <a:spcPts val="0"/>
              </a:spcBef>
              <a:buNone/>
              <a:defRPr b="0" i="0" sz="1200">
                <a:solidFill>
                  <a:srgbClr val="045C75"/>
                </a:solidFill>
                <a:latin typeface="Tahoma"/>
                <a:ea typeface="Tahoma"/>
                <a:cs typeface="Tahoma"/>
                <a:sym typeface="Tahoma"/>
              </a:defRPr>
            </a:lvl8pPr>
            <a:lvl9pPr indent="0" lvl="8" marL="121920" marR="0" rtl="0" algn="l">
              <a:lnSpc>
                <a:spcPct val="100000"/>
              </a:lnSpc>
              <a:spcBef>
                <a:spcPts val="0"/>
              </a:spcBef>
              <a:buNone/>
              <a:defRPr b="0" i="0" sz="1200">
                <a:solidFill>
                  <a:srgbClr val="045C75"/>
                </a:solidFill>
                <a:latin typeface="Tahoma"/>
                <a:ea typeface="Tahoma"/>
                <a:cs typeface="Tahoma"/>
                <a:sym typeface="Tahoma"/>
              </a:defRPr>
            </a:lvl9pPr>
          </a:lstStyle>
          <a:p>
            <a:pPr indent="0" lvl="0" marL="12192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g19b27a19e90_0_163"/>
          <p:cNvSpPr txBox="1"/>
          <p:nvPr>
            <p:ph type="title"/>
          </p:nvPr>
        </p:nvSpPr>
        <p:spPr>
          <a:xfrm>
            <a:off x="671250" y="2855000"/>
            <a:ext cx="7852200" cy="11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g19b27a19e90_0_16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19b27a19e90_0_16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19b27a19e90_0_16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g19b27a19e90_0_16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19b27a19e90_0_17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g19b27a19e90_0_170"/>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9b27a19e90_0_170"/>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19b27a19e90_0_17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9b27a19e90_0_17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g19b27a19e90_0_17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19b27a19e90_0_178"/>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g19b27a19e90_0_178"/>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g19b27a19e90_0_17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g19b27a19e90_0_182"/>
          <p:cNvSpPr txBox="1"/>
          <p:nvPr>
            <p:ph type="title"/>
          </p:nvPr>
        </p:nvSpPr>
        <p:spPr>
          <a:xfrm>
            <a:off x="490250" y="701800"/>
            <a:ext cx="62271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2" name="Google Shape;42;g19b27a19e90_0_18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g19b27a19e90_0_185"/>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g19b27a19e90_0_185"/>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g19b27a19e90_0_185"/>
          <p:cNvSpPr txBox="1"/>
          <p:nvPr>
            <p:ph type="title"/>
          </p:nvPr>
        </p:nvSpPr>
        <p:spPr>
          <a:xfrm>
            <a:off x="265500" y="1441867"/>
            <a:ext cx="4045200" cy="228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g19b27a19e90_0_185"/>
          <p:cNvSpPr txBox="1"/>
          <p:nvPr>
            <p:ph idx="1" type="subTitle"/>
          </p:nvPr>
        </p:nvSpPr>
        <p:spPr>
          <a:xfrm>
            <a:off x="265500" y="37936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g19b27a19e90_0_185"/>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9" name="Google Shape;49;g19b27a19e90_0_18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19b27a19e90_0_192"/>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g19b27a19e90_0_19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g19b27a19e90_0_15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g19b27a19e90_0_15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g19b27a19e90_0_15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25.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35.png"/><Relationship Id="rId4" Type="http://schemas.openxmlformats.org/officeDocument/2006/relationships/image" Target="../media/image15.png"/><Relationship Id="rId9" Type="http://schemas.openxmlformats.org/officeDocument/2006/relationships/image" Target="../media/image36.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41.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3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3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6.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4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3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image" Target="../media/image29.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image" Target="../media/image4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image" Target="../media/image40.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3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39.jpg"/><Relationship Id="rId4" Type="http://schemas.openxmlformats.org/officeDocument/2006/relationships/image" Target="../media/image49.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44.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45.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46.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52.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1.png"/><Relationship Id="rId7" Type="http://schemas.openxmlformats.org/officeDocument/2006/relationships/image" Target="../media/image5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53.png"/><Relationship Id="rId4" Type="http://schemas.openxmlformats.org/officeDocument/2006/relationships/image" Target="../media/image58.png"/><Relationship Id="rId5" Type="http://schemas.openxmlformats.org/officeDocument/2006/relationships/image" Target="../media/image57.png"/><Relationship Id="rId6" Type="http://schemas.openxmlformats.org/officeDocument/2006/relationships/image" Target="../media/image54.png"/><Relationship Id="rId7" Type="http://schemas.openxmlformats.org/officeDocument/2006/relationships/image" Target="../media/image5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61.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image" Target="../media/image65.png"/><Relationship Id="rId4" Type="http://schemas.openxmlformats.org/officeDocument/2006/relationships/image" Target="../media/image64.png"/><Relationship Id="rId5" Type="http://schemas.openxmlformats.org/officeDocument/2006/relationships/image" Target="../media/image62.png"/><Relationship Id="rId6" Type="http://schemas.openxmlformats.org/officeDocument/2006/relationships/image" Target="../media/image60.png"/><Relationship Id="rId7" Type="http://schemas.openxmlformats.org/officeDocument/2006/relationships/image" Target="../media/image6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644142" y="2011807"/>
            <a:ext cx="5855700" cy="1121100"/>
          </a:xfrm>
          <a:prstGeom prst="rect">
            <a:avLst/>
          </a:prstGeom>
          <a:noFill/>
          <a:ln>
            <a:noFill/>
          </a:ln>
        </p:spPr>
        <p:txBody>
          <a:bodyPr anchorCtr="0" anchor="t" bIns="0" lIns="0" spcFirstLastPara="1" rIns="0" wrap="square" tIns="12700">
            <a:spAutoFit/>
          </a:bodyPr>
          <a:lstStyle/>
          <a:p>
            <a:pPr indent="598805" lvl="0" marL="12700" marR="5080" rtl="0" algn="l">
              <a:lnSpc>
                <a:spcPct val="100000"/>
              </a:lnSpc>
              <a:spcBef>
                <a:spcPts val="0"/>
              </a:spcBef>
              <a:spcAft>
                <a:spcPts val="0"/>
              </a:spcAft>
              <a:buNone/>
            </a:pPr>
            <a:r>
              <a:rPr lang="en-US"/>
              <a:t>Problem Solving Agent  State Space Representations</a:t>
            </a:r>
            <a:endParaRPr/>
          </a:p>
        </p:txBody>
      </p:sp>
      <p:sp>
        <p:nvSpPr>
          <p:cNvPr id="92" name="Google Shape;92;p1"/>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lnSpc>
                <a:spcPct val="100000"/>
              </a:lnSpc>
              <a:spcBef>
                <a:spcPts val="0"/>
              </a:spcBef>
              <a:spcAft>
                <a:spcPts val="0"/>
              </a:spcAft>
              <a:buNone/>
            </a:pPr>
            <a:fld id="{00000000-1234-1234-1234-123412341234}" type="slidenum">
              <a:rPr lang="en-US"/>
              <a:t>‹#›</a:t>
            </a:fld>
            <a:endParaRPr/>
          </a:p>
        </p:txBody>
      </p:sp>
      <p:sp>
        <p:nvSpPr>
          <p:cNvPr id="93" name="Google Shape;93;p1"/>
          <p:cNvSpPr txBox="1"/>
          <p:nvPr/>
        </p:nvSpPr>
        <p:spPr>
          <a:xfrm>
            <a:off x="2667000" y="3708272"/>
            <a:ext cx="3552316"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3200" u="none" cap="none" strike="noStrike">
                <a:solidFill>
                  <a:schemeClr val="dk1"/>
                </a:solidFill>
                <a:latin typeface="Tahoma"/>
                <a:ea typeface="Tahoma"/>
                <a:cs typeface="Tahoma"/>
                <a:sym typeface="Tahoma"/>
              </a:rPr>
              <a:t>Chapter - 03</a:t>
            </a:r>
            <a:endParaRPr b="0" i="0" sz="32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311700" y="593367"/>
            <a:ext cx="8520600" cy="7635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lang="en-US" sz="3200"/>
              <a:t>Example Problems : Activity </a:t>
            </a:r>
            <a:endParaRPr sz="3200"/>
          </a:p>
        </p:txBody>
      </p:sp>
      <p:sp>
        <p:nvSpPr>
          <p:cNvPr id="166" name="Google Shape;166;p10"/>
          <p:cNvSpPr txBox="1"/>
          <p:nvPr>
            <p:ph idx="1" type="body"/>
          </p:nvPr>
        </p:nvSpPr>
        <p:spPr>
          <a:xfrm>
            <a:off x="1380050" y="1150950"/>
            <a:ext cx="7692300" cy="3388800"/>
          </a:xfrm>
          <a:prstGeom prst="rect">
            <a:avLst/>
          </a:prstGeom>
          <a:noFill/>
          <a:ln>
            <a:noFill/>
          </a:ln>
        </p:spPr>
        <p:txBody>
          <a:bodyPr anchorCtr="0" anchor="t" bIns="45700" lIns="91425" spcFirstLastPara="1" rIns="91425" wrap="square" tIns="45700">
            <a:normAutofit lnSpcReduction="10000"/>
          </a:bodyPr>
          <a:lstStyle/>
          <a:p>
            <a:pPr indent="-369570" lvl="0" marL="457200" rtl="0" algn="l">
              <a:lnSpc>
                <a:spcPct val="150000"/>
              </a:lnSpc>
              <a:spcBef>
                <a:spcPts val="580"/>
              </a:spcBef>
              <a:spcAft>
                <a:spcPts val="0"/>
              </a:spcAft>
              <a:buClr>
                <a:schemeClr val="dk1"/>
              </a:buClr>
              <a:buSzPts val="2220"/>
              <a:buFont typeface="Book Antiqua"/>
              <a:buChar char="●"/>
            </a:pPr>
            <a:r>
              <a:rPr lang="en-US" sz="2220">
                <a:latin typeface="Book Antiqua"/>
                <a:ea typeface="Book Antiqua"/>
                <a:cs typeface="Book Antiqua"/>
                <a:sym typeface="Book Antiqua"/>
              </a:rPr>
              <a:t>Vacuum Cleaner Agent</a:t>
            </a:r>
            <a:endParaRPr sz="2220">
              <a:latin typeface="Book Antiqua"/>
              <a:ea typeface="Book Antiqua"/>
              <a:cs typeface="Book Antiqua"/>
              <a:sym typeface="Book Antiqua"/>
            </a:endParaRPr>
          </a:p>
          <a:p>
            <a:pPr indent="-369570" lvl="0" marL="457200" rtl="0" algn="l">
              <a:lnSpc>
                <a:spcPct val="150000"/>
              </a:lnSpc>
              <a:spcBef>
                <a:spcPts val="0"/>
              </a:spcBef>
              <a:spcAft>
                <a:spcPts val="0"/>
              </a:spcAft>
              <a:buClr>
                <a:schemeClr val="dk1"/>
              </a:buClr>
              <a:buSzPts val="2220"/>
              <a:buFont typeface="Book Antiqua"/>
              <a:buChar char="●"/>
            </a:pPr>
            <a:r>
              <a:rPr lang="en-US" sz="2220">
                <a:latin typeface="Book Antiqua"/>
                <a:ea typeface="Book Antiqua"/>
                <a:cs typeface="Book Antiqua"/>
                <a:sym typeface="Book Antiqua"/>
              </a:rPr>
              <a:t>Travel Salesman Problem – Pathfinding to Romania</a:t>
            </a:r>
            <a:endParaRPr sz="2220">
              <a:latin typeface="Book Antiqua"/>
              <a:ea typeface="Book Antiqua"/>
              <a:cs typeface="Book Antiqua"/>
              <a:sym typeface="Book Antiqua"/>
            </a:endParaRPr>
          </a:p>
          <a:p>
            <a:pPr indent="-369570" lvl="0" marL="457200" rtl="0" algn="l">
              <a:lnSpc>
                <a:spcPct val="150000"/>
              </a:lnSpc>
              <a:spcBef>
                <a:spcPts val="0"/>
              </a:spcBef>
              <a:spcAft>
                <a:spcPts val="0"/>
              </a:spcAft>
              <a:buClr>
                <a:schemeClr val="dk1"/>
              </a:buClr>
              <a:buSzPts val="2220"/>
              <a:buFont typeface="Book Antiqua"/>
              <a:buChar char="●"/>
            </a:pPr>
            <a:r>
              <a:rPr lang="en-US" sz="2220">
                <a:latin typeface="Book Antiqua"/>
                <a:ea typeface="Book Antiqua"/>
                <a:cs typeface="Book Antiqua"/>
                <a:sym typeface="Book Antiqua"/>
              </a:rPr>
              <a:t>8 Queens problem</a:t>
            </a:r>
            <a:endParaRPr sz="2220">
              <a:latin typeface="Book Antiqua"/>
              <a:ea typeface="Book Antiqua"/>
              <a:cs typeface="Book Antiqua"/>
              <a:sym typeface="Book Antiqua"/>
            </a:endParaRPr>
          </a:p>
          <a:p>
            <a:pPr indent="-369570" lvl="0" marL="457200" rtl="0" algn="l">
              <a:lnSpc>
                <a:spcPct val="150000"/>
              </a:lnSpc>
              <a:spcBef>
                <a:spcPts val="0"/>
              </a:spcBef>
              <a:spcAft>
                <a:spcPts val="0"/>
              </a:spcAft>
              <a:buClr>
                <a:schemeClr val="dk1"/>
              </a:buClr>
              <a:buSzPts val="2220"/>
              <a:buFont typeface="Book Antiqua"/>
              <a:buChar char="●"/>
            </a:pPr>
            <a:r>
              <a:rPr lang="en-US" sz="2220">
                <a:latin typeface="Book Antiqua"/>
                <a:ea typeface="Book Antiqua"/>
                <a:cs typeface="Book Antiqua"/>
                <a:sym typeface="Book Antiqua"/>
              </a:rPr>
              <a:t>8 Puzzle Problem</a:t>
            </a:r>
            <a:endParaRPr sz="2220">
              <a:latin typeface="Book Antiqua"/>
              <a:ea typeface="Book Antiqua"/>
              <a:cs typeface="Book Antiqua"/>
              <a:sym typeface="Book Antiqua"/>
            </a:endParaRPr>
          </a:p>
          <a:p>
            <a:pPr indent="-369570" lvl="0" marL="457200" rtl="0" algn="l">
              <a:lnSpc>
                <a:spcPct val="150000"/>
              </a:lnSpc>
              <a:spcBef>
                <a:spcPts val="0"/>
              </a:spcBef>
              <a:spcAft>
                <a:spcPts val="0"/>
              </a:spcAft>
              <a:buClr>
                <a:schemeClr val="dk1"/>
              </a:buClr>
              <a:buSzPts val="2220"/>
              <a:buFont typeface="Book Antiqua"/>
              <a:buChar char="●"/>
            </a:pPr>
            <a:r>
              <a:rPr lang="en-US" sz="2220">
                <a:latin typeface="Book Antiqua"/>
                <a:ea typeface="Book Antiqua"/>
                <a:cs typeface="Book Antiqua"/>
                <a:sym typeface="Book Antiqua"/>
              </a:rPr>
              <a:t>Robot Block World</a:t>
            </a:r>
            <a:endParaRPr/>
          </a:p>
          <a:p>
            <a:pPr indent="-369570" lvl="0" marL="457200" rtl="0" algn="l">
              <a:lnSpc>
                <a:spcPct val="150000"/>
              </a:lnSpc>
              <a:spcBef>
                <a:spcPts val="0"/>
              </a:spcBef>
              <a:spcAft>
                <a:spcPts val="0"/>
              </a:spcAft>
              <a:buClr>
                <a:schemeClr val="dk1"/>
              </a:buClr>
              <a:buSzPts val="2220"/>
              <a:buFont typeface="Book Antiqua"/>
              <a:buChar char="●"/>
            </a:pPr>
            <a:r>
              <a:rPr lang="en-US" sz="2220">
                <a:latin typeface="Book Antiqua"/>
                <a:ea typeface="Book Antiqua"/>
                <a:cs typeface="Book Antiqua"/>
                <a:sym typeface="Book Antiqua"/>
              </a:rPr>
              <a:t>Missionaries and Cannibals</a:t>
            </a:r>
            <a:endParaRPr sz="2220">
              <a:latin typeface="Book Antiqua"/>
              <a:ea typeface="Book Antiqua"/>
              <a:cs typeface="Book Antiqua"/>
              <a:sym typeface="Book Antiqua"/>
            </a:endParaRPr>
          </a:p>
          <a:p>
            <a:pPr indent="0" lvl="0" marL="457200" rtl="0" algn="l">
              <a:lnSpc>
                <a:spcPct val="150000"/>
              </a:lnSpc>
              <a:spcBef>
                <a:spcPts val="580"/>
              </a:spcBef>
              <a:spcAft>
                <a:spcPts val="0"/>
              </a:spcAft>
              <a:buClr>
                <a:schemeClr val="dk1"/>
              </a:buClr>
              <a:buSzPts val="1800"/>
              <a:buFont typeface="Cambria"/>
              <a:buNone/>
            </a:pPr>
            <a:r>
              <a:t/>
            </a:r>
            <a:endParaRPr sz="1850"/>
          </a:p>
        </p:txBody>
      </p:sp>
      <p:sp>
        <p:nvSpPr>
          <p:cNvPr id="167" name="Google Shape;167;p10"/>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1314958" y="868425"/>
            <a:ext cx="6511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State Space and Search Tree</a:t>
            </a:r>
            <a:endParaRPr/>
          </a:p>
        </p:txBody>
      </p:sp>
      <p:sp>
        <p:nvSpPr>
          <p:cNvPr id="173" name="Google Shape;173;p11"/>
          <p:cNvSpPr txBox="1"/>
          <p:nvPr>
            <p:ph idx="12" type="sldNum"/>
          </p:nvPr>
        </p:nvSpPr>
        <p:spPr>
          <a:xfrm>
            <a:off x="8482583" y="6525795"/>
            <a:ext cx="243900" cy="3822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
        <p:nvSpPr>
          <p:cNvPr id="174" name="Google Shape;174;p11"/>
          <p:cNvSpPr txBox="1"/>
          <p:nvPr/>
        </p:nvSpPr>
        <p:spPr>
          <a:xfrm>
            <a:off x="535940" y="1947799"/>
            <a:ext cx="7954645" cy="3275965"/>
          </a:xfrm>
          <a:prstGeom prst="rect">
            <a:avLst/>
          </a:prstGeom>
          <a:noFill/>
          <a:ln>
            <a:noFill/>
          </a:ln>
        </p:spPr>
        <p:txBody>
          <a:bodyPr anchorCtr="0" anchor="t" bIns="0" lIns="0" spcFirstLastPara="1" rIns="0" wrap="square" tIns="13325">
            <a:spAutoFit/>
          </a:bodyPr>
          <a:lstStyle/>
          <a:p>
            <a:pPr indent="-274319" lvl="0" marL="286385" marR="354965" rtl="0" algn="l">
              <a:lnSpc>
                <a:spcPct val="100000"/>
              </a:lnSpc>
              <a:spcBef>
                <a:spcPts val="0"/>
              </a:spcBef>
              <a:spcAft>
                <a:spcPts val="0"/>
              </a:spcAft>
              <a:buClr>
                <a:srgbClr val="0AD0D9"/>
              </a:buClr>
              <a:buSzPts val="2450"/>
              <a:buFont typeface="Quattrocento Sans"/>
              <a:buChar char="⚫"/>
            </a:pPr>
            <a:r>
              <a:rPr b="0" i="0" lang="en-US" sz="2600" u="none" cap="none" strike="noStrike">
                <a:solidFill>
                  <a:schemeClr val="dk1"/>
                </a:solidFill>
                <a:latin typeface="Constantia"/>
                <a:ea typeface="Constantia"/>
                <a:cs typeface="Constantia"/>
                <a:sym typeface="Constantia"/>
              </a:rPr>
              <a:t>A </a:t>
            </a:r>
            <a:r>
              <a:rPr b="1" i="0" lang="en-US" sz="2600" u="none" cap="none" strike="noStrike">
                <a:solidFill>
                  <a:srgbClr val="C00000"/>
                </a:solidFill>
                <a:latin typeface="Constantia"/>
                <a:ea typeface="Constantia"/>
                <a:cs typeface="Constantia"/>
                <a:sym typeface="Constantia"/>
              </a:rPr>
              <a:t>state space : </a:t>
            </a:r>
            <a:r>
              <a:rPr b="0" i="0" lang="en-US" sz="2600" u="none" cap="none" strike="noStrike">
                <a:solidFill>
                  <a:schemeClr val="dk1"/>
                </a:solidFill>
                <a:latin typeface="Constantia"/>
                <a:ea typeface="Constantia"/>
                <a:cs typeface="Constantia"/>
                <a:sym typeface="Constantia"/>
              </a:rPr>
              <a:t>a graph whose </a:t>
            </a:r>
            <a:r>
              <a:rPr b="1" i="0" lang="en-US" sz="2600" u="none" cap="none" strike="noStrike">
                <a:solidFill>
                  <a:srgbClr val="006FC0"/>
                </a:solidFill>
                <a:latin typeface="Constantia"/>
                <a:ea typeface="Constantia"/>
                <a:cs typeface="Constantia"/>
                <a:sym typeface="Constantia"/>
              </a:rPr>
              <a:t>nodes are the set of  all states</a:t>
            </a:r>
            <a:r>
              <a:rPr b="0" i="0" lang="en-US" sz="2600" u="none" cap="none" strike="noStrike">
                <a:solidFill>
                  <a:schemeClr val="dk1"/>
                </a:solidFill>
                <a:latin typeface="Constantia"/>
                <a:ea typeface="Constantia"/>
                <a:cs typeface="Constantia"/>
                <a:sym typeface="Constantia"/>
              </a:rPr>
              <a:t>, and whose </a:t>
            </a:r>
            <a:r>
              <a:rPr b="1" i="0" lang="en-US" sz="2600" u="none" cap="none" strike="noStrike">
                <a:solidFill>
                  <a:srgbClr val="006FC0"/>
                </a:solidFill>
                <a:latin typeface="Constantia"/>
                <a:ea typeface="Constantia"/>
                <a:cs typeface="Constantia"/>
                <a:sym typeface="Constantia"/>
              </a:rPr>
              <a:t>links are actions </a:t>
            </a:r>
            <a:r>
              <a:rPr b="0" i="0" lang="en-US" sz="2600" u="none" cap="none" strike="noStrike">
                <a:solidFill>
                  <a:schemeClr val="dk1"/>
                </a:solidFill>
                <a:latin typeface="Constantia"/>
                <a:ea typeface="Constantia"/>
                <a:cs typeface="Constantia"/>
                <a:sym typeface="Constantia"/>
              </a:rPr>
              <a:t>that  transform one state into another.</a:t>
            </a:r>
            <a:endParaRPr b="0" i="0" sz="2600" u="none" cap="none" strike="noStrike">
              <a:solidFill>
                <a:schemeClr val="dk1"/>
              </a:solidFill>
              <a:latin typeface="Constantia"/>
              <a:ea typeface="Constantia"/>
              <a:cs typeface="Constantia"/>
              <a:sym typeface="Constantia"/>
            </a:endParaRPr>
          </a:p>
          <a:p>
            <a:pPr indent="0" lvl="0" marL="0" marR="0" rtl="0" algn="l">
              <a:lnSpc>
                <a:spcPct val="100000"/>
              </a:lnSpc>
              <a:spcBef>
                <a:spcPts val="20"/>
              </a:spcBef>
              <a:spcAft>
                <a:spcPts val="0"/>
              </a:spcAft>
              <a:buClr>
                <a:srgbClr val="0AD0D9"/>
              </a:buClr>
              <a:buSzPts val="3050"/>
              <a:buFont typeface="Quattrocento Sans"/>
              <a:buNone/>
            </a:pPr>
            <a:r>
              <a:t/>
            </a:r>
            <a:endParaRPr b="0" i="0" sz="3050" u="none" cap="none" strike="noStrike">
              <a:solidFill>
                <a:schemeClr val="dk1"/>
              </a:solidFill>
              <a:latin typeface="Constantia"/>
              <a:ea typeface="Constantia"/>
              <a:cs typeface="Constantia"/>
              <a:sym typeface="Constantia"/>
            </a:endParaRPr>
          </a:p>
          <a:p>
            <a:pPr indent="-274319" lvl="0" marL="286385" marR="5080" rtl="0" algn="l">
              <a:lnSpc>
                <a:spcPct val="100000"/>
              </a:lnSpc>
              <a:spcBef>
                <a:spcPts val="0"/>
              </a:spcBef>
              <a:spcAft>
                <a:spcPts val="0"/>
              </a:spcAft>
              <a:buClr>
                <a:srgbClr val="0AD0D9"/>
              </a:buClr>
              <a:buSzPts val="2450"/>
              <a:buFont typeface="Quattrocento Sans"/>
              <a:buChar char="⚫"/>
            </a:pPr>
            <a:r>
              <a:rPr b="1" i="0" lang="en-US" sz="2600" u="none" cap="none" strike="noStrike">
                <a:solidFill>
                  <a:srgbClr val="C00000"/>
                </a:solidFill>
                <a:latin typeface="Constantia"/>
                <a:ea typeface="Constantia"/>
                <a:cs typeface="Constantia"/>
                <a:sym typeface="Constantia"/>
              </a:rPr>
              <a:t>A search tree : </a:t>
            </a:r>
            <a:r>
              <a:rPr b="0" i="0" lang="en-US" sz="2600" u="none" cap="none" strike="noStrike">
                <a:solidFill>
                  <a:schemeClr val="dk1"/>
                </a:solidFill>
                <a:latin typeface="Constantia"/>
                <a:ea typeface="Constantia"/>
                <a:cs typeface="Constantia"/>
                <a:sym typeface="Constantia"/>
              </a:rPr>
              <a:t>a tree (a graph with no undirected  loops) in which the root node is the start state and the  set of children for each node consists of the states  reachable by taking any action.</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928495" y="645160"/>
            <a:ext cx="55392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Defining Search Problems</a:t>
            </a:r>
            <a:endParaRPr/>
          </a:p>
        </p:txBody>
      </p:sp>
      <p:sp>
        <p:nvSpPr>
          <p:cNvPr id="180" name="Google Shape;180;p12"/>
          <p:cNvSpPr txBox="1"/>
          <p:nvPr/>
        </p:nvSpPr>
        <p:spPr>
          <a:xfrm>
            <a:off x="458825" y="1174216"/>
            <a:ext cx="7728584" cy="5269230"/>
          </a:xfrm>
          <a:prstGeom prst="rect">
            <a:avLst/>
          </a:prstGeom>
          <a:noFill/>
          <a:ln>
            <a:noFill/>
          </a:ln>
        </p:spPr>
        <p:txBody>
          <a:bodyPr anchorCtr="0" anchor="t" bIns="0" lIns="0" spcFirstLastPara="1" rIns="0" wrap="square" tIns="73650">
            <a:spAutoFit/>
          </a:bodyPr>
          <a:lstStyle/>
          <a:p>
            <a:pPr indent="-274320" lvl="0" marL="287020" marR="0" rtl="0" algn="l">
              <a:lnSpc>
                <a:spcPct val="100000"/>
              </a:lnSpc>
              <a:spcBef>
                <a:spcPts val="0"/>
              </a:spcBef>
              <a:spcAft>
                <a:spcPts val="0"/>
              </a:spcAft>
              <a:buClr>
                <a:srgbClr val="0AD0D9"/>
              </a:buClr>
              <a:buSzPts val="1900"/>
              <a:buFont typeface="Quattrocento Sans"/>
              <a:buChar char="⚫"/>
            </a:pPr>
            <a:r>
              <a:rPr b="1" i="0" lang="en-US" sz="2000" u="none" cap="none" strike="noStrike">
                <a:solidFill>
                  <a:schemeClr val="dk1"/>
                </a:solidFill>
                <a:latin typeface="Constantia"/>
                <a:ea typeface="Constantia"/>
                <a:cs typeface="Constantia"/>
                <a:sym typeface="Constantia"/>
              </a:rPr>
              <a:t>A statement of a Search problem has 4 components</a:t>
            </a:r>
            <a:endParaRPr b="0" i="0" sz="2000" u="none" cap="none" strike="noStrike">
              <a:solidFill>
                <a:schemeClr val="dk1"/>
              </a:solidFill>
              <a:latin typeface="Constantia"/>
              <a:ea typeface="Constantia"/>
              <a:cs typeface="Constantia"/>
              <a:sym typeface="Constantia"/>
            </a:endParaRPr>
          </a:p>
          <a:p>
            <a:pPr indent="0" lvl="1" marL="405130" marR="0" rtl="0" algn="l">
              <a:lnSpc>
                <a:spcPct val="100000"/>
              </a:lnSpc>
              <a:spcBef>
                <a:spcPts val="480"/>
              </a:spcBef>
              <a:spcAft>
                <a:spcPts val="0"/>
              </a:spcAft>
              <a:buNone/>
            </a:pPr>
            <a:r>
              <a:rPr b="0" i="0" lang="en-US" sz="2000" u="none" cap="none" strike="noStrike">
                <a:solidFill>
                  <a:schemeClr val="dk1"/>
                </a:solidFill>
                <a:latin typeface="Constantia"/>
                <a:ea typeface="Constantia"/>
                <a:cs typeface="Constantia"/>
                <a:sym typeface="Constantia"/>
              </a:rPr>
              <a:t>1. A </a:t>
            </a:r>
            <a:r>
              <a:rPr b="0" i="0" lang="en-US" sz="2000" u="none" cap="none" strike="noStrike">
                <a:solidFill>
                  <a:srgbClr val="0033CC"/>
                </a:solidFill>
                <a:latin typeface="Constantia"/>
                <a:ea typeface="Constantia"/>
                <a:cs typeface="Constantia"/>
                <a:sym typeface="Constantia"/>
              </a:rPr>
              <a:t>set of states</a:t>
            </a:r>
            <a:endParaRPr b="0" i="0" sz="2000" u="none" cap="none" strike="noStrike">
              <a:solidFill>
                <a:schemeClr val="dk1"/>
              </a:solidFill>
              <a:latin typeface="Constantia"/>
              <a:ea typeface="Constantia"/>
              <a:cs typeface="Constantia"/>
              <a:sym typeface="Constantia"/>
            </a:endParaRPr>
          </a:p>
          <a:p>
            <a:pPr indent="0" lvl="1" marL="405130" marR="346710" rtl="0" algn="l">
              <a:lnSpc>
                <a:spcPct val="100000"/>
              </a:lnSpc>
              <a:spcBef>
                <a:spcPts val="480"/>
              </a:spcBef>
              <a:spcAft>
                <a:spcPts val="0"/>
              </a:spcAft>
              <a:buNone/>
            </a:pPr>
            <a:r>
              <a:rPr b="0" i="0" lang="en-US" sz="2000" u="none" cap="none" strike="noStrike">
                <a:solidFill>
                  <a:schemeClr val="dk1"/>
                </a:solidFill>
                <a:latin typeface="Constantia"/>
                <a:ea typeface="Constantia"/>
                <a:cs typeface="Constantia"/>
                <a:sym typeface="Constantia"/>
              </a:rPr>
              <a:t>2. A set of “</a:t>
            </a:r>
            <a:r>
              <a:rPr b="0" i="0" lang="en-US" sz="2000" u="none" cap="none" strike="noStrike">
                <a:solidFill>
                  <a:srgbClr val="0033CC"/>
                </a:solidFill>
                <a:latin typeface="Constantia"/>
                <a:ea typeface="Constantia"/>
                <a:cs typeface="Constantia"/>
                <a:sym typeface="Constantia"/>
              </a:rPr>
              <a:t>operators” </a:t>
            </a:r>
            <a:r>
              <a:rPr b="0" i="0" lang="en-US" sz="2000" u="none" cap="none" strike="noStrike">
                <a:solidFill>
                  <a:schemeClr val="dk1"/>
                </a:solidFill>
                <a:latin typeface="Constantia"/>
                <a:ea typeface="Constantia"/>
                <a:cs typeface="Constantia"/>
                <a:sym typeface="Constantia"/>
              </a:rPr>
              <a:t>which allow one to get from one state to  another</a:t>
            </a:r>
            <a:endParaRPr b="0" i="0" sz="2000" u="none" cap="none" strike="noStrike">
              <a:solidFill>
                <a:schemeClr val="dk1"/>
              </a:solidFill>
              <a:latin typeface="Constantia"/>
              <a:ea typeface="Constantia"/>
              <a:cs typeface="Constantia"/>
              <a:sym typeface="Constantia"/>
            </a:endParaRPr>
          </a:p>
          <a:p>
            <a:pPr indent="0" lvl="1" marL="405130" marR="0" rtl="0" algn="l">
              <a:lnSpc>
                <a:spcPct val="100000"/>
              </a:lnSpc>
              <a:spcBef>
                <a:spcPts val="480"/>
              </a:spcBef>
              <a:spcAft>
                <a:spcPts val="0"/>
              </a:spcAft>
              <a:buNone/>
            </a:pPr>
            <a:r>
              <a:rPr b="0" i="0" lang="en-US" sz="2000" u="none" cap="none" strike="noStrike">
                <a:solidFill>
                  <a:schemeClr val="dk1"/>
                </a:solidFill>
                <a:latin typeface="Constantia"/>
                <a:ea typeface="Constantia"/>
                <a:cs typeface="Constantia"/>
                <a:sym typeface="Constantia"/>
              </a:rPr>
              <a:t>3. A </a:t>
            </a:r>
            <a:r>
              <a:rPr b="0" i="0" lang="en-US" sz="2000" u="none" cap="none" strike="noStrike">
                <a:solidFill>
                  <a:srgbClr val="C00000"/>
                </a:solidFill>
                <a:latin typeface="Constantia"/>
                <a:ea typeface="Constantia"/>
                <a:cs typeface="Constantia"/>
                <a:sym typeface="Constantia"/>
              </a:rPr>
              <a:t>start state S</a:t>
            </a:r>
            <a:endParaRPr b="0" i="0" sz="2000" u="none" cap="none" strike="noStrike">
              <a:solidFill>
                <a:schemeClr val="dk1"/>
              </a:solidFill>
              <a:latin typeface="Constantia"/>
              <a:ea typeface="Constantia"/>
              <a:cs typeface="Constantia"/>
              <a:sym typeface="Constantia"/>
            </a:endParaRPr>
          </a:p>
          <a:p>
            <a:pPr indent="0" lvl="1" marL="405130" marR="0" rtl="0" algn="l">
              <a:lnSpc>
                <a:spcPct val="100000"/>
              </a:lnSpc>
              <a:spcBef>
                <a:spcPts val="480"/>
              </a:spcBef>
              <a:spcAft>
                <a:spcPts val="0"/>
              </a:spcAft>
              <a:buNone/>
            </a:pPr>
            <a:r>
              <a:rPr b="0" i="0" lang="en-US" sz="2000" u="none" cap="none" strike="noStrike">
                <a:solidFill>
                  <a:schemeClr val="dk1"/>
                </a:solidFill>
                <a:latin typeface="Constantia"/>
                <a:ea typeface="Constantia"/>
                <a:cs typeface="Constantia"/>
                <a:sym typeface="Constantia"/>
              </a:rPr>
              <a:t>4. A </a:t>
            </a:r>
            <a:r>
              <a:rPr b="0" i="0" lang="en-US" sz="2000" u="none" cap="none" strike="noStrike">
                <a:solidFill>
                  <a:srgbClr val="008000"/>
                </a:solidFill>
                <a:latin typeface="Constantia"/>
                <a:ea typeface="Constantia"/>
                <a:cs typeface="Constantia"/>
                <a:sym typeface="Constantia"/>
              </a:rPr>
              <a:t>set of possible goal states, </a:t>
            </a:r>
            <a:r>
              <a:rPr b="0" i="0" lang="en-US" sz="2000" u="none" cap="none" strike="noStrike">
                <a:solidFill>
                  <a:schemeClr val="dk1"/>
                </a:solidFill>
                <a:latin typeface="Constantia"/>
                <a:ea typeface="Constantia"/>
                <a:cs typeface="Constantia"/>
                <a:sym typeface="Constantia"/>
              </a:rPr>
              <a:t>or ways to test for goal states</a:t>
            </a:r>
            <a:endParaRPr/>
          </a:p>
          <a:p>
            <a:pPr indent="0" lvl="1" marL="405130" marR="0" rtl="0" algn="l">
              <a:spcBef>
                <a:spcPts val="480"/>
              </a:spcBef>
              <a:spcAft>
                <a:spcPts val="0"/>
              </a:spcAft>
              <a:buNone/>
            </a:pPr>
            <a:r>
              <a:rPr b="0" i="0" lang="en-US" sz="2000" u="none" cap="none" strike="noStrike">
                <a:solidFill>
                  <a:schemeClr val="dk1"/>
                </a:solidFill>
                <a:latin typeface="Constantia"/>
                <a:ea typeface="Constantia"/>
                <a:cs typeface="Constantia"/>
                <a:sym typeface="Constantia"/>
              </a:rPr>
              <a:t>5 Cost path</a:t>
            </a:r>
            <a:endParaRPr/>
          </a:p>
          <a:p>
            <a:pPr indent="0" lvl="1" marL="457200" marR="0" rtl="0" algn="l">
              <a:lnSpc>
                <a:spcPct val="100000"/>
              </a:lnSpc>
              <a:spcBef>
                <a:spcPts val="15"/>
              </a:spcBef>
              <a:spcAft>
                <a:spcPts val="0"/>
              </a:spcAft>
              <a:buNone/>
            </a:pPr>
            <a:r>
              <a:t/>
            </a:r>
            <a:endParaRPr b="0" i="0" sz="23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1900"/>
              <a:buFont typeface="Quattrocento Sans"/>
              <a:buChar char="⚫"/>
            </a:pPr>
            <a:r>
              <a:rPr b="1" i="0" lang="en-US" sz="2000" u="none" cap="none" strike="noStrike">
                <a:solidFill>
                  <a:schemeClr val="dk1"/>
                </a:solidFill>
                <a:latin typeface="Constantia"/>
                <a:ea typeface="Constantia"/>
                <a:cs typeface="Constantia"/>
                <a:sym typeface="Constantia"/>
              </a:rPr>
              <a:t>A solution consists of</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480"/>
              </a:spcBef>
              <a:spcAft>
                <a:spcPts val="0"/>
              </a:spcAft>
              <a:buClr>
                <a:srgbClr val="0E6EC5"/>
              </a:buClr>
              <a:buSzPts val="1700"/>
              <a:buFont typeface="Quattrocento Sans"/>
              <a:buChar char="⚫"/>
            </a:pPr>
            <a:r>
              <a:rPr b="0" i="0" lang="en-US" sz="2000" u="none" cap="none" strike="noStrike">
                <a:solidFill>
                  <a:srgbClr val="04607A"/>
                </a:solidFill>
                <a:latin typeface="Constantia"/>
                <a:ea typeface="Constantia"/>
                <a:cs typeface="Constantia"/>
                <a:sym typeface="Constantia"/>
              </a:rPr>
              <a:t>a sequence of operators </a:t>
            </a:r>
            <a:r>
              <a:rPr b="0" i="0" lang="en-US" sz="2000" u="none" cap="none" strike="noStrike">
                <a:solidFill>
                  <a:schemeClr val="dk1"/>
                </a:solidFill>
                <a:latin typeface="Constantia"/>
                <a:ea typeface="Constantia"/>
                <a:cs typeface="Constantia"/>
                <a:sym typeface="Constantia"/>
              </a:rPr>
              <a:t>which transform </a:t>
            </a:r>
            <a:r>
              <a:rPr b="1" i="0" lang="en-US" sz="2000" u="none" cap="none" strike="noStrike">
                <a:solidFill>
                  <a:srgbClr val="C00000"/>
                </a:solidFill>
                <a:latin typeface="Constantia"/>
                <a:ea typeface="Constantia"/>
                <a:cs typeface="Constantia"/>
                <a:sym typeface="Constantia"/>
              </a:rPr>
              <a:t>S </a:t>
            </a:r>
            <a:r>
              <a:rPr b="0" i="0" lang="en-US" sz="2000" u="none" cap="none" strike="noStrike">
                <a:solidFill>
                  <a:schemeClr val="dk1"/>
                </a:solidFill>
                <a:latin typeface="Constantia"/>
                <a:ea typeface="Constantia"/>
                <a:cs typeface="Constantia"/>
                <a:sym typeface="Constantia"/>
              </a:rPr>
              <a:t>into a goal state </a:t>
            </a:r>
            <a:r>
              <a:rPr b="1" i="0" lang="en-US" sz="2000" u="none" cap="none" strike="noStrike">
                <a:solidFill>
                  <a:srgbClr val="008000"/>
                </a:solidFill>
                <a:latin typeface="Constantia"/>
                <a:ea typeface="Constantia"/>
                <a:cs typeface="Constantia"/>
                <a:sym typeface="Constantia"/>
              </a:rPr>
              <a:t>G</a:t>
            </a:r>
            <a:endParaRPr b="0" i="0" sz="2000" u="none" cap="none" strike="noStrike">
              <a:solidFill>
                <a:schemeClr val="dk1"/>
              </a:solidFill>
              <a:latin typeface="Constantia"/>
              <a:ea typeface="Constantia"/>
              <a:cs typeface="Constantia"/>
              <a:sym typeface="Constantia"/>
            </a:endParaRPr>
          </a:p>
          <a:p>
            <a:pPr indent="0" lvl="1" marL="457200" marR="0" rtl="0" algn="l">
              <a:lnSpc>
                <a:spcPct val="100000"/>
              </a:lnSpc>
              <a:spcBef>
                <a:spcPts val="10"/>
              </a:spcBef>
              <a:spcAft>
                <a:spcPts val="0"/>
              </a:spcAft>
              <a:buClr>
                <a:srgbClr val="0E6EC5"/>
              </a:buClr>
              <a:buSzPts val="2350"/>
              <a:buFont typeface="Quattrocento Sans"/>
              <a:buNone/>
            </a:pPr>
            <a:r>
              <a:t/>
            </a:r>
            <a:endParaRPr b="0" i="0" sz="23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1900"/>
              <a:buFont typeface="Quattrocento Sans"/>
              <a:buChar char="⚫"/>
            </a:pPr>
            <a:r>
              <a:rPr b="1" i="0" lang="en-US" sz="2000" u="none" cap="none" strike="noStrike">
                <a:solidFill>
                  <a:schemeClr val="dk1"/>
                </a:solidFill>
                <a:latin typeface="Constantia"/>
                <a:ea typeface="Constantia"/>
                <a:cs typeface="Constantia"/>
                <a:sym typeface="Constantia"/>
              </a:rPr>
              <a:t>Representing real problems in a State-Space search framework</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48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may be many ways to represent states and operators</a:t>
            </a:r>
            <a:endParaRPr b="0" i="0" sz="2000" u="none" cap="none" strike="noStrike">
              <a:solidFill>
                <a:schemeClr val="dk1"/>
              </a:solidFill>
              <a:latin typeface="Constantia"/>
              <a:ea typeface="Constantia"/>
              <a:cs typeface="Constantia"/>
              <a:sym typeface="Constantia"/>
            </a:endParaRPr>
          </a:p>
          <a:p>
            <a:pPr indent="-247650" lvl="1" marL="652780" marR="604520" rtl="0" algn="l">
              <a:lnSpc>
                <a:spcPct val="100000"/>
              </a:lnSpc>
              <a:spcBef>
                <a:spcPts val="48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key idea: represent only the relevant aspects of the problem  (</a:t>
            </a:r>
            <a:r>
              <a:rPr b="1" i="0" lang="en-US" sz="2000" u="none" cap="none" strike="noStrike">
                <a:solidFill>
                  <a:srgbClr val="E1D600"/>
                </a:solidFill>
                <a:latin typeface="Constantia"/>
                <a:ea typeface="Constantia"/>
                <a:cs typeface="Constantia"/>
                <a:sym typeface="Constantia"/>
              </a:rPr>
              <a:t>abstraction</a:t>
            </a:r>
            <a:r>
              <a:rPr b="0" i="0" lang="en-US" sz="2000" u="none" cap="none" strike="noStrike">
                <a:solidFill>
                  <a:schemeClr val="dk1"/>
                </a:solidFill>
                <a:latin typeface="Constantia"/>
                <a:ea typeface="Constantia"/>
                <a:cs typeface="Constantia"/>
                <a:sym typeface="Constantia"/>
              </a:rPr>
              <a:t>)</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2069338" y="563625"/>
            <a:ext cx="5005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Problem Formulation</a:t>
            </a:r>
            <a:endParaRPr/>
          </a:p>
        </p:txBody>
      </p:sp>
      <p:sp>
        <p:nvSpPr>
          <p:cNvPr id="186" name="Google Shape;186;p13"/>
          <p:cNvSpPr txBox="1"/>
          <p:nvPr>
            <p:ph idx="12" type="sldNum"/>
          </p:nvPr>
        </p:nvSpPr>
        <p:spPr>
          <a:xfrm>
            <a:off x="8482583" y="6525795"/>
            <a:ext cx="243900" cy="3822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
        <p:nvSpPr>
          <p:cNvPr id="187" name="Google Shape;187;p13"/>
          <p:cNvSpPr txBox="1"/>
          <p:nvPr/>
        </p:nvSpPr>
        <p:spPr>
          <a:xfrm>
            <a:off x="535940" y="1458213"/>
            <a:ext cx="7933690" cy="4719955"/>
          </a:xfrm>
          <a:prstGeom prst="rect">
            <a:avLst/>
          </a:prstGeom>
          <a:noFill/>
          <a:ln>
            <a:noFill/>
          </a:ln>
        </p:spPr>
        <p:txBody>
          <a:bodyPr anchorCtr="0" anchor="t" bIns="0" lIns="0" spcFirstLastPara="1" rIns="0" wrap="square" tIns="12050">
            <a:spAutoFit/>
          </a:bodyPr>
          <a:lstStyle/>
          <a:p>
            <a:pPr indent="-274320" lvl="0" marL="286385" marR="688340" rtl="0" algn="l">
              <a:lnSpc>
                <a:spcPct val="100000"/>
              </a:lnSpc>
              <a:spcBef>
                <a:spcPts val="0"/>
              </a:spcBef>
              <a:spcAft>
                <a:spcPts val="0"/>
              </a:spcAft>
              <a:buClr>
                <a:srgbClr val="0AD0D9"/>
              </a:buClr>
              <a:buSzPts val="2650"/>
              <a:buFont typeface="Quattrocento Sans"/>
              <a:buChar char="⚫"/>
            </a:pPr>
            <a:r>
              <a:rPr b="0" i="0" lang="en-US" sz="2800" u="none" cap="none" strike="noStrike">
                <a:solidFill>
                  <a:srgbClr val="04607A"/>
                </a:solidFill>
                <a:latin typeface="Constantia"/>
                <a:ea typeface="Constantia"/>
                <a:cs typeface="Constantia"/>
                <a:sym typeface="Constantia"/>
              </a:rPr>
              <a:t>Process of deciding </a:t>
            </a:r>
            <a:r>
              <a:rPr b="0" i="0" lang="en-US" sz="2800" u="none" cap="none" strike="noStrike">
                <a:solidFill>
                  <a:schemeClr val="dk1"/>
                </a:solidFill>
                <a:latin typeface="Constantia"/>
                <a:ea typeface="Constantia"/>
                <a:cs typeface="Constantia"/>
                <a:sym typeface="Constantia"/>
              </a:rPr>
              <a:t>what actions and states to  consider , given	a </a:t>
            </a:r>
            <a:r>
              <a:rPr b="0" i="0" lang="en-US" sz="2800" u="none" cap="none" strike="noStrike">
                <a:solidFill>
                  <a:srgbClr val="04607A"/>
                </a:solidFill>
                <a:latin typeface="Constantia"/>
                <a:ea typeface="Constantia"/>
                <a:cs typeface="Constantia"/>
                <a:sym typeface="Constantia"/>
              </a:rPr>
              <a:t>goal</a:t>
            </a:r>
            <a:r>
              <a:rPr b="0" i="0" lang="en-US" sz="2800" u="none" cap="none" strike="noStrike">
                <a:solidFill>
                  <a:schemeClr val="dk1"/>
                </a:solidFill>
                <a:latin typeface="Constantia"/>
                <a:ea typeface="Constantia"/>
                <a:cs typeface="Constantia"/>
                <a:sym typeface="Constantia"/>
              </a:rPr>
              <a:t>.</a:t>
            </a:r>
            <a:endParaRPr b="0" i="0" sz="2800" u="none" cap="none" strike="noStrike">
              <a:solidFill>
                <a:schemeClr val="dk1"/>
              </a:solidFill>
              <a:latin typeface="Constantia"/>
              <a:ea typeface="Constantia"/>
              <a:cs typeface="Constantia"/>
              <a:sym typeface="Constantia"/>
            </a:endParaRPr>
          </a:p>
          <a:p>
            <a:pPr indent="-274320" lvl="0" marL="286385" marR="132080" rtl="0" algn="l">
              <a:lnSpc>
                <a:spcPct val="100000"/>
              </a:lnSpc>
              <a:spcBef>
                <a:spcPts val="675"/>
              </a:spcBef>
              <a:spcAft>
                <a:spcPts val="0"/>
              </a:spcAft>
              <a:buClr>
                <a:srgbClr val="0AD0D9"/>
              </a:buClr>
              <a:buSzPts val="2650"/>
              <a:buFont typeface="Quattrocento Sans"/>
              <a:buChar char="⚫"/>
            </a:pPr>
            <a:r>
              <a:rPr b="0" i="0" lang="en-US" sz="2800" u="none" cap="none" strike="noStrike">
                <a:solidFill>
                  <a:schemeClr val="dk1"/>
                </a:solidFill>
                <a:latin typeface="Constantia"/>
                <a:ea typeface="Constantia"/>
                <a:cs typeface="Constantia"/>
                <a:sym typeface="Constantia"/>
              </a:rPr>
              <a:t>E.g. travel within Maharashtra– map can be given  as input , </a:t>
            </a:r>
            <a:r>
              <a:rPr b="0" i="0" lang="en-US" sz="2800" u="none" cap="none" strike="noStrike">
                <a:solidFill>
                  <a:srgbClr val="C00000"/>
                </a:solidFill>
                <a:latin typeface="Constantia"/>
                <a:ea typeface="Constantia"/>
                <a:cs typeface="Constantia"/>
                <a:sym typeface="Constantia"/>
              </a:rPr>
              <a:t>Mumbai to Pune.</a:t>
            </a:r>
            <a:endParaRPr b="0" i="0" sz="28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675"/>
              </a:spcBef>
              <a:spcAft>
                <a:spcPts val="0"/>
              </a:spcAft>
              <a:buClr>
                <a:srgbClr val="0AD0D9"/>
              </a:buClr>
              <a:buSzPts val="2650"/>
              <a:buFont typeface="Quattrocento Sans"/>
              <a:buChar char="⚫"/>
            </a:pPr>
            <a:r>
              <a:rPr b="0" i="0" lang="en-US" sz="2800" u="none" cap="none" strike="noStrike">
                <a:solidFill>
                  <a:schemeClr val="dk1"/>
                </a:solidFill>
                <a:latin typeface="Constantia"/>
                <a:ea typeface="Constantia"/>
                <a:cs typeface="Constantia"/>
                <a:sym typeface="Constantia"/>
              </a:rPr>
              <a:t>Agent can decide what to do by –	-</a:t>
            </a:r>
            <a:endParaRPr b="0" i="0" sz="2800" u="none" cap="none" strike="noStrike">
              <a:solidFill>
                <a:schemeClr val="dk1"/>
              </a:solidFill>
              <a:latin typeface="Constantia"/>
              <a:ea typeface="Constantia"/>
              <a:cs typeface="Constantia"/>
              <a:sym typeface="Constantia"/>
            </a:endParaRPr>
          </a:p>
          <a:p>
            <a:pPr indent="-247015" lvl="1" marL="652780" marR="754380" rtl="0" algn="l">
              <a:lnSpc>
                <a:spcPct val="100000"/>
              </a:lnSpc>
              <a:spcBef>
                <a:spcPts val="670"/>
              </a:spcBef>
              <a:spcAft>
                <a:spcPts val="0"/>
              </a:spcAft>
              <a:buClr>
                <a:srgbClr val="0E6EC5"/>
              </a:buClr>
              <a:buSzPts val="2350"/>
              <a:buFont typeface="Quattrocento Sans"/>
              <a:buChar char="⚫"/>
            </a:pPr>
            <a:r>
              <a:rPr b="0" i="0" lang="en-US" sz="2800" u="none" cap="none" strike="noStrike">
                <a:solidFill>
                  <a:schemeClr val="dk1"/>
                </a:solidFill>
                <a:latin typeface="Constantia"/>
                <a:ea typeface="Constantia"/>
                <a:cs typeface="Constantia"/>
                <a:sym typeface="Constantia"/>
              </a:rPr>
              <a:t>Examining </a:t>
            </a:r>
            <a:r>
              <a:rPr b="0" i="0" lang="en-US" sz="2800" u="none" cap="none" strike="noStrike">
                <a:solidFill>
                  <a:srgbClr val="04607A"/>
                </a:solidFill>
                <a:latin typeface="Constantia"/>
                <a:ea typeface="Constantia"/>
                <a:cs typeface="Constantia"/>
                <a:sym typeface="Constantia"/>
              </a:rPr>
              <a:t>different possible sequence </a:t>
            </a:r>
            <a:r>
              <a:rPr b="0" i="0" lang="en-US" sz="2800" u="none" cap="none" strike="noStrike">
                <a:solidFill>
                  <a:schemeClr val="dk1"/>
                </a:solidFill>
                <a:latin typeface="Constantia"/>
                <a:ea typeface="Constantia"/>
                <a:cs typeface="Constantia"/>
                <a:sym typeface="Constantia"/>
              </a:rPr>
              <a:t>of  actions that lead to states of known values.</a:t>
            </a:r>
            <a:endParaRPr b="0" i="0" sz="28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675"/>
              </a:spcBef>
              <a:spcAft>
                <a:spcPts val="0"/>
              </a:spcAft>
              <a:buClr>
                <a:srgbClr val="0E6EC5"/>
              </a:buClr>
              <a:buSzPts val="2350"/>
              <a:buFont typeface="Quattrocento Sans"/>
              <a:buChar char="⚫"/>
            </a:pPr>
            <a:r>
              <a:rPr b="0" i="0" lang="en-US" sz="2800" u="none" cap="none" strike="noStrike">
                <a:solidFill>
                  <a:schemeClr val="dk1"/>
                </a:solidFill>
                <a:latin typeface="Constantia"/>
                <a:ea typeface="Constantia"/>
                <a:cs typeface="Constantia"/>
                <a:sym typeface="Constantia"/>
              </a:rPr>
              <a:t>Then </a:t>
            </a:r>
            <a:r>
              <a:rPr b="0" i="0" lang="en-US" sz="2800" u="none" cap="none" strike="noStrike">
                <a:solidFill>
                  <a:srgbClr val="04607A"/>
                </a:solidFill>
                <a:latin typeface="Constantia"/>
                <a:ea typeface="Constantia"/>
                <a:cs typeface="Constantia"/>
                <a:sym typeface="Constantia"/>
              </a:rPr>
              <a:t>choosing the best sequence.</a:t>
            </a:r>
            <a:endParaRPr b="0" i="0" sz="2800" u="none" cap="none" strike="noStrike">
              <a:solidFill>
                <a:schemeClr val="dk1"/>
              </a:solidFill>
              <a:latin typeface="Constantia"/>
              <a:ea typeface="Constantia"/>
              <a:cs typeface="Constantia"/>
              <a:sym typeface="Constantia"/>
            </a:endParaRPr>
          </a:p>
          <a:p>
            <a:pPr indent="-274320" lvl="0" marL="286385" marR="5080" rtl="0" algn="l">
              <a:lnSpc>
                <a:spcPct val="100000"/>
              </a:lnSpc>
              <a:spcBef>
                <a:spcPts val="670"/>
              </a:spcBef>
              <a:spcAft>
                <a:spcPts val="0"/>
              </a:spcAft>
              <a:buClr>
                <a:srgbClr val="0AD0D9"/>
              </a:buClr>
              <a:buSzPts val="2650"/>
              <a:buFont typeface="Quattrocento Sans"/>
              <a:buChar char="⚫"/>
            </a:pPr>
            <a:r>
              <a:rPr b="0" i="0" lang="en-US" sz="2800" u="none" cap="none" strike="noStrike">
                <a:solidFill>
                  <a:schemeClr val="dk1"/>
                </a:solidFill>
                <a:latin typeface="Constantia"/>
                <a:ea typeface="Constantia"/>
                <a:cs typeface="Constantia"/>
                <a:sym typeface="Constantia"/>
              </a:rPr>
              <a:t>This process of looking for such sequence is called  as </a:t>
            </a:r>
            <a:r>
              <a:rPr b="1" i="0" lang="en-US" sz="2800" u="none" cap="none" strike="noStrike">
                <a:solidFill>
                  <a:schemeClr val="dk1"/>
                </a:solidFill>
                <a:latin typeface="Constantia"/>
                <a:ea typeface="Constantia"/>
                <a:cs typeface="Constantia"/>
                <a:sym typeface="Constantia"/>
              </a:rPr>
              <a:t>“</a:t>
            </a:r>
            <a:r>
              <a:rPr b="1" i="0" lang="en-US" sz="2800" u="none" cap="none" strike="noStrike">
                <a:solidFill>
                  <a:srgbClr val="04607A"/>
                </a:solidFill>
                <a:latin typeface="Constantia"/>
                <a:ea typeface="Constantia"/>
                <a:cs typeface="Constantia"/>
                <a:sym typeface="Constantia"/>
              </a:rPr>
              <a:t>search</a:t>
            </a:r>
            <a:r>
              <a:rPr b="1" i="0" lang="en-US" sz="2800" u="none" cap="none" strike="noStrike">
                <a:solidFill>
                  <a:schemeClr val="dk1"/>
                </a:solidFill>
                <a:latin typeface="Constantia"/>
                <a:ea typeface="Constantia"/>
                <a:cs typeface="Constantia"/>
                <a:sym typeface="Constantia"/>
              </a:rPr>
              <a:t>”</a:t>
            </a:r>
            <a:endParaRPr b="0" i="0" sz="2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2044954" y="609600"/>
            <a:ext cx="57435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Problem-Solving Agents</a:t>
            </a:r>
            <a:endParaRPr/>
          </a:p>
        </p:txBody>
      </p:sp>
      <p:sp>
        <p:nvSpPr>
          <p:cNvPr id="193" name="Google Shape;193;p14"/>
          <p:cNvSpPr txBox="1"/>
          <p:nvPr/>
        </p:nvSpPr>
        <p:spPr>
          <a:xfrm>
            <a:off x="307340" y="1252855"/>
            <a:ext cx="8235315" cy="5452745"/>
          </a:xfrm>
          <a:prstGeom prst="rect">
            <a:avLst/>
          </a:prstGeom>
          <a:noFill/>
          <a:ln>
            <a:noFill/>
          </a:ln>
        </p:spPr>
        <p:txBody>
          <a:bodyPr anchorCtr="0" anchor="t" bIns="0" lIns="0" spcFirstLastPara="1" rIns="0" wrap="square" tIns="13325">
            <a:spAutoFit/>
          </a:bodyPr>
          <a:lstStyle/>
          <a:p>
            <a:pPr indent="-274320" lvl="0" marL="287020" marR="0" rtl="0" algn="l">
              <a:lnSpc>
                <a:spcPct val="100000"/>
              </a:lnSpc>
              <a:spcBef>
                <a:spcPts val="0"/>
              </a:spcBef>
              <a:spcAft>
                <a:spcPts val="0"/>
              </a:spcAft>
              <a:buClr>
                <a:srgbClr val="0AD0D9"/>
              </a:buClr>
              <a:buSzPts val="1900"/>
              <a:buFont typeface="Quattrocento Sans"/>
              <a:buChar char="⚫"/>
            </a:pPr>
            <a:r>
              <a:rPr b="0" i="0" lang="en-US" sz="2000" u="none" cap="none" strike="noStrike">
                <a:solidFill>
                  <a:srgbClr val="04607A"/>
                </a:solidFill>
                <a:latin typeface="Constantia"/>
                <a:ea typeface="Constantia"/>
                <a:cs typeface="Constantia"/>
                <a:sym typeface="Constantia"/>
              </a:rPr>
              <a:t>Intelligent agents </a:t>
            </a:r>
            <a:r>
              <a:rPr b="0" i="0" lang="en-US" sz="2000" u="none" cap="none" strike="noStrike">
                <a:solidFill>
                  <a:schemeClr val="dk1"/>
                </a:solidFill>
                <a:latin typeface="Constantia"/>
                <a:ea typeface="Constantia"/>
                <a:cs typeface="Constantia"/>
                <a:sym typeface="Constantia"/>
              </a:rPr>
              <a:t>can </a:t>
            </a:r>
            <a:r>
              <a:rPr b="0" i="0" lang="en-US" sz="2000" u="none" cap="none" strike="noStrike">
                <a:solidFill>
                  <a:srgbClr val="04607A"/>
                </a:solidFill>
                <a:latin typeface="Constantia"/>
                <a:ea typeface="Constantia"/>
                <a:cs typeface="Constantia"/>
                <a:sym typeface="Constantia"/>
              </a:rPr>
              <a:t>solve problems by searching a state-space</a:t>
            </a:r>
            <a:endParaRPr b="0" i="0" sz="2000" u="none" cap="none" strike="noStrike">
              <a:solidFill>
                <a:schemeClr val="dk1"/>
              </a:solidFill>
              <a:latin typeface="Constantia"/>
              <a:ea typeface="Constantia"/>
              <a:cs typeface="Constantia"/>
              <a:sym typeface="Constantia"/>
            </a:endParaRPr>
          </a:p>
          <a:p>
            <a:pPr indent="0" lvl="0" marL="0" marR="0" rtl="0" algn="l">
              <a:lnSpc>
                <a:spcPct val="100000"/>
              </a:lnSpc>
              <a:spcBef>
                <a:spcPts val="15"/>
              </a:spcBef>
              <a:spcAft>
                <a:spcPts val="0"/>
              </a:spcAft>
              <a:buClr>
                <a:srgbClr val="0AD0D9"/>
              </a:buClr>
              <a:buSzPts val="1950"/>
              <a:buFont typeface="Quattrocento Sans"/>
              <a:buNone/>
            </a:pPr>
            <a:r>
              <a:t/>
            </a:r>
            <a:endParaRPr b="0" i="0" sz="1950" u="none" cap="none" strike="noStrike">
              <a:solidFill>
                <a:schemeClr val="dk1"/>
              </a:solidFill>
              <a:latin typeface="Constantia"/>
              <a:ea typeface="Constantia"/>
              <a:cs typeface="Constantia"/>
              <a:sym typeface="Constantia"/>
            </a:endParaRPr>
          </a:p>
          <a:p>
            <a:pPr indent="-335280" lvl="0" marL="347980" marR="0" rtl="0" algn="l">
              <a:lnSpc>
                <a:spcPct val="100000"/>
              </a:lnSpc>
              <a:spcBef>
                <a:spcPts val="0"/>
              </a:spcBef>
              <a:spcAft>
                <a:spcPts val="0"/>
              </a:spcAft>
              <a:buClr>
                <a:srgbClr val="0AD0D9"/>
              </a:buClr>
              <a:buSzPts val="1900"/>
              <a:buFont typeface="Quattrocento Sans"/>
              <a:buChar char="⚫"/>
            </a:pPr>
            <a:r>
              <a:rPr b="1" i="0" lang="en-US" sz="2000" u="none" cap="none" strike="noStrike">
                <a:solidFill>
                  <a:srgbClr val="04607A"/>
                </a:solidFill>
                <a:latin typeface="Constantia"/>
                <a:ea typeface="Constantia"/>
                <a:cs typeface="Constantia"/>
                <a:sym typeface="Constantia"/>
              </a:rPr>
              <a:t>State-space Model</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245"/>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The </a:t>
            </a:r>
            <a:r>
              <a:rPr b="0" i="0" lang="en-US" sz="2000" u="none" cap="none" strike="noStrike">
                <a:solidFill>
                  <a:srgbClr val="04607A"/>
                </a:solidFill>
                <a:latin typeface="Constantia"/>
                <a:ea typeface="Constantia"/>
                <a:cs typeface="Constantia"/>
                <a:sym typeface="Constantia"/>
              </a:rPr>
              <a:t>agent’s model of the world</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24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Usually a </a:t>
            </a:r>
            <a:r>
              <a:rPr b="0" i="0" lang="en-US" sz="2000" u="none" cap="none" strike="noStrike">
                <a:solidFill>
                  <a:srgbClr val="04607A"/>
                </a:solidFill>
                <a:latin typeface="Constantia"/>
                <a:ea typeface="Constantia"/>
                <a:cs typeface="Constantia"/>
                <a:sym typeface="Constantia"/>
              </a:rPr>
              <a:t>set of discrete states</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24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E.g., </a:t>
            </a:r>
            <a:r>
              <a:rPr b="0" i="0" lang="en-US" sz="2000" u="none" cap="none" strike="noStrike">
                <a:solidFill>
                  <a:srgbClr val="C00000"/>
                </a:solidFill>
                <a:latin typeface="Constantia"/>
                <a:ea typeface="Constantia"/>
                <a:cs typeface="Constantia"/>
                <a:sym typeface="Constantia"/>
              </a:rPr>
              <a:t>in driving</a:t>
            </a:r>
            <a:r>
              <a:rPr b="0" i="0" lang="en-US" sz="2000" u="none" cap="none" strike="noStrike">
                <a:solidFill>
                  <a:schemeClr val="dk1"/>
                </a:solidFill>
                <a:latin typeface="Constantia"/>
                <a:ea typeface="Constantia"/>
                <a:cs typeface="Constantia"/>
                <a:sym typeface="Constantia"/>
              </a:rPr>
              <a:t>, the states in the model could be </a:t>
            </a:r>
            <a:r>
              <a:rPr b="0" i="0" lang="en-US" sz="2000" u="none" cap="none" strike="noStrike">
                <a:solidFill>
                  <a:srgbClr val="C00000"/>
                </a:solidFill>
                <a:latin typeface="Constantia"/>
                <a:ea typeface="Constantia"/>
                <a:cs typeface="Constantia"/>
                <a:sym typeface="Constantia"/>
              </a:rPr>
              <a:t>towns/cities</a:t>
            </a:r>
            <a:endParaRPr b="0" i="0" sz="2000" u="none" cap="none" strike="noStrike">
              <a:solidFill>
                <a:schemeClr val="dk1"/>
              </a:solidFill>
              <a:latin typeface="Constantia"/>
              <a:ea typeface="Constantia"/>
              <a:cs typeface="Constantia"/>
              <a:sym typeface="Constantia"/>
            </a:endParaRPr>
          </a:p>
          <a:p>
            <a:pPr indent="0" lvl="1" marL="457200" marR="0" rtl="0" algn="l">
              <a:lnSpc>
                <a:spcPct val="100000"/>
              </a:lnSpc>
              <a:spcBef>
                <a:spcPts val="20"/>
              </a:spcBef>
              <a:spcAft>
                <a:spcPts val="0"/>
              </a:spcAft>
              <a:buClr>
                <a:srgbClr val="0E6EC5"/>
              </a:buClr>
              <a:buSzPts val="1950"/>
              <a:buFont typeface="Quattrocento Sans"/>
              <a:buNone/>
            </a:pPr>
            <a:r>
              <a:t/>
            </a:r>
            <a:endParaRPr b="0" i="0" sz="19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1900"/>
              <a:buFont typeface="Quattrocento Sans"/>
              <a:buChar char="⚫"/>
            </a:pPr>
            <a:r>
              <a:rPr b="1" i="0" lang="en-US" sz="2000" u="none" cap="none" strike="noStrike">
                <a:solidFill>
                  <a:srgbClr val="04607A"/>
                </a:solidFill>
                <a:latin typeface="Constantia"/>
                <a:ea typeface="Constantia"/>
                <a:cs typeface="Constantia"/>
                <a:sym typeface="Constantia"/>
              </a:rPr>
              <a:t>Goal State(s)</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24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A goal is defined as a </a:t>
            </a:r>
            <a:r>
              <a:rPr b="0" i="0" lang="en-US" sz="2000" u="none" cap="none" strike="noStrike">
                <a:solidFill>
                  <a:srgbClr val="04607A"/>
                </a:solidFill>
                <a:latin typeface="Constantia"/>
                <a:ea typeface="Constantia"/>
                <a:cs typeface="Constantia"/>
                <a:sym typeface="Constantia"/>
              </a:rPr>
              <a:t>desirable state for an agent</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24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There may be many states which satisfy the goal test</a:t>
            </a:r>
            <a:endParaRPr b="0" i="0" sz="2000" u="none" cap="none" strike="noStrike">
              <a:solidFill>
                <a:schemeClr val="dk1"/>
              </a:solidFill>
              <a:latin typeface="Constantia"/>
              <a:ea typeface="Constantia"/>
              <a:cs typeface="Constantia"/>
              <a:sym typeface="Constantia"/>
            </a:endParaRPr>
          </a:p>
          <a:p>
            <a:pPr indent="-247650" lvl="2" marL="927100" marR="0" rtl="0" algn="l">
              <a:lnSpc>
                <a:spcPct val="100000"/>
              </a:lnSpc>
              <a:spcBef>
                <a:spcPts val="240"/>
              </a:spcBef>
              <a:spcAft>
                <a:spcPts val="0"/>
              </a:spcAft>
              <a:buClr>
                <a:srgbClr val="009DD9"/>
              </a:buClr>
              <a:buSzPts val="1400"/>
              <a:buFont typeface="Quattrocento Sans"/>
              <a:buChar char="⚫"/>
            </a:pPr>
            <a:r>
              <a:rPr b="0" i="0" lang="en-US" sz="2000" u="none" cap="none" strike="noStrike">
                <a:solidFill>
                  <a:schemeClr val="dk1"/>
                </a:solidFill>
                <a:latin typeface="Constantia"/>
                <a:ea typeface="Constantia"/>
                <a:cs typeface="Constantia"/>
                <a:sym typeface="Constantia"/>
              </a:rPr>
              <a:t>e.g., drive to a </a:t>
            </a:r>
            <a:r>
              <a:rPr b="0" i="0" lang="en-US" sz="2000" u="none" cap="none" strike="noStrike">
                <a:solidFill>
                  <a:srgbClr val="04607A"/>
                </a:solidFill>
                <a:latin typeface="Constantia"/>
                <a:ea typeface="Constantia"/>
                <a:cs typeface="Constantia"/>
                <a:sym typeface="Constantia"/>
              </a:rPr>
              <a:t>town with a ski-resort</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24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OR just one state which satisfies the goal</a:t>
            </a:r>
            <a:endParaRPr/>
          </a:p>
          <a:p>
            <a:pPr indent="-247650" lvl="2" marL="927100" marR="0" rtl="0" algn="l">
              <a:lnSpc>
                <a:spcPct val="100000"/>
              </a:lnSpc>
              <a:spcBef>
                <a:spcPts val="245"/>
              </a:spcBef>
              <a:spcAft>
                <a:spcPts val="0"/>
              </a:spcAft>
              <a:buClr>
                <a:srgbClr val="009DD9"/>
              </a:buClr>
              <a:buSzPts val="1400"/>
              <a:buFont typeface="Quattrocento Sans"/>
              <a:buChar char="⚫"/>
            </a:pPr>
            <a:r>
              <a:rPr b="0" i="0" lang="en-US" sz="2000" u="none" cap="none" strike="noStrike">
                <a:solidFill>
                  <a:schemeClr val="dk1"/>
                </a:solidFill>
                <a:latin typeface="Constantia"/>
                <a:ea typeface="Constantia"/>
                <a:cs typeface="Constantia"/>
                <a:sym typeface="Constantia"/>
              </a:rPr>
              <a:t>e.g., drive to </a:t>
            </a:r>
            <a:r>
              <a:rPr b="0" i="0" lang="en-US" sz="2000" u="none" cap="none" strike="noStrike">
                <a:solidFill>
                  <a:srgbClr val="04607A"/>
                </a:solidFill>
                <a:latin typeface="Constantia"/>
                <a:ea typeface="Constantia"/>
                <a:cs typeface="Constantia"/>
                <a:sym typeface="Constantia"/>
              </a:rPr>
              <a:t>Pune</a:t>
            </a:r>
            <a:endParaRPr b="0" i="0" sz="2000" u="none" cap="none" strike="noStrike">
              <a:solidFill>
                <a:schemeClr val="dk1"/>
              </a:solidFill>
              <a:latin typeface="Constantia"/>
              <a:ea typeface="Constantia"/>
              <a:cs typeface="Constantia"/>
              <a:sym typeface="Constantia"/>
            </a:endParaRPr>
          </a:p>
          <a:p>
            <a:pPr indent="0" lvl="2" marL="914400" marR="0" rtl="0" algn="l">
              <a:lnSpc>
                <a:spcPct val="100000"/>
              </a:lnSpc>
              <a:spcBef>
                <a:spcPts val="20"/>
              </a:spcBef>
              <a:spcAft>
                <a:spcPts val="0"/>
              </a:spcAft>
              <a:buClr>
                <a:srgbClr val="009DD9"/>
              </a:buClr>
              <a:buSzPts val="1950"/>
              <a:buFont typeface="Quattrocento Sans"/>
              <a:buNone/>
            </a:pPr>
            <a:r>
              <a:t/>
            </a:r>
            <a:endParaRPr b="0" i="0" sz="19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1900"/>
              <a:buFont typeface="Quattrocento Sans"/>
              <a:buChar char="⚫"/>
            </a:pPr>
            <a:r>
              <a:rPr b="1" i="0" lang="en-US" sz="2000" u="none" cap="none" strike="noStrike">
                <a:solidFill>
                  <a:srgbClr val="04607A"/>
                </a:solidFill>
                <a:latin typeface="Constantia"/>
                <a:ea typeface="Constantia"/>
                <a:cs typeface="Constantia"/>
                <a:sym typeface="Constantia"/>
              </a:rPr>
              <a:t>Operators (</a:t>
            </a:r>
            <a:r>
              <a:rPr b="1" i="0" lang="en-US" sz="2000" u="none" cap="none" strike="noStrike">
                <a:solidFill>
                  <a:srgbClr val="C00000"/>
                </a:solidFill>
                <a:latin typeface="Constantia"/>
                <a:ea typeface="Constantia"/>
                <a:cs typeface="Constantia"/>
                <a:sym typeface="Constantia"/>
              </a:rPr>
              <a:t>actions, successor function</a:t>
            </a:r>
            <a:r>
              <a:rPr b="1" i="0" lang="en-US" sz="2000" u="none" cap="none" strike="noStrike">
                <a:solidFill>
                  <a:srgbClr val="04607A"/>
                </a:solidFill>
                <a:latin typeface="Constantia"/>
                <a:ea typeface="Constantia"/>
                <a:cs typeface="Constantia"/>
                <a:sym typeface="Constantia"/>
              </a:rPr>
              <a:t>)</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14000"/>
              </a:lnSpc>
              <a:spcBef>
                <a:spcPts val="24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operators are legal </a:t>
            </a:r>
            <a:r>
              <a:rPr b="0" i="0" lang="en-US" sz="2000" u="none" cap="none" strike="noStrike">
                <a:solidFill>
                  <a:srgbClr val="C00000"/>
                </a:solidFill>
                <a:latin typeface="Constantia"/>
                <a:ea typeface="Constantia"/>
                <a:cs typeface="Constantia"/>
                <a:sym typeface="Constantia"/>
              </a:rPr>
              <a:t>actions </a:t>
            </a:r>
            <a:r>
              <a:rPr b="0" i="0" lang="en-US" sz="2000" u="none" cap="none" strike="noStrike">
                <a:solidFill>
                  <a:schemeClr val="dk1"/>
                </a:solidFill>
                <a:latin typeface="Constantia"/>
                <a:ea typeface="Constantia"/>
                <a:cs typeface="Constantia"/>
                <a:sym typeface="Constantia"/>
              </a:rPr>
              <a:t>which the agent can take to </a:t>
            </a:r>
            <a:r>
              <a:rPr b="0" i="0" lang="en-US" sz="2000" u="none" cap="none" strike="noStrike">
                <a:solidFill>
                  <a:srgbClr val="0033CC"/>
                </a:solidFill>
                <a:latin typeface="Constantia"/>
                <a:ea typeface="Constantia"/>
                <a:cs typeface="Constantia"/>
                <a:sym typeface="Constantia"/>
              </a:rPr>
              <a:t>move </a:t>
            </a:r>
            <a:r>
              <a:rPr b="0" i="0" lang="en-US" sz="2000" u="none" cap="none" strike="noStrike">
                <a:solidFill>
                  <a:schemeClr val="dk1"/>
                </a:solidFill>
                <a:latin typeface="Constantia"/>
                <a:ea typeface="Constantia"/>
                <a:cs typeface="Constantia"/>
                <a:sym typeface="Constantia"/>
              </a:rPr>
              <a:t>from </a:t>
            </a:r>
            <a:r>
              <a:rPr b="0" i="0" lang="en-US" sz="2000" u="none" cap="none" strike="noStrike">
                <a:solidFill>
                  <a:srgbClr val="0033CC"/>
                </a:solidFill>
                <a:latin typeface="Constantia"/>
                <a:ea typeface="Constantia"/>
                <a:cs typeface="Constantia"/>
                <a:sym typeface="Constantia"/>
              </a:rPr>
              <a:t>one</a:t>
            </a:r>
            <a:endParaRPr b="0" i="0" sz="2000" u="none" cap="none" strike="noStrike">
              <a:solidFill>
                <a:schemeClr val="dk1"/>
              </a:solidFill>
              <a:latin typeface="Constantia"/>
              <a:ea typeface="Constantia"/>
              <a:cs typeface="Constantia"/>
              <a:sym typeface="Constantia"/>
            </a:endParaRPr>
          </a:p>
          <a:p>
            <a:pPr indent="0" lvl="0" marL="652780" marR="0" rtl="0" algn="l">
              <a:lnSpc>
                <a:spcPct val="114000"/>
              </a:lnSpc>
              <a:spcBef>
                <a:spcPts val="0"/>
              </a:spcBef>
              <a:spcAft>
                <a:spcPts val="0"/>
              </a:spcAft>
              <a:buNone/>
            </a:pPr>
            <a:r>
              <a:rPr b="0" i="0" lang="en-US" sz="2000" u="none" cap="none" strike="noStrike">
                <a:solidFill>
                  <a:srgbClr val="0033CC"/>
                </a:solidFill>
                <a:latin typeface="Constantia"/>
                <a:ea typeface="Constantia"/>
                <a:cs typeface="Constantia"/>
                <a:sym typeface="Constantia"/>
              </a:rPr>
              <a:t>state to another</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3784219" y="868425"/>
            <a:ext cx="1577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Search</a:t>
            </a:r>
            <a:endParaRPr/>
          </a:p>
        </p:txBody>
      </p:sp>
      <p:sp>
        <p:nvSpPr>
          <p:cNvPr id="199" name="Google Shape;199;p15"/>
          <p:cNvSpPr txBox="1"/>
          <p:nvPr/>
        </p:nvSpPr>
        <p:spPr>
          <a:xfrm>
            <a:off x="535940" y="1869160"/>
            <a:ext cx="1252220" cy="976630"/>
          </a:xfrm>
          <a:prstGeom prst="rect">
            <a:avLst/>
          </a:prstGeom>
          <a:noFill/>
          <a:ln>
            <a:noFill/>
          </a:ln>
        </p:spPr>
        <p:txBody>
          <a:bodyPr anchorCtr="0" anchor="t" bIns="0" lIns="0" spcFirstLastPara="1" rIns="0" wrap="square" tIns="12700">
            <a:spAutoFit/>
          </a:bodyPr>
          <a:lstStyle/>
          <a:p>
            <a:pPr indent="0" lvl="0" marL="12700" marR="5080" rtl="0" algn="l">
              <a:lnSpc>
                <a:spcPct val="120000"/>
              </a:lnSpc>
              <a:spcBef>
                <a:spcPts val="0"/>
              </a:spcBef>
              <a:spcAft>
                <a:spcPts val="0"/>
              </a:spcAft>
              <a:buNone/>
            </a:pPr>
            <a:r>
              <a:rPr b="0" i="0" lang="en-US" sz="2600" u="none" cap="none" strike="noStrike">
                <a:solidFill>
                  <a:schemeClr val="dk1"/>
                </a:solidFill>
                <a:latin typeface="Constantia"/>
                <a:ea typeface="Constantia"/>
                <a:cs typeface="Constantia"/>
                <a:sym typeface="Constantia"/>
              </a:rPr>
              <a:t>Problem  As Input</a:t>
            </a:r>
            <a:endParaRPr b="0" i="0" sz="2600" u="none" cap="none" strike="noStrike">
              <a:solidFill>
                <a:schemeClr val="dk1"/>
              </a:solidFill>
              <a:latin typeface="Constantia"/>
              <a:ea typeface="Constantia"/>
              <a:cs typeface="Constantia"/>
              <a:sym typeface="Constantia"/>
            </a:endParaRPr>
          </a:p>
        </p:txBody>
      </p:sp>
      <p:sp>
        <p:nvSpPr>
          <p:cNvPr id="200" name="Google Shape;200;p15"/>
          <p:cNvSpPr txBox="1"/>
          <p:nvPr/>
        </p:nvSpPr>
        <p:spPr>
          <a:xfrm>
            <a:off x="4138591" y="1869160"/>
            <a:ext cx="2096135" cy="1848485"/>
          </a:xfrm>
          <a:prstGeom prst="rect">
            <a:avLst/>
          </a:prstGeom>
          <a:noFill/>
          <a:ln>
            <a:noFill/>
          </a:ln>
        </p:spPr>
        <p:txBody>
          <a:bodyPr anchorCtr="0" anchor="t" bIns="0" lIns="0" spcFirstLastPara="1" rIns="0" wrap="square" tIns="12700">
            <a:spAutoFit/>
          </a:bodyPr>
          <a:lstStyle/>
          <a:p>
            <a:pPr indent="-8255" lvl="0" marL="20320" marR="5080" rtl="0" algn="l">
              <a:lnSpc>
                <a:spcPct val="120000"/>
              </a:lnSpc>
              <a:spcBef>
                <a:spcPts val="0"/>
              </a:spcBef>
              <a:spcAft>
                <a:spcPts val="0"/>
              </a:spcAft>
              <a:buNone/>
            </a:pPr>
            <a:r>
              <a:rPr b="0" i="0" lang="en-US" sz="2600" u="none" cap="none" strike="noStrike">
                <a:solidFill>
                  <a:schemeClr val="dk1"/>
                </a:solidFill>
                <a:latin typeface="Constantia"/>
                <a:ea typeface="Constantia"/>
                <a:cs typeface="Constantia"/>
                <a:sym typeface="Constantia"/>
              </a:rPr>
              <a:t>Returns  Solution in</a:t>
            </a:r>
            <a:endParaRPr b="0" i="0" sz="2600" u="none" cap="none" strike="noStrike">
              <a:solidFill>
                <a:schemeClr val="dk1"/>
              </a:solidFill>
              <a:latin typeface="Constantia"/>
              <a:ea typeface="Constantia"/>
              <a:cs typeface="Constantia"/>
              <a:sym typeface="Constantia"/>
            </a:endParaRPr>
          </a:p>
          <a:p>
            <a:pPr indent="0" lvl="0" marL="67945" marR="5080" rtl="0" algn="l">
              <a:lnSpc>
                <a:spcPct val="100000"/>
              </a:lnSpc>
              <a:spcBef>
                <a:spcPts val="620"/>
              </a:spcBef>
              <a:spcAft>
                <a:spcPts val="0"/>
              </a:spcAft>
              <a:buNone/>
            </a:pPr>
            <a:r>
              <a:rPr b="0" i="0" lang="en-US" sz="2600" u="none" cap="none" strike="noStrike">
                <a:solidFill>
                  <a:schemeClr val="dk1"/>
                </a:solidFill>
                <a:latin typeface="Constantia"/>
                <a:ea typeface="Constantia"/>
                <a:cs typeface="Constantia"/>
                <a:sym typeface="Constantia"/>
              </a:rPr>
              <a:t>form of action  sequence</a:t>
            </a:r>
            <a:endParaRPr b="0" i="0" sz="2600" u="none" cap="none" strike="noStrike">
              <a:solidFill>
                <a:schemeClr val="dk1"/>
              </a:solidFill>
              <a:latin typeface="Constantia"/>
              <a:ea typeface="Constantia"/>
              <a:cs typeface="Constantia"/>
              <a:sym typeface="Constantia"/>
            </a:endParaRPr>
          </a:p>
        </p:txBody>
      </p:sp>
      <p:sp>
        <p:nvSpPr>
          <p:cNvPr id="201" name="Google Shape;201;p15"/>
          <p:cNvSpPr txBox="1"/>
          <p:nvPr/>
        </p:nvSpPr>
        <p:spPr>
          <a:xfrm>
            <a:off x="535940" y="3692118"/>
            <a:ext cx="3966210" cy="1927860"/>
          </a:xfrm>
          <a:prstGeom prst="rect">
            <a:avLst/>
          </a:prstGeom>
          <a:noFill/>
          <a:ln>
            <a:noFill/>
          </a:ln>
        </p:spPr>
        <p:txBody>
          <a:bodyPr anchorCtr="0" anchor="t" bIns="0" lIns="0" spcFirstLastPara="1" rIns="0" wrap="square" tIns="91425">
            <a:spAutoFit/>
          </a:bodyPr>
          <a:lstStyle/>
          <a:p>
            <a:pPr indent="0" lvl="0" marL="12700" marR="0" rtl="0" algn="l">
              <a:lnSpc>
                <a:spcPct val="100000"/>
              </a:lnSpc>
              <a:spcBef>
                <a:spcPts val="0"/>
              </a:spcBef>
              <a:spcAft>
                <a:spcPts val="0"/>
              </a:spcAft>
              <a:buNone/>
            </a:pPr>
            <a:r>
              <a:rPr b="1" i="0" lang="en-US" sz="2600" u="none" cap="none" strike="noStrike">
                <a:solidFill>
                  <a:srgbClr val="04607A"/>
                </a:solidFill>
                <a:latin typeface="Constantia"/>
                <a:ea typeface="Constantia"/>
                <a:cs typeface="Constantia"/>
                <a:sym typeface="Constantia"/>
              </a:rPr>
              <a:t>Steps :</a:t>
            </a:r>
            <a:endParaRPr b="0" i="0" sz="2600" u="none" cap="none" strike="noStrike">
              <a:solidFill>
                <a:schemeClr val="dk1"/>
              </a:solidFill>
              <a:latin typeface="Constantia"/>
              <a:ea typeface="Constantia"/>
              <a:cs typeface="Constantia"/>
              <a:sym typeface="Constantia"/>
            </a:endParaRPr>
          </a:p>
          <a:p>
            <a:pPr indent="-270510" lvl="0" marL="1196975" marR="0" rtl="0" algn="l">
              <a:lnSpc>
                <a:spcPct val="100000"/>
              </a:lnSpc>
              <a:spcBef>
                <a:spcPts val="625"/>
              </a:spcBef>
              <a:spcAft>
                <a:spcPts val="0"/>
              </a:spcAft>
              <a:buClr>
                <a:srgbClr val="04607A"/>
              </a:buClr>
              <a:buSzPts val="2600"/>
              <a:buFont typeface="Constantia"/>
              <a:buAutoNum type="arabicPeriod"/>
            </a:pPr>
            <a:r>
              <a:rPr b="0" i="0" lang="en-US" sz="2600" u="none" cap="none" strike="noStrike">
                <a:solidFill>
                  <a:srgbClr val="04607A"/>
                </a:solidFill>
                <a:latin typeface="Constantia"/>
                <a:ea typeface="Constantia"/>
                <a:cs typeface="Constantia"/>
                <a:sym typeface="Constantia"/>
              </a:rPr>
              <a:t>Formulate Problem</a:t>
            </a:r>
            <a:endParaRPr b="0" i="0" sz="2600" u="none" cap="none" strike="noStrike">
              <a:solidFill>
                <a:schemeClr val="dk1"/>
              </a:solidFill>
              <a:latin typeface="Constantia"/>
              <a:ea typeface="Constantia"/>
              <a:cs typeface="Constantia"/>
              <a:sym typeface="Constantia"/>
            </a:endParaRPr>
          </a:p>
          <a:p>
            <a:pPr indent="-328295" lvl="0" marL="1254760" marR="0" rtl="0" algn="l">
              <a:lnSpc>
                <a:spcPct val="100000"/>
              </a:lnSpc>
              <a:spcBef>
                <a:spcPts val="625"/>
              </a:spcBef>
              <a:spcAft>
                <a:spcPts val="0"/>
              </a:spcAft>
              <a:buClr>
                <a:srgbClr val="04607A"/>
              </a:buClr>
              <a:buSzPts val="2600"/>
              <a:buFont typeface="Constantia"/>
              <a:buAutoNum type="arabicPeriod"/>
            </a:pPr>
            <a:r>
              <a:rPr b="0" i="0" lang="en-US" sz="2600" u="none" cap="none" strike="noStrike">
                <a:solidFill>
                  <a:srgbClr val="04607A"/>
                </a:solidFill>
                <a:latin typeface="Constantia"/>
                <a:ea typeface="Constantia"/>
                <a:cs typeface="Constantia"/>
                <a:sym typeface="Constantia"/>
              </a:rPr>
              <a:t>Search</a:t>
            </a:r>
            <a:endParaRPr b="0" i="0" sz="2600" u="none" cap="none" strike="noStrike">
              <a:solidFill>
                <a:schemeClr val="dk1"/>
              </a:solidFill>
              <a:latin typeface="Constantia"/>
              <a:ea typeface="Constantia"/>
              <a:cs typeface="Constantia"/>
              <a:sym typeface="Constantia"/>
            </a:endParaRPr>
          </a:p>
          <a:p>
            <a:pPr indent="-318135" lvl="0" marL="1244600" marR="0" rtl="0" algn="l">
              <a:lnSpc>
                <a:spcPct val="100000"/>
              </a:lnSpc>
              <a:spcBef>
                <a:spcPts val="625"/>
              </a:spcBef>
              <a:spcAft>
                <a:spcPts val="0"/>
              </a:spcAft>
              <a:buClr>
                <a:srgbClr val="04607A"/>
              </a:buClr>
              <a:buSzPts val="2600"/>
              <a:buFont typeface="Constantia"/>
              <a:buAutoNum type="arabicPeriod"/>
            </a:pPr>
            <a:r>
              <a:rPr b="0" i="0" lang="en-US" sz="2600" u="none" cap="none" strike="noStrike">
                <a:solidFill>
                  <a:srgbClr val="04607A"/>
                </a:solidFill>
                <a:latin typeface="Constantia"/>
                <a:ea typeface="Constantia"/>
                <a:cs typeface="Constantia"/>
                <a:sym typeface="Constantia"/>
              </a:rPr>
              <a:t>Execute Solution</a:t>
            </a:r>
            <a:endParaRPr b="0" i="0" sz="2600" u="none" cap="none" strike="noStrike">
              <a:solidFill>
                <a:schemeClr val="dk1"/>
              </a:solidFill>
              <a:latin typeface="Constantia"/>
              <a:ea typeface="Constantia"/>
              <a:cs typeface="Constantia"/>
              <a:sym typeface="Constantia"/>
            </a:endParaRPr>
          </a:p>
        </p:txBody>
      </p:sp>
      <p:sp>
        <p:nvSpPr>
          <p:cNvPr id="202" name="Google Shape;202;p15"/>
          <p:cNvSpPr txBox="1"/>
          <p:nvPr/>
        </p:nvSpPr>
        <p:spPr>
          <a:xfrm>
            <a:off x="8591804" y="6525869"/>
            <a:ext cx="1092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200" u="none" cap="none" strike="noStrike">
                <a:solidFill>
                  <a:srgbClr val="045C75"/>
                </a:solidFill>
                <a:latin typeface="Tahoma"/>
                <a:ea typeface="Tahoma"/>
                <a:cs typeface="Tahoma"/>
                <a:sym typeface="Tahoma"/>
              </a:rPr>
              <a:t>7</a:t>
            </a:r>
            <a:endParaRPr b="0" i="0" sz="1200" u="none" cap="none" strike="noStrike">
              <a:solidFill>
                <a:schemeClr val="dk1"/>
              </a:solidFill>
              <a:latin typeface="Tahoma"/>
              <a:ea typeface="Tahoma"/>
              <a:cs typeface="Tahoma"/>
              <a:sym typeface="Tahoma"/>
            </a:endParaRPr>
          </a:p>
        </p:txBody>
      </p:sp>
      <p:sp>
        <p:nvSpPr>
          <p:cNvPr id="203" name="Google Shape;203;p15"/>
          <p:cNvSpPr txBox="1"/>
          <p:nvPr/>
        </p:nvSpPr>
        <p:spPr>
          <a:xfrm>
            <a:off x="2209800" y="1905000"/>
            <a:ext cx="1752600" cy="1600200"/>
          </a:xfrm>
          <a:prstGeom prst="rect">
            <a:avLst/>
          </a:prstGeom>
          <a:solidFill>
            <a:srgbClr val="0E6EC5"/>
          </a:solidFill>
          <a:ln cap="flat" cmpd="sng" w="9525">
            <a:solidFill>
              <a:srgbClr val="000000"/>
            </a:solidFill>
            <a:prstDash val="solid"/>
            <a:round/>
            <a:headEnd len="sm" w="sm" type="none"/>
            <a:tailEnd len="sm" w="sm" type="none"/>
          </a:ln>
        </p:spPr>
        <p:txBody>
          <a:bodyPr anchorCtr="0" anchor="t" bIns="0" lIns="0" spcFirstLastPara="1" rIns="0" wrap="square" tIns="372100">
            <a:spAutoFit/>
          </a:bodyPr>
          <a:lstStyle/>
          <a:p>
            <a:pPr indent="0" lvl="0" marL="91440" marR="144780" rtl="0" algn="l">
              <a:lnSpc>
                <a:spcPct val="100000"/>
              </a:lnSpc>
              <a:spcBef>
                <a:spcPts val="0"/>
              </a:spcBef>
              <a:spcAft>
                <a:spcPts val="0"/>
              </a:spcAft>
              <a:buNone/>
            </a:pPr>
            <a:r>
              <a:rPr b="0" i="0" lang="en-US" sz="2800" u="none" cap="none" strike="noStrike">
                <a:solidFill>
                  <a:srgbClr val="FFFFFF"/>
                </a:solidFill>
                <a:latin typeface="Tahoma"/>
                <a:ea typeface="Tahoma"/>
                <a:cs typeface="Tahoma"/>
                <a:sym typeface="Tahoma"/>
              </a:rPr>
              <a:t>Search  Algorithm</a:t>
            </a:r>
            <a:endParaRPr b="0" i="0" sz="2800" u="none" cap="none" strike="noStrike">
              <a:solidFill>
                <a:schemeClr val="dk1"/>
              </a:solidFill>
              <a:latin typeface="Tahoma"/>
              <a:ea typeface="Tahoma"/>
              <a:cs typeface="Tahoma"/>
              <a:sym typeface="Tahoma"/>
            </a:endParaRPr>
          </a:p>
        </p:txBody>
      </p:sp>
      <p:sp>
        <p:nvSpPr>
          <p:cNvPr id="204" name="Google Shape;204;p15"/>
          <p:cNvSpPr/>
          <p:nvPr/>
        </p:nvSpPr>
        <p:spPr>
          <a:xfrm>
            <a:off x="1371600" y="2388107"/>
            <a:ext cx="762000" cy="103505"/>
          </a:xfrm>
          <a:custGeom>
            <a:rect b="b" l="l" r="r" t="t"/>
            <a:pathLst>
              <a:path extrusionOk="0" h="103505" w="762000">
                <a:moveTo>
                  <a:pt x="673481" y="0"/>
                </a:moveTo>
                <a:lnTo>
                  <a:pt x="669670" y="1015"/>
                </a:lnTo>
                <a:lnTo>
                  <a:pt x="666114" y="7112"/>
                </a:lnTo>
                <a:lnTo>
                  <a:pt x="667131" y="10921"/>
                </a:lnTo>
                <a:lnTo>
                  <a:pt x="670051" y="12700"/>
                </a:lnTo>
                <a:lnTo>
                  <a:pt x="725980" y="45418"/>
                </a:lnTo>
                <a:lnTo>
                  <a:pt x="749426" y="45465"/>
                </a:lnTo>
                <a:lnTo>
                  <a:pt x="749426" y="58165"/>
                </a:lnTo>
                <a:lnTo>
                  <a:pt x="725916" y="58165"/>
                </a:lnTo>
                <a:lnTo>
                  <a:pt x="666876" y="92455"/>
                </a:lnTo>
                <a:lnTo>
                  <a:pt x="665861" y="96265"/>
                </a:lnTo>
                <a:lnTo>
                  <a:pt x="669417" y="102362"/>
                </a:lnTo>
                <a:lnTo>
                  <a:pt x="673226" y="103377"/>
                </a:lnTo>
                <a:lnTo>
                  <a:pt x="751067" y="58165"/>
                </a:lnTo>
                <a:lnTo>
                  <a:pt x="749426" y="58165"/>
                </a:lnTo>
                <a:lnTo>
                  <a:pt x="751149" y="58118"/>
                </a:lnTo>
                <a:lnTo>
                  <a:pt x="762000" y="51815"/>
                </a:lnTo>
                <a:lnTo>
                  <a:pt x="673481" y="0"/>
                </a:lnTo>
                <a:close/>
              </a:path>
              <a:path extrusionOk="0" h="103505" w="762000">
                <a:moveTo>
                  <a:pt x="736883" y="51796"/>
                </a:moveTo>
                <a:lnTo>
                  <a:pt x="725998" y="58118"/>
                </a:lnTo>
                <a:lnTo>
                  <a:pt x="749426" y="58165"/>
                </a:lnTo>
                <a:lnTo>
                  <a:pt x="749426" y="57276"/>
                </a:lnTo>
                <a:lnTo>
                  <a:pt x="746251" y="57276"/>
                </a:lnTo>
                <a:lnTo>
                  <a:pt x="736883" y="51796"/>
                </a:lnTo>
                <a:close/>
              </a:path>
              <a:path extrusionOk="0" h="103505" w="762000">
                <a:moveTo>
                  <a:pt x="0" y="43941"/>
                </a:moveTo>
                <a:lnTo>
                  <a:pt x="0" y="56641"/>
                </a:lnTo>
                <a:lnTo>
                  <a:pt x="725998" y="58118"/>
                </a:lnTo>
                <a:lnTo>
                  <a:pt x="736883" y="51796"/>
                </a:lnTo>
                <a:lnTo>
                  <a:pt x="725980" y="45418"/>
                </a:lnTo>
                <a:lnTo>
                  <a:pt x="0" y="43941"/>
                </a:lnTo>
                <a:close/>
              </a:path>
              <a:path extrusionOk="0" h="103505" w="762000">
                <a:moveTo>
                  <a:pt x="746251" y="46354"/>
                </a:moveTo>
                <a:lnTo>
                  <a:pt x="736883" y="51796"/>
                </a:lnTo>
                <a:lnTo>
                  <a:pt x="746251" y="57276"/>
                </a:lnTo>
                <a:lnTo>
                  <a:pt x="746251" y="46354"/>
                </a:lnTo>
                <a:close/>
              </a:path>
              <a:path extrusionOk="0" h="103505" w="762000">
                <a:moveTo>
                  <a:pt x="749426" y="46354"/>
                </a:moveTo>
                <a:lnTo>
                  <a:pt x="746251" y="46354"/>
                </a:lnTo>
                <a:lnTo>
                  <a:pt x="746251" y="57276"/>
                </a:lnTo>
                <a:lnTo>
                  <a:pt x="749426" y="57276"/>
                </a:lnTo>
                <a:lnTo>
                  <a:pt x="749426" y="46354"/>
                </a:lnTo>
                <a:close/>
              </a:path>
              <a:path extrusionOk="0" h="103505" w="762000">
                <a:moveTo>
                  <a:pt x="725980" y="45418"/>
                </a:moveTo>
                <a:lnTo>
                  <a:pt x="736883" y="51796"/>
                </a:lnTo>
                <a:lnTo>
                  <a:pt x="746251" y="46354"/>
                </a:lnTo>
                <a:lnTo>
                  <a:pt x="749426" y="46354"/>
                </a:lnTo>
                <a:lnTo>
                  <a:pt x="749426" y="45465"/>
                </a:lnTo>
                <a:lnTo>
                  <a:pt x="725980" y="4541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5"/>
          <p:cNvSpPr/>
          <p:nvPr/>
        </p:nvSpPr>
        <p:spPr>
          <a:xfrm>
            <a:off x="5867400" y="2692907"/>
            <a:ext cx="609600" cy="103505"/>
          </a:xfrm>
          <a:custGeom>
            <a:rect b="b" l="l" r="r" t="t"/>
            <a:pathLst>
              <a:path extrusionOk="0" h="103505" w="609600">
                <a:moveTo>
                  <a:pt x="521080" y="0"/>
                </a:moveTo>
                <a:lnTo>
                  <a:pt x="517271" y="1015"/>
                </a:lnTo>
                <a:lnTo>
                  <a:pt x="515492" y="3937"/>
                </a:lnTo>
                <a:lnTo>
                  <a:pt x="513714" y="6984"/>
                </a:lnTo>
                <a:lnTo>
                  <a:pt x="514730" y="10921"/>
                </a:lnTo>
                <a:lnTo>
                  <a:pt x="573590" y="45406"/>
                </a:lnTo>
                <a:lnTo>
                  <a:pt x="597026" y="45465"/>
                </a:lnTo>
                <a:lnTo>
                  <a:pt x="597026" y="58165"/>
                </a:lnTo>
                <a:lnTo>
                  <a:pt x="573460" y="58165"/>
                </a:lnTo>
                <a:lnTo>
                  <a:pt x="514476" y="92328"/>
                </a:lnTo>
                <a:lnTo>
                  <a:pt x="513461" y="96265"/>
                </a:lnTo>
                <a:lnTo>
                  <a:pt x="517016" y="102362"/>
                </a:lnTo>
                <a:lnTo>
                  <a:pt x="520826" y="103377"/>
                </a:lnTo>
                <a:lnTo>
                  <a:pt x="598667" y="58165"/>
                </a:lnTo>
                <a:lnTo>
                  <a:pt x="597026" y="58165"/>
                </a:lnTo>
                <a:lnTo>
                  <a:pt x="598770" y="58106"/>
                </a:lnTo>
                <a:lnTo>
                  <a:pt x="609600" y="51815"/>
                </a:lnTo>
                <a:lnTo>
                  <a:pt x="521080" y="0"/>
                </a:lnTo>
                <a:close/>
              </a:path>
              <a:path extrusionOk="0" h="103505" w="609600">
                <a:moveTo>
                  <a:pt x="584477" y="51784"/>
                </a:moveTo>
                <a:lnTo>
                  <a:pt x="573563" y="58106"/>
                </a:lnTo>
                <a:lnTo>
                  <a:pt x="597026" y="58165"/>
                </a:lnTo>
                <a:lnTo>
                  <a:pt x="597026" y="57276"/>
                </a:lnTo>
                <a:lnTo>
                  <a:pt x="593851" y="57276"/>
                </a:lnTo>
                <a:lnTo>
                  <a:pt x="584477" y="51784"/>
                </a:lnTo>
                <a:close/>
              </a:path>
              <a:path extrusionOk="0" h="103505" w="609600">
                <a:moveTo>
                  <a:pt x="0" y="43941"/>
                </a:moveTo>
                <a:lnTo>
                  <a:pt x="0" y="56641"/>
                </a:lnTo>
                <a:lnTo>
                  <a:pt x="573563" y="58106"/>
                </a:lnTo>
                <a:lnTo>
                  <a:pt x="584477" y="51784"/>
                </a:lnTo>
                <a:lnTo>
                  <a:pt x="573590" y="45406"/>
                </a:lnTo>
                <a:lnTo>
                  <a:pt x="0" y="43941"/>
                </a:lnTo>
                <a:close/>
              </a:path>
              <a:path extrusionOk="0" h="103505" w="609600">
                <a:moveTo>
                  <a:pt x="593851" y="46354"/>
                </a:moveTo>
                <a:lnTo>
                  <a:pt x="584477" y="51784"/>
                </a:lnTo>
                <a:lnTo>
                  <a:pt x="593851" y="57276"/>
                </a:lnTo>
                <a:lnTo>
                  <a:pt x="593851" y="46354"/>
                </a:lnTo>
                <a:close/>
              </a:path>
              <a:path extrusionOk="0" h="103505" w="609600">
                <a:moveTo>
                  <a:pt x="597026" y="46354"/>
                </a:moveTo>
                <a:lnTo>
                  <a:pt x="593851" y="46354"/>
                </a:lnTo>
                <a:lnTo>
                  <a:pt x="593851" y="57276"/>
                </a:lnTo>
                <a:lnTo>
                  <a:pt x="597026" y="57276"/>
                </a:lnTo>
                <a:lnTo>
                  <a:pt x="597026" y="46354"/>
                </a:lnTo>
                <a:close/>
              </a:path>
              <a:path extrusionOk="0" h="103505" w="609600">
                <a:moveTo>
                  <a:pt x="573590" y="45406"/>
                </a:moveTo>
                <a:lnTo>
                  <a:pt x="584477" y="51784"/>
                </a:lnTo>
                <a:lnTo>
                  <a:pt x="593851" y="46354"/>
                </a:lnTo>
                <a:lnTo>
                  <a:pt x="597026" y="46354"/>
                </a:lnTo>
                <a:lnTo>
                  <a:pt x="597026" y="45465"/>
                </a:lnTo>
                <a:lnTo>
                  <a:pt x="573590" y="4540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763016" y="792225"/>
            <a:ext cx="7622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Initial Simplifying Assumptions</a:t>
            </a:r>
            <a:endParaRPr/>
          </a:p>
        </p:txBody>
      </p:sp>
      <p:sp>
        <p:nvSpPr>
          <p:cNvPr id="211" name="Google Shape;211;p16"/>
          <p:cNvSpPr txBox="1"/>
          <p:nvPr/>
        </p:nvSpPr>
        <p:spPr>
          <a:xfrm>
            <a:off x="535940" y="1523961"/>
            <a:ext cx="7418705" cy="4550410"/>
          </a:xfrm>
          <a:prstGeom prst="rect">
            <a:avLst/>
          </a:prstGeom>
          <a:noFill/>
          <a:ln>
            <a:noFill/>
          </a:ln>
        </p:spPr>
        <p:txBody>
          <a:bodyPr anchorCtr="0" anchor="t" bIns="0" lIns="0" spcFirstLastPara="1" rIns="0" wrap="square" tIns="98425">
            <a:spAutoFit/>
          </a:bodyPr>
          <a:lstStyle/>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Environment is </a:t>
            </a:r>
            <a:r>
              <a:rPr b="1" lang="en-US" sz="2800">
                <a:solidFill>
                  <a:srgbClr val="C00000"/>
                </a:solidFill>
                <a:latin typeface="Constantia"/>
                <a:ea typeface="Constantia"/>
                <a:cs typeface="Constantia"/>
                <a:sym typeface="Constantia"/>
              </a:rPr>
              <a:t>static</a:t>
            </a:r>
            <a:endParaRPr sz="2800">
              <a:solidFill>
                <a:schemeClr val="dk1"/>
              </a:solidFill>
              <a:latin typeface="Constantia"/>
              <a:ea typeface="Constantia"/>
              <a:cs typeface="Constantia"/>
              <a:sym typeface="Constantia"/>
            </a:endParaRPr>
          </a:p>
          <a:p>
            <a:pPr indent="-247015" lvl="1" marL="652780" marR="5080" rtl="0" algn="l">
              <a:lnSpc>
                <a:spcPct val="100000"/>
              </a:lnSpc>
              <a:spcBef>
                <a:spcPts val="675"/>
              </a:spcBef>
              <a:spcAft>
                <a:spcPts val="0"/>
              </a:spcAft>
              <a:buClr>
                <a:srgbClr val="0E6EC5"/>
              </a:buClr>
              <a:buSzPts val="2350"/>
              <a:buFont typeface="Quattrocento Sans"/>
              <a:buChar char="⚫"/>
            </a:pPr>
            <a:r>
              <a:rPr b="0" i="0" lang="en-US" sz="2800" u="none" cap="none" strike="noStrike">
                <a:solidFill>
                  <a:schemeClr val="dk1"/>
                </a:solidFill>
                <a:latin typeface="Constantia"/>
                <a:ea typeface="Constantia"/>
                <a:cs typeface="Constantia"/>
                <a:sym typeface="Constantia"/>
              </a:rPr>
              <a:t>no changes in environment while problem is  being solved</a:t>
            </a:r>
            <a:endParaRPr b="0" i="0" sz="2800" u="none" cap="none" strike="noStrike">
              <a:solidFill>
                <a:schemeClr val="dk1"/>
              </a:solidFill>
              <a:latin typeface="Constantia"/>
              <a:ea typeface="Constantia"/>
              <a:cs typeface="Constantia"/>
              <a:sym typeface="Constantia"/>
            </a:endParaRPr>
          </a:p>
          <a:p>
            <a:pPr indent="0" lvl="1" marL="457200" marR="0" rtl="0" algn="l">
              <a:lnSpc>
                <a:spcPct val="100000"/>
              </a:lnSpc>
              <a:spcBef>
                <a:spcPts val="5"/>
              </a:spcBef>
              <a:spcAft>
                <a:spcPts val="0"/>
              </a:spcAft>
              <a:buClr>
                <a:srgbClr val="0E6EC5"/>
              </a:buClr>
              <a:buSzPts val="3850"/>
              <a:buFont typeface="Quattrocento Sans"/>
              <a:buNone/>
            </a:pPr>
            <a:r>
              <a:t/>
            </a:r>
            <a:endParaRPr b="0" i="0" sz="38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Environment is </a:t>
            </a:r>
            <a:r>
              <a:rPr b="1" lang="en-US" sz="2800">
                <a:solidFill>
                  <a:srgbClr val="C00000"/>
                </a:solidFill>
                <a:latin typeface="Constantia"/>
                <a:ea typeface="Constantia"/>
                <a:cs typeface="Constantia"/>
                <a:sym typeface="Constantia"/>
              </a:rPr>
              <a:t>observable</a:t>
            </a:r>
            <a:endParaRPr sz="2800">
              <a:solidFill>
                <a:schemeClr val="dk1"/>
              </a:solidFill>
              <a:latin typeface="Constantia"/>
              <a:ea typeface="Constantia"/>
              <a:cs typeface="Constantia"/>
              <a:sym typeface="Constantia"/>
            </a:endParaRPr>
          </a:p>
          <a:p>
            <a:pPr indent="0" lvl="0" marL="0" marR="0" rtl="0" algn="l">
              <a:lnSpc>
                <a:spcPct val="100000"/>
              </a:lnSpc>
              <a:spcBef>
                <a:spcPts val="0"/>
              </a:spcBef>
              <a:spcAft>
                <a:spcPts val="0"/>
              </a:spcAft>
              <a:buClr>
                <a:srgbClr val="0AD0D9"/>
              </a:buClr>
              <a:buSzPts val="3850"/>
              <a:buFont typeface="Quattrocento Sans"/>
              <a:buNone/>
            </a:pPr>
            <a:r>
              <a:t/>
            </a:r>
            <a:endParaRPr sz="3850">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Environment and actions are </a:t>
            </a:r>
            <a:r>
              <a:rPr b="1" lang="en-US" sz="2800">
                <a:solidFill>
                  <a:srgbClr val="C00000"/>
                </a:solidFill>
                <a:latin typeface="Constantia"/>
                <a:ea typeface="Constantia"/>
                <a:cs typeface="Constantia"/>
                <a:sym typeface="Constantia"/>
              </a:rPr>
              <a:t>discrete</a:t>
            </a:r>
            <a:endParaRPr sz="2800">
              <a:solidFill>
                <a:schemeClr val="dk1"/>
              </a:solidFill>
              <a:latin typeface="Constantia"/>
              <a:ea typeface="Constantia"/>
              <a:cs typeface="Constantia"/>
              <a:sym typeface="Constantia"/>
            </a:endParaRPr>
          </a:p>
          <a:p>
            <a:pPr indent="0" lvl="0" marL="0" marR="0" rtl="0" algn="l">
              <a:lnSpc>
                <a:spcPct val="100000"/>
              </a:lnSpc>
              <a:spcBef>
                <a:spcPts val="10"/>
              </a:spcBef>
              <a:spcAft>
                <a:spcPts val="0"/>
              </a:spcAft>
              <a:buClr>
                <a:srgbClr val="0AD0D9"/>
              </a:buClr>
              <a:buSzPts val="3850"/>
              <a:buFont typeface="Quattrocento Sans"/>
              <a:buNone/>
            </a:pPr>
            <a:r>
              <a:t/>
            </a:r>
            <a:endParaRPr sz="3850">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Environment is </a:t>
            </a:r>
            <a:r>
              <a:rPr b="1" lang="en-US" sz="2800">
                <a:solidFill>
                  <a:srgbClr val="C00000"/>
                </a:solidFill>
                <a:latin typeface="Constantia"/>
                <a:ea typeface="Constantia"/>
                <a:cs typeface="Constantia"/>
                <a:sym typeface="Constantia"/>
              </a:rPr>
              <a:t>deterministic</a:t>
            </a:r>
            <a:endParaRPr sz="2800">
              <a:solidFill>
                <a:schemeClr val="dk1"/>
              </a:solidFill>
              <a:latin typeface="Constantia"/>
              <a:ea typeface="Constantia"/>
              <a:cs typeface="Constantia"/>
              <a:sym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nvSpPr>
        <p:spPr>
          <a:xfrm>
            <a:off x="596900" y="1148841"/>
            <a:ext cx="4926965" cy="1180465"/>
          </a:xfrm>
          <a:prstGeom prst="rect">
            <a:avLst/>
          </a:prstGeom>
          <a:noFill/>
          <a:ln>
            <a:noFill/>
          </a:ln>
        </p:spPr>
        <p:txBody>
          <a:bodyPr anchorCtr="0" anchor="t" bIns="0" lIns="0" spcFirstLastPara="1" rIns="0" wrap="square" tIns="13325">
            <a:spAutoFit/>
          </a:bodyPr>
          <a:lstStyle/>
          <a:p>
            <a:pPr indent="-383540" lvl="0" marL="395605" marR="0" rtl="0" algn="l">
              <a:lnSpc>
                <a:spcPct val="100000"/>
              </a:lnSpc>
              <a:spcBef>
                <a:spcPts val="0"/>
              </a:spcBef>
              <a:spcAft>
                <a:spcPts val="0"/>
              </a:spcAft>
              <a:buClr>
                <a:srgbClr val="04607A"/>
              </a:buClr>
              <a:buSzPts val="2800"/>
              <a:buFont typeface="Calibri"/>
              <a:buAutoNum type="arabicPeriod"/>
            </a:pPr>
            <a:r>
              <a:rPr b="1" lang="en-US" sz="3200">
                <a:solidFill>
                  <a:srgbClr val="04607A"/>
                </a:solidFill>
                <a:latin typeface="Palatino Linotype"/>
                <a:ea typeface="Palatino Linotype"/>
                <a:cs typeface="Palatino Linotype"/>
                <a:sym typeface="Palatino Linotype"/>
              </a:rPr>
              <a:t>Problem Formulation</a:t>
            </a:r>
            <a:endParaRPr sz="3200">
              <a:solidFill>
                <a:schemeClr val="dk1"/>
              </a:solidFill>
              <a:latin typeface="Palatino Linotype"/>
              <a:ea typeface="Palatino Linotype"/>
              <a:cs typeface="Palatino Linotype"/>
              <a:sym typeface="Palatino Linotype"/>
            </a:endParaRPr>
          </a:p>
          <a:p>
            <a:pPr indent="-274955" lvl="1" marL="378460" marR="0" rtl="0" algn="l">
              <a:lnSpc>
                <a:spcPct val="100000"/>
              </a:lnSpc>
              <a:spcBef>
                <a:spcPts val="2845"/>
              </a:spcBef>
              <a:spcAft>
                <a:spcPts val="0"/>
              </a:spcAft>
              <a:buClr>
                <a:srgbClr val="0AD0D9"/>
              </a:buClr>
              <a:buSzPts val="1900"/>
              <a:buFont typeface="Quattrocento Sans"/>
              <a:buChar char="⚫"/>
            </a:pPr>
            <a:r>
              <a:rPr b="0" i="0" lang="en-US" sz="2000" u="none" cap="none" strike="noStrike">
                <a:solidFill>
                  <a:schemeClr val="dk1"/>
                </a:solidFill>
                <a:latin typeface="Constantia"/>
                <a:ea typeface="Constantia"/>
                <a:cs typeface="Constantia"/>
                <a:sym typeface="Constantia"/>
              </a:rPr>
              <a:t>Problem can be defined by four elements:</a:t>
            </a:r>
            <a:endParaRPr b="0" i="0" sz="2000" u="none" cap="none" strike="noStrike">
              <a:solidFill>
                <a:schemeClr val="dk1"/>
              </a:solidFill>
              <a:latin typeface="Constantia"/>
              <a:ea typeface="Constantia"/>
              <a:cs typeface="Constantia"/>
              <a:sym typeface="Constantia"/>
            </a:endParaRPr>
          </a:p>
        </p:txBody>
      </p:sp>
      <p:sp>
        <p:nvSpPr>
          <p:cNvPr id="217" name="Google Shape;217;p17"/>
          <p:cNvSpPr txBox="1"/>
          <p:nvPr/>
        </p:nvSpPr>
        <p:spPr>
          <a:xfrm>
            <a:off x="1081836" y="2303500"/>
            <a:ext cx="1681480" cy="756920"/>
          </a:xfrm>
          <a:prstGeom prst="rect">
            <a:avLst/>
          </a:prstGeom>
          <a:noFill/>
          <a:ln>
            <a:noFill/>
          </a:ln>
        </p:spPr>
        <p:txBody>
          <a:bodyPr anchorCtr="0" anchor="t" bIns="0" lIns="0" spcFirstLastPara="1" rIns="0" wrap="square" tIns="73650">
            <a:spAutoFit/>
          </a:bodyPr>
          <a:lstStyle/>
          <a:p>
            <a:pPr indent="-247015" lvl="0" marL="259079" marR="0" rtl="0" algn="l">
              <a:lnSpc>
                <a:spcPct val="100000"/>
              </a:lnSpc>
              <a:spcBef>
                <a:spcPts val="0"/>
              </a:spcBef>
              <a:spcAft>
                <a:spcPts val="0"/>
              </a:spcAft>
              <a:buClr>
                <a:srgbClr val="0E6EC5"/>
              </a:buClr>
              <a:buSzPts val="1700"/>
              <a:buFont typeface="Quattrocento Sans"/>
              <a:buChar char="⚫"/>
            </a:pPr>
            <a:r>
              <a:rPr b="1" lang="en-US" sz="2000">
                <a:solidFill>
                  <a:srgbClr val="04607A"/>
                </a:solidFill>
                <a:latin typeface="Constantia"/>
                <a:ea typeface="Constantia"/>
                <a:cs typeface="Constantia"/>
                <a:sym typeface="Constantia"/>
              </a:rPr>
              <a:t>Initial State</a:t>
            </a:r>
            <a:endParaRPr sz="2000">
              <a:solidFill>
                <a:schemeClr val="dk1"/>
              </a:solidFill>
              <a:latin typeface="Constantia"/>
              <a:ea typeface="Constantia"/>
              <a:cs typeface="Constantia"/>
              <a:sym typeface="Constantia"/>
            </a:endParaRPr>
          </a:p>
          <a:p>
            <a:pPr indent="-247015" lvl="0" marL="259079" marR="0" rtl="0" algn="l">
              <a:lnSpc>
                <a:spcPct val="100000"/>
              </a:lnSpc>
              <a:spcBef>
                <a:spcPts val="480"/>
              </a:spcBef>
              <a:spcAft>
                <a:spcPts val="0"/>
              </a:spcAft>
              <a:buClr>
                <a:srgbClr val="0E6EC5"/>
              </a:buClr>
              <a:buSzPts val="1700"/>
              <a:buFont typeface="Quattrocento Sans"/>
              <a:buChar char="⚫"/>
            </a:pPr>
            <a:r>
              <a:rPr b="1" lang="en-US" sz="2000">
                <a:solidFill>
                  <a:srgbClr val="C00000"/>
                </a:solidFill>
                <a:latin typeface="Constantia"/>
                <a:ea typeface="Constantia"/>
                <a:cs typeface="Constantia"/>
                <a:sym typeface="Constantia"/>
              </a:rPr>
              <a:t>Goal State</a:t>
            </a:r>
            <a:endParaRPr sz="2000">
              <a:solidFill>
                <a:schemeClr val="dk1"/>
              </a:solidFill>
              <a:latin typeface="Constantia"/>
              <a:ea typeface="Constantia"/>
              <a:cs typeface="Constantia"/>
              <a:sym typeface="Constantia"/>
            </a:endParaRPr>
          </a:p>
        </p:txBody>
      </p:sp>
      <p:sp>
        <p:nvSpPr>
          <p:cNvPr id="218" name="Google Shape;218;p17"/>
          <p:cNvSpPr txBox="1"/>
          <p:nvPr/>
        </p:nvSpPr>
        <p:spPr>
          <a:xfrm>
            <a:off x="2904870" y="2303500"/>
            <a:ext cx="1543050" cy="756920"/>
          </a:xfrm>
          <a:prstGeom prst="rect">
            <a:avLst/>
          </a:prstGeom>
          <a:noFill/>
          <a:ln>
            <a:noFill/>
          </a:ln>
        </p:spPr>
        <p:txBody>
          <a:bodyPr anchorCtr="0" anchor="t" bIns="0" lIns="0" spcFirstLastPara="1" rIns="0" wrap="square" tIns="73650">
            <a:spAutoFit/>
          </a:bodyPr>
          <a:lstStyle/>
          <a:p>
            <a:pPr indent="0" lvl="0" marL="19050" marR="0" rtl="0" algn="l">
              <a:lnSpc>
                <a:spcPct val="100000"/>
              </a:lnSpc>
              <a:spcBef>
                <a:spcPts val="0"/>
              </a:spcBef>
              <a:spcAft>
                <a:spcPts val="0"/>
              </a:spcAft>
              <a:buNone/>
            </a:pPr>
            <a:r>
              <a:rPr b="1" lang="en-US" sz="2000">
                <a:solidFill>
                  <a:srgbClr val="04607A"/>
                </a:solidFill>
                <a:latin typeface="Constantia"/>
                <a:ea typeface="Constantia"/>
                <a:cs typeface="Constantia"/>
                <a:sym typeface="Constantia"/>
              </a:rPr>
              <a:t>: </a:t>
            </a:r>
            <a:r>
              <a:rPr lang="en-US" sz="2000">
                <a:solidFill>
                  <a:schemeClr val="dk1"/>
                </a:solidFill>
                <a:latin typeface="Constantia"/>
                <a:ea typeface="Constantia"/>
                <a:cs typeface="Constantia"/>
                <a:sym typeface="Constantia"/>
              </a:rPr>
              <a:t>In( Bombay)</a:t>
            </a:r>
            <a:endParaRPr sz="2000">
              <a:solidFill>
                <a:schemeClr val="dk1"/>
              </a:solidFill>
              <a:latin typeface="Constantia"/>
              <a:ea typeface="Constantia"/>
              <a:cs typeface="Constantia"/>
              <a:sym typeface="Constantia"/>
            </a:endParaRPr>
          </a:p>
          <a:p>
            <a:pPr indent="0" lvl="0" marL="12700" marR="0" rtl="0" algn="l">
              <a:lnSpc>
                <a:spcPct val="100000"/>
              </a:lnSpc>
              <a:spcBef>
                <a:spcPts val="480"/>
              </a:spcBef>
              <a:spcAft>
                <a:spcPts val="0"/>
              </a:spcAft>
              <a:buNone/>
            </a:pPr>
            <a:r>
              <a:rPr lang="en-US" sz="2000">
                <a:solidFill>
                  <a:schemeClr val="dk1"/>
                </a:solidFill>
                <a:latin typeface="Constantia"/>
                <a:ea typeface="Constantia"/>
                <a:cs typeface="Constantia"/>
                <a:sym typeface="Constantia"/>
              </a:rPr>
              <a:t>: In ( Pune)</a:t>
            </a:r>
            <a:endParaRPr sz="2000">
              <a:solidFill>
                <a:schemeClr val="dk1"/>
              </a:solidFill>
              <a:latin typeface="Constantia"/>
              <a:ea typeface="Constantia"/>
              <a:cs typeface="Constantia"/>
              <a:sym typeface="Constantia"/>
            </a:endParaRPr>
          </a:p>
        </p:txBody>
      </p:sp>
      <p:sp>
        <p:nvSpPr>
          <p:cNvPr id="219" name="Google Shape;219;p17"/>
          <p:cNvSpPr txBox="1"/>
          <p:nvPr/>
        </p:nvSpPr>
        <p:spPr>
          <a:xfrm>
            <a:off x="1081836" y="3033242"/>
            <a:ext cx="5980430" cy="1856739"/>
          </a:xfrm>
          <a:prstGeom prst="rect">
            <a:avLst/>
          </a:prstGeom>
          <a:noFill/>
          <a:ln>
            <a:noFill/>
          </a:ln>
        </p:spPr>
        <p:txBody>
          <a:bodyPr anchorCtr="0" anchor="t" bIns="0" lIns="0" spcFirstLastPara="1" rIns="0" wrap="square" tIns="74925">
            <a:spAutoFit/>
          </a:bodyPr>
          <a:lstStyle/>
          <a:p>
            <a:pPr indent="-247015" lvl="0" marL="259079" marR="0" rtl="0" algn="l">
              <a:lnSpc>
                <a:spcPct val="100000"/>
              </a:lnSpc>
              <a:spcBef>
                <a:spcPts val="0"/>
              </a:spcBef>
              <a:spcAft>
                <a:spcPts val="0"/>
              </a:spcAft>
              <a:buClr>
                <a:srgbClr val="0E6EC5"/>
              </a:buClr>
              <a:buSzPts val="1700"/>
              <a:buFont typeface="Quattrocento Sans"/>
              <a:buChar char="⚫"/>
            </a:pPr>
            <a:r>
              <a:rPr b="1" lang="en-US" sz="2000">
                <a:solidFill>
                  <a:srgbClr val="04607A"/>
                </a:solidFill>
                <a:latin typeface="Constantia"/>
                <a:ea typeface="Constantia"/>
                <a:cs typeface="Constantia"/>
                <a:sym typeface="Constantia"/>
              </a:rPr>
              <a:t>Description of possible actions </a:t>
            </a:r>
            <a:r>
              <a:rPr lang="en-US" sz="2000">
                <a:solidFill>
                  <a:schemeClr val="dk1"/>
                </a:solidFill>
                <a:latin typeface="Constantia"/>
                <a:ea typeface="Constantia"/>
                <a:cs typeface="Constantia"/>
                <a:sym typeface="Constantia"/>
              </a:rPr>
              <a:t>available to agent</a:t>
            </a:r>
            <a:endParaRPr sz="2000">
              <a:solidFill>
                <a:schemeClr val="dk1"/>
              </a:solidFill>
              <a:latin typeface="Constantia"/>
              <a:ea typeface="Constantia"/>
              <a:cs typeface="Constantia"/>
              <a:sym typeface="Constantia"/>
            </a:endParaRPr>
          </a:p>
          <a:p>
            <a:pPr indent="-247650" lvl="1" marL="533400" marR="0" rtl="0" algn="l">
              <a:lnSpc>
                <a:spcPct val="100000"/>
              </a:lnSpc>
              <a:spcBef>
                <a:spcPts val="495"/>
              </a:spcBef>
              <a:spcAft>
                <a:spcPts val="0"/>
              </a:spcAft>
              <a:buClr>
                <a:srgbClr val="009DD9"/>
              </a:buClr>
              <a:buSzPts val="1400"/>
              <a:buFont typeface="Quattrocento Sans"/>
              <a:buChar char="⚫"/>
            </a:pPr>
            <a:r>
              <a:rPr b="0" i="0" lang="en-US" sz="2000" u="none" cap="none" strike="noStrike">
                <a:solidFill>
                  <a:srgbClr val="C00000"/>
                </a:solidFill>
                <a:latin typeface="Constantia"/>
                <a:ea typeface="Constantia"/>
                <a:cs typeface="Constantia"/>
                <a:sym typeface="Constantia"/>
              </a:rPr>
              <a:t>SUCCESSOR_FN(x)</a:t>
            </a:r>
            <a:r>
              <a:rPr b="0" i="0" lang="en-US" sz="2000" u="none" cap="none" strike="noStrike">
                <a:solidFill>
                  <a:srgbClr val="C00000"/>
                </a:solidFill>
                <a:latin typeface="Noto Sans Symbols"/>
                <a:ea typeface="Noto Sans Symbols"/>
                <a:cs typeface="Noto Sans Symbols"/>
                <a:sym typeface="Noto Sans Symbols"/>
              </a:rPr>
              <a:t>🡪</a:t>
            </a:r>
            <a:r>
              <a:rPr b="0" i="0" lang="en-US" sz="2000" u="none" cap="none" strike="noStrike">
                <a:solidFill>
                  <a:srgbClr val="C00000"/>
                </a:solidFill>
                <a:latin typeface="Times New Roman"/>
                <a:ea typeface="Times New Roman"/>
                <a:cs typeface="Times New Roman"/>
                <a:sym typeface="Times New Roman"/>
              </a:rPr>
              <a:t> </a:t>
            </a:r>
            <a:r>
              <a:rPr b="0" i="0" lang="en-US" sz="2000" u="none" cap="none" strike="noStrike">
                <a:solidFill>
                  <a:srgbClr val="C00000"/>
                </a:solidFill>
                <a:latin typeface="Constantia"/>
                <a:ea typeface="Constantia"/>
                <a:cs typeface="Constantia"/>
                <a:sym typeface="Constantia"/>
              </a:rPr>
              <a:t>returns ( action, successor)</a:t>
            </a:r>
            <a:endParaRPr b="0" i="0" sz="2000" u="none" cap="none" strike="noStrike">
              <a:solidFill>
                <a:schemeClr val="dk1"/>
              </a:solidFill>
              <a:latin typeface="Constantia"/>
              <a:ea typeface="Constantia"/>
              <a:cs typeface="Constantia"/>
              <a:sym typeface="Constantia"/>
            </a:endParaRPr>
          </a:p>
          <a:p>
            <a:pPr indent="-247650" lvl="1" marL="533400" marR="0" rtl="0" algn="l">
              <a:lnSpc>
                <a:spcPct val="100000"/>
              </a:lnSpc>
              <a:spcBef>
                <a:spcPts val="470"/>
              </a:spcBef>
              <a:spcAft>
                <a:spcPts val="0"/>
              </a:spcAft>
              <a:buClr>
                <a:srgbClr val="009DD9"/>
              </a:buClr>
              <a:buSzPts val="1400"/>
              <a:buFont typeface="Quattrocento Sans"/>
              <a:buChar char="⚫"/>
            </a:pPr>
            <a:r>
              <a:rPr b="0" i="0" lang="en-US" sz="2000" u="none" cap="none" strike="noStrike">
                <a:solidFill>
                  <a:schemeClr val="dk1"/>
                </a:solidFill>
                <a:latin typeface="Constantia"/>
                <a:ea typeface="Constantia"/>
                <a:cs typeface="Constantia"/>
                <a:sym typeface="Constantia"/>
              </a:rPr>
              <a:t>E.g. {&lt;Go(Lonavala), In ( Bombay)&gt;,</a:t>
            </a:r>
            <a:endParaRPr b="0" i="0" sz="2000" u="none" cap="none" strike="noStrike">
              <a:solidFill>
                <a:schemeClr val="dk1"/>
              </a:solidFill>
              <a:latin typeface="Constantia"/>
              <a:ea typeface="Constantia"/>
              <a:cs typeface="Constantia"/>
              <a:sym typeface="Constantia"/>
            </a:endParaRPr>
          </a:p>
          <a:p>
            <a:pPr indent="0" lvl="0" marL="984885" marR="0" rtl="0" algn="l">
              <a:lnSpc>
                <a:spcPct val="100000"/>
              </a:lnSpc>
              <a:spcBef>
                <a:spcPts val="480"/>
              </a:spcBef>
              <a:spcAft>
                <a:spcPts val="0"/>
              </a:spcAft>
              <a:buNone/>
            </a:pPr>
            <a:r>
              <a:rPr lang="en-US" sz="2000">
                <a:solidFill>
                  <a:schemeClr val="dk1"/>
                </a:solidFill>
                <a:latin typeface="Constantia"/>
                <a:ea typeface="Constantia"/>
                <a:cs typeface="Constantia"/>
                <a:sym typeface="Constantia"/>
              </a:rPr>
              <a:t>&lt;Go( Talagaon),In (Lonavala)&gt;,</a:t>
            </a:r>
            <a:endParaRPr sz="2000">
              <a:solidFill>
                <a:schemeClr val="dk1"/>
              </a:solidFill>
              <a:latin typeface="Constantia"/>
              <a:ea typeface="Constantia"/>
              <a:cs typeface="Constantia"/>
              <a:sym typeface="Constantia"/>
            </a:endParaRPr>
          </a:p>
          <a:p>
            <a:pPr indent="0" lvl="0" marL="914400" marR="0" rtl="0" algn="l">
              <a:lnSpc>
                <a:spcPct val="100000"/>
              </a:lnSpc>
              <a:spcBef>
                <a:spcPts val="480"/>
              </a:spcBef>
              <a:spcAft>
                <a:spcPts val="0"/>
              </a:spcAft>
              <a:buNone/>
            </a:pPr>
            <a:r>
              <a:rPr lang="en-US" sz="2000">
                <a:solidFill>
                  <a:schemeClr val="dk1"/>
                </a:solidFill>
                <a:latin typeface="Constantia"/>
                <a:ea typeface="Constantia"/>
                <a:cs typeface="Constantia"/>
                <a:sym typeface="Constantia"/>
              </a:rPr>
              <a:t>&lt;Go(pune), In(pune)&gt; }</a:t>
            </a:r>
            <a:endParaRPr sz="2000">
              <a:solidFill>
                <a:schemeClr val="dk1"/>
              </a:solidFill>
              <a:latin typeface="Constantia"/>
              <a:ea typeface="Constantia"/>
              <a:cs typeface="Constantia"/>
              <a:sym typeface="Constantia"/>
            </a:endParaRPr>
          </a:p>
        </p:txBody>
      </p:sp>
      <p:sp>
        <p:nvSpPr>
          <p:cNvPr id="220" name="Google Shape;220;p17"/>
          <p:cNvSpPr txBox="1"/>
          <p:nvPr/>
        </p:nvSpPr>
        <p:spPr>
          <a:xfrm>
            <a:off x="596900" y="5105400"/>
            <a:ext cx="7785100" cy="1172116"/>
          </a:xfrm>
          <a:prstGeom prst="rect">
            <a:avLst/>
          </a:prstGeom>
          <a:solidFill>
            <a:srgbClr val="0E6EC5"/>
          </a:solidFill>
          <a:ln cap="flat" cmpd="sng" w="9525">
            <a:solidFill>
              <a:srgbClr val="000000"/>
            </a:solidFill>
            <a:prstDash val="solid"/>
            <a:round/>
            <a:headEnd len="sm" w="sm" type="none"/>
            <a:tailEnd len="sm" w="sm" type="none"/>
          </a:ln>
        </p:spPr>
        <p:txBody>
          <a:bodyPr anchorCtr="0" anchor="t" bIns="0" lIns="0" spcFirstLastPara="1" rIns="0" wrap="square" tIns="63500">
            <a:spAutoFit/>
          </a:bodyPr>
          <a:lstStyle/>
          <a:p>
            <a:pPr indent="-243840" lvl="0" marL="243840" marR="149225" rtl="0" algn="l">
              <a:lnSpc>
                <a:spcPct val="100000"/>
              </a:lnSpc>
              <a:spcBef>
                <a:spcPts val="0"/>
              </a:spcBef>
              <a:spcAft>
                <a:spcPts val="0"/>
              </a:spcAft>
              <a:buNone/>
            </a:pPr>
            <a:r>
              <a:rPr lang="en-US" sz="2400">
                <a:solidFill>
                  <a:schemeClr val="dk1"/>
                </a:solidFill>
                <a:latin typeface="Lustria"/>
                <a:ea typeface="Lustria"/>
                <a:cs typeface="Lustria"/>
                <a:sym typeface="Lustria"/>
              </a:rPr>
              <a:t>State Space – </a:t>
            </a:r>
            <a:r>
              <a:rPr b="1" lang="en-US" sz="2400">
                <a:solidFill>
                  <a:schemeClr val="dk1"/>
                </a:solidFill>
                <a:latin typeface="Lustria"/>
                <a:ea typeface="Lustria"/>
                <a:cs typeface="Lustria"/>
                <a:sym typeface="Lustria"/>
              </a:rPr>
              <a:t>Initial state </a:t>
            </a:r>
            <a:r>
              <a:rPr lang="en-US" sz="2400">
                <a:solidFill>
                  <a:schemeClr val="dk1"/>
                </a:solidFill>
                <a:latin typeface="Lustria"/>
                <a:ea typeface="Lustria"/>
                <a:cs typeface="Lustria"/>
                <a:sym typeface="Lustria"/>
              </a:rPr>
              <a:t>and successor function implicitly  </a:t>
            </a:r>
            <a:r>
              <a:rPr b="1" lang="en-US" sz="2400">
                <a:solidFill>
                  <a:schemeClr val="dk1"/>
                </a:solidFill>
                <a:latin typeface="Lustria"/>
                <a:ea typeface="Lustria"/>
                <a:cs typeface="Lustria"/>
                <a:sym typeface="Lustria"/>
              </a:rPr>
              <a:t>define state space </a:t>
            </a:r>
            <a:r>
              <a:rPr lang="en-US" sz="2400">
                <a:solidFill>
                  <a:schemeClr val="dk1"/>
                </a:solidFill>
                <a:latin typeface="Lustria"/>
                <a:ea typeface="Lustria"/>
                <a:cs typeface="Lustria"/>
                <a:sym typeface="Lustria"/>
              </a:rPr>
              <a:t>of problem. It can represented using  Graph where nodes are states and arcs are actions.</a:t>
            </a:r>
            <a:endParaRPr sz="2400">
              <a:solidFill>
                <a:schemeClr val="dk1"/>
              </a:solidFill>
              <a:latin typeface="Lustria"/>
              <a:ea typeface="Lustria"/>
              <a:cs typeface="Lustria"/>
              <a:sym typeface="Lustria"/>
            </a:endParaRPr>
          </a:p>
        </p:txBody>
      </p:sp>
      <p:sp>
        <p:nvSpPr>
          <p:cNvPr id="221" name="Google Shape;221;p17"/>
          <p:cNvSpPr txBox="1"/>
          <p:nvPr/>
        </p:nvSpPr>
        <p:spPr>
          <a:xfrm>
            <a:off x="8591804" y="6525869"/>
            <a:ext cx="1092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45C75"/>
                </a:solidFill>
                <a:latin typeface="Tahoma"/>
                <a:ea typeface="Tahoma"/>
                <a:cs typeface="Tahoma"/>
                <a:sym typeface="Tahoma"/>
              </a:rPr>
              <a:t>9</a:t>
            </a:r>
            <a:endParaRPr sz="1200">
              <a:solidFill>
                <a:schemeClr val="dk1"/>
              </a:solidFill>
              <a:latin typeface="Tahoma"/>
              <a:ea typeface="Tahoma"/>
              <a:cs typeface="Tahoma"/>
              <a:sym typeface="Tahoma"/>
            </a:endParaRPr>
          </a:p>
        </p:txBody>
      </p:sp>
      <p:grpSp>
        <p:nvGrpSpPr>
          <p:cNvPr id="222" name="Google Shape;222;p17"/>
          <p:cNvGrpSpPr/>
          <p:nvPr/>
        </p:nvGrpSpPr>
        <p:grpSpPr>
          <a:xfrm>
            <a:off x="5181600" y="381000"/>
            <a:ext cx="838200" cy="533400"/>
            <a:chOff x="5181600" y="381000"/>
            <a:chExt cx="838200" cy="533400"/>
          </a:xfrm>
        </p:grpSpPr>
        <p:sp>
          <p:nvSpPr>
            <p:cNvPr id="223" name="Google Shape;223;p17"/>
            <p:cNvSpPr/>
            <p:nvPr/>
          </p:nvSpPr>
          <p:spPr>
            <a:xfrm>
              <a:off x="5181600" y="381000"/>
              <a:ext cx="838200" cy="533400"/>
            </a:xfrm>
            <a:custGeom>
              <a:rect b="b" l="l" r="r" t="t"/>
              <a:pathLst>
                <a:path extrusionOk="0" h="533400" w="838200">
                  <a:moveTo>
                    <a:pt x="419100" y="0"/>
                  </a:moveTo>
                  <a:lnTo>
                    <a:pt x="362218" y="2434"/>
                  </a:lnTo>
                  <a:lnTo>
                    <a:pt x="307666" y="9525"/>
                  </a:lnTo>
                  <a:lnTo>
                    <a:pt x="255942" y="20954"/>
                  </a:lnTo>
                  <a:lnTo>
                    <a:pt x="207546" y="36406"/>
                  </a:lnTo>
                  <a:lnTo>
                    <a:pt x="162975" y="55562"/>
                  </a:lnTo>
                  <a:lnTo>
                    <a:pt x="122729" y="78104"/>
                  </a:lnTo>
                  <a:lnTo>
                    <a:pt x="87306" y="103716"/>
                  </a:lnTo>
                  <a:lnTo>
                    <a:pt x="57206" y="132079"/>
                  </a:lnTo>
                  <a:lnTo>
                    <a:pt x="32926" y="162877"/>
                  </a:lnTo>
                  <a:lnTo>
                    <a:pt x="3824" y="230504"/>
                  </a:lnTo>
                  <a:lnTo>
                    <a:pt x="0" y="266700"/>
                  </a:lnTo>
                  <a:lnTo>
                    <a:pt x="3824" y="302895"/>
                  </a:lnTo>
                  <a:lnTo>
                    <a:pt x="32926" y="370522"/>
                  </a:lnTo>
                  <a:lnTo>
                    <a:pt x="57206" y="401320"/>
                  </a:lnTo>
                  <a:lnTo>
                    <a:pt x="87306" y="429683"/>
                  </a:lnTo>
                  <a:lnTo>
                    <a:pt x="122729" y="455295"/>
                  </a:lnTo>
                  <a:lnTo>
                    <a:pt x="162975" y="477837"/>
                  </a:lnTo>
                  <a:lnTo>
                    <a:pt x="207546" y="496993"/>
                  </a:lnTo>
                  <a:lnTo>
                    <a:pt x="255942" y="512445"/>
                  </a:lnTo>
                  <a:lnTo>
                    <a:pt x="307666" y="523875"/>
                  </a:lnTo>
                  <a:lnTo>
                    <a:pt x="362218" y="530965"/>
                  </a:lnTo>
                  <a:lnTo>
                    <a:pt x="419100" y="533400"/>
                  </a:lnTo>
                  <a:lnTo>
                    <a:pt x="475981" y="530965"/>
                  </a:lnTo>
                  <a:lnTo>
                    <a:pt x="530533" y="523875"/>
                  </a:lnTo>
                  <a:lnTo>
                    <a:pt x="582257" y="512445"/>
                  </a:lnTo>
                  <a:lnTo>
                    <a:pt x="630653" y="496993"/>
                  </a:lnTo>
                  <a:lnTo>
                    <a:pt x="675224" y="477837"/>
                  </a:lnTo>
                  <a:lnTo>
                    <a:pt x="715470" y="455295"/>
                  </a:lnTo>
                  <a:lnTo>
                    <a:pt x="750893" y="429683"/>
                  </a:lnTo>
                  <a:lnTo>
                    <a:pt x="780993" y="401320"/>
                  </a:lnTo>
                  <a:lnTo>
                    <a:pt x="805273" y="370522"/>
                  </a:lnTo>
                  <a:lnTo>
                    <a:pt x="834375" y="302895"/>
                  </a:lnTo>
                  <a:lnTo>
                    <a:pt x="838200" y="266700"/>
                  </a:lnTo>
                  <a:lnTo>
                    <a:pt x="834375" y="230504"/>
                  </a:lnTo>
                  <a:lnTo>
                    <a:pt x="805273" y="162877"/>
                  </a:lnTo>
                  <a:lnTo>
                    <a:pt x="780993" y="132079"/>
                  </a:lnTo>
                  <a:lnTo>
                    <a:pt x="750893" y="103716"/>
                  </a:lnTo>
                  <a:lnTo>
                    <a:pt x="715470" y="78104"/>
                  </a:lnTo>
                  <a:lnTo>
                    <a:pt x="675224" y="55562"/>
                  </a:lnTo>
                  <a:lnTo>
                    <a:pt x="630653" y="36406"/>
                  </a:lnTo>
                  <a:lnTo>
                    <a:pt x="582257" y="20954"/>
                  </a:lnTo>
                  <a:lnTo>
                    <a:pt x="530533" y="9525"/>
                  </a:lnTo>
                  <a:lnTo>
                    <a:pt x="475981" y="2434"/>
                  </a:lnTo>
                  <a:lnTo>
                    <a:pt x="4191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7"/>
            <p:cNvSpPr/>
            <p:nvPr/>
          </p:nvSpPr>
          <p:spPr>
            <a:xfrm>
              <a:off x="5181600" y="381000"/>
              <a:ext cx="838200" cy="533400"/>
            </a:xfrm>
            <a:custGeom>
              <a:rect b="b" l="l" r="r" t="t"/>
              <a:pathLst>
                <a:path extrusionOk="0" h="533400" w="838200">
                  <a:moveTo>
                    <a:pt x="0" y="266700"/>
                  </a:moveTo>
                  <a:lnTo>
                    <a:pt x="14966" y="195791"/>
                  </a:lnTo>
                  <a:lnTo>
                    <a:pt x="57206" y="132079"/>
                  </a:lnTo>
                  <a:lnTo>
                    <a:pt x="87306" y="103716"/>
                  </a:lnTo>
                  <a:lnTo>
                    <a:pt x="122729" y="78104"/>
                  </a:lnTo>
                  <a:lnTo>
                    <a:pt x="162975" y="55562"/>
                  </a:lnTo>
                  <a:lnTo>
                    <a:pt x="207546" y="36406"/>
                  </a:lnTo>
                  <a:lnTo>
                    <a:pt x="255942" y="20954"/>
                  </a:lnTo>
                  <a:lnTo>
                    <a:pt x="307666" y="9525"/>
                  </a:lnTo>
                  <a:lnTo>
                    <a:pt x="362218" y="2434"/>
                  </a:lnTo>
                  <a:lnTo>
                    <a:pt x="419100" y="0"/>
                  </a:lnTo>
                  <a:lnTo>
                    <a:pt x="475981" y="2434"/>
                  </a:lnTo>
                  <a:lnTo>
                    <a:pt x="530533" y="9525"/>
                  </a:lnTo>
                  <a:lnTo>
                    <a:pt x="582257" y="20954"/>
                  </a:lnTo>
                  <a:lnTo>
                    <a:pt x="630653" y="36406"/>
                  </a:lnTo>
                  <a:lnTo>
                    <a:pt x="675224" y="55562"/>
                  </a:lnTo>
                  <a:lnTo>
                    <a:pt x="715470" y="78104"/>
                  </a:lnTo>
                  <a:lnTo>
                    <a:pt x="750893" y="103716"/>
                  </a:lnTo>
                  <a:lnTo>
                    <a:pt x="780993" y="132079"/>
                  </a:lnTo>
                  <a:lnTo>
                    <a:pt x="805273" y="162877"/>
                  </a:lnTo>
                  <a:lnTo>
                    <a:pt x="834375" y="230504"/>
                  </a:lnTo>
                  <a:lnTo>
                    <a:pt x="838200" y="266700"/>
                  </a:lnTo>
                  <a:lnTo>
                    <a:pt x="834375" y="302895"/>
                  </a:lnTo>
                  <a:lnTo>
                    <a:pt x="805273" y="370522"/>
                  </a:lnTo>
                  <a:lnTo>
                    <a:pt x="780993" y="401320"/>
                  </a:lnTo>
                  <a:lnTo>
                    <a:pt x="750893" y="429683"/>
                  </a:lnTo>
                  <a:lnTo>
                    <a:pt x="715470" y="455295"/>
                  </a:lnTo>
                  <a:lnTo>
                    <a:pt x="675224" y="477837"/>
                  </a:lnTo>
                  <a:lnTo>
                    <a:pt x="630653" y="496993"/>
                  </a:lnTo>
                  <a:lnTo>
                    <a:pt x="582257" y="512445"/>
                  </a:lnTo>
                  <a:lnTo>
                    <a:pt x="530533" y="523875"/>
                  </a:lnTo>
                  <a:lnTo>
                    <a:pt x="475981" y="530965"/>
                  </a:lnTo>
                  <a:lnTo>
                    <a:pt x="419100" y="533400"/>
                  </a:lnTo>
                  <a:lnTo>
                    <a:pt x="362218" y="530965"/>
                  </a:lnTo>
                  <a:lnTo>
                    <a:pt x="307666" y="523875"/>
                  </a:lnTo>
                  <a:lnTo>
                    <a:pt x="255942" y="512445"/>
                  </a:lnTo>
                  <a:lnTo>
                    <a:pt x="207546" y="496993"/>
                  </a:lnTo>
                  <a:lnTo>
                    <a:pt x="162975" y="477837"/>
                  </a:lnTo>
                  <a:lnTo>
                    <a:pt x="122729" y="455295"/>
                  </a:lnTo>
                  <a:lnTo>
                    <a:pt x="87306" y="429683"/>
                  </a:lnTo>
                  <a:lnTo>
                    <a:pt x="57206" y="401320"/>
                  </a:lnTo>
                  <a:lnTo>
                    <a:pt x="32926" y="370522"/>
                  </a:lnTo>
                  <a:lnTo>
                    <a:pt x="3824" y="302895"/>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5" name="Google Shape;225;p17"/>
          <p:cNvSpPr txBox="1"/>
          <p:nvPr/>
        </p:nvSpPr>
        <p:spPr>
          <a:xfrm>
            <a:off x="5384038" y="542290"/>
            <a:ext cx="32639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ahoma"/>
                <a:ea typeface="Tahoma"/>
                <a:cs typeface="Tahoma"/>
                <a:sym typeface="Tahoma"/>
              </a:rPr>
              <a:t>Bom</a:t>
            </a:r>
            <a:endParaRPr sz="1200">
              <a:solidFill>
                <a:schemeClr val="dk1"/>
              </a:solidFill>
              <a:latin typeface="Tahoma"/>
              <a:ea typeface="Tahoma"/>
              <a:cs typeface="Tahoma"/>
              <a:sym typeface="Tahoma"/>
            </a:endParaRPr>
          </a:p>
        </p:txBody>
      </p:sp>
      <p:grpSp>
        <p:nvGrpSpPr>
          <p:cNvPr id="226" name="Google Shape;226;p17"/>
          <p:cNvGrpSpPr/>
          <p:nvPr/>
        </p:nvGrpSpPr>
        <p:grpSpPr>
          <a:xfrm>
            <a:off x="6324600" y="381000"/>
            <a:ext cx="838200" cy="533400"/>
            <a:chOff x="6324600" y="381000"/>
            <a:chExt cx="838200" cy="533400"/>
          </a:xfrm>
        </p:grpSpPr>
        <p:sp>
          <p:nvSpPr>
            <p:cNvPr id="227" name="Google Shape;227;p17"/>
            <p:cNvSpPr/>
            <p:nvPr/>
          </p:nvSpPr>
          <p:spPr>
            <a:xfrm>
              <a:off x="6324600" y="381000"/>
              <a:ext cx="838200" cy="533400"/>
            </a:xfrm>
            <a:custGeom>
              <a:rect b="b" l="l" r="r" t="t"/>
              <a:pathLst>
                <a:path extrusionOk="0" h="533400" w="838200">
                  <a:moveTo>
                    <a:pt x="419100" y="0"/>
                  </a:moveTo>
                  <a:lnTo>
                    <a:pt x="362218" y="2434"/>
                  </a:lnTo>
                  <a:lnTo>
                    <a:pt x="307666" y="9525"/>
                  </a:lnTo>
                  <a:lnTo>
                    <a:pt x="255942" y="20954"/>
                  </a:lnTo>
                  <a:lnTo>
                    <a:pt x="207546" y="36406"/>
                  </a:lnTo>
                  <a:lnTo>
                    <a:pt x="162975" y="55562"/>
                  </a:lnTo>
                  <a:lnTo>
                    <a:pt x="122729" y="78104"/>
                  </a:lnTo>
                  <a:lnTo>
                    <a:pt x="87306" y="103716"/>
                  </a:lnTo>
                  <a:lnTo>
                    <a:pt x="57206" y="132079"/>
                  </a:lnTo>
                  <a:lnTo>
                    <a:pt x="32926" y="162877"/>
                  </a:lnTo>
                  <a:lnTo>
                    <a:pt x="3824" y="230504"/>
                  </a:lnTo>
                  <a:lnTo>
                    <a:pt x="0" y="266700"/>
                  </a:lnTo>
                  <a:lnTo>
                    <a:pt x="3824" y="302895"/>
                  </a:lnTo>
                  <a:lnTo>
                    <a:pt x="32926" y="370522"/>
                  </a:lnTo>
                  <a:lnTo>
                    <a:pt x="57206" y="401320"/>
                  </a:lnTo>
                  <a:lnTo>
                    <a:pt x="87306" y="429683"/>
                  </a:lnTo>
                  <a:lnTo>
                    <a:pt x="122729" y="455295"/>
                  </a:lnTo>
                  <a:lnTo>
                    <a:pt x="162975" y="477837"/>
                  </a:lnTo>
                  <a:lnTo>
                    <a:pt x="207546" y="496993"/>
                  </a:lnTo>
                  <a:lnTo>
                    <a:pt x="255942" y="512445"/>
                  </a:lnTo>
                  <a:lnTo>
                    <a:pt x="307666" y="523875"/>
                  </a:lnTo>
                  <a:lnTo>
                    <a:pt x="362218" y="530965"/>
                  </a:lnTo>
                  <a:lnTo>
                    <a:pt x="419100" y="533400"/>
                  </a:lnTo>
                  <a:lnTo>
                    <a:pt x="475981" y="530965"/>
                  </a:lnTo>
                  <a:lnTo>
                    <a:pt x="530533" y="523875"/>
                  </a:lnTo>
                  <a:lnTo>
                    <a:pt x="582257" y="512445"/>
                  </a:lnTo>
                  <a:lnTo>
                    <a:pt x="630653" y="496993"/>
                  </a:lnTo>
                  <a:lnTo>
                    <a:pt x="675224" y="477837"/>
                  </a:lnTo>
                  <a:lnTo>
                    <a:pt x="715470" y="455295"/>
                  </a:lnTo>
                  <a:lnTo>
                    <a:pt x="750893" y="429683"/>
                  </a:lnTo>
                  <a:lnTo>
                    <a:pt x="780993" y="401320"/>
                  </a:lnTo>
                  <a:lnTo>
                    <a:pt x="805273" y="370522"/>
                  </a:lnTo>
                  <a:lnTo>
                    <a:pt x="834375" y="302895"/>
                  </a:lnTo>
                  <a:lnTo>
                    <a:pt x="838200" y="266700"/>
                  </a:lnTo>
                  <a:lnTo>
                    <a:pt x="834375" y="230504"/>
                  </a:lnTo>
                  <a:lnTo>
                    <a:pt x="805273" y="162877"/>
                  </a:lnTo>
                  <a:lnTo>
                    <a:pt x="780993" y="132079"/>
                  </a:lnTo>
                  <a:lnTo>
                    <a:pt x="750893" y="103716"/>
                  </a:lnTo>
                  <a:lnTo>
                    <a:pt x="715470" y="78104"/>
                  </a:lnTo>
                  <a:lnTo>
                    <a:pt x="675224" y="55562"/>
                  </a:lnTo>
                  <a:lnTo>
                    <a:pt x="630653" y="36406"/>
                  </a:lnTo>
                  <a:lnTo>
                    <a:pt x="582257" y="20954"/>
                  </a:lnTo>
                  <a:lnTo>
                    <a:pt x="530533" y="9525"/>
                  </a:lnTo>
                  <a:lnTo>
                    <a:pt x="475981" y="2434"/>
                  </a:lnTo>
                  <a:lnTo>
                    <a:pt x="419100" y="0"/>
                  </a:lnTo>
                  <a:close/>
                </a:path>
              </a:pathLst>
            </a:custGeom>
            <a:solidFill>
              <a:srgbClr val="FAFDF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7"/>
            <p:cNvSpPr/>
            <p:nvPr/>
          </p:nvSpPr>
          <p:spPr>
            <a:xfrm>
              <a:off x="6324600" y="381000"/>
              <a:ext cx="838200" cy="533400"/>
            </a:xfrm>
            <a:custGeom>
              <a:rect b="b" l="l" r="r" t="t"/>
              <a:pathLst>
                <a:path extrusionOk="0" h="533400" w="838200">
                  <a:moveTo>
                    <a:pt x="0" y="266700"/>
                  </a:moveTo>
                  <a:lnTo>
                    <a:pt x="14966" y="195791"/>
                  </a:lnTo>
                  <a:lnTo>
                    <a:pt x="57206" y="132079"/>
                  </a:lnTo>
                  <a:lnTo>
                    <a:pt x="87306" y="103716"/>
                  </a:lnTo>
                  <a:lnTo>
                    <a:pt x="122729" y="78104"/>
                  </a:lnTo>
                  <a:lnTo>
                    <a:pt x="162975" y="55562"/>
                  </a:lnTo>
                  <a:lnTo>
                    <a:pt x="207546" y="36406"/>
                  </a:lnTo>
                  <a:lnTo>
                    <a:pt x="255942" y="20954"/>
                  </a:lnTo>
                  <a:lnTo>
                    <a:pt x="307666" y="9525"/>
                  </a:lnTo>
                  <a:lnTo>
                    <a:pt x="362218" y="2434"/>
                  </a:lnTo>
                  <a:lnTo>
                    <a:pt x="419100" y="0"/>
                  </a:lnTo>
                  <a:lnTo>
                    <a:pt x="475981" y="2434"/>
                  </a:lnTo>
                  <a:lnTo>
                    <a:pt x="530533" y="9525"/>
                  </a:lnTo>
                  <a:lnTo>
                    <a:pt x="582257" y="20954"/>
                  </a:lnTo>
                  <a:lnTo>
                    <a:pt x="630653" y="36406"/>
                  </a:lnTo>
                  <a:lnTo>
                    <a:pt x="675224" y="55562"/>
                  </a:lnTo>
                  <a:lnTo>
                    <a:pt x="715470" y="78104"/>
                  </a:lnTo>
                  <a:lnTo>
                    <a:pt x="750893" y="103716"/>
                  </a:lnTo>
                  <a:lnTo>
                    <a:pt x="780993" y="132079"/>
                  </a:lnTo>
                  <a:lnTo>
                    <a:pt x="805273" y="162877"/>
                  </a:lnTo>
                  <a:lnTo>
                    <a:pt x="834375" y="230504"/>
                  </a:lnTo>
                  <a:lnTo>
                    <a:pt x="838200" y="266700"/>
                  </a:lnTo>
                  <a:lnTo>
                    <a:pt x="834375" y="302895"/>
                  </a:lnTo>
                  <a:lnTo>
                    <a:pt x="805273" y="370522"/>
                  </a:lnTo>
                  <a:lnTo>
                    <a:pt x="780993" y="401320"/>
                  </a:lnTo>
                  <a:lnTo>
                    <a:pt x="750893" y="429683"/>
                  </a:lnTo>
                  <a:lnTo>
                    <a:pt x="715470" y="455295"/>
                  </a:lnTo>
                  <a:lnTo>
                    <a:pt x="675224" y="477837"/>
                  </a:lnTo>
                  <a:lnTo>
                    <a:pt x="630653" y="496993"/>
                  </a:lnTo>
                  <a:lnTo>
                    <a:pt x="582257" y="512445"/>
                  </a:lnTo>
                  <a:lnTo>
                    <a:pt x="530533" y="523875"/>
                  </a:lnTo>
                  <a:lnTo>
                    <a:pt x="475981" y="530965"/>
                  </a:lnTo>
                  <a:lnTo>
                    <a:pt x="419100" y="533400"/>
                  </a:lnTo>
                  <a:lnTo>
                    <a:pt x="362218" y="530965"/>
                  </a:lnTo>
                  <a:lnTo>
                    <a:pt x="307666" y="523875"/>
                  </a:lnTo>
                  <a:lnTo>
                    <a:pt x="255942" y="512445"/>
                  </a:lnTo>
                  <a:lnTo>
                    <a:pt x="207546" y="496993"/>
                  </a:lnTo>
                  <a:lnTo>
                    <a:pt x="162975" y="477837"/>
                  </a:lnTo>
                  <a:lnTo>
                    <a:pt x="122729" y="455295"/>
                  </a:lnTo>
                  <a:lnTo>
                    <a:pt x="87306" y="429683"/>
                  </a:lnTo>
                  <a:lnTo>
                    <a:pt x="57206" y="401320"/>
                  </a:lnTo>
                  <a:lnTo>
                    <a:pt x="32926" y="370522"/>
                  </a:lnTo>
                  <a:lnTo>
                    <a:pt x="3824" y="302895"/>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9" name="Google Shape;229;p17"/>
          <p:cNvSpPr txBox="1"/>
          <p:nvPr/>
        </p:nvSpPr>
        <p:spPr>
          <a:xfrm>
            <a:off x="6527038" y="450291"/>
            <a:ext cx="34988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ahoma"/>
                <a:ea typeface="Tahoma"/>
                <a:cs typeface="Tahoma"/>
                <a:sym typeface="Tahoma"/>
              </a:rPr>
              <a:t>Lona</a:t>
            </a:r>
            <a:endParaRPr sz="1200">
              <a:solidFill>
                <a:schemeClr val="dk1"/>
              </a:solidFill>
              <a:latin typeface="Tahoma"/>
              <a:ea typeface="Tahoma"/>
              <a:cs typeface="Tahoma"/>
              <a:sym typeface="Tahoma"/>
            </a:endParaRPr>
          </a:p>
          <a:p>
            <a:pPr indent="0" lvl="0" marL="12700" marR="0" rtl="0" algn="l">
              <a:lnSpc>
                <a:spcPct val="100000"/>
              </a:lnSpc>
              <a:spcBef>
                <a:spcPts val="5"/>
              </a:spcBef>
              <a:spcAft>
                <a:spcPts val="0"/>
              </a:spcAft>
              <a:buNone/>
            </a:pPr>
            <a:r>
              <a:rPr lang="en-US" sz="1200">
                <a:solidFill>
                  <a:schemeClr val="dk1"/>
                </a:solidFill>
                <a:latin typeface="Tahoma"/>
                <a:ea typeface="Tahoma"/>
                <a:cs typeface="Tahoma"/>
                <a:sym typeface="Tahoma"/>
              </a:rPr>
              <a:t>vala</a:t>
            </a:r>
            <a:endParaRPr sz="1200">
              <a:solidFill>
                <a:schemeClr val="dk1"/>
              </a:solidFill>
              <a:latin typeface="Tahoma"/>
              <a:ea typeface="Tahoma"/>
              <a:cs typeface="Tahoma"/>
              <a:sym typeface="Tahoma"/>
            </a:endParaRPr>
          </a:p>
        </p:txBody>
      </p:sp>
      <p:grpSp>
        <p:nvGrpSpPr>
          <p:cNvPr id="230" name="Google Shape;230;p17"/>
          <p:cNvGrpSpPr/>
          <p:nvPr/>
        </p:nvGrpSpPr>
        <p:grpSpPr>
          <a:xfrm>
            <a:off x="7315200" y="381000"/>
            <a:ext cx="838200" cy="533400"/>
            <a:chOff x="7315200" y="381000"/>
            <a:chExt cx="838200" cy="533400"/>
          </a:xfrm>
        </p:grpSpPr>
        <p:sp>
          <p:nvSpPr>
            <p:cNvPr id="231" name="Google Shape;231;p17"/>
            <p:cNvSpPr/>
            <p:nvPr/>
          </p:nvSpPr>
          <p:spPr>
            <a:xfrm>
              <a:off x="7315200" y="381000"/>
              <a:ext cx="838200" cy="533400"/>
            </a:xfrm>
            <a:custGeom>
              <a:rect b="b" l="l" r="r" t="t"/>
              <a:pathLst>
                <a:path extrusionOk="0" h="533400" w="838200">
                  <a:moveTo>
                    <a:pt x="419100" y="0"/>
                  </a:moveTo>
                  <a:lnTo>
                    <a:pt x="362218" y="2434"/>
                  </a:lnTo>
                  <a:lnTo>
                    <a:pt x="307666" y="9525"/>
                  </a:lnTo>
                  <a:lnTo>
                    <a:pt x="255942" y="20954"/>
                  </a:lnTo>
                  <a:lnTo>
                    <a:pt x="207546" y="36406"/>
                  </a:lnTo>
                  <a:lnTo>
                    <a:pt x="162975" y="55562"/>
                  </a:lnTo>
                  <a:lnTo>
                    <a:pt x="122729" y="78104"/>
                  </a:lnTo>
                  <a:lnTo>
                    <a:pt x="87306" y="103716"/>
                  </a:lnTo>
                  <a:lnTo>
                    <a:pt x="57206" y="132079"/>
                  </a:lnTo>
                  <a:lnTo>
                    <a:pt x="32926" y="162877"/>
                  </a:lnTo>
                  <a:lnTo>
                    <a:pt x="3824" y="230504"/>
                  </a:lnTo>
                  <a:lnTo>
                    <a:pt x="0" y="266700"/>
                  </a:lnTo>
                  <a:lnTo>
                    <a:pt x="3824" y="302895"/>
                  </a:lnTo>
                  <a:lnTo>
                    <a:pt x="32926" y="370522"/>
                  </a:lnTo>
                  <a:lnTo>
                    <a:pt x="57206" y="401320"/>
                  </a:lnTo>
                  <a:lnTo>
                    <a:pt x="87306" y="429683"/>
                  </a:lnTo>
                  <a:lnTo>
                    <a:pt x="122729" y="455295"/>
                  </a:lnTo>
                  <a:lnTo>
                    <a:pt x="162975" y="477837"/>
                  </a:lnTo>
                  <a:lnTo>
                    <a:pt x="207546" y="496993"/>
                  </a:lnTo>
                  <a:lnTo>
                    <a:pt x="255942" y="512445"/>
                  </a:lnTo>
                  <a:lnTo>
                    <a:pt x="307666" y="523875"/>
                  </a:lnTo>
                  <a:lnTo>
                    <a:pt x="362218" y="530965"/>
                  </a:lnTo>
                  <a:lnTo>
                    <a:pt x="419100" y="533400"/>
                  </a:lnTo>
                  <a:lnTo>
                    <a:pt x="475981" y="530965"/>
                  </a:lnTo>
                  <a:lnTo>
                    <a:pt x="530533" y="523875"/>
                  </a:lnTo>
                  <a:lnTo>
                    <a:pt x="582257" y="512445"/>
                  </a:lnTo>
                  <a:lnTo>
                    <a:pt x="630653" y="496993"/>
                  </a:lnTo>
                  <a:lnTo>
                    <a:pt x="675224" y="477837"/>
                  </a:lnTo>
                  <a:lnTo>
                    <a:pt x="715470" y="455295"/>
                  </a:lnTo>
                  <a:lnTo>
                    <a:pt x="750893" y="429683"/>
                  </a:lnTo>
                  <a:lnTo>
                    <a:pt x="780993" y="401320"/>
                  </a:lnTo>
                  <a:lnTo>
                    <a:pt x="805273" y="370522"/>
                  </a:lnTo>
                  <a:lnTo>
                    <a:pt x="834375" y="302895"/>
                  </a:lnTo>
                  <a:lnTo>
                    <a:pt x="838200" y="266700"/>
                  </a:lnTo>
                  <a:lnTo>
                    <a:pt x="834375" y="230504"/>
                  </a:lnTo>
                  <a:lnTo>
                    <a:pt x="805273" y="162877"/>
                  </a:lnTo>
                  <a:lnTo>
                    <a:pt x="780993" y="132079"/>
                  </a:lnTo>
                  <a:lnTo>
                    <a:pt x="750893" y="103716"/>
                  </a:lnTo>
                  <a:lnTo>
                    <a:pt x="715470" y="78104"/>
                  </a:lnTo>
                  <a:lnTo>
                    <a:pt x="675224" y="55562"/>
                  </a:lnTo>
                  <a:lnTo>
                    <a:pt x="630653" y="36406"/>
                  </a:lnTo>
                  <a:lnTo>
                    <a:pt x="582257" y="20954"/>
                  </a:lnTo>
                  <a:lnTo>
                    <a:pt x="530533" y="9525"/>
                  </a:lnTo>
                  <a:lnTo>
                    <a:pt x="475981" y="2434"/>
                  </a:lnTo>
                  <a:lnTo>
                    <a:pt x="419100" y="0"/>
                  </a:lnTo>
                  <a:close/>
                </a:path>
              </a:pathLst>
            </a:custGeom>
            <a:solidFill>
              <a:srgbClr val="FAFDF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7"/>
            <p:cNvSpPr/>
            <p:nvPr/>
          </p:nvSpPr>
          <p:spPr>
            <a:xfrm>
              <a:off x="7315200" y="381000"/>
              <a:ext cx="838200" cy="533400"/>
            </a:xfrm>
            <a:custGeom>
              <a:rect b="b" l="l" r="r" t="t"/>
              <a:pathLst>
                <a:path extrusionOk="0" h="533400" w="838200">
                  <a:moveTo>
                    <a:pt x="0" y="266700"/>
                  </a:moveTo>
                  <a:lnTo>
                    <a:pt x="14966" y="195791"/>
                  </a:lnTo>
                  <a:lnTo>
                    <a:pt x="57206" y="132079"/>
                  </a:lnTo>
                  <a:lnTo>
                    <a:pt x="87306" y="103716"/>
                  </a:lnTo>
                  <a:lnTo>
                    <a:pt x="122729" y="78104"/>
                  </a:lnTo>
                  <a:lnTo>
                    <a:pt x="162975" y="55562"/>
                  </a:lnTo>
                  <a:lnTo>
                    <a:pt x="207546" y="36406"/>
                  </a:lnTo>
                  <a:lnTo>
                    <a:pt x="255942" y="20954"/>
                  </a:lnTo>
                  <a:lnTo>
                    <a:pt x="307666" y="9525"/>
                  </a:lnTo>
                  <a:lnTo>
                    <a:pt x="362218" y="2434"/>
                  </a:lnTo>
                  <a:lnTo>
                    <a:pt x="419100" y="0"/>
                  </a:lnTo>
                  <a:lnTo>
                    <a:pt x="475981" y="2434"/>
                  </a:lnTo>
                  <a:lnTo>
                    <a:pt x="530533" y="9525"/>
                  </a:lnTo>
                  <a:lnTo>
                    <a:pt x="582257" y="20954"/>
                  </a:lnTo>
                  <a:lnTo>
                    <a:pt x="630653" y="36406"/>
                  </a:lnTo>
                  <a:lnTo>
                    <a:pt x="675224" y="55562"/>
                  </a:lnTo>
                  <a:lnTo>
                    <a:pt x="715470" y="78104"/>
                  </a:lnTo>
                  <a:lnTo>
                    <a:pt x="750893" y="103716"/>
                  </a:lnTo>
                  <a:lnTo>
                    <a:pt x="780993" y="132079"/>
                  </a:lnTo>
                  <a:lnTo>
                    <a:pt x="805273" y="162877"/>
                  </a:lnTo>
                  <a:lnTo>
                    <a:pt x="834375" y="230504"/>
                  </a:lnTo>
                  <a:lnTo>
                    <a:pt x="838200" y="266700"/>
                  </a:lnTo>
                  <a:lnTo>
                    <a:pt x="834375" y="302895"/>
                  </a:lnTo>
                  <a:lnTo>
                    <a:pt x="805273" y="370522"/>
                  </a:lnTo>
                  <a:lnTo>
                    <a:pt x="780993" y="401320"/>
                  </a:lnTo>
                  <a:lnTo>
                    <a:pt x="750893" y="429683"/>
                  </a:lnTo>
                  <a:lnTo>
                    <a:pt x="715470" y="455295"/>
                  </a:lnTo>
                  <a:lnTo>
                    <a:pt x="675224" y="477837"/>
                  </a:lnTo>
                  <a:lnTo>
                    <a:pt x="630653" y="496993"/>
                  </a:lnTo>
                  <a:lnTo>
                    <a:pt x="582257" y="512445"/>
                  </a:lnTo>
                  <a:lnTo>
                    <a:pt x="530533" y="523875"/>
                  </a:lnTo>
                  <a:lnTo>
                    <a:pt x="475981" y="530965"/>
                  </a:lnTo>
                  <a:lnTo>
                    <a:pt x="419100" y="533400"/>
                  </a:lnTo>
                  <a:lnTo>
                    <a:pt x="362218" y="530965"/>
                  </a:lnTo>
                  <a:lnTo>
                    <a:pt x="307666" y="523875"/>
                  </a:lnTo>
                  <a:lnTo>
                    <a:pt x="255942" y="512445"/>
                  </a:lnTo>
                  <a:lnTo>
                    <a:pt x="207546" y="496993"/>
                  </a:lnTo>
                  <a:lnTo>
                    <a:pt x="162975" y="477837"/>
                  </a:lnTo>
                  <a:lnTo>
                    <a:pt x="122729" y="455295"/>
                  </a:lnTo>
                  <a:lnTo>
                    <a:pt x="87306" y="429683"/>
                  </a:lnTo>
                  <a:lnTo>
                    <a:pt x="57206" y="401320"/>
                  </a:lnTo>
                  <a:lnTo>
                    <a:pt x="32926" y="370522"/>
                  </a:lnTo>
                  <a:lnTo>
                    <a:pt x="3824" y="302895"/>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3" name="Google Shape;233;p17"/>
          <p:cNvSpPr txBox="1"/>
          <p:nvPr/>
        </p:nvSpPr>
        <p:spPr>
          <a:xfrm>
            <a:off x="7518018" y="450291"/>
            <a:ext cx="35623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ahoma"/>
                <a:ea typeface="Tahoma"/>
                <a:cs typeface="Tahoma"/>
                <a:sym typeface="Tahoma"/>
              </a:rPr>
              <a:t>Tale</a:t>
            </a:r>
            <a:endParaRPr sz="1200">
              <a:solidFill>
                <a:schemeClr val="dk1"/>
              </a:solidFill>
              <a:latin typeface="Tahoma"/>
              <a:ea typeface="Tahoma"/>
              <a:cs typeface="Tahoma"/>
              <a:sym typeface="Tahoma"/>
            </a:endParaRPr>
          </a:p>
          <a:p>
            <a:pPr indent="0" lvl="0" marL="12700" marR="0" rtl="0" algn="l">
              <a:lnSpc>
                <a:spcPct val="100000"/>
              </a:lnSpc>
              <a:spcBef>
                <a:spcPts val="5"/>
              </a:spcBef>
              <a:spcAft>
                <a:spcPts val="0"/>
              </a:spcAft>
              <a:buNone/>
            </a:pPr>
            <a:r>
              <a:rPr lang="en-US" sz="1200">
                <a:solidFill>
                  <a:schemeClr val="dk1"/>
                </a:solidFill>
                <a:latin typeface="Tahoma"/>
                <a:ea typeface="Tahoma"/>
                <a:cs typeface="Tahoma"/>
                <a:sym typeface="Tahoma"/>
              </a:rPr>
              <a:t>gaon</a:t>
            </a:r>
            <a:endParaRPr sz="1200">
              <a:solidFill>
                <a:schemeClr val="dk1"/>
              </a:solidFill>
              <a:latin typeface="Tahoma"/>
              <a:ea typeface="Tahoma"/>
              <a:cs typeface="Tahoma"/>
              <a:sym typeface="Tahoma"/>
            </a:endParaRPr>
          </a:p>
        </p:txBody>
      </p:sp>
      <p:grpSp>
        <p:nvGrpSpPr>
          <p:cNvPr id="234" name="Google Shape;234;p17"/>
          <p:cNvGrpSpPr/>
          <p:nvPr/>
        </p:nvGrpSpPr>
        <p:grpSpPr>
          <a:xfrm>
            <a:off x="8305800" y="381000"/>
            <a:ext cx="838200" cy="533400"/>
            <a:chOff x="8305800" y="381000"/>
            <a:chExt cx="838200" cy="533400"/>
          </a:xfrm>
        </p:grpSpPr>
        <p:sp>
          <p:nvSpPr>
            <p:cNvPr id="235" name="Google Shape;235;p17"/>
            <p:cNvSpPr/>
            <p:nvPr/>
          </p:nvSpPr>
          <p:spPr>
            <a:xfrm>
              <a:off x="8305800" y="381000"/>
              <a:ext cx="838200" cy="533400"/>
            </a:xfrm>
            <a:custGeom>
              <a:rect b="b" l="l" r="r" t="t"/>
              <a:pathLst>
                <a:path extrusionOk="0" h="533400" w="838200">
                  <a:moveTo>
                    <a:pt x="419100" y="0"/>
                  </a:moveTo>
                  <a:lnTo>
                    <a:pt x="362218" y="2434"/>
                  </a:lnTo>
                  <a:lnTo>
                    <a:pt x="307666" y="9525"/>
                  </a:lnTo>
                  <a:lnTo>
                    <a:pt x="255942" y="20954"/>
                  </a:lnTo>
                  <a:lnTo>
                    <a:pt x="207546" y="36406"/>
                  </a:lnTo>
                  <a:lnTo>
                    <a:pt x="162975" y="55562"/>
                  </a:lnTo>
                  <a:lnTo>
                    <a:pt x="122729" y="78104"/>
                  </a:lnTo>
                  <a:lnTo>
                    <a:pt x="87306" y="103716"/>
                  </a:lnTo>
                  <a:lnTo>
                    <a:pt x="57206" y="132079"/>
                  </a:lnTo>
                  <a:lnTo>
                    <a:pt x="32926" y="162877"/>
                  </a:lnTo>
                  <a:lnTo>
                    <a:pt x="3824" y="230504"/>
                  </a:lnTo>
                  <a:lnTo>
                    <a:pt x="0" y="266700"/>
                  </a:lnTo>
                  <a:lnTo>
                    <a:pt x="3824" y="302895"/>
                  </a:lnTo>
                  <a:lnTo>
                    <a:pt x="32926" y="370522"/>
                  </a:lnTo>
                  <a:lnTo>
                    <a:pt x="57206" y="401320"/>
                  </a:lnTo>
                  <a:lnTo>
                    <a:pt x="87306" y="429683"/>
                  </a:lnTo>
                  <a:lnTo>
                    <a:pt x="122729" y="455295"/>
                  </a:lnTo>
                  <a:lnTo>
                    <a:pt x="162975" y="477837"/>
                  </a:lnTo>
                  <a:lnTo>
                    <a:pt x="207546" y="496993"/>
                  </a:lnTo>
                  <a:lnTo>
                    <a:pt x="255942" y="512445"/>
                  </a:lnTo>
                  <a:lnTo>
                    <a:pt x="307666" y="523875"/>
                  </a:lnTo>
                  <a:lnTo>
                    <a:pt x="362218" y="530965"/>
                  </a:lnTo>
                  <a:lnTo>
                    <a:pt x="419100" y="533400"/>
                  </a:lnTo>
                  <a:lnTo>
                    <a:pt x="475981" y="530965"/>
                  </a:lnTo>
                  <a:lnTo>
                    <a:pt x="530533" y="523875"/>
                  </a:lnTo>
                  <a:lnTo>
                    <a:pt x="582257" y="512445"/>
                  </a:lnTo>
                  <a:lnTo>
                    <a:pt x="630653" y="496993"/>
                  </a:lnTo>
                  <a:lnTo>
                    <a:pt x="675224" y="477837"/>
                  </a:lnTo>
                  <a:lnTo>
                    <a:pt x="715470" y="455295"/>
                  </a:lnTo>
                  <a:lnTo>
                    <a:pt x="750893" y="429683"/>
                  </a:lnTo>
                  <a:lnTo>
                    <a:pt x="780993" y="401320"/>
                  </a:lnTo>
                  <a:lnTo>
                    <a:pt x="805273" y="370522"/>
                  </a:lnTo>
                  <a:lnTo>
                    <a:pt x="834375" y="302895"/>
                  </a:lnTo>
                  <a:lnTo>
                    <a:pt x="838200" y="266700"/>
                  </a:lnTo>
                  <a:lnTo>
                    <a:pt x="834375" y="230504"/>
                  </a:lnTo>
                  <a:lnTo>
                    <a:pt x="805273" y="162877"/>
                  </a:lnTo>
                  <a:lnTo>
                    <a:pt x="780993" y="132079"/>
                  </a:lnTo>
                  <a:lnTo>
                    <a:pt x="750893" y="103716"/>
                  </a:lnTo>
                  <a:lnTo>
                    <a:pt x="715470" y="78104"/>
                  </a:lnTo>
                  <a:lnTo>
                    <a:pt x="675224" y="55562"/>
                  </a:lnTo>
                  <a:lnTo>
                    <a:pt x="630653" y="36406"/>
                  </a:lnTo>
                  <a:lnTo>
                    <a:pt x="582257" y="20954"/>
                  </a:lnTo>
                  <a:lnTo>
                    <a:pt x="530533" y="9525"/>
                  </a:lnTo>
                  <a:lnTo>
                    <a:pt x="475981" y="2434"/>
                  </a:lnTo>
                  <a:lnTo>
                    <a:pt x="4191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7"/>
            <p:cNvSpPr/>
            <p:nvPr/>
          </p:nvSpPr>
          <p:spPr>
            <a:xfrm>
              <a:off x="8305800" y="381000"/>
              <a:ext cx="838200" cy="533400"/>
            </a:xfrm>
            <a:custGeom>
              <a:rect b="b" l="l" r="r" t="t"/>
              <a:pathLst>
                <a:path extrusionOk="0" h="533400" w="838200">
                  <a:moveTo>
                    <a:pt x="0" y="266700"/>
                  </a:moveTo>
                  <a:lnTo>
                    <a:pt x="14966" y="195791"/>
                  </a:lnTo>
                  <a:lnTo>
                    <a:pt x="57206" y="132079"/>
                  </a:lnTo>
                  <a:lnTo>
                    <a:pt x="87306" y="103716"/>
                  </a:lnTo>
                  <a:lnTo>
                    <a:pt x="122729" y="78104"/>
                  </a:lnTo>
                  <a:lnTo>
                    <a:pt x="162975" y="55562"/>
                  </a:lnTo>
                  <a:lnTo>
                    <a:pt x="207546" y="36406"/>
                  </a:lnTo>
                  <a:lnTo>
                    <a:pt x="255942" y="20954"/>
                  </a:lnTo>
                  <a:lnTo>
                    <a:pt x="307666" y="9525"/>
                  </a:lnTo>
                  <a:lnTo>
                    <a:pt x="362218" y="2434"/>
                  </a:lnTo>
                  <a:lnTo>
                    <a:pt x="419100" y="0"/>
                  </a:lnTo>
                  <a:lnTo>
                    <a:pt x="475981" y="2434"/>
                  </a:lnTo>
                  <a:lnTo>
                    <a:pt x="530533" y="9525"/>
                  </a:lnTo>
                  <a:lnTo>
                    <a:pt x="582257" y="20954"/>
                  </a:lnTo>
                  <a:lnTo>
                    <a:pt x="630653" y="36406"/>
                  </a:lnTo>
                  <a:lnTo>
                    <a:pt x="675224" y="55562"/>
                  </a:lnTo>
                  <a:lnTo>
                    <a:pt x="715470" y="78104"/>
                  </a:lnTo>
                  <a:lnTo>
                    <a:pt x="750893" y="103716"/>
                  </a:lnTo>
                  <a:lnTo>
                    <a:pt x="780993" y="132079"/>
                  </a:lnTo>
                  <a:lnTo>
                    <a:pt x="805273" y="162877"/>
                  </a:lnTo>
                  <a:lnTo>
                    <a:pt x="834375" y="230504"/>
                  </a:lnTo>
                  <a:lnTo>
                    <a:pt x="838200" y="266700"/>
                  </a:lnTo>
                  <a:lnTo>
                    <a:pt x="834375" y="302895"/>
                  </a:lnTo>
                  <a:lnTo>
                    <a:pt x="805273" y="370522"/>
                  </a:lnTo>
                  <a:lnTo>
                    <a:pt x="780993" y="401320"/>
                  </a:lnTo>
                  <a:lnTo>
                    <a:pt x="750893" y="429683"/>
                  </a:lnTo>
                  <a:lnTo>
                    <a:pt x="715470" y="455295"/>
                  </a:lnTo>
                  <a:lnTo>
                    <a:pt x="675224" y="477837"/>
                  </a:lnTo>
                  <a:lnTo>
                    <a:pt x="630653" y="496993"/>
                  </a:lnTo>
                  <a:lnTo>
                    <a:pt x="582257" y="512445"/>
                  </a:lnTo>
                  <a:lnTo>
                    <a:pt x="530533" y="523875"/>
                  </a:lnTo>
                  <a:lnTo>
                    <a:pt x="475981" y="530965"/>
                  </a:lnTo>
                  <a:lnTo>
                    <a:pt x="419100" y="533400"/>
                  </a:lnTo>
                  <a:lnTo>
                    <a:pt x="362218" y="530965"/>
                  </a:lnTo>
                  <a:lnTo>
                    <a:pt x="307666" y="523875"/>
                  </a:lnTo>
                  <a:lnTo>
                    <a:pt x="255942" y="512445"/>
                  </a:lnTo>
                  <a:lnTo>
                    <a:pt x="207546" y="496993"/>
                  </a:lnTo>
                  <a:lnTo>
                    <a:pt x="162975" y="477837"/>
                  </a:lnTo>
                  <a:lnTo>
                    <a:pt x="122729" y="455295"/>
                  </a:lnTo>
                  <a:lnTo>
                    <a:pt x="87306" y="429683"/>
                  </a:lnTo>
                  <a:lnTo>
                    <a:pt x="57206" y="401320"/>
                  </a:lnTo>
                  <a:lnTo>
                    <a:pt x="32926" y="370522"/>
                  </a:lnTo>
                  <a:lnTo>
                    <a:pt x="3824" y="302895"/>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7" name="Google Shape;237;p17"/>
          <p:cNvSpPr txBox="1"/>
          <p:nvPr/>
        </p:nvSpPr>
        <p:spPr>
          <a:xfrm>
            <a:off x="8508618" y="542290"/>
            <a:ext cx="36004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FF0000"/>
                </a:solidFill>
                <a:latin typeface="Tahoma"/>
                <a:ea typeface="Tahoma"/>
                <a:cs typeface="Tahoma"/>
                <a:sym typeface="Tahoma"/>
              </a:rPr>
              <a:t>Pune</a:t>
            </a:r>
            <a:endParaRPr sz="1200">
              <a:solidFill>
                <a:schemeClr val="dk1"/>
              </a:solidFill>
              <a:latin typeface="Tahoma"/>
              <a:ea typeface="Tahoma"/>
              <a:cs typeface="Tahoma"/>
              <a:sym typeface="Tahoma"/>
            </a:endParaRPr>
          </a:p>
        </p:txBody>
      </p:sp>
      <p:grpSp>
        <p:nvGrpSpPr>
          <p:cNvPr id="238" name="Google Shape;238;p17"/>
          <p:cNvGrpSpPr/>
          <p:nvPr/>
        </p:nvGrpSpPr>
        <p:grpSpPr>
          <a:xfrm>
            <a:off x="4951984" y="582168"/>
            <a:ext cx="3353815" cy="118491"/>
            <a:chOff x="4951984" y="582168"/>
            <a:chExt cx="3353815" cy="118491"/>
          </a:xfrm>
        </p:grpSpPr>
        <p:sp>
          <p:nvSpPr>
            <p:cNvPr id="239" name="Google Shape;239;p17"/>
            <p:cNvSpPr/>
            <p:nvPr/>
          </p:nvSpPr>
          <p:spPr>
            <a:xfrm>
              <a:off x="6019800" y="597154"/>
              <a:ext cx="304800" cy="103505"/>
            </a:xfrm>
            <a:custGeom>
              <a:rect b="b" l="l" r="r" t="t"/>
              <a:pathLst>
                <a:path extrusionOk="0" h="103504" w="304800">
                  <a:moveTo>
                    <a:pt x="268773" y="58297"/>
                  </a:moveTo>
                  <a:lnTo>
                    <a:pt x="212598" y="90678"/>
                  </a:lnTo>
                  <a:lnTo>
                    <a:pt x="209550" y="92329"/>
                  </a:lnTo>
                  <a:lnTo>
                    <a:pt x="208534" y="96266"/>
                  </a:lnTo>
                  <a:lnTo>
                    <a:pt x="212089" y="102362"/>
                  </a:lnTo>
                  <a:lnTo>
                    <a:pt x="215900" y="103378"/>
                  </a:lnTo>
                  <a:lnTo>
                    <a:pt x="293985" y="58420"/>
                  </a:lnTo>
                  <a:lnTo>
                    <a:pt x="268773" y="58297"/>
                  </a:lnTo>
                  <a:close/>
                </a:path>
                <a:path extrusionOk="0" h="103504" w="304800">
                  <a:moveTo>
                    <a:pt x="279682" y="52009"/>
                  </a:moveTo>
                  <a:lnTo>
                    <a:pt x="268773" y="58297"/>
                  </a:lnTo>
                  <a:lnTo>
                    <a:pt x="292226" y="58420"/>
                  </a:lnTo>
                  <a:lnTo>
                    <a:pt x="292226" y="57531"/>
                  </a:lnTo>
                  <a:lnTo>
                    <a:pt x="289051" y="57531"/>
                  </a:lnTo>
                  <a:lnTo>
                    <a:pt x="279682" y="52009"/>
                  </a:lnTo>
                  <a:close/>
                </a:path>
                <a:path extrusionOk="0" h="103504" w="304800">
                  <a:moveTo>
                    <a:pt x="216408" y="0"/>
                  </a:moveTo>
                  <a:lnTo>
                    <a:pt x="212598" y="1016"/>
                  </a:lnTo>
                  <a:lnTo>
                    <a:pt x="210820" y="3937"/>
                  </a:lnTo>
                  <a:lnTo>
                    <a:pt x="209041" y="6985"/>
                  </a:lnTo>
                  <a:lnTo>
                    <a:pt x="210058" y="10922"/>
                  </a:lnTo>
                  <a:lnTo>
                    <a:pt x="212978" y="12700"/>
                  </a:lnTo>
                  <a:lnTo>
                    <a:pt x="268802" y="45597"/>
                  </a:lnTo>
                  <a:lnTo>
                    <a:pt x="292226" y="45720"/>
                  </a:lnTo>
                  <a:lnTo>
                    <a:pt x="292226" y="58420"/>
                  </a:lnTo>
                  <a:lnTo>
                    <a:pt x="293985" y="58420"/>
                  </a:lnTo>
                  <a:lnTo>
                    <a:pt x="304800" y="52197"/>
                  </a:lnTo>
                  <a:lnTo>
                    <a:pt x="216408" y="0"/>
                  </a:lnTo>
                  <a:close/>
                </a:path>
                <a:path extrusionOk="0" h="103504" w="304800">
                  <a:moveTo>
                    <a:pt x="0" y="44196"/>
                  </a:moveTo>
                  <a:lnTo>
                    <a:pt x="0" y="56896"/>
                  </a:lnTo>
                  <a:lnTo>
                    <a:pt x="268773" y="58297"/>
                  </a:lnTo>
                  <a:lnTo>
                    <a:pt x="279682" y="52009"/>
                  </a:lnTo>
                  <a:lnTo>
                    <a:pt x="268802" y="45597"/>
                  </a:lnTo>
                  <a:lnTo>
                    <a:pt x="0" y="44196"/>
                  </a:lnTo>
                  <a:close/>
                </a:path>
                <a:path extrusionOk="0" h="103504" w="304800">
                  <a:moveTo>
                    <a:pt x="289051" y="46609"/>
                  </a:moveTo>
                  <a:lnTo>
                    <a:pt x="279682" y="52009"/>
                  </a:lnTo>
                  <a:lnTo>
                    <a:pt x="289051" y="57531"/>
                  </a:lnTo>
                  <a:lnTo>
                    <a:pt x="289051" y="46609"/>
                  </a:lnTo>
                  <a:close/>
                </a:path>
                <a:path extrusionOk="0" h="103504" w="304800">
                  <a:moveTo>
                    <a:pt x="292226" y="46609"/>
                  </a:moveTo>
                  <a:lnTo>
                    <a:pt x="289051" y="46609"/>
                  </a:lnTo>
                  <a:lnTo>
                    <a:pt x="289051" y="57531"/>
                  </a:lnTo>
                  <a:lnTo>
                    <a:pt x="292226" y="57531"/>
                  </a:lnTo>
                  <a:lnTo>
                    <a:pt x="292226" y="46609"/>
                  </a:lnTo>
                  <a:close/>
                </a:path>
                <a:path extrusionOk="0" h="103504" w="304800">
                  <a:moveTo>
                    <a:pt x="268802" y="45597"/>
                  </a:moveTo>
                  <a:lnTo>
                    <a:pt x="279682" y="52009"/>
                  </a:lnTo>
                  <a:lnTo>
                    <a:pt x="289051" y="46609"/>
                  </a:lnTo>
                  <a:lnTo>
                    <a:pt x="292226" y="46609"/>
                  </a:lnTo>
                  <a:lnTo>
                    <a:pt x="292226" y="45720"/>
                  </a:lnTo>
                  <a:lnTo>
                    <a:pt x="268802" y="4559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0" name="Google Shape;240;p17"/>
            <p:cNvPicPr preferRelativeResize="0"/>
            <p:nvPr/>
          </p:nvPicPr>
          <p:blipFill rotWithShape="1">
            <a:blip r:embed="rId3">
              <a:alphaModFix/>
            </a:blip>
            <a:srcRect b="0" l="0" r="0" t="0"/>
            <a:stretch/>
          </p:blipFill>
          <p:spPr>
            <a:xfrm>
              <a:off x="7162673" y="596646"/>
              <a:ext cx="152526" cy="103377"/>
            </a:xfrm>
            <a:prstGeom prst="rect">
              <a:avLst/>
            </a:prstGeom>
            <a:noFill/>
            <a:ln>
              <a:noFill/>
            </a:ln>
          </p:spPr>
        </p:pic>
        <p:pic>
          <p:nvPicPr>
            <p:cNvPr id="241" name="Google Shape;241;p17"/>
            <p:cNvPicPr preferRelativeResize="0"/>
            <p:nvPr/>
          </p:nvPicPr>
          <p:blipFill rotWithShape="1">
            <a:blip r:embed="rId3">
              <a:alphaModFix/>
            </a:blip>
            <a:srcRect b="0" l="0" r="0" t="0"/>
            <a:stretch/>
          </p:blipFill>
          <p:spPr>
            <a:xfrm>
              <a:off x="8153273" y="596646"/>
              <a:ext cx="152526" cy="103377"/>
            </a:xfrm>
            <a:prstGeom prst="rect">
              <a:avLst/>
            </a:prstGeom>
            <a:noFill/>
            <a:ln>
              <a:noFill/>
            </a:ln>
          </p:spPr>
        </p:pic>
        <p:pic>
          <p:nvPicPr>
            <p:cNvPr id="242" name="Google Shape;242;p17"/>
            <p:cNvPicPr preferRelativeResize="0"/>
            <p:nvPr/>
          </p:nvPicPr>
          <p:blipFill rotWithShape="1">
            <a:blip r:embed="rId4">
              <a:alphaModFix/>
            </a:blip>
            <a:srcRect b="0" l="0" r="0" t="0"/>
            <a:stretch/>
          </p:blipFill>
          <p:spPr>
            <a:xfrm>
              <a:off x="4951984" y="582168"/>
              <a:ext cx="229615" cy="101981"/>
            </a:xfrm>
            <a:prstGeom prst="rect">
              <a:avLst/>
            </a:prstGeom>
            <a:noFill/>
            <a:ln>
              <a:noFill/>
            </a:ln>
          </p:spPr>
        </p:pic>
      </p:grpSp>
      <p:sp>
        <p:nvSpPr>
          <p:cNvPr id="243" name="Google Shape;243;p17"/>
          <p:cNvSpPr txBox="1"/>
          <p:nvPr/>
        </p:nvSpPr>
        <p:spPr>
          <a:xfrm>
            <a:off x="6099428" y="260096"/>
            <a:ext cx="3022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Go</a:t>
            </a:r>
            <a:endParaRPr sz="1800">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2339085" y="677925"/>
            <a:ext cx="51741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 state-space	graph</a:t>
            </a:r>
            <a:endParaRPr/>
          </a:p>
        </p:txBody>
      </p:sp>
      <p:sp>
        <p:nvSpPr>
          <p:cNvPr id="249" name="Google Shape;249;p18"/>
          <p:cNvSpPr txBox="1"/>
          <p:nvPr/>
        </p:nvSpPr>
        <p:spPr>
          <a:xfrm>
            <a:off x="535025" y="1234567"/>
            <a:ext cx="7781925" cy="5147310"/>
          </a:xfrm>
          <a:prstGeom prst="rect">
            <a:avLst/>
          </a:prstGeom>
          <a:noFill/>
          <a:ln>
            <a:noFill/>
          </a:ln>
        </p:spPr>
        <p:txBody>
          <a:bodyPr anchorCtr="0" anchor="t" bIns="0" lIns="0" spcFirstLastPara="1" rIns="0" wrap="square" tIns="85725">
            <a:spAutoFit/>
          </a:bodyPr>
          <a:lstStyle/>
          <a:p>
            <a:pPr indent="-274320" lvl="0" marL="287020" marR="0" rtl="0" algn="l">
              <a:lnSpc>
                <a:spcPct val="100000"/>
              </a:lnSpc>
              <a:spcBef>
                <a:spcPts val="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Graphs:</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nodes, arcs, directed arcs, paths</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8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Search graphs:</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rgbClr val="04607A"/>
                </a:solidFill>
                <a:latin typeface="Constantia"/>
                <a:ea typeface="Constantia"/>
                <a:cs typeface="Constantia"/>
                <a:sym typeface="Constantia"/>
              </a:rPr>
              <a:t>States </a:t>
            </a:r>
            <a:r>
              <a:rPr b="0" i="0" lang="en-US" sz="2400" u="none" cap="none" strike="noStrike">
                <a:solidFill>
                  <a:schemeClr val="dk1"/>
                </a:solidFill>
                <a:latin typeface="Constantia"/>
                <a:ea typeface="Constantia"/>
                <a:cs typeface="Constantia"/>
                <a:sym typeface="Constantia"/>
              </a:rPr>
              <a:t>are </a:t>
            </a:r>
            <a:r>
              <a:rPr b="0" i="0" lang="en-US" sz="2400" u="none" cap="none" strike="noStrike">
                <a:solidFill>
                  <a:srgbClr val="04607A"/>
                </a:solidFill>
                <a:latin typeface="Constantia"/>
                <a:ea typeface="Constantia"/>
                <a:cs typeface="Constantia"/>
                <a:sym typeface="Constantia"/>
              </a:rPr>
              <a:t>nodes</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rgbClr val="04607A"/>
                </a:solidFill>
                <a:latin typeface="Constantia"/>
                <a:ea typeface="Constantia"/>
                <a:cs typeface="Constantia"/>
                <a:sym typeface="Constantia"/>
              </a:rPr>
              <a:t>operators </a:t>
            </a:r>
            <a:r>
              <a:rPr b="0" i="0" lang="en-US" sz="2400" u="none" cap="none" strike="noStrike">
                <a:solidFill>
                  <a:schemeClr val="dk1"/>
                </a:solidFill>
                <a:latin typeface="Constantia"/>
                <a:ea typeface="Constantia"/>
                <a:cs typeface="Constantia"/>
                <a:sym typeface="Constantia"/>
              </a:rPr>
              <a:t>are </a:t>
            </a:r>
            <a:r>
              <a:rPr b="0" i="0" lang="en-US" sz="2400" u="none" cap="none" strike="noStrike">
                <a:solidFill>
                  <a:srgbClr val="04607A"/>
                </a:solidFill>
                <a:latin typeface="Constantia"/>
                <a:ea typeface="Constantia"/>
                <a:cs typeface="Constantia"/>
                <a:sym typeface="Constantia"/>
              </a:rPr>
              <a:t>directed arcs</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rgbClr val="C00000"/>
                </a:solidFill>
                <a:latin typeface="Constantia"/>
                <a:ea typeface="Constantia"/>
                <a:cs typeface="Constantia"/>
                <a:sym typeface="Constantia"/>
              </a:rPr>
              <a:t>solution </a:t>
            </a:r>
            <a:r>
              <a:rPr b="0" i="0" lang="en-US" sz="2400" u="none" cap="none" strike="noStrike">
                <a:solidFill>
                  <a:schemeClr val="dk1"/>
                </a:solidFill>
                <a:latin typeface="Constantia"/>
                <a:ea typeface="Constantia"/>
                <a:cs typeface="Constantia"/>
                <a:sym typeface="Constantia"/>
              </a:rPr>
              <a:t>is a </a:t>
            </a:r>
            <a:r>
              <a:rPr b="0" i="0" lang="en-US" sz="2400" u="none" cap="none" strike="noStrike">
                <a:solidFill>
                  <a:srgbClr val="C00000"/>
                </a:solidFill>
                <a:latin typeface="Constantia"/>
                <a:ea typeface="Constantia"/>
                <a:cs typeface="Constantia"/>
                <a:sym typeface="Constantia"/>
              </a:rPr>
              <a:t>path from start to goal</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8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Problem formulation:</a:t>
            </a:r>
            <a:endParaRPr sz="2400">
              <a:solidFill>
                <a:schemeClr val="dk1"/>
              </a:solidFill>
              <a:latin typeface="Constantia"/>
              <a:ea typeface="Constantia"/>
              <a:cs typeface="Constantia"/>
              <a:sym typeface="Constantia"/>
            </a:endParaRPr>
          </a:p>
          <a:p>
            <a:pPr indent="-247650" lvl="1" marL="652780" marR="508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Give an </a:t>
            </a:r>
            <a:r>
              <a:rPr b="0" i="0" lang="en-US" sz="2400" u="none" cap="none" strike="noStrike">
                <a:solidFill>
                  <a:srgbClr val="C00000"/>
                </a:solidFill>
                <a:latin typeface="Constantia"/>
                <a:ea typeface="Constantia"/>
                <a:cs typeface="Constantia"/>
                <a:sym typeface="Constantia"/>
              </a:rPr>
              <a:t>abstract description </a:t>
            </a:r>
            <a:r>
              <a:rPr b="0" i="0" lang="en-US" sz="2400" u="none" cap="none" strike="noStrike">
                <a:solidFill>
                  <a:schemeClr val="dk1"/>
                </a:solidFill>
                <a:latin typeface="Constantia"/>
                <a:ea typeface="Constantia"/>
                <a:cs typeface="Constantia"/>
                <a:sym typeface="Constantia"/>
              </a:rPr>
              <a:t>of states, operators, initial  state and goal state.</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8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Problem solving activity:</a:t>
            </a:r>
            <a:endParaRPr sz="2400">
              <a:solidFill>
                <a:schemeClr val="dk1"/>
              </a:solidFill>
              <a:latin typeface="Constantia"/>
              <a:ea typeface="Constantia"/>
              <a:cs typeface="Constantia"/>
              <a:sym typeface="Constantia"/>
            </a:endParaRPr>
          </a:p>
          <a:p>
            <a:pPr indent="-247650" lvl="1" marL="652780" marR="16383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Generate a </a:t>
            </a:r>
            <a:r>
              <a:rPr b="1" i="0" lang="en-US" sz="2400" u="none" cap="none" strike="noStrike">
                <a:solidFill>
                  <a:srgbClr val="0033CC"/>
                </a:solidFill>
                <a:latin typeface="Constantia"/>
                <a:ea typeface="Constantia"/>
                <a:cs typeface="Constantia"/>
                <a:sym typeface="Constantia"/>
              </a:rPr>
              <a:t>part of the search space </a:t>
            </a:r>
            <a:r>
              <a:rPr b="0" i="0" lang="en-US" sz="2400" u="none" cap="none" strike="noStrike">
                <a:solidFill>
                  <a:schemeClr val="dk1"/>
                </a:solidFill>
                <a:latin typeface="Constantia"/>
                <a:ea typeface="Constantia"/>
                <a:cs typeface="Constantia"/>
                <a:sym typeface="Constantia"/>
              </a:rPr>
              <a:t>that </a:t>
            </a:r>
            <a:r>
              <a:rPr b="1" i="0" lang="en-US" sz="2400" u="none" cap="none" strike="noStrike">
                <a:solidFill>
                  <a:srgbClr val="C00000"/>
                </a:solidFill>
                <a:latin typeface="Constantia"/>
                <a:ea typeface="Constantia"/>
                <a:cs typeface="Constantia"/>
                <a:sym typeface="Constantia"/>
              </a:rPr>
              <a:t>contains a  solution</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2107438" y="545337"/>
            <a:ext cx="5005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Problem Formulation</a:t>
            </a:r>
            <a:endParaRPr/>
          </a:p>
        </p:txBody>
      </p:sp>
      <p:sp>
        <p:nvSpPr>
          <p:cNvPr id="255" name="Google Shape;255;p19"/>
          <p:cNvSpPr txBox="1"/>
          <p:nvPr/>
        </p:nvSpPr>
        <p:spPr>
          <a:xfrm>
            <a:off x="231140" y="1232661"/>
            <a:ext cx="8276590" cy="5293995"/>
          </a:xfrm>
          <a:prstGeom prst="rect">
            <a:avLst/>
          </a:prstGeom>
          <a:noFill/>
          <a:ln>
            <a:noFill/>
          </a:ln>
        </p:spPr>
        <p:txBody>
          <a:bodyPr anchorCtr="0" anchor="t" bIns="0" lIns="0" spcFirstLastPara="1" rIns="0" wrap="square" tIns="12700">
            <a:spAutoFit/>
          </a:bodyPr>
          <a:lstStyle/>
          <a:p>
            <a:pPr indent="-274319" lvl="0" marL="286385" marR="816610" rtl="0" algn="l">
              <a:lnSpc>
                <a:spcPct val="100000"/>
              </a:lnSpc>
              <a:spcBef>
                <a:spcPts val="0"/>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Path : </a:t>
            </a:r>
            <a:r>
              <a:rPr lang="en-US" sz="2400">
                <a:solidFill>
                  <a:schemeClr val="dk1"/>
                </a:solidFill>
                <a:latin typeface="Constantia"/>
                <a:ea typeface="Constantia"/>
                <a:cs typeface="Constantia"/>
                <a:sym typeface="Constantia"/>
              </a:rPr>
              <a:t>in state space is </a:t>
            </a:r>
            <a:r>
              <a:rPr lang="en-US" sz="2400">
                <a:solidFill>
                  <a:srgbClr val="C00000"/>
                </a:solidFill>
                <a:latin typeface="Constantia"/>
                <a:ea typeface="Constantia"/>
                <a:cs typeface="Constantia"/>
                <a:sym typeface="Constantia"/>
              </a:rPr>
              <a:t>sequence of states </a:t>
            </a:r>
            <a:r>
              <a:rPr lang="en-US" sz="2400">
                <a:solidFill>
                  <a:schemeClr val="dk1"/>
                </a:solidFill>
                <a:latin typeface="Constantia"/>
                <a:ea typeface="Constantia"/>
                <a:cs typeface="Constantia"/>
                <a:sym typeface="Constantia"/>
              </a:rPr>
              <a:t>connected by  sequence of actions</a:t>
            </a:r>
            <a:endParaRPr sz="2400">
              <a:solidFill>
                <a:schemeClr val="dk1"/>
              </a:solidFill>
              <a:latin typeface="Constantia"/>
              <a:ea typeface="Constantia"/>
              <a:cs typeface="Constantia"/>
              <a:sym typeface="Constantia"/>
            </a:endParaRPr>
          </a:p>
          <a:p>
            <a:pPr indent="-274320" lvl="0" marL="287020" marR="0" rtl="0" algn="l">
              <a:lnSpc>
                <a:spcPct val="100000"/>
              </a:lnSpc>
              <a:spcBef>
                <a:spcPts val="580"/>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Goal Test : </a:t>
            </a:r>
            <a:r>
              <a:rPr lang="en-US" sz="2400">
                <a:solidFill>
                  <a:schemeClr val="dk1"/>
                </a:solidFill>
                <a:latin typeface="Constantia"/>
                <a:ea typeface="Constantia"/>
                <a:cs typeface="Constantia"/>
                <a:sym typeface="Constantia"/>
              </a:rPr>
              <a:t>Determines whether given state is goal state.</a:t>
            </a:r>
            <a:endParaRPr sz="2400">
              <a:solidFill>
                <a:schemeClr val="dk1"/>
              </a:solidFill>
              <a:latin typeface="Constantia"/>
              <a:ea typeface="Constantia"/>
              <a:cs typeface="Constantia"/>
              <a:sym typeface="Constantia"/>
            </a:endParaRPr>
          </a:p>
          <a:p>
            <a:pPr indent="-247650" lvl="1" marL="652780" marR="909955"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Goal state can be </a:t>
            </a:r>
            <a:r>
              <a:rPr b="1" i="0" lang="en-US" sz="2400" u="none" cap="none" strike="noStrike">
                <a:solidFill>
                  <a:srgbClr val="C00000"/>
                </a:solidFill>
                <a:latin typeface="Constantia"/>
                <a:ea typeface="Constantia"/>
                <a:cs typeface="Constantia"/>
                <a:sym typeface="Constantia"/>
              </a:rPr>
              <a:t>Explicit / Implicit e.g</a:t>
            </a:r>
            <a:r>
              <a:rPr b="0" i="0" lang="en-US" sz="2400" u="none" cap="none" strike="noStrike">
                <a:solidFill>
                  <a:schemeClr val="dk1"/>
                </a:solidFill>
                <a:latin typeface="Constantia"/>
                <a:ea typeface="Constantia"/>
                <a:cs typeface="Constantia"/>
                <a:sym typeface="Constantia"/>
              </a:rPr>
              <a:t>. in chess –  ‘checkmate”</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75"/>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Step Cost : </a:t>
            </a:r>
            <a:r>
              <a:rPr lang="en-US" sz="2400">
                <a:solidFill>
                  <a:schemeClr val="dk1"/>
                </a:solidFill>
                <a:latin typeface="Constantia"/>
                <a:ea typeface="Constantia"/>
                <a:cs typeface="Constantia"/>
                <a:sym typeface="Constantia"/>
              </a:rPr>
              <a:t>It is cost of taking action a to go from state x to y .</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1" i="0" lang="en-US" sz="2400" u="none" cap="none" strike="noStrike">
                <a:solidFill>
                  <a:srgbClr val="C00000"/>
                </a:solidFill>
                <a:latin typeface="Constantia"/>
                <a:ea typeface="Constantia"/>
                <a:cs typeface="Constantia"/>
                <a:sym typeface="Constantia"/>
              </a:rPr>
              <a:t>Cost( x, a, y )</a:t>
            </a:r>
            <a:endParaRPr b="0" i="0" sz="2400" u="none" cap="none" strike="noStrike">
              <a:solidFill>
                <a:schemeClr val="dk1"/>
              </a:solidFill>
              <a:latin typeface="Constantia"/>
              <a:ea typeface="Constantia"/>
              <a:cs typeface="Constantia"/>
              <a:sym typeface="Constantia"/>
            </a:endParaRPr>
          </a:p>
          <a:p>
            <a:pPr indent="-274319" lvl="0" marL="286385" marR="149225" rtl="0" algn="l">
              <a:lnSpc>
                <a:spcPct val="100000"/>
              </a:lnSpc>
              <a:spcBef>
                <a:spcPts val="580"/>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Solution : </a:t>
            </a:r>
            <a:r>
              <a:rPr lang="en-US" sz="2400">
                <a:solidFill>
                  <a:schemeClr val="dk1"/>
                </a:solidFill>
                <a:latin typeface="Constantia"/>
                <a:ea typeface="Constantia"/>
                <a:cs typeface="Constantia"/>
                <a:sym typeface="Constantia"/>
              </a:rPr>
              <a:t>Solution to problem is a </a:t>
            </a:r>
            <a:r>
              <a:rPr lang="en-US" sz="2400">
                <a:solidFill>
                  <a:srgbClr val="04607A"/>
                </a:solidFill>
                <a:latin typeface="Constantia"/>
                <a:ea typeface="Constantia"/>
                <a:cs typeface="Constantia"/>
                <a:sym typeface="Constantia"/>
              </a:rPr>
              <a:t>path </a:t>
            </a:r>
            <a:r>
              <a:rPr lang="en-US" sz="2400">
                <a:solidFill>
                  <a:schemeClr val="dk1"/>
                </a:solidFill>
                <a:latin typeface="Constantia"/>
                <a:ea typeface="Constantia"/>
                <a:cs typeface="Constantia"/>
                <a:sym typeface="Constantia"/>
              </a:rPr>
              <a:t>from </a:t>
            </a:r>
            <a:r>
              <a:rPr lang="en-US" sz="2400">
                <a:solidFill>
                  <a:srgbClr val="C00000"/>
                </a:solidFill>
                <a:latin typeface="Constantia"/>
                <a:ea typeface="Constantia"/>
                <a:cs typeface="Constantia"/>
                <a:sym typeface="Constantia"/>
              </a:rPr>
              <a:t>initial state </a:t>
            </a:r>
            <a:r>
              <a:rPr lang="en-US" sz="2400">
                <a:solidFill>
                  <a:srgbClr val="DBF5F8"/>
                </a:solidFill>
                <a:latin typeface="Constantia"/>
                <a:ea typeface="Constantia"/>
                <a:cs typeface="Constantia"/>
                <a:sym typeface="Constantia"/>
              </a:rPr>
              <a:t>to  </a:t>
            </a:r>
            <a:r>
              <a:rPr lang="en-US" sz="2400">
                <a:solidFill>
                  <a:srgbClr val="C00000"/>
                </a:solidFill>
                <a:latin typeface="Constantia"/>
                <a:ea typeface="Constantia"/>
                <a:cs typeface="Constantia"/>
                <a:sym typeface="Constantia"/>
              </a:rPr>
              <a:t>goal state.</a:t>
            </a:r>
            <a:endParaRPr sz="2400">
              <a:solidFill>
                <a:schemeClr val="dk1"/>
              </a:solidFill>
              <a:latin typeface="Constantia"/>
              <a:ea typeface="Constantia"/>
              <a:cs typeface="Constantia"/>
              <a:sym typeface="Constantia"/>
            </a:endParaRPr>
          </a:p>
          <a:p>
            <a:pPr indent="-274319" lvl="0" marL="286385" marR="603885" rtl="0" algn="l">
              <a:lnSpc>
                <a:spcPct val="100000"/>
              </a:lnSpc>
              <a:spcBef>
                <a:spcPts val="580"/>
              </a:spcBef>
              <a:spcAft>
                <a:spcPts val="0"/>
              </a:spcAft>
              <a:buClr>
                <a:srgbClr val="0AD0D9"/>
              </a:buClr>
              <a:buSzPts val="2250"/>
              <a:buFont typeface="Quattrocento Sans"/>
              <a:buChar char="⚫"/>
            </a:pPr>
            <a:r>
              <a:rPr b="1" lang="en-US" sz="2400">
                <a:solidFill>
                  <a:srgbClr val="C00000"/>
                </a:solidFill>
                <a:latin typeface="Constantia"/>
                <a:ea typeface="Constantia"/>
                <a:cs typeface="Constantia"/>
                <a:sym typeface="Constantia"/>
              </a:rPr>
              <a:t>Solution Quality : </a:t>
            </a:r>
            <a:r>
              <a:rPr lang="en-US" sz="2400">
                <a:solidFill>
                  <a:schemeClr val="dk1"/>
                </a:solidFill>
                <a:latin typeface="Constantia"/>
                <a:ea typeface="Constantia"/>
                <a:cs typeface="Constantia"/>
                <a:sym typeface="Constantia"/>
              </a:rPr>
              <a:t>Measured by </a:t>
            </a:r>
            <a:r>
              <a:rPr lang="en-US" sz="2400">
                <a:solidFill>
                  <a:srgbClr val="C00000"/>
                </a:solidFill>
                <a:latin typeface="Constantia"/>
                <a:ea typeface="Constantia"/>
                <a:cs typeface="Constantia"/>
                <a:sym typeface="Constantia"/>
              </a:rPr>
              <a:t>Path Cost function </a:t>
            </a:r>
            <a:r>
              <a:rPr lang="en-US" sz="2400">
                <a:solidFill>
                  <a:schemeClr val="dk1"/>
                </a:solidFill>
                <a:latin typeface="Constantia"/>
                <a:ea typeface="Constantia"/>
                <a:cs typeface="Constantia"/>
                <a:sym typeface="Constantia"/>
              </a:rPr>
              <a:t>and  optimal solution</a:t>
            </a:r>
            <a:endParaRPr sz="2400">
              <a:solidFill>
                <a:schemeClr val="dk1"/>
              </a:solidFill>
              <a:latin typeface="Constantia"/>
              <a:ea typeface="Constantia"/>
              <a:cs typeface="Constantia"/>
              <a:sym typeface="Constantia"/>
            </a:endParaRPr>
          </a:p>
          <a:p>
            <a:pPr indent="-274319" lvl="0" marL="286385" marR="594995" rtl="0" algn="l">
              <a:lnSpc>
                <a:spcPct val="100000"/>
              </a:lnSpc>
              <a:spcBef>
                <a:spcPts val="575"/>
              </a:spcBef>
              <a:spcAft>
                <a:spcPts val="0"/>
              </a:spcAft>
              <a:buClr>
                <a:srgbClr val="0AD0D9"/>
              </a:buClr>
              <a:buSzPts val="2250"/>
              <a:buFont typeface="Quattrocento Sans"/>
              <a:buChar char="⚫"/>
            </a:pPr>
            <a:r>
              <a:rPr b="1" lang="en-US" sz="2400">
                <a:solidFill>
                  <a:srgbClr val="0033CC"/>
                </a:solidFill>
                <a:latin typeface="Constantia"/>
                <a:ea typeface="Constantia"/>
                <a:cs typeface="Constantia"/>
                <a:sym typeface="Constantia"/>
              </a:rPr>
              <a:t>Abstraction : </a:t>
            </a:r>
            <a:r>
              <a:rPr lang="en-US" sz="2400">
                <a:solidFill>
                  <a:schemeClr val="dk1"/>
                </a:solidFill>
                <a:latin typeface="Constantia"/>
                <a:ea typeface="Constantia"/>
                <a:cs typeface="Constantia"/>
                <a:sym typeface="Constantia"/>
              </a:rPr>
              <a:t>Removing details from representation e.g.  weather condition, rains, etc.</a:t>
            </a:r>
            <a:endParaRPr sz="2400">
              <a:solidFill>
                <a:schemeClr val="dk1"/>
              </a:solidFill>
              <a:latin typeface="Constantia"/>
              <a:ea typeface="Constantia"/>
              <a:cs typeface="Constantia"/>
              <a:sym typeface="Constantia"/>
            </a:endParaRPr>
          </a:p>
        </p:txBody>
      </p:sp>
      <p:sp>
        <p:nvSpPr>
          <p:cNvPr id="256" name="Google Shape;256;p19"/>
          <p:cNvSpPr txBox="1"/>
          <p:nvPr/>
        </p:nvSpPr>
        <p:spPr>
          <a:xfrm>
            <a:off x="8507983" y="6525869"/>
            <a:ext cx="1930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45C75"/>
                </a:solidFill>
                <a:latin typeface="Tahoma"/>
                <a:ea typeface="Tahoma"/>
                <a:cs typeface="Tahoma"/>
                <a:sym typeface="Tahoma"/>
              </a:rPr>
              <a:t>11</a:t>
            </a:r>
            <a:endParaRPr sz="120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621283" y="578866"/>
            <a:ext cx="7902600" cy="1243500"/>
          </a:xfrm>
          <a:prstGeom prst="rect">
            <a:avLst/>
          </a:prstGeom>
          <a:noFill/>
          <a:ln>
            <a:noFill/>
          </a:ln>
        </p:spPr>
        <p:txBody>
          <a:bodyPr anchorCtr="0" anchor="t" bIns="0" lIns="0" spcFirstLastPara="1" rIns="0" wrap="square" tIns="12050">
            <a:spAutoFit/>
          </a:bodyPr>
          <a:lstStyle/>
          <a:p>
            <a:pPr indent="-3246755" lvl="0" marL="3259454" marR="5080" rtl="0" algn="l">
              <a:lnSpc>
                <a:spcPct val="100000"/>
              </a:lnSpc>
              <a:spcBef>
                <a:spcPts val="0"/>
              </a:spcBef>
              <a:spcAft>
                <a:spcPts val="0"/>
              </a:spcAft>
              <a:buNone/>
            </a:pPr>
            <a:r>
              <a:rPr b="0" lang="en-US">
                <a:latin typeface="Cambria"/>
                <a:ea typeface="Cambria"/>
                <a:cs typeface="Cambria"/>
                <a:sym typeface="Cambria"/>
              </a:rPr>
              <a:t>Problem solving agent-</a:t>
            </a:r>
            <a:br>
              <a:rPr b="0" lang="en-US">
                <a:latin typeface="Cambria"/>
                <a:ea typeface="Cambria"/>
                <a:cs typeface="Cambria"/>
                <a:sym typeface="Cambria"/>
              </a:rPr>
            </a:br>
            <a:r>
              <a:rPr b="0" lang="en-US">
                <a:latin typeface="Cambria"/>
                <a:ea typeface="Cambria"/>
                <a:cs typeface="Cambria"/>
                <a:sym typeface="Cambria"/>
              </a:rPr>
              <a:t> </a:t>
            </a:r>
            <a:r>
              <a:rPr b="0" lang="en-US">
                <a:solidFill>
                  <a:srgbClr val="FF0000"/>
                </a:solidFill>
                <a:latin typeface="Cambria"/>
                <a:ea typeface="Cambria"/>
                <a:cs typeface="Cambria"/>
                <a:sym typeface="Cambria"/>
              </a:rPr>
              <a:t>Goal Based  Agent</a:t>
            </a:r>
            <a:endParaRPr/>
          </a:p>
        </p:txBody>
      </p:sp>
      <p:sp>
        <p:nvSpPr>
          <p:cNvPr id="99" name="Google Shape;99;p2"/>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lnSpc>
                <a:spcPct val="100000"/>
              </a:lnSpc>
              <a:spcBef>
                <a:spcPts val="0"/>
              </a:spcBef>
              <a:spcAft>
                <a:spcPts val="0"/>
              </a:spcAft>
              <a:buNone/>
            </a:pPr>
            <a:fld id="{00000000-1234-1234-1234-123412341234}" type="slidenum">
              <a:rPr lang="en-US"/>
              <a:t>‹#›</a:t>
            </a:fld>
            <a:endParaRPr/>
          </a:p>
        </p:txBody>
      </p:sp>
      <p:sp>
        <p:nvSpPr>
          <p:cNvPr id="100" name="Google Shape;100;p2"/>
          <p:cNvSpPr txBox="1"/>
          <p:nvPr/>
        </p:nvSpPr>
        <p:spPr>
          <a:xfrm>
            <a:off x="535940" y="1830450"/>
            <a:ext cx="7793355" cy="3208020"/>
          </a:xfrm>
          <a:prstGeom prst="rect">
            <a:avLst/>
          </a:prstGeom>
          <a:noFill/>
          <a:ln>
            <a:noFill/>
          </a:ln>
        </p:spPr>
        <p:txBody>
          <a:bodyPr anchorCtr="0" anchor="t" bIns="0" lIns="0" spcFirstLastPara="1" rIns="0" wrap="square" tIns="12700">
            <a:spAutoFit/>
          </a:bodyPr>
          <a:lstStyle/>
          <a:p>
            <a:pPr indent="-287020" lvl="0" marL="287020" marR="2050414" rtl="0" algn="l">
              <a:lnSpc>
                <a:spcPct val="120000"/>
              </a:lnSpc>
              <a:spcBef>
                <a:spcPts val="0"/>
              </a:spcBef>
              <a:spcAft>
                <a:spcPts val="0"/>
              </a:spcAft>
              <a:buClr>
                <a:srgbClr val="0AD0D9"/>
              </a:buClr>
              <a:buSzPts val="3400"/>
              <a:buFont typeface="Quattrocento Sans"/>
              <a:buChar char="⚫"/>
            </a:pPr>
            <a:r>
              <a:rPr b="0" i="0" lang="en-US" sz="3600" u="none" cap="none" strike="noStrike">
                <a:solidFill>
                  <a:schemeClr val="dk1"/>
                </a:solidFill>
                <a:latin typeface="Constantia"/>
                <a:ea typeface="Constantia"/>
                <a:cs typeface="Constantia"/>
                <a:sym typeface="Constantia"/>
              </a:rPr>
              <a:t>Decide </a:t>
            </a:r>
            <a:r>
              <a:rPr b="0" i="0" lang="en-US" sz="3600" u="none" cap="none" strike="noStrike">
                <a:solidFill>
                  <a:srgbClr val="0033CC"/>
                </a:solidFill>
                <a:latin typeface="Constantia"/>
                <a:ea typeface="Constantia"/>
                <a:cs typeface="Constantia"/>
                <a:sym typeface="Constantia"/>
              </a:rPr>
              <a:t>what to do </a:t>
            </a:r>
            <a:r>
              <a:rPr b="0" i="0" lang="en-US" sz="3600" u="none" cap="none" strike="noStrike">
                <a:solidFill>
                  <a:schemeClr val="dk1"/>
                </a:solidFill>
                <a:latin typeface="Constantia"/>
                <a:ea typeface="Constantia"/>
                <a:cs typeface="Constantia"/>
                <a:sym typeface="Constantia"/>
              </a:rPr>
              <a:t>by  </a:t>
            </a:r>
            <a:r>
              <a:rPr b="0" i="0" lang="en-US" sz="3600" u="none" cap="none" strike="noStrike">
                <a:solidFill>
                  <a:srgbClr val="C00000"/>
                </a:solidFill>
                <a:latin typeface="Constantia"/>
                <a:ea typeface="Constantia"/>
                <a:cs typeface="Constantia"/>
                <a:sym typeface="Constantia"/>
              </a:rPr>
              <a:t>finding sequence of actions</a:t>
            </a:r>
            <a:endParaRPr b="0" i="0" sz="3600" u="none" cap="none" strike="noStrike">
              <a:solidFill>
                <a:schemeClr val="dk1"/>
              </a:solidFill>
              <a:latin typeface="Constantia"/>
              <a:ea typeface="Constantia"/>
              <a:cs typeface="Constantia"/>
              <a:sym typeface="Constantia"/>
            </a:endParaRPr>
          </a:p>
          <a:p>
            <a:pPr indent="0" lvl="0" marL="351155" marR="0" rtl="0" algn="l">
              <a:lnSpc>
                <a:spcPct val="100000"/>
              </a:lnSpc>
              <a:spcBef>
                <a:spcPts val="865"/>
              </a:spcBef>
              <a:spcAft>
                <a:spcPts val="0"/>
              </a:spcAft>
              <a:buNone/>
            </a:pPr>
            <a:r>
              <a:rPr b="0" i="0" lang="en-US" sz="3600" u="none" cap="none" strike="noStrike">
                <a:solidFill>
                  <a:schemeClr val="dk1"/>
                </a:solidFill>
                <a:latin typeface="Constantia"/>
                <a:ea typeface="Constantia"/>
                <a:cs typeface="Constantia"/>
                <a:sym typeface="Constantia"/>
              </a:rPr>
              <a:t>that lead to </a:t>
            </a:r>
            <a:r>
              <a:rPr b="0" i="0" lang="en-US" sz="3600" u="none" cap="none" strike="noStrike">
                <a:solidFill>
                  <a:srgbClr val="04607A"/>
                </a:solidFill>
                <a:latin typeface="Constantia"/>
                <a:ea typeface="Constantia"/>
                <a:cs typeface="Constantia"/>
                <a:sym typeface="Constantia"/>
              </a:rPr>
              <a:t>desirable states ( GOAL)</a:t>
            </a:r>
            <a:endParaRPr b="0" i="0" sz="3600" u="none" cap="none" strike="noStrike">
              <a:solidFill>
                <a:schemeClr val="dk1"/>
              </a:solidFill>
              <a:latin typeface="Constantia"/>
              <a:ea typeface="Constantia"/>
              <a:cs typeface="Constantia"/>
              <a:sym typeface="Constantia"/>
            </a:endParaRPr>
          </a:p>
          <a:p>
            <a:pPr indent="-274319" lvl="0" marL="286385" marR="5080" rtl="0" algn="l">
              <a:lnSpc>
                <a:spcPct val="100000"/>
              </a:lnSpc>
              <a:spcBef>
                <a:spcPts val="865"/>
              </a:spcBef>
              <a:spcAft>
                <a:spcPts val="0"/>
              </a:spcAft>
              <a:buClr>
                <a:srgbClr val="0AD0D9"/>
              </a:buClr>
              <a:buSzPts val="3400"/>
              <a:buFont typeface="Quattrocento Sans"/>
              <a:buChar char="⚫"/>
            </a:pPr>
            <a:r>
              <a:rPr b="1" i="0" lang="en-US" sz="3600" u="none" cap="none" strike="noStrike">
                <a:solidFill>
                  <a:srgbClr val="C00000"/>
                </a:solidFill>
                <a:latin typeface="Constantia"/>
                <a:ea typeface="Constantia"/>
                <a:cs typeface="Constantia"/>
                <a:sym typeface="Constantia"/>
              </a:rPr>
              <a:t>A state </a:t>
            </a:r>
            <a:r>
              <a:rPr b="0" i="0" lang="en-US" sz="3600" u="none" cap="none" strike="noStrike">
                <a:solidFill>
                  <a:schemeClr val="dk1"/>
                </a:solidFill>
                <a:latin typeface="Constantia"/>
                <a:ea typeface="Constantia"/>
                <a:cs typeface="Constantia"/>
                <a:sym typeface="Constantia"/>
              </a:rPr>
              <a:t>is a situation that an agent can  find itself in.</a:t>
            </a:r>
            <a:endParaRPr b="0" i="0" sz="3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607568" y="1019375"/>
            <a:ext cx="8231632" cy="504625"/>
          </a:xfrm>
          <a:prstGeom prst="rect">
            <a:avLst/>
          </a:prstGeom>
          <a:noFill/>
          <a:ln>
            <a:noFill/>
          </a:ln>
        </p:spPr>
        <p:txBody>
          <a:bodyPr anchorCtr="0" anchor="t" bIns="0" lIns="0" spcFirstLastPara="1" rIns="0" wrap="square" tIns="12050">
            <a:spAutoFit/>
          </a:bodyPr>
          <a:lstStyle/>
          <a:p>
            <a:pPr indent="-3071495" lvl="0" marL="3084195" marR="5080" rtl="0" algn="l">
              <a:lnSpc>
                <a:spcPct val="100000"/>
              </a:lnSpc>
              <a:spcBef>
                <a:spcPts val="0"/>
              </a:spcBef>
              <a:spcAft>
                <a:spcPts val="0"/>
              </a:spcAft>
              <a:buNone/>
            </a:pPr>
            <a:r>
              <a:rPr lang="en-US" sz="3200"/>
              <a:t>Example: Traveling from Mumbai  to Pune</a:t>
            </a:r>
            <a:endParaRPr/>
          </a:p>
        </p:txBody>
      </p:sp>
      <p:sp>
        <p:nvSpPr>
          <p:cNvPr id="262" name="Google Shape;262;p20"/>
          <p:cNvSpPr txBox="1"/>
          <p:nvPr/>
        </p:nvSpPr>
        <p:spPr>
          <a:xfrm>
            <a:off x="535940" y="1616011"/>
            <a:ext cx="7959725" cy="4416425"/>
          </a:xfrm>
          <a:prstGeom prst="rect">
            <a:avLst/>
          </a:prstGeom>
          <a:noFill/>
          <a:ln>
            <a:noFill/>
          </a:ln>
        </p:spPr>
        <p:txBody>
          <a:bodyPr anchorCtr="0" anchor="t" bIns="0" lIns="0" spcFirstLastPara="1" rIns="0" wrap="square" tIns="86350">
            <a:spAutoFit/>
          </a:bodyPr>
          <a:lstStyle/>
          <a:p>
            <a:pPr indent="-274320" lvl="0" marL="287020" marR="0" rtl="0" algn="l">
              <a:lnSpc>
                <a:spcPct val="100000"/>
              </a:lnSpc>
              <a:spcBef>
                <a:spcPts val="0"/>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Initial State: </a:t>
            </a:r>
            <a:r>
              <a:rPr lang="en-US" sz="2400">
                <a:solidFill>
                  <a:schemeClr val="dk1"/>
                </a:solidFill>
                <a:latin typeface="Constantia"/>
                <a:ea typeface="Constantia"/>
                <a:cs typeface="Constantia"/>
                <a:sym typeface="Constantia"/>
              </a:rPr>
              <a:t>currently in Mumbai</a:t>
            </a:r>
            <a:endParaRPr sz="2400">
              <a:solidFill>
                <a:schemeClr val="dk1"/>
              </a:solidFill>
              <a:latin typeface="Constantia"/>
              <a:ea typeface="Constantia"/>
              <a:cs typeface="Constantia"/>
              <a:sym typeface="Constantia"/>
            </a:endParaRPr>
          </a:p>
          <a:p>
            <a:pPr indent="-274320" lvl="0" marL="287020" marR="0" rtl="0" algn="l">
              <a:lnSpc>
                <a:spcPct val="100000"/>
              </a:lnSpc>
              <a:spcBef>
                <a:spcPts val="580"/>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Formulate goal:</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be in PUNE</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75"/>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Formulate problem:</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rgbClr val="FF0000"/>
                </a:solidFill>
                <a:latin typeface="Constantia"/>
                <a:ea typeface="Constantia"/>
                <a:cs typeface="Constantia"/>
                <a:sym typeface="Constantia"/>
              </a:rPr>
              <a:t>states</a:t>
            </a:r>
            <a:r>
              <a:rPr b="0" i="0" lang="en-US" sz="2400" u="none" cap="none" strike="noStrike">
                <a:solidFill>
                  <a:schemeClr val="dk1"/>
                </a:solidFill>
                <a:latin typeface="Constantia"/>
                <a:ea typeface="Constantia"/>
                <a:cs typeface="Constantia"/>
                <a:sym typeface="Constantia"/>
              </a:rPr>
              <a:t>: various cities</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rgbClr val="FF0000"/>
                </a:solidFill>
                <a:latin typeface="Constantia"/>
                <a:ea typeface="Constantia"/>
                <a:cs typeface="Constantia"/>
                <a:sym typeface="Constantia"/>
              </a:rPr>
              <a:t>actions/operators</a:t>
            </a:r>
            <a:r>
              <a:rPr b="0" i="0" lang="en-US" sz="2400" u="none" cap="none" strike="noStrike">
                <a:solidFill>
                  <a:schemeClr val="dk1"/>
                </a:solidFill>
                <a:latin typeface="Constantia"/>
                <a:ea typeface="Constantia"/>
                <a:cs typeface="Constantia"/>
                <a:sym typeface="Constantia"/>
              </a:rPr>
              <a:t>: drive between cities</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75"/>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Find solution</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By searching through states to find a goal</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sequence of cities, e.g., Lonavala, Talegaon, Baner, Pune</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75"/>
              </a:spcBef>
              <a:spcAft>
                <a:spcPts val="0"/>
              </a:spcAft>
              <a:buClr>
                <a:srgbClr val="0AD0D9"/>
              </a:buClr>
              <a:buSzPts val="2250"/>
              <a:buFont typeface="Quattrocento Sans"/>
              <a:buChar char="⚫"/>
            </a:pPr>
            <a:r>
              <a:rPr b="1" lang="en-US" sz="2400">
                <a:solidFill>
                  <a:srgbClr val="04607A"/>
                </a:solidFill>
                <a:latin typeface="Constantia"/>
                <a:ea typeface="Constantia"/>
                <a:cs typeface="Constantia"/>
                <a:sym typeface="Constantia"/>
              </a:rPr>
              <a:t>Execute states </a:t>
            </a:r>
            <a:r>
              <a:rPr lang="en-US" sz="2400">
                <a:solidFill>
                  <a:schemeClr val="dk1"/>
                </a:solidFill>
                <a:latin typeface="Constantia"/>
                <a:ea typeface="Constantia"/>
                <a:cs typeface="Constantia"/>
                <a:sym typeface="Constantia"/>
              </a:rPr>
              <a:t>that lead to a solution</a:t>
            </a:r>
            <a:endParaRPr sz="2400">
              <a:solidFill>
                <a:schemeClr val="dk1"/>
              </a:solidFill>
              <a:latin typeface="Constantia"/>
              <a:ea typeface="Constantia"/>
              <a:cs typeface="Constantia"/>
              <a:sym typeface="Constant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2387854" y="716025"/>
            <a:ext cx="43695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Robot block world</a:t>
            </a:r>
            <a:endParaRPr/>
          </a:p>
        </p:txBody>
      </p:sp>
      <p:sp>
        <p:nvSpPr>
          <p:cNvPr id="268" name="Google Shape;268;p21"/>
          <p:cNvSpPr txBox="1"/>
          <p:nvPr/>
        </p:nvSpPr>
        <p:spPr>
          <a:xfrm>
            <a:off x="535940" y="1683461"/>
            <a:ext cx="7612380" cy="2761615"/>
          </a:xfrm>
          <a:prstGeom prst="rect">
            <a:avLst/>
          </a:prstGeom>
          <a:noFill/>
          <a:ln>
            <a:noFill/>
          </a:ln>
        </p:spPr>
        <p:txBody>
          <a:bodyPr anchorCtr="0" anchor="t" bIns="0" lIns="0" spcFirstLastPara="1" rIns="0" wrap="square" tIns="13325">
            <a:spAutoFit/>
          </a:bodyPr>
          <a:lstStyle/>
          <a:p>
            <a:pPr indent="-274319" lvl="0" marL="286385" marR="1729104" rtl="0" algn="l">
              <a:lnSpc>
                <a:spcPct val="100000"/>
              </a:lnSpc>
              <a:spcBef>
                <a:spcPts val="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Given a set of blocks in a certain  configuration,</a:t>
            </a:r>
            <a:endParaRPr sz="3200">
              <a:solidFill>
                <a:schemeClr val="dk1"/>
              </a:solidFill>
              <a:latin typeface="Constantia"/>
              <a:ea typeface="Constantia"/>
              <a:cs typeface="Constantia"/>
              <a:sym typeface="Constantia"/>
            </a:endParaRPr>
          </a:p>
          <a:p>
            <a:pPr indent="-274320" lvl="0" marL="287020" marR="0" rtl="0" algn="l">
              <a:lnSpc>
                <a:spcPct val="100000"/>
              </a:lnSpc>
              <a:spcBef>
                <a:spcPts val="77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Move the blocks into a goal configuration.</a:t>
            </a:r>
            <a:endParaRPr sz="3200">
              <a:solidFill>
                <a:schemeClr val="dk1"/>
              </a:solidFill>
              <a:latin typeface="Constantia"/>
              <a:ea typeface="Constantia"/>
              <a:cs typeface="Constantia"/>
              <a:sym typeface="Constantia"/>
            </a:endParaRPr>
          </a:p>
          <a:p>
            <a:pPr indent="-274320" lvl="0" marL="287020" marR="0" rtl="0" algn="l">
              <a:lnSpc>
                <a:spcPct val="100000"/>
              </a:lnSpc>
              <a:spcBef>
                <a:spcPts val="77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Example :</a:t>
            </a:r>
            <a:endParaRPr sz="3200">
              <a:solidFill>
                <a:schemeClr val="dk1"/>
              </a:solidFill>
              <a:latin typeface="Constantia"/>
              <a:ea typeface="Constantia"/>
              <a:cs typeface="Constantia"/>
              <a:sym typeface="Constantia"/>
            </a:endParaRPr>
          </a:p>
          <a:p>
            <a:pPr indent="-247650" lvl="1" marL="652780" marR="0" rtl="0" algn="l">
              <a:lnSpc>
                <a:spcPct val="100000"/>
              </a:lnSpc>
              <a:spcBef>
                <a:spcPts val="795"/>
              </a:spcBef>
              <a:spcAft>
                <a:spcPts val="0"/>
              </a:spcAft>
              <a:buClr>
                <a:srgbClr val="0E6EC5"/>
              </a:buClr>
              <a:buSzPts val="2700"/>
              <a:buFont typeface="Quattrocento Sans"/>
              <a:buChar char="⚫"/>
            </a:pPr>
            <a:r>
              <a:rPr b="0" i="0" lang="en-US" sz="3200" u="none" cap="none" strike="noStrike">
                <a:solidFill>
                  <a:schemeClr val="dk1"/>
                </a:solidFill>
                <a:latin typeface="Constantia"/>
                <a:ea typeface="Constantia"/>
                <a:cs typeface="Constantia"/>
                <a:sym typeface="Constantia"/>
              </a:rPr>
              <a:t>(c,b,a)	</a:t>
            </a:r>
            <a:r>
              <a:rPr b="0" i="0" lang="en-US" sz="3200" u="none" cap="none" strike="noStrike">
                <a:solidFill>
                  <a:schemeClr val="dk1"/>
                </a:solidFill>
                <a:latin typeface="Noto Sans Symbols"/>
                <a:ea typeface="Noto Sans Symbols"/>
                <a:cs typeface="Noto Sans Symbols"/>
                <a:sym typeface="Noto Sans Symbols"/>
              </a:rPr>
              <a:t>🡪</a:t>
            </a:r>
            <a:r>
              <a:rPr b="0" i="0" lang="en-US" sz="3200" u="none" cap="none" strike="noStrike">
                <a:solidFill>
                  <a:schemeClr val="dk1"/>
                </a:solidFill>
                <a:latin typeface="Times New Roman"/>
                <a:ea typeface="Times New Roman"/>
                <a:cs typeface="Times New Roman"/>
                <a:sym typeface="Times New Roman"/>
              </a:rPr>
              <a:t> </a:t>
            </a:r>
            <a:r>
              <a:rPr b="0" i="0" lang="en-US" sz="3200" u="none" cap="none" strike="noStrike">
                <a:solidFill>
                  <a:schemeClr val="dk1"/>
                </a:solidFill>
                <a:latin typeface="Constantia"/>
                <a:ea typeface="Constantia"/>
                <a:cs typeface="Constantia"/>
                <a:sym typeface="Constantia"/>
              </a:rPr>
              <a:t>(b,c,a)</a:t>
            </a:r>
            <a:endParaRPr b="0" i="0" sz="3200" u="none" cap="none" strike="noStrike">
              <a:solidFill>
                <a:schemeClr val="dk1"/>
              </a:solidFill>
              <a:latin typeface="Constantia"/>
              <a:ea typeface="Constantia"/>
              <a:cs typeface="Constantia"/>
              <a:sym typeface="Constantia"/>
            </a:endParaRPr>
          </a:p>
        </p:txBody>
      </p:sp>
      <p:graphicFrame>
        <p:nvGraphicFramePr>
          <p:cNvPr id="269" name="Google Shape;269;p21"/>
          <p:cNvGraphicFramePr/>
          <p:nvPr/>
        </p:nvGraphicFramePr>
        <p:xfrm>
          <a:off x="1882139" y="5338571"/>
          <a:ext cx="3000000" cy="3000000"/>
        </p:xfrm>
        <a:graphic>
          <a:graphicData uri="http://schemas.openxmlformats.org/drawingml/2006/table">
            <a:tbl>
              <a:tblPr bandRow="1" firstRow="1">
                <a:noFill/>
                <a:tableStyleId>{BF5C9DFB-9E4A-43F4-B855-49DA4A576913}</a:tableStyleId>
              </a:tblPr>
              <a:tblGrid>
                <a:gridCol w="399425"/>
              </a:tblGrid>
              <a:tr h="400800">
                <a:tc>
                  <a:txBody>
                    <a:bodyPr/>
                    <a:lstStyle/>
                    <a:p>
                      <a:pPr indent="0" lvl="0" marL="0" marR="114300" rtl="0" algn="r">
                        <a:lnSpc>
                          <a:spcPct val="100000"/>
                        </a:lnSpc>
                        <a:spcBef>
                          <a:spcPts val="0"/>
                        </a:spcBef>
                        <a:spcAft>
                          <a:spcPts val="0"/>
                        </a:spcAft>
                        <a:buNone/>
                      </a:pPr>
                      <a:r>
                        <a:rPr b="1" lang="en-US" sz="1800" u="none" cap="none" strike="noStrike">
                          <a:solidFill>
                            <a:srgbClr val="04607A"/>
                          </a:solidFill>
                          <a:latin typeface="Tahoma"/>
                          <a:ea typeface="Tahoma"/>
                          <a:cs typeface="Tahoma"/>
                          <a:sym typeface="Tahoma"/>
                        </a:rPr>
                        <a:t>A</a:t>
                      </a:r>
                      <a:endParaRPr sz="1800" u="none" cap="none" strike="noStrike">
                        <a:latin typeface="Tahoma"/>
                        <a:ea typeface="Tahoma"/>
                        <a:cs typeface="Tahoma"/>
                        <a:sym typeface="Tahoma"/>
                      </a:endParaRPr>
                    </a:p>
                  </a:txBody>
                  <a:tcPr marT="62875" marB="0" marR="0" marL="0">
                    <a:lnL cap="flat" cmpd="sng" w="9525">
                      <a:solidFill>
                        <a:srgbClr val="04607A"/>
                      </a:solidFill>
                      <a:prstDash val="solid"/>
                      <a:round/>
                      <a:headEnd len="sm" w="sm" type="none"/>
                      <a:tailEnd len="sm" w="sm" type="none"/>
                    </a:lnL>
                    <a:lnR cap="flat" cmpd="sng" w="9525">
                      <a:solidFill>
                        <a:srgbClr val="04607A"/>
                      </a:solidFill>
                      <a:prstDash val="solid"/>
                      <a:round/>
                      <a:headEnd len="sm" w="sm" type="none"/>
                      <a:tailEnd len="sm" w="sm" type="none"/>
                    </a:lnR>
                    <a:lnT cap="flat" cmpd="sng" w="9525">
                      <a:solidFill>
                        <a:srgbClr val="04607A"/>
                      </a:solidFill>
                      <a:prstDash val="solid"/>
                      <a:round/>
                      <a:headEnd len="sm" w="sm" type="none"/>
                      <a:tailEnd len="sm" w="sm" type="none"/>
                    </a:lnT>
                    <a:lnB cap="flat" cmpd="sng" w="9525">
                      <a:solidFill>
                        <a:srgbClr val="04607A"/>
                      </a:solidFill>
                      <a:prstDash val="solid"/>
                      <a:round/>
                      <a:headEnd len="sm" w="sm" type="none"/>
                      <a:tailEnd len="sm" w="sm" type="none"/>
                    </a:lnB>
                    <a:solidFill>
                      <a:srgbClr val="009DD9"/>
                    </a:solidFill>
                  </a:tcPr>
                </a:tc>
              </a:tr>
              <a:tr h="399300">
                <a:tc>
                  <a:txBody>
                    <a:bodyPr/>
                    <a:lstStyle/>
                    <a:p>
                      <a:pPr indent="0" lvl="0" marL="0" marR="113664" rtl="0" algn="r">
                        <a:lnSpc>
                          <a:spcPct val="100000"/>
                        </a:lnSpc>
                        <a:spcBef>
                          <a:spcPts val="0"/>
                        </a:spcBef>
                        <a:spcAft>
                          <a:spcPts val="0"/>
                        </a:spcAft>
                        <a:buNone/>
                      </a:pPr>
                      <a:r>
                        <a:rPr b="1" lang="en-US" sz="1800" u="none" cap="none" strike="noStrike">
                          <a:solidFill>
                            <a:srgbClr val="04607A"/>
                          </a:solidFill>
                          <a:latin typeface="Tahoma"/>
                          <a:ea typeface="Tahoma"/>
                          <a:cs typeface="Tahoma"/>
                          <a:sym typeface="Tahoma"/>
                        </a:rPr>
                        <a:t>B</a:t>
                      </a:r>
                      <a:endParaRPr sz="1800" u="none" cap="none" strike="noStrike">
                        <a:latin typeface="Tahoma"/>
                        <a:ea typeface="Tahoma"/>
                        <a:cs typeface="Tahoma"/>
                        <a:sym typeface="Tahoma"/>
                      </a:endParaRPr>
                    </a:p>
                  </a:txBody>
                  <a:tcPr marT="62225" marB="0" marR="0" marL="0">
                    <a:lnL cap="flat" cmpd="sng" w="9525">
                      <a:solidFill>
                        <a:srgbClr val="04607A"/>
                      </a:solidFill>
                      <a:prstDash val="solid"/>
                      <a:round/>
                      <a:headEnd len="sm" w="sm" type="none"/>
                      <a:tailEnd len="sm" w="sm" type="none"/>
                    </a:lnL>
                    <a:lnR cap="flat" cmpd="sng" w="9525">
                      <a:solidFill>
                        <a:srgbClr val="04607A"/>
                      </a:solidFill>
                      <a:prstDash val="solid"/>
                      <a:round/>
                      <a:headEnd len="sm" w="sm" type="none"/>
                      <a:tailEnd len="sm" w="sm" type="none"/>
                    </a:lnR>
                    <a:lnT cap="flat" cmpd="sng" w="9525">
                      <a:solidFill>
                        <a:srgbClr val="04607A"/>
                      </a:solidFill>
                      <a:prstDash val="solid"/>
                      <a:round/>
                      <a:headEnd len="sm" w="sm" type="none"/>
                      <a:tailEnd len="sm" w="sm" type="none"/>
                    </a:lnT>
                    <a:lnB cap="flat" cmpd="sng" w="9525">
                      <a:solidFill>
                        <a:srgbClr val="04607A"/>
                      </a:solidFill>
                      <a:prstDash val="solid"/>
                      <a:round/>
                      <a:headEnd len="sm" w="sm" type="none"/>
                      <a:tailEnd len="sm" w="sm" type="none"/>
                    </a:lnB>
                    <a:solidFill>
                      <a:srgbClr val="009DD9"/>
                    </a:solidFill>
                  </a:tcPr>
                </a:tc>
              </a:tr>
              <a:tr h="400800">
                <a:tc>
                  <a:txBody>
                    <a:bodyPr/>
                    <a:lstStyle/>
                    <a:p>
                      <a:pPr indent="0" lvl="0" marL="0" marR="114935" rtl="0" algn="r">
                        <a:lnSpc>
                          <a:spcPct val="100000"/>
                        </a:lnSpc>
                        <a:spcBef>
                          <a:spcPts val="0"/>
                        </a:spcBef>
                        <a:spcAft>
                          <a:spcPts val="0"/>
                        </a:spcAft>
                        <a:buNone/>
                      </a:pPr>
                      <a:r>
                        <a:rPr b="1" lang="en-US" sz="1800" u="none" cap="none" strike="noStrike">
                          <a:solidFill>
                            <a:srgbClr val="04607A"/>
                          </a:solidFill>
                          <a:latin typeface="Tahoma"/>
                          <a:ea typeface="Tahoma"/>
                          <a:cs typeface="Tahoma"/>
                          <a:sym typeface="Tahoma"/>
                        </a:rPr>
                        <a:t>C</a:t>
                      </a:r>
                      <a:endParaRPr sz="1800" u="none" cap="none" strike="noStrike">
                        <a:latin typeface="Tahoma"/>
                        <a:ea typeface="Tahoma"/>
                        <a:cs typeface="Tahoma"/>
                        <a:sym typeface="Tahoma"/>
                      </a:endParaRPr>
                    </a:p>
                  </a:txBody>
                  <a:tcPr marT="62875" marB="0" marR="0" marL="0">
                    <a:lnL cap="flat" cmpd="sng" w="9525">
                      <a:solidFill>
                        <a:srgbClr val="04607A"/>
                      </a:solidFill>
                      <a:prstDash val="solid"/>
                      <a:round/>
                      <a:headEnd len="sm" w="sm" type="none"/>
                      <a:tailEnd len="sm" w="sm" type="none"/>
                    </a:lnL>
                    <a:lnR cap="flat" cmpd="sng" w="9525">
                      <a:solidFill>
                        <a:srgbClr val="04607A"/>
                      </a:solidFill>
                      <a:prstDash val="solid"/>
                      <a:round/>
                      <a:headEnd len="sm" w="sm" type="none"/>
                      <a:tailEnd len="sm" w="sm" type="none"/>
                    </a:lnR>
                    <a:lnT cap="flat" cmpd="sng" w="9525">
                      <a:solidFill>
                        <a:srgbClr val="04607A"/>
                      </a:solidFill>
                      <a:prstDash val="solid"/>
                      <a:round/>
                      <a:headEnd len="sm" w="sm" type="none"/>
                      <a:tailEnd len="sm" w="sm" type="none"/>
                    </a:lnT>
                    <a:lnB cap="flat" cmpd="sng" w="9525">
                      <a:solidFill>
                        <a:srgbClr val="04607A"/>
                      </a:solidFill>
                      <a:prstDash val="solid"/>
                      <a:round/>
                      <a:headEnd len="sm" w="sm" type="none"/>
                      <a:tailEnd len="sm" w="sm" type="none"/>
                    </a:lnB>
                    <a:solidFill>
                      <a:srgbClr val="009DD9"/>
                    </a:solidFill>
                  </a:tcPr>
                </a:tc>
              </a:tr>
            </a:tbl>
          </a:graphicData>
        </a:graphic>
      </p:graphicFrame>
      <p:graphicFrame>
        <p:nvGraphicFramePr>
          <p:cNvPr id="270" name="Google Shape;270;p21"/>
          <p:cNvGraphicFramePr/>
          <p:nvPr/>
        </p:nvGraphicFramePr>
        <p:xfrm>
          <a:off x="5439155" y="5338571"/>
          <a:ext cx="3000000" cy="3000000"/>
        </p:xfrm>
        <a:graphic>
          <a:graphicData uri="http://schemas.openxmlformats.org/drawingml/2006/table">
            <a:tbl>
              <a:tblPr bandRow="1" firstRow="1">
                <a:noFill/>
                <a:tableStyleId>{BF5C9DFB-9E4A-43F4-B855-49DA4A576913}</a:tableStyleId>
              </a:tblPr>
              <a:tblGrid>
                <a:gridCol w="399425"/>
              </a:tblGrid>
              <a:tr h="400800">
                <a:tc>
                  <a:txBody>
                    <a:bodyPr/>
                    <a:lstStyle/>
                    <a:p>
                      <a:pPr indent="0" lvl="0" marL="0" marR="113029" rtl="0" algn="r">
                        <a:lnSpc>
                          <a:spcPct val="100000"/>
                        </a:lnSpc>
                        <a:spcBef>
                          <a:spcPts val="0"/>
                        </a:spcBef>
                        <a:spcAft>
                          <a:spcPts val="0"/>
                        </a:spcAft>
                        <a:buNone/>
                      </a:pPr>
                      <a:r>
                        <a:rPr b="1" lang="en-US" sz="1800" u="none" cap="none" strike="noStrike">
                          <a:solidFill>
                            <a:srgbClr val="04607A"/>
                          </a:solidFill>
                          <a:latin typeface="Tahoma"/>
                          <a:ea typeface="Tahoma"/>
                          <a:cs typeface="Tahoma"/>
                          <a:sym typeface="Tahoma"/>
                        </a:rPr>
                        <a:t>A</a:t>
                      </a:r>
                      <a:endParaRPr sz="1800" u="none" cap="none" strike="noStrike">
                        <a:latin typeface="Tahoma"/>
                        <a:ea typeface="Tahoma"/>
                        <a:cs typeface="Tahoma"/>
                        <a:sym typeface="Tahoma"/>
                      </a:endParaRPr>
                    </a:p>
                  </a:txBody>
                  <a:tcPr marT="62875" marB="0" marR="0" marL="0">
                    <a:lnL cap="flat" cmpd="sng" w="9525">
                      <a:solidFill>
                        <a:srgbClr val="04607A"/>
                      </a:solidFill>
                      <a:prstDash val="solid"/>
                      <a:round/>
                      <a:headEnd len="sm" w="sm" type="none"/>
                      <a:tailEnd len="sm" w="sm" type="none"/>
                    </a:lnL>
                    <a:lnR cap="flat" cmpd="sng" w="9525">
                      <a:solidFill>
                        <a:srgbClr val="04607A"/>
                      </a:solidFill>
                      <a:prstDash val="solid"/>
                      <a:round/>
                      <a:headEnd len="sm" w="sm" type="none"/>
                      <a:tailEnd len="sm" w="sm" type="none"/>
                    </a:lnR>
                    <a:lnT cap="flat" cmpd="sng" w="9525">
                      <a:solidFill>
                        <a:srgbClr val="04607A"/>
                      </a:solidFill>
                      <a:prstDash val="solid"/>
                      <a:round/>
                      <a:headEnd len="sm" w="sm" type="none"/>
                      <a:tailEnd len="sm" w="sm" type="none"/>
                    </a:lnT>
                    <a:lnB cap="flat" cmpd="sng" w="9525">
                      <a:solidFill>
                        <a:srgbClr val="04607A"/>
                      </a:solidFill>
                      <a:prstDash val="solid"/>
                      <a:round/>
                      <a:headEnd len="sm" w="sm" type="none"/>
                      <a:tailEnd len="sm" w="sm" type="none"/>
                    </a:lnB>
                    <a:solidFill>
                      <a:srgbClr val="009DD9"/>
                    </a:solidFill>
                  </a:tcPr>
                </a:tc>
              </a:tr>
              <a:tr h="399300">
                <a:tc>
                  <a:txBody>
                    <a:bodyPr/>
                    <a:lstStyle/>
                    <a:p>
                      <a:pPr indent="0" lvl="0" marL="0" marR="113664" rtl="0" algn="r">
                        <a:lnSpc>
                          <a:spcPct val="100000"/>
                        </a:lnSpc>
                        <a:spcBef>
                          <a:spcPts val="0"/>
                        </a:spcBef>
                        <a:spcAft>
                          <a:spcPts val="0"/>
                        </a:spcAft>
                        <a:buNone/>
                      </a:pPr>
                      <a:r>
                        <a:rPr b="1" lang="en-US" sz="1800" u="none" cap="none" strike="noStrike">
                          <a:solidFill>
                            <a:srgbClr val="04607A"/>
                          </a:solidFill>
                          <a:latin typeface="Tahoma"/>
                          <a:ea typeface="Tahoma"/>
                          <a:cs typeface="Tahoma"/>
                          <a:sym typeface="Tahoma"/>
                        </a:rPr>
                        <a:t>C</a:t>
                      </a:r>
                      <a:endParaRPr sz="1800" u="none" cap="none" strike="noStrike">
                        <a:latin typeface="Tahoma"/>
                        <a:ea typeface="Tahoma"/>
                        <a:cs typeface="Tahoma"/>
                        <a:sym typeface="Tahoma"/>
                      </a:endParaRPr>
                    </a:p>
                  </a:txBody>
                  <a:tcPr marT="62225" marB="0" marR="0" marL="0">
                    <a:lnL cap="flat" cmpd="sng" w="9525">
                      <a:solidFill>
                        <a:srgbClr val="04607A"/>
                      </a:solidFill>
                      <a:prstDash val="solid"/>
                      <a:round/>
                      <a:headEnd len="sm" w="sm" type="none"/>
                      <a:tailEnd len="sm" w="sm" type="none"/>
                    </a:lnL>
                    <a:lnR cap="flat" cmpd="sng" w="9525">
                      <a:solidFill>
                        <a:srgbClr val="04607A"/>
                      </a:solidFill>
                      <a:prstDash val="solid"/>
                      <a:round/>
                      <a:headEnd len="sm" w="sm" type="none"/>
                      <a:tailEnd len="sm" w="sm" type="none"/>
                    </a:lnR>
                    <a:lnT cap="flat" cmpd="sng" w="9525">
                      <a:solidFill>
                        <a:srgbClr val="04607A"/>
                      </a:solidFill>
                      <a:prstDash val="solid"/>
                      <a:round/>
                      <a:headEnd len="sm" w="sm" type="none"/>
                      <a:tailEnd len="sm" w="sm" type="none"/>
                    </a:lnT>
                    <a:lnB cap="flat" cmpd="sng" w="9525">
                      <a:solidFill>
                        <a:srgbClr val="04607A"/>
                      </a:solidFill>
                      <a:prstDash val="solid"/>
                      <a:round/>
                      <a:headEnd len="sm" w="sm" type="none"/>
                      <a:tailEnd len="sm" w="sm" type="none"/>
                    </a:lnB>
                    <a:solidFill>
                      <a:srgbClr val="009DD9"/>
                    </a:solidFill>
                  </a:tcPr>
                </a:tc>
              </a:tr>
              <a:tr h="400800">
                <a:tc>
                  <a:txBody>
                    <a:bodyPr/>
                    <a:lstStyle/>
                    <a:p>
                      <a:pPr indent="0" lvl="0" marL="0" marR="112395" rtl="0" algn="r">
                        <a:lnSpc>
                          <a:spcPct val="100000"/>
                        </a:lnSpc>
                        <a:spcBef>
                          <a:spcPts val="0"/>
                        </a:spcBef>
                        <a:spcAft>
                          <a:spcPts val="0"/>
                        </a:spcAft>
                        <a:buNone/>
                      </a:pPr>
                      <a:r>
                        <a:rPr b="1" lang="en-US" sz="1800" u="none" cap="none" strike="noStrike">
                          <a:solidFill>
                            <a:srgbClr val="04607A"/>
                          </a:solidFill>
                          <a:latin typeface="Tahoma"/>
                          <a:ea typeface="Tahoma"/>
                          <a:cs typeface="Tahoma"/>
                          <a:sym typeface="Tahoma"/>
                        </a:rPr>
                        <a:t>B</a:t>
                      </a:r>
                      <a:endParaRPr sz="1800" u="none" cap="none" strike="noStrike">
                        <a:latin typeface="Tahoma"/>
                        <a:ea typeface="Tahoma"/>
                        <a:cs typeface="Tahoma"/>
                        <a:sym typeface="Tahoma"/>
                      </a:endParaRPr>
                    </a:p>
                  </a:txBody>
                  <a:tcPr marT="62875" marB="0" marR="0" marL="0">
                    <a:lnL cap="flat" cmpd="sng" w="9525">
                      <a:solidFill>
                        <a:srgbClr val="04607A"/>
                      </a:solidFill>
                      <a:prstDash val="solid"/>
                      <a:round/>
                      <a:headEnd len="sm" w="sm" type="none"/>
                      <a:tailEnd len="sm" w="sm" type="none"/>
                    </a:lnL>
                    <a:lnR cap="flat" cmpd="sng" w="9525">
                      <a:solidFill>
                        <a:srgbClr val="04607A"/>
                      </a:solidFill>
                      <a:prstDash val="solid"/>
                      <a:round/>
                      <a:headEnd len="sm" w="sm" type="none"/>
                      <a:tailEnd len="sm" w="sm" type="none"/>
                    </a:lnR>
                    <a:lnT cap="flat" cmpd="sng" w="9525">
                      <a:solidFill>
                        <a:srgbClr val="04607A"/>
                      </a:solidFill>
                      <a:prstDash val="solid"/>
                      <a:round/>
                      <a:headEnd len="sm" w="sm" type="none"/>
                      <a:tailEnd len="sm" w="sm" type="none"/>
                    </a:lnT>
                    <a:lnB cap="flat" cmpd="sng" w="9525">
                      <a:solidFill>
                        <a:srgbClr val="04607A"/>
                      </a:solidFill>
                      <a:prstDash val="solid"/>
                      <a:round/>
                      <a:headEnd len="sm" w="sm" type="none"/>
                      <a:tailEnd len="sm" w="sm" type="none"/>
                    </a:lnB>
                    <a:solidFill>
                      <a:srgbClr val="009DD9"/>
                    </a:solidFill>
                  </a:tcPr>
                </a:tc>
              </a:tr>
            </a:tbl>
          </a:graphicData>
        </a:graphic>
      </p:graphicFrame>
      <p:sp>
        <p:nvSpPr>
          <p:cNvPr id="271" name="Google Shape;271;p21"/>
          <p:cNvSpPr/>
          <p:nvPr/>
        </p:nvSpPr>
        <p:spPr>
          <a:xfrm>
            <a:off x="3187445" y="5861303"/>
            <a:ext cx="1542415" cy="251460"/>
          </a:xfrm>
          <a:custGeom>
            <a:rect b="b" l="l" r="r" t="t"/>
            <a:pathLst>
              <a:path extrusionOk="0" h="251460" w="1542414">
                <a:moveTo>
                  <a:pt x="1290828" y="0"/>
                </a:moveTo>
                <a:lnTo>
                  <a:pt x="1290828" y="251460"/>
                </a:lnTo>
                <a:lnTo>
                  <a:pt x="1491995" y="150876"/>
                </a:lnTo>
                <a:lnTo>
                  <a:pt x="1315974" y="150876"/>
                </a:lnTo>
                <a:lnTo>
                  <a:pt x="1315974" y="100584"/>
                </a:lnTo>
                <a:lnTo>
                  <a:pt x="1491995" y="100584"/>
                </a:lnTo>
                <a:lnTo>
                  <a:pt x="1290828" y="0"/>
                </a:lnTo>
                <a:close/>
              </a:path>
              <a:path extrusionOk="0" h="251460" w="1542414">
                <a:moveTo>
                  <a:pt x="1290828" y="100584"/>
                </a:moveTo>
                <a:lnTo>
                  <a:pt x="0" y="100584"/>
                </a:lnTo>
                <a:lnTo>
                  <a:pt x="0" y="150876"/>
                </a:lnTo>
                <a:lnTo>
                  <a:pt x="1290828" y="150876"/>
                </a:lnTo>
                <a:lnTo>
                  <a:pt x="1290828" y="100584"/>
                </a:lnTo>
                <a:close/>
              </a:path>
              <a:path extrusionOk="0" h="251460" w="1542414">
                <a:moveTo>
                  <a:pt x="1491995" y="100584"/>
                </a:moveTo>
                <a:lnTo>
                  <a:pt x="1315974" y="100584"/>
                </a:lnTo>
                <a:lnTo>
                  <a:pt x="1315974" y="150876"/>
                </a:lnTo>
                <a:lnTo>
                  <a:pt x="1491995" y="150876"/>
                </a:lnTo>
                <a:lnTo>
                  <a:pt x="1542288" y="125730"/>
                </a:lnTo>
                <a:lnTo>
                  <a:pt x="1491995" y="100584"/>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1"/>
          <p:cNvSpPr txBox="1"/>
          <p:nvPr/>
        </p:nvSpPr>
        <p:spPr>
          <a:xfrm>
            <a:off x="6574281" y="5378907"/>
            <a:ext cx="125603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4607A"/>
                </a:solidFill>
                <a:latin typeface="Tahoma"/>
                <a:ea typeface="Tahoma"/>
                <a:cs typeface="Tahoma"/>
                <a:sym typeface="Tahoma"/>
              </a:rPr>
              <a:t>Move (x,y)</a:t>
            </a:r>
            <a:endParaRPr sz="1800">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22"/>
          <p:cNvPicPr preferRelativeResize="0"/>
          <p:nvPr/>
        </p:nvPicPr>
        <p:blipFill rotWithShape="1">
          <a:blip r:embed="rId3">
            <a:alphaModFix/>
          </a:blip>
          <a:srcRect b="0" l="0" r="0" t="0"/>
          <a:stretch/>
        </p:blipFill>
        <p:spPr>
          <a:xfrm>
            <a:off x="0" y="1219200"/>
            <a:ext cx="9144000" cy="5236464"/>
          </a:xfrm>
          <a:prstGeom prst="rect">
            <a:avLst/>
          </a:prstGeom>
          <a:noFill/>
          <a:ln>
            <a:noFill/>
          </a:ln>
        </p:spPr>
      </p:pic>
      <p:sp>
        <p:nvSpPr>
          <p:cNvPr id="278" name="Google Shape;278;p22"/>
          <p:cNvSpPr txBox="1"/>
          <p:nvPr>
            <p:ph type="title"/>
          </p:nvPr>
        </p:nvSpPr>
        <p:spPr>
          <a:xfrm>
            <a:off x="1816354" y="487425"/>
            <a:ext cx="49758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Operator Description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1101648" y="868425"/>
            <a:ext cx="69411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 problem from blocks world</a:t>
            </a:r>
            <a:endParaRPr/>
          </a:p>
        </p:txBody>
      </p:sp>
      <p:sp>
        <p:nvSpPr>
          <p:cNvPr id="284" name="Google Shape;284;p23"/>
          <p:cNvSpPr txBox="1"/>
          <p:nvPr/>
        </p:nvSpPr>
        <p:spPr>
          <a:xfrm>
            <a:off x="764540" y="4965953"/>
            <a:ext cx="7379970" cy="422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600">
                <a:solidFill>
                  <a:schemeClr val="dk1"/>
                </a:solidFill>
                <a:latin typeface="Constantia"/>
                <a:ea typeface="Constantia"/>
                <a:cs typeface="Constantia"/>
                <a:sym typeface="Constantia"/>
              </a:rPr>
              <a:t>Find a sequence of robot moves to re-arrange blocks</a:t>
            </a:r>
            <a:endParaRPr sz="2600">
              <a:solidFill>
                <a:schemeClr val="dk1"/>
              </a:solidFill>
              <a:latin typeface="Constantia"/>
              <a:ea typeface="Constantia"/>
              <a:cs typeface="Constantia"/>
              <a:sym typeface="Constantia"/>
            </a:endParaRPr>
          </a:p>
        </p:txBody>
      </p:sp>
      <p:pic>
        <p:nvPicPr>
          <p:cNvPr id="285" name="Google Shape;285;p23"/>
          <p:cNvPicPr preferRelativeResize="0"/>
          <p:nvPr/>
        </p:nvPicPr>
        <p:blipFill rotWithShape="1">
          <a:blip r:embed="rId3">
            <a:alphaModFix/>
          </a:blip>
          <a:srcRect b="0" l="0" r="0" t="0"/>
          <a:stretch/>
        </p:blipFill>
        <p:spPr>
          <a:xfrm>
            <a:off x="2057400" y="2438400"/>
            <a:ext cx="4995672" cy="160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type="title"/>
          </p:nvPr>
        </p:nvSpPr>
        <p:spPr>
          <a:xfrm>
            <a:off x="1767585" y="316737"/>
            <a:ext cx="56826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Blocks world state space</a:t>
            </a:r>
            <a:endParaRPr/>
          </a:p>
        </p:txBody>
      </p:sp>
      <p:pic>
        <p:nvPicPr>
          <p:cNvPr id="291" name="Google Shape;291;p24"/>
          <p:cNvPicPr preferRelativeResize="0"/>
          <p:nvPr/>
        </p:nvPicPr>
        <p:blipFill rotWithShape="1">
          <a:blip r:embed="rId3">
            <a:alphaModFix/>
          </a:blip>
          <a:srcRect b="0" l="0" r="0" t="0"/>
          <a:stretch/>
        </p:blipFill>
        <p:spPr>
          <a:xfrm>
            <a:off x="1242060" y="894588"/>
            <a:ext cx="6530340" cy="5582412"/>
          </a:xfrm>
          <a:prstGeom prst="rect">
            <a:avLst/>
          </a:prstGeom>
          <a:noFill/>
          <a:ln>
            <a:noFill/>
          </a:ln>
        </p:spPr>
      </p:pic>
      <p:sp>
        <p:nvSpPr>
          <p:cNvPr id="292" name="Google Shape;292;p24"/>
          <p:cNvSpPr txBox="1"/>
          <p:nvPr/>
        </p:nvSpPr>
        <p:spPr>
          <a:xfrm>
            <a:off x="2136394" y="2459863"/>
            <a:ext cx="6267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CC0099"/>
                </a:solidFill>
                <a:latin typeface="Comic Sans MS"/>
                <a:ea typeface="Comic Sans MS"/>
                <a:cs typeface="Comic Sans MS"/>
                <a:sym typeface="Comic Sans MS"/>
              </a:rPr>
              <a:t>Start</a:t>
            </a:r>
            <a:endParaRPr sz="1800">
              <a:solidFill>
                <a:schemeClr val="dk1"/>
              </a:solidFill>
              <a:latin typeface="Comic Sans MS"/>
              <a:ea typeface="Comic Sans MS"/>
              <a:cs typeface="Comic Sans MS"/>
              <a:sym typeface="Comic Sans MS"/>
            </a:endParaRPr>
          </a:p>
        </p:txBody>
      </p:sp>
      <p:sp>
        <p:nvSpPr>
          <p:cNvPr id="293" name="Google Shape;293;p24"/>
          <p:cNvSpPr txBox="1"/>
          <p:nvPr/>
        </p:nvSpPr>
        <p:spPr>
          <a:xfrm>
            <a:off x="2288794" y="5813247"/>
            <a:ext cx="4813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CC0099"/>
                </a:solidFill>
                <a:latin typeface="Comic Sans MS"/>
                <a:ea typeface="Comic Sans MS"/>
                <a:cs typeface="Comic Sans MS"/>
                <a:sym typeface="Comic Sans MS"/>
              </a:rPr>
              <a:t>Goal</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3151758" y="635253"/>
            <a:ext cx="2995200" cy="705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500"/>
              <a:t>State Space</a:t>
            </a:r>
            <a:endParaRPr sz="4500"/>
          </a:p>
        </p:txBody>
      </p:sp>
      <p:sp>
        <p:nvSpPr>
          <p:cNvPr id="299" name="Google Shape;299;p25"/>
          <p:cNvSpPr txBox="1"/>
          <p:nvPr/>
        </p:nvSpPr>
        <p:spPr>
          <a:xfrm>
            <a:off x="688340" y="1312287"/>
            <a:ext cx="7263765" cy="4415155"/>
          </a:xfrm>
          <a:prstGeom prst="rect">
            <a:avLst/>
          </a:prstGeom>
          <a:noFill/>
          <a:ln>
            <a:noFill/>
          </a:ln>
        </p:spPr>
        <p:txBody>
          <a:bodyPr anchorCtr="0" anchor="t" bIns="0" lIns="0" spcFirstLastPara="1" rIns="0" wrap="square" tIns="85075">
            <a:spAutoFit/>
          </a:bodyPr>
          <a:lstStyle/>
          <a:p>
            <a:pPr indent="-274955" lvl="0" marL="287020" marR="0" rtl="0" algn="l">
              <a:lnSpc>
                <a:spcPct val="100000"/>
              </a:lnSpc>
              <a:spcBef>
                <a:spcPts val="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State space = Directed graph</a:t>
            </a:r>
            <a:endParaRPr sz="2400">
              <a:solidFill>
                <a:schemeClr val="dk1"/>
              </a:solidFill>
              <a:latin typeface="Constantia"/>
              <a:ea typeface="Constantia"/>
              <a:cs typeface="Constantia"/>
              <a:sym typeface="Constantia"/>
            </a:endParaRPr>
          </a:p>
          <a:p>
            <a:pPr indent="-274955" lvl="0" marL="287020" marR="0" rtl="0" algn="l">
              <a:lnSpc>
                <a:spcPct val="100000"/>
              </a:lnSpc>
              <a:spcBef>
                <a:spcPts val="58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Nodes	~	Problem situations</a:t>
            </a:r>
            <a:endParaRPr sz="2400">
              <a:solidFill>
                <a:schemeClr val="dk1"/>
              </a:solidFill>
              <a:latin typeface="Constantia"/>
              <a:ea typeface="Constantia"/>
              <a:cs typeface="Constantia"/>
              <a:sym typeface="Constantia"/>
            </a:endParaRPr>
          </a:p>
          <a:p>
            <a:pPr indent="-274955" lvl="0" marL="287020" marR="0" rtl="0" algn="l">
              <a:lnSpc>
                <a:spcPct val="100000"/>
              </a:lnSpc>
              <a:spcBef>
                <a:spcPts val="575"/>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Arcs	~	Actions, legal moves</a:t>
            </a:r>
            <a:endParaRPr sz="2400">
              <a:solidFill>
                <a:schemeClr val="dk1"/>
              </a:solidFill>
              <a:latin typeface="Constantia"/>
              <a:ea typeface="Constantia"/>
              <a:cs typeface="Constantia"/>
              <a:sym typeface="Constantia"/>
            </a:endParaRPr>
          </a:p>
          <a:p>
            <a:pPr indent="0" lvl="0" marL="0" marR="0" rtl="0" algn="l">
              <a:lnSpc>
                <a:spcPct val="100000"/>
              </a:lnSpc>
              <a:spcBef>
                <a:spcPts val="5"/>
              </a:spcBef>
              <a:spcAft>
                <a:spcPts val="0"/>
              </a:spcAft>
              <a:buClr>
                <a:srgbClr val="0AD0D9"/>
              </a:buClr>
              <a:buSzPts val="3300"/>
              <a:buFont typeface="Quattrocento Sans"/>
              <a:buNone/>
            </a:pPr>
            <a:r>
              <a:t/>
            </a:r>
            <a:endParaRPr sz="3300">
              <a:solidFill>
                <a:schemeClr val="dk1"/>
              </a:solidFill>
              <a:latin typeface="Constantia"/>
              <a:ea typeface="Constantia"/>
              <a:cs typeface="Constantia"/>
              <a:sym typeface="Constantia"/>
            </a:endParaRPr>
          </a:p>
          <a:p>
            <a:pPr indent="-274955" lvl="0" marL="287020" marR="0" rtl="0" algn="l">
              <a:lnSpc>
                <a:spcPct val="100000"/>
              </a:lnSpc>
              <a:spcBef>
                <a:spcPts val="0"/>
              </a:spcBef>
              <a:spcAft>
                <a:spcPts val="0"/>
              </a:spcAft>
              <a:buClr>
                <a:srgbClr val="0AD0D9"/>
              </a:buClr>
              <a:buSzPts val="2250"/>
              <a:buFont typeface="Quattrocento Sans"/>
              <a:buChar char="⚫"/>
            </a:pPr>
            <a:r>
              <a:rPr lang="en-US" sz="2400">
                <a:solidFill>
                  <a:srgbClr val="FF0000"/>
                </a:solidFill>
                <a:latin typeface="Constantia"/>
                <a:ea typeface="Constantia"/>
                <a:cs typeface="Constantia"/>
                <a:sym typeface="Constantia"/>
              </a:rPr>
              <a:t>Problem </a:t>
            </a:r>
            <a:r>
              <a:rPr lang="en-US" sz="2400">
                <a:solidFill>
                  <a:schemeClr val="dk1"/>
                </a:solidFill>
                <a:latin typeface="Constantia"/>
                <a:ea typeface="Constantia"/>
                <a:cs typeface="Constantia"/>
                <a:sym typeface="Constantia"/>
              </a:rPr>
              <a:t>= ( State space, Start, Goal condition)</a:t>
            </a:r>
            <a:endParaRPr sz="2400">
              <a:solidFill>
                <a:schemeClr val="dk1"/>
              </a:solidFill>
              <a:latin typeface="Constantia"/>
              <a:ea typeface="Constantia"/>
              <a:cs typeface="Constantia"/>
              <a:sym typeface="Constantia"/>
            </a:endParaRPr>
          </a:p>
          <a:p>
            <a:pPr indent="-274955" lvl="0" marL="287020" marR="0" rtl="0" algn="l">
              <a:lnSpc>
                <a:spcPct val="100000"/>
              </a:lnSpc>
              <a:spcBef>
                <a:spcPts val="58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Note: </a:t>
            </a:r>
            <a:r>
              <a:rPr lang="en-US" sz="2400">
                <a:solidFill>
                  <a:srgbClr val="008000"/>
                </a:solidFill>
                <a:latin typeface="Constantia"/>
                <a:ea typeface="Constantia"/>
                <a:cs typeface="Constantia"/>
                <a:sym typeface="Constantia"/>
              </a:rPr>
              <a:t>several nodes may satisfy goal condition</a:t>
            </a:r>
            <a:endParaRPr sz="2400">
              <a:solidFill>
                <a:schemeClr val="dk1"/>
              </a:solidFill>
              <a:latin typeface="Constantia"/>
              <a:ea typeface="Constantia"/>
              <a:cs typeface="Constantia"/>
              <a:sym typeface="Constantia"/>
            </a:endParaRPr>
          </a:p>
          <a:p>
            <a:pPr indent="0" lvl="0" marL="0" marR="0" rtl="0" algn="l">
              <a:lnSpc>
                <a:spcPct val="100000"/>
              </a:lnSpc>
              <a:spcBef>
                <a:spcPts val="0"/>
              </a:spcBef>
              <a:spcAft>
                <a:spcPts val="0"/>
              </a:spcAft>
              <a:buClr>
                <a:srgbClr val="0AD0D9"/>
              </a:buClr>
              <a:buSzPts val="3300"/>
              <a:buFont typeface="Quattrocento Sans"/>
              <a:buNone/>
            </a:pPr>
            <a:r>
              <a:t/>
            </a:r>
            <a:endParaRPr sz="3300">
              <a:solidFill>
                <a:schemeClr val="dk1"/>
              </a:solidFill>
              <a:latin typeface="Constantia"/>
              <a:ea typeface="Constantia"/>
              <a:cs typeface="Constantia"/>
              <a:sym typeface="Constantia"/>
            </a:endParaRPr>
          </a:p>
          <a:p>
            <a:pPr indent="-274955" lvl="0" marL="287020" marR="0" rtl="0" algn="l">
              <a:lnSpc>
                <a:spcPct val="100000"/>
              </a:lnSpc>
              <a:spcBef>
                <a:spcPts val="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Solving a problem	</a:t>
            </a:r>
            <a:r>
              <a:rPr lang="en-US" sz="2400">
                <a:solidFill>
                  <a:srgbClr val="0033CC"/>
                </a:solidFill>
                <a:latin typeface="Constantia"/>
                <a:ea typeface="Constantia"/>
                <a:cs typeface="Constantia"/>
                <a:sym typeface="Constantia"/>
              </a:rPr>
              <a:t>~	Finding a path</a:t>
            </a:r>
            <a:endParaRPr sz="2400">
              <a:solidFill>
                <a:schemeClr val="dk1"/>
              </a:solidFill>
              <a:latin typeface="Constantia"/>
              <a:ea typeface="Constantia"/>
              <a:cs typeface="Constantia"/>
              <a:sym typeface="Constantia"/>
            </a:endParaRPr>
          </a:p>
          <a:p>
            <a:pPr indent="-274955" lvl="0" marL="287020" marR="0" rtl="0" algn="l">
              <a:lnSpc>
                <a:spcPct val="100000"/>
              </a:lnSpc>
              <a:spcBef>
                <a:spcPts val="58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Problem solving	~	Graph search</a:t>
            </a:r>
            <a:endParaRPr sz="2400">
              <a:solidFill>
                <a:schemeClr val="dk1"/>
              </a:solidFill>
              <a:latin typeface="Constantia"/>
              <a:ea typeface="Constantia"/>
              <a:cs typeface="Constantia"/>
              <a:sym typeface="Constantia"/>
            </a:endParaRPr>
          </a:p>
          <a:p>
            <a:pPr indent="-274955" lvl="0" marL="287020" marR="0" rtl="0" algn="l">
              <a:lnSpc>
                <a:spcPct val="100000"/>
              </a:lnSpc>
              <a:spcBef>
                <a:spcPts val="575"/>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Problem solution	~	</a:t>
            </a:r>
            <a:r>
              <a:rPr b="1" lang="en-US" sz="2400">
                <a:solidFill>
                  <a:srgbClr val="0033CC"/>
                </a:solidFill>
                <a:latin typeface="Constantia"/>
                <a:ea typeface="Constantia"/>
                <a:cs typeface="Constantia"/>
                <a:sym typeface="Constantia"/>
              </a:rPr>
              <a:t>Path from start to a goal node</a:t>
            </a:r>
            <a:endParaRPr sz="2400">
              <a:solidFill>
                <a:schemeClr val="dk1"/>
              </a:solidFill>
              <a:latin typeface="Constantia"/>
              <a:ea typeface="Constantia"/>
              <a:cs typeface="Constantia"/>
              <a:sym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nvSpPr>
        <p:spPr>
          <a:xfrm>
            <a:off x="8507983" y="6525869"/>
            <a:ext cx="1930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45C75"/>
                </a:solidFill>
                <a:latin typeface="Tahoma"/>
                <a:ea typeface="Tahoma"/>
                <a:cs typeface="Tahoma"/>
                <a:sym typeface="Tahoma"/>
              </a:rPr>
              <a:t>21</a:t>
            </a:r>
            <a:endParaRPr sz="1200">
              <a:solidFill>
                <a:schemeClr val="dk1"/>
              </a:solidFill>
              <a:latin typeface="Tahoma"/>
              <a:ea typeface="Tahoma"/>
              <a:cs typeface="Tahoma"/>
              <a:sym typeface="Tahoma"/>
            </a:endParaRPr>
          </a:p>
        </p:txBody>
      </p:sp>
      <p:sp>
        <p:nvSpPr>
          <p:cNvPr id="305" name="Google Shape;305;p26"/>
          <p:cNvSpPr txBox="1"/>
          <p:nvPr>
            <p:ph type="title"/>
          </p:nvPr>
        </p:nvSpPr>
        <p:spPr>
          <a:xfrm>
            <a:off x="535940" y="345899"/>
            <a:ext cx="7953300" cy="1732200"/>
          </a:xfrm>
          <a:prstGeom prst="rect">
            <a:avLst/>
          </a:prstGeom>
          <a:noFill/>
          <a:ln>
            <a:noFill/>
          </a:ln>
        </p:spPr>
        <p:txBody>
          <a:bodyPr anchorCtr="0" anchor="t" bIns="0" lIns="0" spcFirstLastPara="1" rIns="0" wrap="square" tIns="153650">
            <a:spAutoFit/>
          </a:bodyPr>
          <a:lstStyle/>
          <a:p>
            <a:pPr indent="0" lvl="0" marL="340995" rtl="0" algn="ctr">
              <a:lnSpc>
                <a:spcPct val="100000"/>
              </a:lnSpc>
              <a:spcBef>
                <a:spcPts val="0"/>
              </a:spcBef>
              <a:spcAft>
                <a:spcPts val="0"/>
              </a:spcAft>
              <a:buNone/>
            </a:pPr>
            <a:r>
              <a:rPr lang="en-US">
                <a:latin typeface="Georgia"/>
                <a:ea typeface="Georgia"/>
                <a:cs typeface="Georgia"/>
                <a:sym typeface="Georgia"/>
              </a:rPr>
              <a:t>Vacuum Cleaner Agent</a:t>
            </a:r>
            <a:endParaRPr/>
          </a:p>
          <a:p>
            <a:pPr indent="0" lvl="0" marL="12700" marR="5080" rtl="0" algn="l">
              <a:lnSpc>
                <a:spcPct val="100000"/>
              </a:lnSpc>
              <a:spcBef>
                <a:spcPts val="775"/>
              </a:spcBef>
              <a:spcAft>
                <a:spcPts val="0"/>
              </a:spcAft>
              <a:buNone/>
            </a:pPr>
            <a:r>
              <a:rPr b="0" lang="en-US" sz="2800">
                <a:latin typeface="Tahoma"/>
                <a:ea typeface="Tahoma"/>
                <a:cs typeface="Tahoma"/>
                <a:sym typeface="Tahoma"/>
              </a:rPr>
              <a:t>Initial State : </a:t>
            </a:r>
            <a:r>
              <a:rPr b="0" lang="en-US" sz="2800">
                <a:solidFill>
                  <a:srgbClr val="000000"/>
                </a:solidFill>
                <a:latin typeface="Tahoma"/>
                <a:ea typeface="Tahoma"/>
                <a:cs typeface="Tahoma"/>
                <a:sym typeface="Tahoma"/>
              </a:rPr>
              <a:t>Any state that is designated as initial  state</a:t>
            </a:r>
            <a:endParaRPr sz="2800">
              <a:latin typeface="Tahoma"/>
              <a:ea typeface="Tahoma"/>
              <a:cs typeface="Tahoma"/>
              <a:sym typeface="Tahoma"/>
            </a:endParaRPr>
          </a:p>
        </p:txBody>
      </p:sp>
      <p:sp>
        <p:nvSpPr>
          <p:cNvPr id="306" name="Google Shape;306;p26"/>
          <p:cNvSpPr txBox="1"/>
          <p:nvPr/>
        </p:nvSpPr>
        <p:spPr>
          <a:xfrm>
            <a:off x="535940" y="2476245"/>
            <a:ext cx="8209280" cy="3013075"/>
          </a:xfrm>
          <a:prstGeom prst="rect">
            <a:avLst/>
          </a:prstGeom>
          <a:noFill/>
          <a:ln>
            <a:noFill/>
          </a:ln>
        </p:spPr>
        <p:txBody>
          <a:bodyPr anchorCtr="0" anchor="t" bIns="0" lIns="0" spcFirstLastPara="1" rIns="0" wrap="square" tIns="12050">
            <a:spAutoFit/>
          </a:bodyPr>
          <a:lstStyle/>
          <a:p>
            <a:pPr indent="0" lvl="0" marL="12700" marR="542925" rtl="0" algn="l">
              <a:lnSpc>
                <a:spcPct val="100000"/>
              </a:lnSpc>
              <a:spcBef>
                <a:spcPts val="0"/>
              </a:spcBef>
              <a:spcAft>
                <a:spcPts val="0"/>
              </a:spcAft>
              <a:buNone/>
            </a:pPr>
            <a:r>
              <a:rPr lang="en-US" sz="2800">
                <a:solidFill>
                  <a:srgbClr val="04607A"/>
                </a:solidFill>
                <a:latin typeface="Tahoma"/>
                <a:ea typeface="Tahoma"/>
                <a:cs typeface="Tahoma"/>
                <a:sym typeface="Tahoma"/>
              </a:rPr>
              <a:t>Goal State / Test </a:t>
            </a:r>
            <a:r>
              <a:rPr lang="en-US" sz="2800">
                <a:solidFill>
                  <a:schemeClr val="dk1"/>
                </a:solidFill>
                <a:latin typeface="Tahoma"/>
                <a:ea typeface="Tahoma"/>
                <a:cs typeface="Tahoma"/>
                <a:sym typeface="Tahoma"/>
              </a:rPr>
              <a:t>: check whether all squares are  clean</a:t>
            </a:r>
            <a:endParaRPr sz="2800">
              <a:solidFill>
                <a:schemeClr val="dk1"/>
              </a:solidFill>
              <a:latin typeface="Tahoma"/>
              <a:ea typeface="Tahoma"/>
              <a:cs typeface="Tahoma"/>
              <a:sym typeface="Tahoma"/>
            </a:endParaRPr>
          </a:p>
          <a:p>
            <a:pPr indent="0" lvl="0" marL="0" marR="0" rtl="0" algn="l">
              <a:lnSpc>
                <a:spcPct val="100000"/>
              </a:lnSpc>
              <a:spcBef>
                <a:spcPts val="40"/>
              </a:spcBef>
              <a:spcAft>
                <a:spcPts val="0"/>
              </a:spcAft>
              <a:buNone/>
            </a:pPr>
            <a:r>
              <a:t/>
            </a:r>
            <a:endParaRPr sz="2750">
              <a:solidFill>
                <a:schemeClr val="dk1"/>
              </a:solidFill>
              <a:latin typeface="Tahoma"/>
              <a:ea typeface="Tahoma"/>
              <a:cs typeface="Tahoma"/>
              <a:sym typeface="Tahoma"/>
            </a:endParaRPr>
          </a:p>
          <a:p>
            <a:pPr indent="0" lvl="0" marL="12700" marR="5080" rtl="0" algn="l">
              <a:lnSpc>
                <a:spcPct val="100000"/>
              </a:lnSpc>
              <a:spcBef>
                <a:spcPts val="5"/>
              </a:spcBef>
              <a:spcAft>
                <a:spcPts val="0"/>
              </a:spcAft>
              <a:buNone/>
            </a:pPr>
            <a:r>
              <a:rPr lang="en-US" sz="2800">
                <a:solidFill>
                  <a:srgbClr val="04607A"/>
                </a:solidFill>
                <a:latin typeface="Tahoma"/>
                <a:ea typeface="Tahoma"/>
                <a:cs typeface="Tahoma"/>
                <a:sym typeface="Tahoma"/>
              </a:rPr>
              <a:t>States : </a:t>
            </a:r>
            <a:r>
              <a:rPr lang="en-US" sz="2800">
                <a:solidFill>
                  <a:schemeClr val="dk1"/>
                </a:solidFill>
                <a:latin typeface="Tahoma"/>
                <a:ea typeface="Tahoma"/>
                <a:cs typeface="Tahoma"/>
                <a:sym typeface="Tahoma"/>
              </a:rPr>
              <a:t>Agent in one of two locations each of which  might / or might not contain dirt</a:t>
            </a:r>
            <a:endParaRPr sz="2800">
              <a:solidFill>
                <a:schemeClr val="dk1"/>
              </a:solidFill>
              <a:latin typeface="Tahoma"/>
              <a:ea typeface="Tahoma"/>
              <a:cs typeface="Tahoma"/>
              <a:sym typeface="Tahoma"/>
            </a:endParaRPr>
          </a:p>
          <a:p>
            <a:pPr indent="0" lvl="0" marL="0" marR="0" rtl="0" algn="l">
              <a:lnSpc>
                <a:spcPct val="100000"/>
              </a:lnSpc>
              <a:spcBef>
                <a:spcPts val="40"/>
              </a:spcBef>
              <a:spcAft>
                <a:spcPts val="0"/>
              </a:spcAft>
              <a:buNone/>
            </a:pPr>
            <a:r>
              <a:t/>
            </a:r>
            <a:endParaRPr sz="2750">
              <a:solidFill>
                <a:schemeClr val="dk1"/>
              </a:solidFill>
              <a:latin typeface="Tahoma"/>
              <a:ea typeface="Tahoma"/>
              <a:cs typeface="Tahoma"/>
              <a:sym typeface="Tahoma"/>
            </a:endParaRPr>
          </a:p>
          <a:p>
            <a:pPr indent="0" lvl="0" marL="12700" marR="0" rtl="0" algn="l">
              <a:lnSpc>
                <a:spcPct val="100000"/>
              </a:lnSpc>
              <a:spcBef>
                <a:spcPts val="0"/>
              </a:spcBef>
              <a:spcAft>
                <a:spcPts val="0"/>
              </a:spcAft>
              <a:buNone/>
            </a:pPr>
            <a:r>
              <a:rPr lang="en-US" sz="2800">
                <a:solidFill>
                  <a:srgbClr val="C00000"/>
                </a:solidFill>
                <a:latin typeface="Tahoma"/>
                <a:ea typeface="Tahoma"/>
                <a:cs typeface="Tahoma"/>
                <a:sym typeface="Tahoma"/>
              </a:rPr>
              <a:t>Successor Function : </a:t>
            </a:r>
            <a:r>
              <a:rPr lang="en-US" sz="2800">
                <a:solidFill>
                  <a:schemeClr val="dk1"/>
                </a:solidFill>
                <a:latin typeface="Tahoma"/>
                <a:ea typeface="Tahoma"/>
                <a:cs typeface="Tahoma"/>
                <a:sym typeface="Tahoma"/>
              </a:rPr>
              <a:t>actions ( left, right, suck)</a:t>
            </a:r>
            <a:endParaRPr sz="2800">
              <a:solidFill>
                <a:schemeClr val="dk1"/>
              </a:solidFill>
              <a:latin typeface="Tahoma"/>
              <a:ea typeface="Tahoma"/>
              <a:cs typeface="Tahoma"/>
              <a:sym typeface="Tahoma"/>
            </a:endParaRPr>
          </a:p>
        </p:txBody>
      </p:sp>
      <p:sp>
        <p:nvSpPr>
          <p:cNvPr id="307" name="Google Shape;307;p26"/>
          <p:cNvSpPr txBox="1"/>
          <p:nvPr/>
        </p:nvSpPr>
        <p:spPr>
          <a:xfrm>
            <a:off x="535940" y="5890971"/>
            <a:ext cx="778637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2800">
                <a:solidFill>
                  <a:srgbClr val="04607A"/>
                </a:solidFill>
                <a:latin typeface="Tahoma"/>
                <a:ea typeface="Tahoma"/>
                <a:cs typeface="Tahoma"/>
                <a:sym typeface="Tahoma"/>
              </a:rPr>
              <a:t>Path Cost : </a:t>
            </a:r>
            <a:r>
              <a:rPr lang="en-US" sz="2800">
                <a:solidFill>
                  <a:schemeClr val="dk1"/>
                </a:solidFill>
                <a:latin typeface="Tahoma"/>
                <a:ea typeface="Tahoma"/>
                <a:cs typeface="Tahoma"/>
                <a:sym typeface="Tahoma"/>
              </a:rPr>
              <a:t>each step cost 1 – number of steps in  the path.</a:t>
            </a:r>
            <a:endParaRPr sz="2800">
              <a:solidFill>
                <a:schemeClr val="dk1"/>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444500" y="1031189"/>
            <a:ext cx="5876400" cy="783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5000">
                <a:latin typeface="Calibri"/>
                <a:ea typeface="Calibri"/>
                <a:cs typeface="Calibri"/>
                <a:sym typeface="Calibri"/>
              </a:rPr>
              <a:t>Vacuum Cleaner Agent</a:t>
            </a:r>
            <a:endParaRPr sz="5000">
              <a:latin typeface="Calibri"/>
              <a:ea typeface="Calibri"/>
              <a:cs typeface="Calibri"/>
              <a:sym typeface="Calibri"/>
            </a:endParaRPr>
          </a:p>
        </p:txBody>
      </p:sp>
      <p:pic>
        <p:nvPicPr>
          <p:cNvPr id="313" name="Google Shape;313;p27"/>
          <p:cNvPicPr preferRelativeResize="0"/>
          <p:nvPr/>
        </p:nvPicPr>
        <p:blipFill rotWithShape="1">
          <a:blip r:embed="rId3">
            <a:alphaModFix/>
          </a:blip>
          <a:srcRect b="0" l="0" r="0" t="0"/>
          <a:stretch/>
        </p:blipFill>
        <p:spPr>
          <a:xfrm>
            <a:off x="0" y="304800"/>
            <a:ext cx="8487156" cy="6400800"/>
          </a:xfrm>
          <a:prstGeom prst="rect">
            <a:avLst/>
          </a:prstGeom>
          <a:noFill/>
          <a:ln>
            <a:noFill/>
          </a:ln>
        </p:spPr>
      </p:pic>
      <p:sp>
        <p:nvSpPr>
          <p:cNvPr id="314" name="Google Shape;314;p27"/>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791972" y="792225"/>
            <a:ext cx="7565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Vacuum world state space graph</a:t>
            </a:r>
            <a:endParaRPr/>
          </a:p>
        </p:txBody>
      </p:sp>
      <p:sp>
        <p:nvSpPr>
          <p:cNvPr id="320" name="Google Shape;320;p28"/>
          <p:cNvSpPr txBox="1"/>
          <p:nvPr/>
        </p:nvSpPr>
        <p:spPr>
          <a:xfrm>
            <a:off x="535940" y="4412056"/>
            <a:ext cx="1957705" cy="1717675"/>
          </a:xfrm>
          <a:prstGeom prst="rect">
            <a:avLst/>
          </a:prstGeom>
          <a:noFill/>
          <a:ln>
            <a:noFill/>
          </a:ln>
        </p:spPr>
        <p:txBody>
          <a:bodyPr anchorCtr="0" anchor="t" bIns="0" lIns="0" spcFirstLastPara="1" rIns="0" wrap="square" tIns="12700">
            <a:spAutoFit/>
          </a:bodyPr>
          <a:lstStyle/>
          <a:p>
            <a:pPr indent="-274320" lvl="0" marL="287020" marR="0" rtl="0" algn="l">
              <a:lnSpc>
                <a:spcPct val="114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states?</a:t>
            </a:r>
            <a:endParaRPr sz="3000">
              <a:solidFill>
                <a:schemeClr val="dk1"/>
              </a:solidFill>
              <a:latin typeface="Constantia"/>
              <a:ea typeface="Constantia"/>
              <a:cs typeface="Constantia"/>
              <a:sym typeface="Constantia"/>
            </a:endParaRPr>
          </a:p>
          <a:p>
            <a:pPr indent="-274320" lvl="0" marL="287020" marR="0" rtl="0" algn="l">
              <a:lnSpc>
                <a:spcPct val="108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actions?</a:t>
            </a:r>
            <a:endParaRPr sz="3000">
              <a:solidFill>
                <a:schemeClr val="dk1"/>
              </a:solidFill>
              <a:latin typeface="Constantia"/>
              <a:ea typeface="Constantia"/>
              <a:cs typeface="Constantia"/>
              <a:sym typeface="Constantia"/>
            </a:endParaRPr>
          </a:p>
          <a:p>
            <a:pPr indent="-274320" lvl="0" marL="287020" marR="0" rtl="0" algn="l">
              <a:lnSpc>
                <a:spcPct val="108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goal test?</a:t>
            </a:r>
            <a:endParaRPr sz="3000">
              <a:solidFill>
                <a:schemeClr val="dk1"/>
              </a:solidFill>
              <a:latin typeface="Constantia"/>
              <a:ea typeface="Constantia"/>
              <a:cs typeface="Constantia"/>
              <a:sym typeface="Constantia"/>
            </a:endParaRPr>
          </a:p>
          <a:p>
            <a:pPr indent="-274320" lvl="0" marL="287020" marR="0" rtl="0" algn="l">
              <a:lnSpc>
                <a:spcPct val="114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path cost?</a:t>
            </a:r>
            <a:endParaRPr sz="3000">
              <a:solidFill>
                <a:schemeClr val="dk1"/>
              </a:solidFill>
              <a:latin typeface="Constantia"/>
              <a:ea typeface="Constantia"/>
              <a:cs typeface="Constantia"/>
              <a:sym typeface="Constantia"/>
            </a:endParaRPr>
          </a:p>
        </p:txBody>
      </p:sp>
      <p:pic>
        <p:nvPicPr>
          <p:cNvPr id="321" name="Google Shape;321;p28"/>
          <p:cNvPicPr preferRelativeResize="0"/>
          <p:nvPr/>
        </p:nvPicPr>
        <p:blipFill rotWithShape="1">
          <a:blip r:embed="rId3">
            <a:alphaModFix/>
          </a:blip>
          <a:srcRect b="0" l="0" r="0" t="0"/>
          <a:stretch/>
        </p:blipFill>
        <p:spPr>
          <a:xfrm>
            <a:off x="1594103" y="1600200"/>
            <a:ext cx="5864352" cy="2819400"/>
          </a:xfrm>
          <a:prstGeom prst="rect">
            <a:avLst/>
          </a:prstGeom>
          <a:noFill/>
          <a:ln>
            <a:noFill/>
          </a:ln>
        </p:spPr>
      </p:pic>
      <p:sp>
        <p:nvSpPr>
          <p:cNvPr id="322" name="Google Shape;322;p28"/>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791972" y="716025"/>
            <a:ext cx="7565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Vacuum world state space graph</a:t>
            </a:r>
            <a:endParaRPr/>
          </a:p>
        </p:txBody>
      </p:sp>
      <p:sp>
        <p:nvSpPr>
          <p:cNvPr id="328" name="Google Shape;328;p29"/>
          <p:cNvSpPr txBox="1"/>
          <p:nvPr/>
        </p:nvSpPr>
        <p:spPr>
          <a:xfrm>
            <a:off x="535940" y="4633036"/>
            <a:ext cx="6447155" cy="1855470"/>
          </a:xfrm>
          <a:prstGeom prst="rect">
            <a:avLst/>
          </a:prstGeom>
          <a:noFill/>
          <a:ln>
            <a:noFill/>
          </a:ln>
        </p:spPr>
        <p:txBody>
          <a:bodyPr anchorCtr="0" anchor="t" bIns="0" lIns="0" spcFirstLastPara="1" rIns="0" wrap="square" tIns="12700">
            <a:spAutoFit/>
          </a:bodyPr>
          <a:lstStyle/>
          <a:p>
            <a:pPr indent="-274320" lvl="0" marL="287020" marR="0" rtl="0" algn="l">
              <a:lnSpc>
                <a:spcPct val="100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states?</a:t>
            </a:r>
            <a:r>
              <a:rPr lang="en-US" sz="3000">
                <a:solidFill>
                  <a:srgbClr val="CC0099"/>
                </a:solidFill>
                <a:latin typeface="Constantia"/>
                <a:ea typeface="Constantia"/>
                <a:cs typeface="Constantia"/>
                <a:sym typeface="Constantia"/>
              </a:rPr>
              <a:t> </a:t>
            </a:r>
            <a:r>
              <a:rPr lang="en-US" sz="3000">
                <a:solidFill>
                  <a:schemeClr val="dk1"/>
                </a:solidFill>
                <a:latin typeface="Constantia"/>
                <a:ea typeface="Constantia"/>
                <a:cs typeface="Constantia"/>
                <a:sym typeface="Constantia"/>
              </a:rPr>
              <a:t>integer dirt and robot location</a:t>
            </a:r>
            <a:endParaRPr sz="3000">
              <a:solidFill>
                <a:schemeClr val="dk1"/>
              </a:solidFill>
              <a:latin typeface="Constantia"/>
              <a:ea typeface="Constantia"/>
              <a:cs typeface="Constantia"/>
              <a:sym typeface="Constantia"/>
            </a:endParaRPr>
          </a:p>
          <a:p>
            <a:pPr indent="-274320" lvl="0" marL="287020" marR="0" rtl="0" algn="l">
              <a:lnSpc>
                <a:spcPct val="100000"/>
              </a:lnSpc>
              <a:spcBef>
                <a:spcPts val="5"/>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actions?</a:t>
            </a:r>
            <a:r>
              <a:rPr lang="en-US" sz="3000">
                <a:solidFill>
                  <a:srgbClr val="CC0099"/>
                </a:solidFill>
                <a:latin typeface="Constantia"/>
                <a:ea typeface="Constantia"/>
                <a:cs typeface="Constantia"/>
                <a:sym typeface="Constantia"/>
              </a:rPr>
              <a:t> </a:t>
            </a:r>
            <a:r>
              <a:rPr i="1" lang="en-US" sz="3000">
                <a:solidFill>
                  <a:schemeClr val="dk1"/>
                </a:solidFill>
                <a:latin typeface="Constantia"/>
                <a:ea typeface="Constantia"/>
                <a:cs typeface="Constantia"/>
                <a:sym typeface="Constantia"/>
              </a:rPr>
              <a:t>Left</a:t>
            </a:r>
            <a:r>
              <a:rPr lang="en-US" sz="3000">
                <a:solidFill>
                  <a:schemeClr val="dk1"/>
                </a:solidFill>
                <a:latin typeface="Constantia"/>
                <a:ea typeface="Constantia"/>
                <a:cs typeface="Constantia"/>
                <a:sym typeface="Constantia"/>
              </a:rPr>
              <a:t>, </a:t>
            </a:r>
            <a:r>
              <a:rPr i="1" lang="en-US" sz="3000">
                <a:solidFill>
                  <a:schemeClr val="dk1"/>
                </a:solidFill>
                <a:latin typeface="Constantia"/>
                <a:ea typeface="Constantia"/>
                <a:cs typeface="Constantia"/>
                <a:sym typeface="Constantia"/>
              </a:rPr>
              <a:t>Right</a:t>
            </a:r>
            <a:r>
              <a:rPr lang="en-US" sz="3000">
                <a:solidFill>
                  <a:schemeClr val="dk1"/>
                </a:solidFill>
                <a:latin typeface="Constantia"/>
                <a:ea typeface="Constantia"/>
                <a:cs typeface="Constantia"/>
                <a:sym typeface="Constantia"/>
              </a:rPr>
              <a:t>, </a:t>
            </a:r>
            <a:r>
              <a:rPr i="1" lang="en-US" sz="3000">
                <a:solidFill>
                  <a:schemeClr val="dk1"/>
                </a:solidFill>
                <a:latin typeface="Constantia"/>
                <a:ea typeface="Constantia"/>
                <a:cs typeface="Constantia"/>
                <a:sym typeface="Constantia"/>
              </a:rPr>
              <a:t>Suck</a:t>
            </a:r>
            <a:endParaRPr sz="3000">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goal test?</a:t>
            </a:r>
            <a:r>
              <a:rPr lang="en-US" sz="3000">
                <a:solidFill>
                  <a:srgbClr val="CC0099"/>
                </a:solidFill>
                <a:latin typeface="Constantia"/>
                <a:ea typeface="Constantia"/>
                <a:cs typeface="Constantia"/>
                <a:sym typeface="Constantia"/>
              </a:rPr>
              <a:t> </a:t>
            </a:r>
            <a:r>
              <a:rPr lang="en-US" sz="3000">
                <a:solidFill>
                  <a:schemeClr val="dk1"/>
                </a:solidFill>
                <a:latin typeface="Constantia"/>
                <a:ea typeface="Constantia"/>
                <a:cs typeface="Constantia"/>
                <a:sym typeface="Constantia"/>
              </a:rPr>
              <a:t>no dirt at all locations</a:t>
            </a:r>
            <a:endParaRPr sz="3000">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850"/>
              <a:buFont typeface="Quattrocento Sans"/>
              <a:buChar char="⚫"/>
            </a:pPr>
            <a:r>
              <a:rPr lang="en-US" sz="3000" u="sng">
                <a:solidFill>
                  <a:srgbClr val="CC0099"/>
                </a:solidFill>
                <a:latin typeface="Constantia"/>
                <a:ea typeface="Constantia"/>
                <a:cs typeface="Constantia"/>
                <a:sym typeface="Constantia"/>
              </a:rPr>
              <a:t>path cost?</a:t>
            </a:r>
            <a:r>
              <a:rPr lang="en-US" sz="3000">
                <a:solidFill>
                  <a:srgbClr val="CC0099"/>
                </a:solidFill>
                <a:latin typeface="Constantia"/>
                <a:ea typeface="Constantia"/>
                <a:cs typeface="Constantia"/>
                <a:sym typeface="Constantia"/>
              </a:rPr>
              <a:t> </a:t>
            </a:r>
            <a:r>
              <a:rPr lang="en-US" sz="3000">
                <a:solidFill>
                  <a:schemeClr val="dk1"/>
                </a:solidFill>
                <a:latin typeface="Constantia"/>
                <a:ea typeface="Constantia"/>
                <a:cs typeface="Constantia"/>
                <a:sym typeface="Constantia"/>
              </a:rPr>
              <a:t>1 per action</a:t>
            </a:r>
            <a:endParaRPr sz="3000">
              <a:solidFill>
                <a:schemeClr val="dk1"/>
              </a:solidFill>
              <a:latin typeface="Constantia"/>
              <a:ea typeface="Constantia"/>
              <a:cs typeface="Constantia"/>
              <a:sym typeface="Constantia"/>
            </a:endParaRPr>
          </a:p>
        </p:txBody>
      </p:sp>
      <p:pic>
        <p:nvPicPr>
          <p:cNvPr id="329" name="Google Shape;329;p29"/>
          <p:cNvPicPr preferRelativeResize="0"/>
          <p:nvPr/>
        </p:nvPicPr>
        <p:blipFill rotWithShape="1">
          <a:blip r:embed="rId3">
            <a:alphaModFix/>
          </a:blip>
          <a:srcRect b="0" l="0" r="0" t="0"/>
          <a:stretch/>
        </p:blipFill>
        <p:spPr>
          <a:xfrm>
            <a:off x="1371600" y="1600200"/>
            <a:ext cx="6086856" cy="2926080"/>
          </a:xfrm>
          <a:prstGeom prst="rect">
            <a:avLst/>
          </a:prstGeom>
          <a:noFill/>
          <a:ln>
            <a:noFill/>
          </a:ln>
        </p:spPr>
      </p:pic>
      <p:sp>
        <p:nvSpPr>
          <p:cNvPr id="330" name="Google Shape;330;p29"/>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1188125" y="1060145"/>
            <a:ext cx="7030500" cy="74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4607A"/>
              </a:buClr>
              <a:buSzPts val="2800"/>
              <a:buFont typeface="Palatino Linotype"/>
              <a:buNone/>
            </a:pPr>
            <a:r>
              <a:rPr lang="en-US" sz="3200"/>
              <a:t>Problem Solving Agent</a:t>
            </a:r>
            <a:endParaRPr sz="3200"/>
          </a:p>
        </p:txBody>
      </p:sp>
      <p:sp>
        <p:nvSpPr>
          <p:cNvPr id="107" name="Google Shape;107;p3"/>
          <p:cNvSpPr txBox="1"/>
          <p:nvPr>
            <p:ph idx="1" type="body"/>
          </p:nvPr>
        </p:nvSpPr>
        <p:spPr>
          <a:xfrm>
            <a:off x="1188125" y="1734599"/>
            <a:ext cx="7396038" cy="4063255"/>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dk1"/>
              </a:buClr>
              <a:buSzPts val="2000"/>
              <a:buFont typeface="Cambria"/>
              <a:buChar char="●"/>
            </a:pPr>
            <a:r>
              <a:rPr lang="en-US" sz="2400"/>
              <a:t>Rational agents need to </a:t>
            </a:r>
            <a:r>
              <a:rPr lang="en-US" sz="2400">
                <a:solidFill>
                  <a:schemeClr val="accent2"/>
                </a:solidFill>
              </a:rPr>
              <a:t>perform sequences of actions in order to achieve goals</a:t>
            </a:r>
            <a:r>
              <a:rPr lang="en-US" sz="2400"/>
              <a:t>.</a:t>
            </a:r>
            <a:endParaRPr sz="2400"/>
          </a:p>
          <a:p>
            <a:pPr indent="-355600" lvl="0" marL="457200" rtl="0" algn="just">
              <a:lnSpc>
                <a:spcPct val="150000"/>
              </a:lnSpc>
              <a:spcBef>
                <a:spcPts val="0"/>
              </a:spcBef>
              <a:spcAft>
                <a:spcPts val="0"/>
              </a:spcAft>
              <a:buClr>
                <a:schemeClr val="dk1"/>
              </a:buClr>
              <a:buSzPts val="2000"/>
              <a:buFont typeface="Cambria"/>
              <a:buChar char="●"/>
            </a:pPr>
            <a:r>
              <a:rPr lang="en-US" sz="2400"/>
              <a:t>Intelligent behavior can be generated by having a </a:t>
            </a:r>
            <a:r>
              <a:rPr lang="en-US" sz="2400">
                <a:solidFill>
                  <a:schemeClr val="accent2"/>
                </a:solidFill>
              </a:rPr>
              <a:t>look-up table or reactive policy </a:t>
            </a:r>
            <a:r>
              <a:rPr lang="en-US" sz="2400"/>
              <a:t>that tells the agent what to do in every circumstance, but:</a:t>
            </a:r>
            <a:endParaRPr sz="2400"/>
          </a:p>
          <a:p>
            <a:pPr indent="-342900" lvl="1" marL="914400" rtl="0" algn="just">
              <a:lnSpc>
                <a:spcPct val="150000"/>
              </a:lnSpc>
              <a:spcBef>
                <a:spcPts val="0"/>
              </a:spcBef>
              <a:spcAft>
                <a:spcPts val="0"/>
              </a:spcAft>
              <a:buSzPts val="1800"/>
              <a:buFont typeface="Calibri"/>
              <a:buChar char="○"/>
            </a:pPr>
            <a:r>
              <a:rPr lang="en-US" sz="2400"/>
              <a:t>Such a table or policy is </a:t>
            </a:r>
            <a:r>
              <a:rPr lang="en-US" sz="2400">
                <a:solidFill>
                  <a:srgbClr val="00B050"/>
                </a:solidFill>
              </a:rPr>
              <a:t>difficult to build </a:t>
            </a:r>
            <a:endParaRPr sz="2400">
              <a:solidFill>
                <a:srgbClr val="00B050"/>
              </a:solidFill>
            </a:endParaRPr>
          </a:p>
          <a:p>
            <a:pPr indent="-342900" lvl="1" marL="914400" rtl="0" algn="just">
              <a:lnSpc>
                <a:spcPct val="150000"/>
              </a:lnSpc>
              <a:spcBef>
                <a:spcPts val="0"/>
              </a:spcBef>
              <a:spcAft>
                <a:spcPts val="0"/>
              </a:spcAft>
              <a:buClr>
                <a:srgbClr val="00B050"/>
              </a:buClr>
              <a:buSzPts val="1800"/>
              <a:buFont typeface="Calibri"/>
              <a:buChar char="○"/>
            </a:pPr>
            <a:r>
              <a:rPr lang="en-US" sz="2400">
                <a:solidFill>
                  <a:srgbClr val="00B050"/>
                </a:solidFill>
              </a:rPr>
              <a:t>All contingencies must be anticipated </a:t>
            </a:r>
            <a:endParaRPr sz="2400">
              <a:solidFill>
                <a:srgbClr val="00B050"/>
              </a:solidFill>
            </a:endParaRPr>
          </a:p>
        </p:txBody>
      </p:sp>
      <p:sp>
        <p:nvSpPr>
          <p:cNvPr id="108" name="Google Shape;108;p3"/>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1918461" y="806577"/>
            <a:ext cx="62439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Example: 8-queen problem</a:t>
            </a:r>
            <a:endParaRPr/>
          </a:p>
        </p:txBody>
      </p:sp>
      <p:graphicFrame>
        <p:nvGraphicFramePr>
          <p:cNvPr id="336" name="Google Shape;336;p30"/>
          <p:cNvGraphicFramePr/>
          <p:nvPr/>
        </p:nvGraphicFramePr>
        <p:xfrm>
          <a:off x="1592083" y="1891245"/>
          <a:ext cx="3000000" cy="3000000"/>
        </p:xfrm>
        <a:graphic>
          <a:graphicData uri="http://schemas.openxmlformats.org/drawingml/2006/table">
            <a:tbl>
              <a:tblPr bandRow="1" firstRow="1">
                <a:noFill/>
                <a:tableStyleId>{BF5C9DFB-9E4A-43F4-B855-49DA4A576913}</a:tableStyleId>
              </a:tblPr>
              <a:tblGrid>
                <a:gridCol w="687075"/>
                <a:gridCol w="708650"/>
                <a:gridCol w="676275"/>
                <a:gridCol w="708650"/>
                <a:gridCol w="678825"/>
                <a:gridCol w="706125"/>
                <a:gridCol w="678825"/>
                <a:gridCol w="697875"/>
              </a:tblGrid>
              <a:tr h="554350">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T cap="flat" cmpd="sng" w="19050">
                      <a:solidFill>
                        <a:srgbClr val="C0C0C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T cap="flat" cmpd="sng" w="19050">
                      <a:solidFill>
                        <a:srgbClr val="C0C0C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T cap="flat" cmpd="sng" w="19050">
                      <a:solidFill>
                        <a:srgbClr val="C0C0C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R cap="flat" cmpd="sng" w="19050">
                      <a:solidFill>
                        <a:srgbClr val="C0C0C0"/>
                      </a:solidFill>
                      <a:prstDash val="solid"/>
                      <a:round/>
                      <a:headEnd len="sm" w="sm" type="none"/>
                      <a:tailEnd len="sm" w="sm" type="none"/>
                    </a:lnR>
                    <a:lnT cap="flat" cmpd="sng" w="19050">
                      <a:solidFill>
                        <a:srgbClr val="C0C0C0"/>
                      </a:solidFill>
                      <a:prstDash val="solid"/>
                      <a:round/>
                      <a:headEnd len="sm" w="sm" type="none"/>
                      <a:tailEnd len="sm" w="sm" type="none"/>
                    </a:lnT>
                  </a:tcPr>
                </a:tc>
              </a:tr>
              <a:tr h="557200">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L cap="flat" cmpd="sng" w="19050">
                      <a:solidFill>
                        <a:srgbClr val="C0C0C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r>
              <a:tr h="556625">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R cap="flat" cmpd="sng" w="19050">
                      <a:solidFill>
                        <a:srgbClr val="C0C0C0"/>
                      </a:solidFill>
                      <a:prstDash val="solid"/>
                      <a:round/>
                      <a:headEnd len="sm" w="sm" type="none"/>
                      <a:tailEnd len="sm" w="sm" type="none"/>
                    </a:lnR>
                  </a:tcPr>
                </a:tc>
              </a:tr>
              <a:tr h="565200">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L cap="flat" cmpd="sng" w="19050">
                      <a:solidFill>
                        <a:srgbClr val="C0C0C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r>
              <a:tr h="547600">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lnR cap="flat" cmpd="sng" w="19050">
                      <a:solidFill>
                        <a:srgbClr val="C0C0C0"/>
                      </a:solidFill>
                      <a:prstDash val="solid"/>
                      <a:round/>
                      <a:headEnd len="sm" w="sm" type="none"/>
                      <a:tailEnd len="sm" w="sm" type="none"/>
                    </a:lnR>
                  </a:tcPr>
                </a:tc>
              </a:tr>
              <a:tr h="565775">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lnL cap="flat" cmpd="sng" w="19050">
                      <a:solidFill>
                        <a:srgbClr val="C0C0C0"/>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700" u="none" cap="none" strike="noStrike">
                        <a:latin typeface="Times New Roman"/>
                        <a:ea typeface="Times New Roman"/>
                        <a:cs typeface="Times New Roman"/>
                        <a:sym typeface="Times New Roman"/>
                      </a:endParaRPr>
                    </a:p>
                  </a:txBody>
                  <a:tcPr marT="0" marB="0" marR="0" marL="0">
                    <a:solidFill>
                      <a:srgbClr val="C0C0C0"/>
                    </a:solidFill>
                  </a:tcPr>
                </a:tc>
              </a:tr>
              <a:tr h="547525">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500" u="none" cap="none" strike="noStrike">
                        <a:latin typeface="Times New Roman"/>
                        <a:ea typeface="Times New Roman"/>
                        <a:cs typeface="Times New Roman"/>
                        <a:sym typeface="Times New Roman"/>
                      </a:endParaRPr>
                    </a:p>
                  </a:txBody>
                  <a:tcPr marT="0" marB="0" marR="0" marL="0">
                    <a:lnR cap="flat" cmpd="sng" w="19050">
                      <a:solidFill>
                        <a:srgbClr val="C0C0C0"/>
                      </a:solidFill>
                      <a:prstDash val="solid"/>
                      <a:round/>
                      <a:headEnd len="sm" w="sm" type="none"/>
                      <a:tailEnd len="sm" w="sm" type="none"/>
                    </a:lnR>
                  </a:tcPr>
                </a:tc>
              </a:tr>
              <a:tr h="558950">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L cap="flat" cmpd="sng" w="19050">
                      <a:solidFill>
                        <a:srgbClr val="C0C0C0"/>
                      </a:solidFill>
                      <a:prstDash val="solid"/>
                      <a:round/>
                      <a:headEnd len="sm" w="sm" type="none"/>
                      <a:tailEnd len="sm" w="sm" type="none"/>
                    </a:lnL>
                    <a:lnB cap="flat" cmpd="sng" w="19050">
                      <a:solidFill>
                        <a:srgbClr val="C0C0C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B cap="flat" cmpd="sng" w="19050">
                      <a:solidFill>
                        <a:srgbClr val="C0C0C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B cap="flat" cmpd="sng" w="19050">
                      <a:solidFill>
                        <a:srgbClr val="C0C0C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lnB cap="flat" cmpd="sng" w="19050">
                      <a:solidFill>
                        <a:srgbClr val="C0C0C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3600" u="none" cap="none" strike="noStrike">
                        <a:latin typeface="Times New Roman"/>
                        <a:ea typeface="Times New Roman"/>
                        <a:cs typeface="Times New Roman"/>
                        <a:sym typeface="Times New Roman"/>
                      </a:endParaRPr>
                    </a:p>
                  </a:txBody>
                  <a:tcPr marT="0" marB="0" marR="0" marL="0">
                    <a:solidFill>
                      <a:srgbClr val="C0C0C0"/>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grpSp>
        <p:nvGrpSpPr>
          <p:cNvPr id="341" name="Google Shape;341;p31"/>
          <p:cNvGrpSpPr/>
          <p:nvPr/>
        </p:nvGrpSpPr>
        <p:grpSpPr>
          <a:xfrm>
            <a:off x="-828" y="0"/>
            <a:ext cx="9145590" cy="6858000"/>
            <a:chOff x="-828" y="0"/>
            <a:chExt cx="9145590" cy="6858000"/>
          </a:xfrm>
        </p:grpSpPr>
        <p:pic>
          <p:nvPicPr>
            <p:cNvPr id="342" name="Google Shape;342;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43" name="Google Shape;343;p31"/>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344" name="Google Shape;344;p31"/>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345" name="Google Shape;345;p31"/>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346" name="Google Shape;346;p31"/>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347" name="Google Shape;347;p31"/>
          <p:cNvSpPr txBox="1"/>
          <p:nvPr>
            <p:ph type="title"/>
          </p:nvPr>
        </p:nvSpPr>
        <p:spPr>
          <a:xfrm>
            <a:off x="444500" y="1031189"/>
            <a:ext cx="5154900" cy="155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5000">
                <a:latin typeface="Calibri"/>
                <a:ea typeface="Calibri"/>
                <a:cs typeface="Calibri"/>
                <a:sym typeface="Calibri"/>
              </a:rPr>
              <a:t>Example:	8-Queens</a:t>
            </a:r>
            <a:endParaRPr sz="5000">
              <a:latin typeface="Calibri"/>
              <a:ea typeface="Calibri"/>
              <a:cs typeface="Calibri"/>
              <a:sym typeface="Calibri"/>
            </a:endParaRPr>
          </a:p>
        </p:txBody>
      </p:sp>
      <p:sp>
        <p:nvSpPr>
          <p:cNvPr id="348" name="Google Shape;348;p31"/>
          <p:cNvSpPr txBox="1"/>
          <p:nvPr/>
        </p:nvSpPr>
        <p:spPr>
          <a:xfrm>
            <a:off x="78739" y="2529967"/>
            <a:ext cx="7422515" cy="3616325"/>
          </a:xfrm>
          <a:prstGeom prst="rect">
            <a:avLst/>
          </a:prstGeom>
          <a:noFill/>
          <a:ln>
            <a:noFill/>
          </a:ln>
        </p:spPr>
        <p:txBody>
          <a:bodyPr anchorCtr="0" anchor="t" bIns="0" lIns="0" spcFirstLastPara="1" rIns="0" wrap="square" tIns="12050">
            <a:spAutoFit/>
          </a:bodyPr>
          <a:lstStyle/>
          <a:p>
            <a:pPr indent="-274320" lvl="0" marL="287020" marR="0" rtl="0" algn="l">
              <a:lnSpc>
                <a:spcPct val="115000"/>
              </a:lnSpc>
              <a:spcBef>
                <a:spcPts val="0"/>
              </a:spcBef>
              <a:spcAft>
                <a:spcPts val="0"/>
              </a:spcAft>
              <a:buClr>
                <a:srgbClr val="0AD0D9"/>
              </a:buClr>
              <a:buSzPts val="2650"/>
              <a:buFont typeface="Quattrocento Sans"/>
              <a:buChar char="⚫"/>
            </a:pPr>
            <a:r>
              <a:rPr lang="en-US" sz="2800" u="sng">
                <a:solidFill>
                  <a:srgbClr val="CC0099"/>
                </a:solidFill>
                <a:latin typeface="Constantia"/>
                <a:ea typeface="Constantia"/>
                <a:cs typeface="Constantia"/>
                <a:sym typeface="Constantia"/>
              </a:rPr>
              <a:t>states?</a:t>
            </a:r>
            <a:r>
              <a:rPr lang="en-US" sz="2800">
                <a:solidFill>
                  <a:srgbClr val="CC0099"/>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-any arrangement of n&lt;=8 queens</a:t>
            </a:r>
            <a:endParaRPr sz="2400">
              <a:solidFill>
                <a:schemeClr val="dk1"/>
              </a:solidFill>
              <a:latin typeface="Constantia"/>
              <a:ea typeface="Constantia"/>
              <a:cs typeface="Constantia"/>
              <a:sym typeface="Constantia"/>
            </a:endParaRPr>
          </a:p>
          <a:p>
            <a:pPr indent="-68580" lvl="0" marL="1376680" marR="5080" rtl="0" algn="l">
              <a:lnSpc>
                <a:spcPct val="107916"/>
              </a:lnSpc>
              <a:spcBef>
                <a:spcPts val="185"/>
              </a:spcBef>
              <a:spcAft>
                <a:spcPts val="0"/>
              </a:spcAft>
              <a:buNone/>
            </a:pP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or </a:t>
            </a:r>
            <a:r>
              <a:rPr lang="en-US" sz="2400">
                <a:solidFill>
                  <a:schemeClr val="dk1"/>
                </a:solidFill>
                <a:latin typeface="Constantia"/>
                <a:ea typeface="Constantia"/>
                <a:cs typeface="Constantia"/>
                <a:sym typeface="Constantia"/>
              </a:rPr>
              <a:t>arrangements of n&lt;=8 queens in leftmost n  columns, 1 per column, such that no queen  attacks any other.</a:t>
            </a:r>
            <a:endParaRPr sz="2400">
              <a:solidFill>
                <a:schemeClr val="dk1"/>
              </a:solidFill>
              <a:latin typeface="Constantia"/>
              <a:ea typeface="Constantia"/>
              <a:cs typeface="Constantia"/>
              <a:sym typeface="Constantia"/>
            </a:endParaRPr>
          </a:p>
          <a:p>
            <a:pPr indent="-274320" lvl="0" marL="287020" marR="0" rtl="0" algn="l">
              <a:lnSpc>
                <a:spcPct val="100714"/>
              </a:lnSpc>
              <a:spcBef>
                <a:spcPts val="0"/>
              </a:spcBef>
              <a:spcAft>
                <a:spcPts val="0"/>
              </a:spcAft>
              <a:buClr>
                <a:srgbClr val="0AD0D9"/>
              </a:buClr>
              <a:buSzPts val="2650"/>
              <a:buFont typeface="Quattrocento Sans"/>
              <a:buChar char="⚫"/>
            </a:pPr>
            <a:r>
              <a:rPr lang="en-US" sz="2800" u="sng">
                <a:solidFill>
                  <a:srgbClr val="CC0099"/>
                </a:solidFill>
                <a:latin typeface="Constantia"/>
                <a:ea typeface="Constantia"/>
                <a:cs typeface="Constantia"/>
                <a:sym typeface="Constantia"/>
              </a:rPr>
              <a:t>initial state? </a:t>
            </a:r>
            <a:r>
              <a:rPr lang="en-US" sz="2400">
                <a:solidFill>
                  <a:schemeClr val="dk1"/>
                </a:solidFill>
                <a:latin typeface="Constantia"/>
                <a:ea typeface="Constantia"/>
                <a:cs typeface="Constantia"/>
                <a:sym typeface="Constantia"/>
              </a:rPr>
              <a:t>no queens on the board</a:t>
            </a:r>
            <a:endParaRPr sz="2400">
              <a:solidFill>
                <a:schemeClr val="dk1"/>
              </a:solidFill>
              <a:latin typeface="Constantia"/>
              <a:ea typeface="Constantia"/>
              <a:cs typeface="Constantia"/>
              <a:sym typeface="Constantia"/>
            </a:endParaRPr>
          </a:p>
          <a:p>
            <a:pPr indent="-274320" lvl="0" marL="287020" marR="0" rtl="0" algn="l">
              <a:lnSpc>
                <a:spcPct val="113928"/>
              </a:lnSpc>
              <a:spcBef>
                <a:spcPts val="0"/>
              </a:spcBef>
              <a:spcAft>
                <a:spcPts val="0"/>
              </a:spcAft>
              <a:buClr>
                <a:srgbClr val="0AD0D9"/>
              </a:buClr>
              <a:buSzPts val="2650"/>
              <a:buFont typeface="Quattrocento Sans"/>
              <a:buChar char="⚫"/>
            </a:pPr>
            <a:r>
              <a:rPr lang="en-US" sz="2800" u="sng">
                <a:solidFill>
                  <a:srgbClr val="CC0099"/>
                </a:solidFill>
                <a:latin typeface="Constantia"/>
                <a:ea typeface="Constantia"/>
                <a:cs typeface="Constantia"/>
                <a:sym typeface="Constantia"/>
              </a:rPr>
              <a:t>actions?</a:t>
            </a:r>
            <a:r>
              <a:rPr lang="en-US" sz="2800">
                <a:solidFill>
                  <a:srgbClr val="CC0099"/>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-add queen to any empty square</a:t>
            </a:r>
            <a:endParaRPr sz="2400">
              <a:solidFill>
                <a:schemeClr val="dk1"/>
              </a:solidFill>
              <a:latin typeface="Constantia"/>
              <a:ea typeface="Constantia"/>
              <a:cs typeface="Constantia"/>
              <a:sym typeface="Constantia"/>
            </a:endParaRPr>
          </a:p>
          <a:p>
            <a:pPr indent="0" lvl="0" marL="1524635" marR="0" rtl="0" algn="l">
              <a:lnSpc>
                <a:spcPct val="103750"/>
              </a:lnSpc>
              <a:spcBef>
                <a:spcPts val="65"/>
              </a:spcBef>
              <a:spcAft>
                <a:spcPts val="0"/>
              </a:spcAft>
              <a:buNone/>
            </a:pPr>
            <a:r>
              <a:rPr lang="en-US" sz="2400">
                <a:solidFill>
                  <a:schemeClr val="dk1"/>
                </a:solidFill>
                <a:latin typeface="Constantia"/>
                <a:ea typeface="Constantia"/>
                <a:cs typeface="Constantia"/>
                <a:sym typeface="Constantia"/>
              </a:rPr>
              <a:t>-</a:t>
            </a:r>
            <a:r>
              <a:rPr i="1" lang="en-US" sz="2400">
                <a:solidFill>
                  <a:schemeClr val="dk1"/>
                </a:solidFill>
                <a:latin typeface="Constantia"/>
                <a:ea typeface="Constantia"/>
                <a:cs typeface="Constantia"/>
                <a:sym typeface="Constantia"/>
              </a:rPr>
              <a:t>or </a:t>
            </a:r>
            <a:r>
              <a:rPr lang="en-US" sz="2400">
                <a:solidFill>
                  <a:schemeClr val="dk1"/>
                </a:solidFill>
                <a:latin typeface="Constantia"/>
                <a:ea typeface="Constantia"/>
                <a:cs typeface="Constantia"/>
                <a:sym typeface="Constantia"/>
              </a:rPr>
              <a:t>add queen to leftmost empty square such</a:t>
            </a:r>
            <a:endParaRPr sz="2400">
              <a:solidFill>
                <a:schemeClr val="dk1"/>
              </a:solidFill>
              <a:latin typeface="Constantia"/>
              <a:ea typeface="Constantia"/>
              <a:cs typeface="Constantia"/>
              <a:sym typeface="Constantia"/>
            </a:endParaRPr>
          </a:p>
          <a:p>
            <a:pPr indent="0" lvl="0" marL="1990725" marR="0" rtl="0" algn="l">
              <a:lnSpc>
                <a:spcPct val="96666"/>
              </a:lnSpc>
              <a:spcBef>
                <a:spcPts val="0"/>
              </a:spcBef>
              <a:spcAft>
                <a:spcPts val="0"/>
              </a:spcAft>
              <a:buNone/>
            </a:pPr>
            <a:r>
              <a:rPr lang="en-US" sz="2400">
                <a:solidFill>
                  <a:schemeClr val="dk1"/>
                </a:solidFill>
                <a:latin typeface="Constantia"/>
                <a:ea typeface="Constantia"/>
                <a:cs typeface="Constantia"/>
                <a:sym typeface="Constantia"/>
              </a:rPr>
              <a:t>that it is not attacked by other queens.</a:t>
            </a:r>
            <a:endParaRPr sz="2400">
              <a:solidFill>
                <a:schemeClr val="dk1"/>
              </a:solidFill>
              <a:latin typeface="Constantia"/>
              <a:ea typeface="Constantia"/>
              <a:cs typeface="Constantia"/>
              <a:sym typeface="Constantia"/>
            </a:endParaRPr>
          </a:p>
          <a:p>
            <a:pPr indent="-274320" lvl="0" marL="287020" marR="0" rtl="0" algn="l">
              <a:lnSpc>
                <a:spcPct val="107857"/>
              </a:lnSpc>
              <a:spcBef>
                <a:spcPts val="0"/>
              </a:spcBef>
              <a:spcAft>
                <a:spcPts val="0"/>
              </a:spcAft>
              <a:buClr>
                <a:srgbClr val="0AD0D9"/>
              </a:buClr>
              <a:buSzPts val="2650"/>
              <a:buFont typeface="Quattrocento Sans"/>
              <a:buChar char="⚫"/>
            </a:pPr>
            <a:r>
              <a:rPr lang="en-US" sz="2800" u="sng">
                <a:solidFill>
                  <a:srgbClr val="CC0099"/>
                </a:solidFill>
                <a:latin typeface="Constantia"/>
                <a:ea typeface="Constantia"/>
                <a:cs typeface="Constantia"/>
                <a:sym typeface="Constantia"/>
              </a:rPr>
              <a:t>goal test?</a:t>
            </a:r>
            <a:r>
              <a:rPr lang="en-US" sz="2800">
                <a:solidFill>
                  <a:srgbClr val="CC0099"/>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8 queens on the board, none attacked.</a:t>
            </a:r>
            <a:endParaRPr sz="2400">
              <a:solidFill>
                <a:schemeClr val="dk1"/>
              </a:solidFill>
              <a:latin typeface="Constantia"/>
              <a:ea typeface="Constantia"/>
              <a:cs typeface="Constantia"/>
              <a:sym typeface="Constantia"/>
            </a:endParaRPr>
          </a:p>
          <a:p>
            <a:pPr indent="-274320" lvl="0" marL="287020" marR="0" rtl="0" algn="l">
              <a:lnSpc>
                <a:spcPct val="113928"/>
              </a:lnSpc>
              <a:spcBef>
                <a:spcPts val="0"/>
              </a:spcBef>
              <a:spcAft>
                <a:spcPts val="0"/>
              </a:spcAft>
              <a:buClr>
                <a:srgbClr val="0AD0D9"/>
              </a:buClr>
              <a:buSzPts val="2650"/>
              <a:buFont typeface="Quattrocento Sans"/>
              <a:buChar char="⚫"/>
            </a:pPr>
            <a:r>
              <a:rPr lang="en-US" sz="2800" u="sng">
                <a:solidFill>
                  <a:srgbClr val="CC0099"/>
                </a:solidFill>
                <a:latin typeface="Constantia"/>
                <a:ea typeface="Constantia"/>
                <a:cs typeface="Constantia"/>
                <a:sym typeface="Constantia"/>
              </a:rPr>
              <a:t>path cost?</a:t>
            </a:r>
            <a:r>
              <a:rPr lang="en-US" sz="2800">
                <a:solidFill>
                  <a:srgbClr val="CC0099"/>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1 per move</a:t>
            </a:r>
            <a:endParaRPr sz="2400">
              <a:solidFill>
                <a:schemeClr val="dk1"/>
              </a:solidFill>
              <a:latin typeface="Constantia"/>
              <a:ea typeface="Constantia"/>
              <a:cs typeface="Constantia"/>
              <a:sym typeface="Constantia"/>
            </a:endParaRPr>
          </a:p>
        </p:txBody>
      </p:sp>
      <p:pic>
        <p:nvPicPr>
          <p:cNvPr id="349" name="Google Shape;349;p31"/>
          <p:cNvPicPr preferRelativeResize="0"/>
          <p:nvPr/>
        </p:nvPicPr>
        <p:blipFill rotWithShape="1">
          <a:blip r:embed="rId8">
            <a:alphaModFix/>
          </a:blip>
          <a:srcRect b="0" l="0" r="0" t="0"/>
          <a:stretch/>
        </p:blipFill>
        <p:spPr>
          <a:xfrm>
            <a:off x="6248400" y="152400"/>
            <a:ext cx="2590800" cy="259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444500" y="703834"/>
            <a:ext cx="32772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8 queens – sol 2</a:t>
            </a:r>
            <a:endParaRPr sz="3600"/>
          </a:p>
        </p:txBody>
      </p:sp>
      <p:sp>
        <p:nvSpPr>
          <p:cNvPr id="355" name="Google Shape;355;p32"/>
          <p:cNvSpPr txBox="1"/>
          <p:nvPr/>
        </p:nvSpPr>
        <p:spPr>
          <a:xfrm>
            <a:off x="8507983" y="6525869"/>
            <a:ext cx="1930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45C75"/>
                </a:solidFill>
                <a:latin typeface="Tahoma"/>
                <a:ea typeface="Tahoma"/>
                <a:cs typeface="Tahoma"/>
                <a:sym typeface="Tahoma"/>
              </a:rPr>
              <a:t>29</a:t>
            </a:r>
            <a:endParaRPr sz="1200">
              <a:solidFill>
                <a:schemeClr val="dk1"/>
              </a:solidFill>
              <a:latin typeface="Tahoma"/>
              <a:ea typeface="Tahoma"/>
              <a:cs typeface="Tahoma"/>
              <a:sym typeface="Tahoma"/>
            </a:endParaRPr>
          </a:p>
        </p:txBody>
      </p:sp>
      <p:pic>
        <p:nvPicPr>
          <p:cNvPr id="356" name="Google Shape;356;p32"/>
          <p:cNvPicPr preferRelativeResize="0"/>
          <p:nvPr/>
        </p:nvPicPr>
        <p:blipFill rotWithShape="1">
          <a:blip r:embed="rId3">
            <a:alphaModFix/>
          </a:blip>
          <a:srcRect b="0" l="0" r="0" t="0"/>
          <a:stretch/>
        </p:blipFill>
        <p:spPr>
          <a:xfrm>
            <a:off x="6248400" y="152400"/>
            <a:ext cx="2209800" cy="1447800"/>
          </a:xfrm>
          <a:prstGeom prst="rect">
            <a:avLst/>
          </a:prstGeom>
          <a:noFill/>
          <a:ln>
            <a:noFill/>
          </a:ln>
        </p:spPr>
      </p:pic>
      <p:sp>
        <p:nvSpPr>
          <p:cNvPr id="357" name="Google Shape;357;p32"/>
          <p:cNvSpPr txBox="1"/>
          <p:nvPr/>
        </p:nvSpPr>
        <p:spPr>
          <a:xfrm>
            <a:off x="459740" y="1539811"/>
            <a:ext cx="5975985" cy="4297680"/>
          </a:xfrm>
          <a:prstGeom prst="rect">
            <a:avLst/>
          </a:prstGeom>
          <a:noFill/>
          <a:ln>
            <a:noFill/>
          </a:ln>
        </p:spPr>
        <p:txBody>
          <a:bodyPr anchorCtr="0" anchor="t" bIns="0" lIns="0" spcFirstLastPara="1" rIns="0" wrap="square" tIns="86350">
            <a:spAutoFit/>
          </a:bodyPr>
          <a:lstStyle/>
          <a:p>
            <a:pPr indent="-274954" lvl="0" marL="591820" marR="0" rtl="0" algn="l">
              <a:lnSpc>
                <a:spcPct val="100000"/>
              </a:lnSpc>
              <a:spcBef>
                <a:spcPts val="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State : any arrangement of 8 Q on board</a:t>
            </a:r>
            <a:endParaRPr sz="2400">
              <a:solidFill>
                <a:schemeClr val="dk1"/>
              </a:solidFill>
              <a:latin typeface="Constantia"/>
              <a:ea typeface="Constantia"/>
              <a:cs typeface="Constantia"/>
              <a:sym typeface="Constantia"/>
            </a:endParaRPr>
          </a:p>
          <a:p>
            <a:pPr indent="-274954" lvl="0" marL="591820" marR="0" rtl="0" algn="l">
              <a:lnSpc>
                <a:spcPct val="100000"/>
              </a:lnSpc>
              <a:spcBef>
                <a:spcPts val="58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Initial state : all Q at column 1</a:t>
            </a:r>
            <a:endParaRPr sz="2400">
              <a:solidFill>
                <a:schemeClr val="dk1"/>
              </a:solidFill>
              <a:latin typeface="Constantia"/>
              <a:ea typeface="Constantia"/>
              <a:cs typeface="Constantia"/>
              <a:sym typeface="Constantia"/>
            </a:endParaRPr>
          </a:p>
          <a:p>
            <a:pPr indent="-274954" lvl="0" marL="591820" marR="0" rtl="0" algn="l">
              <a:lnSpc>
                <a:spcPct val="100000"/>
              </a:lnSpc>
              <a:spcBef>
                <a:spcPts val="575"/>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Successor : change position of one Q</a:t>
            </a:r>
            <a:endParaRPr sz="2400">
              <a:solidFill>
                <a:schemeClr val="dk1"/>
              </a:solidFill>
              <a:latin typeface="Constantia"/>
              <a:ea typeface="Constantia"/>
              <a:cs typeface="Constantia"/>
              <a:sym typeface="Constantia"/>
            </a:endParaRPr>
          </a:p>
          <a:p>
            <a:pPr indent="-274954" lvl="0" marL="591820" marR="0" rtl="0" algn="l">
              <a:lnSpc>
                <a:spcPct val="100000"/>
              </a:lnSpc>
              <a:spcBef>
                <a:spcPts val="575"/>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Operator : move</a:t>
            </a:r>
            <a:endParaRPr sz="2400">
              <a:solidFill>
                <a:schemeClr val="dk1"/>
              </a:solidFill>
              <a:latin typeface="Constantia"/>
              <a:ea typeface="Constantia"/>
              <a:cs typeface="Constantia"/>
              <a:sym typeface="Constantia"/>
            </a:endParaRPr>
          </a:p>
          <a:p>
            <a:pPr indent="0" lvl="0" marL="12700" marR="0" rtl="0" algn="l">
              <a:lnSpc>
                <a:spcPct val="100000"/>
              </a:lnSpc>
              <a:spcBef>
                <a:spcPts val="1700"/>
              </a:spcBef>
              <a:spcAft>
                <a:spcPts val="0"/>
              </a:spcAft>
              <a:buNone/>
            </a:pPr>
            <a:r>
              <a:rPr b="1" lang="en-US" sz="3200">
                <a:solidFill>
                  <a:srgbClr val="04607A"/>
                </a:solidFill>
                <a:latin typeface="Palatino Linotype"/>
                <a:ea typeface="Palatino Linotype"/>
                <a:cs typeface="Palatino Linotype"/>
                <a:sym typeface="Palatino Linotype"/>
              </a:rPr>
              <a:t>8 queens – sol 3</a:t>
            </a:r>
            <a:endParaRPr sz="3200">
              <a:solidFill>
                <a:schemeClr val="dk1"/>
              </a:solidFill>
              <a:latin typeface="Palatino Linotype"/>
              <a:ea typeface="Palatino Linotype"/>
              <a:cs typeface="Palatino Linotype"/>
              <a:sym typeface="Palatino Linotype"/>
            </a:endParaRPr>
          </a:p>
          <a:p>
            <a:pPr indent="-343535" lvl="0" marL="660400" marR="0" rtl="0" algn="l">
              <a:lnSpc>
                <a:spcPct val="100000"/>
              </a:lnSpc>
              <a:spcBef>
                <a:spcPts val="1015"/>
              </a:spcBef>
              <a:spcAft>
                <a:spcPts val="0"/>
              </a:spcAft>
              <a:buClr>
                <a:srgbClr val="85DFD0"/>
              </a:buClr>
              <a:buSzPts val="1450"/>
              <a:buFont typeface="Noto Sans Symbols"/>
              <a:buChar char="■"/>
            </a:pPr>
            <a:r>
              <a:rPr lang="en-US" sz="2400">
                <a:solidFill>
                  <a:schemeClr val="dk1"/>
                </a:solidFill>
                <a:latin typeface="Constantia"/>
                <a:ea typeface="Constantia"/>
                <a:cs typeface="Constantia"/>
                <a:sym typeface="Constantia"/>
              </a:rPr>
              <a:t>State : any arrangement of 8 Q on board</a:t>
            </a:r>
            <a:endParaRPr sz="2400">
              <a:solidFill>
                <a:schemeClr val="dk1"/>
              </a:solidFill>
              <a:latin typeface="Constantia"/>
              <a:ea typeface="Constantia"/>
              <a:cs typeface="Constantia"/>
              <a:sym typeface="Constantia"/>
            </a:endParaRPr>
          </a:p>
          <a:p>
            <a:pPr indent="-343535" lvl="0" marL="660400" marR="0" rtl="0" algn="l">
              <a:lnSpc>
                <a:spcPct val="100000"/>
              </a:lnSpc>
              <a:spcBef>
                <a:spcPts val="575"/>
              </a:spcBef>
              <a:spcAft>
                <a:spcPts val="0"/>
              </a:spcAft>
              <a:buClr>
                <a:srgbClr val="85DFD0"/>
              </a:buClr>
              <a:buSzPts val="1450"/>
              <a:buFont typeface="Noto Sans Symbols"/>
              <a:buChar char="■"/>
            </a:pPr>
            <a:r>
              <a:rPr lang="en-US" sz="2400">
                <a:solidFill>
                  <a:schemeClr val="dk1"/>
                </a:solidFill>
                <a:latin typeface="Constantia"/>
                <a:ea typeface="Constantia"/>
                <a:cs typeface="Constantia"/>
                <a:sym typeface="Constantia"/>
              </a:rPr>
              <a:t>Initial state : all Q at row 1</a:t>
            </a:r>
            <a:endParaRPr sz="2400">
              <a:solidFill>
                <a:schemeClr val="dk1"/>
              </a:solidFill>
              <a:latin typeface="Constantia"/>
              <a:ea typeface="Constantia"/>
              <a:cs typeface="Constantia"/>
              <a:sym typeface="Constantia"/>
            </a:endParaRPr>
          </a:p>
          <a:p>
            <a:pPr indent="-343535" lvl="0" marL="660400" marR="0" rtl="0" algn="l">
              <a:lnSpc>
                <a:spcPct val="100000"/>
              </a:lnSpc>
              <a:spcBef>
                <a:spcPts val="580"/>
              </a:spcBef>
              <a:spcAft>
                <a:spcPts val="0"/>
              </a:spcAft>
              <a:buClr>
                <a:srgbClr val="85DFD0"/>
              </a:buClr>
              <a:buSzPts val="1450"/>
              <a:buFont typeface="Noto Sans Symbols"/>
              <a:buChar char="■"/>
            </a:pPr>
            <a:r>
              <a:rPr lang="en-US" sz="2400">
                <a:solidFill>
                  <a:schemeClr val="dk1"/>
                </a:solidFill>
                <a:latin typeface="Constantia"/>
                <a:ea typeface="Constantia"/>
                <a:cs typeface="Constantia"/>
                <a:sym typeface="Constantia"/>
              </a:rPr>
              <a:t>Successor : change position of one Q</a:t>
            </a:r>
            <a:endParaRPr sz="2400">
              <a:solidFill>
                <a:schemeClr val="dk1"/>
              </a:solidFill>
              <a:latin typeface="Constantia"/>
              <a:ea typeface="Constantia"/>
              <a:cs typeface="Constantia"/>
              <a:sym typeface="Constantia"/>
            </a:endParaRPr>
          </a:p>
          <a:p>
            <a:pPr indent="-343535" lvl="0" marL="660400" marR="0" rtl="0" algn="l">
              <a:lnSpc>
                <a:spcPct val="100000"/>
              </a:lnSpc>
              <a:spcBef>
                <a:spcPts val="575"/>
              </a:spcBef>
              <a:spcAft>
                <a:spcPts val="0"/>
              </a:spcAft>
              <a:buClr>
                <a:srgbClr val="85DFD0"/>
              </a:buClr>
              <a:buSzPts val="1450"/>
              <a:buFont typeface="Noto Sans Symbols"/>
              <a:buChar char="■"/>
            </a:pPr>
            <a:r>
              <a:rPr lang="en-US" sz="2400">
                <a:solidFill>
                  <a:schemeClr val="dk1"/>
                </a:solidFill>
                <a:latin typeface="Constantia"/>
                <a:ea typeface="Constantia"/>
                <a:cs typeface="Constantia"/>
                <a:sym typeface="Constantia"/>
              </a:rPr>
              <a:t>Operator : move</a:t>
            </a:r>
            <a:endParaRPr sz="2400">
              <a:solidFill>
                <a:schemeClr val="dk1"/>
              </a:solidFill>
              <a:latin typeface="Constantia"/>
              <a:ea typeface="Constantia"/>
              <a:cs typeface="Constantia"/>
              <a:sym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3"/>
          <p:cNvPicPr preferRelativeResize="0"/>
          <p:nvPr/>
        </p:nvPicPr>
        <p:blipFill rotWithShape="1">
          <a:blip r:embed="rId3">
            <a:alphaModFix/>
          </a:blip>
          <a:srcRect b="0" l="0" r="0" t="0"/>
          <a:stretch/>
        </p:blipFill>
        <p:spPr>
          <a:xfrm>
            <a:off x="304800" y="1600200"/>
            <a:ext cx="8679180" cy="3121152"/>
          </a:xfrm>
          <a:prstGeom prst="rect">
            <a:avLst/>
          </a:prstGeom>
          <a:noFill/>
          <a:ln>
            <a:noFill/>
          </a:ln>
        </p:spPr>
      </p:pic>
      <p:sp>
        <p:nvSpPr>
          <p:cNvPr id="363" name="Google Shape;363;p33"/>
          <p:cNvSpPr txBox="1"/>
          <p:nvPr>
            <p:ph type="title"/>
          </p:nvPr>
        </p:nvSpPr>
        <p:spPr>
          <a:xfrm>
            <a:off x="1769110" y="868425"/>
            <a:ext cx="5683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 sliding tile problem</a:t>
            </a:r>
            <a:endParaRPr/>
          </a:p>
        </p:txBody>
      </p:sp>
      <p:sp>
        <p:nvSpPr>
          <p:cNvPr id="364" name="Google Shape;364;p33"/>
          <p:cNvSpPr txBox="1"/>
          <p:nvPr/>
        </p:nvSpPr>
        <p:spPr>
          <a:xfrm>
            <a:off x="764540" y="4892802"/>
            <a:ext cx="2639060" cy="940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Cambria"/>
                <a:ea typeface="Cambria"/>
                <a:cs typeface="Cambria"/>
                <a:sym typeface="Cambria"/>
              </a:rPr>
              <a:t>8-puzzle: 181,440 states</a:t>
            </a:r>
            <a:endParaRPr sz="2000">
              <a:solidFill>
                <a:schemeClr val="dk1"/>
              </a:solidFill>
              <a:latin typeface="Cambria"/>
              <a:ea typeface="Cambria"/>
              <a:cs typeface="Cambria"/>
              <a:sym typeface="Cambria"/>
            </a:endParaRPr>
          </a:p>
          <a:p>
            <a:pPr indent="0" lvl="0" marL="12700" marR="322580" rtl="0" algn="l">
              <a:lnSpc>
                <a:spcPct val="100000"/>
              </a:lnSpc>
              <a:spcBef>
                <a:spcPts val="0"/>
              </a:spcBef>
              <a:spcAft>
                <a:spcPts val="0"/>
              </a:spcAft>
              <a:buNone/>
            </a:pPr>
            <a:r>
              <a:rPr lang="en-US" sz="2000">
                <a:solidFill>
                  <a:schemeClr val="dk1"/>
                </a:solidFill>
                <a:latin typeface="Cambria"/>
                <a:ea typeface="Cambria"/>
                <a:cs typeface="Cambria"/>
                <a:sym typeface="Cambria"/>
              </a:rPr>
              <a:t>15-puzzle: 1.3 trilion  24-puzzle: 10^25</a:t>
            </a:r>
            <a:endParaRPr sz="2000">
              <a:solidFill>
                <a:schemeClr val="dk1"/>
              </a:solidFill>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444500" y="1031189"/>
            <a:ext cx="6195000" cy="783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5000">
                <a:latin typeface="Calibri"/>
                <a:ea typeface="Calibri"/>
                <a:cs typeface="Calibri"/>
                <a:sym typeface="Calibri"/>
              </a:rPr>
              <a:t>The Sliding Tile Problem</a:t>
            </a:r>
            <a:endParaRPr sz="5000">
              <a:latin typeface="Calibri"/>
              <a:ea typeface="Calibri"/>
              <a:cs typeface="Calibri"/>
              <a:sym typeface="Calibri"/>
            </a:endParaRPr>
          </a:p>
        </p:txBody>
      </p:sp>
      <p:grpSp>
        <p:nvGrpSpPr>
          <p:cNvPr id="370" name="Google Shape;370;p34"/>
          <p:cNvGrpSpPr/>
          <p:nvPr/>
        </p:nvGrpSpPr>
        <p:grpSpPr>
          <a:xfrm>
            <a:off x="685800" y="1828800"/>
            <a:ext cx="8174735" cy="2602992"/>
            <a:chOff x="685800" y="1828800"/>
            <a:chExt cx="8174735" cy="2602992"/>
          </a:xfrm>
        </p:grpSpPr>
        <p:pic>
          <p:nvPicPr>
            <p:cNvPr id="371" name="Google Shape;371;p34"/>
            <p:cNvPicPr preferRelativeResize="0"/>
            <p:nvPr/>
          </p:nvPicPr>
          <p:blipFill rotWithShape="1">
            <a:blip r:embed="rId3">
              <a:alphaModFix/>
            </a:blip>
            <a:srcRect b="0" l="0" r="0" t="0"/>
            <a:stretch/>
          </p:blipFill>
          <p:spPr>
            <a:xfrm>
              <a:off x="685800" y="1828800"/>
              <a:ext cx="8174735" cy="2602992"/>
            </a:xfrm>
            <a:prstGeom prst="rect">
              <a:avLst/>
            </a:prstGeom>
            <a:noFill/>
            <a:ln>
              <a:noFill/>
            </a:ln>
          </p:spPr>
        </p:pic>
        <p:sp>
          <p:nvSpPr>
            <p:cNvPr id="372" name="Google Shape;372;p34"/>
            <p:cNvSpPr/>
            <p:nvPr/>
          </p:nvSpPr>
          <p:spPr>
            <a:xfrm>
              <a:off x="2186177" y="2468880"/>
              <a:ext cx="1073150" cy="251460"/>
            </a:xfrm>
            <a:custGeom>
              <a:rect b="b" l="l" r="r" t="t"/>
              <a:pathLst>
                <a:path extrusionOk="0" h="251460" w="1073150">
                  <a:moveTo>
                    <a:pt x="821436" y="0"/>
                  </a:moveTo>
                  <a:lnTo>
                    <a:pt x="821436" y="251460"/>
                  </a:lnTo>
                  <a:lnTo>
                    <a:pt x="1022604" y="150875"/>
                  </a:lnTo>
                  <a:lnTo>
                    <a:pt x="846582" y="150875"/>
                  </a:lnTo>
                  <a:lnTo>
                    <a:pt x="846582" y="100584"/>
                  </a:lnTo>
                  <a:lnTo>
                    <a:pt x="1022603" y="100584"/>
                  </a:lnTo>
                  <a:lnTo>
                    <a:pt x="821436" y="0"/>
                  </a:lnTo>
                  <a:close/>
                </a:path>
                <a:path extrusionOk="0" h="251460" w="1073150">
                  <a:moveTo>
                    <a:pt x="821436" y="100584"/>
                  </a:moveTo>
                  <a:lnTo>
                    <a:pt x="0" y="100584"/>
                  </a:lnTo>
                  <a:lnTo>
                    <a:pt x="0" y="150875"/>
                  </a:lnTo>
                  <a:lnTo>
                    <a:pt x="821436" y="150875"/>
                  </a:lnTo>
                  <a:lnTo>
                    <a:pt x="821436" y="100584"/>
                  </a:lnTo>
                  <a:close/>
                </a:path>
                <a:path extrusionOk="0" h="251460" w="1073150">
                  <a:moveTo>
                    <a:pt x="1022603" y="100584"/>
                  </a:moveTo>
                  <a:lnTo>
                    <a:pt x="846582" y="100584"/>
                  </a:lnTo>
                  <a:lnTo>
                    <a:pt x="846582" y="150875"/>
                  </a:lnTo>
                  <a:lnTo>
                    <a:pt x="1022604" y="150875"/>
                  </a:lnTo>
                  <a:lnTo>
                    <a:pt x="1072896" y="125730"/>
                  </a:lnTo>
                  <a:lnTo>
                    <a:pt x="1022603" y="100584"/>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3" name="Google Shape;373;p34"/>
          <p:cNvSpPr txBox="1"/>
          <p:nvPr/>
        </p:nvSpPr>
        <p:spPr>
          <a:xfrm>
            <a:off x="1051050" y="4946570"/>
            <a:ext cx="3338829" cy="53467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i="1" lang="en-US" sz="3350">
                <a:solidFill>
                  <a:schemeClr val="dk1"/>
                </a:solidFill>
                <a:latin typeface="Times New Roman"/>
                <a:ea typeface="Times New Roman"/>
                <a:cs typeface="Times New Roman"/>
                <a:sym typeface="Times New Roman"/>
              </a:rPr>
              <a:t>move</a:t>
            </a:r>
            <a:r>
              <a:rPr lang="en-US" sz="3350">
                <a:solidFill>
                  <a:schemeClr val="dk1"/>
                </a:solidFill>
                <a:latin typeface="Times New Roman"/>
                <a:ea typeface="Times New Roman"/>
                <a:cs typeface="Times New Roman"/>
                <a:sym typeface="Times New Roman"/>
              </a:rPr>
              <a:t>(</a:t>
            </a:r>
            <a:r>
              <a:rPr i="1" lang="en-US" sz="3350">
                <a:solidFill>
                  <a:schemeClr val="dk1"/>
                </a:solidFill>
                <a:latin typeface="Times New Roman"/>
                <a:ea typeface="Times New Roman"/>
                <a:cs typeface="Times New Roman"/>
                <a:sym typeface="Times New Roman"/>
              </a:rPr>
              <a:t>x</a:t>
            </a:r>
            <a:r>
              <a:rPr lang="en-US" sz="3350">
                <a:solidFill>
                  <a:schemeClr val="dk1"/>
                </a:solidFill>
                <a:latin typeface="Times New Roman"/>
                <a:ea typeface="Times New Roman"/>
                <a:cs typeface="Times New Roman"/>
                <a:sym typeface="Times New Roman"/>
              </a:rPr>
              <a:t>,</a:t>
            </a:r>
            <a:r>
              <a:rPr i="1" lang="en-US" sz="3350">
                <a:solidFill>
                  <a:schemeClr val="dk1"/>
                </a:solidFill>
                <a:latin typeface="Times New Roman"/>
                <a:ea typeface="Times New Roman"/>
                <a:cs typeface="Times New Roman"/>
                <a:sym typeface="Times New Roman"/>
              </a:rPr>
              <a:t>loc y</a:t>
            </a:r>
            <a:r>
              <a:rPr lang="en-US" sz="3350">
                <a:solidFill>
                  <a:schemeClr val="dk1"/>
                </a:solidFill>
                <a:latin typeface="Times New Roman"/>
                <a:ea typeface="Times New Roman"/>
                <a:cs typeface="Times New Roman"/>
                <a:sym typeface="Times New Roman"/>
              </a:rPr>
              <a:t>,</a:t>
            </a:r>
            <a:r>
              <a:rPr i="1" lang="en-US" sz="3350">
                <a:solidFill>
                  <a:schemeClr val="dk1"/>
                </a:solidFill>
                <a:latin typeface="Times New Roman"/>
                <a:ea typeface="Times New Roman"/>
                <a:cs typeface="Times New Roman"/>
                <a:sym typeface="Times New Roman"/>
              </a:rPr>
              <a:t>loc z</a:t>
            </a:r>
            <a:r>
              <a:rPr lang="en-US" sz="3350">
                <a:solidFill>
                  <a:schemeClr val="dk1"/>
                </a:solidFill>
                <a:latin typeface="Times New Roman"/>
                <a:ea typeface="Times New Roman"/>
                <a:cs typeface="Times New Roman"/>
                <a:sym typeface="Times New Roman"/>
              </a:rPr>
              <a:t>)</a:t>
            </a:r>
            <a:endParaRPr sz="3350">
              <a:solidFill>
                <a:schemeClr val="dk1"/>
              </a:solidFill>
              <a:latin typeface="Times New Roman"/>
              <a:ea typeface="Times New Roman"/>
              <a:cs typeface="Times New Roman"/>
              <a:sym typeface="Times New Roman"/>
            </a:endParaRPr>
          </a:p>
        </p:txBody>
      </p:sp>
      <p:sp>
        <p:nvSpPr>
          <p:cNvPr id="374" name="Google Shape;374;p34"/>
          <p:cNvSpPr txBox="1"/>
          <p:nvPr/>
        </p:nvSpPr>
        <p:spPr>
          <a:xfrm>
            <a:off x="5051552" y="5085715"/>
            <a:ext cx="690245"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04607A"/>
                </a:solidFill>
                <a:latin typeface="Tahoma"/>
                <a:ea typeface="Tahoma"/>
                <a:cs typeface="Tahoma"/>
                <a:sym typeface="Tahoma"/>
              </a:rPr>
              <a:t>Up  Down  Left  Right</a:t>
            </a:r>
            <a:endParaRPr sz="1800">
              <a:solidFill>
                <a:schemeClr val="dk1"/>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8" name="Shape 378"/>
        <p:cNvGrpSpPr/>
        <p:nvPr/>
      </p:nvGrpSpPr>
      <p:grpSpPr>
        <a:xfrm>
          <a:off x="0" y="0"/>
          <a:ext cx="0" cy="0"/>
          <a:chOff x="0" y="0"/>
          <a:chExt cx="0" cy="0"/>
        </a:xfrm>
      </p:grpSpPr>
      <p:grpSp>
        <p:nvGrpSpPr>
          <p:cNvPr id="379" name="Google Shape;379;p35"/>
          <p:cNvGrpSpPr/>
          <p:nvPr/>
        </p:nvGrpSpPr>
        <p:grpSpPr>
          <a:xfrm>
            <a:off x="-828" y="0"/>
            <a:ext cx="9145590" cy="6858000"/>
            <a:chOff x="-828" y="0"/>
            <a:chExt cx="9145590" cy="6858000"/>
          </a:xfrm>
        </p:grpSpPr>
        <p:pic>
          <p:nvPicPr>
            <p:cNvPr id="380" name="Google Shape;380;p3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81" name="Google Shape;381;p35"/>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382" name="Google Shape;382;p35"/>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383" name="Google Shape;383;p35"/>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384" name="Google Shape;384;p35"/>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385" name="Google Shape;385;p35"/>
          <p:cNvSpPr txBox="1"/>
          <p:nvPr>
            <p:ph type="title"/>
          </p:nvPr>
        </p:nvSpPr>
        <p:spPr>
          <a:xfrm>
            <a:off x="2220214" y="151637"/>
            <a:ext cx="5640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 “8-Puzzle” Problem</a:t>
            </a:r>
            <a:endParaRPr/>
          </a:p>
        </p:txBody>
      </p:sp>
      <p:graphicFrame>
        <p:nvGraphicFramePr>
          <p:cNvPr id="386" name="Google Shape;386;p35"/>
          <p:cNvGraphicFramePr/>
          <p:nvPr/>
        </p:nvGraphicFramePr>
        <p:xfrm>
          <a:off x="3886200" y="1473708"/>
          <a:ext cx="3000000" cy="3000000"/>
        </p:xfrm>
        <a:graphic>
          <a:graphicData uri="http://schemas.openxmlformats.org/drawingml/2006/table">
            <a:tbl>
              <a:tblPr bandRow="1" firstRow="1">
                <a:noFill/>
                <a:tableStyleId>{BF5C9DFB-9E4A-43F4-B855-49DA4A576913}</a:tableStyleId>
              </a:tblPr>
              <a:tblGrid>
                <a:gridCol w="374650"/>
                <a:gridCol w="381000"/>
                <a:gridCol w="374650"/>
              </a:tblGrid>
              <a:tr h="3619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279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2</a:t>
                      </a:r>
                      <a:endParaRPr sz="1800" u="none" cap="none" strike="noStrike">
                        <a:latin typeface="Arial"/>
                        <a:ea typeface="Arial"/>
                        <a:cs typeface="Arial"/>
                        <a:sym typeface="Arial"/>
                      </a:endParaRPr>
                    </a:p>
                  </a:txBody>
                  <a:tcPr marT="27950"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279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8100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470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2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000000"/>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6</a:t>
                      </a:r>
                      <a:endParaRPr sz="1800" u="none" cap="none" strike="noStrike">
                        <a:latin typeface="Arial"/>
                        <a:ea typeface="Arial"/>
                        <a:cs typeface="Arial"/>
                        <a:sym typeface="Arial"/>
                      </a:endParaRPr>
                    </a:p>
                  </a:txBody>
                  <a:tcPr marT="47000" marB="0" marR="0" marL="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619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7</a:t>
                      </a:r>
                      <a:endParaRPr sz="1800" u="none" cap="none" strike="noStrike">
                        <a:latin typeface="Arial"/>
                        <a:ea typeface="Arial"/>
                        <a:cs typeface="Arial"/>
                        <a:sym typeface="Arial"/>
                      </a:endParaRPr>
                    </a:p>
                  </a:txBody>
                  <a:tcPr marT="470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5</a:t>
                      </a:r>
                      <a:endParaRPr sz="1800" u="none" cap="none" strike="noStrike">
                        <a:latin typeface="Arial"/>
                        <a:ea typeface="Arial"/>
                        <a:cs typeface="Arial"/>
                        <a:sym typeface="Arial"/>
                      </a:endParaRPr>
                    </a:p>
                  </a:txBody>
                  <a:tcPr marT="47000"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6985" marR="0" rtl="0" algn="ctr">
                        <a:lnSpc>
                          <a:spcPct val="100000"/>
                        </a:lnSpc>
                        <a:spcBef>
                          <a:spcPts val="0"/>
                        </a:spcBef>
                        <a:spcAft>
                          <a:spcPts val="0"/>
                        </a:spcAft>
                        <a:buNone/>
                      </a:pPr>
                      <a:r>
                        <a:rPr b="1" lang="en-US" sz="1800" u="none" cap="none" strike="noStrike">
                          <a:latin typeface="Arial"/>
                          <a:ea typeface="Arial"/>
                          <a:cs typeface="Arial"/>
                          <a:sym typeface="Arial"/>
                        </a:rPr>
                        <a:t>8</a:t>
                      </a:r>
                      <a:endParaRPr sz="1800" u="none" cap="none" strike="noStrike">
                        <a:latin typeface="Arial"/>
                        <a:ea typeface="Arial"/>
                        <a:cs typeface="Arial"/>
                        <a:sym typeface="Arial"/>
                      </a:endParaRPr>
                    </a:p>
                  </a:txBody>
                  <a:tcPr marT="470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graphicFrame>
        <p:nvGraphicFramePr>
          <p:cNvPr id="387" name="Google Shape;387;p35"/>
          <p:cNvGraphicFramePr/>
          <p:nvPr/>
        </p:nvGraphicFramePr>
        <p:xfrm>
          <a:off x="3886200" y="5131308"/>
          <a:ext cx="3000000" cy="3000000"/>
        </p:xfrm>
        <a:graphic>
          <a:graphicData uri="http://schemas.openxmlformats.org/drawingml/2006/table">
            <a:tbl>
              <a:tblPr bandRow="1" firstRow="1">
                <a:noFill/>
                <a:tableStyleId>{BF5C9DFB-9E4A-43F4-B855-49DA4A576913}</a:tableStyleId>
              </a:tblPr>
              <a:tblGrid>
                <a:gridCol w="374650"/>
                <a:gridCol w="381000"/>
                <a:gridCol w="374650"/>
              </a:tblGrid>
              <a:tr h="3619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285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2</a:t>
                      </a:r>
                      <a:endParaRPr sz="1800" u="none" cap="none" strike="noStrike">
                        <a:latin typeface="Arial"/>
                        <a:ea typeface="Arial"/>
                        <a:cs typeface="Arial"/>
                        <a:sym typeface="Arial"/>
                      </a:endParaRPr>
                    </a:p>
                  </a:txBody>
                  <a:tcPr marT="28575"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285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8100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482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5</a:t>
                      </a:r>
                      <a:endParaRPr sz="1800" u="none" cap="none" strike="noStrike">
                        <a:latin typeface="Arial"/>
                        <a:ea typeface="Arial"/>
                        <a:cs typeface="Arial"/>
                        <a:sym typeface="Arial"/>
                      </a:endParaRPr>
                    </a:p>
                  </a:txBody>
                  <a:tcPr marT="48250"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6</a:t>
                      </a:r>
                      <a:endParaRPr sz="1800" u="none" cap="none" strike="noStrike">
                        <a:latin typeface="Arial"/>
                        <a:ea typeface="Arial"/>
                        <a:cs typeface="Arial"/>
                        <a:sym typeface="Arial"/>
                      </a:endParaRPr>
                    </a:p>
                  </a:txBody>
                  <a:tcPr marT="482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619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7</a:t>
                      </a:r>
                      <a:endParaRPr sz="1800" u="none" cap="none" strike="noStrike">
                        <a:latin typeface="Arial"/>
                        <a:ea typeface="Arial"/>
                        <a:cs typeface="Arial"/>
                        <a:sym typeface="Arial"/>
                      </a:endParaRPr>
                    </a:p>
                  </a:txBody>
                  <a:tcPr marT="4825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8</a:t>
                      </a:r>
                      <a:endParaRPr sz="1800" u="none" cap="none" strike="noStrike">
                        <a:latin typeface="Arial"/>
                        <a:ea typeface="Arial"/>
                        <a:cs typeface="Arial"/>
                        <a:sym typeface="Arial"/>
                      </a:endParaRPr>
                    </a:p>
                  </a:txBody>
                  <a:tcPr marT="4825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000000"/>
                    </a:solidFill>
                  </a:tcPr>
                </a:tc>
              </a:tr>
            </a:tbl>
          </a:graphicData>
        </a:graphic>
      </p:graphicFrame>
      <p:sp>
        <p:nvSpPr>
          <p:cNvPr id="388" name="Google Shape;388;p35"/>
          <p:cNvSpPr/>
          <p:nvPr/>
        </p:nvSpPr>
        <p:spPr>
          <a:xfrm>
            <a:off x="4344923" y="2635757"/>
            <a:ext cx="151130" cy="641985"/>
          </a:xfrm>
          <a:custGeom>
            <a:rect b="b" l="l" r="r" t="t"/>
            <a:pathLst>
              <a:path extrusionOk="0" h="641985" w="151129">
                <a:moveTo>
                  <a:pt x="50291" y="490727"/>
                </a:moveTo>
                <a:lnTo>
                  <a:pt x="0" y="490727"/>
                </a:lnTo>
                <a:lnTo>
                  <a:pt x="75437" y="641603"/>
                </a:lnTo>
                <a:lnTo>
                  <a:pt x="138302" y="515874"/>
                </a:lnTo>
                <a:lnTo>
                  <a:pt x="50291" y="515874"/>
                </a:lnTo>
                <a:lnTo>
                  <a:pt x="50291" y="490727"/>
                </a:lnTo>
                <a:close/>
              </a:path>
              <a:path extrusionOk="0" h="641985" w="151129">
                <a:moveTo>
                  <a:pt x="100584" y="0"/>
                </a:moveTo>
                <a:lnTo>
                  <a:pt x="50291" y="0"/>
                </a:lnTo>
                <a:lnTo>
                  <a:pt x="50291" y="515874"/>
                </a:lnTo>
                <a:lnTo>
                  <a:pt x="100584" y="515874"/>
                </a:lnTo>
                <a:lnTo>
                  <a:pt x="100584" y="0"/>
                </a:lnTo>
                <a:close/>
              </a:path>
              <a:path extrusionOk="0" h="641985" w="151129">
                <a:moveTo>
                  <a:pt x="150875" y="490727"/>
                </a:moveTo>
                <a:lnTo>
                  <a:pt x="100584" y="490727"/>
                </a:lnTo>
                <a:lnTo>
                  <a:pt x="100584" y="515874"/>
                </a:lnTo>
                <a:lnTo>
                  <a:pt x="138302" y="515874"/>
                </a:lnTo>
                <a:lnTo>
                  <a:pt x="150875" y="49072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35"/>
          <p:cNvSpPr txBox="1"/>
          <p:nvPr/>
        </p:nvSpPr>
        <p:spPr>
          <a:xfrm>
            <a:off x="3645534" y="6353352"/>
            <a:ext cx="1155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Goal State</a:t>
            </a:r>
            <a:endParaRPr sz="1800">
              <a:solidFill>
                <a:schemeClr val="dk1"/>
              </a:solidFill>
              <a:latin typeface="Arial"/>
              <a:ea typeface="Arial"/>
              <a:cs typeface="Arial"/>
              <a:sym typeface="Arial"/>
            </a:endParaRPr>
          </a:p>
        </p:txBody>
      </p:sp>
      <p:sp>
        <p:nvSpPr>
          <p:cNvPr id="390" name="Google Shape;390;p35"/>
          <p:cNvSpPr txBox="1"/>
          <p:nvPr/>
        </p:nvSpPr>
        <p:spPr>
          <a:xfrm>
            <a:off x="3493134" y="1018159"/>
            <a:ext cx="11677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Start State</a:t>
            </a:r>
            <a:endParaRPr sz="1800">
              <a:solidFill>
                <a:schemeClr val="dk1"/>
              </a:solidFill>
              <a:latin typeface="Arial"/>
              <a:ea typeface="Arial"/>
              <a:cs typeface="Arial"/>
              <a:sym typeface="Arial"/>
            </a:endParaRPr>
          </a:p>
        </p:txBody>
      </p:sp>
      <p:graphicFrame>
        <p:nvGraphicFramePr>
          <p:cNvPr id="391" name="Google Shape;391;p35"/>
          <p:cNvGraphicFramePr/>
          <p:nvPr/>
        </p:nvGraphicFramePr>
        <p:xfrm>
          <a:off x="3886200" y="3302508"/>
          <a:ext cx="3000000" cy="3000000"/>
        </p:xfrm>
        <a:graphic>
          <a:graphicData uri="http://schemas.openxmlformats.org/drawingml/2006/table">
            <a:tbl>
              <a:tblPr bandRow="1" firstRow="1">
                <a:noFill/>
                <a:tableStyleId>{BF5C9DFB-9E4A-43F4-B855-49DA4A576913}</a:tableStyleId>
              </a:tblPr>
              <a:tblGrid>
                <a:gridCol w="374650"/>
                <a:gridCol w="381000"/>
                <a:gridCol w="374650"/>
              </a:tblGrid>
              <a:tr h="3619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1</a:t>
                      </a:r>
                      <a:endParaRPr sz="1800" u="none" cap="none" strike="noStrike">
                        <a:latin typeface="Arial"/>
                        <a:ea typeface="Arial"/>
                        <a:cs typeface="Arial"/>
                        <a:sym typeface="Arial"/>
                      </a:endParaRPr>
                    </a:p>
                  </a:txBody>
                  <a:tcPr marT="285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2</a:t>
                      </a:r>
                      <a:endParaRPr sz="1800" u="none" cap="none" strike="noStrike">
                        <a:latin typeface="Arial"/>
                        <a:ea typeface="Arial"/>
                        <a:cs typeface="Arial"/>
                        <a:sym typeface="Arial"/>
                      </a:endParaRPr>
                    </a:p>
                  </a:txBody>
                  <a:tcPr marT="28575"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3</a:t>
                      </a:r>
                      <a:endParaRPr sz="1800" u="none" cap="none" strike="noStrike">
                        <a:latin typeface="Arial"/>
                        <a:ea typeface="Arial"/>
                        <a:cs typeface="Arial"/>
                        <a:sym typeface="Arial"/>
                      </a:endParaRPr>
                    </a:p>
                  </a:txBody>
                  <a:tcPr marT="285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8100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4</a:t>
                      </a:r>
                      <a:endParaRPr sz="1800" u="none" cap="none" strike="noStrike">
                        <a:latin typeface="Arial"/>
                        <a:ea typeface="Arial"/>
                        <a:cs typeface="Arial"/>
                        <a:sym typeface="Arial"/>
                      </a:endParaRPr>
                    </a:p>
                  </a:txBody>
                  <a:tcPr marT="476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 marR="0" rtl="0" algn="ctr">
                        <a:lnSpc>
                          <a:spcPct val="100000"/>
                        </a:lnSpc>
                        <a:spcBef>
                          <a:spcPts val="0"/>
                        </a:spcBef>
                        <a:spcAft>
                          <a:spcPts val="0"/>
                        </a:spcAft>
                        <a:buNone/>
                      </a:pPr>
                      <a:r>
                        <a:rPr b="1" lang="en-US" sz="1800" u="none" cap="none" strike="noStrike">
                          <a:latin typeface="Arial"/>
                          <a:ea typeface="Arial"/>
                          <a:cs typeface="Arial"/>
                          <a:sym typeface="Arial"/>
                        </a:rPr>
                        <a:t>5</a:t>
                      </a:r>
                      <a:endParaRPr sz="1800" u="none" cap="none" strike="noStrike">
                        <a:latin typeface="Arial"/>
                        <a:ea typeface="Arial"/>
                        <a:cs typeface="Arial"/>
                        <a:sym typeface="Arial"/>
                      </a:endParaRPr>
                    </a:p>
                  </a:txBody>
                  <a:tcPr marT="47625" marB="0" marR="0" marL="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6</a:t>
                      </a:r>
                      <a:endParaRPr sz="1800" u="none" cap="none" strike="noStrike">
                        <a:latin typeface="Arial"/>
                        <a:ea typeface="Arial"/>
                        <a:cs typeface="Arial"/>
                        <a:sym typeface="Arial"/>
                      </a:endParaRPr>
                    </a:p>
                  </a:txBody>
                  <a:tcPr marT="476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61950">
                <a:tc>
                  <a:txBody>
                    <a:bodyPr/>
                    <a:lstStyle/>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7</a:t>
                      </a:r>
                      <a:endParaRPr sz="1800" u="none" cap="none" strike="noStrike">
                        <a:latin typeface="Arial"/>
                        <a:ea typeface="Arial"/>
                        <a:cs typeface="Arial"/>
                        <a:sym typeface="Arial"/>
                      </a:endParaRPr>
                    </a:p>
                  </a:txBody>
                  <a:tcPr marT="4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000000"/>
                    </a:solidFill>
                  </a:tcPr>
                </a:tc>
                <a:tc>
                  <a:txBody>
                    <a:bodyPr/>
                    <a:lstStyle/>
                    <a:p>
                      <a:pPr indent="0" lvl="0" marL="6350" marR="0" rtl="0" algn="ctr">
                        <a:lnSpc>
                          <a:spcPct val="100000"/>
                        </a:lnSpc>
                        <a:spcBef>
                          <a:spcPts val="0"/>
                        </a:spcBef>
                        <a:spcAft>
                          <a:spcPts val="0"/>
                        </a:spcAft>
                        <a:buNone/>
                      </a:pPr>
                      <a:r>
                        <a:rPr b="1" lang="en-US" sz="1800" u="none" cap="none" strike="noStrike">
                          <a:latin typeface="Arial"/>
                          <a:ea typeface="Arial"/>
                          <a:cs typeface="Arial"/>
                          <a:sym typeface="Arial"/>
                        </a:rPr>
                        <a:t>8</a:t>
                      </a:r>
                      <a:endParaRPr sz="1800" u="none" cap="none" strike="noStrike">
                        <a:latin typeface="Arial"/>
                        <a:ea typeface="Arial"/>
                        <a:cs typeface="Arial"/>
                        <a:sym typeface="Arial"/>
                      </a:endParaRPr>
                    </a:p>
                  </a:txBody>
                  <a:tcPr marT="47625" marB="0" marR="0" marL="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392" name="Google Shape;392;p35"/>
          <p:cNvSpPr/>
          <p:nvPr/>
        </p:nvSpPr>
        <p:spPr>
          <a:xfrm>
            <a:off x="4344923" y="4464558"/>
            <a:ext cx="151130" cy="641985"/>
          </a:xfrm>
          <a:custGeom>
            <a:rect b="b" l="l" r="r" t="t"/>
            <a:pathLst>
              <a:path extrusionOk="0" h="641985" w="151129">
                <a:moveTo>
                  <a:pt x="50291" y="490728"/>
                </a:moveTo>
                <a:lnTo>
                  <a:pt x="0" y="490728"/>
                </a:lnTo>
                <a:lnTo>
                  <a:pt x="75437" y="641604"/>
                </a:lnTo>
                <a:lnTo>
                  <a:pt x="138302" y="515874"/>
                </a:lnTo>
                <a:lnTo>
                  <a:pt x="50291" y="515874"/>
                </a:lnTo>
                <a:lnTo>
                  <a:pt x="50291" y="490728"/>
                </a:lnTo>
                <a:close/>
              </a:path>
              <a:path extrusionOk="0" h="641985" w="151129">
                <a:moveTo>
                  <a:pt x="100584" y="0"/>
                </a:moveTo>
                <a:lnTo>
                  <a:pt x="50291" y="0"/>
                </a:lnTo>
                <a:lnTo>
                  <a:pt x="50291" y="515874"/>
                </a:lnTo>
                <a:lnTo>
                  <a:pt x="100584" y="515874"/>
                </a:lnTo>
                <a:lnTo>
                  <a:pt x="100584" y="0"/>
                </a:lnTo>
                <a:close/>
              </a:path>
              <a:path extrusionOk="0" h="641985" w="151129">
                <a:moveTo>
                  <a:pt x="150875" y="490728"/>
                </a:moveTo>
                <a:lnTo>
                  <a:pt x="100584" y="490728"/>
                </a:lnTo>
                <a:lnTo>
                  <a:pt x="100584" y="515874"/>
                </a:lnTo>
                <a:lnTo>
                  <a:pt x="138302" y="515874"/>
                </a:lnTo>
                <a:lnTo>
                  <a:pt x="150875" y="49072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3936619" y="639825"/>
            <a:ext cx="1957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8 puzzle</a:t>
            </a:r>
            <a:endParaRPr/>
          </a:p>
        </p:txBody>
      </p:sp>
      <p:sp>
        <p:nvSpPr>
          <p:cNvPr id="398" name="Google Shape;398;p36"/>
          <p:cNvSpPr txBox="1"/>
          <p:nvPr/>
        </p:nvSpPr>
        <p:spPr>
          <a:xfrm>
            <a:off x="8507983" y="6510019"/>
            <a:ext cx="1930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45C75"/>
                </a:solidFill>
                <a:latin typeface="Tahoma"/>
                <a:ea typeface="Tahoma"/>
                <a:cs typeface="Tahoma"/>
                <a:sym typeface="Tahoma"/>
              </a:rPr>
              <a:t>33</a:t>
            </a:r>
            <a:endParaRPr sz="1200">
              <a:solidFill>
                <a:schemeClr val="dk1"/>
              </a:solidFill>
              <a:latin typeface="Tahoma"/>
              <a:ea typeface="Tahoma"/>
              <a:cs typeface="Tahoma"/>
              <a:sym typeface="Tahoma"/>
            </a:endParaRPr>
          </a:p>
        </p:txBody>
      </p:sp>
      <p:pic>
        <p:nvPicPr>
          <p:cNvPr id="399" name="Google Shape;399;p36"/>
          <p:cNvPicPr preferRelativeResize="0"/>
          <p:nvPr/>
        </p:nvPicPr>
        <p:blipFill rotWithShape="1">
          <a:blip r:embed="rId3">
            <a:alphaModFix/>
          </a:blip>
          <a:srcRect b="0" l="0" r="0" t="0"/>
          <a:stretch/>
        </p:blipFill>
        <p:spPr>
          <a:xfrm>
            <a:off x="1828800" y="1447799"/>
            <a:ext cx="4724400" cy="5410198"/>
          </a:xfrm>
          <a:prstGeom prst="rect">
            <a:avLst/>
          </a:prstGeom>
          <a:noFill/>
          <a:ln>
            <a:noFill/>
          </a:ln>
        </p:spPr>
      </p:pic>
      <p:sp>
        <p:nvSpPr>
          <p:cNvPr id="400" name="Google Shape;400;p36"/>
          <p:cNvSpPr txBox="1"/>
          <p:nvPr/>
        </p:nvSpPr>
        <p:spPr>
          <a:xfrm>
            <a:off x="1069644" y="2089530"/>
            <a:ext cx="58991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Tahoma"/>
                <a:ea typeface="Tahoma"/>
                <a:cs typeface="Tahoma"/>
                <a:sym typeface="Tahoma"/>
              </a:rPr>
              <a:t>Initial  State</a:t>
            </a:r>
            <a:endParaRPr sz="1800">
              <a:solidFill>
                <a:schemeClr val="dk1"/>
              </a:solidFill>
              <a:latin typeface="Tahoma"/>
              <a:ea typeface="Tahoma"/>
              <a:cs typeface="Tahoma"/>
              <a:sym typeface="Tahoma"/>
            </a:endParaRPr>
          </a:p>
        </p:txBody>
      </p:sp>
      <p:sp>
        <p:nvSpPr>
          <p:cNvPr id="401" name="Google Shape;401;p36"/>
          <p:cNvSpPr txBox="1"/>
          <p:nvPr/>
        </p:nvSpPr>
        <p:spPr>
          <a:xfrm>
            <a:off x="5718428" y="2013330"/>
            <a:ext cx="546100"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Tahoma"/>
                <a:ea typeface="Tahoma"/>
                <a:cs typeface="Tahoma"/>
                <a:sym typeface="Tahoma"/>
              </a:rPr>
              <a:t>Final  State</a:t>
            </a:r>
            <a:endParaRPr sz="1800">
              <a:solidFill>
                <a:schemeClr val="dk1"/>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grpSp>
        <p:nvGrpSpPr>
          <p:cNvPr id="406" name="Google Shape;406;p37"/>
          <p:cNvGrpSpPr/>
          <p:nvPr/>
        </p:nvGrpSpPr>
        <p:grpSpPr>
          <a:xfrm>
            <a:off x="-828" y="0"/>
            <a:ext cx="9145590" cy="6858000"/>
            <a:chOff x="-828" y="0"/>
            <a:chExt cx="9145590" cy="6858000"/>
          </a:xfrm>
        </p:grpSpPr>
        <p:pic>
          <p:nvPicPr>
            <p:cNvPr id="407" name="Google Shape;407;p3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08" name="Google Shape;408;p37"/>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409" name="Google Shape;409;p37"/>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410" name="Google Shape;410;p37"/>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411" name="Google Shape;411;p37"/>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412" name="Google Shape;412;p37"/>
          <p:cNvSpPr txBox="1"/>
          <p:nvPr>
            <p:ph type="title"/>
          </p:nvPr>
        </p:nvSpPr>
        <p:spPr>
          <a:xfrm>
            <a:off x="2604642" y="487425"/>
            <a:ext cx="4650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States versus Nodes</a:t>
            </a:r>
            <a:endParaRPr/>
          </a:p>
        </p:txBody>
      </p:sp>
      <p:sp>
        <p:nvSpPr>
          <p:cNvPr id="413" name="Google Shape;413;p37"/>
          <p:cNvSpPr txBox="1"/>
          <p:nvPr/>
        </p:nvSpPr>
        <p:spPr>
          <a:xfrm>
            <a:off x="459740" y="1005586"/>
            <a:ext cx="8198484" cy="1632585"/>
          </a:xfrm>
          <a:prstGeom prst="rect">
            <a:avLst/>
          </a:prstGeom>
          <a:noFill/>
          <a:ln>
            <a:noFill/>
          </a:ln>
        </p:spPr>
        <p:txBody>
          <a:bodyPr anchorCtr="0" anchor="t" bIns="0" lIns="0" spcFirstLastPara="1" rIns="0" wrap="square" tIns="85725">
            <a:spAutoFit/>
          </a:bodyPr>
          <a:lstStyle/>
          <a:p>
            <a:pPr indent="-274320" lvl="0" marL="287020" marR="0" rtl="0" algn="l">
              <a:lnSpc>
                <a:spcPct val="100000"/>
              </a:lnSpc>
              <a:spcBef>
                <a:spcPts val="0"/>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A </a:t>
            </a:r>
            <a:r>
              <a:rPr lang="en-US" sz="2400">
                <a:solidFill>
                  <a:srgbClr val="FF0000"/>
                </a:solidFill>
                <a:latin typeface="Cambria"/>
                <a:ea typeface="Cambria"/>
                <a:cs typeface="Cambria"/>
                <a:sym typeface="Cambria"/>
              </a:rPr>
              <a:t>state </a:t>
            </a:r>
            <a:r>
              <a:rPr lang="en-US" sz="2400">
                <a:solidFill>
                  <a:schemeClr val="dk1"/>
                </a:solidFill>
                <a:latin typeface="Cambria"/>
                <a:ea typeface="Cambria"/>
                <a:cs typeface="Cambria"/>
                <a:sym typeface="Cambria"/>
              </a:rPr>
              <a:t>is a (representation of) a physical configuration</a:t>
            </a:r>
            <a:endParaRPr sz="2400">
              <a:solidFill>
                <a:schemeClr val="dk1"/>
              </a:solidFill>
              <a:latin typeface="Cambria"/>
              <a:ea typeface="Cambria"/>
              <a:cs typeface="Cambria"/>
              <a:sym typeface="Cambria"/>
            </a:endParaRPr>
          </a:p>
          <a:p>
            <a:pPr indent="-274319" lvl="0" marL="286385" marR="5080" rtl="0" algn="l">
              <a:lnSpc>
                <a:spcPct val="99600"/>
              </a:lnSpc>
              <a:spcBef>
                <a:spcPts val="585"/>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A </a:t>
            </a:r>
            <a:r>
              <a:rPr lang="en-US" sz="2400">
                <a:solidFill>
                  <a:srgbClr val="FF0000"/>
                </a:solidFill>
                <a:latin typeface="Cambria"/>
                <a:ea typeface="Cambria"/>
                <a:cs typeface="Cambria"/>
                <a:sym typeface="Cambria"/>
              </a:rPr>
              <a:t>node </a:t>
            </a:r>
            <a:r>
              <a:rPr lang="en-US" sz="2400">
                <a:solidFill>
                  <a:schemeClr val="dk1"/>
                </a:solidFill>
                <a:latin typeface="Cambria"/>
                <a:ea typeface="Cambria"/>
                <a:cs typeface="Cambria"/>
                <a:sym typeface="Cambria"/>
              </a:rPr>
              <a:t>is a data structure constituting part of a search tree  contains info such as: </a:t>
            </a:r>
            <a:r>
              <a:rPr lang="en-US" sz="2400">
                <a:solidFill>
                  <a:srgbClr val="FF0000"/>
                </a:solidFill>
                <a:latin typeface="Cambria"/>
                <a:ea typeface="Cambria"/>
                <a:cs typeface="Cambria"/>
                <a:sym typeface="Cambria"/>
              </a:rPr>
              <a:t>state</a:t>
            </a:r>
            <a:r>
              <a:rPr lang="en-US" sz="2400">
                <a:solidFill>
                  <a:schemeClr val="dk1"/>
                </a:solidFill>
                <a:latin typeface="Cambria"/>
                <a:ea typeface="Cambria"/>
                <a:cs typeface="Cambria"/>
                <a:sym typeface="Cambria"/>
              </a:rPr>
              <a:t>, </a:t>
            </a:r>
            <a:r>
              <a:rPr lang="en-US" sz="2400">
                <a:solidFill>
                  <a:srgbClr val="FF0000"/>
                </a:solidFill>
                <a:latin typeface="Cambria"/>
                <a:ea typeface="Cambria"/>
                <a:cs typeface="Cambria"/>
                <a:sym typeface="Cambria"/>
              </a:rPr>
              <a:t>parent node</a:t>
            </a:r>
            <a:r>
              <a:rPr lang="en-US" sz="2400">
                <a:solidFill>
                  <a:schemeClr val="dk1"/>
                </a:solidFill>
                <a:latin typeface="Cambria"/>
                <a:ea typeface="Cambria"/>
                <a:cs typeface="Cambria"/>
                <a:sym typeface="Cambria"/>
              </a:rPr>
              <a:t>, </a:t>
            </a:r>
            <a:r>
              <a:rPr lang="en-US" sz="2400">
                <a:solidFill>
                  <a:srgbClr val="FF0000"/>
                </a:solidFill>
                <a:latin typeface="Cambria"/>
                <a:ea typeface="Cambria"/>
                <a:cs typeface="Cambria"/>
                <a:sym typeface="Cambria"/>
              </a:rPr>
              <a:t>action</a:t>
            </a:r>
            <a:r>
              <a:rPr lang="en-US" sz="2400">
                <a:solidFill>
                  <a:schemeClr val="dk1"/>
                </a:solidFill>
                <a:latin typeface="Cambria"/>
                <a:ea typeface="Cambria"/>
                <a:cs typeface="Cambria"/>
                <a:sym typeface="Cambria"/>
              </a:rPr>
              <a:t>, </a:t>
            </a:r>
            <a:r>
              <a:rPr lang="en-US" sz="2400">
                <a:solidFill>
                  <a:srgbClr val="FF0000"/>
                </a:solidFill>
                <a:latin typeface="Cambria"/>
                <a:ea typeface="Cambria"/>
                <a:cs typeface="Cambria"/>
                <a:sym typeface="Cambria"/>
              </a:rPr>
              <a:t>path cost  </a:t>
            </a:r>
            <a:r>
              <a:rPr i="1" lang="en-US" sz="2400">
                <a:solidFill>
                  <a:schemeClr val="dk1"/>
                </a:solidFill>
                <a:latin typeface="Palatino Linotype"/>
                <a:ea typeface="Palatino Linotype"/>
                <a:cs typeface="Palatino Linotype"/>
                <a:sym typeface="Palatino Linotype"/>
              </a:rPr>
              <a:t>g(x)</a:t>
            </a:r>
            <a:r>
              <a:rPr lang="en-US" sz="2400">
                <a:solidFill>
                  <a:schemeClr val="dk1"/>
                </a:solidFill>
                <a:latin typeface="Cambria"/>
                <a:ea typeface="Cambria"/>
                <a:cs typeface="Cambria"/>
                <a:sym typeface="Cambria"/>
              </a:rPr>
              <a:t>, </a:t>
            </a:r>
            <a:r>
              <a:rPr lang="en-US" sz="2400">
                <a:solidFill>
                  <a:srgbClr val="FF0000"/>
                </a:solidFill>
                <a:latin typeface="Cambria"/>
                <a:ea typeface="Cambria"/>
                <a:cs typeface="Cambria"/>
                <a:sym typeface="Cambria"/>
              </a:rPr>
              <a:t>depth</a:t>
            </a:r>
            <a:endParaRPr sz="2400">
              <a:solidFill>
                <a:schemeClr val="dk1"/>
              </a:solidFill>
              <a:latin typeface="Cambria"/>
              <a:ea typeface="Cambria"/>
              <a:cs typeface="Cambria"/>
              <a:sym typeface="Cambria"/>
            </a:endParaRPr>
          </a:p>
        </p:txBody>
      </p:sp>
      <p:sp>
        <p:nvSpPr>
          <p:cNvPr id="414" name="Google Shape;414;p37"/>
          <p:cNvSpPr txBox="1"/>
          <p:nvPr/>
        </p:nvSpPr>
        <p:spPr>
          <a:xfrm>
            <a:off x="459740" y="5615127"/>
            <a:ext cx="8180705" cy="1123315"/>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The Expand function creates new nodes, filling in the  various fields and using the SuccessorFn of the problem to  create the corresponding states.</a:t>
            </a:r>
            <a:endParaRPr sz="2400">
              <a:solidFill>
                <a:schemeClr val="dk1"/>
              </a:solidFill>
              <a:latin typeface="Cambria"/>
              <a:ea typeface="Cambria"/>
              <a:cs typeface="Cambria"/>
              <a:sym typeface="Cambria"/>
            </a:endParaRPr>
          </a:p>
        </p:txBody>
      </p:sp>
      <p:pic>
        <p:nvPicPr>
          <p:cNvPr id="415" name="Google Shape;415;p37"/>
          <p:cNvPicPr preferRelativeResize="0"/>
          <p:nvPr/>
        </p:nvPicPr>
        <p:blipFill rotWithShape="1">
          <a:blip r:embed="rId8">
            <a:alphaModFix/>
          </a:blip>
          <a:srcRect b="0" l="0" r="0" t="0"/>
          <a:stretch/>
        </p:blipFill>
        <p:spPr>
          <a:xfrm>
            <a:off x="883919" y="2743200"/>
            <a:ext cx="6164580" cy="26304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702055" y="240537"/>
            <a:ext cx="7586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State Spaces versus Search Trees</a:t>
            </a:r>
            <a:endParaRPr/>
          </a:p>
        </p:txBody>
      </p:sp>
      <p:sp>
        <p:nvSpPr>
          <p:cNvPr id="421" name="Google Shape;421;p38"/>
          <p:cNvSpPr txBox="1"/>
          <p:nvPr/>
        </p:nvSpPr>
        <p:spPr>
          <a:xfrm>
            <a:off x="231140" y="854710"/>
            <a:ext cx="8780145" cy="5732780"/>
          </a:xfrm>
          <a:prstGeom prst="rect">
            <a:avLst/>
          </a:prstGeom>
          <a:noFill/>
          <a:ln>
            <a:noFill/>
          </a:ln>
        </p:spPr>
        <p:txBody>
          <a:bodyPr anchorCtr="0" anchor="t" bIns="0" lIns="0" spcFirstLastPara="1" rIns="0" wrap="square" tIns="85725">
            <a:spAutoFit/>
          </a:bodyPr>
          <a:lstStyle/>
          <a:p>
            <a:pPr indent="-274320" lvl="0" marL="287020" marR="0" rtl="0" algn="l">
              <a:lnSpc>
                <a:spcPct val="100000"/>
              </a:lnSpc>
              <a:spcBef>
                <a:spcPts val="0"/>
              </a:spcBef>
              <a:spcAft>
                <a:spcPts val="0"/>
              </a:spcAft>
              <a:buClr>
                <a:srgbClr val="0AD0D9"/>
              </a:buClr>
              <a:buSzPts val="2250"/>
              <a:buFont typeface="Quattrocento Sans"/>
              <a:buChar char="⚫"/>
            </a:pPr>
            <a:r>
              <a:rPr lang="en-US" sz="2400">
                <a:solidFill>
                  <a:srgbClr val="C00000"/>
                </a:solidFill>
                <a:latin typeface="Constantia"/>
                <a:ea typeface="Constantia"/>
                <a:cs typeface="Constantia"/>
                <a:sym typeface="Constantia"/>
              </a:rPr>
              <a:t>State Space</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Set of valid states for a problem</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Linked by operators</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e.g., 20 valid states (cities) in the Romanian travel problem</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575"/>
              </a:spcBef>
              <a:spcAft>
                <a:spcPts val="0"/>
              </a:spcAft>
              <a:buClr>
                <a:srgbClr val="0AD0D9"/>
              </a:buClr>
              <a:buSzPts val="2250"/>
              <a:buFont typeface="Quattrocento Sans"/>
              <a:buChar char="⚫"/>
            </a:pPr>
            <a:r>
              <a:rPr b="1" lang="en-US" sz="2400">
                <a:solidFill>
                  <a:srgbClr val="C00000"/>
                </a:solidFill>
                <a:latin typeface="Constantia"/>
                <a:ea typeface="Constantia"/>
                <a:cs typeface="Constantia"/>
                <a:sym typeface="Constantia"/>
              </a:rPr>
              <a:t>Search Tree</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Root node = initial state</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Child nodes = states that can be visited from parent</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Note that the depth of the tree can be infinite</a:t>
            </a:r>
            <a:endParaRPr b="0" i="0" sz="2400" u="none" cap="none" strike="noStrike">
              <a:solidFill>
                <a:schemeClr val="dk1"/>
              </a:solidFill>
              <a:latin typeface="Constantia"/>
              <a:ea typeface="Constantia"/>
              <a:cs typeface="Constantia"/>
              <a:sym typeface="Constantia"/>
            </a:endParaRPr>
          </a:p>
          <a:p>
            <a:pPr indent="-247650" lvl="2" marL="927100" marR="0" rtl="0" algn="l">
              <a:lnSpc>
                <a:spcPct val="100000"/>
              </a:lnSpc>
              <a:spcBef>
                <a:spcPts val="575"/>
              </a:spcBef>
              <a:spcAft>
                <a:spcPts val="0"/>
              </a:spcAft>
              <a:buClr>
                <a:srgbClr val="009DD9"/>
              </a:buClr>
              <a:buSzPts val="1650"/>
              <a:buFont typeface="Quattrocento Sans"/>
              <a:buChar char="⚫"/>
            </a:pPr>
            <a:r>
              <a:rPr b="0" i="0" lang="en-US" sz="2400" u="none" cap="none" strike="noStrike">
                <a:solidFill>
                  <a:schemeClr val="dk1"/>
                </a:solidFill>
                <a:latin typeface="Constantia"/>
                <a:ea typeface="Constantia"/>
                <a:cs typeface="Constantia"/>
                <a:sym typeface="Constantia"/>
              </a:rPr>
              <a:t>E.g., via repeated states</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Partial search tree</a:t>
            </a:r>
            <a:endParaRPr b="0" i="0" sz="2400" u="none" cap="none" strike="noStrike">
              <a:solidFill>
                <a:schemeClr val="dk1"/>
              </a:solidFill>
              <a:latin typeface="Constantia"/>
              <a:ea typeface="Constantia"/>
              <a:cs typeface="Constantia"/>
              <a:sym typeface="Constantia"/>
            </a:endParaRPr>
          </a:p>
          <a:p>
            <a:pPr indent="-247650" lvl="2" marL="927100" marR="0" rtl="0" algn="l">
              <a:lnSpc>
                <a:spcPct val="100000"/>
              </a:lnSpc>
              <a:spcBef>
                <a:spcPts val="575"/>
              </a:spcBef>
              <a:spcAft>
                <a:spcPts val="0"/>
              </a:spcAft>
              <a:buClr>
                <a:srgbClr val="009DD9"/>
              </a:buClr>
              <a:buSzPts val="1650"/>
              <a:buFont typeface="Quattrocento Sans"/>
              <a:buChar char="⚫"/>
            </a:pPr>
            <a:r>
              <a:rPr b="0" i="0" lang="en-US" sz="2400" u="none" cap="none" strike="noStrike">
                <a:solidFill>
                  <a:schemeClr val="dk1"/>
                </a:solidFill>
                <a:latin typeface="Constantia"/>
                <a:ea typeface="Constantia"/>
                <a:cs typeface="Constantia"/>
                <a:sym typeface="Constantia"/>
              </a:rPr>
              <a:t>Portion of tree that has been expanded so far</a:t>
            </a:r>
            <a:endParaRPr b="0" i="0" sz="2400" u="none" cap="none" strike="noStrike">
              <a:solidFill>
                <a:schemeClr val="dk1"/>
              </a:solidFill>
              <a:latin typeface="Constantia"/>
              <a:ea typeface="Constantia"/>
              <a:cs typeface="Constantia"/>
              <a:sym typeface="Constantia"/>
            </a:endParaRPr>
          </a:p>
          <a:p>
            <a:pPr indent="-88265" lvl="1" marL="405765" marR="5080" rtl="0" algn="l">
              <a:lnSpc>
                <a:spcPct val="120000"/>
              </a:lnSpc>
              <a:spcBef>
                <a:spcPts val="0"/>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Fringe - Leaves of partial search tree, candidates for expansion  Search trees = data structure to search state-space</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39"/>
          <p:cNvSpPr txBox="1"/>
          <p:nvPr>
            <p:ph type="title"/>
          </p:nvPr>
        </p:nvSpPr>
        <p:spPr>
          <a:xfrm>
            <a:off x="1258569" y="105867"/>
            <a:ext cx="6475200" cy="1243500"/>
          </a:xfrm>
          <a:prstGeom prst="rect">
            <a:avLst/>
          </a:prstGeom>
          <a:noFill/>
          <a:ln>
            <a:noFill/>
          </a:ln>
        </p:spPr>
        <p:txBody>
          <a:bodyPr anchorCtr="0" anchor="t" bIns="0" lIns="0" spcFirstLastPara="1" rIns="0" wrap="square" tIns="12050">
            <a:spAutoFit/>
          </a:bodyPr>
          <a:lstStyle/>
          <a:p>
            <a:pPr indent="-2237740" lvl="0" marL="2249805" marR="5080" rtl="0" algn="l">
              <a:lnSpc>
                <a:spcPct val="100000"/>
              </a:lnSpc>
              <a:spcBef>
                <a:spcPts val="0"/>
              </a:spcBef>
              <a:spcAft>
                <a:spcPts val="0"/>
              </a:spcAft>
              <a:buNone/>
            </a:pPr>
            <a:r>
              <a:rPr lang="en-US"/>
              <a:t>Search Tree for the 8 puzzle  problem</a:t>
            </a:r>
            <a:endParaRPr/>
          </a:p>
        </p:txBody>
      </p:sp>
      <p:pic>
        <p:nvPicPr>
          <p:cNvPr id="427" name="Google Shape;427;p39"/>
          <p:cNvPicPr preferRelativeResize="0"/>
          <p:nvPr/>
        </p:nvPicPr>
        <p:blipFill rotWithShape="1">
          <a:blip r:embed="rId3">
            <a:alphaModFix/>
          </a:blip>
          <a:srcRect b="0" l="0" r="0" t="0"/>
          <a:stretch/>
        </p:blipFill>
        <p:spPr>
          <a:xfrm>
            <a:off x="679704" y="1371600"/>
            <a:ext cx="6940296" cy="53538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796667" y="716025"/>
            <a:ext cx="35508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Types of States</a:t>
            </a:r>
            <a:endParaRPr/>
          </a:p>
        </p:txBody>
      </p:sp>
      <p:sp>
        <p:nvSpPr>
          <p:cNvPr id="114" name="Google Shape;114;p4"/>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
        <p:nvSpPr>
          <p:cNvPr id="115" name="Google Shape;115;p4"/>
          <p:cNvSpPr txBox="1"/>
          <p:nvPr/>
        </p:nvSpPr>
        <p:spPr>
          <a:xfrm>
            <a:off x="535940" y="1943226"/>
            <a:ext cx="7750809" cy="3538220"/>
          </a:xfrm>
          <a:prstGeom prst="rect">
            <a:avLst/>
          </a:prstGeom>
          <a:noFill/>
          <a:ln>
            <a:noFill/>
          </a:ln>
        </p:spPr>
        <p:txBody>
          <a:bodyPr anchorCtr="0" anchor="t" bIns="0" lIns="0" spcFirstLastPara="1" rIns="0" wrap="square" tIns="13325">
            <a:spAutoFit/>
          </a:bodyPr>
          <a:lstStyle/>
          <a:p>
            <a:pPr indent="-274319" lvl="0" marL="286385" marR="1463040" rtl="0" algn="l">
              <a:lnSpc>
                <a:spcPct val="100000"/>
              </a:lnSpc>
              <a:spcBef>
                <a:spcPts val="0"/>
              </a:spcBef>
              <a:spcAft>
                <a:spcPts val="0"/>
              </a:spcAft>
              <a:buClr>
                <a:srgbClr val="0AD0D9"/>
              </a:buClr>
              <a:buSzPts val="3000"/>
              <a:buFont typeface="Quattrocento Sans"/>
              <a:buChar char="⚫"/>
            </a:pPr>
            <a:r>
              <a:rPr b="1" i="0" lang="en-US" sz="3200" u="none" cap="none" strike="noStrike">
                <a:solidFill>
                  <a:srgbClr val="C00000"/>
                </a:solidFill>
                <a:latin typeface="Constantia"/>
                <a:ea typeface="Constantia"/>
                <a:cs typeface="Constantia"/>
                <a:sym typeface="Constantia"/>
              </a:rPr>
              <a:t>World states : </a:t>
            </a:r>
            <a:r>
              <a:rPr b="0" i="0" lang="en-US" sz="3200" u="none" cap="none" strike="noStrike">
                <a:solidFill>
                  <a:schemeClr val="dk1"/>
                </a:solidFill>
                <a:latin typeface="Constantia"/>
                <a:ea typeface="Constantia"/>
                <a:cs typeface="Constantia"/>
                <a:sym typeface="Constantia"/>
              </a:rPr>
              <a:t>the actual concrete  situations in the real world</a:t>
            </a:r>
            <a:endParaRPr b="0" i="0" sz="3200" u="none" cap="none" strike="noStrike">
              <a:solidFill>
                <a:schemeClr val="dk1"/>
              </a:solidFill>
              <a:latin typeface="Constantia"/>
              <a:ea typeface="Constantia"/>
              <a:cs typeface="Constantia"/>
              <a:sym typeface="Constantia"/>
            </a:endParaRPr>
          </a:p>
          <a:p>
            <a:pPr indent="0" lvl="0" marL="0" marR="0" rtl="0" algn="l">
              <a:lnSpc>
                <a:spcPct val="100000"/>
              </a:lnSpc>
              <a:spcBef>
                <a:spcPts val="30"/>
              </a:spcBef>
              <a:spcAft>
                <a:spcPts val="0"/>
              </a:spcAft>
              <a:buClr>
                <a:srgbClr val="0AD0D9"/>
              </a:buClr>
              <a:buSzPts val="3750"/>
              <a:buFont typeface="Quattrocento Sans"/>
              <a:buNone/>
            </a:pPr>
            <a:r>
              <a:t/>
            </a:r>
            <a:endParaRPr b="0" i="0" sz="3750" u="none" cap="none" strike="noStrike">
              <a:solidFill>
                <a:schemeClr val="dk1"/>
              </a:solidFill>
              <a:latin typeface="Constantia"/>
              <a:ea typeface="Constantia"/>
              <a:cs typeface="Constantia"/>
              <a:sym typeface="Constantia"/>
            </a:endParaRPr>
          </a:p>
          <a:p>
            <a:pPr indent="-274319" lvl="0" marL="286385" marR="5080" rtl="0" algn="l">
              <a:lnSpc>
                <a:spcPct val="100000"/>
              </a:lnSpc>
              <a:spcBef>
                <a:spcPts val="0"/>
              </a:spcBef>
              <a:spcAft>
                <a:spcPts val="0"/>
              </a:spcAft>
              <a:buClr>
                <a:srgbClr val="0AD0D9"/>
              </a:buClr>
              <a:buSzPts val="3000"/>
              <a:buFont typeface="Quattrocento Sans"/>
              <a:buChar char="⚫"/>
            </a:pPr>
            <a:r>
              <a:rPr b="1" i="0" lang="en-US" sz="3200" u="none" cap="none" strike="noStrike">
                <a:solidFill>
                  <a:srgbClr val="C00000"/>
                </a:solidFill>
                <a:latin typeface="Constantia"/>
                <a:ea typeface="Constantia"/>
                <a:cs typeface="Constantia"/>
                <a:sym typeface="Constantia"/>
              </a:rPr>
              <a:t>Representational states : </a:t>
            </a:r>
            <a:r>
              <a:rPr b="0" i="0" lang="en-US" sz="3200" u="none" cap="none" strike="noStrike">
                <a:solidFill>
                  <a:schemeClr val="dk1"/>
                </a:solidFill>
                <a:latin typeface="Constantia"/>
                <a:ea typeface="Constantia"/>
                <a:cs typeface="Constantia"/>
                <a:sym typeface="Constantia"/>
              </a:rPr>
              <a:t>the abstract  descriptions of the real world that are used  by the agent in deliberating about what to  do</a:t>
            </a:r>
            <a:endParaRPr b="0" i="0" sz="3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3355594" y="478281"/>
            <a:ext cx="22827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Summary</a:t>
            </a:r>
            <a:endParaRPr/>
          </a:p>
        </p:txBody>
      </p:sp>
      <p:sp>
        <p:nvSpPr>
          <p:cNvPr id="433" name="Google Shape;433;p40"/>
          <p:cNvSpPr txBox="1"/>
          <p:nvPr/>
        </p:nvSpPr>
        <p:spPr>
          <a:xfrm>
            <a:off x="535025" y="1242186"/>
            <a:ext cx="8019415" cy="4808220"/>
          </a:xfrm>
          <a:prstGeom prst="rect">
            <a:avLst/>
          </a:prstGeom>
          <a:noFill/>
          <a:ln>
            <a:noFill/>
          </a:ln>
        </p:spPr>
        <p:txBody>
          <a:bodyPr anchorCtr="0" anchor="t" bIns="0" lIns="0" spcFirstLastPara="1" rIns="0" wrap="square" tIns="83800">
            <a:spAutoFit/>
          </a:bodyPr>
          <a:lstStyle/>
          <a:p>
            <a:pPr indent="-274319" lvl="0" marL="286385" marR="5080" rtl="0" algn="l">
              <a:lnSpc>
                <a:spcPct val="95833"/>
              </a:lnSpc>
              <a:spcBef>
                <a:spcPts val="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Intelligent agents can often be viewed as searching for  problem solutions in a discrete state-space</a:t>
            </a:r>
            <a:endParaRPr sz="2400">
              <a:solidFill>
                <a:schemeClr val="dk1"/>
              </a:solidFill>
              <a:latin typeface="Constantia"/>
              <a:ea typeface="Constantia"/>
              <a:cs typeface="Constantia"/>
              <a:sym typeface="Constantia"/>
            </a:endParaRPr>
          </a:p>
          <a:p>
            <a:pPr indent="-274320" lvl="0" marL="287020" marR="0" rtl="0" algn="l">
              <a:lnSpc>
                <a:spcPct val="100000"/>
              </a:lnSpc>
              <a:spcBef>
                <a:spcPts val="20"/>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Space obtained through a problem abstraction process.</a:t>
            </a:r>
            <a:endParaRPr sz="2400">
              <a:solidFill>
                <a:schemeClr val="dk1"/>
              </a:solidFill>
              <a:latin typeface="Constantia"/>
              <a:ea typeface="Constantia"/>
              <a:cs typeface="Constantia"/>
              <a:sym typeface="Constantia"/>
            </a:endParaRPr>
          </a:p>
          <a:p>
            <a:pPr indent="-274320" lvl="0" marL="287020" marR="0" rtl="0" algn="l">
              <a:lnSpc>
                <a:spcPct val="100000"/>
              </a:lnSpc>
              <a:spcBef>
                <a:spcPts val="5"/>
              </a:spcBef>
              <a:spcAft>
                <a:spcPts val="0"/>
              </a:spcAft>
              <a:buClr>
                <a:srgbClr val="0AD0D9"/>
              </a:buClr>
              <a:buSzPts val="2250"/>
              <a:buFont typeface="Quattrocento Sans"/>
              <a:buChar char="⚫"/>
            </a:pPr>
            <a:r>
              <a:rPr lang="en-US" sz="2400">
                <a:solidFill>
                  <a:schemeClr val="dk1"/>
                </a:solidFill>
                <a:latin typeface="Constantia"/>
                <a:ea typeface="Constantia"/>
                <a:cs typeface="Constantia"/>
                <a:sym typeface="Constantia"/>
              </a:rPr>
              <a:t>Search consists of</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15"/>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state space</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operators</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start state</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0"/>
              </a:spcBef>
              <a:spcAft>
                <a:spcPts val="0"/>
              </a:spcAft>
              <a:buClr>
                <a:srgbClr val="0E6EC5"/>
              </a:buClr>
              <a:buSzPts val="1700"/>
              <a:buFont typeface="Quattrocento Sans"/>
              <a:buChar char="⚫"/>
            </a:pPr>
            <a:r>
              <a:rPr b="0" i="0" lang="en-US" sz="2000" u="none" cap="none" strike="noStrike">
                <a:solidFill>
                  <a:schemeClr val="dk1"/>
                </a:solidFill>
                <a:latin typeface="Constantia"/>
                <a:ea typeface="Constantia"/>
                <a:cs typeface="Constantia"/>
                <a:sym typeface="Constantia"/>
              </a:rPr>
              <a:t>goal states</a:t>
            </a:r>
            <a:endParaRPr b="0" i="0" sz="2000" u="none" cap="none" strike="noStrike">
              <a:solidFill>
                <a:schemeClr val="dk1"/>
              </a:solidFill>
              <a:latin typeface="Constantia"/>
              <a:ea typeface="Constantia"/>
              <a:cs typeface="Constantia"/>
              <a:sym typeface="Constantia"/>
            </a:endParaRPr>
          </a:p>
          <a:p>
            <a:pPr indent="0" lvl="1" marL="457200" marR="0" rtl="0" algn="l">
              <a:lnSpc>
                <a:spcPct val="100000"/>
              </a:lnSpc>
              <a:spcBef>
                <a:spcPts val="15"/>
              </a:spcBef>
              <a:spcAft>
                <a:spcPts val="0"/>
              </a:spcAft>
              <a:buClr>
                <a:srgbClr val="0E6EC5"/>
              </a:buClr>
              <a:buSzPts val="1550"/>
              <a:buFont typeface="Quattrocento Sans"/>
              <a:buNone/>
            </a:pPr>
            <a:r>
              <a:t/>
            </a:r>
            <a:endParaRPr b="0" i="0" sz="15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A Search Tree is an efficient way to represent a search</a:t>
            </a:r>
            <a:endParaRPr sz="2400">
              <a:solidFill>
                <a:schemeClr val="dk1"/>
              </a:solidFill>
              <a:latin typeface="Constantia"/>
              <a:ea typeface="Constantia"/>
              <a:cs typeface="Constantia"/>
              <a:sym typeface="Constantia"/>
            </a:endParaRPr>
          </a:p>
          <a:p>
            <a:pPr indent="0" lvl="0" marL="0" marR="0" rtl="0" algn="l">
              <a:lnSpc>
                <a:spcPct val="100000"/>
              </a:lnSpc>
              <a:spcBef>
                <a:spcPts val="55"/>
              </a:spcBef>
              <a:spcAft>
                <a:spcPts val="0"/>
              </a:spcAft>
              <a:buClr>
                <a:srgbClr val="0AD0D9"/>
              </a:buClr>
              <a:buSzPts val="2300"/>
              <a:buFont typeface="Quattrocento Sans"/>
              <a:buNone/>
            </a:pPr>
            <a:r>
              <a:t/>
            </a:r>
            <a:endParaRPr sz="2300">
              <a:solidFill>
                <a:schemeClr val="dk1"/>
              </a:solidFill>
              <a:latin typeface="Constantia"/>
              <a:ea typeface="Constantia"/>
              <a:cs typeface="Constantia"/>
              <a:sym typeface="Constantia"/>
            </a:endParaRPr>
          </a:p>
          <a:p>
            <a:pPr indent="-274319" lvl="0" marL="286385" marR="868044" rtl="0" algn="l">
              <a:lnSpc>
                <a:spcPct val="95833"/>
              </a:lnSpc>
              <a:spcBef>
                <a:spcPts val="0"/>
              </a:spcBef>
              <a:spcAft>
                <a:spcPts val="0"/>
              </a:spcAft>
              <a:buClr>
                <a:srgbClr val="0AD0D9"/>
              </a:buClr>
              <a:buSzPts val="2250"/>
              <a:buFont typeface="Quattrocento Sans"/>
              <a:buChar char="⚫"/>
            </a:pPr>
            <a:r>
              <a:rPr b="1" lang="en-US" sz="2400">
                <a:solidFill>
                  <a:srgbClr val="C00000"/>
                </a:solidFill>
                <a:latin typeface="Constantia"/>
                <a:ea typeface="Constantia"/>
                <a:cs typeface="Constantia"/>
                <a:sym typeface="Constantia"/>
              </a:rPr>
              <a:t>There are a variety of general search techniques,  including</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45"/>
              </a:spcBef>
              <a:spcAft>
                <a:spcPts val="0"/>
              </a:spcAft>
              <a:buClr>
                <a:srgbClr val="0E6EC5"/>
              </a:buClr>
              <a:buSzPts val="1700"/>
              <a:buFont typeface="Quattrocento Sans"/>
              <a:buChar char="⚫"/>
            </a:pPr>
            <a:r>
              <a:rPr b="0" i="0" lang="en-US" sz="2000" u="none" cap="none" strike="noStrike">
                <a:solidFill>
                  <a:srgbClr val="C00000"/>
                </a:solidFill>
                <a:latin typeface="Constantia"/>
                <a:ea typeface="Constantia"/>
                <a:cs typeface="Constantia"/>
                <a:sym typeface="Constantia"/>
              </a:rPr>
              <a:t>Depth-First Search</a:t>
            </a:r>
            <a:endParaRPr b="0" i="0" sz="20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0"/>
              </a:spcBef>
              <a:spcAft>
                <a:spcPts val="0"/>
              </a:spcAft>
              <a:buClr>
                <a:srgbClr val="0E6EC5"/>
              </a:buClr>
              <a:buSzPts val="1700"/>
              <a:buFont typeface="Quattrocento Sans"/>
              <a:buChar char="⚫"/>
            </a:pPr>
            <a:r>
              <a:rPr b="0" i="0" lang="en-US" sz="2000" u="none" cap="none" strike="noStrike">
                <a:solidFill>
                  <a:srgbClr val="C00000"/>
                </a:solidFill>
                <a:latin typeface="Constantia"/>
                <a:ea typeface="Constantia"/>
                <a:cs typeface="Constantia"/>
                <a:sym typeface="Constantia"/>
              </a:rPr>
              <a:t>Breadth-First Search</a:t>
            </a:r>
            <a:endParaRPr b="0" i="0" sz="20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title"/>
          </p:nvPr>
        </p:nvSpPr>
        <p:spPr>
          <a:xfrm>
            <a:off x="1032154" y="2418714"/>
            <a:ext cx="6949500" cy="2045400"/>
          </a:xfrm>
          <a:prstGeom prst="rect">
            <a:avLst/>
          </a:prstGeom>
          <a:noFill/>
          <a:ln>
            <a:noFill/>
          </a:ln>
        </p:spPr>
        <p:txBody>
          <a:bodyPr anchorCtr="0" anchor="t" bIns="0" lIns="0" spcFirstLastPara="1" rIns="0" wrap="square" tIns="13325">
            <a:spAutoFit/>
          </a:bodyPr>
          <a:lstStyle/>
          <a:p>
            <a:pPr indent="-1451610" lvl="0" marL="1463675" marR="5080" rtl="0" algn="l">
              <a:lnSpc>
                <a:spcPct val="100000"/>
              </a:lnSpc>
              <a:spcBef>
                <a:spcPts val="0"/>
              </a:spcBef>
              <a:spcAft>
                <a:spcPts val="0"/>
              </a:spcAft>
              <a:buNone/>
            </a:pPr>
            <a:r>
              <a:rPr lang="en-US" sz="4400">
                <a:solidFill>
                  <a:srgbClr val="C00000"/>
                </a:solidFill>
              </a:rPr>
              <a:t>State Space Representation  using Variables</a:t>
            </a:r>
            <a:endParaRPr sz="4400"/>
          </a:p>
        </p:txBody>
      </p:sp>
      <p:sp>
        <p:nvSpPr>
          <p:cNvPr id="439" name="Google Shape;439;p41"/>
          <p:cNvSpPr txBox="1"/>
          <p:nvPr/>
        </p:nvSpPr>
        <p:spPr>
          <a:xfrm>
            <a:off x="8507983" y="6525869"/>
            <a:ext cx="19304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45C75"/>
                </a:solidFill>
                <a:latin typeface="Tahoma"/>
                <a:ea typeface="Tahoma"/>
                <a:cs typeface="Tahoma"/>
                <a:sym typeface="Tahoma"/>
              </a:rPr>
              <a:t>47</a:t>
            </a:r>
            <a:endParaRPr sz="1200">
              <a:solidFill>
                <a:schemeClr val="dk1"/>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2"/>
          <p:cNvSpPr txBox="1"/>
          <p:nvPr>
            <p:ph type="title"/>
          </p:nvPr>
        </p:nvSpPr>
        <p:spPr>
          <a:xfrm>
            <a:off x="2604134" y="485902"/>
            <a:ext cx="39357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445" name="Google Shape;445;p42"/>
          <p:cNvSpPr txBox="1"/>
          <p:nvPr>
            <p:ph idx="1" type="body"/>
          </p:nvPr>
        </p:nvSpPr>
        <p:spPr>
          <a:xfrm>
            <a:off x="304800" y="1981200"/>
            <a:ext cx="8191500" cy="926700"/>
          </a:xfrm>
          <a:prstGeom prst="rect">
            <a:avLst/>
          </a:prstGeom>
          <a:noFill/>
          <a:ln>
            <a:noFill/>
          </a:ln>
        </p:spPr>
        <p:txBody>
          <a:bodyPr anchorCtr="0" anchor="t" bIns="0" lIns="0" spcFirstLastPara="1" rIns="0" wrap="square" tIns="0">
            <a:spAutoFit/>
          </a:bodyPr>
          <a:lstStyle/>
          <a:p>
            <a:pPr indent="0" lvl="0" marL="0" rtl="0" algn="l">
              <a:spcBef>
                <a:spcPts val="0"/>
              </a:spcBef>
              <a:spcAft>
                <a:spcPts val="1200"/>
              </a:spcAft>
              <a:buNone/>
            </a:pPr>
            <a:r>
              <a:rPr b="0" i="0" lang="en-US" sz="2800" u="none" strike="noStrike">
                <a:solidFill>
                  <a:srgbClr val="000000"/>
                </a:solidFill>
                <a:latin typeface="Times New Roman"/>
                <a:ea typeface="Times New Roman"/>
                <a:cs typeface="Times New Roman"/>
                <a:sym typeface="Times New Roman"/>
              </a:rPr>
              <a:t>Give the initial state, goal test, successor and cost function for Water Jug Problem. </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type="title"/>
          </p:nvPr>
        </p:nvSpPr>
        <p:spPr>
          <a:xfrm>
            <a:off x="1955038" y="487425"/>
            <a:ext cx="49485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 Water Jug Problem</a:t>
            </a:r>
            <a:endParaRPr/>
          </a:p>
        </p:txBody>
      </p:sp>
      <p:sp>
        <p:nvSpPr>
          <p:cNvPr id="451" name="Google Shape;451;p43"/>
          <p:cNvSpPr txBox="1"/>
          <p:nvPr/>
        </p:nvSpPr>
        <p:spPr>
          <a:xfrm>
            <a:off x="307340" y="1334770"/>
            <a:ext cx="3817620" cy="4964430"/>
          </a:xfrm>
          <a:prstGeom prst="rect">
            <a:avLst/>
          </a:prstGeom>
          <a:noFill/>
          <a:ln>
            <a:noFill/>
          </a:ln>
        </p:spPr>
        <p:txBody>
          <a:bodyPr anchorCtr="0" anchor="t" bIns="0" lIns="0" spcFirstLastPara="1" rIns="0" wrap="square" tIns="58400">
            <a:spAutoFit/>
          </a:bodyPr>
          <a:lstStyle/>
          <a:p>
            <a:pPr indent="-274319" lvl="0" marL="286385" marR="127000" rtl="0" algn="l">
              <a:lnSpc>
                <a:spcPct val="90000"/>
              </a:lnSpc>
              <a:spcBef>
                <a:spcPts val="0"/>
              </a:spcBef>
              <a:spcAft>
                <a:spcPts val="0"/>
              </a:spcAft>
              <a:buClr>
                <a:srgbClr val="0AD0D9"/>
              </a:buClr>
              <a:buSzPts val="2850"/>
              <a:buFont typeface="Quattrocento Sans"/>
              <a:buChar char="⚫"/>
            </a:pPr>
            <a:r>
              <a:rPr lang="en-US" sz="3000">
                <a:solidFill>
                  <a:schemeClr val="dk1"/>
                </a:solidFill>
                <a:latin typeface="Constantia"/>
                <a:ea typeface="Constantia"/>
                <a:cs typeface="Constantia"/>
                <a:sym typeface="Constantia"/>
              </a:rPr>
              <a:t>You have a 4-gallon  and a 3-gallon	water  jug</a:t>
            </a:r>
            <a:endParaRPr sz="3000">
              <a:solidFill>
                <a:schemeClr val="dk1"/>
              </a:solidFill>
              <a:latin typeface="Constantia"/>
              <a:ea typeface="Constantia"/>
              <a:cs typeface="Constantia"/>
              <a:sym typeface="Constantia"/>
            </a:endParaRPr>
          </a:p>
          <a:p>
            <a:pPr indent="0" lvl="0" marL="0" marR="0" rtl="0" algn="l">
              <a:lnSpc>
                <a:spcPct val="100000"/>
              </a:lnSpc>
              <a:spcBef>
                <a:spcPts val="40"/>
              </a:spcBef>
              <a:spcAft>
                <a:spcPts val="0"/>
              </a:spcAft>
              <a:buClr>
                <a:srgbClr val="0AD0D9"/>
              </a:buClr>
              <a:buSzPts val="3800"/>
              <a:buFont typeface="Quattrocento Sans"/>
              <a:buNone/>
            </a:pPr>
            <a:r>
              <a:t/>
            </a:r>
            <a:endParaRPr sz="3800">
              <a:solidFill>
                <a:schemeClr val="dk1"/>
              </a:solidFill>
              <a:latin typeface="Constantia"/>
              <a:ea typeface="Constantia"/>
              <a:cs typeface="Constantia"/>
              <a:sym typeface="Constantia"/>
            </a:endParaRPr>
          </a:p>
          <a:p>
            <a:pPr indent="-274319" lvl="0" marL="286385" marR="591820" rtl="0" algn="l">
              <a:lnSpc>
                <a:spcPct val="90000"/>
              </a:lnSpc>
              <a:spcBef>
                <a:spcPts val="0"/>
              </a:spcBef>
              <a:spcAft>
                <a:spcPts val="0"/>
              </a:spcAft>
              <a:buClr>
                <a:srgbClr val="0AD0D9"/>
              </a:buClr>
              <a:buSzPts val="2850"/>
              <a:buFont typeface="Quattrocento Sans"/>
              <a:buChar char="⚫"/>
            </a:pPr>
            <a:r>
              <a:rPr lang="en-US" sz="3000">
                <a:solidFill>
                  <a:schemeClr val="dk1"/>
                </a:solidFill>
                <a:latin typeface="Constantia"/>
                <a:ea typeface="Constantia"/>
                <a:cs typeface="Constantia"/>
                <a:sym typeface="Constantia"/>
              </a:rPr>
              <a:t>You have a faucet  with an unlimited  amount of water</a:t>
            </a:r>
            <a:endParaRPr sz="3000">
              <a:solidFill>
                <a:schemeClr val="dk1"/>
              </a:solidFill>
              <a:latin typeface="Constantia"/>
              <a:ea typeface="Constantia"/>
              <a:cs typeface="Constantia"/>
              <a:sym typeface="Constantia"/>
            </a:endParaRPr>
          </a:p>
          <a:p>
            <a:pPr indent="0" lvl="0" marL="0" marR="0" rtl="0" algn="l">
              <a:lnSpc>
                <a:spcPct val="100000"/>
              </a:lnSpc>
              <a:spcBef>
                <a:spcPts val="30"/>
              </a:spcBef>
              <a:spcAft>
                <a:spcPts val="0"/>
              </a:spcAft>
              <a:buClr>
                <a:srgbClr val="0AD0D9"/>
              </a:buClr>
              <a:buSzPts val="3850"/>
              <a:buFont typeface="Quattrocento Sans"/>
              <a:buNone/>
            </a:pPr>
            <a:r>
              <a:t/>
            </a:r>
            <a:endParaRPr sz="3850">
              <a:solidFill>
                <a:schemeClr val="dk1"/>
              </a:solidFill>
              <a:latin typeface="Constantia"/>
              <a:ea typeface="Constantia"/>
              <a:cs typeface="Constantia"/>
              <a:sym typeface="Constantia"/>
            </a:endParaRPr>
          </a:p>
          <a:p>
            <a:pPr indent="-274319" lvl="0" marL="286385" marR="5080" rtl="0" algn="l">
              <a:lnSpc>
                <a:spcPct val="108000"/>
              </a:lnSpc>
              <a:spcBef>
                <a:spcPts val="0"/>
              </a:spcBef>
              <a:spcAft>
                <a:spcPts val="0"/>
              </a:spcAft>
              <a:buClr>
                <a:srgbClr val="0AD0D9"/>
              </a:buClr>
              <a:buSzPts val="2850"/>
              <a:buFont typeface="Quattrocento Sans"/>
              <a:buChar char="⚫"/>
            </a:pPr>
            <a:r>
              <a:rPr lang="en-US" sz="3000">
                <a:solidFill>
                  <a:schemeClr val="dk1"/>
                </a:solidFill>
                <a:latin typeface="Constantia"/>
                <a:ea typeface="Constantia"/>
                <a:cs typeface="Constantia"/>
                <a:sym typeface="Constantia"/>
              </a:rPr>
              <a:t>You need to get  exactly 2 gallons in 4-  gallon jug</a:t>
            </a:r>
            <a:endParaRPr sz="3000">
              <a:solidFill>
                <a:schemeClr val="dk1"/>
              </a:solidFill>
              <a:latin typeface="Constantia"/>
              <a:ea typeface="Constantia"/>
              <a:cs typeface="Constantia"/>
              <a:sym typeface="Constantia"/>
            </a:endParaRPr>
          </a:p>
        </p:txBody>
      </p:sp>
      <p:grpSp>
        <p:nvGrpSpPr>
          <p:cNvPr id="452" name="Google Shape;452;p43"/>
          <p:cNvGrpSpPr/>
          <p:nvPr/>
        </p:nvGrpSpPr>
        <p:grpSpPr>
          <a:xfrm>
            <a:off x="4038600" y="1752600"/>
            <a:ext cx="4626864" cy="4027932"/>
            <a:chOff x="4038600" y="1752600"/>
            <a:chExt cx="4626864" cy="4027932"/>
          </a:xfrm>
        </p:grpSpPr>
        <p:pic>
          <p:nvPicPr>
            <p:cNvPr id="453" name="Google Shape;453;p43"/>
            <p:cNvPicPr preferRelativeResize="0"/>
            <p:nvPr/>
          </p:nvPicPr>
          <p:blipFill rotWithShape="1">
            <a:blip r:embed="rId3">
              <a:alphaModFix/>
            </a:blip>
            <a:srcRect b="0" l="0" r="0" t="0"/>
            <a:stretch/>
          </p:blipFill>
          <p:spPr>
            <a:xfrm>
              <a:off x="4343400" y="1752600"/>
              <a:ext cx="4322064" cy="4027932"/>
            </a:xfrm>
            <a:prstGeom prst="rect">
              <a:avLst/>
            </a:prstGeom>
            <a:noFill/>
            <a:ln>
              <a:noFill/>
            </a:ln>
          </p:spPr>
        </p:pic>
        <p:sp>
          <p:nvSpPr>
            <p:cNvPr id="454" name="Google Shape;454;p43"/>
            <p:cNvSpPr/>
            <p:nvPr/>
          </p:nvSpPr>
          <p:spPr>
            <a:xfrm>
              <a:off x="4038600" y="2819400"/>
              <a:ext cx="914400" cy="762000"/>
            </a:xfrm>
            <a:custGeom>
              <a:rect b="b" l="l" r="r" t="t"/>
              <a:pathLst>
                <a:path extrusionOk="0" h="762000" w="914400">
                  <a:moveTo>
                    <a:pt x="914400" y="0"/>
                  </a:moveTo>
                  <a:lnTo>
                    <a:pt x="0" y="0"/>
                  </a:lnTo>
                  <a:lnTo>
                    <a:pt x="0" y="762000"/>
                  </a:lnTo>
                  <a:lnTo>
                    <a:pt x="914400" y="762000"/>
                  </a:lnTo>
                  <a:lnTo>
                    <a:pt x="9144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grpSp>
        <p:nvGrpSpPr>
          <p:cNvPr id="459" name="Google Shape;459;p44"/>
          <p:cNvGrpSpPr/>
          <p:nvPr/>
        </p:nvGrpSpPr>
        <p:grpSpPr>
          <a:xfrm>
            <a:off x="-828" y="0"/>
            <a:ext cx="9145590" cy="6858000"/>
            <a:chOff x="-828" y="0"/>
            <a:chExt cx="9145590" cy="6858000"/>
          </a:xfrm>
        </p:grpSpPr>
        <p:pic>
          <p:nvPicPr>
            <p:cNvPr id="460" name="Google Shape;460;p4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61" name="Google Shape;461;p44"/>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462" name="Google Shape;462;p44"/>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463" name="Google Shape;463;p44"/>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464" name="Google Shape;464;p44"/>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465" name="Google Shape;465;p44"/>
          <p:cNvSpPr txBox="1"/>
          <p:nvPr>
            <p:ph type="title"/>
          </p:nvPr>
        </p:nvSpPr>
        <p:spPr>
          <a:xfrm>
            <a:off x="2113533" y="411225"/>
            <a:ext cx="57555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Puzzle-solving as Search</a:t>
            </a:r>
            <a:endParaRPr/>
          </a:p>
        </p:txBody>
      </p:sp>
      <p:sp>
        <p:nvSpPr>
          <p:cNvPr id="466" name="Google Shape;466;p44"/>
          <p:cNvSpPr txBox="1"/>
          <p:nvPr/>
        </p:nvSpPr>
        <p:spPr>
          <a:xfrm>
            <a:off x="535940" y="1123348"/>
            <a:ext cx="7832090" cy="5146675"/>
          </a:xfrm>
          <a:prstGeom prst="rect">
            <a:avLst/>
          </a:prstGeom>
          <a:noFill/>
          <a:ln>
            <a:noFill/>
          </a:ln>
        </p:spPr>
        <p:txBody>
          <a:bodyPr anchorCtr="0" anchor="t" bIns="0" lIns="0" spcFirstLastPara="1" rIns="0" wrap="square" tIns="121900">
            <a:spAutoFit/>
          </a:bodyPr>
          <a:lstStyle/>
          <a:p>
            <a:pPr indent="-274320" lvl="0" marL="287020" marR="0" rtl="0" algn="l">
              <a:lnSpc>
                <a:spcPct val="100000"/>
              </a:lnSpc>
              <a:spcBef>
                <a:spcPts val="0"/>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State representation: </a:t>
            </a:r>
            <a:r>
              <a:rPr b="1" lang="en-US" sz="2400">
                <a:solidFill>
                  <a:srgbClr val="0033CC"/>
                </a:solidFill>
                <a:latin typeface="Constantia"/>
                <a:ea typeface="Constantia"/>
                <a:cs typeface="Constantia"/>
                <a:sym typeface="Constantia"/>
              </a:rPr>
              <a:t>(x, y)</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865"/>
              </a:spcBef>
              <a:spcAft>
                <a:spcPts val="0"/>
              </a:spcAft>
              <a:buClr>
                <a:srgbClr val="0E6EC5"/>
              </a:buClr>
              <a:buSzPts val="2050"/>
              <a:buFont typeface="Quattrocento Sans"/>
              <a:buChar char="⚫"/>
            </a:pPr>
            <a:r>
              <a:rPr b="1" i="0" lang="en-US" sz="2400" u="none" cap="none" strike="noStrike">
                <a:solidFill>
                  <a:srgbClr val="0033CC"/>
                </a:solidFill>
                <a:latin typeface="Constantia"/>
                <a:ea typeface="Constantia"/>
                <a:cs typeface="Constantia"/>
                <a:sym typeface="Constantia"/>
              </a:rPr>
              <a:t>x: </a:t>
            </a:r>
            <a:r>
              <a:rPr b="0" i="0" lang="en-US" sz="2400" u="none" cap="none" strike="noStrike">
                <a:solidFill>
                  <a:schemeClr val="dk1"/>
                </a:solidFill>
                <a:latin typeface="Constantia"/>
                <a:ea typeface="Constantia"/>
                <a:cs typeface="Constantia"/>
                <a:sym typeface="Constantia"/>
              </a:rPr>
              <a:t>Contents of </a:t>
            </a:r>
            <a:r>
              <a:rPr b="0" i="0" lang="en-US" sz="2400" u="none" cap="none" strike="noStrike">
                <a:solidFill>
                  <a:srgbClr val="0033CC"/>
                </a:solidFill>
                <a:latin typeface="Constantia"/>
                <a:ea typeface="Constantia"/>
                <a:cs typeface="Constantia"/>
                <a:sym typeface="Constantia"/>
              </a:rPr>
              <a:t>four gallon</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865"/>
              </a:spcBef>
              <a:spcAft>
                <a:spcPts val="0"/>
              </a:spcAft>
              <a:buClr>
                <a:srgbClr val="0E6EC5"/>
              </a:buClr>
              <a:buSzPts val="2050"/>
              <a:buFont typeface="Quattrocento Sans"/>
              <a:buChar char="⚫"/>
            </a:pPr>
            <a:r>
              <a:rPr b="1" i="0" lang="en-US" sz="2400" u="none" cap="none" strike="noStrike">
                <a:solidFill>
                  <a:srgbClr val="0033CC"/>
                </a:solidFill>
                <a:latin typeface="Constantia"/>
                <a:ea typeface="Constantia"/>
                <a:cs typeface="Constantia"/>
                <a:sym typeface="Constantia"/>
              </a:rPr>
              <a:t>y: </a:t>
            </a:r>
            <a:r>
              <a:rPr b="0" i="0" lang="en-US" sz="2400" u="none" cap="none" strike="noStrike">
                <a:solidFill>
                  <a:schemeClr val="dk1"/>
                </a:solidFill>
                <a:latin typeface="Constantia"/>
                <a:ea typeface="Constantia"/>
                <a:cs typeface="Constantia"/>
                <a:sym typeface="Constantia"/>
              </a:rPr>
              <a:t>Contents of </a:t>
            </a:r>
            <a:r>
              <a:rPr b="0" i="0" lang="en-US" sz="2400" u="none" cap="none" strike="noStrike">
                <a:solidFill>
                  <a:srgbClr val="0033CC"/>
                </a:solidFill>
                <a:latin typeface="Constantia"/>
                <a:ea typeface="Constantia"/>
                <a:cs typeface="Constantia"/>
                <a:sym typeface="Constantia"/>
              </a:rPr>
              <a:t>three gallon</a:t>
            </a:r>
            <a:endParaRPr b="0" i="0" sz="24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865"/>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Start state</a:t>
            </a:r>
            <a:r>
              <a:rPr b="1" lang="en-US" sz="2400">
                <a:solidFill>
                  <a:srgbClr val="0033CC"/>
                </a:solidFill>
                <a:latin typeface="Constantia"/>
                <a:ea typeface="Constantia"/>
                <a:cs typeface="Constantia"/>
                <a:sym typeface="Constantia"/>
              </a:rPr>
              <a:t>: (0, 0)</a:t>
            </a:r>
            <a:endParaRPr sz="2400">
              <a:solidFill>
                <a:schemeClr val="dk1"/>
              </a:solidFill>
              <a:latin typeface="Constantia"/>
              <a:ea typeface="Constantia"/>
              <a:cs typeface="Constantia"/>
              <a:sym typeface="Constantia"/>
            </a:endParaRPr>
          </a:p>
          <a:p>
            <a:pPr indent="-274320" lvl="0" marL="287020" marR="0" rtl="0" algn="l">
              <a:lnSpc>
                <a:spcPct val="100000"/>
              </a:lnSpc>
              <a:spcBef>
                <a:spcPts val="865"/>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Goal state </a:t>
            </a:r>
            <a:r>
              <a:rPr b="1" lang="en-US" sz="2400">
                <a:solidFill>
                  <a:srgbClr val="0033CC"/>
                </a:solidFill>
                <a:latin typeface="Constantia"/>
                <a:ea typeface="Constantia"/>
                <a:cs typeface="Constantia"/>
                <a:sym typeface="Constantia"/>
              </a:rPr>
              <a:t>(2, n)</a:t>
            </a:r>
            <a:endParaRPr sz="2400">
              <a:solidFill>
                <a:schemeClr val="dk1"/>
              </a:solidFill>
              <a:latin typeface="Constantia"/>
              <a:ea typeface="Constantia"/>
              <a:cs typeface="Constantia"/>
              <a:sym typeface="Constantia"/>
            </a:endParaRPr>
          </a:p>
          <a:p>
            <a:pPr indent="-274320" lvl="0" marL="287020" marR="0" rtl="0" algn="l">
              <a:lnSpc>
                <a:spcPct val="100000"/>
              </a:lnSpc>
              <a:spcBef>
                <a:spcPts val="865"/>
              </a:spcBef>
              <a:spcAft>
                <a:spcPts val="0"/>
              </a:spcAft>
              <a:buClr>
                <a:srgbClr val="0AD0D9"/>
              </a:buClr>
              <a:buSzPts val="2250"/>
              <a:buFont typeface="Quattrocento Sans"/>
              <a:buChar char="⚫"/>
            </a:pPr>
            <a:r>
              <a:rPr b="1" lang="en-US" sz="2400">
                <a:solidFill>
                  <a:schemeClr val="dk1"/>
                </a:solidFill>
                <a:latin typeface="Constantia"/>
                <a:ea typeface="Constantia"/>
                <a:cs typeface="Constantia"/>
                <a:sym typeface="Constantia"/>
              </a:rPr>
              <a:t>Operators</a:t>
            </a:r>
            <a:endParaRPr sz="2400">
              <a:solidFill>
                <a:schemeClr val="dk1"/>
              </a:solidFill>
              <a:latin typeface="Constantia"/>
              <a:ea typeface="Constantia"/>
              <a:cs typeface="Constantia"/>
              <a:sym typeface="Constantia"/>
            </a:endParaRPr>
          </a:p>
          <a:p>
            <a:pPr indent="-247650" lvl="1" marL="652780" marR="0" rtl="0" algn="l">
              <a:lnSpc>
                <a:spcPct val="100000"/>
              </a:lnSpc>
              <a:spcBef>
                <a:spcPts val="86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Fill 3-gallon from pump, fill 4-gallon from pump</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860"/>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Fill 3-gallon from 4-gallon , fill 4-gallon from 3-gallon</a:t>
            </a:r>
            <a:endParaRPr b="0" i="0" sz="2400" u="none" cap="none" strike="noStrike">
              <a:solidFill>
                <a:schemeClr val="dk1"/>
              </a:solidFill>
              <a:latin typeface="Constantia"/>
              <a:ea typeface="Constantia"/>
              <a:cs typeface="Constantia"/>
              <a:sym typeface="Constantia"/>
            </a:endParaRPr>
          </a:p>
          <a:p>
            <a:pPr indent="-247015" lvl="1" marL="652780" marR="354965" rtl="0" algn="l">
              <a:lnSpc>
                <a:spcPct val="100000"/>
              </a:lnSpc>
              <a:spcBef>
                <a:spcPts val="869"/>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Empty 3-gallon into 4-gallon, empty 4-gallon into 3-  gallon</a:t>
            </a:r>
            <a:endParaRPr b="0" i="0" sz="24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865"/>
              </a:spcBef>
              <a:spcAft>
                <a:spcPts val="0"/>
              </a:spcAft>
              <a:buClr>
                <a:srgbClr val="0E6EC5"/>
              </a:buClr>
              <a:buSzPts val="2050"/>
              <a:buFont typeface="Quattrocento Sans"/>
              <a:buChar char="⚫"/>
            </a:pPr>
            <a:r>
              <a:rPr b="0" i="0" lang="en-US" sz="2400" u="none" cap="none" strike="noStrike">
                <a:solidFill>
                  <a:schemeClr val="dk1"/>
                </a:solidFill>
                <a:latin typeface="Constantia"/>
                <a:ea typeface="Constantia"/>
                <a:cs typeface="Constantia"/>
                <a:sym typeface="Constantia"/>
              </a:rPr>
              <a:t>Dump 3-gallon down drain, dump 4-gallon down drain</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502412" y="258825"/>
            <a:ext cx="81363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Production Rules for the Water Jug</a:t>
            </a:r>
            <a:endParaRPr/>
          </a:p>
        </p:txBody>
      </p:sp>
      <p:sp>
        <p:nvSpPr>
          <p:cNvPr id="472" name="Google Shape;472;p45"/>
          <p:cNvSpPr txBox="1"/>
          <p:nvPr/>
        </p:nvSpPr>
        <p:spPr>
          <a:xfrm>
            <a:off x="3572383" y="868425"/>
            <a:ext cx="2000250" cy="635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4000">
                <a:solidFill>
                  <a:srgbClr val="04607A"/>
                </a:solidFill>
                <a:latin typeface="Palatino Linotype"/>
                <a:ea typeface="Palatino Linotype"/>
                <a:cs typeface="Palatino Linotype"/>
                <a:sym typeface="Palatino Linotype"/>
              </a:rPr>
              <a:t>Problem</a:t>
            </a:r>
            <a:endParaRPr sz="4000">
              <a:solidFill>
                <a:schemeClr val="dk1"/>
              </a:solidFill>
              <a:latin typeface="Palatino Linotype"/>
              <a:ea typeface="Palatino Linotype"/>
              <a:cs typeface="Palatino Linotype"/>
              <a:sym typeface="Palatino Linotype"/>
            </a:endParaRPr>
          </a:p>
        </p:txBody>
      </p:sp>
      <p:sp>
        <p:nvSpPr>
          <p:cNvPr id="473" name="Google Shape;473;p45"/>
          <p:cNvSpPr txBox="1"/>
          <p:nvPr/>
        </p:nvSpPr>
        <p:spPr>
          <a:xfrm>
            <a:off x="3813175" y="1417065"/>
            <a:ext cx="20116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33CC"/>
                </a:solidFill>
                <a:latin typeface="Palatino Linotype"/>
                <a:ea typeface="Palatino Linotype"/>
                <a:cs typeface="Palatino Linotype"/>
                <a:sym typeface="Palatino Linotype"/>
              </a:rPr>
              <a:t>Fill </a:t>
            </a:r>
            <a:r>
              <a:rPr lang="en-US" sz="1800">
                <a:solidFill>
                  <a:schemeClr val="dk1"/>
                </a:solidFill>
                <a:latin typeface="Cambria"/>
                <a:ea typeface="Cambria"/>
                <a:cs typeface="Cambria"/>
                <a:sym typeface="Cambria"/>
              </a:rPr>
              <a:t>the </a:t>
            </a:r>
            <a:r>
              <a:rPr lang="en-US" sz="1800">
                <a:solidFill>
                  <a:srgbClr val="0033CC"/>
                </a:solidFill>
                <a:latin typeface="Cambria"/>
                <a:ea typeface="Cambria"/>
                <a:cs typeface="Cambria"/>
                <a:sym typeface="Cambria"/>
              </a:rPr>
              <a:t>4-gallon jug</a:t>
            </a:r>
            <a:endParaRPr sz="1800">
              <a:solidFill>
                <a:schemeClr val="dk1"/>
              </a:solidFill>
              <a:latin typeface="Cambria"/>
              <a:ea typeface="Cambria"/>
              <a:cs typeface="Cambria"/>
              <a:sym typeface="Cambria"/>
            </a:endParaRPr>
          </a:p>
        </p:txBody>
      </p:sp>
      <p:sp>
        <p:nvSpPr>
          <p:cNvPr id="474" name="Google Shape;474;p45"/>
          <p:cNvSpPr txBox="1"/>
          <p:nvPr/>
        </p:nvSpPr>
        <p:spPr>
          <a:xfrm>
            <a:off x="3813175" y="2240407"/>
            <a:ext cx="20116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33CC"/>
                </a:solidFill>
                <a:latin typeface="Palatino Linotype"/>
                <a:ea typeface="Palatino Linotype"/>
                <a:cs typeface="Palatino Linotype"/>
                <a:sym typeface="Palatino Linotype"/>
              </a:rPr>
              <a:t>Fill </a:t>
            </a:r>
            <a:r>
              <a:rPr lang="en-US" sz="1800">
                <a:solidFill>
                  <a:schemeClr val="dk1"/>
                </a:solidFill>
                <a:latin typeface="Cambria"/>
                <a:ea typeface="Cambria"/>
                <a:cs typeface="Cambria"/>
                <a:sym typeface="Cambria"/>
              </a:rPr>
              <a:t>the </a:t>
            </a:r>
            <a:r>
              <a:rPr lang="en-US" sz="1800">
                <a:solidFill>
                  <a:srgbClr val="0033CC"/>
                </a:solidFill>
                <a:latin typeface="Cambria"/>
                <a:ea typeface="Cambria"/>
                <a:cs typeface="Cambria"/>
                <a:sym typeface="Cambria"/>
              </a:rPr>
              <a:t>3-gallon jug</a:t>
            </a:r>
            <a:endParaRPr sz="1800">
              <a:solidFill>
                <a:schemeClr val="dk1"/>
              </a:solidFill>
              <a:latin typeface="Cambria"/>
              <a:ea typeface="Cambria"/>
              <a:cs typeface="Cambria"/>
              <a:sym typeface="Cambria"/>
            </a:endParaRPr>
          </a:p>
        </p:txBody>
      </p:sp>
      <p:sp>
        <p:nvSpPr>
          <p:cNvPr id="475" name="Google Shape;475;p45"/>
          <p:cNvSpPr txBox="1"/>
          <p:nvPr/>
        </p:nvSpPr>
        <p:spPr>
          <a:xfrm>
            <a:off x="3813175" y="3063366"/>
            <a:ext cx="4420235" cy="35375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C00000"/>
                </a:solidFill>
                <a:latin typeface="Palatino Linotype"/>
                <a:ea typeface="Palatino Linotype"/>
                <a:cs typeface="Palatino Linotype"/>
                <a:sym typeface="Palatino Linotype"/>
              </a:rPr>
              <a:t>Pour </a:t>
            </a:r>
            <a:r>
              <a:rPr lang="en-US" sz="1800">
                <a:solidFill>
                  <a:schemeClr val="dk1"/>
                </a:solidFill>
                <a:latin typeface="Cambria"/>
                <a:ea typeface="Cambria"/>
                <a:cs typeface="Cambria"/>
                <a:sym typeface="Cambria"/>
              </a:rPr>
              <a:t>some water </a:t>
            </a:r>
            <a:r>
              <a:rPr lang="en-US" sz="1800">
                <a:solidFill>
                  <a:srgbClr val="C00000"/>
                </a:solidFill>
                <a:latin typeface="Cambria"/>
                <a:ea typeface="Cambria"/>
                <a:cs typeface="Cambria"/>
                <a:sym typeface="Cambria"/>
              </a:rPr>
              <a:t>out of the 4-gallon jug</a:t>
            </a:r>
            <a:endParaRPr sz="1800">
              <a:solidFill>
                <a:schemeClr val="dk1"/>
              </a:solidFill>
              <a:latin typeface="Cambria"/>
              <a:ea typeface="Cambria"/>
              <a:cs typeface="Cambria"/>
              <a:sym typeface="Cambria"/>
            </a:endParaRPr>
          </a:p>
          <a:p>
            <a:pPr indent="0" lvl="0" marL="12700" marR="391795" rtl="0" algn="l">
              <a:lnSpc>
                <a:spcPct val="300100"/>
              </a:lnSpc>
              <a:spcBef>
                <a:spcPts val="0"/>
              </a:spcBef>
              <a:spcAft>
                <a:spcPts val="0"/>
              </a:spcAft>
              <a:buNone/>
            </a:pPr>
            <a:r>
              <a:rPr b="1" lang="en-US" sz="1800">
                <a:solidFill>
                  <a:srgbClr val="C00000"/>
                </a:solidFill>
                <a:latin typeface="Palatino Linotype"/>
                <a:ea typeface="Palatino Linotype"/>
                <a:cs typeface="Palatino Linotype"/>
                <a:sym typeface="Palatino Linotype"/>
              </a:rPr>
              <a:t>Pour </a:t>
            </a:r>
            <a:r>
              <a:rPr lang="en-US" sz="1800">
                <a:solidFill>
                  <a:schemeClr val="dk1"/>
                </a:solidFill>
                <a:latin typeface="Cambria"/>
                <a:ea typeface="Cambria"/>
                <a:cs typeface="Cambria"/>
                <a:sym typeface="Cambria"/>
              </a:rPr>
              <a:t>some water out of the </a:t>
            </a:r>
            <a:r>
              <a:rPr lang="en-US" sz="1800">
                <a:solidFill>
                  <a:srgbClr val="C00000"/>
                </a:solidFill>
                <a:latin typeface="Cambria"/>
                <a:ea typeface="Cambria"/>
                <a:cs typeface="Cambria"/>
                <a:sym typeface="Cambria"/>
              </a:rPr>
              <a:t>3-gallon jug  </a:t>
            </a:r>
            <a:r>
              <a:rPr b="1" lang="en-US" sz="1800">
                <a:solidFill>
                  <a:srgbClr val="0033CC"/>
                </a:solidFill>
                <a:latin typeface="Palatino Linotype"/>
                <a:ea typeface="Palatino Linotype"/>
                <a:cs typeface="Palatino Linotype"/>
                <a:sym typeface="Palatino Linotype"/>
              </a:rPr>
              <a:t>Empty </a:t>
            </a:r>
            <a:r>
              <a:rPr lang="en-US" sz="1800">
                <a:solidFill>
                  <a:schemeClr val="dk1"/>
                </a:solidFill>
                <a:latin typeface="Cambria"/>
                <a:ea typeface="Cambria"/>
                <a:cs typeface="Cambria"/>
                <a:sym typeface="Cambria"/>
              </a:rPr>
              <a:t>the </a:t>
            </a:r>
            <a:r>
              <a:rPr lang="en-US" sz="1800">
                <a:solidFill>
                  <a:srgbClr val="0033CC"/>
                </a:solidFill>
                <a:latin typeface="Cambria"/>
                <a:ea typeface="Cambria"/>
                <a:cs typeface="Cambria"/>
                <a:sym typeface="Cambria"/>
              </a:rPr>
              <a:t>4-gallon jug </a:t>
            </a:r>
            <a:r>
              <a:rPr lang="en-US" sz="1800">
                <a:solidFill>
                  <a:schemeClr val="dk1"/>
                </a:solidFill>
                <a:latin typeface="Cambria"/>
                <a:ea typeface="Cambria"/>
                <a:cs typeface="Cambria"/>
                <a:sym typeface="Cambria"/>
              </a:rPr>
              <a:t>on the ground  </a:t>
            </a:r>
            <a:r>
              <a:rPr b="1" lang="en-US" sz="1800">
                <a:solidFill>
                  <a:srgbClr val="0033CC"/>
                </a:solidFill>
                <a:latin typeface="Palatino Linotype"/>
                <a:ea typeface="Palatino Linotype"/>
                <a:cs typeface="Palatino Linotype"/>
                <a:sym typeface="Palatino Linotype"/>
              </a:rPr>
              <a:t>Empty </a:t>
            </a:r>
            <a:r>
              <a:rPr lang="en-US" sz="1800">
                <a:solidFill>
                  <a:schemeClr val="dk1"/>
                </a:solidFill>
                <a:latin typeface="Cambria"/>
                <a:ea typeface="Cambria"/>
                <a:cs typeface="Cambria"/>
                <a:sym typeface="Cambria"/>
              </a:rPr>
              <a:t>the </a:t>
            </a:r>
            <a:r>
              <a:rPr lang="en-US" sz="1800">
                <a:solidFill>
                  <a:srgbClr val="0033CC"/>
                </a:solidFill>
                <a:latin typeface="Cambria"/>
                <a:ea typeface="Cambria"/>
                <a:cs typeface="Cambria"/>
                <a:sym typeface="Cambria"/>
              </a:rPr>
              <a:t>3-gallon </a:t>
            </a:r>
            <a:r>
              <a:rPr lang="en-US" sz="1800">
                <a:solidFill>
                  <a:schemeClr val="dk1"/>
                </a:solidFill>
                <a:latin typeface="Cambria"/>
                <a:ea typeface="Cambria"/>
                <a:cs typeface="Cambria"/>
                <a:sym typeface="Cambria"/>
              </a:rPr>
              <a:t>jug on the ground</a:t>
            </a:r>
            <a:endParaRPr sz="1800">
              <a:solidFill>
                <a:schemeClr val="dk1"/>
              </a:solidFill>
              <a:latin typeface="Cambria"/>
              <a:ea typeface="Cambria"/>
              <a:cs typeface="Cambria"/>
              <a:sym typeface="Cambria"/>
            </a:endParaRPr>
          </a:p>
          <a:p>
            <a:pPr indent="0" lvl="0" marL="0" marR="0" rtl="0" algn="l">
              <a:lnSpc>
                <a:spcPct val="100000"/>
              </a:lnSpc>
              <a:spcBef>
                <a:spcPts val="45"/>
              </a:spcBef>
              <a:spcAft>
                <a:spcPts val="0"/>
              </a:spcAft>
              <a:buNone/>
            </a:pPr>
            <a:r>
              <a:t/>
            </a:r>
            <a:endParaRPr sz="1800">
              <a:solidFill>
                <a:schemeClr val="dk1"/>
              </a:solidFill>
              <a:latin typeface="Cambria"/>
              <a:ea typeface="Cambria"/>
              <a:cs typeface="Cambria"/>
              <a:sym typeface="Cambria"/>
            </a:endParaRPr>
          </a:p>
          <a:p>
            <a:pPr indent="0" lvl="0" marL="0" marR="0" rtl="0" algn="ctr">
              <a:lnSpc>
                <a:spcPct val="108055"/>
              </a:lnSpc>
              <a:spcBef>
                <a:spcPts val="5"/>
              </a:spcBef>
              <a:spcAft>
                <a:spcPts val="0"/>
              </a:spcAft>
              <a:buNone/>
            </a:pPr>
            <a:r>
              <a:rPr b="1" lang="en-US" sz="1800">
                <a:solidFill>
                  <a:srgbClr val="0033CC"/>
                </a:solidFill>
                <a:latin typeface="Palatino Linotype"/>
                <a:ea typeface="Palatino Linotype"/>
                <a:cs typeface="Palatino Linotype"/>
                <a:sym typeface="Palatino Linotype"/>
              </a:rPr>
              <a:t>Pour </a:t>
            </a:r>
            <a:r>
              <a:rPr lang="en-US" sz="1800">
                <a:solidFill>
                  <a:schemeClr val="dk1"/>
                </a:solidFill>
                <a:latin typeface="Cambria"/>
                <a:ea typeface="Cambria"/>
                <a:cs typeface="Cambria"/>
                <a:sym typeface="Cambria"/>
              </a:rPr>
              <a:t>water from the 3-gallon jug into the 4-</a:t>
            </a:r>
            <a:endParaRPr sz="1800">
              <a:solidFill>
                <a:schemeClr val="dk1"/>
              </a:solidFill>
              <a:latin typeface="Cambria"/>
              <a:ea typeface="Cambria"/>
              <a:cs typeface="Cambria"/>
              <a:sym typeface="Cambria"/>
            </a:endParaRPr>
          </a:p>
          <a:p>
            <a:pPr indent="0" lvl="0" marL="0" marR="34925" rtl="0" algn="ctr">
              <a:lnSpc>
                <a:spcPct val="108055"/>
              </a:lnSpc>
              <a:spcBef>
                <a:spcPts val="0"/>
              </a:spcBef>
              <a:spcAft>
                <a:spcPts val="0"/>
              </a:spcAft>
              <a:buNone/>
            </a:pPr>
            <a:r>
              <a:rPr lang="en-US" sz="1800">
                <a:solidFill>
                  <a:schemeClr val="dk1"/>
                </a:solidFill>
                <a:latin typeface="Cambria"/>
                <a:ea typeface="Cambria"/>
                <a:cs typeface="Cambria"/>
                <a:sym typeface="Cambria"/>
              </a:rPr>
              <a:t>gallon jug until the 4-gallon jug is full</a:t>
            </a:r>
            <a:endParaRPr sz="1800">
              <a:solidFill>
                <a:schemeClr val="dk1"/>
              </a:solidFill>
              <a:latin typeface="Cambria"/>
              <a:ea typeface="Cambria"/>
              <a:cs typeface="Cambria"/>
              <a:sym typeface="Cambria"/>
            </a:endParaRPr>
          </a:p>
        </p:txBody>
      </p:sp>
      <p:sp>
        <p:nvSpPr>
          <p:cNvPr id="476" name="Google Shape;476;p45"/>
          <p:cNvSpPr txBox="1"/>
          <p:nvPr/>
        </p:nvSpPr>
        <p:spPr>
          <a:xfrm>
            <a:off x="78739" y="1503934"/>
            <a:ext cx="2781935" cy="4906010"/>
          </a:xfrm>
          <a:prstGeom prst="rect">
            <a:avLst/>
          </a:prstGeom>
          <a:noFill/>
          <a:ln>
            <a:noFill/>
          </a:ln>
        </p:spPr>
        <p:txBody>
          <a:bodyPr anchorCtr="0" anchor="t" bIns="0" lIns="0" spcFirstLastPara="1" rIns="0" wrap="square" tIns="8875">
            <a:spAutoFit/>
          </a:bodyPr>
          <a:lstStyle/>
          <a:p>
            <a:pPr indent="-208915" lvl="0" marL="220979" marR="1075055" rtl="0" algn="l">
              <a:lnSpc>
                <a:spcPct val="101299"/>
              </a:lnSpc>
              <a:spcBef>
                <a:spcPts val="0"/>
              </a:spcBef>
              <a:spcAft>
                <a:spcPts val="0"/>
              </a:spcAft>
              <a:buNone/>
            </a:pPr>
            <a:r>
              <a:rPr b="1" lang="en-US" sz="1600">
                <a:solidFill>
                  <a:schemeClr val="dk1"/>
                </a:solidFill>
                <a:latin typeface="Verdana"/>
                <a:ea typeface="Verdana"/>
                <a:cs typeface="Verdana"/>
                <a:sym typeface="Verdana"/>
              </a:rPr>
              <a:t>1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(4,</a:t>
            </a:r>
            <a:r>
              <a:rPr b="1" i="1" lang="en-US" sz="1600">
                <a:solidFill>
                  <a:schemeClr val="dk1"/>
                </a:solidFill>
                <a:latin typeface="Verdana"/>
                <a:ea typeface="Verdana"/>
                <a:cs typeface="Verdana"/>
                <a:sym typeface="Verdana"/>
              </a:rPr>
              <a:t>y</a:t>
            </a:r>
            <a:r>
              <a:rPr b="1" lang="en-US" sz="1600">
                <a:solidFill>
                  <a:schemeClr val="dk1"/>
                </a:solidFill>
                <a:latin typeface="Verdana"/>
                <a:ea typeface="Verdana"/>
                <a:cs typeface="Verdana"/>
                <a:sym typeface="Verdana"/>
              </a:rPr>
              <a:t>)  if </a:t>
            </a:r>
            <a:r>
              <a:rPr b="1" i="1" lang="en-US" sz="1600">
                <a:solidFill>
                  <a:schemeClr val="dk1"/>
                </a:solidFill>
                <a:latin typeface="Verdana"/>
                <a:ea typeface="Verdana"/>
                <a:cs typeface="Verdana"/>
                <a:sym typeface="Verdana"/>
              </a:rPr>
              <a:t>x </a:t>
            </a:r>
            <a:r>
              <a:rPr b="1" lang="en-US" sz="1600">
                <a:solidFill>
                  <a:schemeClr val="dk1"/>
                </a:solidFill>
                <a:latin typeface="Verdana"/>
                <a:ea typeface="Verdana"/>
                <a:cs typeface="Verdana"/>
                <a:sym typeface="Verdana"/>
              </a:rPr>
              <a:t>&lt; 4</a:t>
            </a:r>
            <a:endParaRPr sz="1600">
              <a:solidFill>
                <a:schemeClr val="dk1"/>
              </a:solidFill>
              <a:latin typeface="Verdana"/>
              <a:ea typeface="Verdana"/>
              <a:cs typeface="Verdana"/>
              <a:sym typeface="Verdana"/>
            </a:endParaRPr>
          </a:p>
          <a:p>
            <a:pPr indent="0" lvl="0" marL="0" marR="0" rtl="0" algn="l">
              <a:lnSpc>
                <a:spcPct val="100000"/>
              </a:lnSpc>
              <a:spcBef>
                <a:spcPts val="50"/>
              </a:spcBef>
              <a:spcAft>
                <a:spcPts val="0"/>
              </a:spcAft>
              <a:buNone/>
            </a:pPr>
            <a:r>
              <a:t/>
            </a:r>
            <a:endParaRPr sz="1500">
              <a:solidFill>
                <a:schemeClr val="dk1"/>
              </a:solidFill>
              <a:latin typeface="Verdana"/>
              <a:ea typeface="Verdana"/>
              <a:cs typeface="Verdana"/>
              <a:sym typeface="Verdana"/>
            </a:endParaRPr>
          </a:p>
          <a:p>
            <a:pPr indent="-208915" lvl="0" marL="220979" marR="1071245" rtl="0" algn="l">
              <a:lnSpc>
                <a:spcPct val="101299"/>
              </a:lnSpc>
              <a:spcBef>
                <a:spcPts val="0"/>
              </a:spcBef>
              <a:spcAft>
                <a:spcPts val="0"/>
              </a:spcAft>
              <a:buNone/>
            </a:pPr>
            <a:r>
              <a:rPr b="1" lang="en-US" sz="1600">
                <a:solidFill>
                  <a:schemeClr val="dk1"/>
                </a:solidFill>
                <a:latin typeface="Verdana"/>
                <a:ea typeface="Verdana"/>
                <a:cs typeface="Verdana"/>
                <a:sym typeface="Verdana"/>
              </a:rPr>
              <a:t>2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a:t>
            </a:r>
            <a:r>
              <a:rPr b="1" i="1" lang="en-US" sz="1600">
                <a:solidFill>
                  <a:schemeClr val="dk1"/>
                </a:solidFill>
                <a:latin typeface="Verdana"/>
                <a:ea typeface="Verdana"/>
                <a:cs typeface="Verdana"/>
                <a:sym typeface="Verdana"/>
              </a:rPr>
              <a:t>x,</a:t>
            </a:r>
            <a:r>
              <a:rPr b="1" lang="en-US" sz="1600">
                <a:solidFill>
                  <a:schemeClr val="dk1"/>
                </a:solidFill>
                <a:latin typeface="Verdana"/>
                <a:ea typeface="Verdana"/>
                <a:cs typeface="Verdana"/>
                <a:sym typeface="Verdana"/>
              </a:rPr>
              <a:t>3)  if </a:t>
            </a:r>
            <a:r>
              <a:rPr b="1" i="1" lang="en-US" sz="1600">
                <a:solidFill>
                  <a:schemeClr val="dk1"/>
                </a:solidFill>
                <a:latin typeface="Verdana"/>
                <a:ea typeface="Verdana"/>
                <a:cs typeface="Verdana"/>
                <a:sym typeface="Verdana"/>
              </a:rPr>
              <a:t>y </a:t>
            </a:r>
            <a:r>
              <a:rPr b="1" lang="en-US" sz="1600">
                <a:solidFill>
                  <a:schemeClr val="dk1"/>
                </a:solidFill>
                <a:latin typeface="Verdana"/>
                <a:ea typeface="Verdana"/>
                <a:cs typeface="Verdana"/>
                <a:sym typeface="Verdana"/>
              </a:rPr>
              <a:t>&lt; 3</a:t>
            </a:r>
            <a:endParaRPr sz="1600">
              <a:solidFill>
                <a:schemeClr val="dk1"/>
              </a:solidFill>
              <a:latin typeface="Verdana"/>
              <a:ea typeface="Verdana"/>
              <a:cs typeface="Verdana"/>
              <a:sym typeface="Verdana"/>
            </a:endParaRPr>
          </a:p>
          <a:p>
            <a:pPr indent="0" lvl="0" marL="0" marR="0" rtl="0" algn="l">
              <a:lnSpc>
                <a:spcPct val="100000"/>
              </a:lnSpc>
              <a:spcBef>
                <a:spcPts val="50"/>
              </a:spcBef>
              <a:spcAft>
                <a:spcPts val="0"/>
              </a:spcAft>
              <a:buNone/>
            </a:pPr>
            <a:r>
              <a:t/>
            </a:r>
            <a:endParaRPr sz="1500">
              <a:solidFill>
                <a:schemeClr val="dk1"/>
              </a:solidFill>
              <a:latin typeface="Verdana"/>
              <a:ea typeface="Verdana"/>
              <a:cs typeface="Verdana"/>
              <a:sym typeface="Verdana"/>
            </a:endParaRPr>
          </a:p>
          <a:p>
            <a:pPr indent="-208915" lvl="0" marL="220979" marR="655955" rtl="0" algn="l">
              <a:lnSpc>
                <a:spcPct val="101299"/>
              </a:lnSpc>
              <a:spcBef>
                <a:spcPts val="0"/>
              </a:spcBef>
              <a:spcAft>
                <a:spcPts val="0"/>
              </a:spcAft>
              <a:buNone/>
            </a:pPr>
            <a:r>
              <a:rPr b="1" lang="en-US" sz="1600">
                <a:solidFill>
                  <a:schemeClr val="dk1"/>
                </a:solidFill>
                <a:latin typeface="Verdana"/>
                <a:ea typeface="Verdana"/>
                <a:cs typeface="Verdana"/>
                <a:sym typeface="Verdana"/>
              </a:rPr>
              <a:t>3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a:t>
            </a:r>
            <a:r>
              <a:rPr b="1" i="1" lang="en-US" sz="1600">
                <a:solidFill>
                  <a:schemeClr val="dk1"/>
                </a:solidFill>
                <a:latin typeface="Verdana"/>
                <a:ea typeface="Verdana"/>
                <a:cs typeface="Verdana"/>
                <a:sym typeface="Verdana"/>
              </a:rPr>
              <a:t>x – d,y</a:t>
            </a:r>
            <a:r>
              <a:rPr b="1" lang="en-US" sz="1600">
                <a:solidFill>
                  <a:schemeClr val="dk1"/>
                </a:solidFill>
                <a:latin typeface="Verdana"/>
                <a:ea typeface="Verdana"/>
                <a:cs typeface="Verdana"/>
                <a:sym typeface="Verdana"/>
              </a:rPr>
              <a:t>)  if </a:t>
            </a:r>
            <a:r>
              <a:rPr b="1" i="1" lang="en-US" sz="1600">
                <a:solidFill>
                  <a:schemeClr val="dk1"/>
                </a:solidFill>
                <a:latin typeface="Verdana"/>
                <a:ea typeface="Verdana"/>
                <a:cs typeface="Verdana"/>
                <a:sym typeface="Verdana"/>
              </a:rPr>
              <a:t>x </a:t>
            </a:r>
            <a:r>
              <a:rPr b="1" lang="en-US" sz="1600">
                <a:solidFill>
                  <a:schemeClr val="dk1"/>
                </a:solidFill>
                <a:latin typeface="Verdana"/>
                <a:ea typeface="Verdana"/>
                <a:cs typeface="Verdana"/>
                <a:sym typeface="Verdana"/>
              </a:rPr>
              <a:t>&gt; 0</a:t>
            </a:r>
            <a:endParaRPr sz="1600">
              <a:solidFill>
                <a:schemeClr val="dk1"/>
              </a:solidFill>
              <a:latin typeface="Verdana"/>
              <a:ea typeface="Verdana"/>
              <a:cs typeface="Verdana"/>
              <a:sym typeface="Verdana"/>
            </a:endParaRPr>
          </a:p>
          <a:p>
            <a:pPr indent="0" lvl="0" marL="0" marR="0" rtl="0" algn="l">
              <a:lnSpc>
                <a:spcPct val="100000"/>
              </a:lnSpc>
              <a:spcBef>
                <a:spcPts val="50"/>
              </a:spcBef>
              <a:spcAft>
                <a:spcPts val="0"/>
              </a:spcAft>
              <a:buNone/>
            </a:pPr>
            <a:r>
              <a:t/>
            </a:r>
            <a:endParaRPr sz="1500">
              <a:solidFill>
                <a:schemeClr val="dk1"/>
              </a:solidFill>
              <a:latin typeface="Verdana"/>
              <a:ea typeface="Verdana"/>
              <a:cs typeface="Verdana"/>
              <a:sym typeface="Verdana"/>
            </a:endParaRPr>
          </a:p>
          <a:p>
            <a:pPr indent="-208915" lvl="0" marL="220979" marR="655955" rtl="0" algn="l">
              <a:lnSpc>
                <a:spcPct val="101299"/>
              </a:lnSpc>
              <a:spcBef>
                <a:spcPts val="0"/>
              </a:spcBef>
              <a:spcAft>
                <a:spcPts val="0"/>
              </a:spcAft>
              <a:buNone/>
            </a:pPr>
            <a:r>
              <a:rPr b="1" lang="en-US" sz="1600">
                <a:solidFill>
                  <a:schemeClr val="dk1"/>
                </a:solidFill>
                <a:latin typeface="Verdana"/>
                <a:ea typeface="Verdana"/>
                <a:cs typeface="Verdana"/>
                <a:sym typeface="Verdana"/>
              </a:rPr>
              <a:t>4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a:t>
            </a:r>
            <a:r>
              <a:rPr b="1" i="1" lang="en-US" sz="1600">
                <a:solidFill>
                  <a:schemeClr val="dk1"/>
                </a:solidFill>
                <a:latin typeface="Verdana"/>
                <a:ea typeface="Verdana"/>
                <a:cs typeface="Verdana"/>
                <a:sym typeface="Verdana"/>
              </a:rPr>
              <a:t>x,y – d</a:t>
            </a:r>
            <a:r>
              <a:rPr b="1" lang="en-US" sz="1600">
                <a:solidFill>
                  <a:schemeClr val="dk1"/>
                </a:solidFill>
                <a:latin typeface="Verdana"/>
                <a:ea typeface="Verdana"/>
                <a:cs typeface="Verdana"/>
                <a:sym typeface="Verdana"/>
              </a:rPr>
              <a:t>)  if </a:t>
            </a:r>
            <a:r>
              <a:rPr b="1" i="1" lang="en-US" sz="1600">
                <a:solidFill>
                  <a:schemeClr val="dk1"/>
                </a:solidFill>
                <a:latin typeface="Verdana"/>
                <a:ea typeface="Verdana"/>
                <a:cs typeface="Verdana"/>
                <a:sym typeface="Verdana"/>
              </a:rPr>
              <a:t>x </a:t>
            </a:r>
            <a:r>
              <a:rPr b="1" lang="en-US" sz="1600">
                <a:solidFill>
                  <a:schemeClr val="dk1"/>
                </a:solidFill>
                <a:latin typeface="Verdana"/>
                <a:ea typeface="Verdana"/>
                <a:cs typeface="Verdana"/>
                <a:sym typeface="Verdana"/>
              </a:rPr>
              <a:t>&gt; 0</a:t>
            </a:r>
            <a:endParaRPr sz="1600">
              <a:solidFill>
                <a:schemeClr val="dk1"/>
              </a:solidFill>
              <a:latin typeface="Verdana"/>
              <a:ea typeface="Verdana"/>
              <a:cs typeface="Verdana"/>
              <a:sym typeface="Verdana"/>
            </a:endParaRPr>
          </a:p>
          <a:p>
            <a:pPr indent="0" lvl="0" marL="0" marR="0" rtl="0" algn="l">
              <a:lnSpc>
                <a:spcPct val="100000"/>
              </a:lnSpc>
              <a:spcBef>
                <a:spcPts val="45"/>
              </a:spcBef>
              <a:spcAft>
                <a:spcPts val="0"/>
              </a:spcAft>
              <a:buNone/>
            </a:pPr>
            <a:r>
              <a:t/>
            </a:r>
            <a:endParaRPr sz="1500">
              <a:solidFill>
                <a:schemeClr val="dk1"/>
              </a:solidFill>
              <a:latin typeface="Verdana"/>
              <a:ea typeface="Verdana"/>
              <a:cs typeface="Verdana"/>
              <a:sym typeface="Verdana"/>
            </a:endParaRPr>
          </a:p>
          <a:p>
            <a:pPr indent="-208915" lvl="0" marL="220979" marR="1075055" rtl="0" algn="l">
              <a:lnSpc>
                <a:spcPct val="101299"/>
              </a:lnSpc>
              <a:spcBef>
                <a:spcPts val="0"/>
              </a:spcBef>
              <a:spcAft>
                <a:spcPts val="0"/>
              </a:spcAft>
              <a:buNone/>
            </a:pPr>
            <a:r>
              <a:rPr b="1" lang="en-US" sz="1600">
                <a:solidFill>
                  <a:schemeClr val="dk1"/>
                </a:solidFill>
                <a:latin typeface="Verdana"/>
                <a:ea typeface="Verdana"/>
                <a:cs typeface="Verdana"/>
                <a:sym typeface="Verdana"/>
              </a:rPr>
              <a:t>5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(0,</a:t>
            </a:r>
            <a:r>
              <a:rPr b="1" i="1" lang="en-US" sz="1600">
                <a:solidFill>
                  <a:schemeClr val="dk1"/>
                </a:solidFill>
                <a:latin typeface="Verdana"/>
                <a:ea typeface="Verdana"/>
                <a:cs typeface="Verdana"/>
                <a:sym typeface="Verdana"/>
              </a:rPr>
              <a:t>y</a:t>
            </a:r>
            <a:r>
              <a:rPr b="1" lang="en-US" sz="1600">
                <a:solidFill>
                  <a:schemeClr val="dk1"/>
                </a:solidFill>
                <a:latin typeface="Verdana"/>
                <a:ea typeface="Verdana"/>
                <a:cs typeface="Verdana"/>
                <a:sym typeface="Verdana"/>
              </a:rPr>
              <a:t>)  if </a:t>
            </a:r>
            <a:r>
              <a:rPr b="1" i="1" lang="en-US" sz="1600">
                <a:solidFill>
                  <a:schemeClr val="dk1"/>
                </a:solidFill>
                <a:latin typeface="Verdana"/>
                <a:ea typeface="Verdana"/>
                <a:cs typeface="Verdana"/>
                <a:sym typeface="Verdana"/>
              </a:rPr>
              <a:t>x </a:t>
            </a:r>
            <a:r>
              <a:rPr b="1" lang="en-US" sz="1600">
                <a:solidFill>
                  <a:schemeClr val="dk1"/>
                </a:solidFill>
                <a:latin typeface="Verdana"/>
                <a:ea typeface="Verdana"/>
                <a:cs typeface="Verdana"/>
                <a:sym typeface="Verdana"/>
              </a:rPr>
              <a:t>&gt; 0</a:t>
            </a:r>
            <a:endParaRPr sz="1600">
              <a:solidFill>
                <a:schemeClr val="dk1"/>
              </a:solidFill>
              <a:latin typeface="Verdana"/>
              <a:ea typeface="Verdana"/>
              <a:cs typeface="Verdana"/>
              <a:sym typeface="Verdana"/>
            </a:endParaRPr>
          </a:p>
          <a:p>
            <a:pPr indent="0" lvl="0" marL="0" marR="0" rtl="0" algn="l">
              <a:lnSpc>
                <a:spcPct val="100000"/>
              </a:lnSpc>
              <a:spcBef>
                <a:spcPts val="55"/>
              </a:spcBef>
              <a:spcAft>
                <a:spcPts val="0"/>
              </a:spcAft>
              <a:buNone/>
            </a:pPr>
            <a:r>
              <a:t/>
            </a:r>
            <a:endParaRPr sz="1500">
              <a:solidFill>
                <a:schemeClr val="dk1"/>
              </a:solidFill>
              <a:latin typeface="Verdana"/>
              <a:ea typeface="Verdana"/>
              <a:cs typeface="Verdana"/>
              <a:sym typeface="Verdana"/>
            </a:endParaRPr>
          </a:p>
          <a:p>
            <a:pPr indent="-208915" lvl="0" marL="220979" marR="1072515" rtl="0" algn="l">
              <a:lnSpc>
                <a:spcPct val="101200"/>
              </a:lnSpc>
              <a:spcBef>
                <a:spcPts val="0"/>
              </a:spcBef>
              <a:spcAft>
                <a:spcPts val="0"/>
              </a:spcAft>
              <a:buNone/>
            </a:pPr>
            <a:r>
              <a:rPr b="1" lang="en-US" sz="1600">
                <a:solidFill>
                  <a:schemeClr val="dk1"/>
                </a:solidFill>
                <a:latin typeface="Verdana"/>
                <a:ea typeface="Verdana"/>
                <a:cs typeface="Verdana"/>
                <a:sym typeface="Verdana"/>
              </a:rPr>
              <a:t>6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(x,0)  if y &gt; 0</a:t>
            </a:r>
            <a:endParaRPr sz="1600">
              <a:solidFill>
                <a:schemeClr val="dk1"/>
              </a:solidFill>
              <a:latin typeface="Verdana"/>
              <a:ea typeface="Verdana"/>
              <a:cs typeface="Verdana"/>
              <a:sym typeface="Verdana"/>
            </a:endParaRPr>
          </a:p>
          <a:p>
            <a:pPr indent="0" lvl="0" marL="0" marR="0" rtl="0" algn="l">
              <a:lnSpc>
                <a:spcPct val="100000"/>
              </a:lnSpc>
              <a:spcBef>
                <a:spcPts val="10"/>
              </a:spcBef>
              <a:spcAft>
                <a:spcPts val="0"/>
              </a:spcAft>
              <a:buNone/>
            </a:pPr>
            <a:r>
              <a:t/>
            </a:r>
            <a:endParaRPr sz="155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b="1" lang="en-US" sz="1600">
                <a:solidFill>
                  <a:schemeClr val="dk1"/>
                </a:solidFill>
                <a:latin typeface="Verdana"/>
                <a:ea typeface="Verdana"/>
                <a:cs typeface="Verdana"/>
                <a:sym typeface="Verdana"/>
              </a:rPr>
              <a:t>7 (</a:t>
            </a:r>
            <a:r>
              <a:rPr b="1" i="1" lang="en-US" sz="1600">
                <a:solidFill>
                  <a:schemeClr val="dk1"/>
                </a:solidFill>
                <a:latin typeface="Verdana"/>
                <a:ea typeface="Verdana"/>
                <a:cs typeface="Verdana"/>
                <a:sym typeface="Verdana"/>
              </a:rPr>
              <a:t>x,y</a:t>
            </a:r>
            <a:r>
              <a:rPr b="1" lang="en-US" sz="1600">
                <a:solidFill>
                  <a:schemeClr val="dk1"/>
                </a:solidFill>
                <a:latin typeface="Verdana"/>
                <a:ea typeface="Verdana"/>
                <a:cs typeface="Verdana"/>
                <a:sym typeface="Verdana"/>
              </a:rPr>
              <a:t>)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Verdana"/>
                <a:ea typeface="Verdana"/>
                <a:cs typeface="Verdana"/>
                <a:sym typeface="Verdana"/>
              </a:rPr>
              <a:t>(</a:t>
            </a:r>
            <a:r>
              <a:rPr b="1" lang="en-US" sz="1600">
                <a:solidFill>
                  <a:srgbClr val="FF0000"/>
                </a:solidFill>
                <a:latin typeface="Verdana"/>
                <a:ea typeface="Verdana"/>
                <a:cs typeface="Verdana"/>
                <a:sym typeface="Verdana"/>
              </a:rPr>
              <a:t>4</a:t>
            </a:r>
            <a:r>
              <a:rPr b="1" lang="en-US" sz="1600">
                <a:solidFill>
                  <a:schemeClr val="dk1"/>
                </a:solidFill>
                <a:latin typeface="Verdana"/>
                <a:ea typeface="Verdana"/>
                <a:cs typeface="Verdana"/>
                <a:sym typeface="Verdana"/>
              </a:rPr>
              <a:t>,</a:t>
            </a:r>
            <a:r>
              <a:rPr b="1" i="1" lang="en-US" sz="1600">
                <a:solidFill>
                  <a:schemeClr val="dk1"/>
                </a:solidFill>
                <a:latin typeface="Verdana"/>
                <a:ea typeface="Verdana"/>
                <a:cs typeface="Verdana"/>
                <a:sym typeface="Verdana"/>
              </a:rPr>
              <a:t>y – </a:t>
            </a:r>
            <a:r>
              <a:rPr b="1" lang="en-US" sz="1600">
                <a:solidFill>
                  <a:schemeClr val="dk1"/>
                </a:solidFill>
                <a:latin typeface="Verdana"/>
                <a:ea typeface="Verdana"/>
                <a:cs typeface="Verdana"/>
                <a:sym typeface="Verdana"/>
              </a:rPr>
              <a:t>(4 </a:t>
            </a:r>
            <a:r>
              <a:rPr b="1" i="1" lang="en-US" sz="1600">
                <a:solidFill>
                  <a:schemeClr val="dk1"/>
                </a:solidFill>
                <a:latin typeface="Verdana"/>
                <a:ea typeface="Verdana"/>
                <a:cs typeface="Verdana"/>
                <a:sym typeface="Verdana"/>
              </a:rPr>
              <a:t>– </a:t>
            </a:r>
            <a:r>
              <a:rPr b="1" lang="en-US" sz="1600">
                <a:solidFill>
                  <a:schemeClr val="dk1"/>
                </a:solidFill>
                <a:latin typeface="Verdana"/>
                <a:ea typeface="Verdana"/>
                <a:cs typeface="Verdana"/>
                <a:sym typeface="Verdana"/>
              </a:rPr>
              <a:t>x))</a:t>
            </a:r>
            <a:endParaRPr sz="1600">
              <a:solidFill>
                <a:schemeClr val="dk1"/>
              </a:solidFill>
              <a:latin typeface="Verdana"/>
              <a:ea typeface="Verdana"/>
              <a:cs typeface="Verdana"/>
              <a:sym typeface="Verdana"/>
            </a:endParaRPr>
          </a:p>
          <a:p>
            <a:pPr indent="0" lvl="0" marL="220979" marR="0" rtl="0" algn="l">
              <a:lnSpc>
                <a:spcPct val="100000"/>
              </a:lnSpc>
              <a:spcBef>
                <a:spcPts val="25"/>
              </a:spcBef>
              <a:spcAft>
                <a:spcPts val="0"/>
              </a:spcAft>
              <a:buNone/>
            </a:pPr>
            <a:r>
              <a:rPr b="1" lang="en-US" sz="1600">
                <a:solidFill>
                  <a:schemeClr val="dk1"/>
                </a:solidFill>
                <a:latin typeface="Verdana"/>
                <a:ea typeface="Verdana"/>
                <a:cs typeface="Verdana"/>
                <a:sym typeface="Verdana"/>
              </a:rPr>
              <a:t>if </a:t>
            </a:r>
            <a:r>
              <a:rPr b="1" i="1" lang="en-US" sz="1600">
                <a:solidFill>
                  <a:schemeClr val="dk1"/>
                </a:solidFill>
                <a:latin typeface="Verdana"/>
                <a:ea typeface="Verdana"/>
                <a:cs typeface="Verdana"/>
                <a:sym typeface="Verdana"/>
              </a:rPr>
              <a:t>x + y </a:t>
            </a:r>
            <a:r>
              <a:rPr b="1" lang="en-US" sz="1600">
                <a:solidFill>
                  <a:schemeClr val="dk1"/>
                </a:solidFill>
                <a:latin typeface="Verdana"/>
                <a:ea typeface="Verdana"/>
                <a:cs typeface="Verdana"/>
                <a:sym typeface="Verdana"/>
              </a:rPr>
              <a:t>≥ 4 and y &gt; 0</a:t>
            </a:r>
            <a:endParaRPr sz="1600">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1843785" y="487425"/>
            <a:ext cx="54573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 Water Jug Problem</a:t>
            </a:r>
            <a:endParaRPr/>
          </a:p>
        </p:txBody>
      </p:sp>
      <p:sp>
        <p:nvSpPr>
          <p:cNvPr id="482" name="Google Shape;482;p46"/>
          <p:cNvSpPr txBox="1"/>
          <p:nvPr/>
        </p:nvSpPr>
        <p:spPr>
          <a:xfrm>
            <a:off x="4194175" y="1382013"/>
            <a:ext cx="4593590" cy="5403215"/>
          </a:xfrm>
          <a:prstGeom prst="rect">
            <a:avLst/>
          </a:prstGeom>
          <a:noFill/>
          <a:ln>
            <a:noFill/>
          </a:ln>
        </p:spPr>
        <p:txBody>
          <a:bodyPr anchorCtr="0" anchor="t" bIns="0" lIns="0" spcFirstLastPara="1" rIns="0" wrap="square" tIns="97150">
            <a:spAutoFit/>
          </a:bodyPr>
          <a:lstStyle/>
          <a:p>
            <a:pPr indent="-274320" lvl="0" marL="287020" marR="86995" rtl="0" algn="l">
              <a:lnSpc>
                <a:spcPct val="80000"/>
              </a:lnSpc>
              <a:spcBef>
                <a:spcPts val="0"/>
              </a:spcBef>
              <a:spcAft>
                <a:spcPts val="0"/>
              </a:spcAft>
              <a:buNone/>
            </a:pPr>
            <a:r>
              <a:rPr b="1" lang="en-US" sz="2800">
                <a:solidFill>
                  <a:srgbClr val="C00000"/>
                </a:solidFill>
                <a:latin typeface="Constantia"/>
                <a:ea typeface="Constantia"/>
                <a:cs typeface="Constantia"/>
                <a:sym typeface="Constantia"/>
              </a:rPr>
              <a:t>Pour </a:t>
            </a:r>
            <a:r>
              <a:rPr lang="en-US" sz="2800">
                <a:solidFill>
                  <a:schemeClr val="dk1"/>
                </a:solidFill>
                <a:latin typeface="Constantia"/>
                <a:ea typeface="Constantia"/>
                <a:cs typeface="Constantia"/>
                <a:sym typeface="Constantia"/>
              </a:rPr>
              <a:t>water from </a:t>
            </a:r>
            <a:r>
              <a:rPr lang="en-US" sz="2800">
                <a:solidFill>
                  <a:srgbClr val="0033CC"/>
                </a:solidFill>
                <a:latin typeface="Constantia"/>
                <a:ea typeface="Constantia"/>
                <a:cs typeface="Constantia"/>
                <a:sym typeface="Constantia"/>
              </a:rPr>
              <a:t>the 4-gallon  jug </a:t>
            </a:r>
            <a:r>
              <a:rPr lang="en-US" sz="2800">
                <a:solidFill>
                  <a:schemeClr val="dk1"/>
                </a:solidFill>
                <a:latin typeface="Constantia"/>
                <a:ea typeface="Constantia"/>
                <a:cs typeface="Constantia"/>
                <a:sym typeface="Constantia"/>
              </a:rPr>
              <a:t>into the </a:t>
            </a:r>
            <a:r>
              <a:rPr lang="en-US" sz="2800">
                <a:solidFill>
                  <a:srgbClr val="0033CC"/>
                </a:solidFill>
                <a:latin typeface="Constantia"/>
                <a:ea typeface="Constantia"/>
                <a:cs typeface="Constantia"/>
                <a:sym typeface="Constantia"/>
              </a:rPr>
              <a:t>3-gallon jug  </a:t>
            </a:r>
            <a:r>
              <a:rPr b="1" lang="en-US" sz="2800">
                <a:solidFill>
                  <a:srgbClr val="C00000"/>
                </a:solidFill>
                <a:latin typeface="Constantia"/>
                <a:ea typeface="Constantia"/>
                <a:cs typeface="Constantia"/>
                <a:sym typeface="Constantia"/>
              </a:rPr>
              <a:t>until </a:t>
            </a:r>
            <a:r>
              <a:rPr lang="en-US" sz="2800">
                <a:solidFill>
                  <a:schemeClr val="dk1"/>
                </a:solidFill>
                <a:latin typeface="Constantia"/>
                <a:ea typeface="Constantia"/>
                <a:cs typeface="Constantia"/>
                <a:sym typeface="Constantia"/>
              </a:rPr>
              <a:t>the </a:t>
            </a:r>
            <a:r>
              <a:rPr b="1" lang="en-US" sz="2800">
                <a:solidFill>
                  <a:srgbClr val="C00000"/>
                </a:solidFill>
                <a:latin typeface="Constantia"/>
                <a:ea typeface="Constantia"/>
                <a:cs typeface="Constantia"/>
                <a:sym typeface="Constantia"/>
              </a:rPr>
              <a:t>3-gallon jug is  full</a:t>
            </a:r>
            <a:endParaRPr sz="2800">
              <a:solidFill>
                <a:schemeClr val="dk1"/>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lnSpc>
                <a:spcPct val="100000"/>
              </a:lnSpc>
              <a:spcBef>
                <a:spcPts val="10"/>
              </a:spcBef>
              <a:spcAft>
                <a:spcPts val="0"/>
              </a:spcAft>
              <a:buNone/>
            </a:pPr>
            <a:r>
              <a:t/>
            </a:r>
            <a:endParaRPr sz="3250">
              <a:solidFill>
                <a:schemeClr val="dk1"/>
              </a:solidFill>
              <a:latin typeface="Constantia"/>
              <a:ea typeface="Constantia"/>
              <a:cs typeface="Constantia"/>
              <a:sym typeface="Constantia"/>
            </a:endParaRPr>
          </a:p>
          <a:p>
            <a:pPr indent="-274320" lvl="0" marL="287020" marR="32384" rtl="0" algn="l">
              <a:lnSpc>
                <a:spcPct val="80000"/>
              </a:lnSpc>
              <a:spcBef>
                <a:spcPts val="0"/>
              </a:spcBef>
              <a:spcAft>
                <a:spcPts val="0"/>
              </a:spcAft>
              <a:buNone/>
            </a:pPr>
            <a:r>
              <a:rPr b="1" lang="en-US" sz="2800">
                <a:solidFill>
                  <a:srgbClr val="C00000"/>
                </a:solidFill>
                <a:latin typeface="Constantia"/>
                <a:ea typeface="Constantia"/>
                <a:cs typeface="Constantia"/>
                <a:sym typeface="Constantia"/>
              </a:rPr>
              <a:t>Pour </a:t>
            </a:r>
            <a:r>
              <a:rPr lang="en-US" sz="2800">
                <a:solidFill>
                  <a:schemeClr val="dk1"/>
                </a:solidFill>
                <a:latin typeface="Constantia"/>
                <a:ea typeface="Constantia"/>
                <a:cs typeface="Constantia"/>
                <a:sym typeface="Constantia"/>
              </a:rPr>
              <a:t>all the water from the </a:t>
            </a:r>
            <a:r>
              <a:rPr lang="en-US" sz="2800">
                <a:solidFill>
                  <a:srgbClr val="0033CC"/>
                </a:solidFill>
                <a:latin typeface="Constantia"/>
                <a:ea typeface="Constantia"/>
                <a:cs typeface="Constantia"/>
                <a:sym typeface="Constantia"/>
              </a:rPr>
              <a:t>3-  gallon jug </a:t>
            </a:r>
            <a:r>
              <a:rPr lang="en-US" sz="2800">
                <a:solidFill>
                  <a:schemeClr val="dk1"/>
                </a:solidFill>
                <a:latin typeface="Constantia"/>
                <a:ea typeface="Constantia"/>
                <a:cs typeface="Constantia"/>
                <a:sym typeface="Constantia"/>
              </a:rPr>
              <a:t>into </a:t>
            </a:r>
            <a:r>
              <a:rPr lang="en-US" sz="2800">
                <a:solidFill>
                  <a:srgbClr val="0033CC"/>
                </a:solidFill>
                <a:latin typeface="Constantia"/>
                <a:ea typeface="Constantia"/>
                <a:cs typeface="Constantia"/>
                <a:sym typeface="Constantia"/>
              </a:rPr>
              <a:t>the 4-gallon  jug</a:t>
            </a:r>
            <a:endParaRPr sz="2800">
              <a:solidFill>
                <a:schemeClr val="dk1"/>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lnSpc>
                <a:spcPct val="100000"/>
              </a:lnSpc>
              <a:spcBef>
                <a:spcPts val="10"/>
              </a:spcBef>
              <a:spcAft>
                <a:spcPts val="0"/>
              </a:spcAft>
              <a:buNone/>
            </a:pPr>
            <a:r>
              <a:t/>
            </a:r>
            <a:endParaRPr sz="3250">
              <a:solidFill>
                <a:schemeClr val="dk1"/>
              </a:solidFill>
              <a:latin typeface="Constantia"/>
              <a:ea typeface="Constantia"/>
              <a:cs typeface="Constantia"/>
              <a:sym typeface="Constantia"/>
            </a:endParaRPr>
          </a:p>
          <a:p>
            <a:pPr indent="-274320" lvl="0" marL="287020" marR="5080" rtl="0" algn="l">
              <a:lnSpc>
                <a:spcPct val="80000"/>
              </a:lnSpc>
              <a:spcBef>
                <a:spcPts val="0"/>
              </a:spcBef>
              <a:spcAft>
                <a:spcPts val="0"/>
              </a:spcAft>
              <a:buNone/>
            </a:pPr>
            <a:r>
              <a:rPr b="1" lang="en-US" sz="2800">
                <a:solidFill>
                  <a:srgbClr val="C00000"/>
                </a:solidFill>
                <a:latin typeface="Constantia"/>
                <a:ea typeface="Constantia"/>
                <a:cs typeface="Constantia"/>
                <a:sym typeface="Constantia"/>
              </a:rPr>
              <a:t>Pour </a:t>
            </a:r>
            <a:r>
              <a:rPr lang="en-US" sz="2800">
                <a:solidFill>
                  <a:schemeClr val="dk1"/>
                </a:solidFill>
                <a:latin typeface="Constantia"/>
                <a:ea typeface="Constantia"/>
                <a:cs typeface="Constantia"/>
                <a:sym typeface="Constantia"/>
              </a:rPr>
              <a:t>all the water from the </a:t>
            </a:r>
            <a:r>
              <a:rPr lang="en-US" sz="2800">
                <a:solidFill>
                  <a:srgbClr val="04607A"/>
                </a:solidFill>
                <a:latin typeface="Constantia"/>
                <a:ea typeface="Constantia"/>
                <a:cs typeface="Constantia"/>
                <a:sym typeface="Constantia"/>
              </a:rPr>
              <a:t>4-  gallon </a:t>
            </a:r>
            <a:r>
              <a:rPr lang="en-US" sz="2800">
                <a:solidFill>
                  <a:schemeClr val="dk1"/>
                </a:solidFill>
                <a:latin typeface="Constantia"/>
                <a:ea typeface="Constantia"/>
                <a:cs typeface="Constantia"/>
                <a:sym typeface="Constantia"/>
              </a:rPr>
              <a:t>jug into the </a:t>
            </a:r>
            <a:r>
              <a:rPr lang="en-US" sz="2800">
                <a:solidFill>
                  <a:srgbClr val="04607A"/>
                </a:solidFill>
                <a:latin typeface="Constantia"/>
                <a:ea typeface="Constantia"/>
                <a:cs typeface="Constantia"/>
                <a:sym typeface="Constantia"/>
              </a:rPr>
              <a:t>3-gallon  jug</a:t>
            </a:r>
            <a:endParaRPr sz="2800">
              <a:solidFill>
                <a:schemeClr val="dk1"/>
              </a:solidFill>
              <a:latin typeface="Constantia"/>
              <a:ea typeface="Constantia"/>
              <a:cs typeface="Constantia"/>
              <a:sym typeface="Constantia"/>
            </a:endParaRPr>
          </a:p>
        </p:txBody>
      </p:sp>
      <p:sp>
        <p:nvSpPr>
          <p:cNvPr id="483" name="Google Shape;483;p46"/>
          <p:cNvSpPr txBox="1"/>
          <p:nvPr/>
        </p:nvSpPr>
        <p:spPr>
          <a:xfrm>
            <a:off x="383540" y="1476502"/>
            <a:ext cx="3335654" cy="5153660"/>
          </a:xfrm>
          <a:prstGeom prst="rect">
            <a:avLst/>
          </a:prstGeom>
          <a:noFill/>
          <a:ln>
            <a:noFill/>
          </a:ln>
        </p:spPr>
        <p:txBody>
          <a:bodyPr anchorCtr="0" anchor="t" bIns="0" lIns="0" spcFirstLastPara="1" rIns="0" wrap="square" tIns="78725">
            <a:spAutoFit/>
          </a:bodyPr>
          <a:lstStyle/>
          <a:p>
            <a:pPr indent="-342900" lvl="0" marL="355600" marR="142240" rtl="0" algn="l">
              <a:lnSpc>
                <a:spcPct val="97916"/>
              </a:lnSpc>
              <a:spcBef>
                <a:spcPts val="0"/>
              </a:spcBef>
              <a:spcAft>
                <a:spcPts val="0"/>
              </a:spcAft>
              <a:buNone/>
            </a:pPr>
            <a:r>
              <a:rPr b="1" lang="en-US" sz="2400">
                <a:solidFill>
                  <a:schemeClr val="dk1"/>
                </a:solidFill>
                <a:latin typeface="Verdana"/>
                <a:ea typeface="Verdana"/>
                <a:cs typeface="Verdana"/>
                <a:sym typeface="Verdana"/>
              </a:rPr>
              <a:t>8 (</a:t>
            </a:r>
            <a:r>
              <a:rPr b="1" i="1" lang="en-US" sz="2400">
                <a:solidFill>
                  <a:schemeClr val="dk1"/>
                </a:solidFill>
                <a:latin typeface="Verdana"/>
                <a:ea typeface="Verdana"/>
                <a:cs typeface="Verdana"/>
                <a:sym typeface="Verdana"/>
              </a:rPr>
              <a:t>x,y</a:t>
            </a:r>
            <a:r>
              <a:rPr b="1" lang="en-US" sz="2400">
                <a:solidFill>
                  <a:schemeClr val="dk1"/>
                </a:solidFill>
                <a:latin typeface="Verdana"/>
                <a:ea typeface="Verdana"/>
                <a:cs typeface="Verdana"/>
                <a:sym typeface="Verdana"/>
              </a:rPr>
              <a:t>)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Verdana"/>
                <a:ea typeface="Verdana"/>
                <a:cs typeface="Verdana"/>
                <a:sym typeface="Verdana"/>
              </a:rPr>
              <a:t>(x – (3 –  y),</a:t>
            </a:r>
            <a:r>
              <a:rPr b="1" lang="en-US" sz="2400">
                <a:solidFill>
                  <a:srgbClr val="FF0000"/>
                </a:solidFill>
                <a:latin typeface="Verdana"/>
                <a:ea typeface="Verdana"/>
                <a:cs typeface="Verdana"/>
                <a:sym typeface="Verdana"/>
              </a:rPr>
              <a:t>3</a:t>
            </a:r>
            <a:r>
              <a:rPr b="1" lang="en-US"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326390" marR="0" rtl="0" algn="l">
              <a:lnSpc>
                <a:spcPct val="107916"/>
              </a:lnSpc>
              <a:spcBef>
                <a:spcPts val="15"/>
              </a:spcBef>
              <a:spcAft>
                <a:spcPts val="0"/>
              </a:spcAft>
              <a:buNone/>
            </a:pPr>
            <a:r>
              <a:rPr b="1" lang="en-US" sz="2400">
                <a:solidFill>
                  <a:schemeClr val="dk1"/>
                </a:solidFill>
                <a:latin typeface="Verdana"/>
                <a:ea typeface="Verdana"/>
                <a:cs typeface="Verdana"/>
                <a:sym typeface="Verdana"/>
              </a:rPr>
              <a:t>if </a:t>
            </a:r>
            <a:r>
              <a:rPr b="1" i="1" lang="en-US" sz="2400">
                <a:solidFill>
                  <a:schemeClr val="dk1"/>
                </a:solidFill>
                <a:latin typeface="Verdana"/>
                <a:ea typeface="Verdana"/>
                <a:cs typeface="Verdana"/>
                <a:sym typeface="Verdana"/>
              </a:rPr>
              <a:t>x + y </a:t>
            </a:r>
            <a:r>
              <a:rPr b="1" lang="en-US" sz="2400">
                <a:solidFill>
                  <a:schemeClr val="dk1"/>
                </a:solidFill>
                <a:latin typeface="Verdana"/>
                <a:ea typeface="Verdana"/>
                <a:cs typeface="Verdana"/>
                <a:sym typeface="Verdana"/>
              </a:rPr>
              <a:t>≥ 3 and </a:t>
            </a:r>
            <a:r>
              <a:rPr b="1" i="1" lang="en-US" sz="2400">
                <a:solidFill>
                  <a:schemeClr val="dk1"/>
                </a:solidFill>
                <a:latin typeface="Verdana"/>
                <a:ea typeface="Verdana"/>
                <a:cs typeface="Verdana"/>
                <a:sym typeface="Verdana"/>
              </a:rPr>
              <a:t>x</a:t>
            </a:r>
            <a:endParaRPr sz="2400">
              <a:solidFill>
                <a:schemeClr val="dk1"/>
              </a:solidFill>
              <a:latin typeface="Verdana"/>
              <a:ea typeface="Verdana"/>
              <a:cs typeface="Verdana"/>
              <a:sym typeface="Verdana"/>
            </a:endParaRPr>
          </a:p>
          <a:p>
            <a:pPr indent="0" lvl="0" marL="355600" marR="0" rtl="0" algn="l">
              <a:lnSpc>
                <a:spcPct val="107916"/>
              </a:lnSpc>
              <a:spcBef>
                <a:spcPts val="0"/>
              </a:spcBef>
              <a:spcAft>
                <a:spcPts val="0"/>
              </a:spcAft>
              <a:buNone/>
            </a:pPr>
            <a:r>
              <a:rPr b="1" lang="en-US" sz="2400">
                <a:solidFill>
                  <a:schemeClr val="dk1"/>
                </a:solidFill>
                <a:latin typeface="Verdana"/>
                <a:ea typeface="Verdana"/>
                <a:cs typeface="Verdana"/>
                <a:sym typeface="Verdana"/>
              </a:rPr>
              <a:t>&gt; 0</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900">
              <a:solidFill>
                <a:schemeClr val="dk1"/>
              </a:solidFill>
              <a:latin typeface="Verdana"/>
              <a:ea typeface="Verdana"/>
              <a:cs typeface="Verdana"/>
              <a:sym typeface="Verdana"/>
            </a:endParaRPr>
          </a:p>
          <a:p>
            <a:pPr indent="-314325" lvl="0" marL="326390" marR="5080" rtl="0" algn="l">
              <a:lnSpc>
                <a:spcPct val="101699"/>
              </a:lnSpc>
              <a:spcBef>
                <a:spcPts val="2140"/>
              </a:spcBef>
              <a:spcAft>
                <a:spcPts val="0"/>
              </a:spcAft>
              <a:buNone/>
            </a:pPr>
            <a:r>
              <a:rPr b="1" lang="en-US" sz="2400">
                <a:solidFill>
                  <a:schemeClr val="dk1"/>
                </a:solidFill>
                <a:latin typeface="Verdana"/>
                <a:ea typeface="Verdana"/>
                <a:cs typeface="Verdana"/>
                <a:sym typeface="Verdana"/>
              </a:rPr>
              <a:t>9 (</a:t>
            </a:r>
            <a:r>
              <a:rPr b="1" i="1" lang="en-US" sz="2400">
                <a:solidFill>
                  <a:schemeClr val="dk1"/>
                </a:solidFill>
                <a:latin typeface="Verdana"/>
                <a:ea typeface="Verdana"/>
                <a:cs typeface="Verdana"/>
                <a:sym typeface="Verdana"/>
              </a:rPr>
              <a:t>x,y</a:t>
            </a:r>
            <a:r>
              <a:rPr b="1" lang="en-US" sz="2400">
                <a:solidFill>
                  <a:schemeClr val="dk1"/>
                </a:solidFill>
                <a:latin typeface="Verdana"/>
                <a:ea typeface="Verdana"/>
                <a:cs typeface="Verdana"/>
                <a:sym typeface="Verdana"/>
              </a:rPr>
              <a:t>)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Verdana"/>
                <a:ea typeface="Verdana"/>
                <a:cs typeface="Verdana"/>
                <a:sym typeface="Verdana"/>
              </a:rPr>
              <a:t>(</a:t>
            </a:r>
            <a:r>
              <a:rPr b="1" i="1" lang="en-US" sz="2400">
                <a:solidFill>
                  <a:schemeClr val="dk1"/>
                </a:solidFill>
                <a:latin typeface="Verdana"/>
                <a:ea typeface="Verdana"/>
                <a:cs typeface="Verdana"/>
                <a:sym typeface="Verdana"/>
              </a:rPr>
              <a:t>x + y, </a:t>
            </a:r>
            <a:r>
              <a:rPr b="1" lang="en-US" sz="2400">
                <a:solidFill>
                  <a:schemeClr val="dk1"/>
                </a:solidFill>
                <a:latin typeface="Verdana"/>
                <a:ea typeface="Verdana"/>
                <a:cs typeface="Verdana"/>
                <a:sym typeface="Verdana"/>
              </a:rPr>
              <a:t>0)  if </a:t>
            </a:r>
            <a:r>
              <a:rPr b="1" i="1" lang="en-US" sz="2400">
                <a:solidFill>
                  <a:schemeClr val="dk1"/>
                </a:solidFill>
                <a:latin typeface="Verdana"/>
                <a:ea typeface="Verdana"/>
                <a:cs typeface="Verdana"/>
                <a:sym typeface="Verdana"/>
              </a:rPr>
              <a:t>x + y </a:t>
            </a:r>
            <a:r>
              <a:rPr b="1" lang="en-US" sz="2400">
                <a:solidFill>
                  <a:schemeClr val="dk1"/>
                </a:solidFill>
                <a:latin typeface="Verdana"/>
                <a:ea typeface="Verdana"/>
                <a:cs typeface="Verdana"/>
                <a:sym typeface="Verdana"/>
              </a:rPr>
              <a:t>≤ 4 and </a:t>
            </a:r>
            <a:r>
              <a:rPr b="1" i="1" lang="en-US" sz="2400">
                <a:solidFill>
                  <a:schemeClr val="dk1"/>
                </a:solidFill>
                <a:latin typeface="Verdana"/>
                <a:ea typeface="Verdana"/>
                <a:cs typeface="Verdana"/>
                <a:sym typeface="Verdana"/>
              </a:rPr>
              <a:t>y</a:t>
            </a:r>
            <a:endParaRPr sz="2400">
              <a:solidFill>
                <a:schemeClr val="dk1"/>
              </a:solidFill>
              <a:latin typeface="Verdana"/>
              <a:ea typeface="Verdana"/>
              <a:cs typeface="Verdana"/>
              <a:sym typeface="Verdana"/>
            </a:endParaRPr>
          </a:p>
          <a:p>
            <a:pPr indent="0" lvl="0" marL="355600" marR="0" rtl="0" algn="l">
              <a:lnSpc>
                <a:spcPct val="96041"/>
              </a:lnSpc>
              <a:spcBef>
                <a:spcPts val="0"/>
              </a:spcBef>
              <a:spcAft>
                <a:spcPts val="0"/>
              </a:spcAft>
              <a:buNone/>
            </a:pPr>
            <a:r>
              <a:rPr b="1" lang="en-US" sz="2400">
                <a:solidFill>
                  <a:schemeClr val="dk1"/>
                </a:solidFill>
                <a:latin typeface="Verdana"/>
                <a:ea typeface="Verdana"/>
                <a:cs typeface="Verdana"/>
                <a:sym typeface="Verdana"/>
              </a:rPr>
              <a:t>&gt; 0</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2900">
              <a:solidFill>
                <a:schemeClr val="dk1"/>
              </a:solidFill>
              <a:latin typeface="Verdana"/>
              <a:ea typeface="Verdana"/>
              <a:cs typeface="Verdana"/>
              <a:sym typeface="Verdana"/>
            </a:endParaRPr>
          </a:p>
          <a:p>
            <a:pPr indent="0" lvl="0" marL="12700" marR="0" rtl="0" algn="l">
              <a:lnSpc>
                <a:spcPct val="108958"/>
              </a:lnSpc>
              <a:spcBef>
                <a:spcPts val="2190"/>
              </a:spcBef>
              <a:spcAft>
                <a:spcPts val="0"/>
              </a:spcAft>
              <a:buNone/>
            </a:pPr>
            <a:r>
              <a:rPr b="1" lang="en-US" sz="2400">
                <a:solidFill>
                  <a:schemeClr val="dk1"/>
                </a:solidFill>
                <a:latin typeface="Verdana"/>
                <a:ea typeface="Verdana"/>
                <a:cs typeface="Verdana"/>
                <a:sym typeface="Verdana"/>
              </a:rPr>
              <a:t>10 (</a:t>
            </a:r>
            <a:r>
              <a:rPr b="1" i="1" lang="en-US" sz="2400">
                <a:solidFill>
                  <a:schemeClr val="dk1"/>
                </a:solidFill>
                <a:latin typeface="Verdana"/>
                <a:ea typeface="Verdana"/>
                <a:cs typeface="Verdana"/>
                <a:sym typeface="Verdana"/>
              </a:rPr>
              <a:t>x,y</a:t>
            </a:r>
            <a:r>
              <a:rPr b="1" lang="en-US" sz="2400">
                <a:solidFill>
                  <a:schemeClr val="dk1"/>
                </a:solidFill>
                <a:latin typeface="Verdana"/>
                <a:ea typeface="Verdana"/>
                <a:cs typeface="Verdana"/>
                <a:sym typeface="Verdana"/>
              </a:rPr>
              <a:t>)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Verdana"/>
                <a:ea typeface="Verdana"/>
                <a:cs typeface="Verdana"/>
                <a:sym typeface="Verdana"/>
              </a:rPr>
              <a:t>(0, </a:t>
            </a:r>
            <a:r>
              <a:rPr b="1" i="1" lang="en-US" sz="2400">
                <a:solidFill>
                  <a:schemeClr val="dk1"/>
                </a:solidFill>
                <a:latin typeface="Verdana"/>
                <a:ea typeface="Verdana"/>
                <a:cs typeface="Verdana"/>
                <a:sym typeface="Verdana"/>
              </a:rPr>
              <a:t>x </a:t>
            </a:r>
            <a:r>
              <a:rPr b="1" lang="en-US"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355600" marR="0" rtl="0" algn="l">
              <a:lnSpc>
                <a:spcPct val="108958"/>
              </a:lnSpc>
              <a:spcBef>
                <a:spcPts val="0"/>
              </a:spcBef>
              <a:spcAft>
                <a:spcPts val="0"/>
              </a:spcAft>
              <a:buNone/>
            </a:pPr>
            <a:r>
              <a:rPr b="1" i="1" lang="en-US" sz="2400">
                <a:solidFill>
                  <a:schemeClr val="dk1"/>
                </a:solidFill>
                <a:latin typeface="Verdana"/>
                <a:ea typeface="Verdana"/>
                <a:cs typeface="Verdana"/>
                <a:sym typeface="Verdana"/>
              </a:rPr>
              <a:t>y</a:t>
            </a:r>
            <a:r>
              <a:rPr b="1" lang="en-US"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326390" marR="0" rtl="0" algn="l">
              <a:lnSpc>
                <a:spcPct val="107916"/>
              </a:lnSpc>
              <a:spcBef>
                <a:spcPts val="0"/>
              </a:spcBef>
              <a:spcAft>
                <a:spcPts val="0"/>
              </a:spcAft>
              <a:buNone/>
            </a:pPr>
            <a:r>
              <a:rPr b="1" lang="en-US" sz="2400">
                <a:solidFill>
                  <a:schemeClr val="dk1"/>
                </a:solidFill>
                <a:latin typeface="Verdana"/>
                <a:ea typeface="Verdana"/>
                <a:cs typeface="Verdana"/>
                <a:sym typeface="Verdana"/>
              </a:rPr>
              <a:t>if </a:t>
            </a:r>
            <a:r>
              <a:rPr b="1" i="1" lang="en-US" sz="2400">
                <a:solidFill>
                  <a:schemeClr val="dk1"/>
                </a:solidFill>
                <a:latin typeface="Verdana"/>
                <a:ea typeface="Verdana"/>
                <a:cs typeface="Verdana"/>
                <a:sym typeface="Verdana"/>
              </a:rPr>
              <a:t>x + y </a:t>
            </a:r>
            <a:r>
              <a:rPr b="1" lang="en-US" sz="2400">
                <a:solidFill>
                  <a:schemeClr val="dk1"/>
                </a:solidFill>
                <a:latin typeface="Verdana"/>
                <a:ea typeface="Verdana"/>
                <a:cs typeface="Verdana"/>
                <a:sym typeface="Verdana"/>
              </a:rPr>
              <a:t>≤ 3 and x</a:t>
            </a:r>
            <a:endParaRPr sz="2400">
              <a:solidFill>
                <a:schemeClr val="dk1"/>
              </a:solidFill>
              <a:latin typeface="Verdana"/>
              <a:ea typeface="Verdana"/>
              <a:cs typeface="Verdana"/>
              <a:sym typeface="Verdana"/>
            </a:endParaRPr>
          </a:p>
          <a:p>
            <a:pPr indent="0" lvl="0" marL="355600" marR="0" rtl="0" algn="l">
              <a:lnSpc>
                <a:spcPct val="107916"/>
              </a:lnSpc>
              <a:spcBef>
                <a:spcPts val="0"/>
              </a:spcBef>
              <a:spcAft>
                <a:spcPts val="0"/>
              </a:spcAft>
              <a:buNone/>
            </a:pPr>
            <a:r>
              <a:rPr b="1" lang="en-US" sz="2400">
                <a:solidFill>
                  <a:schemeClr val="dk1"/>
                </a:solidFill>
                <a:latin typeface="Verdana"/>
                <a:ea typeface="Verdana"/>
                <a:cs typeface="Verdana"/>
                <a:sym typeface="Verdana"/>
              </a:rPr>
              <a:t>&gt; 0</a:t>
            </a:r>
            <a:endParaRPr sz="2400">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7" name="Shape 487"/>
        <p:cNvGrpSpPr/>
        <p:nvPr/>
      </p:nvGrpSpPr>
      <p:grpSpPr>
        <a:xfrm>
          <a:off x="0" y="0"/>
          <a:ext cx="0" cy="0"/>
          <a:chOff x="0" y="0"/>
          <a:chExt cx="0" cy="0"/>
        </a:xfrm>
      </p:grpSpPr>
      <p:grpSp>
        <p:nvGrpSpPr>
          <p:cNvPr id="488" name="Google Shape;488;p47"/>
          <p:cNvGrpSpPr/>
          <p:nvPr/>
        </p:nvGrpSpPr>
        <p:grpSpPr>
          <a:xfrm>
            <a:off x="-828" y="0"/>
            <a:ext cx="9145590" cy="6858000"/>
            <a:chOff x="-828" y="0"/>
            <a:chExt cx="9145590" cy="6858000"/>
          </a:xfrm>
        </p:grpSpPr>
        <p:pic>
          <p:nvPicPr>
            <p:cNvPr id="489" name="Google Shape;489;p4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90" name="Google Shape;490;p47"/>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491" name="Google Shape;491;p47"/>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492" name="Google Shape;492;p47"/>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493" name="Google Shape;493;p47"/>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494" name="Google Shape;494;p47"/>
          <p:cNvSpPr txBox="1"/>
          <p:nvPr>
            <p:ph type="title"/>
          </p:nvPr>
        </p:nvSpPr>
        <p:spPr>
          <a:xfrm>
            <a:off x="292100" y="86995"/>
            <a:ext cx="2759700" cy="11211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t>One Solution to the  Water Jug Problem</a:t>
            </a:r>
            <a:endParaRPr sz="2400"/>
          </a:p>
        </p:txBody>
      </p:sp>
      <p:sp>
        <p:nvSpPr>
          <p:cNvPr id="495" name="Google Shape;495;p47"/>
          <p:cNvSpPr/>
          <p:nvPr/>
        </p:nvSpPr>
        <p:spPr>
          <a:xfrm>
            <a:off x="2117725" y="2119376"/>
            <a:ext cx="0" cy="4314825"/>
          </a:xfrm>
          <a:custGeom>
            <a:rect b="b" l="l" r="r" t="t"/>
            <a:pathLst>
              <a:path extrusionOk="0" h="4314825" w="120000">
                <a:moveTo>
                  <a:pt x="0" y="0"/>
                </a:moveTo>
                <a:lnTo>
                  <a:pt x="0" y="4314761"/>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47"/>
          <p:cNvSpPr/>
          <p:nvPr/>
        </p:nvSpPr>
        <p:spPr>
          <a:xfrm>
            <a:off x="3085338" y="2119376"/>
            <a:ext cx="0" cy="4314825"/>
          </a:xfrm>
          <a:custGeom>
            <a:rect b="b" l="l" r="r" t="t"/>
            <a:pathLst>
              <a:path extrusionOk="0" h="4314825" w="120000">
                <a:moveTo>
                  <a:pt x="0" y="0"/>
                </a:moveTo>
                <a:lnTo>
                  <a:pt x="0" y="4314761"/>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97" name="Google Shape;497;p47"/>
          <p:cNvGraphicFramePr/>
          <p:nvPr/>
        </p:nvGraphicFramePr>
        <p:xfrm>
          <a:off x="1052512" y="2119312"/>
          <a:ext cx="3000000" cy="3000000"/>
        </p:xfrm>
        <a:graphic>
          <a:graphicData uri="http://schemas.openxmlformats.org/drawingml/2006/table">
            <a:tbl>
              <a:tblPr bandRow="1" firstRow="1">
                <a:noFill/>
                <a:tableStyleId>{BF5C9DFB-9E4A-43F4-B855-49DA4A576913}</a:tableStyleId>
              </a:tblPr>
              <a:tblGrid>
                <a:gridCol w="1057275"/>
                <a:gridCol w="966475"/>
                <a:gridCol w="871225"/>
              </a:tblGrid>
              <a:tr h="1201175">
                <a:tc>
                  <a:txBody>
                    <a:bodyPr/>
                    <a:lstStyle/>
                    <a:p>
                      <a:pPr indent="0" lvl="0" marL="156210" marR="153035" rtl="0" algn="ctr">
                        <a:lnSpc>
                          <a:spcPct val="100000"/>
                        </a:lnSpc>
                        <a:spcBef>
                          <a:spcPts val="0"/>
                        </a:spcBef>
                        <a:spcAft>
                          <a:spcPts val="0"/>
                        </a:spcAft>
                        <a:buNone/>
                      </a:pPr>
                      <a:r>
                        <a:rPr b="1" lang="en-US" sz="1400" u="none" cap="none" strike="noStrike">
                          <a:latin typeface="Verdana"/>
                          <a:ea typeface="Verdana"/>
                          <a:cs typeface="Verdana"/>
                          <a:sym typeface="Verdana"/>
                        </a:rPr>
                        <a:t>Gallons  in the</a:t>
                      </a:r>
                      <a:endParaRPr sz="1400" u="none" cap="none" strike="noStrike">
                        <a:latin typeface="Verdana"/>
                        <a:ea typeface="Verdana"/>
                        <a:cs typeface="Verdana"/>
                        <a:sym typeface="Verdana"/>
                      </a:endParaRPr>
                    </a:p>
                    <a:p>
                      <a:pPr indent="0" lvl="0" marL="102870" marR="100330" rtl="0" algn="ctr">
                        <a:lnSpc>
                          <a:spcPct val="100000"/>
                        </a:lnSpc>
                        <a:spcBef>
                          <a:spcPts val="335"/>
                        </a:spcBef>
                        <a:spcAft>
                          <a:spcPts val="0"/>
                        </a:spcAft>
                        <a:buNone/>
                      </a:pPr>
                      <a:r>
                        <a:rPr b="1" lang="en-US" sz="1400" u="none" cap="none" strike="noStrike">
                          <a:solidFill>
                            <a:srgbClr val="04607A"/>
                          </a:solidFill>
                          <a:latin typeface="Verdana"/>
                          <a:ea typeface="Verdana"/>
                          <a:cs typeface="Verdana"/>
                          <a:sym typeface="Verdana"/>
                        </a:rPr>
                        <a:t>4-Gallon  Jug</a:t>
                      </a:r>
                      <a:endParaRPr sz="1400" u="none" cap="none" strike="noStrike">
                        <a:latin typeface="Verdana"/>
                        <a:ea typeface="Verdana"/>
                        <a:cs typeface="Verdana"/>
                        <a:sym typeface="Verdana"/>
                      </a:endParaRPr>
                    </a:p>
                  </a:txBody>
                  <a:tcPr marT="45075" marB="0" marR="0" marL="0">
                    <a:lnL cap="flat" cmpd="sng" w="28575">
                      <a:solidFill>
                        <a:srgbClr val="000000"/>
                      </a:solidFill>
                      <a:prstDash val="solid"/>
                      <a:round/>
                      <a:headEnd len="sm" w="sm" type="none"/>
                      <a:tailEnd len="sm" w="sm" type="none"/>
                    </a:lnL>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07950" marR="110489" rtl="0" algn="ctr">
                        <a:lnSpc>
                          <a:spcPct val="100000"/>
                        </a:lnSpc>
                        <a:spcBef>
                          <a:spcPts val="0"/>
                        </a:spcBef>
                        <a:spcAft>
                          <a:spcPts val="0"/>
                        </a:spcAft>
                        <a:buNone/>
                      </a:pPr>
                      <a:r>
                        <a:rPr b="1" lang="en-US" sz="1400" u="none" cap="none" strike="noStrike">
                          <a:latin typeface="Verdana"/>
                          <a:ea typeface="Verdana"/>
                          <a:cs typeface="Verdana"/>
                          <a:sym typeface="Verdana"/>
                        </a:rPr>
                        <a:t>Gallons  in the</a:t>
                      </a:r>
                      <a:endParaRPr sz="1400" u="none" cap="none" strike="noStrike">
                        <a:latin typeface="Verdana"/>
                        <a:ea typeface="Verdana"/>
                        <a:cs typeface="Verdana"/>
                        <a:sym typeface="Verdana"/>
                      </a:endParaRPr>
                    </a:p>
                    <a:p>
                      <a:pPr indent="0" lvl="0" marL="0" marR="2540" rtl="0" algn="ctr">
                        <a:lnSpc>
                          <a:spcPct val="100000"/>
                        </a:lnSpc>
                        <a:spcBef>
                          <a:spcPts val="335"/>
                        </a:spcBef>
                        <a:spcAft>
                          <a:spcPts val="0"/>
                        </a:spcAft>
                        <a:buNone/>
                      </a:pPr>
                      <a:r>
                        <a:rPr b="1" lang="en-US" sz="1400" u="none" cap="none" strike="noStrike">
                          <a:solidFill>
                            <a:srgbClr val="C00000"/>
                          </a:solidFill>
                          <a:latin typeface="Verdana"/>
                          <a:ea typeface="Verdana"/>
                          <a:cs typeface="Verdana"/>
                          <a:sym typeface="Verdana"/>
                        </a:rPr>
                        <a:t>3-</a:t>
                      </a:r>
                      <a:endParaRPr sz="1400" u="none" cap="none" strike="noStrike">
                        <a:latin typeface="Verdana"/>
                        <a:ea typeface="Verdana"/>
                        <a:cs typeface="Verdana"/>
                        <a:sym typeface="Verdana"/>
                      </a:endParaRPr>
                    </a:p>
                    <a:p>
                      <a:pPr indent="0" lvl="0" marL="160020" marR="164465" rtl="0" algn="ctr">
                        <a:lnSpc>
                          <a:spcPct val="100000"/>
                        </a:lnSpc>
                        <a:spcBef>
                          <a:spcPts val="0"/>
                        </a:spcBef>
                        <a:spcAft>
                          <a:spcPts val="0"/>
                        </a:spcAft>
                        <a:buNone/>
                      </a:pPr>
                      <a:r>
                        <a:rPr b="1" lang="en-US" sz="1400" u="none" cap="none" strike="noStrike">
                          <a:solidFill>
                            <a:srgbClr val="C00000"/>
                          </a:solidFill>
                          <a:latin typeface="Verdana"/>
                          <a:ea typeface="Verdana"/>
                          <a:cs typeface="Verdana"/>
                          <a:sym typeface="Verdana"/>
                        </a:rPr>
                        <a:t>Gallon  Jug</a:t>
                      </a:r>
                      <a:endParaRPr sz="1400" u="none" cap="none" strike="noStrike">
                        <a:latin typeface="Verdana"/>
                        <a:ea typeface="Verdana"/>
                        <a:cs typeface="Verdana"/>
                        <a:sym typeface="Verdana"/>
                      </a:endParaRPr>
                    </a:p>
                  </a:txBody>
                  <a:tcPr marT="45075" marB="0" marR="0" marL="0">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18110" marR="116839" rtl="0" algn="ctr">
                        <a:lnSpc>
                          <a:spcPct val="100000"/>
                        </a:lnSpc>
                        <a:spcBef>
                          <a:spcPts val="0"/>
                        </a:spcBef>
                        <a:spcAft>
                          <a:spcPts val="0"/>
                        </a:spcAft>
                        <a:buNone/>
                      </a:pPr>
                      <a:r>
                        <a:rPr b="1" lang="en-US" sz="1400" u="none" cap="none" strike="noStrike">
                          <a:latin typeface="Verdana"/>
                          <a:ea typeface="Verdana"/>
                          <a:cs typeface="Verdana"/>
                          <a:sym typeface="Verdana"/>
                        </a:rPr>
                        <a:t>Rule  Applie  d</a:t>
                      </a:r>
                      <a:endParaRPr sz="1400" u="none" cap="none" strike="noStrike">
                        <a:latin typeface="Verdana"/>
                        <a:ea typeface="Verdana"/>
                        <a:cs typeface="Verdana"/>
                        <a:sym typeface="Verdana"/>
                      </a:endParaRPr>
                    </a:p>
                  </a:txBody>
                  <a:tcPr marT="45075" marB="0" marR="0" marL="0">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1500">
                <a:tc>
                  <a:txBody>
                    <a:bodyPr/>
                    <a:lstStyle/>
                    <a:p>
                      <a:pPr indent="0" lvl="0" marL="0" marR="0" rtl="0" algn="ctr">
                        <a:lnSpc>
                          <a:spcPct val="100000"/>
                        </a:lnSpc>
                        <a:spcBef>
                          <a:spcPts val="0"/>
                        </a:spcBef>
                        <a:spcAft>
                          <a:spcPts val="0"/>
                        </a:spcAft>
                        <a:buNone/>
                      </a:pPr>
                      <a:r>
                        <a:rPr lang="en-US" sz="1400" u="none" cap="none" strike="noStrike">
                          <a:latin typeface="Verdana"/>
                          <a:ea typeface="Verdana"/>
                          <a:cs typeface="Verdana"/>
                          <a:sym typeface="Verdana"/>
                        </a:rPr>
                        <a:t>0</a:t>
                      </a:r>
                      <a:endParaRPr sz="1400" u="none" cap="none" strike="noStrike">
                        <a:latin typeface="Verdana"/>
                        <a:ea typeface="Verdana"/>
                        <a:cs typeface="Verdana"/>
                        <a:sym typeface="Verdana"/>
                      </a:endParaRPr>
                    </a:p>
                  </a:txBody>
                  <a:tcPr marT="4507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400" u="none" cap="none" strike="noStrike">
                          <a:latin typeface="Verdana"/>
                          <a:ea typeface="Verdana"/>
                          <a:cs typeface="Verdana"/>
                          <a:sym typeface="Verdana"/>
                        </a:rPr>
                        <a:t>0</a:t>
                      </a:r>
                      <a:endParaRPr sz="1400" u="none" cap="none" strike="noStrike">
                        <a:latin typeface="Verdana"/>
                        <a:ea typeface="Verdana"/>
                        <a:cs typeface="Verdana"/>
                        <a:sym typeface="Verdana"/>
                      </a:endParaRPr>
                    </a:p>
                  </a:txBody>
                  <a:tcPr marT="45075"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5920" marR="0" rtl="0" algn="l">
                        <a:lnSpc>
                          <a:spcPct val="100000"/>
                        </a:lnSpc>
                        <a:spcBef>
                          <a:spcPts val="0"/>
                        </a:spcBef>
                        <a:spcAft>
                          <a:spcPts val="0"/>
                        </a:spcAft>
                        <a:buNone/>
                      </a:pPr>
                      <a:r>
                        <a:rPr lang="en-US" sz="1400" u="none" cap="none" strike="noStrike">
                          <a:latin typeface="Verdana"/>
                          <a:ea typeface="Verdana"/>
                          <a:cs typeface="Verdana"/>
                          <a:sym typeface="Verdana"/>
                        </a:rPr>
                        <a:t>2</a:t>
                      </a:r>
                      <a:endParaRPr sz="1400" u="none" cap="none" strike="noStrike">
                        <a:latin typeface="Verdana"/>
                        <a:ea typeface="Verdana"/>
                        <a:cs typeface="Verdana"/>
                        <a:sym typeface="Verdana"/>
                      </a:endParaRPr>
                    </a:p>
                  </a:txBody>
                  <a:tcPr marT="45075"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None/>
                      </a:pPr>
                      <a:r>
                        <a:rPr lang="en-US" sz="1400" u="none" cap="none" strike="noStrike">
                          <a:latin typeface="Verdana"/>
                          <a:ea typeface="Verdana"/>
                          <a:cs typeface="Verdana"/>
                          <a:sym typeface="Verdana"/>
                        </a:rPr>
                        <a:t>0</a:t>
                      </a:r>
                      <a:endParaRPr sz="1400" u="none" cap="none" strike="noStrike">
                        <a:latin typeface="Verdana"/>
                        <a:ea typeface="Verdana"/>
                        <a:cs typeface="Verdana"/>
                        <a:sym typeface="Verdana"/>
                      </a:endParaRPr>
                    </a:p>
                  </a:txBody>
                  <a:tcPr marT="4507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4445" rtl="0" algn="ctr">
                        <a:lnSpc>
                          <a:spcPct val="100000"/>
                        </a:lnSpc>
                        <a:spcBef>
                          <a:spcPts val="0"/>
                        </a:spcBef>
                        <a:spcAft>
                          <a:spcPts val="0"/>
                        </a:spcAft>
                        <a:buNone/>
                      </a:pPr>
                      <a:r>
                        <a:rPr b="1" lang="en-US" sz="2400" u="none" cap="none" strike="noStrike">
                          <a:solidFill>
                            <a:srgbClr val="04607A"/>
                          </a:solidFill>
                          <a:latin typeface="Verdana"/>
                          <a:ea typeface="Verdana"/>
                          <a:cs typeface="Verdana"/>
                          <a:sym typeface="Verdana"/>
                        </a:rPr>
                        <a:t>3</a:t>
                      </a:r>
                      <a:endParaRPr sz="2400" u="none" cap="none" strike="noStrike">
                        <a:latin typeface="Verdana"/>
                        <a:ea typeface="Verdana"/>
                        <a:cs typeface="Verdana"/>
                        <a:sym typeface="Verdana"/>
                      </a:endParaRPr>
                    </a:p>
                  </a:txBody>
                  <a:tcPr marT="45075"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5920" marR="0" rtl="0" algn="l">
                        <a:lnSpc>
                          <a:spcPct val="100000"/>
                        </a:lnSpc>
                        <a:spcBef>
                          <a:spcPts val="0"/>
                        </a:spcBef>
                        <a:spcAft>
                          <a:spcPts val="0"/>
                        </a:spcAft>
                        <a:buNone/>
                      </a:pPr>
                      <a:r>
                        <a:rPr lang="en-US" sz="1400" u="none" cap="none" strike="noStrike">
                          <a:latin typeface="Verdana"/>
                          <a:ea typeface="Verdana"/>
                          <a:cs typeface="Verdana"/>
                          <a:sym typeface="Verdana"/>
                        </a:rPr>
                        <a:t>9</a:t>
                      </a:r>
                      <a:endParaRPr sz="1400" u="none" cap="none" strike="noStrike">
                        <a:latin typeface="Verdana"/>
                        <a:ea typeface="Verdana"/>
                        <a:cs typeface="Verdana"/>
                        <a:sym typeface="Verdana"/>
                      </a:endParaRPr>
                    </a:p>
                  </a:txBody>
                  <a:tcPr marT="45075"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325">
                <a:tc>
                  <a:txBody>
                    <a:bodyPr/>
                    <a:lstStyle/>
                    <a:p>
                      <a:pPr indent="0" lvl="0" marL="0" marR="0" rtl="0" algn="ctr">
                        <a:lnSpc>
                          <a:spcPct val="100000"/>
                        </a:lnSpc>
                        <a:spcBef>
                          <a:spcPts val="0"/>
                        </a:spcBef>
                        <a:spcAft>
                          <a:spcPts val="0"/>
                        </a:spcAft>
                        <a:buNone/>
                      </a:pPr>
                      <a:r>
                        <a:rPr b="1" lang="en-US" sz="2400" u="none" cap="none" strike="noStrike">
                          <a:solidFill>
                            <a:srgbClr val="04607A"/>
                          </a:solidFill>
                          <a:latin typeface="Verdana"/>
                          <a:ea typeface="Verdana"/>
                          <a:cs typeface="Verdana"/>
                          <a:sym typeface="Verdana"/>
                        </a:rPr>
                        <a:t>3</a:t>
                      </a:r>
                      <a:endParaRPr sz="2400" u="none" cap="none" strike="noStrike">
                        <a:latin typeface="Verdana"/>
                        <a:ea typeface="Verdana"/>
                        <a:cs typeface="Verdana"/>
                        <a:sym typeface="Verdana"/>
                      </a:endParaRPr>
                    </a:p>
                  </a:txBody>
                  <a:tcPr marT="4507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400" u="none" cap="none" strike="noStrike">
                          <a:latin typeface="Verdana"/>
                          <a:ea typeface="Verdana"/>
                          <a:cs typeface="Verdana"/>
                          <a:sym typeface="Verdana"/>
                        </a:rPr>
                        <a:t>0</a:t>
                      </a:r>
                      <a:endParaRPr sz="1400" u="none" cap="none" strike="noStrike">
                        <a:latin typeface="Verdana"/>
                        <a:ea typeface="Verdana"/>
                        <a:cs typeface="Verdana"/>
                        <a:sym typeface="Verdana"/>
                      </a:endParaRPr>
                    </a:p>
                  </a:txBody>
                  <a:tcPr marT="45075"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5920" marR="0" rtl="0" algn="l">
                        <a:lnSpc>
                          <a:spcPct val="100000"/>
                        </a:lnSpc>
                        <a:spcBef>
                          <a:spcPts val="0"/>
                        </a:spcBef>
                        <a:spcAft>
                          <a:spcPts val="0"/>
                        </a:spcAft>
                        <a:buNone/>
                      </a:pPr>
                      <a:r>
                        <a:rPr lang="en-US" sz="1400" u="none" cap="none" strike="noStrike">
                          <a:latin typeface="Verdana"/>
                          <a:ea typeface="Verdana"/>
                          <a:cs typeface="Verdana"/>
                          <a:sym typeface="Verdana"/>
                        </a:rPr>
                        <a:t>2</a:t>
                      </a:r>
                      <a:endParaRPr sz="1400" u="none" cap="none" strike="noStrike">
                        <a:latin typeface="Verdana"/>
                        <a:ea typeface="Verdana"/>
                        <a:cs typeface="Verdana"/>
                        <a:sym typeface="Verdana"/>
                      </a:endParaRPr>
                    </a:p>
                  </a:txBody>
                  <a:tcPr marT="45075"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None/>
                      </a:pPr>
                      <a:r>
                        <a:rPr lang="en-US" sz="1400" u="none" cap="none" strike="noStrike">
                          <a:latin typeface="Verdana"/>
                          <a:ea typeface="Verdana"/>
                          <a:cs typeface="Verdana"/>
                          <a:sym typeface="Verdana"/>
                        </a:rPr>
                        <a:t>3</a:t>
                      </a:r>
                      <a:endParaRPr sz="1400" u="none" cap="none" strike="noStrike">
                        <a:latin typeface="Verdana"/>
                        <a:ea typeface="Verdana"/>
                        <a:cs typeface="Verdana"/>
                        <a:sym typeface="Verdana"/>
                      </a:endParaRPr>
                    </a:p>
                  </a:txBody>
                  <a:tcPr marT="4572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4445" rtl="0" algn="ctr">
                        <a:lnSpc>
                          <a:spcPct val="100000"/>
                        </a:lnSpc>
                        <a:spcBef>
                          <a:spcPts val="0"/>
                        </a:spcBef>
                        <a:spcAft>
                          <a:spcPts val="0"/>
                        </a:spcAft>
                        <a:buNone/>
                      </a:pPr>
                      <a:r>
                        <a:rPr b="1" lang="en-US" sz="2400" u="none" cap="none" strike="noStrike">
                          <a:solidFill>
                            <a:srgbClr val="04607A"/>
                          </a:solidFill>
                          <a:latin typeface="Verdana"/>
                          <a:ea typeface="Verdana"/>
                          <a:cs typeface="Verdana"/>
                          <a:sym typeface="Verdana"/>
                        </a:rPr>
                        <a:t>3</a:t>
                      </a:r>
                      <a:endParaRPr sz="2400" u="none" cap="none" strike="noStrike">
                        <a:latin typeface="Verdana"/>
                        <a:ea typeface="Verdana"/>
                        <a:cs typeface="Verdana"/>
                        <a:sym typeface="Verdana"/>
                      </a:endParaRPr>
                    </a:p>
                  </a:txBody>
                  <a:tcPr marT="45075"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5920" marR="0" rtl="0" algn="l">
                        <a:lnSpc>
                          <a:spcPct val="100000"/>
                        </a:lnSpc>
                        <a:spcBef>
                          <a:spcPts val="0"/>
                        </a:spcBef>
                        <a:spcAft>
                          <a:spcPts val="0"/>
                        </a:spcAft>
                        <a:buNone/>
                      </a:pPr>
                      <a:r>
                        <a:rPr lang="en-US" sz="1400" u="none" cap="none" strike="noStrike">
                          <a:latin typeface="Verdana"/>
                          <a:ea typeface="Verdana"/>
                          <a:cs typeface="Verdana"/>
                          <a:sym typeface="Verdana"/>
                        </a:rPr>
                        <a:t>7</a:t>
                      </a:r>
                      <a:endParaRPr sz="1400" u="none" cap="none" strike="noStrike">
                        <a:latin typeface="Verdana"/>
                        <a:ea typeface="Verdana"/>
                        <a:cs typeface="Verdana"/>
                        <a:sym typeface="Verdana"/>
                      </a:endParaRPr>
                    </a:p>
                  </a:txBody>
                  <a:tcPr marT="45725"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325">
                <a:tc>
                  <a:txBody>
                    <a:bodyPr/>
                    <a:lstStyle/>
                    <a:p>
                      <a:pPr indent="0" lvl="0" marL="0" marR="0" rtl="0" algn="ctr">
                        <a:lnSpc>
                          <a:spcPct val="100000"/>
                        </a:lnSpc>
                        <a:spcBef>
                          <a:spcPts val="0"/>
                        </a:spcBef>
                        <a:spcAft>
                          <a:spcPts val="0"/>
                        </a:spcAft>
                        <a:buNone/>
                      </a:pPr>
                      <a:r>
                        <a:rPr b="1" lang="en-US" sz="2400" u="none" cap="none" strike="noStrike">
                          <a:solidFill>
                            <a:srgbClr val="0033CC"/>
                          </a:solidFill>
                          <a:latin typeface="Verdana"/>
                          <a:ea typeface="Verdana"/>
                          <a:cs typeface="Verdana"/>
                          <a:sym typeface="Verdana"/>
                        </a:rPr>
                        <a:t>4</a:t>
                      </a:r>
                      <a:endParaRPr sz="2400" u="none" cap="none" strike="noStrike">
                        <a:latin typeface="Verdana"/>
                        <a:ea typeface="Verdana"/>
                        <a:cs typeface="Verdana"/>
                        <a:sym typeface="Verdana"/>
                      </a:endParaRPr>
                    </a:p>
                  </a:txBody>
                  <a:tcPr marT="4507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400" u="none" cap="none" strike="noStrike">
                          <a:latin typeface="Verdana"/>
                          <a:ea typeface="Verdana"/>
                          <a:cs typeface="Verdana"/>
                          <a:sym typeface="Verdana"/>
                        </a:rPr>
                        <a:t>2</a:t>
                      </a:r>
                      <a:endParaRPr sz="1400" u="none" cap="none" strike="noStrike">
                        <a:latin typeface="Verdana"/>
                        <a:ea typeface="Verdana"/>
                        <a:cs typeface="Verdana"/>
                        <a:sym typeface="Verdana"/>
                      </a:endParaRPr>
                    </a:p>
                  </a:txBody>
                  <a:tcPr marT="45725"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5920" marR="0" rtl="0" algn="l">
                        <a:lnSpc>
                          <a:spcPct val="100000"/>
                        </a:lnSpc>
                        <a:spcBef>
                          <a:spcPts val="0"/>
                        </a:spcBef>
                        <a:spcAft>
                          <a:spcPts val="0"/>
                        </a:spcAft>
                        <a:buNone/>
                      </a:pPr>
                      <a:r>
                        <a:rPr lang="en-US" sz="1400" u="none" cap="none" strike="noStrike">
                          <a:latin typeface="Verdana"/>
                          <a:ea typeface="Verdana"/>
                          <a:cs typeface="Verdana"/>
                          <a:sym typeface="Verdana"/>
                        </a:rPr>
                        <a:t>5</a:t>
                      </a:r>
                      <a:endParaRPr sz="1400" u="none" cap="none" strike="noStrike">
                        <a:latin typeface="Verdana"/>
                        <a:ea typeface="Verdana"/>
                        <a:cs typeface="Verdana"/>
                        <a:sym typeface="Verdana"/>
                      </a:endParaRPr>
                    </a:p>
                  </a:txBody>
                  <a:tcPr marT="45725"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50">
                <a:tc>
                  <a:txBody>
                    <a:bodyPr/>
                    <a:lstStyle/>
                    <a:p>
                      <a:pPr indent="0" lvl="0" marL="0" marR="0" rtl="0" algn="ctr">
                        <a:lnSpc>
                          <a:spcPct val="100000"/>
                        </a:lnSpc>
                        <a:spcBef>
                          <a:spcPts val="0"/>
                        </a:spcBef>
                        <a:spcAft>
                          <a:spcPts val="0"/>
                        </a:spcAft>
                        <a:buNone/>
                      </a:pPr>
                      <a:r>
                        <a:rPr b="1" lang="en-US" sz="2400" u="none" cap="none" strike="noStrike">
                          <a:solidFill>
                            <a:srgbClr val="0033CC"/>
                          </a:solidFill>
                          <a:latin typeface="Verdana"/>
                          <a:ea typeface="Verdana"/>
                          <a:cs typeface="Verdana"/>
                          <a:sym typeface="Verdana"/>
                        </a:rPr>
                        <a:t>0</a:t>
                      </a:r>
                      <a:endParaRPr sz="2400" u="none" cap="none" strike="noStrike">
                        <a:latin typeface="Verdana"/>
                        <a:ea typeface="Verdana"/>
                        <a:cs typeface="Verdana"/>
                        <a:sym typeface="Verdana"/>
                      </a:endParaRPr>
                    </a:p>
                  </a:txBody>
                  <a:tcPr marT="4507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400" u="none" cap="none" strike="noStrike">
                          <a:latin typeface="Verdana"/>
                          <a:ea typeface="Verdana"/>
                          <a:cs typeface="Verdana"/>
                          <a:sym typeface="Verdana"/>
                        </a:rPr>
                        <a:t>2</a:t>
                      </a:r>
                      <a:endParaRPr sz="1400" u="none" cap="none" strike="noStrike">
                        <a:latin typeface="Verdana"/>
                        <a:ea typeface="Verdana"/>
                        <a:cs typeface="Verdana"/>
                        <a:sym typeface="Verdana"/>
                      </a:endParaRPr>
                    </a:p>
                  </a:txBody>
                  <a:tcPr marT="45725"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75920" marR="0" rtl="0" algn="l">
                        <a:lnSpc>
                          <a:spcPct val="100000"/>
                        </a:lnSpc>
                        <a:spcBef>
                          <a:spcPts val="0"/>
                        </a:spcBef>
                        <a:spcAft>
                          <a:spcPts val="0"/>
                        </a:spcAft>
                        <a:buNone/>
                      </a:pPr>
                      <a:r>
                        <a:rPr lang="en-US" sz="1400" u="none" cap="none" strike="noStrike">
                          <a:latin typeface="Verdana"/>
                          <a:ea typeface="Verdana"/>
                          <a:cs typeface="Verdana"/>
                          <a:sym typeface="Verdana"/>
                        </a:rPr>
                        <a:t>9</a:t>
                      </a:r>
                      <a:endParaRPr sz="1400" u="none" cap="none" strike="noStrike">
                        <a:latin typeface="Verdana"/>
                        <a:ea typeface="Verdana"/>
                        <a:cs typeface="Verdana"/>
                        <a:sym typeface="Verdana"/>
                      </a:endParaRPr>
                    </a:p>
                  </a:txBody>
                  <a:tcPr marT="45725"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75">
                <a:tc>
                  <a:txBody>
                    <a:bodyPr/>
                    <a:lstStyle/>
                    <a:p>
                      <a:pPr indent="0" lvl="0" marL="0" marR="0" rtl="0" algn="ctr">
                        <a:lnSpc>
                          <a:spcPct val="100000"/>
                        </a:lnSpc>
                        <a:spcBef>
                          <a:spcPts val="0"/>
                        </a:spcBef>
                        <a:spcAft>
                          <a:spcPts val="0"/>
                        </a:spcAft>
                        <a:buNone/>
                      </a:pPr>
                      <a:r>
                        <a:rPr b="1" lang="en-US" sz="2400" u="none" cap="none" strike="noStrike">
                          <a:solidFill>
                            <a:srgbClr val="0033CC"/>
                          </a:solidFill>
                          <a:latin typeface="Verdana"/>
                          <a:ea typeface="Verdana"/>
                          <a:cs typeface="Verdana"/>
                          <a:sym typeface="Verdana"/>
                        </a:rPr>
                        <a:t>2</a:t>
                      </a:r>
                      <a:endParaRPr sz="2400" u="none" cap="none" strike="noStrike">
                        <a:latin typeface="Verdana"/>
                        <a:ea typeface="Verdana"/>
                        <a:cs typeface="Verdana"/>
                        <a:sym typeface="Verdana"/>
                      </a:endParaRPr>
                    </a:p>
                  </a:txBody>
                  <a:tcPr marT="45725" marB="0" marR="0" marL="0">
                    <a:lnL cap="flat" cmpd="sng" w="28575">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400" u="none" cap="none" strike="noStrike">
                          <a:latin typeface="Verdana"/>
                          <a:ea typeface="Verdana"/>
                          <a:cs typeface="Verdana"/>
                          <a:sym typeface="Verdana"/>
                        </a:rPr>
                        <a:t>0</a:t>
                      </a:r>
                      <a:endParaRPr sz="1400" u="none" cap="none" strike="noStrike">
                        <a:latin typeface="Verdana"/>
                        <a:ea typeface="Verdana"/>
                        <a:cs typeface="Verdana"/>
                        <a:sym typeface="Verdana"/>
                      </a:endParaRPr>
                    </a:p>
                  </a:txBody>
                  <a:tcPr marT="45725" marB="0" marR="0" marL="0">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498" name="Google Shape;498;p47"/>
          <p:cNvSpPr/>
          <p:nvPr/>
        </p:nvSpPr>
        <p:spPr>
          <a:xfrm>
            <a:off x="1676400" y="3561714"/>
            <a:ext cx="2440305" cy="2185035"/>
          </a:xfrm>
          <a:custGeom>
            <a:rect b="b" l="l" r="r" t="t"/>
            <a:pathLst>
              <a:path extrusionOk="0" h="2185035" w="2440304">
                <a:moveTo>
                  <a:pt x="2363343" y="371856"/>
                </a:moveTo>
                <a:lnTo>
                  <a:pt x="2361057" y="359410"/>
                </a:lnTo>
                <a:lnTo>
                  <a:pt x="34328" y="769124"/>
                </a:lnTo>
                <a:lnTo>
                  <a:pt x="86487" y="724916"/>
                </a:lnTo>
                <a:lnTo>
                  <a:pt x="86868" y="720979"/>
                </a:lnTo>
                <a:lnTo>
                  <a:pt x="82296" y="715645"/>
                </a:lnTo>
                <a:lnTo>
                  <a:pt x="78232" y="715264"/>
                </a:lnTo>
                <a:lnTo>
                  <a:pt x="75565" y="717550"/>
                </a:lnTo>
                <a:lnTo>
                  <a:pt x="0" y="781558"/>
                </a:lnTo>
                <a:lnTo>
                  <a:pt x="92964" y="815848"/>
                </a:lnTo>
                <a:lnTo>
                  <a:pt x="96266" y="817118"/>
                </a:lnTo>
                <a:lnTo>
                  <a:pt x="99822" y="815467"/>
                </a:lnTo>
                <a:lnTo>
                  <a:pt x="102362" y="808863"/>
                </a:lnTo>
                <a:lnTo>
                  <a:pt x="100584" y="805180"/>
                </a:lnTo>
                <a:lnTo>
                  <a:pt x="97282" y="804037"/>
                </a:lnTo>
                <a:lnTo>
                  <a:pt x="47536" y="785622"/>
                </a:lnTo>
                <a:lnTo>
                  <a:pt x="36550" y="781558"/>
                </a:lnTo>
                <a:lnTo>
                  <a:pt x="2363343" y="371856"/>
                </a:lnTo>
                <a:close/>
              </a:path>
              <a:path extrusionOk="0" h="2185035" w="2440304">
                <a:moveTo>
                  <a:pt x="2364359" y="11938"/>
                </a:moveTo>
                <a:lnTo>
                  <a:pt x="2360041" y="0"/>
                </a:lnTo>
                <a:lnTo>
                  <a:pt x="1022286" y="483031"/>
                </a:lnTo>
                <a:lnTo>
                  <a:pt x="1063879" y="433324"/>
                </a:lnTo>
                <a:lnTo>
                  <a:pt x="1066165" y="430657"/>
                </a:lnTo>
                <a:lnTo>
                  <a:pt x="1065784" y="426720"/>
                </a:lnTo>
                <a:lnTo>
                  <a:pt x="1063117" y="424434"/>
                </a:lnTo>
                <a:lnTo>
                  <a:pt x="1060323" y="422148"/>
                </a:lnTo>
                <a:lnTo>
                  <a:pt x="1056386" y="422529"/>
                </a:lnTo>
                <a:lnTo>
                  <a:pt x="1054100" y="425196"/>
                </a:lnTo>
                <a:lnTo>
                  <a:pt x="990600" y="501269"/>
                </a:lnTo>
                <a:lnTo>
                  <a:pt x="1091438" y="519811"/>
                </a:lnTo>
                <a:lnTo>
                  <a:pt x="1094867" y="517525"/>
                </a:lnTo>
                <a:lnTo>
                  <a:pt x="1095375" y="514096"/>
                </a:lnTo>
                <a:lnTo>
                  <a:pt x="1096010" y="510667"/>
                </a:lnTo>
                <a:lnTo>
                  <a:pt x="1093851" y="507365"/>
                </a:lnTo>
                <a:lnTo>
                  <a:pt x="1069632" y="502920"/>
                </a:lnTo>
                <a:lnTo>
                  <a:pt x="1026566" y="494982"/>
                </a:lnTo>
                <a:lnTo>
                  <a:pt x="2364359" y="11938"/>
                </a:lnTo>
                <a:close/>
              </a:path>
              <a:path extrusionOk="0" h="2185035" w="2440304">
                <a:moveTo>
                  <a:pt x="2364867" y="787400"/>
                </a:moveTo>
                <a:lnTo>
                  <a:pt x="2359533" y="775843"/>
                </a:lnTo>
                <a:lnTo>
                  <a:pt x="1020889" y="1386293"/>
                </a:lnTo>
                <a:lnTo>
                  <a:pt x="1058164" y="1333500"/>
                </a:lnTo>
                <a:lnTo>
                  <a:pt x="1060196" y="1330706"/>
                </a:lnTo>
                <a:lnTo>
                  <a:pt x="1059434" y="1326769"/>
                </a:lnTo>
                <a:lnTo>
                  <a:pt x="1056640" y="1324737"/>
                </a:lnTo>
                <a:lnTo>
                  <a:pt x="1053719" y="1322705"/>
                </a:lnTo>
                <a:lnTo>
                  <a:pt x="1049782" y="1323340"/>
                </a:lnTo>
                <a:lnTo>
                  <a:pt x="1047750" y="1326261"/>
                </a:lnTo>
                <a:lnTo>
                  <a:pt x="990600" y="1407160"/>
                </a:lnTo>
                <a:lnTo>
                  <a:pt x="1092708" y="1417447"/>
                </a:lnTo>
                <a:lnTo>
                  <a:pt x="1095756" y="1414907"/>
                </a:lnTo>
                <a:lnTo>
                  <a:pt x="1096518" y="1407922"/>
                </a:lnTo>
                <a:lnTo>
                  <a:pt x="1096302" y="1407668"/>
                </a:lnTo>
                <a:lnTo>
                  <a:pt x="1093978" y="1404747"/>
                </a:lnTo>
                <a:lnTo>
                  <a:pt x="1090422" y="1404493"/>
                </a:lnTo>
                <a:lnTo>
                  <a:pt x="1025969" y="1397965"/>
                </a:lnTo>
                <a:lnTo>
                  <a:pt x="2364867" y="787400"/>
                </a:lnTo>
                <a:close/>
              </a:path>
              <a:path extrusionOk="0" h="2185035" w="2440304">
                <a:moveTo>
                  <a:pt x="2439797" y="1626108"/>
                </a:moveTo>
                <a:lnTo>
                  <a:pt x="2437003" y="1613662"/>
                </a:lnTo>
                <a:lnTo>
                  <a:pt x="33921" y="2139365"/>
                </a:lnTo>
                <a:lnTo>
                  <a:pt x="81534" y="2095563"/>
                </a:lnTo>
                <a:lnTo>
                  <a:pt x="84074" y="2093188"/>
                </a:lnTo>
                <a:lnTo>
                  <a:pt x="84328" y="2089175"/>
                </a:lnTo>
                <a:lnTo>
                  <a:pt x="79502" y="2084006"/>
                </a:lnTo>
                <a:lnTo>
                  <a:pt x="75565" y="2083841"/>
                </a:lnTo>
                <a:lnTo>
                  <a:pt x="72898" y="2086216"/>
                </a:lnTo>
                <a:lnTo>
                  <a:pt x="0" y="2153285"/>
                </a:lnTo>
                <a:lnTo>
                  <a:pt x="97663" y="2184857"/>
                </a:lnTo>
                <a:lnTo>
                  <a:pt x="101219" y="2183028"/>
                </a:lnTo>
                <a:lnTo>
                  <a:pt x="102235" y="2179688"/>
                </a:lnTo>
                <a:lnTo>
                  <a:pt x="103378" y="2176348"/>
                </a:lnTo>
                <a:lnTo>
                  <a:pt x="101473" y="2172779"/>
                </a:lnTo>
                <a:lnTo>
                  <a:pt x="52070" y="2156803"/>
                </a:lnTo>
                <a:lnTo>
                  <a:pt x="36537" y="2151786"/>
                </a:lnTo>
                <a:lnTo>
                  <a:pt x="2439797" y="1626108"/>
                </a:lnTo>
                <a:close/>
              </a:path>
              <a:path extrusionOk="0" h="2185035" w="2440304">
                <a:moveTo>
                  <a:pt x="2439924" y="1133856"/>
                </a:moveTo>
                <a:lnTo>
                  <a:pt x="2436876" y="1121410"/>
                </a:lnTo>
                <a:lnTo>
                  <a:pt x="109829" y="1681289"/>
                </a:lnTo>
                <a:lnTo>
                  <a:pt x="156464" y="1636522"/>
                </a:lnTo>
                <a:lnTo>
                  <a:pt x="159004" y="1634109"/>
                </a:lnTo>
                <a:lnTo>
                  <a:pt x="159131" y="1630172"/>
                </a:lnTo>
                <a:lnTo>
                  <a:pt x="154305" y="1625092"/>
                </a:lnTo>
                <a:lnTo>
                  <a:pt x="150241" y="1624965"/>
                </a:lnTo>
                <a:lnTo>
                  <a:pt x="76200" y="1695958"/>
                </a:lnTo>
                <a:lnTo>
                  <a:pt x="174498" y="1725549"/>
                </a:lnTo>
                <a:lnTo>
                  <a:pt x="177927" y="1723644"/>
                </a:lnTo>
                <a:lnTo>
                  <a:pt x="178943" y="1720215"/>
                </a:lnTo>
                <a:lnTo>
                  <a:pt x="179959" y="1716913"/>
                </a:lnTo>
                <a:lnTo>
                  <a:pt x="178054" y="1713357"/>
                </a:lnTo>
                <a:lnTo>
                  <a:pt x="131254" y="1699260"/>
                </a:lnTo>
                <a:lnTo>
                  <a:pt x="112877" y="1693735"/>
                </a:lnTo>
                <a:lnTo>
                  <a:pt x="2439924" y="11338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47"/>
          <p:cNvSpPr txBox="1"/>
          <p:nvPr/>
        </p:nvSpPr>
        <p:spPr>
          <a:xfrm>
            <a:off x="4117975" y="3451605"/>
            <a:ext cx="4417695" cy="23094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100">
                <a:solidFill>
                  <a:schemeClr val="dk1"/>
                </a:solidFill>
                <a:latin typeface="Verdana"/>
                <a:ea typeface="Verdana"/>
                <a:cs typeface="Verdana"/>
                <a:sym typeface="Verdana"/>
              </a:rPr>
              <a:t>2. </a:t>
            </a:r>
            <a:r>
              <a:rPr b="1" lang="en-US" sz="900">
                <a:solidFill>
                  <a:schemeClr val="dk1"/>
                </a:solidFill>
                <a:latin typeface="Tahoma"/>
                <a:ea typeface="Tahoma"/>
                <a:cs typeface="Tahoma"/>
                <a:sym typeface="Tahoma"/>
              </a:rPr>
              <a:t>Fill the 3-gallon jug</a:t>
            </a:r>
            <a:endParaRPr sz="900">
              <a:solidFill>
                <a:schemeClr val="dk1"/>
              </a:solidFill>
              <a:latin typeface="Tahoma"/>
              <a:ea typeface="Tahoma"/>
              <a:cs typeface="Tahoma"/>
              <a:sym typeface="Tahoma"/>
            </a:endParaRPr>
          </a:p>
          <a:p>
            <a:pPr indent="0" lvl="0" marL="12700" marR="291465" rtl="0" algn="l">
              <a:lnSpc>
                <a:spcPct val="95833"/>
              </a:lnSpc>
              <a:spcBef>
                <a:spcPts val="1140"/>
              </a:spcBef>
              <a:spcAft>
                <a:spcPts val="0"/>
              </a:spcAft>
              <a:buNone/>
            </a:pPr>
            <a:r>
              <a:rPr b="1" lang="en-US" sz="1200">
                <a:solidFill>
                  <a:srgbClr val="04607A"/>
                </a:solidFill>
                <a:latin typeface="Verdana"/>
                <a:ea typeface="Verdana"/>
                <a:cs typeface="Verdana"/>
                <a:sym typeface="Verdana"/>
              </a:rPr>
              <a:t>9. </a:t>
            </a:r>
            <a:r>
              <a:rPr b="1" lang="en-US" sz="1200">
                <a:solidFill>
                  <a:schemeClr val="dk1"/>
                </a:solidFill>
                <a:latin typeface="Tahoma"/>
                <a:ea typeface="Tahoma"/>
                <a:cs typeface="Tahoma"/>
                <a:sym typeface="Tahoma"/>
              </a:rPr>
              <a:t>Pour all the water from the 3-gallon jug into the 4-  gallon jug</a:t>
            </a:r>
            <a:endParaRPr sz="1200">
              <a:solidFill>
                <a:schemeClr val="dk1"/>
              </a:solidFill>
              <a:latin typeface="Tahoma"/>
              <a:ea typeface="Tahoma"/>
              <a:cs typeface="Tahoma"/>
              <a:sym typeface="Tahoma"/>
            </a:endParaRPr>
          </a:p>
          <a:p>
            <a:pPr indent="0" lvl="0" marL="12700" marR="0" rtl="0" algn="l">
              <a:lnSpc>
                <a:spcPct val="100000"/>
              </a:lnSpc>
              <a:spcBef>
                <a:spcPts val="1019"/>
              </a:spcBef>
              <a:spcAft>
                <a:spcPts val="0"/>
              </a:spcAft>
              <a:buNone/>
            </a:pPr>
            <a:r>
              <a:rPr b="1" lang="en-US" sz="1200">
                <a:solidFill>
                  <a:schemeClr val="dk1"/>
                </a:solidFill>
                <a:latin typeface="Verdana"/>
                <a:ea typeface="Verdana"/>
                <a:cs typeface="Verdana"/>
                <a:sym typeface="Verdana"/>
              </a:rPr>
              <a:t>2 . </a:t>
            </a:r>
            <a:r>
              <a:rPr b="1" lang="en-US" sz="1200">
                <a:solidFill>
                  <a:schemeClr val="dk1"/>
                </a:solidFill>
                <a:latin typeface="Tahoma"/>
                <a:ea typeface="Tahoma"/>
                <a:cs typeface="Tahoma"/>
                <a:sym typeface="Tahoma"/>
              </a:rPr>
              <a:t>Fill the 3-gallon jug</a:t>
            </a:r>
            <a:endParaRPr sz="1200">
              <a:solidFill>
                <a:schemeClr val="dk1"/>
              </a:solidFill>
              <a:latin typeface="Tahoma"/>
              <a:ea typeface="Tahoma"/>
              <a:cs typeface="Tahoma"/>
              <a:sym typeface="Tahoma"/>
            </a:endParaRPr>
          </a:p>
          <a:p>
            <a:pPr indent="0" lvl="0" marL="88900" marR="5080" rtl="0" algn="l">
              <a:lnSpc>
                <a:spcPct val="95833"/>
              </a:lnSpc>
              <a:spcBef>
                <a:spcPts val="1240"/>
              </a:spcBef>
              <a:spcAft>
                <a:spcPts val="0"/>
              </a:spcAft>
              <a:buNone/>
            </a:pPr>
            <a:r>
              <a:rPr b="1" lang="en-US" sz="1200">
                <a:solidFill>
                  <a:schemeClr val="dk1"/>
                </a:solidFill>
                <a:latin typeface="Tahoma"/>
                <a:ea typeface="Tahoma"/>
                <a:cs typeface="Tahoma"/>
                <a:sym typeface="Tahoma"/>
              </a:rPr>
              <a:t>7. Pour water from the 3-gallon jug into the 4-gallon jug  until the 4-gallon jug is full</a:t>
            </a:r>
            <a:endParaRPr sz="1200">
              <a:solidFill>
                <a:schemeClr val="dk1"/>
              </a:solidFill>
              <a:latin typeface="Tahoma"/>
              <a:ea typeface="Tahoma"/>
              <a:cs typeface="Tahoma"/>
              <a:sym typeface="Tahoma"/>
            </a:endParaRPr>
          </a:p>
          <a:p>
            <a:pPr indent="0" lvl="0" marL="0" marR="0" rtl="0" algn="l">
              <a:lnSpc>
                <a:spcPct val="100000"/>
              </a:lnSpc>
              <a:spcBef>
                <a:spcPts val="55"/>
              </a:spcBef>
              <a:spcAft>
                <a:spcPts val="0"/>
              </a:spcAft>
              <a:buNone/>
            </a:pPr>
            <a:r>
              <a:t/>
            </a:r>
            <a:endParaRPr sz="1300">
              <a:solidFill>
                <a:schemeClr val="dk1"/>
              </a:solidFill>
              <a:latin typeface="Tahoma"/>
              <a:ea typeface="Tahoma"/>
              <a:cs typeface="Tahoma"/>
              <a:sym typeface="Tahoma"/>
            </a:endParaRPr>
          </a:p>
          <a:p>
            <a:pPr indent="0" lvl="0" marL="165100" marR="0" rtl="0" algn="l">
              <a:lnSpc>
                <a:spcPct val="100000"/>
              </a:lnSpc>
              <a:spcBef>
                <a:spcPts val="0"/>
              </a:spcBef>
              <a:spcAft>
                <a:spcPts val="0"/>
              </a:spcAft>
              <a:buNone/>
            </a:pPr>
            <a:r>
              <a:rPr b="1" lang="en-US" sz="1200">
                <a:solidFill>
                  <a:schemeClr val="dk1"/>
                </a:solidFill>
                <a:latin typeface="Tahoma"/>
                <a:ea typeface="Tahoma"/>
                <a:cs typeface="Tahoma"/>
                <a:sym typeface="Tahoma"/>
              </a:rPr>
              <a:t>5. Empty the 4-gallon jug on the ground</a:t>
            </a:r>
            <a:endParaRPr sz="1200">
              <a:solidFill>
                <a:schemeClr val="dk1"/>
              </a:solidFill>
              <a:latin typeface="Tahoma"/>
              <a:ea typeface="Tahoma"/>
              <a:cs typeface="Tahoma"/>
              <a:sym typeface="Tahoma"/>
            </a:endParaRPr>
          </a:p>
          <a:p>
            <a:pPr indent="0" lvl="0" marL="0" marR="0" rtl="0" algn="l">
              <a:lnSpc>
                <a:spcPct val="100000"/>
              </a:lnSpc>
              <a:spcBef>
                <a:spcPts val="40"/>
              </a:spcBef>
              <a:spcAft>
                <a:spcPts val="0"/>
              </a:spcAft>
              <a:buNone/>
            </a:pPr>
            <a:r>
              <a:t/>
            </a:r>
            <a:endParaRPr sz="1500">
              <a:solidFill>
                <a:schemeClr val="dk1"/>
              </a:solidFill>
              <a:latin typeface="Tahoma"/>
              <a:ea typeface="Tahoma"/>
              <a:cs typeface="Tahoma"/>
              <a:sym typeface="Tahoma"/>
            </a:endParaRPr>
          </a:p>
          <a:p>
            <a:pPr indent="0" lvl="0" marL="165100" marR="165100" rtl="0" algn="l">
              <a:lnSpc>
                <a:spcPct val="80000"/>
              </a:lnSpc>
              <a:spcBef>
                <a:spcPts val="0"/>
              </a:spcBef>
              <a:spcAft>
                <a:spcPts val="0"/>
              </a:spcAft>
              <a:buNone/>
            </a:pPr>
            <a:r>
              <a:rPr b="1" lang="en-US" sz="1200">
                <a:solidFill>
                  <a:schemeClr val="dk1"/>
                </a:solidFill>
                <a:latin typeface="Tahoma"/>
                <a:ea typeface="Tahoma"/>
                <a:cs typeface="Tahoma"/>
                <a:sym typeface="Tahoma"/>
              </a:rPr>
              <a:t>9. Pour all the water from the 3-gallon jug into the 4-  gallon jug</a:t>
            </a:r>
            <a:endParaRPr sz="1200">
              <a:solidFill>
                <a:schemeClr val="dk1"/>
              </a:solidFill>
              <a:latin typeface="Tahoma"/>
              <a:ea typeface="Tahoma"/>
              <a:cs typeface="Tahoma"/>
              <a:sym typeface="Tahoma"/>
            </a:endParaRPr>
          </a:p>
        </p:txBody>
      </p:sp>
      <p:sp>
        <p:nvSpPr>
          <p:cNvPr id="500" name="Google Shape;500;p47"/>
          <p:cNvSpPr/>
          <p:nvPr/>
        </p:nvSpPr>
        <p:spPr>
          <a:xfrm>
            <a:off x="1828800" y="5597525"/>
            <a:ext cx="2363470" cy="531495"/>
          </a:xfrm>
          <a:custGeom>
            <a:rect b="b" l="l" r="r" t="t"/>
            <a:pathLst>
              <a:path extrusionOk="0" h="531495" w="2363470">
                <a:moveTo>
                  <a:pt x="76200" y="429666"/>
                </a:moveTo>
                <a:lnTo>
                  <a:pt x="73532" y="432003"/>
                </a:lnTo>
                <a:lnTo>
                  <a:pt x="0" y="498348"/>
                </a:lnTo>
                <a:lnTo>
                  <a:pt x="97281" y="530885"/>
                </a:lnTo>
                <a:lnTo>
                  <a:pt x="100837" y="529094"/>
                </a:lnTo>
                <a:lnTo>
                  <a:pt x="103124" y="522439"/>
                </a:lnTo>
                <a:lnTo>
                  <a:pt x="101345" y="518845"/>
                </a:lnTo>
                <a:lnTo>
                  <a:pt x="50972" y="502005"/>
                </a:lnTo>
                <a:lnTo>
                  <a:pt x="13588" y="502005"/>
                </a:lnTo>
                <a:lnTo>
                  <a:pt x="10922" y="489572"/>
                </a:lnTo>
                <a:lnTo>
                  <a:pt x="33954" y="484773"/>
                </a:lnTo>
                <a:lnTo>
                  <a:pt x="82042" y="441439"/>
                </a:lnTo>
                <a:lnTo>
                  <a:pt x="84708" y="439089"/>
                </a:lnTo>
                <a:lnTo>
                  <a:pt x="84962" y="435076"/>
                </a:lnTo>
                <a:lnTo>
                  <a:pt x="82550" y="432473"/>
                </a:lnTo>
                <a:lnTo>
                  <a:pt x="80263" y="429869"/>
                </a:lnTo>
                <a:lnTo>
                  <a:pt x="76200" y="429666"/>
                </a:lnTo>
                <a:close/>
              </a:path>
              <a:path extrusionOk="0" h="531495" w="2363470">
                <a:moveTo>
                  <a:pt x="33954" y="484773"/>
                </a:moveTo>
                <a:lnTo>
                  <a:pt x="10922" y="489572"/>
                </a:lnTo>
                <a:lnTo>
                  <a:pt x="13588" y="502005"/>
                </a:lnTo>
                <a:lnTo>
                  <a:pt x="20843" y="500494"/>
                </a:lnTo>
                <a:lnTo>
                  <a:pt x="16510" y="500494"/>
                </a:lnTo>
                <a:lnTo>
                  <a:pt x="14350" y="489762"/>
                </a:lnTo>
                <a:lnTo>
                  <a:pt x="28418" y="489762"/>
                </a:lnTo>
                <a:lnTo>
                  <a:pt x="33954" y="484773"/>
                </a:lnTo>
                <a:close/>
              </a:path>
              <a:path extrusionOk="0" h="531495" w="2363470">
                <a:moveTo>
                  <a:pt x="36619" y="497207"/>
                </a:moveTo>
                <a:lnTo>
                  <a:pt x="13588" y="502005"/>
                </a:lnTo>
                <a:lnTo>
                  <a:pt x="50972" y="502005"/>
                </a:lnTo>
                <a:lnTo>
                  <a:pt x="36619" y="497207"/>
                </a:lnTo>
                <a:close/>
              </a:path>
              <a:path extrusionOk="0" h="531495" w="2363470">
                <a:moveTo>
                  <a:pt x="14350" y="489762"/>
                </a:moveTo>
                <a:lnTo>
                  <a:pt x="16510" y="500494"/>
                </a:lnTo>
                <a:lnTo>
                  <a:pt x="24611" y="493193"/>
                </a:lnTo>
                <a:lnTo>
                  <a:pt x="14350" y="489762"/>
                </a:lnTo>
                <a:close/>
              </a:path>
              <a:path extrusionOk="0" h="531495" w="2363470">
                <a:moveTo>
                  <a:pt x="24611" y="493193"/>
                </a:moveTo>
                <a:lnTo>
                  <a:pt x="16510" y="500494"/>
                </a:lnTo>
                <a:lnTo>
                  <a:pt x="20843" y="500494"/>
                </a:lnTo>
                <a:lnTo>
                  <a:pt x="36619" y="497207"/>
                </a:lnTo>
                <a:lnTo>
                  <a:pt x="24611" y="493193"/>
                </a:lnTo>
                <a:close/>
              </a:path>
              <a:path extrusionOk="0" h="531495" w="2363470">
                <a:moveTo>
                  <a:pt x="2360929" y="0"/>
                </a:moveTo>
                <a:lnTo>
                  <a:pt x="33954" y="484773"/>
                </a:lnTo>
                <a:lnTo>
                  <a:pt x="24611" y="493193"/>
                </a:lnTo>
                <a:lnTo>
                  <a:pt x="36619" y="497207"/>
                </a:lnTo>
                <a:lnTo>
                  <a:pt x="2363470" y="12433"/>
                </a:lnTo>
                <a:lnTo>
                  <a:pt x="2360929" y="0"/>
                </a:lnTo>
                <a:close/>
              </a:path>
              <a:path extrusionOk="0" h="531495" w="2363470">
                <a:moveTo>
                  <a:pt x="28418" y="489762"/>
                </a:moveTo>
                <a:lnTo>
                  <a:pt x="14350" y="489762"/>
                </a:lnTo>
                <a:lnTo>
                  <a:pt x="24611" y="493193"/>
                </a:lnTo>
                <a:lnTo>
                  <a:pt x="28418" y="48976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01" name="Google Shape;501;p47"/>
          <p:cNvGrpSpPr/>
          <p:nvPr/>
        </p:nvGrpSpPr>
        <p:grpSpPr>
          <a:xfrm>
            <a:off x="4572000" y="0"/>
            <a:ext cx="4216907" cy="3654551"/>
            <a:chOff x="4572000" y="0"/>
            <a:chExt cx="4216907" cy="3654551"/>
          </a:xfrm>
        </p:grpSpPr>
        <p:pic>
          <p:nvPicPr>
            <p:cNvPr id="502" name="Google Shape;502;p47"/>
            <p:cNvPicPr preferRelativeResize="0"/>
            <p:nvPr/>
          </p:nvPicPr>
          <p:blipFill rotWithShape="1">
            <a:blip r:embed="rId8">
              <a:alphaModFix/>
            </a:blip>
            <a:srcRect b="0" l="0" r="0" t="0"/>
            <a:stretch/>
          </p:blipFill>
          <p:spPr>
            <a:xfrm>
              <a:off x="4648200" y="0"/>
              <a:ext cx="4140707" cy="2487167"/>
            </a:xfrm>
            <a:prstGeom prst="rect">
              <a:avLst/>
            </a:prstGeom>
            <a:noFill/>
            <a:ln>
              <a:noFill/>
            </a:ln>
          </p:spPr>
        </p:pic>
        <p:pic>
          <p:nvPicPr>
            <p:cNvPr id="503" name="Google Shape;503;p47"/>
            <p:cNvPicPr preferRelativeResize="0"/>
            <p:nvPr/>
          </p:nvPicPr>
          <p:blipFill rotWithShape="1">
            <a:blip r:embed="rId9">
              <a:alphaModFix/>
            </a:blip>
            <a:srcRect b="0" l="0" r="0" t="0"/>
            <a:stretch/>
          </p:blipFill>
          <p:spPr>
            <a:xfrm>
              <a:off x="4572000" y="2350007"/>
              <a:ext cx="4114800" cy="1304544"/>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8"/>
          <p:cNvSpPr txBox="1"/>
          <p:nvPr>
            <p:ph type="title"/>
          </p:nvPr>
        </p:nvSpPr>
        <p:spPr>
          <a:xfrm>
            <a:off x="3586098" y="2849702"/>
            <a:ext cx="22974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Exercise 2</a:t>
            </a:r>
            <a:endParaRPr/>
          </a:p>
        </p:txBody>
      </p:sp>
      <p:sp>
        <p:nvSpPr>
          <p:cNvPr id="509" name="Google Shape;509;p48"/>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3" name="Shape 513"/>
        <p:cNvGrpSpPr/>
        <p:nvPr/>
      </p:nvGrpSpPr>
      <p:grpSpPr>
        <a:xfrm>
          <a:off x="0" y="0"/>
          <a:ext cx="0" cy="0"/>
          <a:chOff x="0" y="0"/>
          <a:chExt cx="0" cy="0"/>
        </a:xfrm>
      </p:grpSpPr>
      <p:sp>
        <p:nvSpPr>
          <p:cNvPr id="514" name="Google Shape;514;p49"/>
          <p:cNvSpPr txBox="1"/>
          <p:nvPr>
            <p:ph type="title"/>
          </p:nvPr>
        </p:nvSpPr>
        <p:spPr>
          <a:xfrm>
            <a:off x="2171445" y="411225"/>
            <a:ext cx="4953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Water Jug Problem II</a:t>
            </a:r>
            <a:endParaRPr/>
          </a:p>
        </p:txBody>
      </p:sp>
      <p:sp>
        <p:nvSpPr>
          <p:cNvPr id="515" name="Google Shape;515;p49"/>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
        <p:nvSpPr>
          <p:cNvPr id="516" name="Google Shape;516;p49"/>
          <p:cNvSpPr txBox="1"/>
          <p:nvPr/>
        </p:nvSpPr>
        <p:spPr>
          <a:xfrm>
            <a:off x="535940" y="1189989"/>
            <a:ext cx="8159750" cy="4821555"/>
          </a:xfrm>
          <a:prstGeom prst="rect">
            <a:avLst/>
          </a:prstGeom>
          <a:noFill/>
          <a:ln>
            <a:noFill/>
          </a:ln>
        </p:spPr>
        <p:txBody>
          <a:bodyPr anchorCtr="0" anchor="t" bIns="0" lIns="0" spcFirstLastPara="1" rIns="0" wrap="square" tIns="52700">
            <a:spAutoFit/>
          </a:bodyPr>
          <a:lstStyle/>
          <a:p>
            <a:pPr indent="-274319" lvl="0" marL="286385" marR="163195" rtl="0" algn="l">
              <a:lnSpc>
                <a:spcPct val="90000"/>
              </a:lnSpc>
              <a:spcBef>
                <a:spcPts val="0"/>
              </a:spcBef>
              <a:spcAft>
                <a:spcPts val="0"/>
              </a:spcAft>
              <a:buClr>
                <a:srgbClr val="0AD0D9"/>
              </a:buClr>
              <a:buSzPts val="2450"/>
              <a:buFont typeface="Quattrocento Sans"/>
              <a:buChar char="⚫"/>
            </a:pPr>
            <a:r>
              <a:rPr lang="en-US" sz="2600">
                <a:solidFill>
                  <a:schemeClr val="dk1"/>
                </a:solidFill>
                <a:latin typeface="Cambria"/>
                <a:ea typeface="Cambria"/>
                <a:cs typeface="Cambria"/>
                <a:sym typeface="Cambria"/>
              </a:rPr>
              <a:t>Given a full </a:t>
            </a:r>
            <a:r>
              <a:rPr b="1" lang="en-US" sz="2600">
                <a:solidFill>
                  <a:srgbClr val="04607A"/>
                </a:solidFill>
                <a:latin typeface="Palatino Linotype"/>
                <a:ea typeface="Palatino Linotype"/>
                <a:cs typeface="Palatino Linotype"/>
                <a:sym typeface="Palatino Linotype"/>
              </a:rPr>
              <a:t>5-gallon jug </a:t>
            </a:r>
            <a:r>
              <a:rPr lang="en-US" sz="2600">
                <a:solidFill>
                  <a:schemeClr val="dk1"/>
                </a:solidFill>
                <a:latin typeface="Cambria"/>
                <a:ea typeface="Cambria"/>
                <a:cs typeface="Cambria"/>
                <a:sym typeface="Cambria"/>
              </a:rPr>
              <a:t>and an </a:t>
            </a:r>
            <a:r>
              <a:rPr b="1" lang="en-US" sz="2600">
                <a:solidFill>
                  <a:srgbClr val="04607A"/>
                </a:solidFill>
                <a:latin typeface="Palatino Linotype"/>
                <a:ea typeface="Palatino Linotype"/>
                <a:cs typeface="Palatino Linotype"/>
                <a:sym typeface="Palatino Linotype"/>
              </a:rPr>
              <a:t>empty 2-gallon jug</a:t>
            </a:r>
            <a:r>
              <a:rPr lang="en-US" sz="2600">
                <a:solidFill>
                  <a:schemeClr val="dk1"/>
                </a:solidFill>
                <a:latin typeface="Cambria"/>
                <a:ea typeface="Cambria"/>
                <a:cs typeface="Cambria"/>
                <a:sym typeface="Cambria"/>
              </a:rPr>
              <a:t>,  the goal is to </a:t>
            </a:r>
            <a:r>
              <a:rPr b="1" lang="en-US" sz="2600">
                <a:solidFill>
                  <a:srgbClr val="C00000"/>
                </a:solidFill>
                <a:latin typeface="Palatino Linotype"/>
                <a:ea typeface="Palatino Linotype"/>
                <a:cs typeface="Palatino Linotype"/>
                <a:sym typeface="Palatino Linotype"/>
              </a:rPr>
              <a:t>fill the 2-gallon jug with exactly one  gallon of water</a:t>
            </a:r>
            <a:r>
              <a:rPr lang="en-US" sz="2600">
                <a:solidFill>
                  <a:schemeClr val="dk1"/>
                </a:solidFill>
                <a:latin typeface="Cambria"/>
                <a:ea typeface="Cambria"/>
                <a:cs typeface="Cambria"/>
                <a:sym typeface="Cambria"/>
              </a:rPr>
              <a:t>. You may use the following state  space formulation.</a:t>
            </a:r>
            <a:endParaRPr sz="2600">
              <a:solidFill>
                <a:schemeClr val="dk1"/>
              </a:solidFill>
              <a:latin typeface="Cambria"/>
              <a:ea typeface="Cambria"/>
              <a:cs typeface="Cambria"/>
              <a:sym typeface="Cambria"/>
            </a:endParaRPr>
          </a:p>
          <a:p>
            <a:pPr indent="0" lvl="0" marL="0" marR="0" rtl="0" algn="l">
              <a:lnSpc>
                <a:spcPct val="100000"/>
              </a:lnSpc>
              <a:spcBef>
                <a:spcPts val="10"/>
              </a:spcBef>
              <a:spcAft>
                <a:spcPts val="0"/>
              </a:spcAft>
              <a:buNone/>
            </a:pPr>
            <a:r>
              <a:t/>
            </a:r>
            <a:endParaRPr sz="3450">
              <a:solidFill>
                <a:schemeClr val="dk1"/>
              </a:solidFill>
              <a:latin typeface="Cambria"/>
              <a:ea typeface="Cambria"/>
              <a:cs typeface="Cambria"/>
              <a:sym typeface="Cambria"/>
            </a:endParaRPr>
          </a:p>
          <a:p>
            <a:pPr indent="-274319" lvl="0" marL="286385" marR="5080" rtl="0" algn="l">
              <a:lnSpc>
                <a:spcPct val="90000"/>
              </a:lnSpc>
              <a:spcBef>
                <a:spcPts val="0"/>
              </a:spcBef>
              <a:spcAft>
                <a:spcPts val="0"/>
              </a:spcAft>
              <a:buClr>
                <a:srgbClr val="000000"/>
              </a:buClr>
              <a:buSzPts val="2600"/>
              <a:buFont typeface="Cambria"/>
              <a:buChar char="•"/>
            </a:pPr>
            <a:r>
              <a:rPr lang="en-US" sz="2600">
                <a:solidFill>
                  <a:srgbClr val="04607A"/>
                </a:solidFill>
                <a:latin typeface="Cambria"/>
                <a:ea typeface="Cambria"/>
                <a:cs typeface="Cambria"/>
                <a:sym typeface="Cambria"/>
              </a:rPr>
              <a:t>State </a:t>
            </a:r>
            <a:r>
              <a:rPr lang="en-US" sz="2600">
                <a:solidFill>
                  <a:schemeClr val="dk1"/>
                </a:solidFill>
                <a:latin typeface="Cambria"/>
                <a:ea typeface="Cambria"/>
                <a:cs typeface="Cambria"/>
                <a:sym typeface="Cambria"/>
              </a:rPr>
              <a:t>= (x,y), where x is the number of gallons of  water in the 5-gallon jug and y is # of gallons in the 2-  gallon jug</a:t>
            </a:r>
            <a:endParaRPr sz="2600">
              <a:solidFill>
                <a:schemeClr val="dk1"/>
              </a:solidFill>
              <a:latin typeface="Cambria"/>
              <a:ea typeface="Cambria"/>
              <a:cs typeface="Cambria"/>
              <a:sym typeface="Cambria"/>
            </a:endParaRPr>
          </a:p>
          <a:p>
            <a:pPr indent="0" lvl="0" marL="0" marR="0" rtl="0" algn="l">
              <a:lnSpc>
                <a:spcPct val="100000"/>
              </a:lnSpc>
              <a:spcBef>
                <a:spcPts val="50"/>
              </a:spcBef>
              <a:spcAft>
                <a:spcPts val="0"/>
              </a:spcAft>
              <a:buClr>
                <a:schemeClr val="dk1"/>
              </a:buClr>
              <a:buSzPts val="3150"/>
              <a:buFont typeface="Cambria"/>
              <a:buNone/>
            </a:pPr>
            <a:r>
              <a:t/>
            </a:r>
            <a:endParaRPr sz="3150">
              <a:solidFill>
                <a:schemeClr val="dk1"/>
              </a:solidFill>
              <a:latin typeface="Cambria"/>
              <a:ea typeface="Cambria"/>
              <a:cs typeface="Cambria"/>
              <a:sym typeface="Cambria"/>
            </a:endParaRPr>
          </a:p>
          <a:p>
            <a:pPr indent="-281940" lvl="0" marL="294640" marR="0" rtl="0" algn="l">
              <a:lnSpc>
                <a:spcPct val="100000"/>
              </a:lnSpc>
              <a:spcBef>
                <a:spcPts val="0"/>
              </a:spcBef>
              <a:spcAft>
                <a:spcPts val="0"/>
              </a:spcAft>
              <a:buClr>
                <a:srgbClr val="000000"/>
              </a:buClr>
              <a:buSzPts val="2600"/>
              <a:buFont typeface="Cambria"/>
              <a:buChar char="•"/>
            </a:pPr>
            <a:r>
              <a:rPr b="1" lang="en-US" sz="2600">
                <a:solidFill>
                  <a:srgbClr val="04607A"/>
                </a:solidFill>
                <a:latin typeface="Palatino Linotype"/>
                <a:ea typeface="Palatino Linotype"/>
                <a:cs typeface="Palatino Linotype"/>
                <a:sym typeface="Palatino Linotype"/>
              </a:rPr>
              <a:t>Initial State </a:t>
            </a:r>
            <a:r>
              <a:rPr lang="en-US" sz="2600">
                <a:solidFill>
                  <a:schemeClr val="dk1"/>
                </a:solidFill>
                <a:latin typeface="Cambria"/>
                <a:ea typeface="Cambria"/>
                <a:cs typeface="Cambria"/>
                <a:sym typeface="Cambria"/>
              </a:rPr>
              <a:t>= </a:t>
            </a:r>
            <a:r>
              <a:rPr b="1" lang="en-US" sz="2600">
                <a:solidFill>
                  <a:schemeClr val="dk1"/>
                </a:solidFill>
                <a:latin typeface="Palatino Linotype"/>
                <a:ea typeface="Palatino Linotype"/>
                <a:cs typeface="Palatino Linotype"/>
                <a:sym typeface="Palatino Linotype"/>
              </a:rPr>
              <a:t>(5,0)</a:t>
            </a:r>
            <a:endParaRPr sz="2600">
              <a:solidFill>
                <a:schemeClr val="dk1"/>
              </a:solidFill>
              <a:latin typeface="Palatino Linotype"/>
              <a:ea typeface="Palatino Linotype"/>
              <a:cs typeface="Palatino Linotype"/>
              <a:sym typeface="Palatino Linotype"/>
            </a:endParaRPr>
          </a:p>
          <a:p>
            <a:pPr indent="0" lvl="0" marL="0" marR="0" rtl="0" algn="l">
              <a:lnSpc>
                <a:spcPct val="100000"/>
              </a:lnSpc>
              <a:spcBef>
                <a:spcPts val="35"/>
              </a:spcBef>
              <a:spcAft>
                <a:spcPts val="0"/>
              </a:spcAft>
              <a:buClr>
                <a:schemeClr val="dk1"/>
              </a:buClr>
              <a:buSzPts val="2750"/>
              <a:buFont typeface="Cambria"/>
              <a:buNone/>
            </a:pPr>
            <a:r>
              <a:t/>
            </a:r>
            <a:endParaRPr sz="2750">
              <a:solidFill>
                <a:schemeClr val="dk1"/>
              </a:solidFill>
              <a:latin typeface="Palatino Linotype"/>
              <a:ea typeface="Palatino Linotype"/>
              <a:cs typeface="Palatino Linotype"/>
              <a:sym typeface="Palatino Linotype"/>
            </a:endParaRPr>
          </a:p>
          <a:p>
            <a:pPr indent="-281940" lvl="0" marL="294640" marR="0" rtl="0" algn="l">
              <a:lnSpc>
                <a:spcPct val="100000"/>
              </a:lnSpc>
              <a:spcBef>
                <a:spcPts val="5"/>
              </a:spcBef>
              <a:spcAft>
                <a:spcPts val="0"/>
              </a:spcAft>
              <a:buClr>
                <a:srgbClr val="000000"/>
              </a:buClr>
              <a:buSzPts val="2600"/>
              <a:buFont typeface="Cambria"/>
              <a:buChar char="•"/>
            </a:pPr>
            <a:r>
              <a:rPr b="1" lang="en-US" sz="2600">
                <a:solidFill>
                  <a:srgbClr val="04607A"/>
                </a:solidFill>
                <a:latin typeface="Palatino Linotype"/>
                <a:ea typeface="Palatino Linotype"/>
                <a:cs typeface="Palatino Linotype"/>
                <a:sym typeface="Palatino Linotype"/>
              </a:rPr>
              <a:t>Goal State </a:t>
            </a:r>
            <a:r>
              <a:rPr lang="en-US" sz="2600">
                <a:solidFill>
                  <a:schemeClr val="dk1"/>
                </a:solidFill>
                <a:latin typeface="Cambria"/>
                <a:ea typeface="Cambria"/>
                <a:cs typeface="Cambria"/>
                <a:sym typeface="Cambria"/>
              </a:rPr>
              <a:t>= </a:t>
            </a:r>
            <a:r>
              <a:rPr b="1" lang="en-US" sz="2600">
                <a:solidFill>
                  <a:schemeClr val="dk1"/>
                </a:solidFill>
                <a:latin typeface="Palatino Linotype"/>
                <a:ea typeface="Palatino Linotype"/>
                <a:cs typeface="Palatino Linotype"/>
                <a:sym typeface="Palatino Linotype"/>
              </a:rPr>
              <a:t>(*,1), </a:t>
            </a:r>
            <a:r>
              <a:rPr lang="en-US" sz="2600">
                <a:solidFill>
                  <a:schemeClr val="dk1"/>
                </a:solidFill>
                <a:latin typeface="Cambria"/>
                <a:ea typeface="Cambria"/>
                <a:cs typeface="Cambria"/>
                <a:sym typeface="Cambria"/>
              </a:rPr>
              <a:t>where * means any amount</a:t>
            </a:r>
            <a:endParaRPr sz="26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782890" y="630900"/>
            <a:ext cx="7030500" cy="74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4607A"/>
              </a:buClr>
              <a:buSzPts val="2800"/>
              <a:buFont typeface="Palatino Linotype"/>
              <a:buNone/>
            </a:pPr>
            <a:r>
              <a:rPr lang="en-US" sz="3600"/>
              <a:t>Problem Solving Agent</a:t>
            </a:r>
            <a:endParaRPr sz="3600"/>
          </a:p>
          <a:p>
            <a:pPr indent="0" lvl="0" marL="0" rtl="0" algn="l">
              <a:lnSpc>
                <a:spcPct val="100000"/>
              </a:lnSpc>
              <a:spcBef>
                <a:spcPts val="0"/>
              </a:spcBef>
              <a:spcAft>
                <a:spcPts val="0"/>
              </a:spcAft>
              <a:buClr>
                <a:srgbClr val="04607A"/>
              </a:buClr>
              <a:buSzPts val="2800"/>
              <a:buFont typeface="Palatino Linotype"/>
              <a:buNone/>
            </a:pPr>
            <a:r>
              <a:t/>
            </a:r>
            <a:endParaRPr/>
          </a:p>
        </p:txBody>
      </p:sp>
      <p:sp>
        <p:nvSpPr>
          <p:cNvPr id="122" name="Google Shape;122;p5"/>
          <p:cNvSpPr txBox="1"/>
          <p:nvPr>
            <p:ph idx="1" type="body"/>
          </p:nvPr>
        </p:nvSpPr>
        <p:spPr>
          <a:xfrm>
            <a:off x="1118791" y="1192953"/>
            <a:ext cx="7605331" cy="3074247"/>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chemeClr val="dk1"/>
              </a:buClr>
              <a:buSzPts val="2000"/>
              <a:buFont typeface="Cambria"/>
              <a:buChar char="●"/>
            </a:pPr>
            <a:r>
              <a:rPr lang="en-US"/>
              <a:t>A more general approach is for the agent to have </a:t>
            </a:r>
            <a:r>
              <a:rPr lang="en-US">
                <a:solidFill>
                  <a:srgbClr val="00B050"/>
                </a:solidFill>
              </a:rPr>
              <a:t>knowledge of the world and how its actions affect it </a:t>
            </a:r>
            <a:r>
              <a:rPr lang="en-US"/>
              <a:t>and be able to simulate execution of actions in an internal model of the world in </a:t>
            </a:r>
            <a:r>
              <a:rPr lang="en-US">
                <a:solidFill>
                  <a:schemeClr val="accent2"/>
                </a:solidFill>
              </a:rPr>
              <a:t>order to determine a sequence of actions that will accomplish its goals</a:t>
            </a:r>
            <a:r>
              <a:rPr lang="en-US"/>
              <a:t>. </a:t>
            </a:r>
            <a:endParaRPr/>
          </a:p>
          <a:p>
            <a:pPr indent="-355600" lvl="0" marL="457200" rtl="0" algn="just">
              <a:lnSpc>
                <a:spcPct val="115000"/>
              </a:lnSpc>
              <a:spcBef>
                <a:spcPts val="1600"/>
              </a:spcBef>
              <a:spcAft>
                <a:spcPts val="0"/>
              </a:spcAft>
              <a:buClr>
                <a:schemeClr val="dk1"/>
              </a:buClr>
              <a:buSzPts val="2000"/>
              <a:buFont typeface="Cambria"/>
              <a:buChar char="●"/>
            </a:pPr>
            <a:r>
              <a:rPr lang="en-US"/>
              <a:t>This is the general task of problem solving and is typically performed by </a:t>
            </a:r>
            <a:r>
              <a:rPr lang="en-US">
                <a:solidFill>
                  <a:schemeClr val="accent2"/>
                </a:solidFill>
              </a:rPr>
              <a:t>searching through an internally modelled space of world states.</a:t>
            </a:r>
            <a:endParaRPr>
              <a:solidFill>
                <a:schemeClr val="accent2"/>
              </a:solidFill>
            </a:endParaRPr>
          </a:p>
          <a:p>
            <a:pPr indent="0" lvl="0" marL="457200" rtl="0" algn="l">
              <a:lnSpc>
                <a:spcPct val="115000"/>
              </a:lnSpc>
              <a:spcBef>
                <a:spcPts val="1600"/>
              </a:spcBef>
              <a:spcAft>
                <a:spcPts val="1600"/>
              </a:spcAft>
              <a:buClr>
                <a:schemeClr val="dk1"/>
              </a:buClr>
              <a:buSzPts val="2000"/>
              <a:buFont typeface="Cambria"/>
              <a:buNone/>
            </a:pPr>
            <a:r>
              <a:t/>
            </a:r>
            <a:endParaRPr/>
          </a:p>
        </p:txBody>
      </p:sp>
      <p:pic>
        <p:nvPicPr>
          <p:cNvPr id="123" name="Google Shape;123;p5"/>
          <p:cNvPicPr preferRelativeResize="0"/>
          <p:nvPr/>
        </p:nvPicPr>
        <p:blipFill rotWithShape="1">
          <a:blip r:embed="rId3">
            <a:alphaModFix/>
          </a:blip>
          <a:srcRect b="0" l="0" r="0" t="0"/>
          <a:stretch/>
        </p:blipFill>
        <p:spPr>
          <a:xfrm>
            <a:off x="4487836" y="4876800"/>
            <a:ext cx="3970364" cy="1981200"/>
          </a:xfrm>
          <a:prstGeom prst="rect">
            <a:avLst/>
          </a:prstGeom>
          <a:noFill/>
          <a:ln>
            <a:noFill/>
          </a:ln>
        </p:spPr>
      </p:pic>
      <p:sp>
        <p:nvSpPr>
          <p:cNvPr id="124" name="Google Shape;124;p5"/>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0" name="Shape 520"/>
        <p:cNvGrpSpPr/>
        <p:nvPr/>
      </p:nvGrpSpPr>
      <p:grpSpPr>
        <a:xfrm>
          <a:off x="0" y="0"/>
          <a:ext cx="0" cy="0"/>
          <a:chOff x="0" y="0"/>
          <a:chExt cx="0" cy="0"/>
        </a:xfrm>
      </p:grpSpPr>
      <p:grpSp>
        <p:nvGrpSpPr>
          <p:cNvPr id="521" name="Google Shape;521;p50"/>
          <p:cNvGrpSpPr/>
          <p:nvPr/>
        </p:nvGrpSpPr>
        <p:grpSpPr>
          <a:xfrm>
            <a:off x="-828" y="0"/>
            <a:ext cx="9145590" cy="6858000"/>
            <a:chOff x="-828" y="0"/>
            <a:chExt cx="9145590" cy="6858000"/>
          </a:xfrm>
        </p:grpSpPr>
        <p:pic>
          <p:nvPicPr>
            <p:cNvPr id="522" name="Google Shape;522;p5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523" name="Google Shape;523;p50"/>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524" name="Google Shape;524;p50"/>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525" name="Google Shape;525;p50"/>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526" name="Google Shape;526;p50"/>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527" name="Google Shape;527;p50"/>
          <p:cNvSpPr txBox="1"/>
          <p:nvPr>
            <p:ph type="title"/>
          </p:nvPr>
        </p:nvSpPr>
        <p:spPr>
          <a:xfrm>
            <a:off x="2209545" y="469137"/>
            <a:ext cx="4953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Water Jug Problem II</a:t>
            </a:r>
            <a:endParaRPr/>
          </a:p>
        </p:txBody>
      </p:sp>
      <p:pic>
        <p:nvPicPr>
          <p:cNvPr id="528" name="Google Shape;528;p50"/>
          <p:cNvPicPr preferRelativeResize="0"/>
          <p:nvPr/>
        </p:nvPicPr>
        <p:blipFill rotWithShape="1">
          <a:blip r:embed="rId8">
            <a:alphaModFix/>
          </a:blip>
          <a:srcRect b="0" l="0" r="0" t="0"/>
          <a:stretch/>
        </p:blipFill>
        <p:spPr>
          <a:xfrm>
            <a:off x="0" y="1371600"/>
            <a:ext cx="8686800" cy="5105400"/>
          </a:xfrm>
          <a:prstGeom prst="rect">
            <a:avLst/>
          </a:prstGeom>
          <a:noFill/>
          <a:ln>
            <a:noFill/>
          </a:ln>
        </p:spPr>
      </p:pic>
      <p:sp>
        <p:nvSpPr>
          <p:cNvPr id="529" name="Google Shape;529;p50"/>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1"/>
          <p:cNvSpPr txBox="1"/>
          <p:nvPr>
            <p:ph type="title"/>
          </p:nvPr>
        </p:nvSpPr>
        <p:spPr>
          <a:xfrm>
            <a:off x="1651761" y="335025"/>
            <a:ext cx="62427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 basic search algorithm</a:t>
            </a:r>
            <a:endParaRPr/>
          </a:p>
        </p:txBody>
      </p:sp>
      <p:sp>
        <p:nvSpPr>
          <p:cNvPr id="535" name="Google Shape;535;p51"/>
          <p:cNvSpPr txBox="1"/>
          <p:nvPr/>
        </p:nvSpPr>
        <p:spPr>
          <a:xfrm>
            <a:off x="307340" y="988591"/>
            <a:ext cx="8347075" cy="5060315"/>
          </a:xfrm>
          <a:prstGeom prst="rect">
            <a:avLst/>
          </a:prstGeom>
          <a:noFill/>
          <a:ln>
            <a:noFill/>
          </a:ln>
        </p:spPr>
        <p:txBody>
          <a:bodyPr anchorCtr="0" anchor="t" bIns="0" lIns="0" spcFirstLastPara="1" rIns="0" wrap="square" tIns="12050">
            <a:spAutoFit/>
          </a:bodyPr>
          <a:lstStyle/>
          <a:p>
            <a:pPr indent="0" lvl="0" marL="286385" marR="1899920" rtl="0" algn="l">
              <a:lnSpc>
                <a:spcPct val="120000"/>
              </a:lnSpc>
              <a:spcBef>
                <a:spcPts val="0"/>
              </a:spcBef>
              <a:spcAft>
                <a:spcPts val="0"/>
              </a:spcAft>
              <a:buNone/>
            </a:pPr>
            <a:r>
              <a:rPr lang="en-US" sz="2800">
                <a:solidFill>
                  <a:srgbClr val="04607A"/>
                </a:solidFill>
                <a:latin typeface="Cambria"/>
                <a:ea typeface="Cambria"/>
                <a:cs typeface="Cambria"/>
                <a:sym typeface="Cambria"/>
              </a:rPr>
              <a:t>Initialize: </a:t>
            </a:r>
            <a:r>
              <a:rPr lang="en-US" sz="2800">
                <a:solidFill>
                  <a:schemeClr val="dk1"/>
                </a:solidFill>
                <a:latin typeface="Cambria"/>
                <a:ea typeface="Cambria"/>
                <a:cs typeface="Cambria"/>
                <a:sym typeface="Cambria"/>
              </a:rPr>
              <a:t>put the start node into </a:t>
            </a:r>
            <a:r>
              <a:rPr lang="en-US" sz="2800">
                <a:solidFill>
                  <a:srgbClr val="04607A"/>
                </a:solidFill>
                <a:latin typeface="Cambria"/>
                <a:ea typeface="Cambria"/>
                <a:cs typeface="Cambria"/>
                <a:sym typeface="Cambria"/>
              </a:rPr>
              <a:t>OPEN  while OPEN is not empty</a:t>
            </a:r>
            <a:endParaRPr sz="2800">
              <a:solidFill>
                <a:schemeClr val="dk1"/>
              </a:solidFill>
              <a:latin typeface="Cambria"/>
              <a:ea typeface="Cambria"/>
              <a:cs typeface="Cambria"/>
              <a:sym typeface="Cambria"/>
            </a:endParaRPr>
          </a:p>
          <a:p>
            <a:pPr indent="0" lvl="0" marL="652780" marR="0" rtl="0" algn="l">
              <a:lnSpc>
                <a:spcPct val="100000"/>
              </a:lnSpc>
              <a:spcBef>
                <a:spcPts val="675"/>
              </a:spcBef>
              <a:spcAft>
                <a:spcPts val="0"/>
              </a:spcAft>
              <a:buNone/>
            </a:pPr>
            <a:r>
              <a:rPr lang="en-US" sz="2800">
                <a:solidFill>
                  <a:schemeClr val="dk1"/>
                </a:solidFill>
                <a:latin typeface="Cambria"/>
                <a:ea typeface="Cambria"/>
                <a:cs typeface="Cambria"/>
                <a:sym typeface="Cambria"/>
              </a:rPr>
              <a:t>take a node </a:t>
            </a:r>
            <a:r>
              <a:rPr lang="en-US" sz="2800">
                <a:solidFill>
                  <a:srgbClr val="04607A"/>
                </a:solidFill>
                <a:latin typeface="Cambria"/>
                <a:ea typeface="Cambria"/>
                <a:cs typeface="Cambria"/>
                <a:sym typeface="Cambria"/>
              </a:rPr>
              <a:t>N </a:t>
            </a:r>
            <a:r>
              <a:rPr lang="en-US" sz="2800">
                <a:solidFill>
                  <a:schemeClr val="dk1"/>
                </a:solidFill>
                <a:latin typeface="Cambria"/>
                <a:ea typeface="Cambria"/>
                <a:cs typeface="Cambria"/>
                <a:sym typeface="Cambria"/>
              </a:rPr>
              <a:t>from </a:t>
            </a:r>
            <a:r>
              <a:rPr lang="en-US" sz="2800">
                <a:solidFill>
                  <a:srgbClr val="04607A"/>
                </a:solidFill>
                <a:latin typeface="Cambria"/>
                <a:ea typeface="Cambria"/>
                <a:cs typeface="Cambria"/>
                <a:sym typeface="Cambria"/>
              </a:rPr>
              <a:t>OPEN</a:t>
            </a:r>
            <a:endParaRPr sz="2800">
              <a:solidFill>
                <a:schemeClr val="dk1"/>
              </a:solidFill>
              <a:latin typeface="Cambria"/>
              <a:ea typeface="Cambria"/>
              <a:cs typeface="Cambria"/>
              <a:sym typeface="Cambria"/>
            </a:endParaRPr>
          </a:p>
          <a:p>
            <a:pPr indent="0" lvl="0" marL="652780" marR="2440940" rtl="0" algn="l">
              <a:lnSpc>
                <a:spcPct val="120000"/>
              </a:lnSpc>
              <a:spcBef>
                <a:spcPts val="0"/>
              </a:spcBef>
              <a:spcAft>
                <a:spcPts val="0"/>
              </a:spcAft>
              <a:buNone/>
            </a:pPr>
            <a:r>
              <a:rPr lang="en-US" sz="2800">
                <a:solidFill>
                  <a:srgbClr val="04607A"/>
                </a:solidFill>
                <a:latin typeface="Cambria"/>
                <a:ea typeface="Cambria"/>
                <a:cs typeface="Cambria"/>
                <a:sym typeface="Cambria"/>
              </a:rPr>
              <a:t>if N </a:t>
            </a:r>
            <a:r>
              <a:rPr lang="en-US" sz="2800">
                <a:solidFill>
                  <a:schemeClr val="dk1"/>
                </a:solidFill>
                <a:latin typeface="Cambria"/>
                <a:ea typeface="Cambria"/>
                <a:cs typeface="Cambria"/>
                <a:sym typeface="Cambria"/>
              </a:rPr>
              <a:t>is a </a:t>
            </a:r>
            <a:r>
              <a:rPr lang="en-US" sz="2800">
                <a:solidFill>
                  <a:srgbClr val="04607A"/>
                </a:solidFill>
                <a:latin typeface="Cambria"/>
                <a:ea typeface="Cambria"/>
                <a:cs typeface="Cambria"/>
                <a:sym typeface="Cambria"/>
              </a:rPr>
              <a:t>goal node, report </a:t>
            </a:r>
            <a:r>
              <a:rPr lang="en-US" sz="2800">
                <a:solidFill>
                  <a:srgbClr val="008000"/>
                </a:solidFill>
                <a:latin typeface="Cambria"/>
                <a:ea typeface="Cambria"/>
                <a:cs typeface="Cambria"/>
                <a:sym typeface="Cambria"/>
              </a:rPr>
              <a:t>success  </a:t>
            </a:r>
            <a:r>
              <a:rPr lang="en-US" sz="2800">
                <a:solidFill>
                  <a:schemeClr val="dk1"/>
                </a:solidFill>
                <a:latin typeface="Cambria"/>
                <a:ea typeface="Cambria"/>
                <a:cs typeface="Cambria"/>
                <a:sym typeface="Cambria"/>
              </a:rPr>
              <a:t>put the </a:t>
            </a:r>
            <a:r>
              <a:rPr lang="en-US" sz="2800">
                <a:solidFill>
                  <a:srgbClr val="04607A"/>
                </a:solidFill>
                <a:latin typeface="Cambria"/>
                <a:ea typeface="Cambria"/>
                <a:cs typeface="Cambria"/>
                <a:sym typeface="Cambria"/>
              </a:rPr>
              <a:t>children of N onto OPEN</a:t>
            </a:r>
            <a:endParaRPr sz="2800">
              <a:solidFill>
                <a:schemeClr val="dk1"/>
              </a:solidFill>
              <a:latin typeface="Cambria"/>
              <a:ea typeface="Cambria"/>
              <a:cs typeface="Cambria"/>
              <a:sym typeface="Cambria"/>
            </a:endParaRPr>
          </a:p>
          <a:p>
            <a:pPr indent="0" lvl="0" marL="286385" marR="0" rtl="0" algn="l">
              <a:lnSpc>
                <a:spcPct val="100000"/>
              </a:lnSpc>
              <a:spcBef>
                <a:spcPts val="675"/>
              </a:spcBef>
              <a:spcAft>
                <a:spcPts val="0"/>
              </a:spcAft>
              <a:buNone/>
            </a:pPr>
            <a:r>
              <a:rPr lang="en-US" sz="2800">
                <a:solidFill>
                  <a:srgbClr val="04607A"/>
                </a:solidFill>
                <a:latin typeface="Cambria"/>
                <a:ea typeface="Cambria"/>
                <a:cs typeface="Cambria"/>
                <a:sym typeface="Cambria"/>
              </a:rPr>
              <a:t>Report failure</a:t>
            </a:r>
            <a:endParaRPr sz="2800">
              <a:solidFill>
                <a:schemeClr val="dk1"/>
              </a:solidFill>
              <a:latin typeface="Cambria"/>
              <a:ea typeface="Cambria"/>
              <a:cs typeface="Cambria"/>
              <a:sym typeface="Cambria"/>
            </a:endParaRPr>
          </a:p>
          <a:p>
            <a:pPr indent="-274320" lvl="0" marL="287020" marR="0" rtl="0" algn="l">
              <a:lnSpc>
                <a:spcPct val="100000"/>
              </a:lnSpc>
              <a:spcBef>
                <a:spcPts val="670"/>
              </a:spcBef>
              <a:spcAft>
                <a:spcPts val="0"/>
              </a:spcAft>
              <a:buClr>
                <a:srgbClr val="0AD0D9"/>
              </a:buClr>
              <a:buSzPts val="2650"/>
              <a:buFont typeface="Quattrocento Sans"/>
              <a:buChar char="⚫"/>
            </a:pPr>
            <a:r>
              <a:rPr lang="en-US" sz="2800">
                <a:solidFill>
                  <a:schemeClr val="dk1"/>
                </a:solidFill>
                <a:latin typeface="Cambria"/>
                <a:ea typeface="Cambria"/>
                <a:cs typeface="Cambria"/>
                <a:sym typeface="Cambria"/>
              </a:rPr>
              <a:t>If </a:t>
            </a:r>
            <a:r>
              <a:rPr lang="en-US" sz="2800">
                <a:solidFill>
                  <a:srgbClr val="04607A"/>
                </a:solidFill>
                <a:latin typeface="Cambria"/>
                <a:ea typeface="Cambria"/>
                <a:cs typeface="Cambria"/>
                <a:sym typeface="Cambria"/>
              </a:rPr>
              <a:t>OPEN </a:t>
            </a:r>
            <a:r>
              <a:rPr lang="en-US" sz="2800">
                <a:solidFill>
                  <a:schemeClr val="dk1"/>
                </a:solidFill>
                <a:latin typeface="Cambria"/>
                <a:ea typeface="Cambria"/>
                <a:cs typeface="Cambria"/>
                <a:sym typeface="Cambria"/>
              </a:rPr>
              <a:t>is a stack, this is a depth-first search</a:t>
            </a:r>
            <a:endParaRPr sz="2800">
              <a:solidFill>
                <a:schemeClr val="dk1"/>
              </a:solidFill>
              <a:latin typeface="Cambria"/>
              <a:ea typeface="Cambria"/>
              <a:cs typeface="Cambria"/>
              <a:sym typeface="Cambria"/>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Cambria"/>
                <a:ea typeface="Cambria"/>
                <a:cs typeface="Cambria"/>
                <a:sym typeface="Cambria"/>
              </a:rPr>
              <a:t>If </a:t>
            </a:r>
            <a:r>
              <a:rPr lang="en-US" sz="2800">
                <a:solidFill>
                  <a:srgbClr val="04607A"/>
                </a:solidFill>
                <a:latin typeface="Cambria"/>
                <a:ea typeface="Cambria"/>
                <a:cs typeface="Cambria"/>
                <a:sym typeface="Cambria"/>
              </a:rPr>
              <a:t>OPEN </a:t>
            </a:r>
            <a:r>
              <a:rPr lang="en-US" sz="2800">
                <a:solidFill>
                  <a:schemeClr val="dk1"/>
                </a:solidFill>
                <a:latin typeface="Cambria"/>
                <a:ea typeface="Cambria"/>
                <a:cs typeface="Cambria"/>
                <a:sym typeface="Cambria"/>
              </a:rPr>
              <a:t>is a queue, this is a breadth-first search</a:t>
            </a:r>
            <a:endParaRPr sz="2800">
              <a:solidFill>
                <a:schemeClr val="dk1"/>
              </a:solidFill>
              <a:latin typeface="Cambria"/>
              <a:ea typeface="Cambria"/>
              <a:cs typeface="Cambria"/>
              <a:sym typeface="Cambria"/>
            </a:endParaRPr>
          </a:p>
          <a:p>
            <a:pPr indent="-274320" lvl="0" marL="286385" marR="5080" rtl="0" algn="l">
              <a:lnSpc>
                <a:spcPct val="100000"/>
              </a:lnSpc>
              <a:spcBef>
                <a:spcPts val="660"/>
              </a:spcBef>
              <a:spcAft>
                <a:spcPts val="0"/>
              </a:spcAft>
              <a:buClr>
                <a:srgbClr val="0AD0D9"/>
              </a:buClr>
              <a:buSzPts val="2650"/>
              <a:buFont typeface="Quattrocento Sans"/>
              <a:buChar char="⚫"/>
            </a:pPr>
            <a:r>
              <a:rPr lang="en-US" sz="2800">
                <a:solidFill>
                  <a:schemeClr val="dk1"/>
                </a:solidFill>
                <a:latin typeface="Cambria"/>
                <a:ea typeface="Cambria"/>
                <a:cs typeface="Cambria"/>
                <a:sym typeface="Cambria"/>
              </a:rPr>
              <a:t>If </a:t>
            </a:r>
            <a:r>
              <a:rPr lang="en-US" sz="2800">
                <a:solidFill>
                  <a:srgbClr val="04607A"/>
                </a:solidFill>
                <a:latin typeface="Cambria"/>
                <a:ea typeface="Cambria"/>
                <a:cs typeface="Cambria"/>
                <a:sym typeface="Cambria"/>
              </a:rPr>
              <a:t>OPEN </a:t>
            </a:r>
            <a:r>
              <a:rPr lang="en-US" sz="2800">
                <a:solidFill>
                  <a:schemeClr val="dk1"/>
                </a:solidFill>
                <a:latin typeface="Cambria"/>
                <a:ea typeface="Cambria"/>
                <a:cs typeface="Cambria"/>
                <a:sym typeface="Cambria"/>
              </a:rPr>
              <a:t>is a </a:t>
            </a:r>
            <a:r>
              <a:rPr i="1" lang="en-US" sz="2800">
                <a:solidFill>
                  <a:schemeClr val="dk1"/>
                </a:solidFill>
                <a:latin typeface="Palatino Linotype"/>
                <a:ea typeface="Palatino Linotype"/>
                <a:cs typeface="Palatino Linotype"/>
                <a:sym typeface="Palatino Linotype"/>
              </a:rPr>
              <a:t>priority queue</a:t>
            </a:r>
            <a:r>
              <a:rPr lang="en-US" sz="2800">
                <a:solidFill>
                  <a:schemeClr val="dk1"/>
                </a:solidFill>
                <a:latin typeface="Cambria"/>
                <a:ea typeface="Cambria"/>
                <a:cs typeface="Cambria"/>
                <a:sym typeface="Cambria"/>
              </a:rPr>
              <a:t>, sorted according to </a:t>
            </a:r>
            <a:r>
              <a:rPr i="1" lang="en-US" sz="2800">
                <a:solidFill>
                  <a:schemeClr val="dk1"/>
                </a:solidFill>
                <a:latin typeface="Palatino Linotype"/>
                <a:ea typeface="Palatino Linotype"/>
                <a:cs typeface="Palatino Linotype"/>
                <a:sym typeface="Palatino Linotype"/>
              </a:rPr>
              <a:t>most  promising first</a:t>
            </a:r>
            <a:r>
              <a:rPr lang="en-US" sz="2800">
                <a:solidFill>
                  <a:schemeClr val="dk1"/>
                </a:solidFill>
                <a:latin typeface="Cambria"/>
                <a:ea typeface="Cambria"/>
                <a:cs typeface="Cambria"/>
                <a:sym typeface="Cambria"/>
              </a:rPr>
              <a:t>, we have a </a:t>
            </a:r>
            <a:r>
              <a:rPr lang="en-US" sz="2800">
                <a:solidFill>
                  <a:srgbClr val="04607A"/>
                </a:solidFill>
                <a:latin typeface="Cambria"/>
                <a:ea typeface="Cambria"/>
                <a:cs typeface="Cambria"/>
                <a:sym typeface="Cambria"/>
              </a:rPr>
              <a:t>best-first search</a:t>
            </a:r>
            <a:endParaRPr sz="2800">
              <a:solidFill>
                <a:schemeClr val="dk1"/>
              </a:solidFill>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2"/>
          <p:cNvSpPr txBox="1"/>
          <p:nvPr>
            <p:ph type="title"/>
          </p:nvPr>
        </p:nvSpPr>
        <p:spPr>
          <a:xfrm>
            <a:off x="2415032" y="639825"/>
            <a:ext cx="42729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Tree-based Search</a:t>
            </a:r>
            <a:endParaRPr/>
          </a:p>
        </p:txBody>
      </p:sp>
      <p:sp>
        <p:nvSpPr>
          <p:cNvPr id="541" name="Google Shape;541;p52"/>
          <p:cNvSpPr txBox="1"/>
          <p:nvPr/>
        </p:nvSpPr>
        <p:spPr>
          <a:xfrm>
            <a:off x="383540" y="1229076"/>
            <a:ext cx="8190230" cy="5098415"/>
          </a:xfrm>
          <a:prstGeom prst="rect">
            <a:avLst/>
          </a:prstGeom>
          <a:noFill/>
          <a:ln>
            <a:noFill/>
          </a:ln>
        </p:spPr>
        <p:txBody>
          <a:bodyPr anchorCtr="0" anchor="t" bIns="0" lIns="0" spcFirstLastPara="1" rIns="0" wrap="square" tIns="91425">
            <a:spAutoFit/>
          </a:bodyPr>
          <a:lstStyle/>
          <a:p>
            <a:pPr indent="-274320" lvl="0" marL="287020" marR="0" rtl="0" algn="l">
              <a:lnSpc>
                <a:spcPct val="100000"/>
              </a:lnSpc>
              <a:spcBef>
                <a:spcPts val="0"/>
              </a:spcBef>
              <a:spcAft>
                <a:spcPts val="0"/>
              </a:spcAft>
              <a:buClr>
                <a:srgbClr val="0AD0D9"/>
              </a:buClr>
              <a:buSzPts val="2450"/>
              <a:buFont typeface="Quattrocento Sans"/>
              <a:buChar char="⚫"/>
            </a:pPr>
            <a:r>
              <a:rPr lang="en-US" sz="2600">
                <a:solidFill>
                  <a:srgbClr val="C00000"/>
                </a:solidFill>
                <a:latin typeface="Constantia"/>
                <a:ea typeface="Constantia"/>
                <a:cs typeface="Constantia"/>
                <a:sym typeface="Constantia"/>
              </a:rPr>
              <a:t>Basic idea</a:t>
            </a:r>
            <a:r>
              <a:rPr lang="en-US" sz="2600">
                <a:solidFill>
                  <a:schemeClr val="dk1"/>
                </a:solidFill>
                <a:latin typeface="Constantia"/>
                <a:ea typeface="Constantia"/>
                <a:cs typeface="Constantia"/>
                <a:sym typeface="Constantia"/>
              </a:rPr>
              <a:t>:</a:t>
            </a:r>
            <a:endParaRPr sz="2600">
              <a:solidFill>
                <a:schemeClr val="dk1"/>
              </a:solidFill>
              <a:latin typeface="Constantia"/>
              <a:ea typeface="Constantia"/>
              <a:cs typeface="Constantia"/>
              <a:sym typeface="Constantia"/>
            </a:endParaRPr>
          </a:p>
          <a:p>
            <a:pPr indent="-247650" lvl="1" marL="652780" marR="5080" rtl="0" algn="l">
              <a:lnSpc>
                <a:spcPct val="100000"/>
              </a:lnSpc>
              <a:spcBef>
                <a:spcPts val="625"/>
              </a:spcBef>
              <a:spcAft>
                <a:spcPts val="0"/>
              </a:spcAft>
              <a:buClr>
                <a:srgbClr val="0E6EC5"/>
              </a:buClr>
              <a:buSzPts val="2200"/>
              <a:buFont typeface="Quattrocento Sans"/>
              <a:buChar char="⚫"/>
            </a:pPr>
            <a:r>
              <a:rPr b="0" i="0" lang="en-US" sz="2600" u="none" cap="none" strike="noStrike">
                <a:solidFill>
                  <a:schemeClr val="dk1"/>
                </a:solidFill>
                <a:latin typeface="Constantia"/>
                <a:ea typeface="Constantia"/>
                <a:cs typeface="Constantia"/>
                <a:sym typeface="Constantia"/>
              </a:rPr>
              <a:t>Exploration of state space by generating successors of  already-explored states (a.k.a. expanding states).</a:t>
            </a:r>
            <a:endParaRPr b="0" i="0" sz="26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625"/>
              </a:spcBef>
              <a:spcAft>
                <a:spcPts val="0"/>
              </a:spcAft>
              <a:buClr>
                <a:srgbClr val="0E6EC5"/>
              </a:buClr>
              <a:buSzPts val="2200"/>
              <a:buFont typeface="Quattrocento Sans"/>
              <a:buChar char="⚫"/>
            </a:pPr>
            <a:r>
              <a:rPr b="0" i="0" lang="en-US" sz="2600" u="none" cap="none" strike="noStrike">
                <a:solidFill>
                  <a:schemeClr val="dk1"/>
                </a:solidFill>
                <a:latin typeface="Constantia"/>
                <a:ea typeface="Constantia"/>
                <a:cs typeface="Constantia"/>
                <a:sym typeface="Constantia"/>
              </a:rPr>
              <a:t>Every state is evaluated: </a:t>
            </a:r>
            <a:r>
              <a:rPr b="0" i="1" lang="en-US" sz="2600" u="none" cap="none" strike="noStrike">
                <a:solidFill>
                  <a:schemeClr val="dk1"/>
                </a:solidFill>
                <a:latin typeface="Constantia"/>
                <a:ea typeface="Constantia"/>
                <a:cs typeface="Constantia"/>
                <a:sym typeface="Constantia"/>
              </a:rPr>
              <a:t>is it a goal state</a:t>
            </a:r>
            <a:r>
              <a:rPr b="0" i="0" lang="en-US" sz="2600" u="none" cap="none" strike="noStrike">
                <a:solidFill>
                  <a:schemeClr val="dk1"/>
                </a:solidFill>
                <a:latin typeface="Constantia"/>
                <a:ea typeface="Constantia"/>
                <a:cs typeface="Constantia"/>
                <a:sym typeface="Constantia"/>
              </a:rPr>
              <a:t>?</a:t>
            </a:r>
            <a:endParaRPr b="0" i="0" sz="26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625"/>
              </a:spcBef>
              <a:spcAft>
                <a:spcPts val="0"/>
              </a:spcAft>
              <a:buClr>
                <a:srgbClr val="0AD0D9"/>
              </a:buClr>
              <a:buSzPts val="2450"/>
              <a:buFont typeface="Quattrocento Sans"/>
              <a:buChar char="⚫"/>
            </a:pPr>
            <a:r>
              <a:rPr lang="en-US" sz="2600">
                <a:solidFill>
                  <a:schemeClr val="dk1"/>
                </a:solidFill>
                <a:latin typeface="Constantia"/>
                <a:ea typeface="Constantia"/>
                <a:cs typeface="Constantia"/>
                <a:sym typeface="Constantia"/>
              </a:rPr>
              <a:t>In practice, the solution space can be a graph, not a tree</a:t>
            </a:r>
            <a:endParaRPr sz="2600">
              <a:solidFill>
                <a:schemeClr val="dk1"/>
              </a:solidFill>
              <a:latin typeface="Constantia"/>
              <a:ea typeface="Constantia"/>
              <a:cs typeface="Constantia"/>
              <a:sym typeface="Constantia"/>
            </a:endParaRPr>
          </a:p>
          <a:p>
            <a:pPr indent="-247650" lvl="1" marL="652780" marR="0" rtl="0" algn="l">
              <a:lnSpc>
                <a:spcPct val="100000"/>
              </a:lnSpc>
              <a:spcBef>
                <a:spcPts val="625"/>
              </a:spcBef>
              <a:spcAft>
                <a:spcPts val="0"/>
              </a:spcAft>
              <a:buClr>
                <a:srgbClr val="0E6EC5"/>
              </a:buClr>
              <a:buSzPts val="2200"/>
              <a:buFont typeface="Quattrocento Sans"/>
              <a:buChar char="⚫"/>
            </a:pPr>
            <a:r>
              <a:rPr b="0" i="0" lang="en-US" sz="2600" u="none" cap="none" strike="noStrike">
                <a:solidFill>
                  <a:schemeClr val="dk1"/>
                </a:solidFill>
                <a:latin typeface="Constantia"/>
                <a:ea typeface="Constantia"/>
                <a:cs typeface="Constantia"/>
                <a:sym typeface="Constantia"/>
              </a:rPr>
              <a:t>E.g., 8-puzzle</a:t>
            </a:r>
            <a:endParaRPr b="0" i="0" sz="26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625"/>
              </a:spcBef>
              <a:spcAft>
                <a:spcPts val="0"/>
              </a:spcAft>
              <a:buClr>
                <a:srgbClr val="0E6EC5"/>
              </a:buClr>
              <a:buSzPts val="2200"/>
              <a:buFont typeface="Quattrocento Sans"/>
              <a:buChar char="⚫"/>
            </a:pPr>
            <a:r>
              <a:rPr b="0" i="0" lang="en-US" sz="2600" u="none" cap="none" strike="noStrike">
                <a:solidFill>
                  <a:schemeClr val="dk1"/>
                </a:solidFill>
                <a:latin typeface="Constantia"/>
                <a:ea typeface="Constantia"/>
                <a:cs typeface="Constantia"/>
                <a:sym typeface="Constantia"/>
              </a:rPr>
              <a:t>More general approach is graph search</a:t>
            </a:r>
            <a:endParaRPr b="0" i="0" sz="2600" u="none" cap="none" strike="noStrike">
              <a:solidFill>
                <a:schemeClr val="dk1"/>
              </a:solidFill>
              <a:latin typeface="Constantia"/>
              <a:ea typeface="Constantia"/>
              <a:cs typeface="Constantia"/>
              <a:sym typeface="Constantia"/>
            </a:endParaRPr>
          </a:p>
          <a:p>
            <a:pPr indent="-247650" lvl="1" marL="652780" marR="266700" rtl="0" algn="l">
              <a:lnSpc>
                <a:spcPct val="100000"/>
              </a:lnSpc>
              <a:spcBef>
                <a:spcPts val="625"/>
              </a:spcBef>
              <a:spcAft>
                <a:spcPts val="0"/>
              </a:spcAft>
              <a:buClr>
                <a:srgbClr val="0E6EC5"/>
              </a:buClr>
              <a:buSzPts val="2200"/>
              <a:buFont typeface="Quattrocento Sans"/>
              <a:buChar char="⚫"/>
            </a:pPr>
            <a:r>
              <a:rPr b="0" i="0" lang="en-US" sz="2600" u="none" cap="none" strike="noStrike">
                <a:solidFill>
                  <a:schemeClr val="dk1"/>
                </a:solidFill>
                <a:latin typeface="Constantia"/>
                <a:ea typeface="Constantia"/>
                <a:cs typeface="Constantia"/>
                <a:sym typeface="Constantia"/>
              </a:rPr>
              <a:t>Tree search can end up repeatedly visiting the same  nodes</a:t>
            </a:r>
            <a:endParaRPr b="0" i="0" sz="2600" u="none" cap="none" strike="noStrike">
              <a:solidFill>
                <a:schemeClr val="dk1"/>
              </a:solidFill>
              <a:latin typeface="Constantia"/>
              <a:ea typeface="Constantia"/>
              <a:cs typeface="Constantia"/>
              <a:sym typeface="Constantia"/>
            </a:endParaRPr>
          </a:p>
          <a:p>
            <a:pPr indent="-247650" lvl="2" marL="927100" marR="0" rtl="0" algn="l">
              <a:lnSpc>
                <a:spcPct val="100000"/>
              </a:lnSpc>
              <a:spcBef>
                <a:spcPts val="625"/>
              </a:spcBef>
              <a:spcAft>
                <a:spcPts val="0"/>
              </a:spcAft>
              <a:buClr>
                <a:srgbClr val="009DD9"/>
              </a:buClr>
              <a:buSzPts val="1800"/>
              <a:buFont typeface="Quattrocento Sans"/>
              <a:buChar char="⚫"/>
            </a:pPr>
            <a:r>
              <a:rPr b="0" i="0" lang="en-US" sz="2600" u="none" cap="none" strike="noStrike">
                <a:solidFill>
                  <a:schemeClr val="dk1"/>
                </a:solidFill>
                <a:latin typeface="Constantia"/>
                <a:ea typeface="Constantia"/>
                <a:cs typeface="Constantia"/>
                <a:sym typeface="Constantia"/>
              </a:rPr>
              <a:t>Unless it keeps track of all nodes visited</a:t>
            </a:r>
            <a:endParaRPr b="0" i="0" sz="2600" u="none" cap="none" strike="noStrike">
              <a:solidFill>
                <a:schemeClr val="dk1"/>
              </a:solidFill>
              <a:latin typeface="Constantia"/>
              <a:ea typeface="Constantia"/>
              <a:cs typeface="Constantia"/>
              <a:sym typeface="Constantia"/>
            </a:endParaRPr>
          </a:p>
          <a:p>
            <a:pPr indent="-247650" lvl="2" marL="927100" marR="0" rtl="0" algn="l">
              <a:lnSpc>
                <a:spcPct val="100000"/>
              </a:lnSpc>
              <a:spcBef>
                <a:spcPts val="625"/>
              </a:spcBef>
              <a:spcAft>
                <a:spcPts val="0"/>
              </a:spcAft>
              <a:buClr>
                <a:srgbClr val="009DD9"/>
              </a:buClr>
              <a:buSzPts val="1800"/>
              <a:buFont typeface="Quattrocento Sans"/>
              <a:buChar char="⚫"/>
            </a:pPr>
            <a:r>
              <a:rPr b="0" i="0" lang="en-US" sz="2600" u="none" cap="none" strike="noStrike">
                <a:solidFill>
                  <a:schemeClr val="dk1"/>
                </a:solidFill>
                <a:latin typeface="Constantia"/>
                <a:ea typeface="Constantia"/>
                <a:cs typeface="Constantia"/>
                <a:sym typeface="Constantia"/>
              </a:rPr>
              <a:t>…but this could take vast amounts of memory</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3"/>
          <p:cNvSpPr txBox="1"/>
          <p:nvPr>
            <p:ph type="title"/>
          </p:nvPr>
        </p:nvSpPr>
        <p:spPr>
          <a:xfrm>
            <a:off x="1328674" y="944625"/>
            <a:ext cx="6487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Problem 3: Robot Assembly</a:t>
            </a:r>
            <a:endParaRPr/>
          </a:p>
        </p:txBody>
      </p:sp>
      <p:pic>
        <p:nvPicPr>
          <p:cNvPr id="547" name="Google Shape;547;p53"/>
          <p:cNvPicPr preferRelativeResize="0"/>
          <p:nvPr/>
        </p:nvPicPr>
        <p:blipFill rotWithShape="1">
          <a:blip r:embed="rId3">
            <a:alphaModFix/>
          </a:blip>
          <a:srcRect b="0" l="0" r="0" t="0"/>
          <a:stretch/>
        </p:blipFill>
        <p:spPr>
          <a:xfrm>
            <a:off x="1752600" y="1905000"/>
            <a:ext cx="4635500" cy="1752600"/>
          </a:xfrm>
          <a:prstGeom prst="rect">
            <a:avLst/>
          </a:prstGeom>
          <a:noFill/>
          <a:ln>
            <a:noFill/>
          </a:ln>
        </p:spPr>
      </p:pic>
      <p:sp>
        <p:nvSpPr>
          <p:cNvPr id="548" name="Google Shape;548;p53"/>
          <p:cNvSpPr txBox="1"/>
          <p:nvPr/>
        </p:nvSpPr>
        <p:spPr>
          <a:xfrm>
            <a:off x="459740" y="3416274"/>
            <a:ext cx="2569210" cy="2952115"/>
          </a:xfrm>
          <a:prstGeom prst="rect">
            <a:avLst/>
          </a:prstGeom>
          <a:noFill/>
          <a:ln>
            <a:noFill/>
          </a:ln>
        </p:spPr>
        <p:txBody>
          <a:bodyPr anchorCtr="0" anchor="t" bIns="0" lIns="0" spcFirstLastPara="1" rIns="0" wrap="square" tIns="109850">
            <a:spAutoFit/>
          </a:bodyPr>
          <a:lstStyle/>
          <a:p>
            <a:pPr indent="-274320" lvl="0" marL="287020" marR="0" rtl="0" algn="l">
              <a:lnSpc>
                <a:spcPct val="100000"/>
              </a:lnSpc>
              <a:spcBef>
                <a:spcPts val="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States:?</a:t>
            </a:r>
            <a:endParaRPr sz="3200">
              <a:solidFill>
                <a:schemeClr val="dk1"/>
              </a:solidFill>
              <a:latin typeface="Constantia"/>
              <a:ea typeface="Constantia"/>
              <a:cs typeface="Constantia"/>
              <a:sym typeface="Constantia"/>
            </a:endParaRPr>
          </a:p>
          <a:p>
            <a:pPr indent="-274320" lvl="0" marL="287020" marR="0" rtl="0" algn="l">
              <a:lnSpc>
                <a:spcPct val="100000"/>
              </a:lnSpc>
              <a:spcBef>
                <a:spcPts val="77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Initial state:?</a:t>
            </a:r>
            <a:endParaRPr sz="3200">
              <a:solidFill>
                <a:schemeClr val="dk1"/>
              </a:solidFill>
              <a:latin typeface="Constantia"/>
              <a:ea typeface="Constantia"/>
              <a:cs typeface="Constantia"/>
              <a:sym typeface="Constantia"/>
            </a:endParaRPr>
          </a:p>
          <a:p>
            <a:pPr indent="-274320" lvl="0" marL="287020" marR="0" rtl="0" algn="l">
              <a:lnSpc>
                <a:spcPct val="100000"/>
              </a:lnSpc>
              <a:spcBef>
                <a:spcPts val="765"/>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Actions:?</a:t>
            </a:r>
            <a:endParaRPr sz="3200">
              <a:solidFill>
                <a:schemeClr val="dk1"/>
              </a:solidFill>
              <a:latin typeface="Constantia"/>
              <a:ea typeface="Constantia"/>
              <a:cs typeface="Constantia"/>
              <a:sym typeface="Constantia"/>
            </a:endParaRPr>
          </a:p>
          <a:p>
            <a:pPr indent="-274320" lvl="0" marL="287020" marR="0" rtl="0" algn="l">
              <a:lnSpc>
                <a:spcPct val="100000"/>
              </a:lnSpc>
              <a:spcBef>
                <a:spcPts val="77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Goal test:?</a:t>
            </a:r>
            <a:endParaRPr sz="3200">
              <a:solidFill>
                <a:schemeClr val="dk1"/>
              </a:solidFill>
              <a:latin typeface="Constantia"/>
              <a:ea typeface="Constantia"/>
              <a:cs typeface="Constantia"/>
              <a:sym typeface="Constantia"/>
            </a:endParaRPr>
          </a:p>
          <a:p>
            <a:pPr indent="-274320" lvl="0" marL="287020" marR="0" rtl="0" algn="l">
              <a:lnSpc>
                <a:spcPct val="100000"/>
              </a:lnSpc>
              <a:spcBef>
                <a:spcPts val="77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Path Cost:?</a:t>
            </a:r>
            <a:endParaRPr sz="3200">
              <a:solidFill>
                <a:schemeClr val="dk1"/>
              </a:solidFill>
              <a:latin typeface="Constantia"/>
              <a:ea typeface="Constantia"/>
              <a:cs typeface="Constantia"/>
              <a:sym typeface="Constant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4"/>
          <p:cNvSpPr txBox="1"/>
          <p:nvPr>
            <p:ph type="title"/>
          </p:nvPr>
        </p:nvSpPr>
        <p:spPr>
          <a:xfrm>
            <a:off x="1581658" y="716025"/>
            <a:ext cx="61335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Example: Robot Assembly</a:t>
            </a:r>
            <a:endParaRPr/>
          </a:p>
        </p:txBody>
      </p:sp>
      <p:pic>
        <p:nvPicPr>
          <p:cNvPr id="554" name="Google Shape;554;p54"/>
          <p:cNvPicPr preferRelativeResize="0"/>
          <p:nvPr/>
        </p:nvPicPr>
        <p:blipFill rotWithShape="1">
          <a:blip r:embed="rId3">
            <a:alphaModFix/>
          </a:blip>
          <a:srcRect b="0" l="0" r="0" t="0"/>
          <a:stretch/>
        </p:blipFill>
        <p:spPr>
          <a:xfrm>
            <a:off x="1752600" y="1219200"/>
            <a:ext cx="4635500" cy="1752600"/>
          </a:xfrm>
          <a:prstGeom prst="rect">
            <a:avLst/>
          </a:prstGeom>
          <a:noFill/>
          <a:ln>
            <a:noFill/>
          </a:ln>
        </p:spPr>
      </p:pic>
      <p:sp>
        <p:nvSpPr>
          <p:cNvPr id="555" name="Google Shape;555;p54"/>
          <p:cNvSpPr txBox="1"/>
          <p:nvPr/>
        </p:nvSpPr>
        <p:spPr>
          <a:xfrm>
            <a:off x="383540" y="2982594"/>
            <a:ext cx="8319770" cy="3354070"/>
          </a:xfrm>
          <a:prstGeom prst="rect">
            <a:avLst/>
          </a:prstGeom>
          <a:noFill/>
          <a:ln>
            <a:noFill/>
          </a:ln>
        </p:spPr>
        <p:txBody>
          <a:bodyPr anchorCtr="0" anchor="t" bIns="0" lIns="0" spcFirstLastPara="1" rIns="0" wrap="square" tIns="12050">
            <a:spAutoFit/>
          </a:bodyPr>
          <a:lstStyle/>
          <a:p>
            <a:pPr indent="-274320" lvl="0" marL="286385" marR="5080" rtl="0" algn="l">
              <a:lnSpc>
                <a:spcPct val="100000"/>
              </a:lnSpc>
              <a:spcBef>
                <a:spcPts val="0"/>
              </a:spcBef>
              <a:spcAft>
                <a:spcPts val="0"/>
              </a:spcAft>
              <a:buClr>
                <a:srgbClr val="0AD0D9"/>
              </a:buClr>
              <a:buSzPts val="2650"/>
              <a:buFont typeface="Quattrocento Sans"/>
              <a:buChar char="⚫"/>
            </a:pPr>
            <a:r>
              <a:rPr lang="en-US" sz="2800">
                <a:solidFill>
                  <a:srgbClr val="FF0000"/>
                </a:solidFill>
                <a:latin typeface="Constantia"/>
                <a:ea typeface="Constantia"/>
                <a:cs typeface="Constantia"/>
                <a:sym typeface="Constantia"/>
              </a:rPr>
              <a:t>States: </a:t>
            </a:r>
            <a:r>
              <a:rPr lang="en-US" sz="2800">
                <a:solidFill>
                  <a:schemeClr val="dk1"/>
                </a:solidFill>
                <a:latin typeface="Constantia"/>
                <a:ea typeface="Constantia"/>
                <a:cs typeface="Constantia"/>
                <a:sym typeface="Constantia"/>
              </a:rPr>
              <a:t>configuration of robot (angles, positions) and  object parts</a:t>
            </a:r>
            <a:endParaRPr sz="2800">
              <a:solidFill>
                <a:schemeClr val="dk1"/>
              </a:solidFill>
              <a:latin typeface="Constantia"/>
              <a:ea typeface="Constantia"/>
              <a:cs typeface="Constantia"/>
              <a:sym typeface="Constantia"/>
            </a:endParaRPr>
          </a:p>
          <a:p>
            <a:pPr indent="-274320" lvl="0" marL="286385" marR="337185" rtl="0" algn="l">
              <a:lnSpc>
                <a:spcPct val="100000"/>
              </a:lnSpc>
              <a:spcBef>
                <a:spcPts val="675"/>
              </a:spcBef>
              <a:spcAft>
                <a:spcPts val="0"/>
              </a:spcAft>
              <a:buClr>
                <a:srgbClr val="0AD0D9"/>
              </a:buClr>
              <a:buSzPts val="2650"/>
              <a:buFont typeface="Quattrocento Sans"/>
              <a:buChar char="⚫"/>
            </a:pPr>
            <a:r>
              <a:rPr lang="en-US" sz="2800">
                <a:solidFill>
                  <a:srgbClr val="FF0000"/>
                </a:solidFill>
                <a:latin typeface="Constantia"/>
                <a:ea typeface="Constantia"/>
                <a:cs typeface="Constantia"/>
                <a:sym typeface="Constantia"/>
              </a:rPr>
              <a:t>Initial state:	</a:t>
            </a:r>
            <a:r>
              <a:rPr lang="en-US" sz="2800">
                <a:solidFill>
                  <a:schemeClr val="dk1"/>
                </a:solidFill>
                <a:latin typeface="Constantia"/>
                <a:ea typeface="Constantia"/>
                <a:cs typeface="Constantia"/>
                <a:sym typeface="Constantia"/>
              </a:rPr>
              <a:t>any configuration of robot and object  parts</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rgbClr val="FF0000"/>
                </a:solidFill>
                <a:latin typeface="Constantia"/>
                <a:ea typeface="Constantia"/>
                <a:cs typeface="Constantia"/>
                <a:sym typeface="Constantia"/>
              </a:rPr>
              <a:t>Actions: </a:t>
            </a:r>
            <a:r>
              <a:rPr lang="en-US" sz="2800">
                <a:solidFill>
                  <a:schemeClr val="dk1"/>
                </a:solidFill>
                <a:latin typeface="Constantia"/>
                <a:ea typeface="Constantia"/>
                <a:cs typeface="Constantia"/>
                <a:sym typeface="Constantia"/>
              </a:rPr>
              <a:t>continuous motion of robot joints</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670"/>
              </a:spcBef>
              <a:spcAft>
                <a:spcPts val="0"/>
              </a:spcAft>
              <a:buClr>
                <a:srgbClr val="0AD0D9"/>
              </a:buClr>
              <a:buSzPts val="2650"/>
              <a:buFont typeface="Quattrocento Sans"/>
              <a:buChar char="⚫"/>
            </a:pPr>
            <a:r>
              <a:rPr lang="en-US" sz="2800">
                <a:solidFill>
                  <a:srgbClr val="FF0000"/>
                </a:solidFill>
                <a:latin typeface="Constantia"/>
                <a:ea typeface="Constantia"/>
                <a:cs typeface="Constantia"/>
                <a:sym typeface="Constantia"/>
              </a:rPr>
              <a:t>Goal test: </a:t>
            </a:r>
            <a:r>
              <a:rPr lang="en-US" sz="2800">
                <a:solidFill>
                  <a:schemeClr val="dk1"/>
                </a:solidFill>
                <a:latin typeface="Constantia"/>
                <a:ea typeface="Constantia"/>
                <a:cs typeface="Constantia"/>
                <a:sym typeface="Constantia"/>
              </a:rPr>
              <a:t>object assembled?</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670"/>
              </a:spcBef>
              <a:spcAft>
                <a:spcPts val="0"/>
              </a:spcAft>
              <a:buClr>
                <a:srgbClr val="0AD0D9"/>
              </a:buClr>
              <a:buSzPts val="2650"/>
              <a:buFont typeface="Quattrocento Sans"/>
              <a:buChar char="⚫"/>
            </a:pPr>
            <a:r>
              <a:rPr lang="en-US" sz="2800">
                <a:solidFill>
                  <a:srgbClr val="FF0000"/>
                </a:solidFill>
                <a:latin typeface="Constantia"/>
                <a:ea typeface="Constantia"/>
                <a:cs typeface="Constantia"/>
                <a:sym typeface="Constantia"/>
              </a:rPr>
              <a:t>Path Cost: </a:t>
            </a:r>
            <a:r>
              <a:rPr lang="en-US" sz="2800">
                <a:solidFill>
                  <a:schemeClr val="dk1"/>
                </a:solidFill>
                <a:latin typeface="Constantia"/>
                <a:ea typeface="Constantia"/>
                <a:cs typeface="Constantia"/>
                <a:sym typeface="Constantia"/>
              </a:rPr>
              <a:t>time-taken or number of actions</a:t>
            </a:r>
            <a:endParaRPr sz="2800">
              <a:solidFill>
                <a:schemeClr val="dk1"/>
              </a:solidFill>
              <a:latin typeface="Constantia"/>
              <a:ea typeface="Constantia"/>
              <a:cs typeface="Constantia"/>
              <a:sym typeface="Constant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9" name="Shape 559"/>
        <p:cNvGrpSpPr/>
        <p:nvPr/>
      </p:nvGrpSpPr>
      <p:grpSpPr>
        <a:xfrm>
          <a:off x="0" y="0"/>
          <a:ext cx="0" cy="0"/>
          <a:chOff x="0" y="0"/>
          <a:chExt cx="0" cy="0"/>
        </a:xfrm>
      </p:grpSpPr>
      <p:sp>
        <p:nvSpPr>
          <p:cNvPr id="560" name="Google Shape;560;p55"/>
          <p:cNvSpPr txBox="1"/>
          <p:nvPr>
            <p:ph type="title"/>
          </p:nvPr>
        </p:nvSpPr>
        <p:spPr>
          <a:xfrm>
            <a:off x="3380359" y="868425"/>
            <a:ext cx="23832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Problem 4</a:t>
            </a:r>
            <a:endParaRPr/>
          </a:p>
        </p:txBody>
      </p:sp>
      <p:sp>
        <p:nvSpPr>
          <p:cNvPr id="561" name="Google Shape;561;p55"/>
          <p:cNvSpPr txBox="1"/>
          <p:nvPr/>
        </p:nvSpPr>
        <p:spPr>
          <a:xfrm>
            <a:off x="535940" y="1836547"/>
            <a:ext cx="6837680" cy="1489075"/>
          </a:xfrm>
          <a:prstGeom prst="rect">
            <a:avLst/>
          </a:prstGeom>
          <a:noFill/>
          <a:ln>
            <a:noFill/>
          </a:ln>
        </p:spPr>
        <p:txBody>
          <a:bodyPr anchorCtr="0" anchor="t" bIns="0" lIns="0" spcFirstLastPara="1" rIns="0" wrap="square" tIns="13325">
            <a:spAutoFit/>
          </a:bodyPr>
          <a:lstStyle/>
          <a:p>
            <a:pPr indent="-274319" lvl="0" marL="286385" marR="5080" rtl="0" algn="just">
              <a:lnSpc>
                <a:spcPct val="100000"/>
              </a:lnSpc>
              <a:spcBef>
                <a:spcPts val="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Tic Tack Too Game – draw state space  representation, initial and goal state,  operators etc.</a:t>
            </a:r>
            <a:endParaRPr sz="3200">
              <a:solidFill>
                <a:schemeClr val="dk1"/>
              </a:solidFill>
              <a:latin typeface="Constantia"/>
              <a:ea typeface="Constantia"/>
              <a:cs typeface="Constantia"/>
              <a:sym typeface="Constantia"/>
            </a:endParaRPr>
          </a:p>
        </p:txBody>
      </p:sp>
      <p:pic>
        <p:nvPicPr>
          <p:cNvPr id="562" name="Google Shape;562;p55"/>
          <p:cNvPicPr preferRelativeResize="0"/>
          <p:nvPr/>
        </p:nvPicPr>
        <p:blipFill rotWithShape="1">
          <a:blip r:embed="rId3">
            <a:alphaModFix/>
          </a:blip>
          <a:srcRect b="0" l="0" r="0" t="0"/>
          <a:stretch/>
        </p:blipFill>
        <p:spPr>
          <a:xfrm>
            <a:off x="914400" y="3886200"/>
            <a:ext cx="7010400" cy="2353056"/>
          </a:xfrm>
          <a:prstGeom prst="rect">
            <a:avLst/>
          </a:prstGeom>
          <a:noFill/>
          <a:ln>
            <a:noFill/>
          </a:ln>
        </p:spPr>
      </p:pic>
      <p:sp>
        <p:nvSpPr>
          <p:cNvPr id="563" name="Google Shape;563;p55"/>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6"/>
          <p:cNvSpPr txBox="1"/>
          <p:nvPr>
            <p:ph type="title"/>
          </p:nvPr>
        </p:nvSpPr>
        <p:spPr>
          <a:xfrm>
            <a:off x="444500" y="760221"/>
            <a:ext cx="8059500" cy="7518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lang="en-US" sz="2400">
                <a:latin typeface="Calibri"/>
                <a:ea typeface="Calibri"/>
                <a:cs typeface="Calibri"/>
                <a:sym typeface="Calibri"/>
              </a:rPr>
              <a:t>The entire set of possible states makes up the </a:t>
            </a:r>
            <a:r>
              <a:rPr b="0" i="1" lang="en-US" sz="2400">
                <a:latin typeface="Calibri"/>
                <a:ea typeface="Calibri"/>
                <a:cs typeface="Calibri"/>
                <a:sym typeface="Calibri"/>
              </a:rPr>
              <a:t>State Space </a:t>
            </a:r>
            <a:r>
              <a:rPr b="0" lang="en-US" sz="2400">
                <a:latin typeface="Calibri"/>
                <a:ea typeface="Calibri"/>
                <a:cs typeface="Calibri"/>
                <a:sym typeface="Calibri"/>
              </a:rPr>
              <a:t>for the  game</a:t>
            </a:r>
            <a:endParaRPr sz="2400">
              <a:latin typeface="Calibri"/>
              <a:ea typeface="Calibri"/>
              <a:cs typeface="Calibri"/>
              <a:sym typeface="Calibri"/>
            </a:endParaRPr>
          </a:p>
        </p:txBody>
      </p:sp>
      <p:pic>
        <p:nvPicPr>
          <p:cNvPr id="569" name="Google Shape;569;p56"/>
          <p:cNvPicPr preferRelativeResize="0"/>
          <p:nvPr/>
        </p:nvPicPr>
        <p:blipFill rotWithShape="1">
          <a:blip r:embed="rId3">
            <a:alphaModFix/>
          </a:blip>
          <a:srcRect b="0" l="0" r="0" t="0"/>
          <a:stretch/>
        </p:blipFill>
        <p:spPr>
          <a:xfrm>
            <a:off x="332231" y="1828800"/>
            <a:ext cx="8112252" cy="3810000"/>
          </a:xfrm>
          <a:prstGeom prst="rect">
            <a:avLst/>
          </a:prstGeom>
          <a:noFill/>
          <a:ln>
            <a:noFill/>
          </a:ln>
        </p:spPr>
      </p:pic>
      <p:sp>
        <p:nvSpPr>
          <p:cNvPr id="570" name="Google Shape;570;p56"/>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7"/>
          <p:cNvSpPr txBox="1"/>
          <p:nvPr>
            <p:ph type="title"/>
          </p:nvPr>
        </p:nvSpPr>
        <p:spPr>
          <a:xfrm>
            <a:off x="2409189" y="792225"/>
            <a:ext cx="43293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Practice Questions</a:t>
            </a:r>
            <a:endParaRPr/>
          </a:p>
        </p:txBody>
      </p:sp>
      <p:pic>
        <p:nvPicPr>
          <p:cNvPr id="576" name="Google Shape;576;p57"/>
          <p:cNvPicPr preferRelativeResize="0"/>
          <p:nvPr/>
        </p:nvPicPr>
        <p:blipFill rotWithShape="1">
          <a:blip r:embed="rId3">
            <a:alphaModFix/>
          </a:blip>
          <a:srcRect b="0" l="0" r="0" t="0"/>
          <a:stretch/>
        </p:blipFill>
        <p:spPr>
          <a:xfrm>
            <a:off x="216408" y="2362229"/>
            <a:ext cx="8686851" cy="1447770"/>
          </a:xfrm>
          <a:prstGeom prst="rect">
            <a:avLst/>
          </a:prstGeom>
          <a:noFill/>
          <a:ln>
            <a:noFill/>
          </a:ln>
        </p:spPr>
      </p:pic>
      <p:sp>
        <p:nvSpPr>
          <p:cNvPr id="577" name="Google Shape;577;p57"/>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8"/>
          <p:cNvSpPr txBox="1"/>
          <p:nvPr>
            <p:ph type="title"/>
          </p:nvPr>
        </p:nvSpPr>
        <p:spPr>
          <a:xfrm>
            <a:off x="2607310" y="545337"/>
            <a:ext cx="39327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PEAS Descriptor</a:t>
            </a:r>
            <a:endParaRPr/>
          </a:p>
        </p:txBody>
      </p:sp>
      <p:pic>
        <p:nvPicPr>
          <p:cNvPr id="583" name="Google Shape;583;p58"/>
          <p:cNvPicPr preferRelativeResize="0"/>
          <p:nvPr/>
        </p:nvPicPr>
        <p:blipFill rotWithShape="1">
          <a:blip r:embed="rId3">
            <a:alphaModFix/>
          </a:blip>
          <a:srcRect b="0" l="0" r="0" t="0"/>
          <a:stretch/>
        </p:blipFill>
        <p:spPr>
          <a:xfrm>
            <a:off x="457200" y="1328927"/>
            <a:ext cx="7924800" cy="5393436"/>
          </a:xfrm>
          <a:prstGeom prst="rect">
            <a:avLst/>
          </a:prstGeom>
          <a:noFill/>
          <a:ln>
            <a:noFill/>
          </a:ln>
        </p:spPr>
      </p:pic>
      <p:sp>
        <p:nvSpPr>
          <p:cNvPr id="584" name="Google Shape;584;p58"/>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9"/>
          <p:cNvSpPr txBox="1"/>
          <p:nvPr>
            <p:ph type="title"/>
          </p:nvPr>
        </p:nvSpPr>
        <p:spPr>
          <a:xfrm>
            <a:off x="2604134" y="485902"/>
            <a:ext cx="3935700" cy="627900"/>
          </a:xfrm>
          <a:prstGeom prst="rect">
            <a:avLst/>
          </a:prstGeom>
          <a:noFill/>
          <a:ln>
            <a:noFill/>
          </a:ln>
        </p:spPr>
        <p:txBody>
          <a:bodyPr anchorCtr="0" anchor="t" bIns="0" lIns="0" spcFirstLastPara="1" rIns="0" wrap="square" tIns="12050">
            <a:spAutoFit/>
          </a:bodyPr>
          <a:lstStyle/>
          <a:p>
            <a:pPr indent="0" lvl="0" marL="15875" rtl="0" algn="l">
              <a:lnSpc>
                <a:spcPct val="100000"/>
              </a:lnSpc>
              <a:spcBef>
                <a:spcPts val="0"/>
              </a:spcBef>
              <a:spcAft>
                <a:spcPts val="0"/>
              </a:spcAft>
              <a:buNone/>
            </a:pPr>
            <a:r>
              <a:rPr lang="en-US"/>
              <a:t>PEAS Descriptor</a:t>
            </a:r>
            <a:endParaRPr/>
          </a:p>
        </p:txBody>
      </p:sp>
      <p:pic>
        <p:nvPicPr>
          <p:cNvPr id="590" name="Google Shape;590;p59"/>
          <p:cNvPicPr preferRelativeResize="0"/>
          <p:nvPr/>
        </p:nvPicPr>
        <p:blipFill rotWithShape="1">
          <a:blip r:embed="rId3">
            <a:alphaModFix/>
          </a:blip>
          <a:srcRect b="0" l="0" r="0" t="0"/>
          <a:stretch/>
        </p:blipFill>
        <p:spPr>
          <a:xfrm>
            <a:off x="306324" y="1295400"/>
            <a:ext cx="7923276" cy="5263896"/>
          </a:xfrm>
          <a:prstGeom prst="rect">
            <a:avLst/>
          </a:prstGeom>
          <a:noFill/>
          <a:ln>
            <a:noFill/>
          </a:ln>
        </p:spPr>
      </p:pic>
      <p:sp>
        <p:nvSpPr>
          <p:cNvPr id="591" name="Google Shape;591;p59"/>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636873" y="783300"/>
            <a:ext cx="7030500" cy="7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4607A"/>
              </a:buClr>
              <a:buSzPts val="2800"/>
              <a:buFont typeface="Palatino Linotype"/>
              <a:buNone/>
            </a:pPr>
            <a:r>
              <a:rPr lang="en-US" sz="3600"/>
              <a:t>Problem Solving task</a:t>
            </a:r>
            <a:endParaRPr sz="3600"/>
          </a:p>
        </p:txBody>
      </p:sp>
      <p:sp>
        <p:nvSpPr>
          <p:cNvPr id="131" name="Google Shape;131;p6"/>
          <p:cNvSpPr txBox="1"/>
          <p:nvPr>
            <p:ph idx="1" type="body"/>
          </p:nvPr>
        </p:nvSpPr>
        <p:spPr>
          <a:xfrm>
            <a:off x="1165446" y="1727893"/>
            <a:ext cx="7157460" cy="5053907"/>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70C0"/>
              </a:buClr>
              <a:buSzPts val="2000"/>
              <a:buFont typeface="Cambria"/>
              <a:buChar char="●"/>
            </a:pPr>
            <a:r>
              <a:rPr b="1" lang="en-US">
                <a:solidFill>
                  <a:srgbClr val="0070C0"/>
                </a:solidFill>
              </a:rPr>
              <a:t>Given:</a:t>
            </a:r>
            <a:endParaRPr b="1">
              <a:solidFill>
                <a:srgbClr val="0070C0"/>
              </a:solidFill>
            </a:endParaRPr>
          </a:p>
          <a:p>
            <a:pPr indent="-342900" lvl="1" marL="914400" rtl="0" algn="just">
              <a:lnSpc>
                <a:spcPct val="115000"/>
              </a:lnSpc>
              <a:spcBef>
                <a:spcPts val="0"/>
              </a:spcBef>
              <a:spcAft>
                <a:spcPts val="0"/>
              </a:spcAft>
              <a:buSzPts val="1800"/>
              <a:buFont typeface="Calibri"/>
              <a:buChar char="○"/>
            </a:pPr>
            <a:r>
              <a:rPr lang="en-US" sz="2000"/>
              <a:t>An </a:t>
            </a:r>
            <a:r>
              <a:rPr lang="en-US" sz="2000">
                <a:solidFill>
                  <a:schemeClr val="accent2"/>
                </a:solidFill>
              </a:rPr>
              <a:t>initial state </a:t>
            </a:r>
            <a:r>
              <a:rPr lang="en-US" sz="2000"/>
              <a:t>of the world</a:t>
            </a:r>
            <a:endParaRPr sz="2000"/>
          </a:p>
          <a:p>
            <a:pPr indent="-342900" lvl="1" marL="914400" rtl="0" algn="just">
              <a:lnSpc>
                <a:spcPct val="115000"/>
              </a:lnSpc>
              <a:spcBef>
                <a:spcPts val="0"/>
              </a:spcBef>
              <a:spcAft>
                <a:spcPts val="0"/>
              </a:spcAft>
              <a:buSzPts val="1800"/>
              <a:buFont typeface="Calibri"/>
              <a:buChar char="○"/>
            </a:pPr>
            <a:r>
              <a:rPr lang="en-US" sz="2000"/>
              <a:t>A </a:t>
            </a:r>
            <a:r>
              <a:rPr lang="en-US" sz="2000">
                <a:solidFill>
                  <a:schemeClr val="accent2"/>
                </a:solidFill>
              </a:rPr>
              <a:t>set of possible actions </a:t>
            </a:r>
            <a:r>
              <a:rPr lang="en-US" sz="2000"/>
              <a:t>or operators that can be performed.</a:t>
            </a:r>
            <a:endParaRPr sz="2000"/>
          </a:p>
          <a:p>
            <a:pPr indent="-342900" lvl="1" marL="914400" rtl="0" algn="just">
              <a:lnSpc>
                <a:spcPct val="115000"/>
              </a:lnSpc>
              <a:spcBef>
                <a:spcPts val="0"/>
              </a:spcBef>
              <a:spcAft>
                <a:spcPts val="0"/>
              </a:spcAft>
              <a:buSzPts val="1800"/>
              <a:buFont typeface="Calibri"/>
              <a:buChar char="○"/>
            </a:pPr>
            <a:r>
              <a:rPr lang="en-US" sz="2000"/>
              <a:t>A </a:t>
            </a:r>
            <a:r>
              <a:rPr lang="en-US" sz="2000">
                <a:solidFill>
                  <a:schemeClr val="accent2"/>
                </a:solidFill>
              </a:rPr>
              <a:t>goal test </a:t>
            </a:r>
            <a:r>
              <a:rPr lang="en-US" sz="2000"/>
              <a:t>that can be applied to a single state of the world to determine if it is a goal state. </a:t>
            </a:r>
            <a:endParaRPr sz="2000"/>
          </a:p>
          <a:p>
            <a:pPr indent="-355600" lvl="0" marL="457200" rtl="0" algn="just">
              <a:lnSpc>
                <a:spcPct val="115000"/>
              </a:lnSpc>
              <a:spcBef>
                <a:spcPts val="0"/>
              </a:spcBef>
              <a:spcAft>
                <a:spcPts val="0"/>
              </a:spcAft>
              <a:buClr>
                <a:srgbClr val="0070C0"/>
              </a:buClr>
              <a:buSzPts val="2000"/>
              <a:buFont typeface="Cambria"/>
              <a:buChar char="●"/>
            </a:pPr>
            <a:r>
              <a:rPr b="1" lang="en-US">
                <a:solidFill>
                  <a:srgbClr val="0070C0"/>
                </a:solidFill>
              </a:rPr>
              <a:t>Find: </a:t>
            </a:r>
            <a:endParaRPr b="1">
              <a:solidFill>
                <a:srgbClr val="0070C0"/>
              </a:solidFill>
            </a:endParaRPr>
          </a:p>
          <a:p>
            <a:pPr indent="-342900" lvl="1" marL="914400" rtl="0" algn="just">
              <a:lnSpc>
                <a:spcPct val="115000"/>
              </a:lnSpc>
              <a:spcBef>
                <a:spcPts val="0"/>
              </a:spcBef>
              <a:spcAft>
                <a:spcPts val="0"/>
              </a:spcAft>
              <a:buSzPts val="1800"/>
              <a:buFont typeface="Calibri"/>
              <a:buChar char="○"/>
            </a:pPr>
            <a:r>
              <a:rPr lang="en-US" sz="2000"/>
              <a:t>A solution stated as </a:t>
            </a:r>
            <a:r>
              <a:rPr lang="en-US" sz="2000">
                <a:solidFill>
                  <a:srgbClr val="00B050"/>
                </a:solidFill>
              </a:rPr>
              <a:t>a path of states </a:t>
            </a:r>
            <a:r>
              <a:rPr lang="en-US" sz="2000"/>
              <a:t>and operators that shows how to </a:t>
            </a:r>
            <a:r>
              <a:rPr lang="en-US" sz="2000">
                <a:solidFill>
                  <a:srgbClr val="00B050"/>
                </a:solidFill>
              </a:rPr>
              <a:t>transform the initial state into one that satisfies the goal test</a:t>
            </a:r>
            <a:r>
              <a:rPr lang="en-US" sz="2000"/>
              <a:t>. </a:t>
            </a:r>
            <a:endParaRPr sz="2000"/>
          </a:p>
          <a:p>
            <a:pPr indent="-342900" lvl="1" marL="914400" rtl="0" algn="just">
              <a:lnSpc>
                <a:spcPct val="115000"/>
              </a:lnSpc>
              <a:spcBef>
                <a:spcPts val="0"/>
              </a:spcBef>
              <a:spcAft>
                <a:spcPts val="0"/>
              </a:spcAft>
              <a:buSzPts val="1800"/>
              <a:buFont typeface="Calibri"/>
              <a:buChar char="○"/>
            </a:pPr>
            <a:r>
              <a:rPr lang="en-US" sz="2000"/>
              <a:t>The initial state and set of operators implicitly define a state space of states of the world and operator transitions between them. </a:t>
            </a:r>
            <a:r>
              <a:rPr lang="en-US" sz="2000">
                <a:solidFill>
                  <a:srgbClr val="00B050"/>
                </a:solidFill>
              </a:rPr>
              <a:t>May be infinite</a:t>
            </a:r>
            <a:r>
              <a:rPr lang="en-US" sz="2000"/>
              <a:t>. </a:t>
            </a:r>
            <a:endParaRPr sz="2000"/>
          </a:p>
        </p:txBody>
      </p:sp>
      <p:sp>
        <p:nvSpPr>
          <p:cNvPr id="132" name="Google Shape;132;p6"/>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5" name="Shape 595"/>
        <p:cNvGrpSpPr/>
        <p:nvPr/>
      </p:nvGrpSpPr>
      <p:grpSpPr>
        <a:xfrm>
          <a:off x="0" y="0"/>
          <a:ext cx="0" cy="0"/>
          <a:chOff x="0" y="0"/>
          <a:chExt cx="0" cy="0"/>
        </a:xfrm>
      </p:grpSpPr>
      <p:grpSp>
        <p:nvGrpSpPr>
          <p:cNvPr id="596" name="Google Shape;596;p60"/>
          <p:cNvGrpSpPr/>
          <p:nvPr/>
        </p:nvGrpSpPr>
        <p:grpSpPr>
          <a:xfrm>
            <a:off x="-828" y="0"/>
            <a:ext cx="9145590" cy="6858000"/>
            <a:chOff x="-828" y="0"/>
            <a:chExt cx="9145590" cy="6858000"/>
          </a:xfrm>
        </p:grpSpPr>
        <p:pic>
          <p:nvPicPr>
            <p:cNvPr id="597" name="Google Shape;597;p6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598" name="Google Shape;598;p60"/>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599" name="Google Shape;599;p60"/>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600" name="Google Shape;600;p60"/>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601" name="Google Shape;601;p60"/>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602" name="Google Shape;602;p60"/>
          <p:cNvSpPr txBox="1"/>
          <p:nvPr>
            <p:ph type="title"/>
          </p:nvPr>
        </p:nvSpPr>
        <p:spPr>
          <a:xfrm>
            <a:off x="2604134" y="485902"/>
            <a:ext cx="3935700" cy="627900"/>
          </a:xfrm>
          <a:prstGeom prst="rect">
            <a:avLst/>
          </a:prstGeom>
          <a:noFill/>
          <a:ln>
            <a:noFill/>
          </a:ln>
        </p:spPr>
        <p:txBody>
          <a:bodyPr anchorCtr="0" anchor="t" bIns="0" lIns="0" spcFirstLastPara="1" rIns="0" wrap="square" tIns="12050">
            <a:spAutoFit/>
          </a:bodyPr>
          <a:lstStyle/>
          <a:p>
            <a:pPr indent="0" lvl="0" marL="15875" rtl="0" algn="l">
              <a:lnSpc>
                <a:spcPct val="100000"/>
              </a:lnSpc>
              <a:spcBef>
                <a:spcPts val="0"/>
              </a:spcBef>
              <a:spcAft>
                <a:spcPts val="0"/>
              </a:spcAft>
              <a:buNone/>
            </a:pPr>
            <a:r>
              <a:rPr lang="en-US"/>
              <a:t>PEAS Descriptor</a:t>
            </a:r>
            <a:endParaRPr/>
          </a:p>
        </p:txBody>
      </p:sp>
      <p:pic>
        <p:nvPicPr>
          <p:cNvPr id="603" name="Google Shape;603;p60"/>
          <p:cNvPicPr preferRelativeResize="0"/>
          <p:nvPr/>
        </p:nvPicPr>
        <p:blipFill rotWithShape="1">
          <a:blip r:embed="rId8">
            <a:alphaModFix/>
          </a:blip>
          <a:srcRect b="0" l="0" r="0" t="0"/>
          <a:stretch/>
        </p:blipFill>
        <p:spPr>
          <a:xfrm>
            <a:off x="516636" y="1062227"/>
            <a:ext cx="7331964" cy="5262372"/>
          </a:xfrm>
          <a:prstGeom prst="rect">
            <a:avLst/>
          </a:prstGeom>
          <a:noFill/>
          <a:ln>
            <a:noFill/>
          </a:ln>
        </p:spPr>
      </p:pic>
      <p:sp>
        <p:nvSpPr>
          <p:cNvPr id="604" name="Google Shape;604;p60"/>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2604134" y="485902"/>
            <a:ext cx="3935700" cy="627900"/>
          </a:xfrm>
          <a:prstGeom prst="rect">
            <a:avLst/>
          </a:prstGeom>
          <a:noFill/>
          <a:ln>
            <a:noFill/>
          </a:ln>
        </p:spPr>
        <p:txBody>
          <a:bodyPr anchorCtr="0" anchor="t" bIns="0" lIns="0" spcFirstLastPara="1" rIns="0" wrap="square" tIns="12050">
            <a:spAutoFit/>
          </a:bodyPr>
          <a:lstStyle/>
          <a:p>
            <a:pPr indent="0" lvl="0" marL="15875" rtl="0" algn="l">
              <a:lnSpc>
                <a:spcPct val="100000"/>
              </a:lnSpc>
              <a:spcBef>
                <a:spcPts val="0"/>
              </a:spcBef>
              <a:spcAft>
                <a:spcPts val="0"/>
              </a:spcAft>
              <a:buNone/>
            </a:pPr>
            <a:r>
              <a:rPr lang="en-US"/>
              <a:t>PEAS Descriptor</a:t>
            </a:r>
            <a:endParaRPr/>
          </a:p>
        </p:txBody>
      </p:sp>
      <p:pic>
        <p:nvPicPr>
          <p:cNvPr id="610" name="Google Shape;610;p61"/>
          <p:cNvPicPr preferRelativeResize="0"/>
          <p:nvPr/>
        </p:nvPicPr>
        <p:blipFill rotWithShape="1">
          <a:blip r:embed="rId3">
            <a:alphaModFix/>
          </a:blip>
          <a:srcRect b="0" l="0" r="0" t="0"/>
          <a:stretch/>
        </p:blipFill>
        <p:spPr>
          <a:xfrm>
            <a:off x="781812" y="1309116"/>
            <a:ext cx="7295388" cy="5015484"/>
          </a:xfrm>
          <a:prstGeom prst="rect">
            <a:avLst/>
          </a:prstGeom>
          <a:noFill/>
          <a:ln>
            <a:noFill/>
          </a:ln>
        </p:spPr>
      </p:pic>
      <p:sp>
        <p:nvSpPr>
          <p:cNvPr id="611" name="Google Shape;611;p61"/>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pic>
        <p:nvPicPr>
          <p:cNvPr id="616" name="Google Shape;616;p62"/>
          <p:cNvPicPr preferRelativeResize="0"/>
          <p:nvPr/>
        </p:nvPicPr>
        <p:blipFill rotWithShape="1">
          <a:blip r:embed="rId3">
            <a:alphaModFix/>
          </a:blip>
          <a:srcRect b="0" l="0" r="0" t="0"/>
          <a:stretch/>
        </p:blipFill>
        <p:spPr>
          <a:xfrm>
            <a:off x="938783" y="3310124"/>
            <a:ext cx="7594626" cy="1718950"/>
          </a:xfrm>
          <a:prstGeom prst="rect">
            <a:avLst/>
          </a:prstGeom>
          <a:noFill/>
          <a:ln>
            <a:noFill/>
          </a:ln>
        </p:spPr>
      </p:pic>
      <p:pic>
        <p:nvPicPr>
          <p:cNvPr id="617" name="Google Shape;617;p62"/>
          <p:cNvPicPr preferRelativeResize="0"/>
          <p:nvPr/>
        </p:nvPicPr>
        <p:blipFill rotWithShape="1">
          <a:blip r:embed="rId4">
            <a:alphaModFix/>
          </a:blip>
          <a:srcRect b="0" l="0" r="0" t="0"/>
          <a:stretch/>
        </p:blipFill>
        <p:spPr>
          <a:xfrm>
            <a:off x="533400" y="2016225"/>
            <a:ext cx="8197591" cy="1158266"/>
          </a:xfrm>
          <a:prstGeom prst="rect">
            <a:avLst/>
          </a:prstGeom>
          <a:noFill/>
          <a:ln>
            <a:noFill/>
          </a:ln>
        </p:spPr>
      </p:pic>
      <p:sp>
        <p:nvSpPr>
          <p:cNvPr id="618" name="Google Shape;618;p62"/>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63"/>
          <p:cNvPicPr preferRelativeResize="0"/>
          <p:nvPr/>
        </p:nvPicPr>
        <p:blipFill rotWithShape="1">
          <a:blip r:embed="rId3">
            <a:alphaModFix/>
          </a:blip>
          <a:srcRect b="0" l="0" r="0" t="0"/>
          <a:stretch/>
        </p:blipFill>
        <p:spPr>
          <a:xfrm>
            <a:off x="1147572" y="2004029"/>
            <a:ext cx="7836046" cy="2730403"/>
          </a:xfrm>
          <a:prstGeom prst="rect">
            <a:avLst/>
          </a:prstGeom>
          <a:noFill/>
          <a:ln>
            <a:noFill/>
          </a:ln>
        </p:spPr>
      </p:pic>
      <p:sp>
        <p:nvSpPr>
          <p:cNvPr id="624" name="Google Shape;624;p63"/>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4"/>
          <p:cNvSpPr txBox="1"/>
          <p:nvPr>
            <p:ph type="title"/>
          </p:nvPr>
        </p:nvSpPr>
        <p:spPr>
          <a:xfrm>
            <a:off x="2570733" y="802894"/>
            <a:ext cx="4079100" cy="1368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Graph Coloring</a:t>
            </a:r>
            <a:endParaRPr sz="4400"/>
          </a:p>
        </p:txBody>
      </p:sp>
      <p:sp>
        <p:nvSpPr>
          <p:cNvPr id="630" name="Google Shape;630;p64"/>
          <p:cNvSpPr txBox="1"/>
          <p:nvPr/>
        </p:nvSpPr>
        <p:spPr>
          <a:xfrm>
            <a:off x="535940" y="1757298"/>
            <a:ext cx="8228965" cy="3537585"/>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0AD0D9"/>
              </a:buClr>
              <a:buSzPts val="3400"/>
              <a:buFont typeface="Quattrocento Sans"/>
              <a:buChar char="⚫"/>
            </a:pPr>
            <a:r>
              <a:rPr lang="en-US" sz="3600">
                <a:solidFill>
                  <a:schemeClr val="dk1"/>
                </a:solidFill>
                <a:latin typeface="Constantia"/>
                <a:ea typeface="Constantia"/>
                <a:cs typeface="Constantia"/>
                <a:sym typeface="Constantia"/>
              </a:rPr>
              <a:t>Graph coloring is the problem of  coloring each vertex in a graph such that  no two adjacent vertices are the same  color</a:t>
            </a:r>
            <a:endParaRPr sz="3600">
              <a:solidFill>
                <a:schemeClr val="dk1"/>
              </a:solidFill>
              <a:latin typeface="Constantia"/>
              <a:ea typeface="Constantia"/>
              <a:cs typeface="Constantia"/>
              <a:sym typeface="Constantia"/>
            </a:endParaRPr>
          </a:p>
          <a:p>
            <a:pPr indent="-274320" lvl="0" marL="287020" marR="0" rtl="0" algn="l">
              <a:lnSpc>
                <a:spcPct val="100000"/>
              </a:lnSpc>
              <a:spcBef>
                <a:spcPts val="865"/>
              </a:spcBef>
              <a:spcAft>
                <a:spcPts val="0"/>
              </a:spcAft>
              <a:buClr>
                <a:srgbClr val="0AD0D9"/>
              </a:buClr>
              <a:buSzPts val="3400"/>
              <a:buFont typeface="Quattrocento Sans"/>
              <a:buChar char="⚫"/>
            </a:pPr>
            <a:r>
              <a:rPr lang="en-US" sz="3600">
                <a:solidFill>
                  <a:schemeClr val="dk1"/>
                </a:solidFill>
                <a:latin typeface="Constantia"/>
                <a:ea typeface="Constantia"/>
                <a:cs typeface="Constantia"/>
                <a:sym typeface="Constantia"/>
              </a:rPr>
              <a:t>Some direct examples:</a:t>
            </a:r>
            <a:endParaRPr sz="3600">
              <a:solidFill>
                <a:schemeClr val="dk1"/>
              </a:solidFill>
              <a:latin typeface="Constantia"/>
              <a:ea typeface="Constantia"/>
              <a:cs typeface="Constantia"/>
              <a:sym typeface="Constantia"/>
            </a:endParaRPr>
          </a:p>
          <a:p>
            <a:pPr indent="-247650" lvl="1" marL="652780" marR="0" rtl="0" algn="l">
              <a:lnSpc>
                <a:spcPct val="100000"/>
              </a:lnSpc>
              <a:spcBef>
                <a:spcPts val="865"/>
              </a:spcBef>
              <a:spcAft>
                <a:spcPts val="0"/>
              </a:spcAft>
              <a:buClr>
                <a:srgbClr val="0E6EC5"/>
              </a:buClr>
              <a:buSzPts val="3050"/>
              <a:buFont typeface="Quattrocento Sans"/>
              <a:buChar char="⚫"/>
            </a:pPr>
            <a:r>
              <a:rPr b="0" i="0" lang="en-US" sz="3600" u="none" cap="none" strike="noStrike">
                <a:solidFill>
                  <a:schemeClr val="dk1"/>
                </a:solidFill>
                <a:latin typeface="Constantia"/>
                <a:ea typeface="Constantia"/>
                <a:cs typeface="Constantia"/>
                <a:sym typeface="Constantia"/>
              </a:rPr>
              <a:t>Map coloring</a:t>
            </a:r>
            <a:endParaRPr b="0" i="0" sz="3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5"/>
          <p:cNvSpPr txBox="1"/>
          <p:nvPr>
            <p:ph type="title"/>
          </p:nvPr>
        </p:nvSpPr>
        <p:spPr>
          <a:xfrm>
            <a:off x="2795142" y="792225"/>
            <a:ext cx="37059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Graph Coloring</a:t>
            </a:r>
            <a:endParaRPr/>
          </a:p>
        </p:txBody>
      </p:sp>
      <p:sp>
        <p:nvSpPr>
          <p:cNvPr id="636" name="Google Shape;636;p65"/>
          <p:cNvSpPr txBox="1"/>
          <p:nvPr/>
        </p:nvSpPr>
        <p:spPr>
          <a:xfrm>
            <a:off x="852932" y="1604213"/>
            <a:ext cx="7666355" cy="4965065"/>
          </a:xfrm>
          <a:prstGeom prst="rect">
            <a:avLst/>
          </a:prstGeom>
          <a:noFill/>
          <a:ln>
            <a:noFill/>
          </a:ln>
        </p:spPr>
        <p:txBody>
          <a:bodyPr anchorCtr="0" anchor="t" bIns="0" lIns="0" spcFirstLastPara="1" rIns="0" wrap="square" tIns="12700">
            <a:spAutoFit/>
          </a:bodyPr>
          <a:lstStyle/>
          <a:p>
            <a:pPr indent="-247650" lvl="0" marL="259715" marR="5080" rtl="0" algn="l">
              <a:lnSpc>
                <a:spcPct val="100000"/>
              </a:lnSpc>
              <a:spcBef>
                <a:spcPts val="0"/>
              </a:spcBef>
              <a:spcAft>
                <a:spcPts val="0"/>
              </a:spcAft>
              <a:buClr>
                <a:srgbClr val="0E6EC5"/>
              </a:buClr>
              <a:buSzPts val="3050"/>
              <a:buFont typeface="Quattrocento Sans"/>
              <a:buChar char="⚫"/>
            </a:pPr>
            <a:r>
              <a:rPr lang="en-US" sz="3600">
                <a:solidFill>
                  <a:schemeClr val="dk1"/>
                </a:solidFill>
                <a:latin typeface="Constantia"/>
                <a:ea typeface="Constantia"/>
                <a:cs typeface="Constantia"/>
                <a:sym typeface="Constantia"/>
              </a:rPr>
              <a:t>We want to prune the state-space tree  as soon as we find something that</a:t>
            </a:r>
            <a:endParaRPr sz="3600">
              <a:solidFill>
                <a:schemeClr val="dk1"/>
              </a:solidFill>
              <a:latin typeface="Constantia"/>
              <a:ea typeface="Constantia"/>
              <a:cs typeface="Constantia"/>
              <a:sym typeface="Constantia"/>
            </a:endParaRPr>
          </a:p>
          <a:p>
            <a:pPr indent="0" lvl="0" marL="259715" marR="0" rtl="0" algn="l">
              <a:lnSpc>
                <a:spcPct val="100000"/>
              </a:lnSpc>
              <a:spcBef>
                <a:spcPts val="5"/>
              </a:spcBef>
              <a:spcAft>
                <a:spcPts val="0"/>
              </a:spcAft>
              <a:buNone/>
            </a:pPr>
            <a:r>
              <a:rPr lang="en-US" sz="3600">
                <a:solidFill>
                  <a:schemeClr val="dk1"/>
                </a:solidFill>
                <a:latin typeface="Constantia"/>
                <a:ea typeface="Constantia"/>
                <a:cs typeface="Constantia"/>
                <a:sym typeface="Constantia"/>
              </a:rPr>
              <a:t>won’t work</a:t>
            </a:r>
            <a:endParaRPr sz="3600">
              <a:solidFill>
                <a:schemeClr val="dk1"/>
              </a:solidFill>
              <a:latin typeface="Constantia"/>
              <a:ea typeface="Constantia"/>
              <a:cs typeface="Constantia"/>
              <a:sym typeface="Constantia"/>
            </a:endParaRPr>
          </a:p>
          <a:p>
            <a:pPr indent="-247014" lvl="1" marL="534035" marR="238759" rtl="0" algn="l">
              <a:lnSpc>
                <a:spcPct val="100000"/>
              </a:lnSpc>
              <a:spcBef>
                <a:spcPts val="795"/>
              </a:spcBef>
              <a:spcAft>
                <a:spcPts val="0"/>
              </a:spcAft>
              <a:buClr>
                <a:srgbClr val="009DD9"/>
              </a:buClr>
              <a:buSzPts val="2250"/>
              <a:buFont typeface="Quattrocento Sans"/>
              <a:buChar char="⚫"/>
            </a:pPr>
            <a:r>
              <a:rPr b="0" i="0" lang="en-US" sz="3200" u="none" cap="none" strike="noStrike">
                <a:solidFill>
                  <a:schemeClr val="dk1"/>
                </a:solidFill>
                <a:latin typeface="Constantia"/>
                <a:ea typeface="Constantia"/>
                <a:cs typeface="Constantia"/>
                <a:sym typeface="Constantia"/>
              </a:rPr>
              <a:t>This implies that we need a sequence of  vertices to color</a:t>
            </a:r>
            <a:endParaRPr b="0" i="0" sz="3200" u="none" cap="none" strike="noStrike">
              <a:solidFill>
                <a:schemeClr val="dk1"/>
              </a:solidFill>
              <a:latin typeface="Constantia"/>
              <a:ea typeface="Constantia"/>
              <a:cs typeface="Constantia"/>
              <a:sym typeface="Constantia"/>
            </a:endParaRPr>
          </a:p>
          <a:p>
            <a:pPr indent="-247014" lvl="1" marL="534035" marR="226695" rtl="0" algn="l">
              <a:lnSpc>
                <a:spcPct val="100000"/>
              </a:lnSpc>
              <a:spcBef>
                <a:spcPts val="770"/>
              </a:spcBef>
              <a:spcAft>
                <a:spcPts val="0"/>
              </a:spcAft>
              <a:buClr>
                <a:srgbClr val="009DD9"/>
              </a:buClr>
              <a:buSzPts val="2250"/>
              <a:buFont typeface="Quattrocento Sans"/>
              <a:buChar char="⚫"/>
            </a:pPr>
            <a:r>
              <a:rPr b="0" i="0" lang="en-US" sz="3200" u="none" cap="none" strike="noStrike">
                <a:solidFill>
                  <a:schemeClr val="dk1"/>
                </a:solidFill>
                <a:latin typeface="Constantia"/>
                <a:ea typeface="Constantia"/>
                <a:cs typeface="Constantia"/>
                <a:sym typeface="Constantia"/>
              </a:rPr>
              <a:t>As we color the next vertex we need to  make sure it doesn’t conflict with any of  its previously colored neighbors</a:t>
            </a:r>
            <a:endParaRPr b="0" i="0" sz="3200" u="none" cap="none" strike="noStrike">
              <a:solidFill>
                <a:schemeClr val="dk1"/>
              </a:solidFill>
              <a:latin typeface="Constantia"/>
              <a:ea typeface="Constantia"/>
              <a:cs typeface="Constantia"/>
              <a:sym typeface="Constantia"/>
            </a:endParaRPr>
          </a:p>
          <a:p>
            <a:pPr indent="-247650" lvl="0" marL="259715" marR="0" rtl="0" algn="l">
              <a:lnSpc>
                <a:spcPct val="100000"/>
              </a:lnSpc>
              <a:spcBef>
                <a:spcPts val="840"/>
              </a:spcBef>
              <a:spcAft>
                <a:spcPts val="0"/>
              </a:spcAft>
              <a:buClr>
                <a:srgbClr val="0E6EC5"/>
              </a:buClr>
              <a:buSzPts val="3050"/>
              <a:buFont typeface="Quattrocento Sans"/>
              <a:buChar char="⚫"/>
            </a:pPr>
            <a:r>
              <a:rPr lang="en-US" sz="3600">
                <a:solidFill>
                  <a:schemeClr val="dk1"/>
                </a:solidFill>
                <a:latin typeface="Constantia"/>
                <a:ea typeface="Constantia"/>
                <a:cs typeface="Constantia"/>
                <a:sym typeface="Constantia"/>
              </a:rPr>
              <a:t>We may need to backtrack</a:t>
            </a:r>
            <a:endParaRPr sz="3600">
              <a:solidFill>
                <a:schemeClr val="dk1"/>
              </a:solidFill>
              <a:latin typeface="Constantia"/>
              <a:ea typeface="Constantia"/>
              <a:cs typeface="Constantia"/>
              <a:sym typeface="Constanti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6"/>
          <p:cNvSpPr txBox="1"/>
          <p:nvPr>
            <p:ph type="title"/>
          </p:nvPr>
        </p:nvSpPr>
        <p:spPr>
          <a:xfrm>
            <a:off x="444500" y="324358"/>
            <a:ext cx="4535100" cy="766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900"/>
              <a:t>Graph Coloring</a:t>
            </a:r>
            <a:endParaRPr sz="4900"/>
          </a:p>
        </p:txBody>
      </p:sp>
      <p:sp>
        <p:nvSpPr>
          <p:cNvPr id="642" name="Google Shape;642;p66"/>
          <p:cNvSpPr txBox="1"/>
          <p:nvPr/>
        </p:nvSpPr>
        <p:spPr>
          <a:xfrm>
            <a:off x="688340" y="1586141"/>
            <a:ext cx="4775200" cy="3245485"/>
          </a:xfrm>
          <a:prstGeom prst="rect">
            <a:avLst/>
          </a:prstGeom>
          <a:noFill/>
          <a:ln>
            <a:noFill/>
          </a:ln>
        </p:spPr>
        <p:txBody>
          <a:bodyPr anchorCtr="0" anchor="t" bIns="0" lIns="0" spcFirstLastPara="1" rIns="0" wrap="square" tIns="110475">
            <a:spAutoFit/>
          </a:bodyPr>
          <a:lstStyle/>
          <a:p>
            <a:pPr indent="-274955" lvl="0" marL="287020" marR="0" rtl="0" algn="l">
              <a:lnSpc>
                <a:spcPct val="100000"/>
              </a:lnSpc>
              <a:spcBef>
                <a:spcPts val="0"/>
              </a:spcBef>
              <a:spcAft>
                <a:spcPts val="0"/>
              </a:spcAft>
              <a:buClr>
                <a:srgbClr val="0AD0D9"/>
              </a:buClr>
              <a:buSzPts val="3000"/>
              <a:buFont typeface="Quattrocento Sans"/>
              <a:buChar char="⚫"/>
            </a:pPr>
            <a:r>
              <a:rPr lang="en-US" sz="3200">
                <a:solidFill>
                  <a:schemeClr val="dk1"/>
                </a:solidFill>
                <a:latin typeface="Constantia"/>
                <a:ea typeface="Constantia"/>
                <a:cs typeface="Constantia"/>
                <a:sym typeface="Constantia"/>
              </a:rPr>
              <a:t>As an example:</a:t>
            </a:r>
            <a:endParaRPr sz="3200">
              <a:solidFill>
                <a:schemeClr val="dk1"/>
              </a:solidFill>
              <a:latin typeface="Constantia"/>
              <a:ea typeface="Constantia"/>
              <a:cs typeface="Constantia"/>
              <a:sym typeface="Constantia"/>
            </a:endParaRPr>
          </a:p>
          <a:p>
            <a:pPr indent="-247015" lvl="1" marL="652780" marR="5080" rtl="0" algn="l">
              <a:lnSpc>
                <a:spcPct val="100000"/>
              </a:lnSpc>
              <a:spcBef>
                <a:spcPts val="770"/>
              </a:spcBef>
              <a:spcAft>
                <a:spcPts val="0"/>
              </a:spcAft>
              <a:buClr>
                <a:srgbClr val="0E6EC5"/>
              </a:buClr>
              <a:buSzPts val="2700"/>
              <a:buFont typeface="Quattrocento Sans"/>
              <a:buChar char="⚫"/>
            </a:pPr>
            <a:r>
              <a:rPr b="0" i="0" lang="en-US" sz="3200" u="none" cap="none" strike="noStrike">
                <a:solidFill>
                  <a:schemeClr val="dk1"/>
                </a:solidFill>
                <a:latin typeface="Constantia"/>
                <a:ea typeface="Constantia"/>
                <a:cs typeface="Constantia"/>
                <a:sym typeface="Constantia"/>
              </a:rPr>
              <a:t>The vertices are  enumerated in order A-  F</a:t>
            </a:r>
            <a:endParaRPr b="0" i="0" sz="3200" u="none" cap="none" strike="noStrike">
              <a:solidFill>
                <a:schemeClr val="dk1"/>
              </a:solidFill>
              <a:latin typeface="Constantia"/>
              <a:ea typeface="Constantia"/>
              <a:cs typeface="Constantia"/>
              <a:sym typeface="Constantia"/>
            </a:endParaRPr>
          </a:p>
          <a:p>
            <a:pPr indent="-247015" lvl="1" marL="652780" marR="208915" rtl="0" algn="l">
              <a:lnSpc>
                <a:spcPct val="100000"/>
              </a:lnSpc>
              <a:spcBef>
                <a:spcPts val="770"/>
              </a:spcBef>
              <a:spcAft>
                <a:spcPts val="0"/>
              </a:spcAft>
              <a:buClr>
                <a:srgbClr val="0E6EC5"/>
              </a:buClr>
              <a:buSzPts val="2700"/>
              <a:buFont typeface="Quattrocento Sans"/>
              <a:buChar char="⚫"/>
            </a:pPr>
            <a:r>
              <a:rPr b="0" i="0" lang="en-US" sz="3200" u="none" cap="none" strike="noStrike">
                <a:solidFill>
                  <a:schemeClr val="dk1"/>
                </a:solidFill>
                <a:latin typeface="Constantia"/>
                <a:ea typeface="Constantia"/>
                <a:cs typeface="Constantia"/>
                <a:sym typeface="Constantia"/>
              </a:rPr>
              <a:t>The colors are given in  order: R, G, B</a:t>
            </a:r>
            <a:endParaRPr b="0" i="0" sz="3200" u="none" cap="none" strike="noStrike">
              <a:solidFill>
                <a:schemeClr val="dk1"/>
              </a:solidFill>
              <a:latin typeface="Constantia"/>
              <a:ea typeface="Constantia"/>
              <a:cs typeface="Constantia"/>
              <a:sym typeface="Constantia"/>
            </a:endParaRPr>
          </a:p>
        </p:txBody>
      </p:sp>
      <p:sp>
        <p:nvSpPr>
          <p:cNvPr id="643" name="Google Shape;643;p66"/>
          <p:cNvSpPr/>
          <p:nvPr/>
        </p:nvSpPr>
        <p:spPr>
          <a:xfrm>
            <a:off x="6172200" y="3733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66"/>
          <p:cNvSpPr txBox="1"/>
          <p:nvPr/>
        </p:nvSpPr>
        <p:spPr>
          <a:xfrm>
            <a:off x="6357873" y="38500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sp>
        <p:nvSpPr>
          <p:cNvPr id="645" name="Google Shape;645;p66"/>
          <p:cNvSpPr/>
          <p:nvPr/>
        </p:nvSpPr>
        <p:spPr>
          <a:xfrm>
            <a:off x="6781800" y="1752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66"/>
          <p:cNvSpPr txBox="1"/>
          <p:nvPr/>
        </p:nvSpPr>
        <p:spPr>
          <a:xfrm>
            <a:off x="6967473" y="1867865"/>
            <a:ext cx="16319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647" name="Google Shape;647;p66"/>
          <p:cNvSpPr/>
          <p:nvPr/>
        </p:nvSpPr>
        <p:spPr>
          <a:xfrm>
            <a:off x="7467600" y="26670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79"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66"/>
          <p:cNvSpPr txBox="1"/>
          <p:nvPr/>
        </p:nvSpPr>
        <p:spPr>
          <a:xfrm>
            <a:off x="7662798" y="27829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sp>
        <p:nvSpPr>
          <p:cNvPr id="649" name="Google Shape;649;p66"/>
          <p:cNvSpPr/>
          <p:nvPr/>
        </p:nvSpPr>
        <p:spPr>
          <a:xfrm>
            <a:off x="6172200" y="26670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66"/>
          <p:cNvSpPr txBox="1"/>
          <p:nvPr/>
        </p:nvSpPr>
        <p:spPr>
          <a:xfrm>
            <a:off x="6359397" y="27829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651" name="Google Shape;651;p66"/>
          <p:cNvSpPr/>
          <p:nvPr/>
        </p:nvSpPr>
        <p:spPr>
          <a:xfrm>
            <a:off x="6553200" y="22098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20"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79"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66"/>
          <p:cNvSpPr txBox="1"/>
          <p:nvPr/>
        </p:nvSpPr>
        <p:spPr>
          <a:xfrm>
            <a:off x="7734427" y="38500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sp>
        <p:nvSpPr>
          <p:cNvPr id="653" name="Google Shape;653;p66"/>
          <p:cNvSpPr/>
          <p:nvPr/>
        </p:nvSpPr>
        <p:spPr>
          <a:xfrm>
            <a:off x="6781800" y="4724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20"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79"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66"/>
          <p:cNvSpPr txBox="1"/>
          <p:nvPr/>
        </p:nvSpPr>
        <p:spPr>
          <a:xfrm>
            <a:off x="6958330" y="4840300"/>
            <a:ext cx="1809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655" name="Google Shape;655;p66"/>
          <p:cNvSpPr/>
          <p:nvPr/>
        </p:nvSpPr>
        <p:spPr>
          <a:xfrm>
            <a:off x="6400800" y="28956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7"/>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sp>
        <p:nvSpPr>
          <p:cNvPr id="661" name="Google Shape;661;p67"/>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67"/>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663" name="Google Shape;663;p67"/>
          <p:cNvGrpSpPr/>
          <p:nvPr/>
        </p:nvGrpSpPr>
        <p:grpSpPr>
          <a:xfrm>
            <a:off x="3962400" y="2057400"/>
            <a:ext cx="533400" cy="533400"/>
            <a:chOff x="3962400" y="2057400"/>
            <a:chExt cx="533400" cy="533400"/>
          </a:xfrm>
        </p:grpSpPr>
        <p:sp>
          <p:nvSpPr>
            <p:cNvPr id="664" name="Google Shape;664;p67"/>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67"/>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66" name="Google Shape;666;p67"/>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667" name="Google Shape;667;p67"/>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67"/>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sp>
        <p:nvSpPr>
          <p:cNvPr id="669" name="Google Shape;669;p67"/>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67"/>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671" name="Google Shape;671;p67"/>
          <p:cNvSpPr/>
          <p:nvPr/>
        </p:nvSpPr>
        <p:spPr>
          <a:xfrm>
            <a:off x="3733800" y="25146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19"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80"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67"/>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sp>
        <p:nvSpPr>
          <p:cNvPr id="673" name="Google Shape;673;p67"/>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67"/>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675" name="Google Shape;675;p67"/>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8"/>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sp>
        <p:nvSpPr>
          <p:cNvPr id="681" name="Google Shape;681;p68"/>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68"/>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683" name="Google Shape;683;p68"/>
          <p:cNvGrpSpPr/>
          <p:nvPr/>
        </p:nvGrpSpPr>
        <p:grpSpPr>
          <a:xfrm>
            <a:off x="3962400" y="2057400"/>
            <a:ext cx="533400" cy="533400"/>
            <a:chOff x="3962400" y="2057400"/>
            <a:chExt cx="533400" cy="533400"/>
          </a:xfrm>
        </p:grpSpPr>
        <p:sp>
          <p:nvSpPr>
            <p:cNvPr id="684" name="Google Shape;684;p68"/>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68"/>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6" name="Google Shape;686;p68"/>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687" name="Google Shape;687;p68"/>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68"/>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689" name="Google Shape;689;p68"/>
          <p:cNvGrpSpPr/>
          <p:nvPr/>
        </p:nvGrpSpPr>
        <p:grpSpPr>
          <a:xfrm>
            <a:off x="3352800" y="2971800"/>
            <a:ext cx="533400" cy="533400"/>
            <a:chOff x="3352800" y="2971800"/>
            <a:chExt cx="533400" cy="533400"/>
          </a:xfrm>
        </p:grpSpPr>
        <p:sp>
          <p:nvSpPr>
            <p:cNvPr id="690" name="Google Shape;690;p68"/>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68"/>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92" name="Google Shape;692;p68"/>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693" name="Google Shape;693;p68"/>
          <p:cNvSpPr/>
          <p:nvPr/>
        </p:nvSpPr>
        <p:spPr>
          <a:xfrm>
            <a:off x="3733800" y="25146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19"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80"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68"/>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sp>
        <p:nvSpPr>
          <p:cNvPr id="695" name="Google Shape;695;p68"/>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68"/>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697" name="Google Shape;697;p68"/>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9"/>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703" name="Google Shape;703;p69"/>
          <p:cNvGrpSpPr/>
          <p:nvPr/>
        </p:nvGrpSpPr>
        <p:grpSpPr>
          <a:xfrm>
            <a:off x="3352800" y="4038600"/>
            <a:ext cx="533400" cy="533400"/>
            <a:chOff x="3352800" y="4038600"/>
            <a:chExt cx="533400" cy="533400"/>
          </a:xfrm>
        </p:grpSpPr>
        <p:sp>
          <p:nvSpPr>
            <p:cNvPr id="704" name="Google Shape;704;p69"/>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69"/>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6" name="Google Shape;706;p69"/>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707" name="Google Shape;707;p69"/>
          <p:cNvGrpSpPr/>
          <p:nvPr/>
        </p:nvGrpSpPr>
        <p:grpSpPr>
          <a:xfrm>
            <a:off x="3962400" y="2057400"/>
            <a:ext cx="533400" cy="533400"/>
            <a:chOff x="3962400" y="2057400"/>
            <a:chExt cx="533400" cy="533400"/>
          </a:xfrm>
        </p:grpSpPr>
        <p:sp>
          <p:nvSpPr>
            <p:cNvPr id="708" name="Google Shape;708;p69"/>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69"/>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0" name="Google Shape;710;p69"/>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711" name="Google Shape;711;p69"/>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69"/>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713" name="Google Shape;713;p69"/>
          <p:cNvGrpSpPr/>
          <p:nvPr/>
        </p:nvGrpSpPr>
        <p:grpSpPr>
          <a:xfrm>
            <a:off x="3352800" y="2971800"/>
            <a:ext cx="533400" cy="533400"/>
            <a:chOff x="3352800" y="2971800"/>
            <a:chExt cx="533400" cy="533400"/>
          </a:xfrm>
        </p:grpSpPr>
        <p:sp>
          <p:nvSpPr>
            <p:cNvPr id="714" name="Google Shape;714;p69"/>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69"/>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16" name="Google Shape;716;p69"/>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717" name="Google Shape;717;p69"/>
          <p:cNvSpPr/>
          <p:nvPr/>
        </p:nvSpPr>
        <p:spPr>
          <a:xfrm>
            <a:off x="3733800" y="25146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19"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80"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69"/>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sp>
        <p:nvSpPr>
          <p:cNvPr id="719" name="Google Shape;719;p69"/>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69"/>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721" name="Google Shape;721;p69"/>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624270" y="783337"/>
            <a:ext cx="7154189" cy="740663"/>
          </a:xfrm>
          <a:prstGeom prst="rect">
            <a:avLst/>
          </a:prstGeom>
          <a:noFill/>
          <a:ln>
            <a:noFill/>
          </a:ln>
        </p:spPr>
        <p:txBody>
          <a:bodyPr anchorCtr="0" anchor="b" bIns="91425" lIns="91425" spcFirstLastPara="1" rIns="91425" wrap="square" tIns="45700">
            <a:normAutofit/>
          </a:bodyPr>
          <a:lstStyle/>
          <a:p>
            <a:pPr indent="0" lvl="0" marL="0" rtl="0" algn="just">
              <a:lnSpc>
                <a:spcPct val="100000"/>
              </a:lnSpc>
              <a:spcBef>
                <a:spcPts val="0"/>
              </a:spcBef>
              <a:spcAft>
                <a:spcPts val="0"/>
              </a:spcAft>
              <a:buClr>
                <a:schemeClr val="dk2"/>
              </a:buClr>
              <a:buSzPts val="4000"/>
              <a:buFont typeface="Libre Franklin"/>
              <a:buNone/>
            </a:pPr>
            <a:r>
              <a:rPr lang="en-US" sz="3600"/>
              <a:t>Problem-solving agent</a:t>
            </a:r>
            <a:endParaRPr sz="3600"/>
          </a:p>
        </p:txBody>
      </p:sp>
      <p:sp>
        <p:nvSpPr>
          <p:cNvPr id="138" name="Google Shape;138;p7"/>
          <p:cNvSpPr txBox="1"/>
          <p:nvPr>
            <p:ph idx="1" type="body"/>
          </p:nvPr>
        </p:nvSpPr>
        <p:spPr>
          <a:xfrm>
            <a:off x="1180635" y="1742375"/>
            <a:ext cx="7270411" cy="503942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accent2"/>
              </a:buClr>
              <a:buSzPts val="2000"/>
              <a:buFont typeface="Cambria"/>
              <a:buNone/>
            </a:pPr>
            <a:r>
              <a:rPr b="1" lang="en-US" sz="2400">
                <a:solidFill>
                  <a:schemeClr val="accent2"/>
                </a:solidFill>
              </a:rPr>
              <a:t>Four general steps </a:t>
            </a:r>
            <a:r>
              <a:rPr lang="en-US" sz="2400"/>
              <a:t>in problem solving:</a:t>
            </a:r>
            <a:endParaRPr sz="2400"/>
          </a:p>
          <a:p>
            <a:pPr indent="0" lvl="0" marL="0" rtl="0" algn="just">
              <a:lnSpc>
                <a:spcPct val="100000"/>
              </a:lnSpc>
              <a:spcBef>
                <a:spcPts val="0"/>
              </a:spcBef>
              <a:spcAft>
                <a:spcPts val="0"/>
              </a:spcAft>
              <a:buClr>
                <a:schemeClr val="dk1"/>
              </a:buClr>
              <a:buSzPts val="2000"/>
              <a:buFont typeface="Cambria"/>
              <a:buNone/>
            </a:pPr>
            <a:r>
              <a:t/>
            </a:r>
            <a:endParaRPr sz="2400"/>
          </a:p>
          <a:p>
            <a:pPr indent="-355600" lvl="0" marL="457200" rtl="0" algn="just">
              <a:lnSpc>
                <a:spcPct val="100000"/>
              </a:lnSpc>
              <a:spcBef>
                <a:spcPts val="0"/>
              </a:spcBef>
              <a:spcAft>
                <a:spcPts val="0"/>
              </a:spcAft>
              <a:buClr>
                <a:srgbClr val="00B050"/>
              </a:buClr>
              <a:buSzPts val="2000"/>
              <a:buFont typeface="Cambria"/>
              <a:buChar char="●"/>
            </a:pPr>
            <a:r>
              <a:rPr b="1" lang="en-US" sz="2400">
                <a:solidFill>
                  <a:srgbClr val="00B050"/>
                </a:solidFill>
              </a:rPr>
              <a:t>Goal formulation</a:t>
            </a:r>
            <a:endParaRPr b="1" sz="2400">
              <a:solidFill>
                <a:srgbClr val="00B050"/>
              </a:solidFill>
            </a:endParaRPr>
          </a:p>
          <a:p>
            <a:pPr indent="-342900" lvl="1" marL="914400" rtl="0" algn="just">
              <a:lnSpc>
                <a:spcPct val="100000"/>
              </a:lnSpc>
              <a:spcBef>
                <a:spcPts val="0"/>
              </a:spcBef>
              <a:spcAft>
                <a:spcPts val="0"/>
              </a:spcAft>
              <a:buSzPts val="1800"/>
              <a:buFont typeface="Calibri"/>
              <a:buChar char="○"/>
            </a:pPr>
            <a:r>
              <a:rPr lang="en-US" sz="2400"/>
              <a:t>What are the successful world states</a:t>
            </a:r>
            <a:endParaRPr sz="2400"/>
          </a:p>
          <a:p>
            <a:pPr indent="-355600" lvl="0" marL="457200" rtl="0" algn="just">
              <a:lnSpc>
                <a:spcPct val="100000"/>
              </a:lnSpc>
              <a:spcBef>
                <a:spcPts val="0"/>
              </a:spcBef>
              <a:spcAft>
                <a:spcPts val="0"/>
              </a:spcAft>
              <a:buClr>
                <a:srgbClr val="00B050"/>
              </a:buClr>
              <a:buSzPts val="2000"/>
              <a:buFont typeface="Cambria"/>
              <a:buChar char="●"/>
            </a:pPr>
            <a:r>
              <a:rPr b="1" lang="en-US" sz="2400">
                <a:solidFill>
                  <a:srgbClr val="00B050"/>
                </a:solidFill>
              </a:rPr>
              <a:t>Problem formulation</a:t>
            </a:r>
            <a:endParaRPr b="1" sz="2400">
              <a:solidFill>
                <a:srgbClr val="00B050"/>
              </a:solidFill>
            </a:endParaRPr>
          </a:p>
          <a:p>
            <a:pPr indent="-342900" lvl="1" marL="914400" rtl="0" algn="just">
              <a:lnSpc>
                <a:spcPct val="100000"/>
              </a:lnSpc>
              <a:spcBef>
                <a:spcPts val="0"/>
              </a:spcBef>
              <a:spcAft>
                <a:spcPts val="0"/>
              </a:spcAft>
              <a:buSzPts val="1800"/>
              <a:buFont typeface="Calibri"/>
              <a:buChar char="○"/>
            </a:pPr>
            <a:r>
              <a:rPr lang="en-US" sz="2400"/>
              <a:t>What actions and states to consider give the goal</a:t>
            </a:r>
            <a:endParaRPr sz="2400"/>
          </a:p>
          <a:p>
            <a:pPr indent="-355600" lvl="0" marL="457200" rtl="0" algn="just">
              <a:lnSpc>
                <a:spcPct val="100000"/>
              </a:lnSpc>
              <a:spcBef>
                <a:spcPts val="0"/>
              </a:spcBef>
              <a:spcAft>
                <a:spcPts val="0"/>
              </a:spcAft>
              <a:buClr>
                <a:srgbClr val="00B050"/>
              </a:buClr>
              <a:buSzPts val="2000"/>
              <a:buFont typeface="Cambria"/>
              <a:buChar char="●"/>
            </a:pPr>
            <a:r>
              <a:rPr b="1" lang="en-US" sz="2400">
                <a:solidFill>
                  <a:srgbClr val="00B050"/>
                </a:solidFill>
              </a:rPr>
              <a:t>Search</a:t>
            </a:r>
            <a:endParaRPr b="1" sz="2400">
              <a:solidFill>
                <a:srgbClr val="00B050"/>
              </a:solidFill>
            </a:endParaRPr>
          </a:p>
          <a:p>
            <a:pPr indent="-342900" lvl="1" marL="914400" rtl="0" algn="just">
              <a:lnSpc>
                <a:spcPct val="100000"/>
              </a:lnSpc>
              <a:spcBef>
                <a:spcPts val="0"/>
              </a:spcBef>
              <a:spcAft>
                <a:spcPts val="0"/>
              </a:spcAft>
              <a:buSzPts val="1800"/>
              <a:buFont typeface="Calibri"/>
              <a:buChar char="○"/>
            </a:pPr>
            <a:r>
              <a:rPr lang="en-US" sz="2400"/>
              <a:t>Determine the possible sequence of actions that lead to the states of known values and then choosing the best sequence.</a:t>
            </a:r>
            <a:endParaRPr sz="2400"/>
          </a:p>
          <a:p>
            <a:pPr indent="-355600" lvl="0" marL="457200" rtl="0" algn="just">
              <a:lnSpc>
                <a:spcPct val="100000"/>
              </a:lnSpc>
              <a:spcBef>
                <a:spcPts val="0"/>
              </a:spcBef>
              <a:spcAft>
                <a:spcPts val="0"/>
              </a:spcAft>
              <a:buClr>
                <a:srgbClr val="00B050"/>
              </a:buClr>
              <a:buSzPts val="2000"/>
              <a:buFont typeface="Cambria"/>
              <a:buChar char="●"/>
            </a:pPr>
            <a:r>
              <a:rPr b="1" lang="en-US" sz="2400">
                <a:solidFill>
                  <a:srgbClr val="00B050"/>
                </a:solidFill>
              </a:rPr>
              <a:t>Execute</a:t>
            </a:r>
            <a:endParaRPr b="1" sz="2400">
              <a:solidFill>
                <a:srgbClr val="00B050"/>
              </a:solidFill>
            </a:endParaRPr>
          </a:p>
          <a:p>
            <a:pPr indent="-342900" lvl="1" marL="914400" rtl="0" algn="just">
              <a:lnSpc>
                <a:spcPct val="100000"/>
              </a:lnSpc>
              <a:spcBef>
                <a:spcPts val="0"/>
              </a:spcBef>
              <a:spcAft>
                <a:spcPts val="0"/>
              </a:spcAft>
              <a:buSzPts val="1800"/>
              <a:buFont typeface="Calibri"/>
              <a:buChar char="○"/>
            </a:pPr>
            <a:r>
              <a:rPr lang="en-US" sz="2400"/>
              <a:t>Give the solution perform the actions.</a:t>
            </a:r>
            <a:endParaRPr sz="2400"/>
          </a:p>
        </p:txBody>
      </p:sp>
      <p:sp>
        <p:nvSpPr>
          <p:cNvPr id="139" name="Google Shape;139;p7"/>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0"/>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727" name="Google Shape;727;p70"/>
          <p:cNvGrpSpPr/>
          <p:nvPr/>
        </p:nvGrpSpPr>
        <p:grpSpPr>
          <a:xfrm>
            <a:off x="3352800" y="4038600"/>
            <a:ext cx="533400" cy="533400"/>
            <a:chOff x="3352800" y="4038600"/>
            <a:chExt cx="533400" cy="533400"/>
          </a:xfrm>
        </p:grpSpPr>
        <p:sp>
          <p:nvSpPr>
            <p:cNvPr id="728" name="Google Shape;728;p70"/>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70"/>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30" name="Google Shape;730;p70"/>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731" name="Google Shape;731;p70"/>
          <p:cNvGrpSpPr/>
          <p:nvPr/>
        </p:nvGrpSpPr>
        <p:grpSpPr>
          <a:xfrm>
            <a:off x="3962400" y="2057400"/>
            <a:ext cx="533400" cy="533400"/>
            <a:chOff x="3962400" y="2057400"/>
            <a:chExt cx="533400" cy="533400"/>
          </a:xfrm>
        </p:grpSpPr>
        <p:sp>
          <p:nvSpPr>
            <p:cNvPr id="732" name="Google Shape;732;p70"/>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70"/>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34" name="Google Shape;734;p70"/>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735" name="Google Shape;735;p70"/>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70"/>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737" name="Google Shape;737;p70"/>
          <p:cNvGrpSpPr/>
          <p:nvPr/>
        </p:nvGrpSpPr>
        <p:grpSpPr>
          <a:xfrm>
            <a:off x="3352800" y="2971800"/>
            <a:ext cx="533400" cy="533400"/>
            <a:chOff x="3352800" y="2971800"/>
            <a:chExt cx="533400" cy="533400"/>
          </a:xfrm>
        </p:grpSpPr>
        <p:sp>
          <p:nvSpPr>
            <p:cNvPr id="738" name="Google Shape;738;p70"/>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70"/>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0" name="Google Shape;740;p70"/>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741" name="Google Shape;741;p70"/>
          <p:cNvSpPr/>
          <p:nvPr/>
        </p:nvSpPr>
        <p:spPr>
          <a:xfrm>
            <a:off x="3733800" y="25146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19"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80"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70"/>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743" name="Google Shape;743;p70"/>
          <p:cNvGrpSpPr/>
          <p:nvPr/>
        </p:nvGrpSpPr>
        <p:grpSpPr>
          <a:xfrm>
            <a:off x="3962400" y="5029200"/>
            <a:ext cx="533400" cy="533400"/>
            <a:chOff x="3962400" y="5029200"/>
            <a:chExt cx="533400" cy="533400"/>
          </a:xfrm>
        </p:grpSpPr>
        <p:sp>
          <p:nvSpPr>
            <p:cNvPr id="744" name="Google Shape;744;p70"/>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70"/>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6" name="Google Shape;746;p70"/>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747" name="Google Shape;747;p70"/>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1"/>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753" name="Google Shape;753;p71"/>
          <p:cNvGrpSpPr/>
          <p:nvPr/>
        </p:nvGrpSpPr>
        <p:grpSpPr>
          <a:xfrm>
            <a:off x="3352800" y="4038600"/>
            <a:ext cx="533400" cy="533400"/>
            <a:chOff x="3352800" y="4038600"/>
            <a:chExt cx="533400" cy="533400"/>
          </a:xfrm>
        </p:grpSpPr>
        <p:sp>
          <p:nvSpPr>
            <p:cNvPr id="754" name="Google Shape;754;p71"/>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71"/>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6" name="Google Shape;756;p71"/>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757" name="Google Shape;757;p71"/>
          <p:cNvGrpSpPr/>
          <p:nvPr/>
        </p:nvGrpSpPr>
        <p:grpSpPr>
          <a:xfrm>
            <a:off x="3962400" y="2057400"/>
            <a:ext cx="533400" cy="533400"/>
            <a:chOff x="3962400" y="2057400"/>
            <a:chExt cx="533400" cy="533400"/>
          </a:xfrm>
        </p:grpSpPr>
        <p:sp>
          <p:nvSpPr>
            <p:cNvPr id="758" name="Google Shape;758;p71"/>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71"/>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0" name="Google Shape;760;p71"/>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761" name="Google Shape;761;p71"/>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71"/>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763" name="Google Shape;763;p71"/>
          <p:cNvGrpSpPr/>
          <p:nvPr/>
        </p:nvGrpSpPr>
        <p:grpSpPr>
          <a:xfrm>
            <a:off x="3352800" y="2971800"/>
            <a:ext cx="533400" cy="533400"/>
            <a:chOff x="3352800" y="2971800"/>
            <a:chExt cx="533400" cy="533400"/>
          </a:xfrm>
        </p:grpSpPr>
        <p:sp>
          <p:nvSpPr>
            <p:cNvPr id="764" name="Google Shape;764;p71"/>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p71"/>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6" name="Google Shape;766;p71"/>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grpSp>
        <p:nvGrpSpPr>
          <p:cNvPr id="767" name="Google Shape;767;p71"/>
          <p:cNvGrpSpPr/>
          <p:nvPr/>
        </p:nvGrpSpPr>
        <p:grpSpPr>
          <a:xfrm>
            <a:off x="3733800" y="2514600"/>
            <a:ext cx="1524000" cy="2057400"/>
            <a:chOff x="3733800" y="2514600"/>
            <a:chExt cx="1524000" cy="2057400"/>
          </a:xfrm>
        </p:grpSpPr>
        <p:sp>
          <p:nvSpPr>
            <p:cNvPr id="768" name="Google Shape;768;p71"/>
            <p:cNvSpPr/>
            <p:nvPr/>
          </p:nvSpPr>
          <p:spPr>
            <a:xfrm>
              <a:off x="3733800" y="2514600"/>
              <a:ext cx="1066800" cy="457200"/>
            </a:xfrm>
            <a:custGeom>
              <a:rect b="b" l="l" r="r" t="t"/>
              <a:pathLst>
                <a:path extrusionOk="0" h="457200" w="1066800">
                  <a:moveTo>
                    <a:pt x="304800" y="0"/>
                  </a:moveTo>
                  <a:lnTo>
                    <a:pt x="0" y="457200"/>
                  </a:lnTo>
                </a:path>
                <a:path extrusionOk="0" h="457200" w="1066800">
                  <a:moveTo>
                    <a:pt x="685800" y="0"/>
                  </a:moveTo>
                  <a:lnTo>
                    <a:pt x="10668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71"/>
            <p:cNvSpPr/>
            <p:nvPr/>
          </p:nvSpPr>
          <p:spPr>
            <a:xfrm>
              <a:off x="47244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71"/>
            <p:cNvSpPr/>
            <p:nvPr/>
          </p:nvSpPr>
          <p:spPr>
            <a:xfrm>
              <a:off x="47244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1" name="Google Shape;771;p71"/>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772" name="Google Shape;772;p71"/>
          <p:cNvGrpSpPr/>
          <p:nvPr/>
        </p:nvGrpSpPr>
        <p:grpSpPr>
          <a:xfrm>
            <a:off x="3962400" y="5029200"/>
            <a:ext cx="533400" cy="533400"/>
            <a:chOff x="3962400" y="5029200"/>
            <a:chExt cx="533400" cy="533400"/>
          </a:xfrm>
        </p:grpSpPr>
        <p:sp>
          <p:nvSpPr>
            <p:cNvPr id="773" name="Google Shape;773;p71"/>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71"/>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5" name="Google Shape;775;p71"/>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776" name="Google Shape;776;p71"/>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2"/>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782" name="Google Shape;782;p72"/>
          <p:cNvGrpSpPr/>
          <p:nvPr/>
        </p:nvGrpSpPr>
        <p:grpSpPr>
          <a:xfrm>
            <a:off x="3352800" y="4038600"/>
            <a:ext cx="533400" cy="533400"/>
            <a:chOff x="3352800" y="4038600"/>
            <a:chExt cx="533400" cy="533400"/>
          </a:xfrm>
        </p:grpSpPr>
        <p:sp>
          <p:nvSpPr>
            <p:cNvPr id="783" name="Google Shape;783;p72"/>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72"/>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5" name="Google Shape;785;p72"/>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786" name="Google Shape;786;p72"/>
          <p:cNvGrpSpPr/>
          <p:nvPr/>
        </p:nvGrpSpPr>
        <p:grpSpPr>
          <a:xfrm>
            <a:off x="3962400" y="2057400"/>
            <a:ext cx="533400" cy="533400"/>
            <a:chOff x="3962400" y="2057400"/>
            <a:chExt cx="533400" cy="533400"/>
          </a:xfrm>
        </p:grpSpPr>
        <p:sp>
          <p:nvSpPr>
            <p:cNvPr id="787" name="Google Shape;787;p72"/>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72"/>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9" name="Google Shape;789;p72"/>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790" name="Google Shape;790;p72"/>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72"/>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792" name="Google Shape;792;p72"/>
          <p:cNvGrpSpPr/>
          <p:nvPr/>
        </p:nvGrpSpPr>
        <p:grpSpPr>
          <a:xfrm>
            <a:off x="3352800" y="2971800"/>
            <a:ext cx="533400" cy="533400"/>
            <a:chOff x="3352800" y="2971800"/>
            <a:chExt cx="533400" cy="533400"/>
          </a:xfrm>
        </p:grpSpPr>
        <p:sp>
          <p:nvSpPr>
            <p:cNvPr id="793" name="Google Shape;793;p72"/>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72"/>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5" name="Google Shape;795;p72"/>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grpSp>
        <p:nvGrpSpPr>
          <p:cNvPr id="796" name="Google Shape;796;p72"/>
          <p:cNvGrpSpPr/>
          <p:nvPr/>
        </p:nvGrpSpPr>
        <p:grpSpPr>
          <a:xfrm>
            <a:off x="3733800" y="2514600"/>
            <a:ext cx="1524000" cy="2057400"/>
            <a:chOff x="3733800" y="2514600"/>
            <a:chExt cx="1524000" cy="2057400"/>
          </a:xfrm>
        </p:grpSpPr>
        <p:sp>
          <p:nvSpPr>
            <p:cNvPr id="797" name="Google Shape;797;p72"/>
            <p:cNvSpPr/>
            <p:nvPr/>
          </p:nvSpPr>
          <p:spPr>
            <a:xfrm>
              <a:off x="3733800" y="2514600"/>
              <a:ext cx="1066800" cy="457200"/>
            </a:xfrm>
            <a:custGeom>
              <a:rect b="b" l="l" r="r" t="t"/>
              <a:pathLst>
                <a:path extrusionOk="0" h="457200" w="1066800">
                  <a:moveTo>
                    <a:pt x="304800" y="0"/>
                  </a:moveTo>
                  <a:lnTo>
                    <a:pt x="0" y="457200"/>
                  </a:lnTo>
                </a:path>
                <a:path extrusionOk="0" h="457200" w="1066800">
                  <a:moveTo>
                    <a:pt x="685800" y="0"/>
                  </a:moveTo>
                  <a:lnTo>
                    <a:pt x="10668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72"/>
            <p:cNvSpPr/>
            <p:nvPr/>
          </p:nvSpPr>
          <p:spPr>
            <a:xfrm>
              <a:off x="47244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72"/>
            <p:cNvSpPr/>
            <p:nvPr/>
          </p:nvSpPr>
          <p:spPr>
            <a:xfrm>
              <a:off x="47244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0" name="Google Shape;800;p72"/>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801" name="Google Shape;801;p72"/>
          <p:cNvGrpSpPr/>
          <p:nvPr/>
        </p:nvGrpSpPr>
        <p:grpSpPr>
          <a:xfrm>
            <a:off x="3962400" y="5029200"/>
            <a:ext cx="533400" cy="533400"/>
            <a:chOff x="3962400" y="5029200"/>
            <a:chExt cx="533400" cy="533400"/>
          </a:xfrm>
        </p:grpSpPr>
        <p:sp>
          <p:nvSpPr>
            <p:cNvPr id="802" name="Google Shape;802;p72"/>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72"/>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4" name="Google Shape;804;p72"/>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805" name="Google Shape;805;p72"/>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06" name="Google Shape;806;p72"/>
          <p:cNvPicPr preferRelativeResize="0"/>
          <p:nvPr/>
        </p:nvPicPr>
        <p:blipFill rotWithShape="1">
          <a:blip r:embed="rId3">
            <a:alphaModFix/>
          </a:blip>
          <a:srcRect b="0" l="0" r="0" t="0"/>
          <a:stretch/>
        </p:blipFill>
        <p:spPr>
          <a:xfrm>
            <a:off x="5481828" y="2891027"/>
            <a:ext cx="1190244" cy="66001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0" name="Shape 810"/>
        <p:cNvGrpSpPr/>
        <p:nvPr/>
      </p:nvGrpSpPr>
      <p:grpSpPr>
        <a:xfrm>
          <a:off x="0" y="0"/>
          <a:ext cx="0" cy="0"/>
          <a:chOff x="0" y="0"/>
          <a:chExt cx="0" cy="0"/>
        </a:xfrm>
      </p:grpSpPr>
      <p:grpSp>
        <p:nvGrpSpPr>
          <p:cNvPr id="811" name="Google Shape;811;p73"/>
          <p:cNvGrpSpPr/>
          <p:nvPr/>
        </p:nvGrpSpPr>
        <p:grpSpPr>
          <a:xfrm>
            <a:off x="-828" y="0"/>
            <a:ext cx="9145590" cy="6858000"/>
            <a:chOff x="-828" y="0"/>
            <a:chExt cx="9145590" cy="6858000"/>
          </a:xfrm>
        </p:grpSpPr>
        <p:pic>
          <p:nvPicPr>
            <p:cNvPr id="812" name="Google Shape;812;p7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13" name="Google Shape;813;p73"/>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814" name="Google Shape;814;p73"/>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815" name="Google Shape;815;p73"/>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816" name="Google Shape;816;p73"/>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817" name="Google Shape;817;p73"/>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818" name="Google Shape;818;p73"/>
          <p:cNvGrpSpPr/>
          <p:nvPr/>
        </p:nvGrpSpPr>
        <p:grpSpPr>
          <a:xfrm>
            <a:off x="3352800" y="4038600"/>
            <a:ext cx="533400" cy="533400"/>
            <a:chOff x="3352800" y="4038600"/>
            <a:chExt cx="533400" cy="533400"/>
          </a:xfrm>
        </p:grpSpPr>
        <p:sp>
          <p:nvSpPr>
            <p:cNvPr id="819" name="Google Shape;819;p73"/>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73"/>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1" name="Google Shape;821;p73"/>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822" name="Google Shape;822;p73"/>
          <p:cNvGrpSpPr/>
          <p:nvPr/>
        </p:nvGrpSpPr>
        <p:grpSpPr>
          <a:xfrm>
            <a:off x="3962400" y="2057400"/>
            <a:ext cx="533400" cy="533400"/>
            <a:chOff x="3962400" y="2057400"/>
            <a:chExt cx="533400" cy="533400"/>
          </a:xfrm>
        </p:grpSpPr>
        <p:sp>
          <p:nvSpPr>
            <p:cNvPr id="823" name="Google Shape;823;p73"/>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73"/>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5" name="Google Shape;825;p73"/>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826" name="Google Shape;826;p73"/>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73"/>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828" name="Google Shape;828;p73"/>
          <p:cNvGrpSpPr/>
          <p:nvPr/>
        </p:nvGrpSpPr>
        <p:grpSpPr>
          <a:xfrm>
            <a:off x="3352800" y="2971800"/>
            <a:ext cx="533400" cy="533400"/>
            <a:chOff x="3352800" y="2971800"/>
            <a:chExt cx="533400" cy="533400"/>
          </a:xfrm>
        </p:grpSpPr>
        <p:sp>
          <p:nvSpPr>
            <p:cNvPr id="829" name="Google Shape;829;p73"/>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73"/>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1" name="Google Shape;831;p73"/>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832" name="Google Shape;832;p73"/>
          <p:cNvSpPr/>
          <p:nvPr/>
        </p:nvSpPr>
        <p:spPr>
          <a:xfrm>
            <a:off x="3733800" y="25146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19"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80"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73"/>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834" name="Google Shape;834;p73"/>
          <p:cNvGrpSpPr/>
          <p:nvPr/>
        </p:nvGrpSpPr>
        <p:grpSpPr>
          <a:xfrm>
            <a:off x="3962400" y="5029200"/>
            <a:ext cx="533400" cy="533400"/>
            <a:chOff x="3962400" y="5029200"/>
            <a:chExt cx="533400" cy="533400"/>
          </a:xfrm>
        </p:grpSpPr>
        <p:sp>
          <p:nvSpPr>
            <p:cNvPr id="835" name="Google Shape;835;p73"/>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73"/>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7" name="Google Shape;837;p73"/>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838" name="Google Shape;838;p73"/>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2" name="Shape 842"/>
        <p:cNvGrpSpPr/>
        <p:nvPr/>
      </p:nvGrpSpPr>
      <p:grpSpPr>
        <a:xfrm>
          <a:off x="0" y="0"/>
          <a:ext cx="0" cy="0"/>
          <a:chOff x="0" y="0"/>
          <a:chExt cx="0" cy="0"/>
        </a:xfrm>
      </p:grpSpPr>
      <p:grpSp>
        <p:nvGrpSpPr>
          <p:cNvPr id="843" name="Google Shape;843;p74"/>
          <p:cNvGrpSpPr/>
          <p:nvPr/>
        </p:nvGrpSpPr>
        <p:grpSpPr>
          <a:xfrm>
            <a:off x="-828" y="0"/>
            <a:ext cx="9145590" cy="6858000"/>
            <a:chOff x="-828" y="0"/>
            <a:chExt cx="9145590" cy="6858000"/>
          </a:xfrm>
        </p:grpSpPr>
        <p:pic>
          <p:nvPicPr>
            <p:cNvPr id="844" name="Google Shape;844;p7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45" name="Google Shape;845;p74"/>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846" name="Google Shape;846;p74"/>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847" name="Google Shape;847;p74"/>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848" name="Google Shape;848;p74"/>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849" name="Google Shape;849;p74"/>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850" name="Google Shape;850;p74"/>
          <p:cNvGrpSpPr/>
          <p:nvPr/>
        </p:nvGrpSpPr>
        <p:grpSpPr>
          <a:xfrm>
            <a:off x="3352800" y="4038600"/>
            <a:ext cx="533400" cy="533400"/>
            <a:chOff x="3352800" y="4038600"/>
            <a:chExt cx="533400" cy="533400"/>
          </a:xfrm>
        </p:grpSpPr>
        <p:sp>
          <p:nvSpPr>
            <p:cNvPr id="851" name="Google Shape;851;p74"/>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74"/>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53" name="Google Shape;853;p74"/>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854" name="Google Shape;854;p74"/>
          <p:cNvGrpSpPr/>
          <p:nvPr/>
        </p:nvGrpSpPr>
        <p:grpSpPr>
          <a:xfrm>
            <a:off x="3962400" y="2057400"/>
            <a:ext cx="533400" cy="533400"/>
            <a:chOff x="3962400" y="2057400"/>
            <a:chExt cx="533400" cy="533400"/>
          </a:xfrm>
        </p:grpSpPr>
        <p:sp>
          <p:nvSpPr>
            <p:cNvPr id="855" name="Google Shape;855;p74"/>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74"/>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57" name="Google Shape;857;p74"/>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858" name="Google Shape;858;p74"/>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74"/>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860" name="Google Shape;860;p74"/>
          <p:cNvGrpSpPr/>
          <p:nvPr/>
        </p:nvGrpSpPr>
        <p:grpSpPr>
          <a:xfrm>
            <a:off x="3352800" y="2971800"/>
            <a:ext cx="533400" cy="533400"/>
            <a:chOff x="3352800" y="2971800"/>
            <a:chExt cx="533400" cy="533400"/>
          </a:xfrm>
        </p:grpSpPr>
        <p:sp>
          <p:nvSpPr>
            <p:cNvPr id="861" name="Google Shape;861;p74"/>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74"/>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3" name="Google Shape;863;p74"/>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864" name="Google Shape;864;p74"/>
          <p:cNvSpPr/>
          <p:nvPr/>
        </p:nvSpPr>
        <p:spPr>
          <a:xfrm>
            <a:off x="3733800" y="2514600"/>
            <a:ext cx="1524000" cy="2057400"/>
          </a:xfrm>
          <a:custGeom>
            <a:rect b="b" l="l" r="r" t="t"/>
            <a:pathLst>
              <a:path extrusionOk="0" h="2057400" w="1524000">
                <a:moveTo>
                  <a:pt x="304800" y="0"/>
                </a:moveTo>
                <a:lnTo>
                  <a:pt x="0" y="457200"/>
                </a:lnTo>
              </a:path>
              <a:path extrusionOk="0" h="2057400" w="1524000">
                <a:moveTo>
                  <a:pt x="685800" y="0"/>
                </a:moveTo>
                <a:lnTo>
                  <a:pt x="1066800" y="457200"/>
                </a:lnTo>
              </a:path>
              <a:path extrusionOk="0" h="2057400" w="1524000">
                <a:moveTo>
                  <a:pt x="990600" y="1790700"/>
                </a:moveTo>
                <a:lnTo>
                  <a:pt x="994896" y="1742753"/>
                </a:lnTo>
                <a:lnTo>
                  <a:pt x="1007282" y="1697629"/>
                </a:lnTo>
                <a:lnTo>
                  <a:pt x="1027006" y="1656080"/>
                </a:lnTo>
                <a:lnTo>
                  <a:pt x="1053316" y="1618858"/>
                </a:lnTo>
                <a:lnTo>
                  <a:pt x="1085458" y="1586716"/>
                </a:lnTo>
                <a:lnTo>
                  <a:pt x="1122679" y="1560406"/>
                </a:lnTo>
                <a:lnTo>
                  <a:pt x="1164229" y="1540682"/>
                </a:lnTo>
                <a:lnTo>
                  <a:pt x="1209353" y="1528296"/>
                </a:lnTo>
                <a:lnTo>
                  <a:pt x="1257300" y="1524000"/>
                </a:lnTo>
                <a:lnTo>
                  <a:pt x="1305246" y="1528296"/>
                </a:lnTo>
                <a:lnTo>
                  <a:pt x="1350370" y="1540682"/>
                </a:lnTo>
                <a:lnTo>
                  <a:pt x="1391919" y="1560406"/>
                </a:lnTo>
                <a:lnTo>
                  <a:pt x="1429141" y="1586716"/>
                </a:lnTo>
                <a:lnTo>
                  <a:pt x="1461283" y="1618858"/>
                </a:lnTo>
                <a:lnTo>
                  <a:pt x="1487593" y="1656080"/>
                </a:lnTo>
                <a:lnTo>
                  <a:pt x="1507317" y="1697629"/>
                </a:lnTo>
                <a:lnTo>
                  <a:pt x="1519703" y="1742753"/>
                </a:lnTo>
                <a:lnTo>
                  <a:pt x="1524000" y="1790700"/>
                </a:lnTo>
                <a:lnTo>
                  <a:pt x="1519703" y="1838646"/>
                </a:lnTo>
                <a:lnTo>
                  <a:pt x="1507317" y="1883770"/>
                </a:lnTo>
                <a:lnTo>
                  <a:pt x="1487593" y="1925319"/>
                </a:lnTo>
                <a:lnTo>
                  <a:pt x="1461283" y="1962541"/>
                </a:lnTo>
                <a:lnTo>
                  <a:pt x="1429141" y="1994683"/>
                </a:lnTo>
                <a:lnTo>
                  <a:pt x="1391920" y="2020993"/>
                </a:lnTo>
                <a:lnTo>
                  <a:pt x="1350370" y="2040717"/>
                </a:lnTo>
                <a:lnTo>
                  <a:pt x="1305246" y="2053103"/>
                </a:lnTo>
                <a:lnTo>
                  <a:pt x="1257300" y="2057400"/>
                </a:lnTo>
                <a:lnTo>
                  <a:pt x="1209353" y="2053103"/>
                </a:lnTo>
                <a:lnTo>
                  <a:pt x="1164229" y="2040717"/>
                </a:lnTo>
                <a:lnTo>
                  <a:pt x="1122680" y="2020993"/>
                </a:lnTo>
                <a:lnTo>
                  <a:pt x="1085458" y="1994683"/>
                </a:lnTo>
                <a:lnTo>
                  <a:pt x="1053316" y="1962541"/>
                </a:lnTo>
                <a:lnTo>
                  <a:pt x="1027006" y="1925319"/>
                </a:lnTo>
                <a:lnTo>
                  <a:pt x="1007282" y="1883770"/>
                </a:lnTo>
                <a:lnTo>
                  <a:pt x="994896" y="1838646"/>
                </a:lnTo>
                <a:lnTo>
                  <a:pt x="990600" y="1790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74"/>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866" name="Google Shape;866;p74"/>
          <p:cNvGrpSpPr/>
          <p:nvPr/>
        </p:nvGrpSpPr>
        <p:grpSpPr>
          <a:xfrm>
            <a:off x="3962400" y="5029200"/>
            <a:ext cx="533400" cy="533400"/>
            <a:chOff x="3962400" y="5029200"/>
            <a:chExt cx="533400" cy="533400"/>
          </a:xfrm>
        </p:grpSpPr>
        <p:sp>
          <p:nvSpPr>
            <p:cNvPr id="867" name="Google Shape;867;p74"/>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74"/>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9" name="Google Shape;869;p74"/>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870" name="Google Shape;870;p74"/>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5"/>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876" name="Google Shape;876;p75"/>
          <p:cNvGrpSpPr/>
          <p:nvPr/>
        </p:nvGrpSpPr>
        <p:grpSpPr>
          <a:xfrm>
            <a:off x="3352800" y="4038600"/>
            <a:ext cx="533400" cy="533400"/>
            <a:chOff x="3352800" y="4038600"/>
            <a:chExt cx="533400" cy="533400"/>
          </a:xfrm>
        </p:grpSpPr>
        <p:sp>
          <p:nvSpPr>
            <p:cNvPr id="877" name="Google Shape;877;p75"/>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75"/>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79" name="Google Shape;879;p75"/>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880" name="Google Shape;880;p75"/>
          <p:cNvGrpSpPr/>
          <p:nvPr/>
        </p:nvGrpSpPr>
        <p:grpSpPr>
          <a:xfrm>
            <a:off x="3962400" y="2057400"/>
            <a:ext cx="533400" cy="533400"/>
            <a:chOff x="3962400" y="2057400"/>
            <a:chExt cx="533400" cy="533400"/>
          </a:xfrm>
        </p:grpSpPr>
        <p:sp>
          <p:nvSpPr>
            <p:cNvPr id="881" name="Google Shape;881;p75"/>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75"/>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3" name="Google Shape;883;p75"/>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884" name="Google Shape;884;p75"/>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75"/>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886" name="Google Shape;886;p75"/>
          <p:cNvGrpSpPr/>
          <p:nvPr/>
        </p:nvGrpSpPr>
        <p:grpSpPr>
          <a:xfrm>
            <a:off x="3352800" y="2971800"/>
            <a:ext cx="533400" cy="533400"/>
            <a:chOff x="3352800" y="2971800"/>
            <a:chExt cx="533400" cy="533400"/>
          </a:xfrm>
        </p:grpSpPr>
        <p:sp>
          <p:nvSpPr>
            <p:cNvPr id="887" name="Google Shape;887;p75"/>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75"/>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9" name="Google Shape;889;p75"/>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grpSp>
        <p:nvGrpSpPr>
          <p:cNvPr id="890" name="Google Shape;890;p75"/>
          <p:cNvGrpSpPr/>
          <p:nvPr/>
        </p:nvGrpSpPr>
        <p:grpSpPr>
          <a:xfrm>
            <a:off x="3733800" y="2514600"/>
            <a:ext cx="1524000" cy="2057400"/>
            <a:chOff x="3733800" y="2514600"/>
            <a:chExt cx="1524000" cy="2057400"/>
          </a:xfrm>
        </p:grpSpPr>
        <p:sp>
          <p:nvSpPr>
            <p:cNvPr id="891" name="Google Shape;891;p75"/>
            <p:cNvSpPr/>
            <p:nvPr/>
          </p:nvSpPr>
          <p:spPr>
            <a:xfrm>
              <a:off x="3733800" y="2514600"/>
              <a:ext cx="1066800" cy="457200"/>
            </a:xfrm>
            <a:custGeom>
              <a:rect b="b" l="l" r="r" t="t"/>
              <a:pathLst>
                <a:path extrusionOk="0" h="457200" w="1066800">
                  <a:moveTo>
                    <a:pt x="304800" y="0"/>
                  </a:moveTo>
                  <a:lnTo>
                    <a:pt x="0" y="457200"/>
                  </a:lnTo>
                </a:path>
                <a:path extrusionOk="0" h="457200" w="1066800">
                  <a:moveTo>
                    <a:pt x="685800" y="0"/>
                  </a:moveTo>
                  <a:lnTo>
                    <a:pt x="10668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2" name="Google Shape;892;p75"/>
            <p:cNvSpPr/>
            <p:nvPr/>
          </p:nvSpPr>
          <p:spPr>
            <a:xfrm>
              <a:off x="47244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3" name="Google Shape;893;p75"/>
            <p:cNvSpPr/>
            <p:nvPr/>
          </p:nvSpPr>
          <p:spPr>
            <a:xfrm>
              <a:off x="47244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94" name="Google Shape;894;p75"/>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895" name="Google Shape;895;p75"/>
          <p:cNvGrpSpPr/>
          <p:nvPr/>
        </p:nvGrpSpPr>
        <p:grpSpPr>
          <a:xfrm>
            <a:off x="3962400" y="5029200"/>
            <a:ext cx="533400" cy="533400"/>
            <a:chOff x="3962400" y="5029200"/>
            <a:chExt cx="533400" cy="533400"/>
          </a:xfrm>
        </p:grpSpPr>
        <p:sp>
          <p:nvSpPr>
            <p:cNvPr id="896" name="Google Shape;896;p75"/>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75"/>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98" name="Google Shape;898;p75"/>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899" name="Google Shape;899;p75"/>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6"/>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905" name="Google Shape;905;p76"/>
          <p:cNvGrpSpPr/>
          <p:nvPr/>
        </p:nvGrpSpPr>
        <p:grpSpPr>
          <a:xfrm>
            <a:off x="3352800" y="4038600"/>
            <a:ext cx="533400" cy="533400"/>
            <a:chOff x="3352800" y="4038600"/>
            <a:chExt cx="533400" cy="533400"/>
          </a:xfrm>
        </p:grpSpPr>
        <p:sp>
          <p:nvSpPr>
            <p:cNvPr id="906" name="Google Shape;906;p76"/>
            <p:cNvSpPr/>
            <p:nvPr/>
          </p:nvSpPr>
          <p:spPr>
            <a:xfrm>
              <a:off x="33528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76"/>
            <p:cNvSpPr/>
            <p:nvPr/>
          </p:nvSpPr>
          <p:spPr>
            <a:xfrm>
              <a:off x="33528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08" name="Google Shape;908;p76"/>
          <p:cNvSpPr txBox="1"/>
          <p:nvPr/>
        </p:nvSpPr>
        <p:spPr>
          <a:xfrm>
            <a:off x="3537965" y="4154804"/>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grpSp>
        <p:nvGrpSpPr>
          <p:cNvPr id="909" name="Google Shape;909;p76"/>
          <p:cNvGrpSpPr/>
          <p:nvPr/>
        </p:nvGrpSpPr>
        <p:grpSpPr>
          <a:xfrm>
            <a:off x="3962400" y="2057400"/>
            <a:ext cx="533400" cy="533400"/>
            <a:chOff x="3962400" y="2057400"/>
            <a:chExt cx="533400" cy="533400"/>
          </a:xfrm>
        </p:grpSpPr>
        <p:sp>
          <p:nvSpPr>
            <p:cNvPr id="910" name="Google Shape;910;p76"/>
            <p:cNvSpPr/>
            <p:nvPr/>
          </p:nvSpPr>
          <p:spPr>
            <a:xfrm>
              <a:off x="3962400" y="20574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FF33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76"/>
            <p:cNvSpPr/>
            <p:nvPr/>
          </p:nvSpPr>
          <p:spPr>
            <a:xfrm>
              <a:off x="3962400" y="20574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2" name="Google Shape;912;p76"/>
          <p:cNvSpPr txBox="1"/>
          <p:nvPr/>
        </p:nvSpPr>
        <p:spPr>
          <a:xfrm>
            <a:off x="4147820" y="2173351"/>
            <a:ext cx="16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grpSp>
        <p:nvGrpSpPr>
          <p:cNvPr id="913" name="Google Shape;913;p76"/>
          <p:cNvGrpSpPr/>
          <p:nvPr/>
        </p:nvGrpSpPr>
        <p:grpSpPr>
          <a:xfrm>
            <a:off x="4648200" y="2971800"/>
            <a:ext cx="533400" cy="533400"/>
            <a:chOff x="4648200" y="2971800"/>
            <a:chExt cx="533400" cy="533400"/>
          </a:xfrm>
        </p:grpSpPr>
        <p:sp>
          <p:nvSpPr>
            <p:cNvPr id="914" name="Google Shape;914;p76"/>
            <p:cNvSpPr/>
            <p:nvPr/>
          </p:nvSpPr>
          <p:spPr>
            <a:xfrm>
              <a:off x="46482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76"/>
            <p:cNvSpPr/>
            <p:nvPr/>
          </p:nvSpPr>
          <p:spPr>
            <a:xfrm>
              <a:off x="46482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6" name="Google Shape;916;p76"/>
          <p:cNvSpPr txBox="1"/>
          <p:nvPr/>
        </p:nvSpPr>
        <p:spPr>
          <a:xfrm>
            <a:off x="4842764" y="3087751"/>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grpSp>
        <p:nvGrpSpPr>
          <p:cNvPr id="917" name="Google Shape;917;p76"/>
          <p:cNvGrpSpPr/>
          <p:nvPr/>
        </p:nvGrpSpPr>
        <p:grpSpPr>
          <a:xfrm>
            <a:off x="3352800" y="2971800"/>
            <a:ext cx="533400" cy="533400"/>
            <a:chOff x="3352800" y="2971800"/>
            <a:chExt cx="533400" cy="533400"/>
          </a:xfrm>
        </p:grpSpPr>
        <p:sp>
          <p:nvSpPr>
            <p:cNvPr id="918" name="Google Shape;918;p76"/>
            <p:cNvSpPr/>
            <p:nvPr/>
          </p:nvSpPr>
          <p:spPr>
            <a:xfrm>
              <a:off x="3352800" y="29718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76"/>
            <p:cNvSpPr/>
            <p:nvPr/>
          </p:nvSpPr>
          <p:spPr>
            <a:xfrm>
              <a:off x="3352800" y="29718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0" name="Google Shape;920;p76"/>
          <p:cNvSpPr txBox="1"/>
          <p:nvPr/>
        </p:nvSpPr>
        <p:spPr>
          <a:xfrm>
            <a:off x="3539490" y="3087751"/>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grpSp>
        <p:nvGrpSpPr>
          <p:cNvPr id="921" name="Google Shape;921;p76"/>
          <p:cNvGrpSpPr/>
          <p:nvPr/>
        </p:nvGrpSpPr>
        <p:grpSpPr>
          <a:xfrm>
            <a:off x="3733800" y="2514600"/>
            <a:ext cx="1524000" cy="2057400"/>
            <a:chOff x="3733800" y="2514600"/>
            <a:chExt cx="1524000" cy="2057400"/>
          </a:xfrm>
        </p:grpSpPr>
        <p:sp>
          <p:nvSpPr>
            <p:cNvPr id="922" name="Google Shape;922;p76"/>
            <p:cNvSpPr/>
            <p:nvPr/>
          </p:nvSpPr>
          <p:spPr>
            <a:xfrm>
              <a:off x="3733800" y="2514600"/>
              <a:ext cx="1066800" cy="457200"/>
            </a:xfrm>
            <a:custGeom>
              <a:rect b="b" l="l" r="r" t="t"/>
              <a:pathLst>
                <a:path extrusionOk="0" h="457200" w="1066800">
                  <a:moveTo>
                    <a:pt x="304800" y="0"/>
                  </a:moveTo>
                  <a:lnTo>
                    <a:pt x="0" y="457200"/>
                  </a:lnTo>
                </a:path>
                <a:path extrusionOk="0" h="457200" w="1066800">
                  <a:moveTo>
                    <a:pt x="685800" y="0"/>
                  </a:moveTo>
                  <a:lnTo>
                    <a:pt x="1066800" y="4572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76"/>
            <p:cNvSpPr/>
            <p:nvPr/>
          </p:nvSpPr>
          <p:spPr>
            <a:xfrm>
              <a:off x="4724400" y="40386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19"/>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76"/>
            <p:cNvSpPr/>
            <p:nvPr/>
          </p:nvSpPr>
          <p:spPr>
            <a:xfrm>
              <a:off x="4724400" y="40386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19"/>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5" name="Google Shape;925;p76"/>
          <p:cNvSpPr txBox="1"/>
          <p:nvPr/>
        </p:nvSpPr>
        <p:spPr>
          <a:xfrm>
            <a:off x="4914391" y="4154804"/>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grpSp>
        <p:nvGrpSpPr>
          <p:cNvPr id="926" name="Google Shape;926;p76"/>
          <p:cNvGrpSpPr/>
          <p:nvPr/>
        </p:nvGrpSpPr>
        <p:grpSpPr>
          <a:xfrm>
            <a:off x="3962400" y="5029200"/>
            <a:ext cx="533400" cy="533400"/>
            <a:chOff x="3962400" y="5029200"/>
            <a:chExt cx="533400" cy="533400"/>
          </a:xfrm>
        </p:grpSpPr>
        <p:sp>
          <p:nvSpPr>
            <p:cNvPr id="927" name="Google Shape;927;p76"/>
            <p:cNvSpPr/>
            <p:nvPr/>
          </p:nvSpPr>
          <p:spPr>
            <a:xfrm>
              <a:off x="3962400" y="5029200"/>
              <a:ext cx="533400" cy="533400"/>
            </a:xfrm>
            <a:custGeom>
              <a:rect b="b" l="l" r="r" t="t"/>
              <a:pathLst>
                <a:path extrusionOk="0" h="533400" w="533400">
                  <a:moveTo>
                    <a:pt x="266700" y="0"/>
                  </a:moveTo>
                  <a:lnTo>
                    <a:pt x="218753" y="4296"/>
                  </a:lnTo>
                  <a:lnTo>
                    <a:pt x="173629" y="16682"/>
                  </a:lnTo>
                  <a:lnTo>
                    <a:pt x="132079" y="36406"/>
                  </a:lnTo>
                  <a:lnTo>
                    <a:pt x="94858" y="62716"/>
                  </a:lnTo>
                  <a:lnTo>
                    <a:pt x="62716" y="94858"/>
                  </a:lnTo>
                  <a:lnTo>
                    <a:pt x="36406" y="132080"/>
                  </a:lnTo>
                  <a:lnTo>
                    <a:pt x="16682" y="173629"/>
                  </a:lnTo>
                  <a:lnTo>
                    <a:pt x="4296" y="218753"/>
                  </a:lnTo>
                  <a:lnTo>
                    <a:pt x="0" y="266700"/>
                  </a:lnTo>
                  <a:lnTo>
                    <a:pt x="4296" y="314646"/>
                  </a:lnTo>
                  <a:lnTo>
                    <a:pt x="16682" y="359770"/>
                  </a:lnTo>
                  <a:lnTo>
                    <a:pt x="36406" y="401320"/>
                  </a:lnTo>
                  <a:lnTo>
                    <a:pt x="62716" y="438541"/>
                  </a:lnTo>
                  <a:lnTo>
                    <a:pt x="94858" y="470683"/>
                  </a:lnTo>
                  <a:lnTo>
                    <a:pt x="132080" y="496993"/>
                  </a:lnTo>
                  <a:lnTo>
                    <a:pt x="173629" y="516717"/>
                  </a:lnTo>
                  <a:lnTo>
                    <a:pt x="218753" y="529103"/>
                  </a:lnTo>
                  <a:lnTo>
                    <a:pt x="266700" y="533400"/>
                  </a:lnTo>
                  <a:lnTo>
                    <a:pt x="314646" y="529103"/>
                  </a:lnTo>
                  <a:lnTo>
                    <a:pt x="359770" y="516717"/>
                  </a:lnTo>
                  <a:lnTo>
                    <a:pt x="401320" y="496993"/>
                  </a:lnTo>
                  <a:lnTo>
                    <a:pt x="438541" y="470683"/>
                  </a:lnTo>
                  <a:lnTo>
                    <a:pt x="470683" y="438541"/>
                  </a:lnTo>
                  <a:lnTo>
                    <a:pt x="496993" y="401319"/>
                  </a:lnTo>
                  <a:lnTo>
                    <a:pt x="516717" y="359770"/>
                  </a:lnTo>
                  <a:lnTo>
                    <a:pt x="529103" y="314646"/>
                  </a:lnTo>
                  <a:lnTo>
                    <a:pt x="533400" y="266700"/>
                  </a:lnTo>
                  <a:lnTo>
                    <a:pt x="529103" y="218753"/>
                  </a:lnTo>
                  <a:lnTo>
                    <a:pt x="516717" y="173629"/>
                  </a:lnTo>
                  <a:lnTo>
                    <a:pt x="496993" y="132080"/>
                  </a:lnTo>
                  <a:lnTo>
                    <a:pt x="470683" y="94858"/>
                  </a:lnTo>
                  <a:lnTo>
                    <a:pt x="438541" y="62716"/>
                  </a:lnTo>
                  <a:lnTo>
                    <a:pt x="401319" y="36406"/>
                  </a:lnTo>
                  <a:lnTo>
                    <a:pt x="359770" y="16682"/>
                  </a:lnTo>
                  <a:lnTo>
                    <a:pt x="314646" y="4296"/>
                  </a:lnTo>
                  <a:lnTo>
                    <a:pt x="266700" y="0"/>
                  </a:lnTo>
                  <a:close/>
                </a:path>
              </a:pathLst>
            </a:custGeom>
            <a:solidFill>
              <a:srgbClr val="009D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76"/>
            <p:cNvSpPr/>
            <p:nvPr/>
          </p:nvSpPr>
          <p:spPr>
            <a:xfrm>
              <a:off x="3962400" y="5029200"/>
              <a:ext cx="533400" cy="533400"/>
            </a:xfrm>
            <a:custGeom>
              <a:rect b="b" l="l" r="r" t="t"/>
              <a:pathLst>
                <a:path extrusionOk="0" h="533400" w="533400">
                  <a:moveTo>
                    <a:pt x="0" y="266700"/>
                  </a:moveTo>
                  <a:lnTo>
                    <a:pt x="4296" y="218753"/>
                  </a:lnTo>
                  <a:lnTo>
                    <a:pt x="16682" y="173629"/>
                  </a:lnTo>
                  <a:lnTo>
                    <a:pt x="36406" y="132080"/>
                  </a:lnTo>
                  <a:lnTo>
                    <a:pt x="62716" y="94858"/>
                  </a:lnTo>
                  <a:lnTo>
                    <a:pt x="94858" y="62716"/>
                  </a:lnTo>
                  <a:lnTo>
                    <a:pt x="132079" y="36406"/>
                  </a:lnTo>
                  <a:lnTo>
                    <a:pt x="173629" y="16682"/>
                  </a:lnTo>
                  <a:lnTo>
                    <a:pt x="218753" y="4296"/>
                  </a:lnTo>
                  <a:lnTo>
                    <a:pt x="266700" y="0"/>
                  </a:lnTo>
                  <a:lnTo>
                    <a:pt x="314646" y="4296"/>
                  </a:lnTo>
                  <a:lnTo>
                    <a:pt x="359770" y="16682"/>
                  </a:lnTo>
                  <a:lnTo>
                    <a:pt x="401319" y="36406"/>
                  </a:lnTo>
                  <a:lnTo>
                    <a:pt x="438541" y="62716"/>
                  </a:lnTo>
                  <a:lnTo>
                    <a:pt x="470683" y="94858"/>
                  </a:lnTo>
                  <a:lnTo>
                    <a:pt x="496993" y="132080"/>
                  </a:lnTo>
                  <a:lnTo>
                    <a:pt x="516717" y="173629"/>
                  </a:lnTo>
                  <a:lnTo>
                    <a:pt x="529103" y="218753"/>
                  </a:lnTo>
                  <a:lnTo>
                    <a:pt x="533400" y="266700"/>
                  </a:lnTo>
                  <a:lnTo>
                    <a:pt x="529103" y="314646"/>
                  </a:lnTo>
                  <a:lnTo>
                    <a:pt x="516717" y="359770"/>
                  </a:lnTo>
                  <a:lnTo>
                    <a:pt x="496993" y="401319"/>
                  </a:lnTo>
                  <a:lnTo>
                    <a:pt x="470683" y="438541"/>
                  </a:lnTo>
                  <a:lnTo>
                    <a:pt x="438541" y="470683"/>
                  </a:lnTo>
                  <a:lnTo>
                    <a:pt x="401320" y="496993"/>
                  </a:lnTo>
                  <a:lnTo>
                    <a:pt x="359770" y="516717"/>
                  </a:lnTo>
                  <a:lnTo>
                    <a:pt x="314646" y="529103"/>
                  </a:lnTo>
                  <a:lnTo>
                    <a:pt x="266700" y="533400"/>
                  </a:lnTo>
                  <a:lnTo>
                    <a:pt x="218753" y="529103"/>
                  </a:lnTo>
                  <a:lnTo>
                    <a:pt x="173629" y="516717"/>
                  </a:lnTo>
                  <a:lnTo>
                    <a:pt x="132080" y="496993"/>
                  </a:lnTo>
                  <a:lnTo>
                    <a:pt x="94858" y="470683"/>
                  </a:lnTo>
                  <a:lnTo>
                    <a:pt x="62716" y="438541"/>
                  </a:lnTo>
                  <a:lnTo>
                    <a:pt x="36406" y="401320"/>
                  </a:lnTo>
                  <a:lnTo>
                    <a:pt x="16682" y="359770"/>
                  </a:lnTo>
                  <a:lnTo>
                    <a:pt x="4296" y="314646"/>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9" name="Google Shape;929;p76"/>
          <p:cNvSpPr txBox="1"/>
          <p:nvPr/>
        </p:nvSpPr>
        <p:spPr>
          <a:xfrm>
            <a:off x="4138676" y="5145785"/>
            <a:ext cx="180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
        <p:nvSpPr>
          <p:cNvPr id="930" name="Google Shape;930;p76"/>
          <p:cNvSpPr/>
          <p:nvPr/>
        </p:nvSpPr>
        <p:spPr>
          <a:xfrm>
            <a:off x="3581400" y="3200400"/>
            <a:ext cx="1371600" cy="1828800"/>
          </a:xfrm>
          <a:custGeom>
            <a:rect b="b" l="l" r="r" t="t"/>
            <a:pathLst>
              <a:path extrusionOk="0" h="1828800" w="1371600">
                <a:moveTo>
                  <a:pt x="0" y="304800"/>
                </a:moveTo>
                <a:lnTo>
                  <a:pt x="0" y="838200"/>
                </a:lnTo>
              </a:path>
              <a:path extrusionOk="0" h="1828800" w="1371600">
                <a:moveTo>
                  <a:pt x="1371600" y="304800"/>
                </a:moveTo>
                <a:lnTo>
                  <a:pt x="1371600" y="838200"/>
                </a:lnTo>
              </a:path>
              <a:path extrusionOk="0" h="1828800" w="1371600">
                <a:moveTo>
                  <a:pt x="152400" y="1371600"/>
                </a:moveTo>
                <a:lnTo>
                  <a:pt x="533400" y="1828800"/>
                </a:lnTo>
              </a:path>
              <a:path extrusionOk="0" h="1828800" w="1371600">
                <a:moveTo>
                  <a:pt x="1295400" y="1371600"/>
                </a:moveTo>
                <a:lnTo>
                  <a:pt x="762000" y="1828800"/>
                </a:lnTo>
              </a:path>
              <a:path extrusionOk="0" h="1828800" w="1371600">
                <a:moveTo>
                  <a:pt x="304800" y="1066800"/>
                </a:moveTo>
                <a:lnTo>
                  <a:pt x="1143000" y="1066800"/>
                </a:lnTo>
              </a:path>
              <a:path extrusionOk="0" h="1828800" w="1371600">
                <a:moveTo>
                  <a:pt x="304800" y="0"/>
                </a:moveTo>
                <a:lnTo>
                  <a:pt x="1066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77"/>
          <p:cNvSpPr txBox="1"/>
          <p:nvPr>
            <p:ph type="title"/>
          </p:nvPr>
        </p:nvSpPr>
        <p:spPr>
          <a:xfrm>
            <a:off x="444500" y="965657"/>
            <a:ext cx="4999500" cy="84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t>Graph Coloring</a:t>
            </a:r>
            <a:endParaRPr sz="5400"/>
          </a:p>
        </p:txBody>
      </p:sp>
      <p:grpSp>
        <p:nvGrpSpPr>
          <p:cNvPr id="936" name="Google Shape;936;p77"/>
          <p:cNvGrpSpPr/>
          <p:nvPr/>
        </p:nvGrpSpPr>
        <p:grpSpPr>
          <a:xfrm>
            <a:off x="761999" y="2285999"/>
            <a:ext cx="381000" cy="381000"/>
            <a:chOff x="761999" y="2285999"/>
            <a:chExt cx="381000" cy="381000"/>
          </a:xfrm>
        </p:grpSpPr>
        <p:sp>
          <p:nvSpPr>
            <p:cNvPr id="937" name="Google Shape;937;p77"/>
            <p:cNvSpPr/>
            <p:nvPr/>
          </p:nvSpPr>
          <p:spPr>
            <a:xfrm>
              <a:off x="761999" y="2285999"/>
              <a:ext cx="381000" cy="381000"/>
            </a:xfrm>
            <a:custGeom>
              <a:rect b="b" l="l" r="r" t="t"/>
              <a:pathLst>
                <a:path extrusionOk="0" h="381000" w="381000">
                  <a:moveTo>
                    <a:pt x="249491" y="0"/>
                  </a:moveTo>
                  <a:lnTo>
                    <a:pt x="131533" y="0"/>
                  </a:lnTo>
                  <a:lnTo>
                    <a:pt x="0" y="381000"/>
                  </a:lnTo>
                  <a:lnTo>
                    <a:pt x="110413" y="381000"/>
                  </a:lnTo>
                  <a:lnTo>
                    <a:pt x="127469" y="318135"/>
                  </a:lnTo>
                  <a:lnTo>
                    <a:pt x="359301" y="318135"/>
                  </a:lnTo>
                  <a:lnTo>
                    <a:pt x="330851" y="235712"/>
                  </a:lnTo>
                  <a:lnTo>
                    <a:pt x="150964" y="235712"/>
                  </a:lnTo>
                  <a:lnTo>
                    <a:pt x="189191" y="98805"/>
                  </a:lnTo>
                  <a:lnTo>
                    <a:pt x="283596" y="98805"/>
                  </a:lnTo>
                  <a:lnTo>
                    <a:pt x="249491" y="0"/>
                  </a:lnTo>
                  <a:close/>
                </a:path>
                <a:path extrusionOk="0" h="381000" w="381000">
                  <a:moveTo>
                    <a:pt x="359301" y="318135"/>
                  </a:moveTo>
                  <a:lnTo>
                    <a:pt x="250253" y="318135"/>
                  </a:lnTo>
                  <a:lnTo>
                    <a:pt x="267754" y="381000"/>
                  </a:lnTo>
                  <a:lnTo>
                    <a:pt x="381000" y="381000"/>
                  </a:lnTo>
                  <a:lnTo>
                    <a:pt x="359301" y="318135"/>
                  </a:lnTo>
                  <a:close/>
                </a:path>
                <a:path extrusionOk="0" h="381000" w="381000">
                  <a:moveTo>
                    <a:pt x="283596" y="98805"/>
                  </a:moveTo>
                  <a:lnTo>
                    <a:pt x="189191" y="98805"/>
                  </a:lnTo>
                  <a:lnTo>
                    <a:pt x="227812" y="235712"/>
                  </a:lnTo>
                  <a:lnTo>
                    <a:pt x="330851" y="235712"/>
                  </a:lnTo>
                  <a:lnTo>
                    <a:pt x="283596" y="98805"/>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8" name="Google Shape;938;p77"/>
            <p:cNvPicPr preferRelativeResize="0"/>
            <p:nvPr/>
          </p:nvPicPr>
          <p:blipFill rotWithShape="1">
            <a:blip r:embed="rId3">
              <a:alphaModFix/>
            </a:blip>
            <a:srcRect b="0" l="0" r="0" t="0"/>
            <a:stretch/>
          </p:blipFill>
          <p:spPr>
            <a:xfrm>
              <a:off x="908392" y="2380233"/>
              <a:ext cx="85991" cy="146050"/>
            </a:xfrm>
            <a:prstGeom prst="rect">
              <a:avLst/>
            </a:prstGeom>
            <a:noFill/>
            <a:ln>
              <a:noFill/>
            </a:ln>
          </p:spPr>
        </p:pic>
        <p:sp>
          <p:nvSpPr>
            <p:cNvPr id="939" name="Google Shape;939;p77"/>
            <p:cNvSpPr/>
            <p:nvPr/>
          </p:nvSpPr>
          <p:spPr>
            <a:xfrm>
              <a:off x="761999" y="2285999"/>
              <a:ext cx="381000" cy="381000"/>
            </a:xfrm>
            <a:custGeom>
              <a:rect b="b" l="l" r="r" t="t"/>
              <a:pathLst>
                <a:path extrusionOk="0" h="381000" w="381000">
                  <a:moveTo>
                    <a:pt x="131533" y="0"/>
                  </a:moveTo>
                  <a:lnTo>
                    <a:pt x="161023" y="0"/>
                  </a:lnTo>
                  <a:lnTo>
                    <a:pt x="190512" y="0"/>
                  </a:lnTo>
                  <a:lnTo>
                    <a:pt x="220002" y="0"/>
                  </a:lnTo>
                  <a:lnTo>
                    <a:pt x="249491" y="0"/>
                  </a:lnTo>
                  <a:lnTo>
                    <a:pt x="265931" y="47625"/>
                  </a:lnTo>
                  <a:lnTo>
                    <a:pt x="282369" y="95250"/>
                  </a:lnTo>
                  <a:lnTo>
                    <a:pt x="298807" y="142875"/>
                  </a:lnTo>
                  <a:lnTo>
                    <a:pt x="315245" y="190500"/>
                  </a:lnTo>
                  <a:lnTo>
                    <a:pt x="331683" y="238125"/>
                  </a:lnTo>
                  <a:lnTo>
                    <a:pt x="348121" y="285750"/>
                  </a:lnTo>
                  <a:lnTo>
                    <a:pt x="364560" y="333375"/>
                  </a:lnTo>
                  <a:lnTo>
                    <a:pt x="381000" y="381000"/>
                  </a:lnTo>
                  <a:lnTo>
                    <a:pt x="352689" y="381000"/>
                  </a:lnTo>
                  <a:lnTo>
                    <a:pt x="324377" y="381000"/>
                  </a:lnTo>
                  <a:lnTo>
                    <a:pt x="296064" y="381000"/>
                  </a:lnTo>
                  <a:lnTo>
                    <a:pt x="267754" y="381000"/>
                  </a:lnTo>
                  <a:lnTo>
                    <a:pt x="263380" y="365283"/>
                  </a:lnTo>
                  <a:lnTo>
                    <a:pt x="259003" y="349567"/>
                  </a:lnTo>
                  <a:lnTo>
                    <a:pt x="254627" y="333851"/>
                  </a:lnTo>
                  <a:lnTo>
                    <a:pt x="250253" y="318135"/>
                  </a:lnTo>
                  <a:lnTo>
                    <a:pt x="219556" y="318135"/>
                  </a:lnTo>
                  <a:lnTo>
                    <a:pt x="188861" y="318135"/>
                  </a:lnTo>
                  <a:lnTo>
                    <a:pt x="158166" y="318135"/>
                  </a:lnTo>
                  <a:lnTo>
                    <a:pt x="127469" y="318135"/>
                  </a:lnTo>
                  <a:lnTo>
                    <a:pt x="123210" y="333851"/>
                  </a:lnTo>
                  <a:lnTo>
                    <a:pt x="118946" y="349567"/>
                  </a:lnTo>
                  <a:lnTo>
                    <a:pt x="114680" y="365283"/>
                  </a:lnTo>
                  <a:lnTo>
                    <a:pt x="110413" y="381000"/>
                  </a:lnTo>
                  <a:lnTo>
                    <a:pt x="82810" y="381000"/>
                  </a:lnTo>
                  <a:lnTo>
                    <a:pt x="55206" y="381000"/>
                  </a:lnTo>
                  <a:lnTo>
                    <a:pt x="27603" y="381000"/>
                  </a:lnTo>
                  <a:lnTo>
                    <a:pt x="0" y="381000"/>
                  </a:lnTo>
                  <a:lnTo>
                    <a:pt x="16440" y="333375"/>
                  </a:lnTo>
                  <a:lnTo>
                    <a:pt x="32882" y="285750"/>
                  </a:lnTo>
                  <a:lnTo>
                    <a:pt x="49324" y="238125"/>
                  </a:lnTo>
                  <a:lnTo>
                    <a:pt x="65766" y="190500"/>
                  </a:lnTo>
                  <a:lnTo>
                    <a:pt x="82209" y="142875"/>
                  </a:lnTo>
                  <a:lnTo>
                    <a:pt x="98651" y="95250"/>
                  </a:lnTo>
                  <a:lnTo>
                    <a:pt x="115093" y="47625"/>
                  </a:lnTo>
                  <a:lnTo>
                    <a:pt x="131533"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40" name="Google Shape;940;p77"/>
          <p:cNvGrpSpPr/>
          <p:nvPr/>
        </p:nvGrpSpPr>
        <p:grpSpPr>
          <a:xfrm>
            <a:off x="761999" y="2971799"/>
            <a:ext cx="381000" cy="381000"/>
            <a:chOff x="761999" y="2971799"/>
            <a:chExt cx="381000" cy="381000"/>
          </a:xfrm>
        </p:grpSpPr>
        <p:sp>
          <p:nvSpPr>
            <p:cNvPr id="941" name="Google Shape;941;p77"/>
            <p:cNvSpPr/>
            <p:nvPr/>
          </p:nvSpPr>
          <p:spPr>
            <a:xfrm>
              <a:off x="761999" y="2971799"/>
              <a:ext cx="381000" cy="381000"/>
            </a:xfrm>
            <a:custGeom>
              <a:rect b="b" l="l" r="r" t="t"/>
              <a:pathLst>
                <a:path extrusionOk="0" h="381000" w="381000">
                  <a:moveTo>
                    <a:pt x="238442" y="0"/>
                  </a:moveTo>
                  <a:lnTo>
                    <a:pt x="0" y="0"/>
                  </a:lnTo>
                  <a:lnTo>
                    <a:pt x="0" y="381000"/>
                  </a:lnTo>
                  <a:lnTo>
                    <a:pt x="219887" y="381000"/>
                  </a:lnTo>
                  <a:lnTo>
                    <a:pt x="228726" y="380668"/>
                  </a:lnTo>
                  <a:lnTo>
                    <a:pt x="276961" y="375792"/>
                  </a:lnTo>
                  <a:lnTo>
                    <a:pt x="316293" y="367345"/>
                  </a:lnTo>
                  <a:lnTo>
                    <a:pt x="357961" y="337093"/>
                  </a:lnTo>
                  <a:lnTo>
                    <a:pt x="377275" y="300751"/>
                  </a:lnTo>
                  <a:lnTo>
                    <a:pt x="377616" y="299085"/>
                  </a:lnTo>
                  <a:lnTo>
                    <a:pt x="128498" y="299085"/>
                  </a:lnTo>
                  <a:lnTo>
                    <a:pt x="128498" y="221996"/>
                  </a:lnTo>
                  <a:lnTo>
                    <a:pt x="367064" y="221996"/>
                  </a:lnTo>
                  <a:lnTo>
                    <a:pt x="360057" y="212216"/>
                  </a:lnTo>
                  <a:lnTo>
                    <a:pt x="348113" y="201096"/>
                  </a:lnTo>
                  <a:lnTo>
                    <a:pt x="333235" y="191738"/>
                  </a:lnTo>
                  <a:lnTo>
                    <a:pt x="315423" y="184142"/>
                  </a:lnTo>
                  <a:lnTo>
                    <a:pt x="294678" y="178308"/>
                  </a:lnTo>
                  <a:lnTo>
                    <a:pt x="308420" y="173212"/>
                  </a:lnTo>
                  <a:lnTo>
                    <a:pt x="320405" y="167258"/>
                  </a:lnTo>
                  <a:lnTo>
                    <a:pt x="330632" y="160448"/>
                  </a:lnTo>
                  <a:lnTo>
                    <a:pt x="339102" y="152780"/>
                  </a:lnTo>
                  <a:lnTo>
                    <a:pt x="341695" y="149478"/>
                  </a:lnTo>
                  <a:lnTo>
                    <a:pt x="128498" y="149478"/>
                  </a:lnTo>
                  <a:lnTo>
                    <a:pt x="128498" y="77215"/>
                  </a:lnTo>
                  <a:lnTo>
                    <a:pt x="360056" y="77215"/>
                  </a:lnTo>
                  <a:lnTo>
                    <a:pt x="359880" y="75507"/>
                  </a:lnTo>
                  <a:lnTo>
                    <a:pt x="329971" y="27304"/>
                  </a:lnTo>
                  <a:lnTo>
                    <a:pt x="291126" y="6842"/>
                  </a:lnTo>
                  <a:lnTo>
                    <a:pt x="266515" y="1712"/>
                  </a:lnTo>
                  <a:lnTo>
                    <a:pt x="238442" y="0"/>
                  </a:lnTo>
                  <a:close/>
                </a:path>
                <a:path extrusionOk="0" h="381000" w="381000">
                  <a:moveTo>
                    <a:pt x="367064" y="221996"/>
                  </a:moveTo>
                  <a:lnTo>
                    <a:pt x="193166" y="221996"/>
                  </a:lnTo>
                  <a:lnTo>
                    <a:pt x="208645" y="222636"/>
                  </a:lnTo>
                  <a:lnTo>
                    <a:pt x="221608" y="224551"/>
                  </a:lnTo>
                  <a:lnTo>
                    <a:pt x="252505" y="251336"/>
                  </a:lnTo>
                  <a:lnTo>
                    <a:pt x="253339" y="259334"/>
                  </a:lnTo>
                  <a:lnTo>
                    <a:pt x="252496" y="268001"/>
                  </a:lnTo>
                  <a:lnTo>
                    <a:pt x="221497" y="296402"/>
                  </a:lnTo>
                  <a:lnTo>
                    <a:pt x="193446" y="299085"/>
                  </a:lnTo>
                  <a:lnTo>
                    <a:pt x="377616" y="299085"/>
                  </a:lnTo>
                  <a:lnTo>
                    <a:pt x="380068" y="287073"/>
                  </a:lnTo>
                  <a:lnTo>
                    <a:pt x="381000" y="272669"/>
                  </a:lnTo>
                  <a:lnTo>
                    <a:pt x="379690" y="255240"/>
                  </a:lnTo>
                  <a:lnTo>
                    <a:pt x="375762" y="239347"/>
                  </a:lnTo>
                  <a:lnTo>
                    <a:pt x="369218" y="225002"/>
                  </a:lnTo>
                  <a:lnTo>
                    <a:pt x="367064" y="221996"/>
                  </a:lnTo>
                  <a:close/>
                </a:path>
                <a:path extrusionOk="0" h="381000" w="381000">
                  <a:moveTo>
                    <a:pt x="360056" y="77215"/>
                  </a:moveTo>
                  <a:lnTo>
                    <a:pt x="184734" y="77215"/>
                  </a:lnTo>
                  <a:lnTo>
                    <a:pt x="198133" y="77789"/>
                  </a:lnTo>
                  <a:lnTo>
                    <a:pt x="209372" y="79517"/>
                  </a:lnTo>
                  <a:lnTo>
                    <a:pt x="237032" y="112522"/>
                  </a:lnTo>
                  <a:lnTo>
                    <a:pt x="236303" y="120951"/>
                  </a:lnTo>
                  <a:lnTo>
                    <a:pt x="197661" y="148883"/>
                  </a:lnTo>
                  <a:lnTo>
                    <a:pt x="183896" y="149478"/>
                  </a:lnTo>
                  <a:lnTo>
                    <a:pt x="341695" y="149478"/>
                  </a:lnTo>
                  <a:lnTo>
                    <a:pt x="349068" y="140088"/>
                  </a:lnTo>
                  <a:lnTo>
                    <a:pt x="356184" y="126206"/>
                  </a:lnTo>
                  <a:lnTo>
                    <a:pt x="360451" y="111132"/>
                  </a:lnTo>
                  <a:lnTo>
                    <a:pt x="361873" y="94869"/>
                  </a:lnTo>
                  <a:lnTo>
                    <a:pt x="360056" y="77215"/>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42" name="Google Shape;942;p77"/>
            <p:cNvPicPr preferRelativeResize="0"/>
            <p:nvPr/>
          </p:nvPicPr>
          <p:blipFill rotWithShape="1">
            <a:blip r:embed="rId4">
              <a:alphaModFix/>
            </a:blip>
            <a:srcRect b="0" l="0" r="0" t="0"/>
            <a:stretch/>
          </p:blipFill>
          <p:spPr>
            <a:xfrm>
              <a:off x="885926" y="3189223"/>
              <a:ext cx="133984" cy="86233"/>
            </a:xfrm>
            <a:prstGeom prst="rect">
              <a:avLst/>
            </a:prstGeom>
            <a:noFill/>
            <a:ln>
              <a:noFill/>
            </a:ln>
          </p:spPr>
        </p:pic>
        <p:pic>
          <p:nvPicPr>
            <p:cNvPr id="943" name="Google Shape;943;p77"/>
            <p:cNvPicPr preferRelativeResize="0"/>
            <p:nvPr/>
          </p:nvPicPr>
          <p:blipFill rotWithShape="1">
            <a:blip r:embed="rId5">
              <a:alphaModFix/>
            </a:blip>
            <a:srcRect b="0" l="0" r="0" t="0"/>
            <a:stretch/>
          </p:blipFill>
          <p:spPr>
            <a:xfrm>
              <a:off x="885926" y="3044443"/>
              <a:ext cx="117678" cy="81407"/>
            </a:xfrm>
            <a:prstGeom prst="rect">
              <a:avLst/>
            </a:prstGeom>
            <a:noFill/>
            <a:ln>
              <a:noFill/>
            </a:ln>
          </p:spPr>
        </p:pic>
        <p:sp>
          <p:nvSpPr>
            <p:cNvPr id="944" name="Google Shape;944;p77"/>
            <p:cNvSpPr/>
            <p:nvPr/>
          </p:nvSpPr>
          <p:spPr>
            <a:xfrm>
              <a:off x="761999" y="2971799"/>
              <a:ext cx="381000" cy="381000"/>
            </a:xfrm>
            <a:custGeom>
              <a:rect b="b" l="l" r="r" t="t"/>
              <a:pathLst>
                <a:path extrusionOk="0" h="381000" w="381000">
                  <a:moveTo>
                    <a:pt x="0" y="0"/>
                  </a:moveTo>
                  <a:lnTo>
                    <a:pt x="0" y="0"/>
                  </a:lnTo>
                  <a:lnTo>
                    <a:pt x="238442" y="0"/>
                  </a:lnTo>
                  <a:lnTo>
                    <a:pt x="266515" y="1712"/>
                  </a:lnTo>
                  <a:lnTo>
                    <a:pt x="312278" y="15376"/>
                  </a:lnTo>
                  <a:lnTo>
                    <a:pt x="343930" y="41737"/>
                  </a:lnTo>
                  <a:lnTo>
                    <a:pt x="361873" y="94869"/>
                  </a:lnTo>
                  <a:lnTo>
                    <a:pt x="360451" y="111132"/>
                  </a:lnTo>
                  <a:lnTo>
                    <a:pt x="339102" y="152780"/>
                  </a:lnTo>
                  <a:lnTo>
                    <a:pt x="294678" y="178308"/>
                  </a:lnTo>
                  <a:lnTo>
                    <a:pt x="315423" y="184142"/>
                  </a:lnTo>
                  <a:lnTo>
                    <a:pt x="360057" y="212216"/>
                  </a:lnTo>
                  <a:lnTo>
                    <a:pt x="379690" y="255240"/>
                  </a:lnTo>
                  <a:lnTo>
                    <a:pt x="381000" y="272669"/>
                  </a:lnTo>
                  <a:lnTo>
                    <a:pt x="380068" y="287073"/>
                  </a:lnTo>
                  <a:lnTo>
                    <a:pt x="366102" y="325882"/>
                  </a:lnTo>
                  <a:lnTo>
                    <a:pt x="337572" y="355850"/>
                  </a:lnTo>
                  <a:lnTo>
                    <a:pt x="292113" y="373580"/>
                  </a:lnTo>
                  <a:lnTo>
                    <a:pt x="241185" y="379682"/>
                  </a:lnTo>
                  <a:lnTo>
                    <a:pt x="219887" y="381000"/>
                  </a:lnTo>
                  <a:lnTo>
                    <a:pt x="164911" y="381000"/>
                  </a:lnTo>
                  <a:lnTo>
                    <a:pt x="109939" y="381000"/>
                  </a:lnTo>
                  <a:lnTo>
                    <a:pt x="54968" y="381000"/>
                  </a:lnTo>
                  <a:lnTo>
                    <a:pt x="0" y="381000"/>
                  </a:lnTo>
                  <a:lnTo>
                    <a:pt x="0" y="326571"/>
                  </a:lnTo>
                  <a:lnTo>
                    <a:pt x="0" y="54428"/>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45" name="Google Shape;945;p77"/>
          <p:cNvGrpSpPr/>
          <p:nvPr/>
        </p:nvGrpSpPr>
        <p:grpSpPr>
          <a:xfrm>
            <a:off x="761999" y="3657600"/>
            <a:ext cx="381000" cy="381000"/>
            <a:chOff x="761999" y="3657600"/>
            <a:chExt cx="381000" cy="381000"/>
          </a:xfrm>
        </p:grpSpPr>
        <p:sp>
          <p:nvSpPr>
            <p:cNvPr id="946" name="Google Shape;946;p77"/>
            <p:cNvSpPr/>
            <p:nvPr/>
          </p:nvSpPr>
          <p:spPr>
            <a:xfrm>
              <a:off x="761999" y="3657600"/>
              <a:ext cx="381000" cy="381000"/>
            </a:xfrm>
            <a:custGeom>
              <a:rect b="b" l="l" r="r" t="t"/>
              <a:pathLst>
                <a:path extrusionOk="0" h="381000" w="381000">
                  <a:moveTo>
                    <a:pt x="197980" y="0"/>
                  </a:moveTo>
                  <a:lnTo>
                    <a:pt x="153369" y="3071"/>
                  </a:lnTo>
                  <a:lnTo>
                    <a:pt x="114120" y="12287"/>
                  </a:lnTo>
                  <a:lnTo>
                    <a:pt x="51701" y="49149"/>
                  </a:lnTo>
                  <a:lnTo>
                    <a:pt x="14593" y="104441"/>
                  </a:lnTo>
                  <a:lnTo>
                    <a:pt x="203" y="178307"/>
                  </a:lnTo>
                  <a:lnTo>
                    <a:pt x="0" y="189611"/>
                  </a:lnTo>
                  <a:lnTo>
                    <a:pt x="457" y="206375"/>
                  </a:lnTo>
                  <a:lnTo>
                    <a:pt x="9330" y="259054"/>
                  </a:lnTo>
                  <a:lnTo>
                    <a:pt x="29387" y="302132"/>
                  </a:lnTo>
                  <a:lnTo>
                    <a:pt x="61553" y="339486"/>
                  </a:lnTo>
                  <a:lnTo>
                    <a:pt x="99263" y="363600"/>
                  </a:lnTo>
                  <a:lnTo>
                    <a:pt x="145580" y="376634"/>
                  </a:lnTo>
                  <a:lnTo>
                    <a:pt x="203593" y="381000"/>
                  </a:lnTo>
                  <a:lnTo>
                    <a:pt x="228749" y="380097"/>
                  </a:lnTo>
                  <a:lnTo>
                    <a:pt x="272098" y="372909"/>
                  </a:lnTo>
                  <a:lnTo>
                    <a:pt x="321586" y="348916"/>
                  </a:lnTo>
                  <a:lnTo>
                    <a:pt x="358052" y="309276"/>
                  </a:lnTo>
                  <a:lnTo>
                    <a:pt x="365628" y="295529"/>
                  </a:lnTo>
                  <a:lnTo>
                    <a:pt x="196646" y="295529"/>
                  </a:lnTo>
                  <a:lnTo>
                    <a:pt x="179744" y="294120"/>
                  </a:lnTo>
                  <a:lnTo>
                    <a:pt x="141071" y="272795"/>
                  </a:lnTo>
                  <a:lnTo>
                    <a:pt x="122533" y="217092"/>
                  </a:lnTo>
                  <a:lnTo>
                    <a:pt x="121297" y="188849"/>
                  </a:lnTo>
                  <a:lnTo>
                    <a:pt x="122333" y="165802"/>
                  </a:lnTo>
                  <a:lnTo>
                    <a:pt x="137871" y="116331"/>
                  </a:lnTo>
                  <a:lnTo>
                    <a:pt x="181549" y="87167"/>
                  </a:lnTo>
                  <a:lnTo>
                    <a:pt x="200913" y="85217"/>
                  </a:lnTo>
                  <a:lnTo>
                    <a:pt x="364343" y="85217"/>
                  </a:lnTo>
                  <a:lnTo>
                    <a:pt x="351243" y="63801"/>
                  </a:lnTo>
                  <a:lnTo>
                    <a:pt x="314337" y="28193"/>
                  </a:lnTo>
                  <a:lnTo>
                    <a:pt x="264074" y="7048"/>
                  </a:lnTo>
                  <a:lnTo>
                    <a:pt x="233006" y="1762"/>
                  </a:lnTo>
                  <a:lnTo>
                    <a:pt x="197980" y="0"/>
                  </a:lnTo>
                  <a:close/>
                </a:path>
                <a:path extrusionOk="0" h="381000" w="381000">
                  <a:moveTo>
                    <a:pt x="274929" y="223900"/>
                  </a:moveTo>
                  <a:lnTo>
                    <a:pt x="257418" y="266995"/>
                  </a:lnTo>
                  <a:lnTo>
                    <a:pt x="227136" y="290956"/>
                  </a:lnTo>
                  <a:lnTo>
                    <a:pt x="196646" y="295529"/>
                  </a:lnTo>
                  <a:lnTo>
                    <a:pt x="365628" y="295529"/>
                  </a:lnTo>
                  <a:lnTo>
                    <a:pt x="367237" y="292608"/>
                  </a:lnTo>
                  <a:lnTo>
                    <a:pt x="374887" y="274224"/>
                  </a:lnTo>
                  <a:lnTo>
                    <a:pt x="381000" y="254126"/>
                  </a:lnTo>
                  <a:lnTo>
                    <a:pt x="274929" y="223900"/>
                  </a:lnTo>
                  <a:close/>
                </a:path>
                <a:path extrusionOk="0" h="381000" w="381000">
                  <a:moveTo>
                    <a:pt x="364343" y="85217"/>
                  </a:moveTo>
                  <a:lnTo>
                    <a:pt x="200913" y="85217"/>
                  </a:lnTo>
                  <a:lnTo>
                    <a:pt x="209783" y="85647"/>
                  </a:lnTo>
                  <a:lnTo>
                    <a:pt x="218219" y="86947"/>
                  </a:lnTo>
                  <a:lnTo>
                    <a:pt x="253275" y="106203"/>
                  </a:lnTo>
                  <a:lnTo>
                    <a:pt x="270383" y="136906"/>
                  </a:lnTo>
                  <a:lnTo>
                    <a:pt x="377253" y="114554"/>
                  </a:lnTo>
                  <a:lnTo>
                    <a:pt x="365611" y="87290"/>
                  </a:lnTo>
                  <a:lnTo>
                    <a:pt x="364343" y="85217"/>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77"/>
            <p:cNvSpPr/>
            <p:nvPr/>
          </p:nvSpPr>
          <p:spPr>
            <a:xfrm>
              <a:off x="761999" y="3657600"/>
              <a:ext cx="381000" cy="381000"/>
            </a:xfrm>
            <a:custGeom>
              <a:rect b="b" l="l" r="r" t="t"/>
              <a:pathLst>
                <a:path extrusionOk="0" h="381000" w="381000">
                  <a:moveTo>
                    <a:pt x="197980" y="0"/>
                  </a:moveTo>
                  <a:lnTo>
                    <a:pt x="264074" y="7048"/>
                  </a:lnTo>
                  <a:lnTo>
                    <a:pt x="314337" y="28193"/>
                  </a:lnTo>
                  <a:lnTo>
                    <a:pt x="351243" y="63801"/>
                  </a:lnTo>
                  <a:lnTo>
                    <a:pt x="377253" y="114554"/>
                  </a:lnTo>
                  <a:lnTo>
                    <a:pt x="350535" y="120171"/>
                  </a:lnTo>
                  <a:lnTo>
                    <a:pt x="323818" y="125777"/>
                  </a:lnTo>
                  <a:lnTo>
                    <a:pt x="297100" y="131359"/>
                  </a:lnTo>
                  <a:lnTo>
                    <a:pt x="270383" y="136906"/>
                  </a:lnTo>
                  <a:lnTo>
                    <a:pt x="267547" y="129075"/>
                  </a:lnTo>
                  <a:lnTo>
                    <a:pt x="264642" y="122364"/>
                  </a:lnTo>
                  <a:lnTo>
                    <a:pt x="233781" y="92201"/>
                  </a:lnTo>
                  <a:lnTo>
                    <a:pt x="200913" y="85217"/>
                  </a:lnTo>
                  <a:lnTo>
                    <a:pt x="181549" y="87167"/>
                  </a:lnTo>
                  <a:lnTo>
                    <a:pt x="137871" y="116331"/>
                  </a:lnTo>
                  <a:lnTo>
                    <a:pt x="122333" y="165802"/>
                  </a:lnTo>
                  <a:lnTo>
                    <a:pt x="121297" y="188849"/>
                  </a:lnTo>
                  <a:lnTo>
                    <a:pt x="122533" y="217092"/>
                  </a:lnTo>
                  <a:lnTo>
                    <a:pt x="132420" y="259054"/>
                  </a:lnTo>
                  <a:lnTo>
                    <a:pt x="164849" y="289877"/>
                  </a:lnTo>
                  <a:lnTo>
                    <a:pt x="196646" y="295529"/>
                  </a:lnTo>
                  <a:lnTo>
                    <a:pt x="212951" y="294386"/>
                  </a:lnTo>
                  <a:lnTo>
                    <a:pt x="249148" y="277241"/>
                  </a:lnTo>
                  <a:lnTo>
                    <a:pt x="270310" y="240361"/>
                  </a:lnTo>
                  <a:lnTo>
                    <a:pt x="274929" y="223900"/>
                  </a:lnTo>
                  <a:lnTo>
                    <a:pt x="301447" y="231427"/>
                  </a:lnTo>
                  <a:lnTo>
                    <a:pt x="327964" y="238966"/>
                  </a:lnTo>
                  <a:lnTo>
                    <a:pt x="354482" y="246528"/>
                  </a:lnTo>
                  <a:lnTo>
                    <a:pt x="381000" y="254126"/>
                  </a:lnTo>
                  <a:lnTo>
                    <a:pt x="374887" y="274224"/>
                  </a:lnTo>
                  <a:lnTo>
                    <a:pt x="358052" y="309276"/>
                  </a:lnTo>
                  <a:lnTo>
                    <a:pt x="321586" y="348916"/>
                  </a:lnTo>
                  <a:lnTo>
                    <a:pt x="272098" y="372909"/>
                  </a:lnTo>
                  <a:lnTo>
                    <a:pt x="228749" y="380097"/>
                  </a:lnTo>
                  <a:lnTo>
                    <a:pt x="203593" y="381000"/>
                  </a:lnTo>
                  <a:lnTo>
                    <a:pt x="173126" y="379906"/>
                  </a:lnTo>
                  <a:lnTo>
                    <a:pt x="120958" y="371195"/>
                  </a:lnTo>
                  <a:lnTo>
                    <a:pt x="79715" y="353192"/>
                  </a:lnTo>
                  <a:lnTo>
                    <a:pt x="44777" y="322470"/>
                  </a:lnTo>
                  <a:lnTo>
                    <a:pt x="17936" y="281723"/>
                  </a:lnTo>
                  <a:lnTo>
                    <a:pt x="3472" y="233856"/>
                  </a:lnTo>
                  <a:lnTo>
                    <a:pt x="304" y="200787"/>
                  </a:lnTo>
                  <a:lnTo>
                    <a:pt x="152" y="195199"/>
                  </a:lnTo>
                  <a:lnTo>
                    <a:pt x="0" y="189611"/>
                  </a:lnTo>
                  <a:lnTo>
                    <a:pt x="63" y="185927"/>
                  </a:lnTo>
                  <a:lnTo>
                    <a:pt x="139" y="182118"/>
                  </a:lnTo>
                  <a:lnTo>
                    <a:pt x="4558" y="139070"/>
                  </a:lnTo>
                  <a:lnTo>
                    <a:pt x="30308" y="74455"/>
                  </a:lnTo>
                  <a:lnTo>
                    <a:pt x="80231" y="27646"/>
                  </a:lnTo>
                  <a:lnTo>
                    <a:pt x="153369" y="3071"/>
                  </a:lnTo>
                  <a:lnTo>
                    <a:pt x="19798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48" name="Google Shape;948;p77"/>
          <p:cNvGrpSpPr/>
          <p:nvPr/>
        </p:nvGrpSpPr>
        <p:grpSpPr>
          <a:xfrm>
            <a:off x="761999" y="4419600"/>
            <a:ext cx="381000" cy="381000"/>
            <a:chOff x="761999" y="4419600"/>
            <a:chExt cx="381000" cy="381000"/>
          </a:xfrm>
        </p:grpSpPr>
        <p:sp>
          <p:nvSpPr>
            <p:cNvPr id="949" name="Google Shape;949;p77"/>
            <p:cNvSpPr/>
            <p:nvPr/>
          </p:nvSpPr>
          <p:spPr>
            <a:xfrm>
              <a:off x="761999" y="4419600"/>
              <a:ext cx="381000" cy="381000"/>
            </a:xfrm>
            <a:custGeom>
              <a:rect b="b" l="l" r="r" t="t"/>
              <a:pathLst>
                <a:path extrusionOk="0" h="381000" w="381000">
                  <a:moveTo>
                    <a:pt x="190080" y="0"/>
                  </a:moveTo>
                  <a:lnTo>
                    <a:pt x="0" y="0"/>
                  </a:lnTo>
                  <a:lnTo>
                    <a:pt x="0" y="381000"/>
                  </a:lnTo>
                  <a:lnTo>
                    <a:pt x="190080" y="381000"/>
                  </a:lnTo>
                  <a:lnTo>
                    <a:pt x="207661" y="380355"/>
                  </a:lnTo>
                  <a:lnTo>
                    <a:pt x="245786" y="375159"/>
                  </a:lnTo>
                  <a:lnTo>
                    <a:pt x="296127" y="359283"/>
                  </a:lnTo>
                  <a:lnTo>
                    <a:pt x="336631" y="328263"/>
                  </a:lnTo>
                  <a:lnTo>
                    <a:pt x="360460" y="294513"/>
                  </a:lnTo>
                  <a:lnTo>
                    <a:pt x="127939" y="294513"/>
                  </a:lnTo>
                  <a:lnTo>
                    <a:pt x="127939" y="86232"/>
                  </a:lnTo>
                  <a:lnTo>
                    <a:pt x="359210" y="86232"/>
                  </a:lnTo>
                  <a:lnTo>
                    <a:pt x="357560" y="82708"/>
                  </a:lnTo>
                  <a:lnTo>
                    <a:pt x="326027" y="41975"/>
                  </a:lnTo>
                  <a:lnTo>
                    <a:pt x="280873" y="14097"/>
                  </a:lnTo>
                  <a:lnTo>
                    <a:pt x="240877" y="3524"/>
                  </a:lnTo>
                  <a:lnTo>
                    <a:pt x="216829" y="881"/>
                  </a:lnTo>
                  <a:lnTo>
                    <a:pt x="190080" y="0"/>
                  </a:lnTo>
                  <a:close/>
                </a:path>
                <a:path extrusionOk="0" h="381000" w="381000">
                  <a:moveTo>
                    <a:pt x="359210" y="86232"/>
                  </a:moveTo>
                  <a:lnTo>
                    <a:pt x="159854" y="86232"/>
                  </a:lnTo>
                  <a:lnTo>
                    <a:pt x="182941" y="87635"/>
                  </a:lnTo>
                  <a:lnTo>
                    <a:pt x="202498" y="91836"/>
                  </a:lnTo>
                  <a:lnTo>
                    <a:pt x="240417" y="122185"/>
                  </a:lnTo>
                  <a:lnTo>
                    <a:pt x="251147" y="163627"/>
                  </a:lnTo>
                  <a:lnTo>
                    <a:pt x="252488" y="191516"/>
                  </a:lnTo>
                  <a:lnTo>
                    <a:pt x="251888" y="212802"/>
                  </a:lnTo>
                  <a:lnTo>
                    <a:pt x="242887" y="257682"/>
                  </a:lnTo>
                  <a:lnTo>
                    <a:pt x="216344" y="286257"/>
                  </a:lnTo>
                  <a:lnTo>
                    <a:pt x="177898" y="293991"/>
                  </a:lnTo>
                  <a:lnTo>
                    <a:pt x="159296" y="294513"/>
                  </a:lnTo>
                  <a:lnTo>
                    <a:pt x="360460" y="294513"/>
                  </a:lnTo>
                  <a:lnTo>
                    <a:pt x="377220" y="243411"/>
                  </a:lnTo>
                  <a:lnTo>
                    <a:pt x="381000" y="189230"/>
                  </a:lnTo>
                  <a:lnTo>
                    <a:pt x="380364" y="169967"/>
                  </a:lnTo>
                  <a:lnTo>
                    <a:pt x="378456" y="151241"/>
                  </a:lnTo>
                  <a:lnTo>
                    <a:pt x="375277" y="133062"/>
                  </a:lnTo>
                  <a:lnTo>
                    <a:pt x="370827" y="115443"/>
                  </a:lnTo>
                  <a:lnTo>
                    <a:pt x="364972" y="98540"/>
                  </a:lnTo>
                  <a:lnTo>
                    <a:pt x="359210" y="86232"/>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0" name="Google Shape;950;p77"/>
            <p:cNvPicPr preferRelativeResize="0"/>
            <p:nvPr/>
          </p:nvPicPr>
          <p:blipFill rotWithShape="1">
            <a:blip r:embed="rId6">
              <a:alphaModFix/>
            </a:blip>
            <a:srcRect b="0" l="0" r="0" t="0"/>
            <a:stretch/>
          </p:blipFill>
          <p:spPr>
            <a:xfrm>
              <a:off x="885367" y="4501261"/>
              <a:ext cx="133692" cy="217424"/>
            </a:xfrm>
            <a:prstGeom prst="rect">
              <a:avLst/>
            </a:prstGeom>
            <a:noFill/>
            <a:ln>
              <a:noFill/>
            </a:ln>
          </p:spPr>
        </p:pic>
        <p:sp>
          <p:nvSpPr>
            <p:cNvPr id="951" name="Google Shape;951;p77"/>
            <p:cNvSpPr/>
            <p:nvPr/>
          </p:nvSpPr>
          <p:spPr>
            <a:xfrm>
              <a:off x="761999" y="4419600"/>
              <a:ext cx="381000" cy="381000"/>
            </a:xfrm>
            <a:custGeom>
              <a:rect b="b" l="l" r="r" t="t"/>
              <a:pathLst>
                <a:path extrusionOk="0" h="381000" w="381000">
                  <a:moveTo>
                    <a:pt x="0" y="0"/>
                  </a:moveTo>
                  <a:lnTo>
                    <a:pt x="47520" y="0"/>
                  </a:lnTo>
                  <a:lnTo>
                    <a:pt x="95040" y="0"/>
                  </a:lnTo>
                  <a:lnTo>
                    <a:pt x="142560" y="0"/>
                  </a:lnTo>
                  <a:lnTo>
                    <a:pt x="190080" y="0"/>
                  </a:lnTo>
                  <a:lnTo>
                    <a:pt x="216829" y="881"/>
                  </a:lnTo>
                  <a:lnTo>
                    <a:pt x="262225" y="7929"/>
                  </a:lnTo>
                  <a:lnTo>
                    <a:pt x="312478" y="31130"/>
                  </a:lnTo>
                  <a:lnTo>
                    <a:pt x="348594" y="67972"/>
                  </a:lnTo>
                  <a:lnTo>
                    <a:pt x="370827" y="115443"/>
                  </a:lnTo>
                  <a:lnTo>
                    <a:pt x="380364" y="169967"/>
                  </a:lnTo>
                  <a:lnTo>
                    <a:pt x="381000" y="189230"/>
                  </a:lnTo>
                  <a:lnTo>
                    <a:pt x="380054" y="218017"/>
                  </a:lnTo>
                  <a:lnTo>
                    <a:pt x="372497" y="265400"/>
                  </a:lnTo>
                  <a:lnTo>
                    <a:pt x="347848" y="314832"/>
                  </a:lnTo>
                  <a:lnTo>
                    <a:pt x="310285" y="350762"/>
                  </a:lnTo>
                  <a:lnTo>
                    <a:pt x="266331" y="370586"/>
                  </a:lnTo>
                  <a:lnTo>
                    <a:pt x="226229" y="378412"/>
                  </a:lnTo>
                  <a:lnTo>
                    <a:pt x="190080" y="381000"/>
                  </a:lnTo>
                  <a:lnTo>
                    <a:pt x="142560" y="381000"/>
                  </a:lnTo>
                  <a:lnTo>
                    <a:pt x="95040" y="381000"/>
                  </a:lnTo>
                  <a:lnTo>
                    <a:pt x="47520" y="381000"/>
                  </a:lnTo>
                  <a:lnTo>
                    <a:pt x="0" y="381000"/>
                  </a:lnTo>
                  <a:lnTo>
                    <a:pt x="0" y="326571"/>
                  </a:lnTo>
                  <a:lnTo>
                    <a:pt x="0" y="54428"/>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52" name="Google Shape;952;p77"/>
          <p:cNvGrpSpPr/>
          <p:nvPr/>
        </p:nvGrpSpPr>
        <p:grpSpPr>
          <a:xfrm>
            <a:off x="761999" y="5181600"/>
            <a:ext cx="381001" cy="381000"/>
            <a:chOff x="761999" y="5181600"/>
            <a:chExt cx="381001" cy="381000"/>
          </a:xfrm>
        </p:grpSpPr>
        <p:sp>
          <p:nvSpPr>
            <p:cNvPr id="953" name="Google Shape;953;p77"/>
            <p:cNvSpPr/>
            <p:nvPr/>
          </p:nvSpPr>
          <p:spPr>
            <a:xfrm>
              <a:off x="762000" y="5181600"/>
              <a:ext cx="381000" cy="381000"/>
            </a:xfrm>
            <a:custGeom>
              <a:rect b="b" l="l" r="r" t="t"/>
              <a:pathLst>
                <a:path extrusionOk="0" h="381000" w="381000">
                  <a:moveTo>
                    <a:pt x="381000" y="294640"/>
                  </a:moveTo>
                  <a:lnTo>
                    <a:pt x="139941" y="294640"/>
                  </a:lnTo>
                  <a:lnTo>
                    <a:pt x="139941" y="219710"/>
                  </a:lnTo>
                  <a:lnTo>
                    <a:pt x="357263" y="219710"/>
                  </a:lnTo>
                  <a:lnTo>
                    <a:pt x="357263" y="142240"/>
                  </a:lnTo>
                  <a:lnTo>
                    <a:pt x="139941" y="142240"/>
                  </a:lnTo>
                  <a:lnTo>
                    <a:pt x="139941" y="81280"/>
                  </a:lnTo>
                  <a:lnTo>
                    <a:pt x="374218" y="81280"/>
                  </a:lnTo>
                  <a:lnTo>
                    <a:pt x="374218" y="0"/>
                  </a:lnTo>
                  <a:lnTo>
                    <a:pt x="0" y="0"/>
                  </a:lnTo>
                  <a:lnTo>
                    <a:pt x="0" y="81280"/>
                  </a:lnTo>
                  <a:lnTo>
                    <a:pt x="0" y="142240"/>
                  </a:lnTo>
                  <a:lnTo>
                    <a:pt x="0" y="219710"/>
                  </a:lnTo>
                  <a:lnTo>
                    <a:pt x="0" y="294640"/>
                  </a:lnTo>
                  <a:lnTo>
                    <a:pt x="0" y="381000"/>
                  </a:lnTo>
                  <a:lnTo>
                    <a:pt x="381000" y="381000"/>
                  </a:lnTo>
                  <a:lnTo>
                    <a:pt x="381000" y="294640"/>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77"/>
            <p:cNvSpPr/>
            <p:nvPr/>
          </p:nvSpPr>
          <p:spPr>
            <a:xfrm>
              <a:off x="761999" y="5181600"/>
              <a:ext cx="381000" cy="381000"/>
            </a:xfrm>
            <a:custGeom>
              <a:rect b="b" l="l" r="r" t="t"/>
              <a:pathLst>
                <a:path extrusionOk="0" h="381000" w="381000">
                  <a:moveTo>
                    <a:pt x="0" y="0"/>
                  </a:moveTo>
                  <a:lnTo>
                    <a:pt x="0" y="0"/>
                  </a:lnTo>
                  <a:lnTo>
                    <a:pt x="374218" y="0"/>
                  </a:lnTo>
                  <a:lnTo>
                    <a:pt x="374218" y="20363"/>
                  </a:lnTo>
                  <a:lnTo>
                    <a:pt x="374218" y="40703"/>
                  </a:lnTo>
                  <a:lnTo>
                    <a:pt x="374218" y="61043"/>
                  </a:lnTo>
                  <a:lnTo>
                    <a:pt x="374218" y="81406"/>
                  </a:lnTo>
                  <a:lnTo>
                    <a:pt x="327362" y="81406"/>
                  </a:lnTo>
                  <a:lnTo>
                    <a:pt x="280507" y="81406"/>
                  </a:lnTo>
                  <a:lnTo>
                    <a:pt x="233652" y="81406"/>
                  </a:lnTo>
                  <a:lnTo>
                    <a:pt x="186796" y="81406"/>
                  </a:lnTo>
                  <a:lnTo>
                    <a:pt x="139941" y="81406"/>
                  </a:lnTo>
                  <a:lnTo>
                    <a:pt x="139941" y="96478"/>
                  </a:lnTo>
                  <a:lnTo>
                    <a:pt x="139941" y="111585"/>
                  </a:lnTo>
                  <a:lnTo>
                    <a:pt x="139941" y="126716"/>
                  </a:lnTo>
                  <a:lnTo>
                    <a:pt x="139941" y="141859"/>
                  </a:lnTo>
                  <a:lnTo>
                    <a:pt x="194271" y="141859"/>
                  </a:lnTo>
                  <a:lnTo>
                    <a:pt x="248602" y="141859"/>
                  </a:lnTo>
                  <a:lnTo>
                    <a:pt x="302933" y="141859"/>
                  </a:lnTo>
                  <a:lnTo>
                    <a:pt x="357263" y="141859"/>
                  </a:lnTo>
                  <a:lnTo>
                    <a:pt x="357263" y="161290"/>
                  </a:lnTo>
                  <a:lnTo>
                    <a:pt x="357263" y="180721"/>
                  </a:lnTo>
                  <a:lnTo>
                    <a:pt x="357263" y="200152"/>
                  </a:lnTo>
                  <a:lnTo>
                    <a:pt x="357263" y="219583"/>
                  </a:lnTo>
                  <a:lnTo>
                    <a:pt x="302933" y="219583"/>
                  </a:lnTo>
                  <a:lnTo>
                    <a:pt x="248602" y="219583"/>
                  </a:lnTo>
                  <a:lnTo>
                    <a:pt x="194271" y="219583"/>
                  </a:lnTo>
                  <a:lnTo>
                    <a:pt x="139941" y="219583"/>
                  </a:lnTo>
                  <a:lnTo>
                    <a:pt x="139941" y="238349"/>
                  </a:lnTo>
                  <a:lnTo>
                    <a:pt x="139941" y="257127"/>
                  </a:lnTo>
                  <a:lnTo>
                    <a:pt x="139941" y="275929"/>
                  </a:lnTo>
                  <a:lnTo>
                    <a:pt x="139941" y="294766"/>
                  </a:lnTo>
                  <a:lnTo>
                    <a:pt x="188153" y="294766"/>
                  </a:lnTo>
                  <a:lnTo>
                    <a:pt x="236364" y="294766"/>
                  </a:lnTo>
                  <a:lnTo>
                    <a:pt x="284576" y="294766"/>
                  </a:lnTo>
                  <a:lnTo>
                    <a:pt x="332788" y="294766"/>
                  </a:lnTo>
                  <a:lnTo>
                    <a:pt x="381000" y="294766"/>
                  </a:lnTo>
                  <a:lnTo>
                    <a:pt x="381000" y="316313"/>
                  </a:lnTo>
                  <a:lnTo>
                    <a:pt x="381000" y="337883"/>
                  </a:lnTo>
                  <a:lnTo>
                    <a:pt x="381000" y="359453"/>
                  </a:lnTo>
                  <a:lnTo>
                    <a:pt x="381000" y="381000"/>
                  </a:lnTo>
                  <a:lnTo>
                    <a:pt x="326571" y="381000"/>
                  </a:lnTo>
                  <a:lnTo>
                    <a:pt x="0" y="381000"/>
                  </a:lnTo>
                  <a:lnTo>
                    <a:pt x="0" y="326571"/>
                  </a:lnTo>
                  <a:lnTo>
                    <a:pt x="0" y="54428"/>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55" name="Google Shape;955;p77"/>
          <p:cNvGrpSpPr/>
          <p:nvPr/>
        </p:nvGrpSpPr>
        <p:grpSpPr>
          <a:xfrm>
            <a:off x="761999" y="5943600"/>
            <a:ext cx="381001" cy="381000"/>
            <a:chOff x="761999" y="5943600"/>
            <a:chExt cx="381001" cy="381000"/>
          </a:xfrm>
        </p:grpSpPr>
        <p:sp>
          <p:nvSpPr>
            <p:cNvPr id="956" name="Google Shape;956;p77"/>
            <p:cNvSpPr/>
            <p:nvPr/>
          </p:nvSpPr>
          <p:spPr>
            <a:xfrm>
              <a:off x="762000" y="5943600"/>
              <a:ext cx="381000" cy="381000"/>
            </a:xfrm>
            <a:custGeom>
              <a:rect b="b" l="l" r="r" t="t"/>
              <a:pathLst>
                <a:path extrusionOk="0" h="381000" w="381000">
                  <a:moveTo>
                    <a:pt x="381000" y="0"/>
                  </a:moveTo>
                  <a:lnTo>
                    <a:pt x="0" y="0"/>
                  </a:lnTo>
                  <a:lnTo>
                    <a:pt x="0" y="81280"/>
                  </a:lnTo>
                  <a:lnTo>
                    <a:pt x="0" y="148590"/>
                  </a:lnTo>
                  <a:lnTo>
                    <a:pt x="0" y="224790"/>
                  </a:lnTo>
                  <a:lnTo>
                    <a:pt x="0" y="381000"/>
                  </a:lnTo>
                  <a:lnTo>
                    <a:pt x="154774" y="381000"/>
                  </a:lnTo>
                  <a:lnTo>
                    <a:pt x="154774" y="224790"/>
                  </a:lnTo>
                  <a:lnTo>
                    <a:pt x="348005" y="224790"/>
                  </a:lnTo>
                  <a:lnTo>
                    <a:pt x="348005" y="148590"/>
                  </a:lnTo>
                  <a:lnTo>
                    <a:pt x="154774" y="148590"/>
                  </a:lnTo>
                  <a:lnTo>
                    <a:pt x="154774" y="81280"/>
                  </a:lnTo>
                  <a:lnTo>
                    <a:pt x="381000" y="81280"/>
                  </a:lnTo>
                  <a:lnTo>
                    <a:pt x="381000" y="0"/>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77"/>
            <p:cNvSpPr/>
            <p:nvPr/>
          </p:nvSpPr>
          <p:spPr>
            <a:xfrm>
              <a:off x="761999" y="5943600"/>
              <a:ext cx="381000" cy="381000"/>
            </a:xfrm>
            <a:custGeom>
              <a:rect b="b" l="l" r="r" t="t"/>
              <a:pathLst>
                <a:path extrusionOk="0" h="381000" w="381000">
                  <a:moveTo>
                    <a:pt x="0" y="0"/>
                  </a:moveTo>
                  <a:lnTo>
                    <a:pt x="0" y="0"/>
                  </a:lnTo>
                  <a:lnTo>
                    <a:pt x="381000" y="0"/>
                  </a:lnTo>
                  <a:lnTo>
                    <a:pt x="381000" y="20467"/>
                  </a:lnTo>
                  <a:lnTo>
                    <a:pt x="381000" y="40932"/>
                  </a:lnTo>
                  <a:lnTo>
                    <a:pt x="381000" y="61396"/>
                  </a:lnTo>
                  <a:lnTo>
                    <a:pt x="381000" y="81864"/>
                  </a:lnTo>
                  <a:lnTo>
                    <a:pt x="324442" y="81864"/>
                  </a:lnTo>
                  <a:lnTo>
                    <a:pt x="267887" y="81864"/>
                  </a:lnTo>
                  <a:lnTo>
                    <a:pt x="211332" y="81864"/>
                  </a:lnTo>
                  <a:lnTo>
                    <a:pt x="154774" y="81864"/>
                  </a:lnTo>
                  <a:lnTo>
                    <a:pt x="154774" y="98496"/>
                  </a:lnTo>
                  <a:lnTo>
                    <a:pt x="154774" y="115131"/>
                  </a:lnTo>
                  <a:lnTo>
                    <a:pt x="154774" y="131766"/>
                  </a:lnTo>
                  <a:lnTo>
                    <a:pt x="154774" y="148399"/>
                  </a:lnTo>
                  <a:lnTo>
                    <a:pt x="203083" y="148399"/>
                  </a:lnTo>
                  <a:lnTo>
                    <a:pt x="251390" y="148399"/>
                  </a:lnTo>
                  <a:lnTo>
                    <a:pt x="299696" y="148399"/>
                  </a:lnTo>
                  <a:lnTo>
                    <a:pt x="348005" y="148399"/>
                  </a:lnTo>
                  <a:lnTo>
                    <a:pt x="348005" y="167630"/>
                  </a:lnTo>
                  <a:lnTo>
                    <a:pt x="348005" y="186861"/>
                  </a:lnTo>
                  <a:lnTo>
                    <a:pt x="348005" y="206092"/>
                  </a:lnTo>
                  <a:lnTo>
                    <a:pt x="348005" y="225323"/>
                  </a:lnTo>
                  <a:lnTo>
                    <a:pt x="299696" y="225323"/>
                  </a:lnTo>
                  <a:lnTo>
                    <a:pt x="251390" y="225323"/>
                  </a:lnTo>
                  <a:lnTo>
                    <a:pt x="203083" y="225323"/>
                  </a:lnTo>
                  <a:lnTo>
                    <a:pt x="154774" y="225323"/>
                  </a:lnTo>
                  <a:lnTo>
                    <a:pt x="154774" y="264242"/>
                  </a:lnTo>
                  <a:lnTo>
                    <a:pt x="154774" y="303161"/>
                  </a:lnTo>
                  <a:lnTo>
                    <a:pt x="154774" y="342080"/>
                  </a:lnTo>
                  <a:lnTo>
                    <a:pt x="154774" y="381000"/>
                  </a:lnTo>
                  <a:lnTo>
                    <a:pt x="116084" y="381000"/>
                  </a:lnTo>
                  <a:lnTo>
                    <a:pt x="77392" y="381000"/>
                  </a:lnTo>
                  <a:lnTo>
                    <a:pt x="38697" y="381000"/>
                  </a:lnTo>
                  <a:lnTo>
                    <a:pt x="0" y="381000"/>
                  </a:lnTo>
                  <a:lnTo>
                    <a:pt x="0" y="326571"/>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958" name="Google Shape;958;p77"/>
          <p:cNvPicPr preferRelativeResize="0"/>
          <p:nvPr/>
        </p:nvPicPr>
        <p:blipFill rotWithShape="1">
          <a:blip r:embed="rId7">
            <a:alphaModFix/>
          </a:blip>
          <a:srcRect b="0" l="0" r="0" t="0"/>
          <a:stretch/>
        </p:blipFill>
        <p:spPr>
          <a:xfrm>
            <a:off x="2814827" y="224027"/>
            <a:ext cx="6105144" cy="6257544"/>
          </a:xfrm>
          <a:prstGeom prst="rect">
            <a:avLst/>
          </a:prstGeom>
          <a:noFill/>
          <a:ln>
            <a:noFill/>
          </a:ln>
        </p:spPr>
      </p:pic>
      <p:sp>
        <p:nvSpPr>
          <p:cNvPr id="959" name="Google Shape;959;p77"/>
          <p:cNvSpPr txBox="1"/>
          <p:nvPr/>
        </p:nvSpPr>
        <p:spPr>
          <a:xfrm>
            <a:off x="7196073" y="2325751"/>
            <a:ext cx="1631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C</a:t>
            </a:r>
            <a:endParaRPr sz="1800">
              <a:solidFill>
                <a:schemeClr val="dk1"/>
              </a:solidFill>
              <a:latin typeface="Tahoma"/>
              <a:ea typeface="Tahoma"/>
              <a:cs typeface="Tahoma"/>
              <a:sym typeface="Tahoma"/>
            </a:endParaRPr>
          </a:p>
        </p:txBody>
      </p:sp>
      <p:sp>
        <p:nvSpPr>
          <p:cNvPr id="960" name="Google Shape;960;p77"/>
          <p:cNvSpPr txBox="1"/>
          <p:nvPr/>
        </p:nvSpPr>
        <p:spPr>
          <a:xfrm>
            <a:off x="7806055" y="343611"/>
            <a:ext cx="16319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A</a:t>
            </a:r>
            <a:endParaRPr sz="1800">
              <a:solidFill>
                <a:schemeClr val="dk1"/>
              </a:solidFill>
              <a:latin typeface="Tahoma"/>
              <a:ea typeface="Tahoma"/>
              <a:cs typeface="Tahoma"/>
              <a:sym typeface="Tahoma"/>
            </a:endParaRPr>
          </a:p>
        </p:txBody>
      </p:sp>
      <p:sp>
        <p:nvSpPr>
          <p:cNvPr id="961" name="Google Shape;961;p77"/>
          <p:cNvSpPr txBox="1"/>
          <p:nvPr/>
        </p:nvSpPr>
        <p:spPr>
          <a:xfrm>
            <a:off x="8500998" y="1258570"/>
            <a:ext cx="1447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F</a:t>
            </a:r>
            <a:endParaRPr sz="1800">
              <a:solidFill>
                <a:schemeClr val="dk1"/>
              </a:solidFill>
              <a:latin typeface="Tahoma"/>
              <a:ea typeface="Tahoma"/>
              <a:cs typeface="Tahoma"/>
              <a:sym typeface="Tahoma"/>
            </a:endParaRPr>
          </a:p>
        </p:txBody>
      </p:sp>
      <p:sp>
        <p:nvSpPr>
          <p:cNvPr id="962" name="Google Shape;962;p77"/>
          <p:cNvSpPr txBox="1"/>
          <p:nvPr/>
        </p:nvSpPr>
        <p:spPr>
          <a:xfrm>
            <a:off x="7197597" y="1258570"/>
            <a:ext cx="160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B</a:t>
            </a:r>
            <a:endParaRPr sz="1800">
              <a:solidFill>
                <a:schemeClr val="dk1"/>
              </a:solidFill>
              <a:latin typeface="Tahoma"/>
              <a:ea typeface="Tahoma"/>
              <a:cs typeface="Tahoma"/>
              <a:sym typeface="Tahoma"/>
            </a:endParaRPr>
          </a:p>
        </p:txBody>
      </p:sp>
      <p:sp>
        <p:nvSpPr>
          <p:cNvPr id="963" name="Google Shape;963;p77"/>
          <p:cNvSpPr txBox="1"/>
          <p:nvPr/>
        </p:nvSpPr>
        <p:spPr>
          <a:xfrm>
            <a:off x="8572627" y="2325751"/>
            <a:ext cx="1536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E</a:t>
            </a:r>
            <a:endParaRPr sz="1800">
              <a:solidFill>
                <a:schemeClr val="dk1"/>
              </a:solidFill>
              <a:latin typeface="Tahoma"/>
              <a:ea typeface="Tahoma"/>
              <a:cs typeface="Tahoma"/>
              <a:sym typeface="Tahoma"/>
            </a:endParaRPr>
          </a:p>
        </p:txBody>
      </p:sp>
      <p:sp>
        <p:nvSpPr>
          <p:cNvPr id="964" name="Google Shape;964;p77"/>
          <p:cNvSpPr txBox="1"/>
          <p:nvPr/>
        </p:nvSpPr>
        <p:spPr>
          <a:xfrm>
            <a:off x="7796910" y="3316046"/>
            <a:ext cx="1809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Tahoma"/>
                <a:ea typeface="Tahoma"/>
                <a:cs typeface="Tahoma"/>
                <a:sym typeface="Tahoma"/>
              </a:rPr>
              <a:t>D</a:t>
            </a:r>
            <a:endParaRPr sz="1800">
              <a:solidFill>
                <a:schemeClr val="dk1"/>
              </a:solidFill>
              <a:latin typeface="Tahoma"/>
              <a:ea typeface="Tahoma"/>
              <a:cs typeface="Tahoma"/>
              <a:sym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78"/>
          <p:cNvSpPr txBox="1"/>
          <p:nvPr>
            <p:ph type="title"/>
          </p:nvPr>
        </p:nvSpPr>
        <p:spPr>
          <a:xfrm>
            <a:off x="1235760" y="487425"/>
            <a:ext cx="6672600" cy="1243500"/>
          </a:xfrm>
          <a:prstGeom prst="rect">
            <a:avLst/>
          </a:prstGeom>
          <a:noFill/>
          <a:ln>
            <a:noFill/>
          </a:ln>
        </p:spPr>
        <p:txBody>
          <a:bodyPr anchorCtr="0" anchor="t" bIns="0" lIns="0" spcFirstLastPara="1" rIns="0" wrap="square" tIns="12050">
            <a:spAutoFit/>
          </a:bodyPr>
          <a:lstStyle/>
          <a:p>
            <a:pPr indent="219075" lvl="0" marL="12700" marR="5080" rtl="0" algn="l">
              <a:lnSpc>
                <a:spcPct val="100000"/>
              </a:lnSpc>
              <a:spcBef>
                <a:spcPts val="0"/>
              </a:spcBef>
              <a:spcAft>
                <a:spcPts val="0"/>
              </a:spcAft>
              <a:buNone/>
            </a:pPr>
            <a:r>
              <a:rPr lang="en-US"/>
              <a:t>The Traveling Salesperson  Problem (a touring problem)</a:t>
            </a:r>
            <a:endParaRPr/>
          </a:p>
        </p:txBody>
      </p:sp>
      <p:sp>
        <p:nvSpPr>
          <p:cNvPr id="970" name="Google Shape;970;p78"/>
          <p:cNvSpPr txBox="1"/>
          <p:nvPr/>
        </p:nvSpPr>
        <p:spPr>
          <a:xfrm>
            <a:off x="701141" y="1917319"/>
            <a:ext cx="7393305" cy="1294130"/>
          </a:xfrm>
          <a:prstGeom prst="rect">
            <a:avLst/>
          </a:prstGeom>
          <a:noFill/>
          <a:ln>
            <a:noFill/>
          </a:ln>
        </p:spPr>
        <p:txBody>
          <a:bodyPr anchorCtr="0" anchor="t" bIns="0" lIns="0" spcFirstLastPara="1" rIns="0" wrap="square" tIns="13325">
            <a:spAutoFit/>
          </a:bodyPr>
          <a:lstStyle/>
          <a:p>
            <a:pPr indent="-274320" lvl="0" marL="287020" marR="508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Constantia"/>
                <a:ea typeface="Constantia"/>
                <a:cs typeface="Constantia"/>
                <a:sym typeface="Constantia"/>
              </a:rPr>
              <a:t>Find the shortest tour that visits all cities without  visiting any city twice and return to starting point.</a:t>
            </a:r>
            <a:endParaRPr sz="2600">
              <a:solidFill>
                <a:schemeClr val="dk1"/>
              </a:solidFill>
              <a:latin typeface="Constantia"/>
              <a:ea typeface="Constantia"/>
              <a:cs typeface="Constantia"/>
              <a:sym typeface="Constantia"/>
            </a:endParaRPr>
          </a:p>
          <a:p>
            <a:pPr indent="-274320" lvl="0" marL="287020" marR="0" rtl="0" algn="l">
              <a:lnSpc>
                <a:spcPct val="100000"/>
              </a:lnSpc>
              <a:spcBef>
                <a:spcPts val="620"/>
              </a:spcBef>
              <a:spcAft>
                <a:spcPts val="0"/>
              </a:spcAft>
              <a:buClr>
                <a:srgbClr val="0AD0D9"/>
              </a:buClr>
              <a:buSzPts val="2450"/>
              <a:buFont typeface="Quattrocento Sans"/>
              <a:buChar char="⚫"/>
            </a:pPr>
            <a:r>
              <a:rPr lang="en-US" sz="2600">
                <a:solidFill>
                  <a:schemeClr val="dk1"/>
                </a:solidFill>
                <a:latin typeface="Constantia"/>
                <a:ea typeface="Constantia"/>
                <a:cs typeface="Constantia"/>
                <a:sym typeface="Constantia"/>
              </a:rPr>
              <a:t>States: sequence of cities visited</a:t>
            </a:r>
            <a:endParaRPr sz="2600">
              <a:solidFill>
                <a:schemeClr val="dk1"/>
              </a:solidFill>
              <a:latin typeface="Constantia"/>
              <a:ea typeface="Constantia"/>
              <a:cs typeface="Constantia"/>
              <a:sym typeface="Constantia"/>
            </a:endParaRPr>
          </a:p>
        </p:txBody>
      </p:sp>
      <p:sp>
        <p:nvSpPr>
          <p:cNvPr id="971" name="Google Shape;971;p78"/>
          <p:cNvSpPr txBox="1"/>
          <p:nvPr/>
        </p:nvSpPr>
        <p:spPr>
          <a:xfrm>
            <a:off x="675741" y="3264230"/>
            <a:ext cx="1203960" cy="422909"/>
          </a:xfrm>
          <a:prstGeom prst="rect">
            <a:avLst/>
          </a:prstGeom>
          <a:noFill/>
          <a:ln>
            <a:noFill/>
          </a:ln>
        </p:spPr>
        <p:txBody>
          <a:bodyPr anchorCtr="0" anchor="t" bIns="0" lIns="0" spcFirstLastPara="1" rIns="0" wrap="square" tIns="13325">
            <a:spAutoFit/>
          </a:bodyPr>
          <a:lstStyle/>
          <a:p>
            <a:pPr indent="-274320" lvl="0" marL="312420" marR="0" rtl="0" algn="l">
              <a:lnSpc>
                <a:spcPct val="100000"/>
              </a:lnSpc>
              <a:spcBef>
                <a:spcPts val="0"/>
              </a:spcBef>
              <a:spcAft>
                <a:spcPts val="0"/>
              </a:spcAft>
              <a:buClr>
                <a:srgbClr val="0AD0D9"/>
              </a:buClr>
              <a:buSzPts val="2450"/>
              <a:buFont typeface="Quattrocento Sans"/>
              <a:buChar char="⚫"/>
            </a:pPr>
            <a:r>
              <a:rPr lang="en-US" sz="2600">
                <a:solidFill>
                  <a:schemeClr val="dk1"/>
                </a:solidFill>
                <a:latin typeface="Constantia"/>
                <a:ea typeface="Constantia"/>
                <a:cs typeface="Constantia"/>
                <a:sym typeface="Constantia"/>
              </a:rPr>
              <a:t>S</a:t>
            </a:r>
            <a:r>
              <a:rPr baseline="-25000" lang="en-US" sz="2550">
                <a:solidFill>
                  <a:schemeClr val="dk1"/>
                </a:solidFill>
                <a:latin typeface="Constantia"/>
                <a:ea typeface="Constantia"/>
                <a:cs typeface="Constantia"/>
                <a:sym typeface="Constantia"/>
              </a:rPr>
              <a:t>0 </a:t>
            </a:r>
            <a:r>
              <a:rPr lang="en-US" sz="2600">
                <a:solidFill>
                  <a:schemeClr val="dk1"/>
                </a:solidFill>
                <a:latin typeface="Constantia"/>
                <a:ea typeface="Constantia"/>
                <a:cs typeface="Constantia"/>
                <a:sym typeface="Constantia"/>
              </a:rPr>
              <a:t>= A</a:t>
            </a:r>
            <a:endParaRPr sz="2600">
              <a:solidFill>
                <a:schemeClr val="dk1"/>
              </a:solidFill>
              <a:latin typeface="Constantia"/>
              <a:ea typeface="Constantia"/>
              <a:cs typeface="Constantia"/>
              <a:sym typeface="Constantia"/>
            </a:endParaRPr>
          </a:p>
        </p:txBody>
      </p:sp>
      <p:sp>
        <p:nvSpPr>
          <p:cNvPr id="972" name="Google Shape;972;p78"/>
          <p:cNvSpPr/>
          <p:nvPr/>
        </p:nvSpPr>
        <p:spPr>
          <a:xfrm>
            <a:off x="2421509" y="6276263"/>
            <a:ext cx="422275" cy="313055"/>
          </a:xfrm>
          <a:custGeom>
            <a:rect b="b" l="l" r="r" t="t"/>
            <a:pathLst>
              <a:path extrusionOk="0" h="313054" w="422275">
                <a:moveTo>
                  <a:pt x="396367" y="296748"/>
                </a:moveTo>
                <a:lnTo>
                  <a:pt x="384060" y="285508"/>
                </a:lnTo>
                <a:lnTo>
                  <a:pt x="333502" y="239280"/>
                </a:lnTo>
                <a:lnTo>
                  <a:pt x="324815" y="269824"/>
                </a:lnTo>
                <a:lnTo>
                  <a:pt x="6477" y="179387"/>
                </a:lnTo>
                <a:lnTo>
                  <a:pt x="2921" y="191604"/>
                </a:lnTo>
                <a:lnTo>
                  <a:pt x="321335" y="282067"/>
                </a:lnTo>
                <a:lnTo>
                  <a:pt x="312674" y="312572"/>
                </a:lnTo>
                <a:lnTo>
                  <a:pt x="396367" y="296748"/>
                </a:lnTo>
                <a:close/>
              </a:path>
              <a:path extrusionOk="0" h="313054" w="422275">
                <a:moveTo>
                  <a:pt x="402463" y="16332"/>
                </a:moveTo>
                <a:lnTo>
                  <a:pt x="318897" y="0"/>
                </a:lnTo>
                <a:lnTo>
                  <a:pt x="327355" y="30594"/>
                </a:lnTo>
                <a:lnTo>
                  <a:pt x="0" y="121462"/>
                </a:lnTo>
                <a:lnTo>
                  <a:pt x="3302" y="133705"/>
                </a:lnTo>
                <a:lnTo>
                  <a:pt x="330746" y="42849"/>
                </a:lnTo>
                <a:lnTo>
                  <a:pt x="339217" y="73418"/>
                </a:lnTo>
                <a:lnTo>
                  <a:pt x="390423" y="27190"/>
                </a:lnTo>
                <a:lnTo>
                  <a:pt x="402463" y="16332"/>
                </a:lnTo>
                <a:close/>
              </a:path>
              <a:path extrusionOk="0" h="313054" w="422275">
                <a:moveTo>
                  <a:pt x="422275" y="159588"/>
                </a:moveTo>
                <a:lnTo>
                  <a:pt x="409575" y="153238"/>
                </a:lnTo>
                <a:lnTo>
                  <a:pt x="346075" y="121488"/>
                </a:lnTo>
                <a:lnTo>
                  <a:pt x="346075" y="153238"/>
                </a:lnTo>
                <a:lnTo>
                  <a:pt x="3175" y="153238"/>
                </a:lnTo>
                <a:lnTo>
                  <a:pt x="3175" y="165938"/>
                </a:lnTo>
                <a:lnTo>
                  <a:pt x="346075" y="165938"/>
                </a:lnTo>
                <a:lnTo>
                  <a:pt x="346075" y="197688"/>
                </a:lnTo>
                <a:lnTo>
                  <a:pt x="409575" y="165938"/>
                </a:lnTo>
                <a:lnTo>
                  <a:pt x="422275" y="159588"/>
                </a:lnTo>
                <a:close/>
              </a:path>
            </a:pathLst>
          </a:custGeom>
          <a:solidFill>
            <a:srgbClr val="0460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p78"/>
          <p:cNvSpPr txBox="1"/>
          <p:nvPr/>
        </p:nvSpPr>
        <p:spPr>
          <a:xfrm>
            <a:off x="663041" y="5737902"/>
            <a:ext cx="5777865" cy="872490"/>
          </a:xfrm>
          <a:prstGeom prst="rect">
            <a:avLst/>
          </a:prstGeom>
          <a:noFill/>
          <a:ln>
            <a:noFill/>
          </a:ln>
        </p:spPr>
        <p:txBody>
          <a:bodyPr anchorCtr="0" anchor="t" bIns="0" lIns="0" spcFirstLastPara="1" rIns="0" wrap="square" tIns="41275">
            <a:spAutoFit/>
          </a:bodyPr>
          <a:lstStyle/>
          <a:p>
            <a:pPr indent="-342900" lvl="0" marL="393700" marR="0" rtl="0" algn="l">
              <a:lnSpc>
                <a:spcPct val="100000"/>
              </a:lnSpc>
              <a:spcBef>
                <a:spcPts val="0"/>
              </a:spcBef>
              <a:spcAft>
                <a:spcPts val="0"/>
              </a:spcAft>
              <a:buClr>
                <a:srgbClr val="04607A"/>
              </a:buClr>
              <a:buSzPts val="1650"/>
              <a:buFont typeface="Noto Sans Symbols"/>
              <a:buChar char="●"/>
            </a:pPr>
            <a:r>
              <a:rPr lang="en-US" sz="2400">
                <a:solidFill>
                  <a:schemeClr val="dk1"/>
                </a:solidFill>
                <a:latin typeface="Tahoma"/>
                <a:ea typeface="Tahoma"/>
                <a:cs typeface="Tahoma"/>
                <a:sym typeface="Tahoma"/>
              </a:rPr>
              <a:t>S</a:t>
            </a:r>
            <a:r>
              <a:rPr baseline="-25000" lang="en-US" sz="2400">
                <a:solidFill>
                  <a:schemeClr val="dk1"/>
                </a:solidFill>
                <a:latin typeface="Tahoma"/>
                <a:ea typeface="Tahoma"/>
                <a:cs typeface="Tahoma"/>
                <a:sym typeface="Tahoma"/>
              </a:rPr>
              <a:t>G </a:t>
            </a:r>
            <a:r>
              <a:rPr lang="en-US" sz="2400">
                <a:solidFill>
                  <a:schemeClr val="dk1"/>
                </a:solidFill>
                <a:latin typeface="Tahoma"/>
                <a:ea typeface="Tahoma"/>
                <a:cs typeface="Tahoma"/>
                <a:sym typeface="Tahoma"/>
              </a:rPr>
              <a:t>= a complete tour</a:t>
            </a:r>
            <a:endParaRPr sz="2400">
              <a:solidFill>
                <a:schemeClr val="dk1"/>
              </a:solidFill>
              <a:latin typeface="Tahoma"/>
              <a:ea typeface="Tahoma"/>
              <a:cs typeface="Tahoma"/>
              <a:sym typeface="Tahoma"/>
            </a:endParaRPr>
          </a:p>
          <a:p>
            <a:pPr indent="0" lvl="0" marL="429894" marR="0" rtl="0" algn="l">
              <a:lnSpc>
                <a:spcPct val="100000"/>
              </a:lnSpc>
              <a:spcBef>
                <a:spcPts val="260"/>
              </a:spcBef>
              <a:spcAft>
                <a:spcPts val="0"/>
              </a:spcAft>
              <a:buNone/>
            </a:pPr>
            <a:r>
              <a:rPr lang="en-US" sz="2750">
                <a:solidFill>
                  <a:schemeClr val="dk1"/>
                </a:solidFill>
                <a:latin typeface="Times New Roman"/>
                <a:ea typeface="Times New Roman"/>
                <a:cs typeface="Times New Roman"/>
                <a:sym typeface="Times New Roman"/>
              </a:rPr>
              <a:t>{</a:t>
            </a:r>
            <a:r>
              <a:rPr i="1" lang="en-US" sz="2750">
                <a:solidFill>
                  <a:schemeClr val="dk1"/>
                </a:solidFill>
                <a:latin typeface="Times New Roman"/>
                <a:ea typeface="Times New Roman"/>
                <a:cs typeface="Times New Roman"/>
                <a:sym typeface="Times New Roman"/>
              </a:rPr>
              <a:t>a</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c</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d</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a</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c</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d</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x</a:t>
            </a:r>
            <a:r>
              <a:rPr lang="en-US" sz="2750">
                <a:solidFill>
                  <a:schemeClr val="dk1"/>
                </a:solidFill>
                <a:latin typeface="Times New Roman"/>
                <a:ea typeface="Times New Roman"/>
                <a:cs typeface="Times New Roman"/>
                <a:sym typeface="Times New Roman"/>
              </a:rPr>
              <a:t>) | </a:t>
            </a:r>
            <a:r>
              <a:rPr i="1" lang="en-US" sz="2750">
                <a:solidFill>
                  <a:schemeClr val="dk1"/>
                </a:solidFill>
                <a:latin typeface="Times New Roman"/>
                <a:ea typeface="Times New Roman"/>
                <a:cs typeface="Times New Roman"/>
                <a:sym typeface="Times New Roman"/>
              </a:rPr>
              <a:t>X </a:t>
            </a:r>
            <a:r>
              <a:rPr lang="en-US" sz="2750">
                <a:solidFill>
                  <a:schemeClr val="dk1"/>
                </a:solidFill>
                <a:latin typeface="Noto Sans Symbols"/>
                <a:ea typeface="Noto Sans Symbols"/>
                <a:cs typeface="Noto Sans Symbols"/>
                <a:sym typeface="Noto Sans Symbols"/>
              </a:rPr>
              <a:t>∉</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a</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c</a:t>
            </a:r>
            <a:r>
              <a:rPr lang="en-US" sz="2750">
                <a:solidFill>
                  <a:schemeClr val="dk1"/>
                </a:solidFill>
                <a:latin typeface="Times New Roman"/>
                <a:ea typeface="Times New Roman"/>
                <a:cs typeface="Times New Roman"/>
                <a:sym typeface="Times New Roman"/>
              </a:rPr>
              <a:t>, </a:t>
            </a:r>
            <a:r>
              <a:rPr i="1" lang="en-US" sz="2750">
                <a:solidFill>
                  <a:schemeClr val="dk1"/>
                </a:solidFill>
                <a:latin typeface="Times New Roman"/>
                <a:ea typeface="Times New Roman"/>
                <a:cs typeface="Times New Roman"/>
                <a:sym typeface="Times New Roman"/>
              </a:rPr>
              <a:t>d</a:t>
            </a:r>
            <a:r>
              <a:rPr lang="en-US" sz="2750">
                <a:solidFill>
                  <a:schemeClr val="dk1"/>
                </a:solidFill>
                <a:latin typeface="Times New Roman"/>
                <a:ea typeface="Times New Roman"/>
                <a:cs typeface="Times New Roman"/>
                <a:sym typeface="Times New Roman"/>
              </a:rPr>
              <a:t>}</a:t>
            </a:r>
            <a:endParaRPr sz="2750">
              <a:solidFill>
                <a:schemeClr val="dk1"/>
              </a:solidFill>
              <a:latin typeface="Times New Roman"/>
              <a:ea typeface="Times New Roman"/>
              <a:cs typeface="Times New Roman"/>
              <a:sym typeface="Times New Roman"/>
            </a:endParaRPr>
          </a:p>
        </p:txBody>
      </p:sp>
      <p:grpSp>
        <p:nvGrpSpPr>
          <p:cNvPr id="974" name="Google Shape;974;p78"/>
          <p:cNvGrpSpPr/>
          <p:nvPr/>
        </p:nvGrpSpPr>
        <p:grpSpPr>
          <a:xfrm>
            <a:off x="5922264" y="3471671"/>
            <a:ext cx="2410967" cy="2421636"/>
            <a:chOff x="5922264" y="3471671"/>
            <a:chExt cx="2410967" cy="2421636"/>
          </a:xfrm>
        </p:grpSpPr>
        <p:sp>
          <p:nvSpPr>
            <p:cNvPr id="975" name="Google Shape;975;p78"/>
            <p:cNvSpPr/>
            <p:nvPr/>
          </p:nvSpPr>
          <p:spPr>
            <a:xfrm>
              <a:off x="5990082" y="3545585"/>
              <a:ext cx="2281555" cy="2283460"/>
            </a:xfrm>
            <a:custGeom>
              <a:rect b="b" l="l" r="r" t="t"/>
              <a:pathLst>
                <a:path extrusionOk="0" h="2283460" w="2281554">
                  <a:moveTo>
                    <a:pt x="0" y="1141476"/>
                  </a:moveTo>
                  <a:lnTo>
                    <a:pt x="1140714" y="0"/>
                  </a:lnTo>
                  <a:lnTo>
                    <a:pt x="2281427" y="1141476"/>
                  </a:lnTo>
                  <a:lnTo>
                    <a:pt x="1140714" y="2282952"/>
                  </a:lnTo>
                  <a:lnTo>
                    <a:pt x="0" y="1141476"/>
                  </a:lnTo>
                  <a:close/>
                </a:path>
              </a:pathLst>
            </a:custGeom>
            <a:noFill/>
            <a:ln cap="flat" cmpd="sng" w="19800">
              <a:solidFill>
                <a:srgbClr val="0460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78"/>
            <p:cNvSpPr/>
            <p:nvPr/>
          </p:nvSpPr>
          <p:spPr>
            <a:xfrm>
              <a:off x="5979414" y="4687061"/>
              <a:ext cx="2303780" cy="0"/>
            </a:xfrm>
            <a:custGeom>
              <a:rect b="b" l="l" r="r" t="t"/>
              <a:pathLst>
                <a:path extrusionOk="0" h="120000" w="2303779">
                  <a:moveTo>
                    <a:pt x="0" y="0"/>
                  </a:moveTo>
                  <a:lnTo>
                    <a:pt x="2303526" y="0"/>
                  </a:lnTo>
                </a:path>
              </a:pathLst>
            </a:custGeom>
            <a:noFill/>
            <a:ln cap="flat" cmpd="sng" w="19800">
              <a:solidFill>
                <a:srgbClr val="0460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7" name="Google Shape;977;p78"/>
            <p:cNvPicPr preferRelativeResize="0"/>
            <p:nvPr/>
          </p:nvPicPr>
          <p:blipFill rotWithShape="1">
            <a:blip r:embed="rId3">
              <a:alphaModFix/>
            </a:blip>
            <a:srcRect b="0" l="0" r="0" t="0"/>
            <a:stretch/>
          </p:blipFill>
          <p:spPr>
            <a:xfrm>
              <a:off x="7060692" y="3471671"/>
              <a:ext cx="135635" cy="137159"/>
            </a:xfrm>
            <a:prstGeom prst="rect">
              <a:avLst/>
            </a:prstGeom>
            <a:noFill/>
            <a:ln>
              <a:noFill/>
            </a:ln>
          </p:spPr>
        </p:pic>
        <p:pic>
          <p:nvPicPr>
            <p:cNvPr id="978" name="Google Shape;978;p78"/>
            <p:cNvPicPr preferRelativeResize="0"/>
            <p:nvPr/>
          </p:nvPicPr>
          <p:blipFill rotWithShape="1">
            <a:blip r:embed="rId4">
              <a:alphaModFix/>
            </a:blip>
            <a:srcRect b="0" l="0" r="0" t="0"/>
            <a:stretch/>
          </p:blipFill>
          <p:spPr>
            <a:xfrm>
              <a:off x="8196072" y="4614671"/>
              <a:ext cx="137159" cy="137160"/>
            </a:xfrm>
            <a:prstGeom prst="rect">
              <a:avLst/>
            </a:prstGeom>
            <a:noFill/>
            <a:ln>
              <a:noFill/>
            </a:ln>
          </p:spPr>
        </p:pic>
        <p:pic>
          <p:nvPicPr>
            <p:cNvPr id="979" name="Google Shape;979;p78"/>
            <p:cNvPicPr preferRelativeResize="0"/>
            <p:nvPr/>
          </p:nvPicPr>
          <p:blipFill rotWithShape="1">
            <a:blip r:embed="rId5">
              <a:alphaModFix/>
            </a:blip>
            <a:srcRect b="0" l="0" r="0" t="0"/>
            <a:stretch/>
          </p:blipFill>
          <p:spPr>
            <a:xfrm>
              <a:off x="5922264" y="4614671"/>
              <a:ext cx="137159" cy="137160"/>
            </a:xfrm>
            <a:prstGeom prst="rect">
              <a:avLst/>
            </a:prstGeom>
            <a:noFill/>
            <a:ln>
              <a:noFill/>
            </a:ln>
          </p:spPr>
        </p:pic>
        <p:pic>
          <p:nvPicPr>
            <p:cNvPr id="980" name="Google Shape;980;p78"/>
            <p:cNvPicPr preferRelativeResize="0"/>
            <p:nvPr/>
          </p:nvPicPr>
          <p:blipFill rotWithShape="1">
            <a:blip r:embed="rId6">
              <a:alphaModFix/>
            </a:blip>
            <a:srcRect b="0" l="0" r="0" t="0"/>
            <a:stretch/>
          </p:blipFill>
          <p:spPr>
            <a:xfrm>
              <a:off x="7065264" y="5757671"/>
              <a:ext cx="137159" cy="135636"/>
            </a:xfrm>
            <a:prstGeom prst="rect">
              <a:avLst/>
            </a:prstGeom>
            <a:noFill/>
            <a:ln>
              <a:noFill/>
            </a:ln>
          </p:spPr>
        </p:pic>
        <p:pic>
          <p:nvPicPr>
            <p:cNvPr id="981" name="Google Shape;981;p78"/>
            <p:cNvPicPr preferRelativeResize="0"/>
            <p:nvPr/>
          </p:nvPicPr>
          <p:blipFill rotWithShape="1">
            <a:blip r:embed="rId7">
              <a:alphaModFix/>
            </a:blip>
            <a:srcRect b="0" l="0" r="0" t="0"/>
            <a:stretch/>
          </p:blipFill>
          <p:spPr>
            <a:xfrm>
              <a:off x="6725412" y="4184903"/>
              <a:ext cx="135635" cy="135635"/>
            </a:xfrm>
            <a:prstGeom prst="rect">
              <a:avLst/>
            </a:prstGeom>
            <a:noFill/>
            <a:ln>
              <a:noFill/>
            </a:ln>
          </p:spPr>
        </p:pic>
        <p:pic>
          <p:nvPicPr>
            <p:cNvPr id="982" name="Google Shape;982;p78"/>
            <p:cNvPicPr preferRelativeResize="0"/>
            <p:nvPr/>
          </p:nvPicPr>
          <p:blipFill rotWithShape="1">
            <a:blip r:embed="rId4">
              <a:alphaModFix/>
            </a:blip>
            <a:srcRect b="0" l="0" r="0" t="0"/>
            <a:stretch/>
          </p:blipFill>
          <p:spPr>
            <a:xfrm>
              <a:off x="7467600" y="4928615"/>
              <a:ext cx="137159" cy="137159"/>
            </a:xfrm>
            <a:prstGeom prst="rect">
              <a:avLst/>
            </a:prstGeom>
            <a:noFill/>
            <a:ln>
              <a:noFill/>
            </a:ln>
          </p:spPr>
        </p:pic>
        <p:sp>
          <p:nvSpPr>
            <p:cNvPr id="983" name="Google Shape;983;p78"/>
            <p:cNvSpPr/>
            <p:nvPr/>
          </p:nvSpPr>
          <p:spPr>
            <a:xfrm>
              <a:off x="5985510" y="4254245"/>
              <a:ext cx="1551940" cy="1521460"/>
            </a:xfrm>
            <a:custGeom>
              <a:rect b="b" l="l" r="r" t="t"/>
              <a:pathLst>
                <a:path extrusionOk="0" h="1521460" w="1551940">
                  <a:moveTo>
                    <a:pt x="847343" y="50291"/>
                  </a:moveTo>
                  <a:lnTo>
                    <a:pt x="1510918" y="691641"/>
                  </a:lnTo>
                </a:path>
                <a:path extrusionOk="0" h="1521460" w="1551940">
                  <a:moveTo>
                    <a:pt x="1187195" y="1521015"/>
                  </a:moveTo>
                  <a:lnTo>
                    <a:pt x="1511045" y="795527"/>
                  </a:lnTo>
                </a:path>
                <a:path extrusionOk="0" h="1521460" w="1551940">
                  <a:moveTo>
                    <a:pt x="806195" y="0"/>
                  </a:moveTo>
                  <a:lnTo>
                    <a:pt x="4572" y="429767"/>
                  </a:lnTo>
                </a:path>
                <a:path extrusionOk="0" h="1521460" w="1551940">
                  <a:moveTo>
                    <a:pt x="1551432" y="748283"/>
                  </a:moveTo>
                  <a:lnTo>
                    <a:pt x="0" y="419099"/>
                  </a:lnTo>
                </a:path>
              </a:pathLst>
            </a:custGeom>
            <a:noFill/>
            <a:ln cap="flat" cmpd="sng" w="19800">
              <a:solidFill>
                <a:srgbClr val="0460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84" name="Google Shape;984;p78"/>
          <p:cNvSpPr txBox="1"/>
          <p:nvPr/>
        </p:nvSpPr>
        <p:spPr>
          <a:xfrm>
            <a:off x="7173594" y="3247136"/>
            <a:ext cx="16065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04607A"/>
                </a:solidFill>
                <a:latin typeface="Times New Roman"/>
                <a:ea typeface="Times New Roman"/>
                <a:cs typeface="Times New Roman"/>
                <a:sym typeface="Times New Roman"/>
              </a:rPr>
              <a:t>C</a:t>
            </a:r>
            <a:endParaRPr sz="1600">
              <a:solidFill>
                <a:schemeClr val="dk1"/>
              </a:solidFill>
              <a:latin typeface="Times New Roman"/>
              <a:ea typeface="Times New Roman"/>
              <a:cs typeface="Times New Roman"/>
              <a:sym typeface="Times New Roman"/>
            </a:endParaRPr>
          </a:p>
        </p:txBody>
      </p:sp>
      <p:sp>
        <p:nvSpPr>
          <p:cNvPr id="985" name="Google Shape;985;p78"/>
          <p:cNvSpPr txBox="1"/>
          <p:nvPr/>
        </p:nvSpPr>
        <p:spPr>
          <a:xfrm>
            <a:off x="8337295" y="4398390"/>
            <a:ext cx="17208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04607A"/>
                </a:solidFill>
                <a:latin typeface="Times New Roman"/>
                <a:ea typeface="Times New Roman"/>
                <a:cs typeface="Times New Roman"/>
                <a:sym typeface="Times New Roman"/>
              </a:rPr>
              <a:t>D</a:t>
            </a:r>
            <a:endParaRPr sz="1600">
              <a:solidFill>
                <a:schemeClr val="dk1"/>
              </a:solidFill>
              <a:latin typeface="Times New Roman"/>
              <a:ea typeface="Times New Roman"/>
              <a:cs typeface="Times New Roman"/>
              <a:sym typeface="Times New Roman"/>
            </a:endParaRPr>
          </a:p>
        </p:txBody>
      </p:sp>
      <p:sp>
        <p:nvSpPr>
          <p:cNvPr id="986" name="Google Shape;986;p78"/>
          <p:cNvSpPr txBox="1"/>
          <p:nvPr/>
        </p:nvSpPr>
        <p:spPr>
          <a:xfrm>
            <a:off x="5734939" y="4398390"/>
            <a:ext cx="17208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04607A"/>
                </a:solidFill>
                <a:latin typeface="Times New Roman"/>
                <a:ea typeface="Times New Roman"/>
                <a:cs typeface="Times New Roman"/>
                <a:sym typeface="Times New Roman"/>
              </a:rPr>
              <a:t>A</a:t>
            </a:r>
            <a:endParaRPr sz="1600">
              <a:solidFill>
                <a:schemeClr val="dk1"/>
              </a:solidFill>
              <a:latin typeface="Times New Roman"/>
              <a:ea typeface="Times New Roman"/>
              <a:cs typeface="Times New Roman"/>
              <a:sym typeface="Times New Roman"/>
            </a:endParaRPr>
          </a:p>
        </p:txBody>
      </p:sp>
      <p:sp>
        <p:nvSpPr>
          <p:cNvPr id="987" name="Google Shape;987;p78"/>
          <p:cNvSpPr txBox="1"/>
          <p:nvPr/>
        </p:nvSpPr>
        <p:spPr>
          <a:xfrm>
            <a:off x="7179944" y="5846470"/>
            <a:ext cx="14922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04607A"/>
                </a:solidFill>
                <a:latin typeface="Times New Roman"/>
                <a:ea typeface="Times New Roman"/>
                <a:cs typeface="Times New Roman"/>
                <a:sym typeface="Times New Roman"/>
              </a:rPr>
              <a:t>E</a:t>
            </a:r>
            <a:endParaRPr sz="1600">
              <a:solidFill>
                <a:schemeClr val="dk1"/>
              </a:solidFill>
              <a:latin typeface="Times New Roman"/>
              <a:ea typeface="Times New Roman"/>
              <a:cs typeface="Times New Roman"/>
              <a:sym typeface="Times New Roman"/>
            </a:endParaRPr>
          </a:p>
        </p:txBody>
      </p:sp>
      <p:sp>
        <p:nvSpPr>
          <p:cNvPr id="988" name="Google Shape;988;p78"/>
          <p:cNvSpPr txBox="1"/>
          <p:nvPr/>
        </p:nvSpPr>
        <p:spPr>
          <a:xfrm>
            <a:off x="7610093" y="4741290"/>
            <a:ext cx="13843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04607A"/>
                </a:solidFill>
                <a:latin typeface="Times New Roman"/>
                <a:ea typeface="Times New Roman"/>
                <a:cs typeface="Times New Roman"/>
                <a:sym typeface="Times New Roman"/>
              </a:rPr>
              <a:t>F</a:t>
            </a:r>
            <a:endParaRPr sz="1600">
              <a:solidFill>
                <a:schemeClr val="dk1"/>
              </a:solidFill>
              <a:latin typeface="Times New Roman"/>
              <a:ea typeface="Times New Roman"/>
              <a:cs typeface="Times New Roman"/>
              <a:sym typeface="Times New Roman"/>
            </a:endParaRPr>
          </a:p>
        </p:txBody>
      </p:sp>
      <p:sp>
        <p:nvSpPr>
          <p:cNvPr id="989" name="Google Shape;989;p78"/>
          <p:cNvSpPr txBox="1"/>
          <p:nvPr/>
        </p:nvSpPr>
        <p:spPr>
          <a:xfrm>
            <a:off x="6879717" y="4010914"/>
            <a:ext cx="16065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04607A"/>
                </a:solidFill>
                <a:latin typeface="Times New Roman"/>
                <a:ea typeface="Times New Roman"/>
                <a:cs typeface="Times New Roman"/>
                <a:sym typeface="Times New Roman"/>
              </a:rPr>
              <a:t>B</a:t>
            </a:r>
            <a:endParaRPr sz="1600">
              <a:solidFill>
                <a:schemeClr val="dk1"/>
              </a:solidFill>
              <a:latin typeface="Times New Roman"/>
              <a:ea typeface="Times New Roman"/>
              <a:cs typeface="Times New Roman"/>
              <a:sym typeface="Times New Roman"/>
            </a:endParaRPr>
          </a:p>
        </p:txBody>
      </p:sp>
      <p:sp>
        <p:nvSpPr>
          <p:cNvPr id="990" name="Google Shape;990;p78"/>
          <p:cNvSpPr/>
          <p:nvPr/>
        </p:nvSpPr>
        <p:spPr>
          <a:xfrm>
            <a:off x="6787133" y="3541014"/>
            <a:ext cx="1489075" cy="2291080"/>
          </a:xfrm>
          <a:custGeom>
            <a:rect b="b" l="l" r="r" t="t"/>
            <a:pathLst>
              <a:path extrusionOk="0" h="2291079" w="1489075">
                <a:moveTo>
                  <a:pt x="335280" y="0"/>
                </a:moveTo>
                <a:lnTo>
                  <a:pt x="0" y="705612"/>
                </a:lnTo>
              </a:path>
              <a:path extrusionOk="0" h="2291079" w="1489075">
                <a:moveTo>
                  <a:pt x="339851" y="2290572"/>
                </a:moveTo>
                <a:lnTo>
                  <a:pt x="4572" y="713232"/>
                </a:lnTo>
              </a:path>
              <a:path extrusionOk="0" h="2291079" w="1489075">
                <a:moveTo>
                  <a:pt x="1488948" y="1143000"/>
                </a:moveTo>
                <a:lnTo>
                  <a:pt x="0" y="705612"/>
                </a:lnTo>
              </a:path>
            </a:pathLst>
          </a:custGeom>
          <a:noFill/>
          <a:ln cap="flat" cmpd="sng" w="19800">
            <a:solidFill>
              <a:srgbClr val="0460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79"/>
          <p:cNvSpPr txBox="1"/>
          <p:nvPr>
            <p:ph type="title"/>
          </p:nvPr>
        </p:nvSpPr>
        <p:spPr>
          <a:xfrm>
            <a:off x="3576954" y="716025"/>
            <a:ext cx="2141100" cy="1243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Exercises</a:t>
            </a:r>
            <a:endParaRPr/>
          </a:p>
        </p:txBody>
      </p:sp>
      <p:sp>
        <p:nvSpPr>
          <p:cNvPr id="996" name="Google Shape;996;p79"/>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
        <p:nvSpPr>
          <p:cNvPr id="997" name="Google Shape;997;p79"/>
          <p:cNvSpPr txBox="1"/>
          <p:nvPr/>
        </p:nvSpPr>
        <p:spPr>
          <a:xfrm>
            <a:off x="459740" y="1537461"/>
            <a:ext cx="8049895" cy="5001260"/>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0AD0D9"/>
              </a:buClr>
              <a:buSzPts val="2250"/>
              <a:buFont typeface="Quattrocento Sans"/>
              <a:buChar char="⚫"/>
            </a:pPr>
            <a:r>
              <a:rPr lang="en-US" sz="2400">
                <a:solidFill>
                  <a:srgbClr val="FF0000"/>
                </a:solidFill>
                <a:latin typeface="Constantia"/>
                <a:ea typeface="Constantia"/>
                <a:cs typeface="Constantia"/>
                <a:sym typeface="Constantia"/>
              </a:rPr>
              <a:t>Three missionaries </a:t>
            </a:r>
            <a:r>
              <a:rPr lang="en-US" sz="2400">
                <a:solidFill>
                  <a:schemeClr val="dk1"/>
                </a:solidFill>
                <a:latin typeface="Constantia"/>
                <a:ea typeface="Constantia"/>
                <a:cs typeface="Constantia"/>
                <a:sym typeface="Constantia"/>
              </a:rPr>
              <a:t>and </a:t>
            </a:r>
            <a:r>
              <a:rPr lang="en-US" sz="2400">
                <a:solidFill>
                  <a:srgbClr val="FF0000"/>
                </a:solidFill>
                <a:latin typeface="Constantia"/>
                <a:ea typeface="Constantia"/>
                <a:cs typeface="Constantia"/>
                <a:sym typeface="Constantia"/>
              </a:rPr>
              <a:t>three cannibals </a:t>
            </a:r>
            <a:r>
              <a:rPr lang="en-US" sz="2400">
                <a:solidFill>
                  <a:schemeClr val="dk1"/>
                </a:solidFill>
                <a:latin typeface="Constantia"/>
                <a:ea typeface="Constantia"/>
                <a:cs typeface="Constantia"/>
                <a:sym typeface="Constantia"/>
              </a:rPr>
              <a:t>come to a river.  There is a </a:t>
            </a:r>
            <a:r>
              <a:rPr lang="en-US" sz="2400">
                <a:solidFill>
                  <a:srgbClr val="04607A"/>
                </a:solidFill>
                <a:latin typeface="Constantia"/>
                <a:ea typeface="Constantia"/>
                <a:cs typeface="Constantia"/>
                <a:sym typeface="Constantia"/>
              </a:rPr>
              <a:t>boat </a:t>
            </a:r>
            <a:r>
              <a:rPr lang="en-US" sz="2400">
                <a:solidFill>
                  <a:schemeClr val="dk1"/>
                </a:solidFill>
                <a:latin typeface="Constantia"/>
                <a:ea typeface="Constantia"/>
                <a:cs typeface="Constantia"/>
                <a:sym typeface="Constantia"/>
              </a:rPr>
              <a:t>on their side of the river that can be used by  either one or two persons. </a:t>
            </a:r>
            <a:r>
              <a:rPr lang="en-US" sz="2400">
                <a:solidFill>
                  <a:srgbClr val="04607A"/>
                </a:solidFill>
                <a:latin typeface="Constantia"/>
                <a:ea typeface="Constantia"/>
                <a:cs typeface="Constantia"/>
                <a:sym typeface="Constantia"/>
              </a:rPr>
              <a:t>How should they use this boat to  cross	the river in such a way that cannibals never  outnumber the missionaries on either side of the river.</a:t>
            </a:r>
            <a:endParaRPr sz="2400">
              <a:solidFill>
                <a:schemeClr val="dk1"/>
              </a:solidFill>
              <a:latin typeface="Constantia"/>
              <a:ea typeface="Constantia"/>
              <a:cs typeface="Constantia"/>
              <a:sym typeface="Constantia"/>
            </a:endParaRPr>
          </a:p>
          <a:p>
            <a:pPr indent="-274319" lvl="0" marL="286385" marR="167005" rtl="0" algn="l">
              <a:lnSpc>
                <a:spcPct val="100000"/>
              </a:lnSpc>
              <a:spcBef>
                <a:spcPts val="580"/>
              </a:spcBef>
              <a:spcAft>
                <a:spcPts val="0"/>
              </a:spcAft>
              <a:buClr>
                <a:schemeClr val="dk1"/>
              </a:buClr>
              <a:buSzPts val="2400"/>
              <a:buFont typeface="Constantia"/>
              <a:buAutoNum type="alphaLcParenBoth"/>
            </a:pPr>
            <a:r>
              <a:rPr lang="en-US" sz="2400">
                <a:solidFill>
                  <a:schemeClr val="dk1"/>
                </a:solidFill>
                <a:latin typeface="Constantia"/>
                <a:ea typeface="Constantia"/>
                <a:cs typeface="Constantia"/>
                <a:sym typeface="Constantia"/>
              </a:rPr>
              <a:t>Specify the </a:t>
            </a:r>
            <a:r>
              <a:rPr lang="en-US" sz="2400">
                <a:solidFill>
                  <a:srgbClr val="04607A"/>
                </a:solidFill>
                <a:latin typeface="Constantia"/>
                <a:ea typeface="Constantia"/>
                <a:cs typeface="Constantia"/>
                <a:sym typeface="Constantia"/>
              </a:rPr>
              <a:t>form of state description</a:t>
            </a:r>
            <a:r>
              <a:rPr lang="en-US" sz="2400">
                <a:solidFill>
                  <a:schemeClr val="dk1"/>
                </a:solidFill>
                <a:latin typeface="Constantia"/>
                <a:ea typeface="Constantia"/>
                <a:cs typeface="Constantia"/>
                <a:sym typeface="Constantia"/>
              </a:rPr>
              <a:t>, the </a:t>
            </a:r>
            <a:r>
              <a:rPr lang="en-US" sz="2400">
                <a:solidFill>
                  <a:srgbClr val="C00000"/>
                </a:solidFill>
                <a:latin typeface="Constantia"/>
                <a:ea typeface="Constantia"/>
                <a:cs typeface="Constantia"/>
                <a:sym typeface="Constantia"/>
              </a:rPr>
              <a:t>initial state </a:t>
            </a:r>
            <a:r>
              <a:rPr lang="en-US" sz="2400">
                <a:solidFill>
                  <a:schemeClr val="dk1"/>
                </a:solidFill>
                <a:latin typeface="Constantia"/>
                <a:ea typeface="Constantia"/>
                <a:cs typeface="Constantia"/>
                <a:sym typeface="Constantia"/>
              </a:rPr>
              <a:t>and  the </a:t>
            </a:r>
            <a:r>
              <a:rPr lang="en-US" sz="2400">
                <a:solidFill>
                  <a:srgbClr val="C00000"/>
                </a:solidFill>
                <a:latin typeface="Constantia"/>
                <a:ea typeface="Constantia"/>
                <a:cs typeface="Constantia"/>
                <a:sym typeface="Constantia"/>
              </a:rPr>
              <a:t>goal state </a:t>
            </a:r>
            <a:r>
              <a:rPr lang="en-US" sz="2400">
                <a:solidFill>
                  <a:schemeClr val="dk1"/>
                </a:solidFill>
                <a:latin typeface="Constantia"/>
                <a:ea typeface="Constantia"/>
                <a:cs typeface="Constantia"/>
                <a:sym typeface="Constantia"/>
              </a:rPr>
              <a:t>for this problem. Describe the </a:t>
            </a:r>
            <a:r>
              <a:rPr lang="en-US" sz="2400">
                <a:solidFill>
                  <a:srgbClr val="C00000"/>
                </a:solidFill>
                <a:latin typeface="Constantia"/>
                <a:ea typeface="Constantia"/>
                <a:cs typeface="Constantia"/>
                <a:sym typeface="Constantia"/>
              </a:rPr>
              <a:t>state space  </a:t>
            </a:r>
            <a:r>
              <a:rPr lang="en-US" sz="2400">
                <a:solidFill>
                  <a:schemeClr val="dk1"/>
                </a:solidFill>
                <a:latin typeface="Constantia"/>
                <a:ea typeface="Constantia"/>
                <a:cs typeface="Constantia"/>
                <a:sym typeface="Constantia"/>
              </a:rPr>
              <a:t>using variables (as if you are using an array in a program).  Determine how many states are in state space.</a:t>
            </a:r>
            <a:endParaRPr sz="2400">
              <a:solidFill>
                <a:schemeClr val="dk1"/>
              </a:solidFill>
              <a:latin typeface="Constantia"/>
              <a:ea typeface="Constantia"/>
              <a:cs typeface="Constantia"/>
              <a:sym typeface="Constantia"/>
            </a:endParaRPr>
          </a:p>
          <a:p>
            <a:pPr indent="-471804" lvl="0" marL="483869" marR="0" rtl="0" algn="l">
              <a:lnSpc>
                <a:spcPct val="100000"/>
              </a:lnSpc>
              <a:spcBef>
                <a:spcPts val="580"/>
              </a:spcBef>
              <a:spcAft>
                <a:spcPts val="0"/>
              </a:spcAft>
              <a:buClr>
                <a:schemeClr val="dk1"/>
              </a:buClr>
              <a:buSzPts val="2400"/>
              <a:buFont typeface="Constantia"/>
              <a:buAutoNum type="alphaLcParenBoth"/>
            </a:pPr>
            <a:r>
              <a:rPr lang="en-US" sz="2400">
                <a:solidFill>
                  <a:schemeClr val="dk1"/>
                </a:solidFill>
                <a:latin typeface="Constantia"/>
                <a:ea typeface="Constantia"/>
                <a:cs typeface="Constantia"/>
                <a:sym typeface="Constantia"/>
              </a:rPr>
              <a:t>Describe the set of operators using if-then rules.</a:t>
            </a:r>
            <a:endParaRPr sz="2400">
              <a:solidFill>
                <a:schemeClr val="dk1"/>
              </a:solidFill>
              <a:latin typeface="Constantia"/>
              <a:ea typeface="Constantia"/>
              <a:cs typeface="Constantia"/>
              <a:sym typeface="Constantia"/>
            </a:endParaRPr>
          </a:p>
          <a:p>
            <a:pPr indent="-274319" lvl="0" marL="286385" marR="149225" rtl="0" algn="l">
              <a:lnSpc>
                <a:spcPct val="100000"/>
              </a:lnSpc>
              <a:spcBef>
                <a:spcPts val="575"/>
              </a:spcBef>
              <a:spcAft>
                <a:spcPts val="0"/>
              </a:spcAft>
              <a:buClr>
                <a:schemeClr val="dk1"/>
              </a:buClr>
              <a:buSzPts val="2400"/>
              <a:buFont typeface="Constantia"/>
              <a:buAutoNum type="alphaLcParenBoth"/>
            </a:pPr>
            <a:r>
              <a:rPr lang="en-US" sz="2400">
                <a:solidFill>
                  <a:schemeClr val="dk1"/>
                </a:solidFill>
                <a:latin typeface="Constantia"/>
                <a:ea typeface="Constantia"/>
                <a:cs typeface="Constantia"/>
                <a:sym typeface="Constantia"/>
              </a:rPr>
              <a:t>Draw the entire state space graph (include only legal  states, that is, states in which cannibals do not outnumber  missionaries on either side of the river)</a:t>
            </a:r>
            <a:endParaRPr sz="2400">
              <a:solidFill>
                <a:schemeClr val="dk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304800" y="354563"/>
            <a:ext cx="8382000" cy="87103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FF"/>
              </a:buClr>
              <a:buSzPts val="2800"/>
              <a:buFont typeface="Book Antiqua"/>
              <a:buNone/>
            </a:pPr>
            <a:r>
              <a:rPr lang="en-US">
                <a:solidFill>
                  <a:srgbClr val="0000FF"/>
                </a:solidFill>
                <a:highlight>
                  <a:srgbClr val="FFFFFF"/>
                </a:highlight>
                <a:latin typeface="Book Antiqua"/>
                <a:ea typeface="Book Antiqua"/>
                <a:cs typeface="Book Antiqua"/>
                <a:sym typeface="Book Antiqua"/>
              </a:rPr>
              <a:t>Steps Performed by Problem-solving agent</a:t>
            </a:r>
            <a:endParaRPr/>
          </a:p>
        </p:txBody>
      </p:sp>
      <p:sp>
        <p:nvSpPr>
          <p:cNvPr id="146" name="Google Shape;146;p8"/>
          <p:cNvSpPr txBox="1"/>
          <p:nvPr>
            <p:ph idx="1" type="body"/>
          </p:nvPr>
        </p:nvSpPr>
        <p:spPr>
          <a:xfrm>
            <a:off x="533400" y="1676400"/>
            <a:ext cx="7523100" cy="5000100"/>
          </a:xfrm>
          <a:prstGeom prst="rect">
            <a:avLst/>
          </a:prstGeom>
          <a:noFill/>
          <a:ln>
            <a:noFill/>
          </a:ln>
        </p:spPr>
        <p:txBody>
          <a:bodyPr anchorCtr="0" anchor="t" bIns="91425" lIns="91425" spcFirstLastPara="1" rIns="91425" wrap="square" tIns="91425">
            <a:noAutofit/>
          </a:bodyPr>
          <a:lstStyle/>
          <a:p>
            <a:pPr indent="-342900" lvl="0" marL="457200" rtl="0" algn="just">
              <a:lnSpc>
                <a:spcPct val="169565"/>
              </a:lnSpc>
              <a:spcBef>
                <a:spcPts val="0"/>
              </a:spcBef>
              <a:spcAft>
                <a:spcPts val="0"/>
              </a:spcAft>
              <a:buClr>
                <a:srgbClr val="666666"/>
              </a:buClr>
              <a:buSzPts val="1800"/>
              <a:buFont typeface="Arial"/>
              <a:buChar char="●"/>
            </a:pPr>
            <a:r>
              <a:rPr b="1" lang="en-US" sz="2400">
                <a:solidFill>
                  <a:srgbClr val="00B050"/>
                </a:solidFill>
                <a:highlight>
                  <a:srgbClr val="FFFFFF"/>
                </a:highlight>
                <a:latin typeface="Book Antiqua"/>
                <a:ea typeface="Book Antiqua"/>
                <a:cs typeface="Book Antiqua"/>
                <a:sym typeface="Book Antiqua"/>
              </a:rPr>
              <a:t>Problem Formulation:</a:t>
            </a:r>
            <a:r>
              <a:rPr lang="en-US" sz="2400">
                <a:solidFill>
                  <a:srgbClr val="00B050"/>
                </a:solidFill>
                <a:highlight>
                  <a:srgbClr val="FFFFFF"/>
                </a:highlight>
                <a:latin typeface="Book Antiqua"/>
                <a:ea typeface="Book Antiqua"/>
                <a:cs typeface="Book Antiqua"/>
                <a:sym typeface="Book Antiqua"/>
              </a:rPr>
              <a:t> </a:t>
            </a:r>
            <a:r>
              <a:rPr lang="en-US" sz="1800">
                <a:solidFill>
                  <a:srgbClr val="666666"/>
                </a:solidFill>
                <a:highlight>
                  <a:srgbClr val="FFFFFF"/>
                </a:highlight>
                <a:latin typeface="Book Antiqua"/>
                <a:ea typeface="Book Antiqua"/>
                <a:cs typeface="Book Antiqua"/>
                <a:sym typeface="Book Antiqua"/>
              </a:rPr>
              <a:t>Most important step of problem-solving which </a:t>
            </a:r>
            <a:r>
              <a:rPr lang="en-US" sz="1800">
                <a:solidFill>
                  <a:schemeClr val="accent2"/>
                </a:solidFill>
                <a:highlight>
                  <a:srgbClr val="FFFFFF"/>
                </a:highlight>
                <a:latin typeface="Book Antiqua"/>
                <a:ea typeface="Book Antiqua"/>
                <a:cs typeface="Book Antiqua"/>
                <a:sym typeface="Book Antiqua"/>
              </a:rPr>
              <a:t>decides what actions should be taken to achieve the formulated goal. </a:t>
            </a:r>
            <a:endParaRPr/>
          </a:p>
          <a:p>
            <a:pPr indent="-342900" lvl="0" marL="457200" rtl="0" algn="just">
              <a:lnSpc>
                <a:spcPct val="169565"/>
              </a:lnSpc>
              <a:spcBef>
                <a:spcPts val="0"/>
              </a:spcBef>
              <a:spcAft>
                <a:spcPts val="0"/>
              </a:spcAft>
              <a:buClr>
                <a:srgbClr val="666666"/>
              </a:buClr>
              <a:buSzPts val="1800"/>
              <a:buFont typeface="Arial"/>
              <a:buChar char="●"/>
            </a:pPr>
            <a:r>
              <a:rPr lang="en-US" sz="1800">
                <a:solidFill>
                  <a:srgbClr val="0070C0"/>
                </a:solidFill>
                <a:highlight>
                  <a:srgbClr val="FFFFFF"/>
                </a:highlight>
                <a:latin typeface="Book Antiqua"/>
                <a:ea typeface="Book Antiqua"/>
                <a:cs typeface="Book Antiqua"/>
                <a:sym typeface="Book Antiqua"/>
              </a:rPr>
              <a:t>Five components involved in problem formulation:</a:t>
            </a:r>
            <a:endParaRPr sz="1800">
              <a:solidFill>
                <a:srgbClr val="0070C0"/>
              </a:solidFill>
              <a:highlight>
                <a:srgbClr val="FFFFFF"/>
              </a:highlight>
              <a:latin typeface="Book Antiqua"/>
              <a:ea typeface="Book Antiqua"/>
              <a:cs typeface="Book Antiqua"/>
              <a:sym typeface="Book Antiqua"/>
            </a:endParaRPr>
          </a:p>
          <a:p>
            <a:pPr indent="-342900" lvl="1" marL="914400" rtl="0" algn="just">
              <a:lnSpc>
                <a:spcPct val="100000"/>
              </a:lnSpc>
              <a:spcBef>
                <a:spcPts val="0"/>
              </a:spcBef>
              <a:spcAft>
                <a:spcPts val="0"/>
              </a:spcAft>
              <a:buClr>
                <a:srgbClr val="000000"/>
              </a:buClr>
              <a:buSzPts val="1800"/>
              <a:buFont typeface="Arial"/>
              <a:buChar char="○"/>
            </a:pPr>
            <a:r>
              <a:rPr b="1" lang="en-US" sz="1800">
                <a:solidFill>
                  <a:schemeClr val="accent2"/>
                </a:solidFill>
                <a:highlight>
                  <a:srgbClr val="FFFFFF"/>
                </a:highlight>
                <a:latin typeface="Book Antiqua"/>
                <a:ea typeface="Book Antiqua"/>
                <a:cs typeface="Book Antiqua"/>
                <a:sym typeface="Book Antiqua"/>
              </a:rPr>
              <a:t>Initial State:</a:t>
            </a:r>
            <a:r>
              <a:rPr lang="en-US" sz="1800">
                <a:solidFill>
                  <a:schemeClr val="accent2"/>
                </a:solidFill>
                <a:highlight>
                  <a:srgbClr val="FFFFFF"/>
                </a:highlight>
                <a:latin typeface="Book Antiqua"/>
                <a:ea typeface="Book Antiqua"/>
                <a:cs typeface="Book Antiqua"/>
                <a:sym typeface="Book Antiqua"/>
              </a:rPr>
              <a:t> </a:t>
            </a:r>
            <a:r>
              <a:rPr lang="en-US" sz="1800">
                <a:solidFill>
                  <a:srgbClr val="666666"/>
                </a:solidFill>
                <a:highlight>
                  <a:srgbClr val="FFFFFF"/>
                </a:highlight>
                <a:latin typeface="Book Antiqua"/>
                <a:ea typeface="Book Antiqua"/>
                <a:cs typeface="Book Antiqua"/>
                <a:sym typeface="Book Antiqua"/>
              </a:rPr>
              <a:t>It is the starting state or initial step of the agent towards its goal.</a:t>
            </a:r>
            <a:endParaRPr sz="1800">
              <a:solidFill>
                <a:srgbClr val="666666"/>
              </a:solidFill>
              <a:highlight>
                <a:srgbClr val="FFFFFF"/>
              </a:highlight>
              <a:latin typeface="Book Antiqua"/>
              <a:ea typeface="Book Antiqua"/>
              <a:cs typeface="Book Antiqua"/>
              <a:sym typeface="Book Antiqua"/>
            </a:endParaRPr>
          </a:p>
          <a:p>
            <a:pPr indent="-342900" lvl="1" marL="914400" rtl="0" algn="just">
              <a:lnSpc>
                <a:spcPct val="100000"/>
              </a:lnSpc>
              <a:spcBef>
                <a:spcPts val="0"/>
              </a:spcBef>
              <a:spcAft>
                <a:spcPts val="0"/>
              </a:spcAft>
              <a:buClr>
                <a:srgbClr val="000000"/>
              </a:buClr>
              <a:buSzPts val="1800"/>
              <a:buFont typeface="Arial"/>
              <a:buChar char="○"/>
            </a:pPr>
            <a:r>
              <a:rPr b="1" lang="en-US" sz="1800">
                <a:solidFill>
                  <a:schemeClr val="accent2"/>
                </a:solidFill>
                <a:highlight>
                  <a:srgbClr val="FFFFFF"/>
                </a:highlight>
                <a:latin typeface="Book Antiqua"/>
                <a:ea typeface="Book Antiqua"/>
                <a:cs typeface="Book Antiqua"/>
                <a:sym typeface="Book Antiqua"/>
              </a:rPr>
              <a:t>Actions:</a:t>
            </a:r>
            <a:r>
              <a:rPr lang="en-US" sz="1800">
                <a:solidFill>
                  <a:srgbClr val="666666"/>
                </a:solidFill>
                <a:highlight>
                  <a:srgbClr val="FFFFFF"/>
                </a:highlight>
                <a:latin typeface="Book Antiqua"/>
                <a:ea typeface="Book Antiqua"/>
                <a:cs typeface="Book Antiqua"/>
                <a:sym typeface="Book Antiqua"/>
              </a:rPr>
              <a:t> It is the description of the possible actions available to the agent.</a:t>
            </a:r>
            <a:endParaRPr sz="1800">
              <a:solidFill>
                <a:srgbClr val="666666"/>
              </a:solidFill>
              <a:highlight>
                <a:srgbClr val="FFFFFF"/>
              </a:highlight>
              <a:latin typeface="Book Antiqua"/>
              <a:ea typeface="Book Antiqua"/>
              <a:cs typeface="Book Antiqua"/>
              <a:sym typeface="Book Antiqua"/>
            </a:endParaRPr>
          </a:p>
          <a:p>
            <a:pPr indent="-342900" lvl="1" marL="914400" rtl="0" algn="just">
              <a:lnSpc>
                <a:spcPct val="100000"/>
              </a:lnSpc>
              <a:spcBef>
                <a:spcPts val="0"/>
              </a:spcBef>
              <a:spcAft>
                <a:spcPts val="0"/>
              </a:spcAft>
              <a:buClr>
                <a:srgbClr val="000000"/>
              </a:buClr>
              <a:buSzPts val="1800"/>
              <a:buFont typeface="Arial"/>
              <a:buChar char="○"/>
            </a:pPr>
            <a:r>
              <a:rPr b="1" lang="en-US" sz="1800">
                <a:solidFill>
                  <a:schemeClr val="accent2"/>
                </a:solidFill>
                <a:highlight>
                  <a:srgbClr val="FFFFFF"/>
                </a:highlight>
                <a:latin typeface="Book Antiqua"/>
                <a:ea typeface="Book Antiqua"/>
                <a:cs typeface="Book Antiqua"/>
                <a:sym typeface="Book Antiqua"/>
              </a:rPr>
              <a:t>Transition Model:</a:t>
            </a:r>
            <a:r>
              <a:rPr lang="en-US" sz="1800">
                <a:solidFill>
                  <a:schemeClr val="accent2"/>
                </a:solidFill>
                <a:highlight>
                  <a:srgbClr val="FFFFFF"/>
                </a:highlight>
                <a:latin typeface="Book Antiqua"/>
                <a:ea typeface="Book Antiqua"/>
                <a:cs typeface="Book Antiqua"/>
                <a:sym typeface="Book Antiqua"/>
              </a:rPr>
              <a:t> </a:t>
            </a:r>
            <a:r>
              <a:rPr lang="en-US" sz="1800">
                <a:solidFill>
                  <a:srgbClr val="666666"/>
                </a:solidFill>
                <a:highlight>
                  <a:srgbClr val="FFFFFF"/>
                </a:highlight>
                <a:latin typeface="Book Antiqua"/>
                <a:ea typeface="Book Antiqua"/>
                <a:cs typeface="Book Antiqua"/>
                <a:sym typeface="Book Antiqua"/>
              </a:rPr>
              <a:t>It describes what each action does.</a:t>
            </a:r>
            <a:endParaRPr sz="1800">
              <a:solidFill>
                <a:srgbClr val="666666"/>
              </a:solidFill>
              <a:highlight>
                <a:srgbClr val="FFFFFF"/>
              </a:highlight>
              <a:latin typeface="Book Antiqua"/>
              <a:ea typeface="Book Antiqua"/>
              <a:cs typeface="Book Antiqua"/>
              <a:sym typeface="Book Antiqua"/>
            </a:endParaRPr>
          </a:p>
          <a:p>
            <a:pPr indent="-342900" lvl="1" marL="914400" rtl="0" algn="just">
              <a:lnSpc>
                <a:spcPct val="100000"/>
              </a:lnSpc>
              <a:spcBef>
                <a:spcPts val="0"/>
              </a:spcBef>
              <a:spcAft>
                <a:spcPts val="0"/>
              </a:spcAft>
              <a:buClr>
                <a:srgbClr val="000000"/>
              </a:buClr>
              <a:buSzPts val="1800"/>
              <a:buFont typeface="Arial"/>
              <a:buChar char="○"/>
            </a:pPr>
            <a:r>
              <a:rPr b="1" lang="en-US" sz="1800">
                <a:solidFill>
                  <a:schemeClr val="accent2"/>
                </a:solidFill>
                <a:highlight>
                  <a:srgbClr val="FFFFFF"/>
                </a:highlight>
                <a:latin typeface="Book Antiqua"/>
                <a:ea typeface="Book Antiqua"/>
                <a:cs typeface="Book Antiqua"/>
                <a:sym typeface="Book Antiqua"/>
              </a:rPr>
              <a:t>Goal Test:</a:t>
            </a:r>
            <a:r>
              <a:rPr lang="en-US" sz="1800">
                <a:solidFill>
                  <a:schemeClr val="accent2"/>
                </a:solidFill>
                <a:highlight>
                  <a:srgbClr val="FFFFFF"/>
                </a:highlight>
                <a:latin typeface="Book Antiqua"/>
                <a:ea typeface="Book Antiqua"/>
                <a:cs typeface="Book Antiqua"/>
                <a:sym typeface="Book Antiqua"/>
              </a:rPr>
              <a:t> </a:t>
            </a:r>
            <a:r>
              <a:rPr lang="en-US" sz="1800">
                <a:solidFill>
                  <a:srgbClr val="666666"/>
                </a:solidFill>
                <a:highlight>
                  <a:srgbClr val="FFFFFF"/>
                </a:highlight>
                <a:latin typeface="Book Antiqua"/>
                <a:ea typeface="Book Antiqua"/>
                <a:cs typeface="Book Antiqua"/>
                <a:sym typeface="Book Antiqua"/>
              </a:rPr>
              <a:t>It determines if the given state is a goal state.</a:t>
            </a:r>
            <a:endParaRPr sz="1800">
              <a:solidFill>
                <a:srgbClr val="666666"/>
              </a:solidFill>
              <a:highlight>
                <a:srgbClr val="FFFFFF"/>
              </a:highlight>
              <a:latin typeface="Book Antiqua"/>
              <a:ea typeface="Book Antiqua"/>
              <a:cs typeface="Book Antiqua"/>
              <a:sym typeface="Book Antiqua"/>
            </a:endParaRPr>
          </a:p>
          <a:p>
            <a:pPr indent="-342900" lvl="1" marL="914400" rtl="0" algn="just">
              <a:lnSpc>
                <a:spcPct val="100000"/>
              </a:lnSpc>
              <a:spcBef>
                <a:spcPts val="0"/>
              </a:spcBef>
              <a:spcAft>
                <a:spcPts val="0"/>
              </a:spcAft>
              <a:buClr>
                <a:srgbClr val="000000"/>
              </a:buClr>
              <a:buSzPts val="1800"/>
              <a:buFont typeface="Arial"/>
              <a:buChar char="○"/>
            </a:pPr>
            <a:r>
              <a:rPr b="1" lang="en-US" sz="1800">
                <a:solidFill>
                  <a:schemeClr val="accent2"/>
                </a:solidFill>
                <a:highlight>
                  <a:srgbClr val="FFFFFF"/>
                </a:highlight>
                <a:latin typeface="Book Antiqua"/>
                <a:ea typeface="Book Antiqua"/>
                <a:cs typeface="Book Antiqua"/>
                <a:sym typeface="Book Antiqua"/>
              </a:rPr>
              <a:t>Path cost:</a:t>
            </a:r>
            <a:r>
              <a:rPr lang="en-US" sz="1800">
                <a:solidFill>
                  <a:schemeClr val="accent2"/>
                </a:solidFill>
                <a:highlight>
                  <a:srgbClr val="FFFFFF"/>
                </a:highlight>
                <a:latin typeface="Book Antiqua"/>
                <a:ea typeface="Book Antiqua"/>
                <a:cs typeface="Book Antiqua"/>
                <a:sym typeface="Book Antiqua"/>
              </a:rPr>
              <a:t> </a:t>
            </a:r>
            <a:r>
              <a:rPr lang="en-US" sz="1800">
                <a:solidFill>
                  <a:srgbClr val="666666"/>
                </a:solidFill>
                <a:highlight>
                  <a:srgbClr val="FFFFFF"/>
                </a:highlight>
                <a:latin typeface="Book Antiqua"/>
                <a:ea typeface="Book Antiqua"/>
                <a:cs typeface="Book Antiqua"/>
                <a:sym typeface="Book Antiqua"/>
              </a:rPr>
              <a:t>It assigns a numeric cost to each path that follows the goal. The problem-solving agent selects a cost function, which reflects its performance measure. Remember, </a:t>
            </a:r>
            <a:r>
              <a:rPr b="1" lang="en-US" sz="1800">
                <a:solidFill>
                  <a:schemeClr val="accent2"/>
                </a:solidFill>
                <a:highlight>
                  <a:srgbClr val="FFFFFF"/>
                </a:highlight>
                <a:latin typeface="Book Antiqua"/>
                <a:ea typeface="Book Antiqua"/>
                <a:cs typeface="Book Antiqua"/>
                <a:sym typeface="Book Antiqua"/>
              </a:rPr>
              <a:t>an optimal solution has the lowest path cost among all the solutions</a:t>
            </a:r>
            <a:r>
              <a:rPr b="1" lang="en-US" sz="1800">
                <a:solidFill>
                  <a:srgbClr val="666666"/>
                </a:solidFill>
                <a:highlight>
                  <a:srgbClr val="FFFFFF"/>
                </a:highlight>
                <a:latin typeface="Book Antiqua"/>
                <a:ea typeface="Book Antiqua"/>
                <a:cs typeface="Book Antiqua"/>
                <a:sym typeface="Book Antiqua"/>
              </a:rPr>
              <a:t>.</a:t>
            </a:r>
            <a:endParaRPr b="1" sz="1800">
              <a:solidFill>
                <a:srgbClr val="666666"/>
              </a:solidFill>
              <a:highlight>
                <a:srgbClr val="FFFFFF"/>
              </a:highlight>
              <a:latin typeface="Book Antiqua"/>
              <a:ea typeface="Book Antiqua"/>
              <a:cs typeface="Book Antiqua"/>
              <a:sym typeface="Book Antiqua"/>
            </a:endParaRPr>
          </a:p>
          <a:p>
            <a:pPr indent="0" lvl="0" marL="0" rtl="0" algn="just">
              <a:lnSpc>
                <a:spcPct val="100000"/>
              </a:lnSpc>
              <a:spcBef>
                <a:spcPts val="0"/>
              </a:spcBef>
              <a:spcAft>
                <a:spcPts val="1600"/>
              </a:spcAft>
              <a:buClr>
                <a:schemeClr val="dk1"/>
              </a:buClr>
              <a:buSzPts val="2000"/>
              <a:buFont typeface="Cambria"/>
              <a:buNone/>
            </a:pPr>
            <a:r>
              <a:t/>
            </a:r>
            <a:endParaRPr>
              <a:latin typeface="Book Antiqua"/>
              <a:ea typeface="Book Antiqua"/>
              <a:cs typeface="Book Antiqua"/>
              <a:sym typeface="Book Antiqua"/>
            </a:endParaRPr>
          </a:p>
        </p:txBody>
      </p:sp>
      <p:sp>
        <p:nvSpPr>
          <p:cNvPr id="147" name="Google Shape;147;p8"/>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80"/>
          <p:cNvSpPr txBox="1"/>
          <p:nvPr>
            <p:ph type="title"/>
          </p:nvPr>
        </p:nvSpPr>
        <p:spPr>
          <a:xfrm>
            <a:off x="1054404" y="2932633"/>
            <a:ext cx="2349600" cy="783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sz="5000">
                <a:latin typeface="Calibri"/>
                <a:ea typeface="Calibri"/>
                <a:cs typeface="Calibri"/>
                <a:sym typeface="Calibri"/>
              </a:rPr>
              <a:t>Exercises</a:t>
            </a:r>
            <a:endParaRPr sz="5000">
              <a:latin typeface="Calibri"/>
              <a:ea typeface="Calibri"/>
              <a:cs typeface="Calibri"/>
              <a:sym typeface="Calibri"/>
            </a:endParaRPr>
          </a:p>
        </p:txBody>
      </p:sp>
      <p:sp>
        <p:nvSpPr>
          <p:cNvPr id="1003" name="Google Shape;1003;p80"/>
          <p:cNvSpPr txBox="1"/>
          <p:nvPr>
            <p:ph idx="12" type="sldNum"/>
          </p:nvPr>
        </p:nvSpPr>
        <p:spPr>
          <a:xfrm>
            <a:off x="8482583" y="6525795"/>
            <a:ext cx="243900" cy="197400"/>
          </a:xfrm>
          <a:prstGeom prst="rect">
            <a:avLst/>
          </a:prstGeom>
          <a:noFill/>
          <a:ln>
            <a:noFill/>
          </a:ln>
        </p:spPr>
        <p:txBody>
          <a:bodyPr anchorCtr="0" anchor="t" bIns="0" lIns="0" spcFirstLastPara="1" rIns="0" wrap="square" tIns="12700">
            <a:spAutoFit/>
          </a:bodyPr>
          <a:lstStyle/>
          <a:p>
            <a:pPr indent="0" lvl="0" marL="12192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81"/>
          <p:cNvSpPr txBox="1"/>
          <p:nvPr>
            <p:ph type="title"/>
          </p:nvPr>
        </p:nvSpPr>
        <p:spPr>
          <a:xfrm>
            <a:off x="1231188" y="844041"/>
            <a:ext cx="7212900" cy="998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Example 3: Missionaries and cannibals</a:t>
            </a:r>
            <a:endParaRPr sz="3200"/>
          </a:p>
        </p:txBody>
      </p:sp>
      <p:sp>
        <p:nvSpPr>
          <p:cNvPr id="1009" name="Google Shape;1009;p81"/>
          <p:cNvSpPr txBox="1"/>
          <p:nvPr/>
        </p:nvSpPr>
        <p:spPr>
          <a:xfrm>
            <a:off x="307340" y="1415542"/>
            <a:ext cx="8456295" cy="2244725"/>
          </a:xfrm>
          <a:prstGeom prst="rect">
            <a:avLst/>
          </a:prstGeom>
          <a:noFill/>
          <a:ln>
            <a:noFill/>
          </a:ln>
        </p:spPr>
        <p:txBody>
          <a:bodyPr anchorCtr="0" anchor="t" bIns="0" lIns="0" spcFirstLastPara="1" rIns="0" wrap="square" tIns="60950">
            <a:spAutoFit/>
          </a:bodyPr>
          <a:lstStyle/>
          <a:p>
            <a:pPr indent="-274320" lvl="0" marL="286385" marR="683260" rtl="0" algn="l">
              <a:lnSpc>
                <a:spcPct val="107857"/>
              </a:lnSpc>
              <a:spcBef>
                <a:spcPts val="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An old puzzle is the “Missionaries and cannibals”  problem</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29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The missionaries and cannibals wish to cross a river</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34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They have a boat that can hold two people</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33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It is </a:t>
            </a:r>
            <a:r>
              <a:rPr lang="en-US" sz="2800">
                <a:solidFill>
                  <a:srgbClr val="FF0000"/>
                </a:solidFill>
                <a:latin typeface="Constantia"/>
                <a:ea typeface="Constantia"/>
                <a:cs typeface="Constantia"/>
                <a:sym typeface="Constantia"/>
              </a:rPr>
              <a:t>unsafe </a:t>
            </a:r>
            <a:r>
              <a:rPr lang="en-US" sz="2800">
                <a:solidFill>
                  <a:schemeClr val="dk1"/>
                </a:solidFill>
                <a:latin typeface="Constantia"/>
                <a:ea typeface="Constantia"/>
                <a:cs typeface="Constantia"/>
                <a:sym typeface="Constantia"/>
              </a:rPr>
              <a:t>to have </a:t>
            </a:r>
            <a:r>
              <a:rPr lang="en-US" sz="2800">
                <a:solidFill>
                  <a:srgbClr val="FF0000"/>
                </a:solidFill>
                <a:latin typeface="Constantia"/>
                <a:ea typeface="Constantia"/>
                <a:cs typeface="Constantia"/>
                <a:sym typeface="Constantia"/>
              </a:rPr>
              <a:t>cannibals outnumber missionaries</a:t>
            </a:r>
            <a:endParaRPr sz="2800">
              <a:solidFill>
                <a:schemeClr val="dk1"/>
              </a:solidFill>
              <a:latin typeface="Constantia"/>
              <a:ea typeface="Constantia"/>
              <a:cs typeface="Constantia"/>
              <a:sym typeface="Constantia"/>
            </a:endParaRPr>
          </a:p>
        </p:txBody>
      </p:sp>
      <p:sp>
        <p:nvSpPr>
          <p:cNvPr id="1010" name="Google Shape;1010;p81"/>
          <p:cNvSpPr/>
          <p:nvPr/>
        </p:nvSpPr>
        <p:spPr>
          <a:xfrm>
            <a:off x="1600200" y="5029200"/>
            <a:ext cx="838200" cy="152400"/>
          </a:xfrm>
          <a:custGeom>
            <a:rect b="b" l="l" r="r" t="t"/>
            <a:pathLst>
              <a:path extrusionOk="0" h="152400" w="838200">
                <a:moveTo>
                  <a:pt x="838200" y="0"/>
                </a:moveTo>
                <a:lnTo>
                  <a:pt x="816839" y="48182"/>
                </a:lnTo>
                <a:lnTo>
                  <a:pt x="757354" y="90019"/>
                </a:lnTo>
                <a:lnTo>
                  <a:pt x="715470" y="107775"/>
                </a:lnTo>
                <a:lnTo>
                  <a:pt x="666640" y="123005"/>
                </a:lnTo>
                <a:lnTo>
                  <a:pt x="611726" y="135395"/>
                </a:lnTo>
                <a:lnTo>
                  <a:pt x="551590" y="144633"/>
                </a:lnTo>
                <a:lnTo>
                  <a:pt x="487094" y="150406"/>
                </a:lnTo>
                <a:lnTo>
                  <a:pt x="419100" y="152400"/>
                </a:lnTo>
                <a:lnTo>
                  <a:pt x="351105" y="150406"/>
                </a:lnTo>
                <a:lnTo>
                  <a:pt x="286609" y="144633"/>
                </a:lnTo>
                <a:lnTo>
                  <a:pt x="226473" y="135395"/>
                </a:lnTo>
                <a:lnTo>
                  <a:pt x="171559" y="123005"/>
                </a:lnTo>
                <a:lnTo>
                  <a:pt x="122729" y="107775"/>
                </a:lnTo>
                <a:lnTo>
                  <a:pt x="80845" y="90019"/>
                </a:lnTo>
                <a:lnTo>
                  <a:pt x="46768" y="70051"/>
                </a:lnTo>
                <a:lnTo>
                  <a:pt x="5483" y="24728"/>
                </a:lnTo>
                <a:lnTo>
                  <a:pt x="0" y="0"/>
                </a:lnTo>
                <a:lnTo>
                  <a:pt x="36709" y="15940"/>
                </a:lnTo>
                <a:lnTo>
                  <a:pt x="77097" y="30066"/>
                </a:lnTo>
                <a:lnTo>
                  <a:pt x="120716" y="42355"/>
                </a:lnTo>
                <a:lnTo>
                  <a:pt x="167118" y="52782"/>
                </a:lnTo>
                <a:lnTo>
                  <a:pt x="215857" y="61326"/>
                </a:lnTo>
                <a:lnTo>
                  <a:pt x="266486" y="67964"/>
                </a:lnTo>
                <a:lnTo>
                  <a:pt x="318558" y="72671"/>
                </a:lnTo>
                <a:lnTo>
                  <a:pt x="371625" y="75426"/>
                </a:lnTo>
                <a:lnTo>
                  <a:pt x="425241" y="76206"/>
                </a:lnTo>
                <a:lnTo>
                  <a:pt x="478959" y="74986"/>
                </a:lnTo>
                <a:lnTo>
                  <a:pt x="532331" y="71744"/>
                </a:lnTo>
                <a:lnTo>
                  <a:pt x="584911" y="66458"/>
                </a:lnTo>
                <a:lnTo>
                  <a:pt x="636251" y="59104"/>
                </a:lnTo>
                <a:lnTo>
                  <a:pt x="685904" y="49659"/>
                </a:lnTo>
                <a:lnTo>
                  <a:pt x="733425" y="38100"/>
                </a:lnTo>
                <a:lnTo>
                  <a:pt x="789527" y="20431"/>
                </a:lnTo>
                <a:lnTo>
                  <a:pt x="814828" y="10542"/>
                </a:lnTo>
                <a:lnTo>
                  <a:pt x="83820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1" name="Google Shape;1011;p81"/>
          <p:cNvSpPr txBox="1"/>
          <p:nvPr/>
        </p:nvSpPr>
        <p:spPr>
          <a:xfrm>
            <a:off x="1196644" y="4217289"/>
            <a:ext cx="485775" cy="3308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3000">
                <a:solidFill>
                  <a:schemeClr val="dk1"/>
                </a:solidFill>
                <a:latin typeface="Trebuchet MS"/>
                <a:ea typeface="Trebuchet MS"/>
                <a:cs typeface="Trebuchet MS"/>
                <a:sym typeface="Trebuchet MS"/>
              </a:rPr>
              <a:t>M </a:t>
            </a:r>
            <a:r>
              <a:rPr lang="en-US" sz="2000">
                <a:solidFill>
                  <a:schemeClr val="dk1"/>
                </a:solidFill>
                <a:latin typeface="Trebuchet MS"/>
                <a:ea typeface="Trebuchet MS"/>
                <a:cs typeface="Trebuchet MS"/>
                <a:sym typeface="Trebuchet MS"/>
              </a:rPr>
              <a:t>M</a:t>
            </a:r>
            <a:endParaRPr sz="2000">
              <a:solidFill>
                <a:schemeClr val="dk1"/>
              </a:solidFill>
              <a:latin typeface="Trebuchet MS"/>
              <a:ea typeface="Trebuchet MS"/>
              <a:cs typeface="Trebuchet MS"/>
              <a:sym typeface="Trebuchet MS"/>
            </a:endParaRPr>
          </a:p>
        </p:txBody>
      </p:sp>
      <p:sp>
        <p:nvSpPr>
          <p:cNvPr id="1012" name="Google Shape;1012;p81"/>
          <p:cNvSpPr txBox="1"/>
          <p:nvPr/>
        </p:nvSpPr>
        <p:spPr>
          <a:xfrm>
            <a:off x="2060194" y="4293489"/>
            <a:ext cx="1778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C</a:t>
            </a:r>
            <a:endParaRPr sz="2000">
              <a:solidFill>
                <a:schemeClr val="dk1"/>
              </a:solidFill>
              <a:latin typeface="Trebuchet MS"/>
              <a:ea typeface="Trebuchet MS"/>
              <a:cs typeface="Trebuchet MS"/>
              <a:sym typeface="Trebuchet MS"/>
            </a:endParaRPr>
          </a:p>
        </p:txBody>
      </p:sp>
      <p:sp>
        <p:nvSpPr>
          <p:cNvPr id="1013" name="Google Shape;1013;p81"/>
          <p:cNvSpPr txBox="1"/>
          <p:nvPr/>
        </p:nvSpPr>
        <p:spPr>
          <a:xfrm>
            <a:off x="1501394" y="4522089"/>
            <a:ext cx="838200" cy="33083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aseline="-25000" lang="en-US" sz="3000">
                <a:solidFill>
                  <a:schemeClr val="dk1"/>
                </a:solidFill>
                <a:latin typeface="Trebuchet MS"/>
                <a:ea typeface="Trebuchet MS"/>
                <a:cs typeface="Trebuchet MS"/>
                <a:sym typeface="Trebuchet MS"/>
              </a:rPr>
              <a:t>M </a:t>
            </a:r>
            <a:r>
              <a:rPr lang="en-US" sz="2000">
                <a:solidFill>
                  <a:schemeClr val="dk1"/>
                </a:solidFill>
                <a:latin typeface="Trebuchet MS"/>
                <a:ea typeface="Trebuchet MS"/>
                <a:cs typeface="Trebuchet MS"/>
                <a:sym typeface="Trebuchet MS"/>
              </a:rPr>
              <a:t>C	</a:t>
            </a:r>
            <a:r>
              <a:rPr baseline="-25000" lang="en-US" sz="3000">
                <a:solidFill>
                  <a:schemeClr val="dk1"/>
                </a:solidFill>
                <a:latin typeface="Trebuchet MS"/>
                <a:ea typeface="Trebuchet MS"/>
                <a:cs typeface="Trebuchet MS"/>
                <a:sym typeface="Trebuchet MS"/>
              </a:rPr>
              <a:t>C</a:t>
            </a:r>
            <a:endParaRPr baseline="-25000" sz="3000">
              <a:solidFill>
                <a:schemeClr val="dk1"/>
              </a:solidFill>
              <a:latin typeface="Trebuchet MS"/>
              <a:ea typeface="Trebuchet MS"/>
              <a:cs typeface="Trebuchet MS"/>
              <a:sym typeface="Trebuchet MS"/>
            </a:endParaRPr>
          </a:p>
        </p:txBody>
      </p:sp>
      <p:sp>
        <p:nvSpPr>
          <p:cNvPr id="1014" name="Google Shape;1014;p81"/>
          <p:cNvSpPr/>
          <p:nvPr/>
        </p:nvSpPr>
        <p:spPr>
          <a:xfrm>
            <a:off x="2679700" y="3810000"/>
            <a:ext cx="229235" cy="1905000"/>
          </a:xfrm>
          <a:custGeom>
            <a:rect b="b" l="l" r="r" t="t"/>
            <a:pathLst>
              <a:path extrusionOk="0" h="1905000" w="229235">
                <a:moveTo>
                  <a:pt x="229107" y="0"/>
                </a:moveTo>
                <a:lnTo>
                  <a:pt x="191288" y="35013"/>
                </a:lnTo>
                <a:lnTo>
                  <a:pt x="155575" y="70555"/>
                </a:lnTo>
                <a:lnTo>
                  <a:pt x="124094" y="107156"/>
                </a:lnTo>
                <a:lnTo>
                  <a:pt x="98975" y="145344"/>
                </a:lnTo>
                <a:lnTo>
                  <a:pt x="82343" y="185649"/>
                </a:lnTo>
                <a:lnTo>
                  <a:pt x="76326" y="228600"/>
                </a:lnTo>
                <a:lnTo>
                  <a:pt x="83412" y="263053"/>
                </a:lnTo>
                <a:lnTo>
                  <a:pt x="101984" y="299442"/>
                </a:lnTo>
                <a:lnTo>
                  <a:pt x="128016" y="337318"/>
                </a:lnTo>
                <a:lnTo>
                  <a:pt x="157480" y="376237"/>
                </a:lnTo>
                <a:lnTo>
                  <a:pt x="186348" y="415751"/>
                </a:lnTo>
                <a:lnTo>
                  <a:pt x="210593" y="455414"/>
                </a:lnTo>
                <a:lnTo>
                  <a:pt x="226189" y="494779"/>
                </a:lnTo>
                <a:lnTo>
                  <a:pt x="229107" y="533400"/>
                </a:lnTo>
                <a:lnTo>
                  <a:pt x="217906" y="567266"/>
                </a:lnTo>
                <a:lnTo>
                  <a:pt x="195072" y="601133"/>
                </a:lnTo>
                <a:lnTo>
                  <a:pt x="164065" y="634999"/>
                </a:lnTo>
                <a:lnTo>
                  <a:pt x="128341" y="668866"/>
                </a:lnTo>
                <a:lnTo>
                  <a:pt x="91359" y="702733"/>
                </a:lnTo>
                <a:lnTo>
                  <a:pt x="56576" y="736599"/>
                </a:lnTo>
                <a:lnTo>
                  <a:pt x="27450" y="770466"/>
                </a:lnTo>
                <a:lnTo>
                  <a:pt x="7438" y="804333"/>
                </a:lnTo>
                <a:lnTo>
                  <a:pt x="0" y="838200"/>
                </a:lnTo>
                <a:lnTo>
                  <a:pt x="7856" y="871648"/>
                </a:lnTo>
                <a:lnTo>
                  <a:pt x="28913" y="904469"/>
                </a:lnTo>
                <a:lnTo>
                  <a:pt x="59398" y="936977"/>
                </a:lnTo>
                <a:lnTo>
                  <a:pt x="95540" y="969485"/>
                </a:lnTo>
                <a:lnTo>
                  <a:pt x="133567" y="1002306"/>
                </a:lnTo>
                <a:lnTo>
                  <a:pt x="169709" y="1035755"/>
                </a:lnTo>
                <a:lnTo>
                  <a:pt x="200194" y="1070144"/>
                </a:lnTo>
                <a:lnTo>
                  <a:pt x="221251" y="1105788"/>
                </a:lnTo>
                <a:lnTo>
                  <a:pt x="229107" y="1143000"/>
                </a:lnTo>
                <a:lnTo>
                  <a:pt x="223035" y="1178356"/>
                </a:lnTo>
                <a:lnTo>
                  <a:pt x="206499" y="1215542"/>
                </a:lnTo>
                <a:lnTo>
                  <a:pt x="182020" y="1254099"/>
                </a:lnTo>
                <a:lnTo>
                  <a:pt x="152119" y="1293571"/>
                </a:lnTo>
                <a:lnTo>
                  <a:pt x="119316" y="1333500"/>
                </a:lnTo>
                <a:lnTo>
                  <a:pt x="86132" y="1373428"/>
                </a:lnTo>
                <a:lnTo>
                  <a:pt x="55088" y="1412900"/>
                </a:lnTo>
                <a:lnTo>
                  <a:pt x="28704" y="1451457"/>
                </a:lnTo>
                <a:lnTo>
                  <a:pt x="9501" y="1488643"/>
                </a:lnTo>
                <a:lnTo>
                  <a:pt x="0" y="1524000"/>
                </a:lnTo>
                <a:lnTo>
                  <a:pt x="3124" y="1573541"/>
                </a:lnTo>
                <a:lnTo>
                  <a:pt x="20269" y="1623304"/>
                </a:lnTo>
                <a:lnTo>
                  <a:pt x="46763" y="1671956"/>
                </a:lnTo>
                <a:lnTo>
                  <a:pt x="77932" y="1718165"/>
                </a:lnTo>
                <a:lnTo>
                  <a:pt x="109107" y="1760597"/>
                </a:lnTo>
                <a:lnTo>
                  <a:pt x="135613" y="1797920"/>
                </a:lnTo>
                <a:lnTo>
                  <a:pt x="152781" y="1828800"/>
                </a:lnTo>
                <a:lnTo>
                  <a:pt x="165282" y="1866602"/>
                </a:lnTo>
                <a:lnTo>
                  <a:pt x="167068" y="1888331"/>
                </a:lnTo>
                <a:lnTo>
                  <a:pt x="161710" y="1899344"/>
                </a:lnTo>
                <a:lnTo>
                  <a:pt x="152781" y="1905000"/>
                </a:lnTo>
              </a:path>
            </a:pathLst>
          </a:custGeom>
          <a:noFill/>
          <a:ln cap="flat" cmpd="sng" w="164575">
            <a:solidFill>
              <a:srgbClr val="33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81"/>
          <p:cNvSpPr txBox="1"/>
          <p:nvPr/>
        </p:nvSpPr>
        <p:spPr>
          <a:xfrm>
            <a:off x="1298194" y="5817819"/>
            <a:ext cx="134239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Initial state</a:t>
            </a:r>
            <a:endParaRPr sz="2000">
              <a:solidFill>
                <a:schemeClr val="dk1"/>
              </a:solidFill>
              <a:latin typeface="Trebuchet MS"/>
              <a:ea typeface="Trebuchet MS"/>
              <a:cs typeface="Trebuchet MS"/>
              <a:sym typeface="Trebuchet MS"/>
            </a:endParaRPr>
          </a:p>
        </p:txBody>
      </p:sp>
      <p:sp>
        <p:nvSpPr>
          <p:cNvPr id="1016" name="Google Shape;1016;p81"/>
          <p:cNvSpPr/>
          <p:nvPr/>
        </p:nvSpPr>
        <p:spPr>
          <a:xfrm>
            <a:off x="5651500" y="3733800"/>
            <a:ext cx="229235" cy="1905000"/>
          </a:xfrm>
          <a:custGeom>
            <a:rect b="b" l="l" r="r" t="t"/>
            <a:pathLst>
              <a:path extrusionOk="0" h="1905000" w="229235">
                <a:moveTo>
                  <a:pt x="229108" y="0"/>
                </a:moveTo>
                <a:lnTo>
                  <a:pt x="191288" y="35013"/>
                </a:lnTo>
                <a:lnTo>
                  <a:pt x="155575" y="70555"/>
                </a:lnTo>
                <a:lnTo>
                  <a:pt x="124094" y="107156"/>
                </a:lnTo>
                <a:lnTo>
                  <a:pt x="98975" y="145344"/>
                </a:lnTo>
                <a:lnTo>
                  <a:pt x="82343" y="185649"/>
                </a:lnTo>
                <a:lnTo>
                  <a:pt x="76326" y="228600"/>
                </a:lnTo>
                <a:lnTo>
                  <a:pt x="83412" y="263053"/>
                </a:lnTo>
                <a:lnTo>
                  <a:pt x="101984" y="299442"/>
                </a:lnTo>
                <a:lnTo>
                  <a:pt x="128016" y="337318"/>
                </a:lnTo>
                <a:lnTo>
                  <a:pt x="157479" y="376237"/>
                </a:lnTo>
                <a:lnTo>
                  <a:pt x="186348" y="415751"/>
                </a:lnTo>
                <a:lnTo>
                  <a:pt x="210593" y="455414"/>
                </a:lnTo>
                <a:lnTo>
                  <a:pt x="226189" y="494779"/>
                </a:lnTo>
                <a:lnTo>
                  <a:pt x="229108" y="533400"/>
                </a:lnTo>
                <a:lnTo>
                  <a:pt x="217906" y="567266"/>
                </a:lnTo>
                <a:lnTo>
                  <a:pt x="195072" y="601133"/>
                </a:lnTo>
                <a:lnTo>
                  <a:pt x="164065" y="634999"/>
                </a:lnTo>
                <a:lnTo>
                  <a:pt x="128341" y="668866"/>
                </a:lnTo>
                <a:lnTo>
                  <a:pt x="91359" y="702733"/>
                </a:lnTo>
                <a:lnTo>
                  <a:pt x="56576" y="736599"/>
                </a:lnTo>
                <a:lnTo>
                  <a:pt x="27450" y="770466"/>
                </a:lnTo>
                <a:lnTo>
                  <a:pt x="7438" y="804333"/>
                </a:lnTo>
                <a:lnTo>
                  <a:pt x="0" y="838200"/>
                </a:lnTo>
                <a:lnTo>
                  <a:pt x="7856" y="871648"/>
                </a:lnTo>
                <a:lnTo>
                  <a:pt x="28913" y="904469"/>
                </a:lnTo>
                <a:lnTo>
                  <a:pt x="59398" y="936977"/>
                </a:lnTo>
                <a:lnTo>
                  <a:pt x="95540" y="969485"/>
                </a:lnTo>
                <a:lnTo>
                  <a:pt x="133567" y="1002306"/>
                </a:lnTo>
                <a:lnTo>
                  <a:pt x="169709" y="1035755"/>
                </a:lnTo>
                <a:lnTo>
                  <a:pt x="200194" y="1070144"/>
                </a:lnTo>
                <a:lnTo>
                  <a:pt x="221251" y="1105788"/>
                </a:lnTo>
                <a:lnTo>
                  <a:pt x="229108" y="1143000"/>
                </a:lnTo>
                <a:lnTo>
                  <a:pt x="223035" y="1178356"/>
                </a:lnTo>
                <a:lnTo>
                  <a:pt x="206499" y="1215542"/>
                </a:lnTo>
                <a:lnTo>
                  <a:pt x="182020" y="1254099"/>
                </a:lnTo>
                <a:lnTo>
                  <a:pt x="152119" y="1293571"/>
                </a:lnTo>
                <a:lnTo>
                  <a:pt x="119316" y="1333500"/>
                </a:lnTo>
                <a:lnTo>
                  <a:pt x="86132" y="1373428"/>
                </a:lnTo>
                <a:lnTo>
                  <a:pt x="55088" y="1412900"/>
                </a:lnTo>
                <a:lnTo>
                  <a:pt x="28704" y="1451457"/>
                </a:lnTo>
                <a:lnTo>
                  <a:pt x="9501" y="1488643"/>
                </a:lnTo>
                <a:lnTo>
                  <a:pt x="0" y="1524000"/>
                </a:lnTo>
                <a:lnTo>
                  <a:pt x="3124" y="1573541"/>
                </a:lnTo>
                <a:lnTo>
                  <a:pt x="20269" y="1623304"/>
                </a:lnTo>
                <a:lnTo>
                  <a:pt x="46763" y="1671956"/>
                </a:lnTo>
                <a:lnTo>
                  <a:pt x="77932" y="1718165"/>
                </a:lnTo>
                <a:lnTo>
                  <a:pt x="109107" y="1760597"/>
                </a:lnTo>
                <a:lnTo>
                  <a:pt x="135613" y="1797920"/>
                </a:lnTo>
                <a:lnTo>
                  <a:pt x="152780" y="1828800"/>
                </a:lnTo>
                <a:lnTo>
                  <a:pt x="165282" y="1866602"/>
                </a:lnTo>
                <a:lnTo>
                  <a:pt x="167068" y="1888331"/>
                </a:lnTo>
                <a:lnTo>
                  <a:pt x="161710" y="1899344"/>
                </a:lnTo>
                <a:lnTo>
                  <a:pt x="152780" y="1905000"/>
                </a:lnTo>
              </a:path>
            </a:pathLst>
          </a:custGeom>
          <a:noFill/>
          <a:ln cap="flat" cmpd="sng" w="164575">
            <a:solidFill>
              <a:srgbClr val="33CC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7" name="Google Shape;1017;p81"/>
          <p:cNvSpPr/>
          <p:nvPr/>
        </p:nvSpPr>
        <p:spPr>
          <a:xfrm>
            <a:off x="6553200" y="5181600"/>
            <a:ext cx="838200" cy="152400"/>
          </a:xfrm>
          <a:custGeom>
            <a:rect b="b" l="l" r="r" t="t"/>
            <a:pathLst>
              <a:path extrusionOk="0" h="152400" w="838200">
                <a:moveTo>
                  <a:pt x="838200" y="0"/>
                </a:moveTo>
                <a:lnTo>
                  <a:pt x="816839" y="48182"/>
                </a:lnTo>
                <a:lnTo>
                  <a:pt x="757354" y="90019"/>
                </a:lnTo>
                <a:lnTo>
                  <a:pt x="715470" y="107775"/>
                </a:lnTo>
                <a:lnTo>
                  <a:pt x="666640" y="123005"/>
                </a:lnTo>
                <a:lnTo>
                  <a:pt x="611726" y="135395"/>
                </a:lnTo>
                <a:lnTo>
                  <a:pt x="551590" y="144633"/>
                </a:lnTo>
                <a:lnTo>
                  <a:pt x="487094" y="150406"/>
                </a:lnTo>
                <a:lnTo>
                  <a:pt x="419100" y="152400"/>
                </a:lnTo>
                <a:lnTo>
                  <a:pt x="351105" y="150406"/>
                </a:lnTo>
                <a:lnTo>
                  <a:pt x="286609" y="144633"/>
                </a:lnTo>
                <a:lnTo>
                  <a:pt x="226473" y="135395"/>
                </a:lnTo>
                <a:lnTo>
                  <a:pt x="171559" y="123005"/>
                </a:lnTo>
                <a:lnTo>
                  <a:pt x="122729" y="107775"/>
                </a:lnTo>
                <a:lnTo>
                  <a:pt x="80845" y="90019"/>
                </a:lnTo>
                <a:lnTo>
                  <a:pt x="46768" y="70051"/>
                </a:lnTo>
                <a:lnTo>
                  <a:pt x="5483" y="24728"/>
                </a:lnTo>
                <a:lnTo>
                  <a:pt x="0" y="0"/>
                </a:lnTo>
                <a:lnTo>
                  <a:pt x="36709" y="15940"/>
                </a:lnTo>
                <a:lnTo>
                  <a:pt x="77097" y="30066"/>
                </a:lnTo>
                <a:lnTo>
                  <a:pt x="120716" y="42355"/>
                </a:lnTo>
                <a:lnTo>
                  <a:pt x="167118" y="52782"/>
                </a:lnTo>
                <a:lnTo>
                  <a:pt x="215857" y="61326"/>
                </a:lnTo>
                <a:lnTo>
                  <a:pt x="266486" y="67964"/>
                </a:lnTo>
                <a:lnTo>
                  <a:pt x="318558" y="72671"/>
                </a:lnTo>
                <a:lnTo>
                  <a:pt x="371625" y="75426"/>
                </a:lnTo>
                <a:lnTo>
                  <a:pt x="425241" y="76206"/>
                </a:lnTo>
                <a:lnTo>
                  <a:pt x="478959" y="74986"/>
                </a:lnTo>
                <a:lnTo>
                  <a:pt x="532331" y="71744"/>
                </a:lnTo>
                <a:lnTo>
                  <a:pt x="584911" y="66458"/>
                </a:lnTo>
                <a:lnTo>
                  <a:pt x="636251" y="59104"/>
                </a:lnTo>
                <a:lnTo>
                  <a:pt x="685904" y="49659"/>
                </a:lnTo>
                <a:lnTo>
                  <a:pt x="733425" y="38100"/>
                </a:lnTo>
                <a:lnTo>
                  <a:pt x="789527" y="20431"/>
                </a:lnTo>
                <a:lnTo>
                  <a:pt x="814828" y="10542"/>
                </a:lnTo>
                <a:lnTo>
                  <a:pt x="83820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p81"/>
          <p:cNvSpPr txBox="1"/>
          <p:nvPr/>
        </p:nvSpPr>
        <p:spPr>
          <a:xfrm>
            <a:off x="6175628" y="4522089"/>
            <a:ext cx="20637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M</a:t>
            </a:r>
            <a:endParaRPr sz="2000">
              <a:solidFill>
                <a:schemeClr val="dk1"/>
              </a:solidFill>
              <a:latin typeface="Trebuchet MS"/>
              <a:ea typeface="Trebuchet MS"/>
              <a:cs typeface="Trebuchet MS"/>
              <a:sym typeface="Trebuchet MS"/>
            </a:endParaRPr>
          </a:p>
        </p:txBody>
      </p:sp>
      <p:sp>
        <p:nvSpPr>
          <p:cNvPr id="1019" name="Google Shape;1019;p81"/>
          <p:cNvSpPr txBox="1"/>
          <p:nvPr/>
        </p:nvSpPr>
        <p:spPr>
          <a:xfrm>
            <a:off x="6404228" y="4218384"/>
            <a:ext cx="283210" cy="939800"/>
          </a:xfrm>
          <a:prstGeom prst="rect">
            <a:avLst/>
          </a:prstGeom>
          <a:noFill/>
          <a:ln>
            <a:noFill/>
          </a:ln>
        </p:spPr>
        <p:txBody>
          <a:bodyPr anchorCtr="0" anchor="t" bIns="0" lIns="0" spcFirstLastPara="1" rIns="0" wrap="square" tIns="16445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M</a:t>
            </a:r>
            <a:endParaRPr sz="2000">
              <a:solidFill>
                <a:schemeClr val="dk1"/>
              </a:solidFill>
              <a:latin typeface="Trebuchet MS"/>
              <a:ea typeface="Trebuchet MS"/>
              <a:cs typeface="Trebuchet MS"/>
              <a:sym typeface="Trebuchet MS"/>
            </a:endParaRPr>
          </a:p>
          <a:p>
            <a:pPr indent="0" lvl="0" marL="88900" marR="0" rtl="0" algn="l">
              <a:lnSpc>
                <a:spcPct val="100000"/>
              </a:lnSpc>
              <a:spcBef>
                <a:spcPts val="1200"/>
              </a:spcBef>
              <a:spcAft>
                <a:spcPts val="0"/>
              </a:spcAft>
              <a:buNone/>
            </a:pPr>
            <a:r>
              <a:rPr lang="en-US" sz="2000">
                <a:solidFill>
                  <a:schemeClr val="dk1"/>
                </a:solidFill>
                <a:latin typeface="Trebuchet MS"/>
                <a:ea typeface="Trebuchet MS"/>
                <a:cs typeface="Trebuchet MS"/>
                <a:sym typeface="Trebuchet MS"/>
              </a:rPr>
              <a:t>M</a:t>
            </a:r>
            <a:endParaRPr sz="2000">
              <a:solidFill>
                <a:schemeClr val="dk1"/>
              </a:solidFill>
              <a:latin typeface="Trebuchet MS"/>
              <a:ea typeface="Trebuchet MS"/>
              <a:cs typeface="Trebuchet MS"/>
              <a:sym typeface="Trebuchet MS"/>
            </a:endParaRPr>
          </a:p>
        </p:txBody>
      </p:sp>
      <p:sp>
        <p:nvSpPr>
          <p:cNvPr id="1020" name="Google Shape;1020;p81"/>
          <p:cNvSpPr txBox="1"/>
          <p:nvPr/>
        </p:nvSpPr>
        <p:spPr>
          <a:xfrm>
            <a:off x="6760209" y="4445889"/>
            <a:ext cx="534035" cy="560070"/>
          </a:xfrm>
          <a:prstGeom prst="rect">
            <a:avLst/>
          </a:prstGeom>
          <a:noFill/>
          <a:ln>
            <a:noFill/>
          </a:ln>
        </p:spPr>
        <p:txBody>
          <a:bodyPr anchorCtr="0" anchor="t" bIns="0" lIns="0" spcFirstLastPara="1" rIns="0" wrap="square" tIns="12700">
            <a:spAutoFit/>
          </a:bodyPr>
          <a:lstStyle/>
          <a:p>
            <a:pPr indent="0" lvl="0" marL="266700" marR="0" rtl="0" algn="l">
              <a:lnSpc>
                <a:spcPct val="104999"/>
              </a:lnSpc>
              <a:spcBef>
                <a:spcPts val="0"/>
              </a:spcBef>
              <a:spcAft>
                <a:spcPts val="0"/>
              </a:spcAft>
              <a:buNone/>
            </a:pPr>
            <a:r>
              <a:rPr lang="en-US" sz="2000">
                <a:solidFill>
                  <a:schemeClr val="dk1"/>
                </a:solidFill>
                <a:latin typeface="Trebuchet MS"/>
                <a:ea typeface="Trebuchet MS"/>
                <a:cs typeface="Trebuchet MS"/>
                <a:sym typeface="Trebuchet MS"/>
              </a:rPr>
              <a:t>C</a:t>
            </a:r>
            <a:endParaRPr sz="2000">
              <a:solidFill>
                <a:schemeClr val="dk1"/>
              </a:solidFill>
              <a:latin typeface="Trebuchet MS"/>
              <a:ea typeface="Trebuchet MS"/>
              <a:cs typeface="Trebuchet MS"/>
              <a:sym typeface="Trebuchet MS"/>
            </a:endParaRPr>
          </a:p>
          <a:p>
            <a:pPr indent="0" lvl="0" marL="38100" marR="0" rtl="0" algn="l">
              <a:lnSpc>
                <a:spcPct val="70000"/>
              </a:lnSpc>
              <a:spcBef>
                <a:spcPts val="0"/>
              </a:spcBef>
              <a:spcAft>
                <a:spcPts val="0"/>
              </a:spcAft>
              <a:buNone/>
            </a:pPr>
            <a:r>
              <a:rPr lang="en-US" sz="2000">
                <a:solidFill>
                  <a:schemeClr val="dk1"/>
                </a:solidFill>
                <a:latin typeface="Trebuchet MS"/>
                <a:ea typeface="Trebuchet MS"/>
                <a:cs typeface="Trebuchet MS"/>
                <a:sym typeface="Trebuchet MS"/>
              </a:rPr>
              <a:t>C	</a:t>
            </a:r>
            <a:r>
              <a:rPr baseline="-25000" lang="en-US" sz="3000">
                <a:solidFill>
                  <a:schemeClr val="dk1"/>
                </a:solidFill>
                <a:latin typeface="Trebuchet MS"/>
                <a:ea typeface="Trebuchet MS"/>
                <a:cs typeface="Trebuchet MS"/>
                <a:sym typeface="Trebuchet MS"/>
              </a:rPr>
              <a:t>C</a:t>
            </a:r>
            <a:endParaRPr baseline="-25000" sz="3000">
              <a:solidFill>
                <a:schemeClr val="dk1"/>
              </a:solidFill>
              <a:latin typeface="Trebuchet MS"/>
              <a:ea typeface="Trebuchet MS"/>
              <a:cs typeface="Trebuchet MS"/>
              <a:sym typeface="Trebuchet MS"/>
            </a:endParaRPr>
          </a:p>
        </p:txBody>
      </p:sp>
      <p:sp>
        <p:nvSpPr>
          <p:cNvPr id="1021" name="Google Shape;1021;p81"/>
          <p:cNvSpPr txBox="1"/>
          <p:nvPr/>
        </p:nvSpPr>
        <p:spPr>
          <a:xfrm>
            <a:off x="6023228" y="5817819"/>
            <a:ext cx="119634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Goal state</a:t>
            </a:r>
            <a:endParaRPr sz="2000">
              <a:solidFill>
                <a:schemeClr val="dk1"/>
              </a:solidFill>
              <a:latin typeface="Trebuchet MS"/>
              <a:ea typeface="Trebuchet MS"/>
              <a:cs typeface="Trebuchet MS"/>
              <a:sym typeface="Trebuchet MS"/>
            </a:endParaRPr>
          </a:p>
        </p:txBody>
      </p:sp>
      <p:sp>
        <p:nvSpPr>
          <p:cNvPr id="1022" name="Google Shape;1022;p81"/>
          <p:cNvSpPr/>
          <p:nvPr/>
        </p:nvSpPr>
        <p:spPr>
          <a:xfrm>
            <a:off x="3886200" y="4648200"/>
            <a:ext cx="533400" cy="304800"/>
          </a:xfrm>
          <a:custGeom>
            <a:rect b="b" l="l" r="r" t="t"/>
            <a:pathLst>
              <a:path extrusionOk="0" h="304800" w="533400">
                <a:moveTo>
                  <a:pt x="0" y="76200"/>
                </a:moveTo>
                <a:lnTo>
                  <a:pt x="400050" y="76200"/>
                </a:lnTo>
                <a:lnTo>
                  <a:pt x="400050" y="0"/>
                </a:lnTo>
                <a:lnTo>
                  <a:pt x="533400" y="152400"/>
                </a:lnTo>
                <a:lnTo>
                  <a:pt x="400050" y="304800"/>
                </a:lnTo>
                <a:lnTo>
                  <a:pt x="400050" y="228600"/>
                </a:lnTo>
                <a:lnTo>
                  <a:pt x="0" y="228600"/>
                </a:lnTo>
                <a:lnTo>
                  <a:pt x="0" y="762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82"/>
          <p:cNvSpPr txBox="1"/>
          <p:nvPr>
            <p:ph type="title"/>
          </p:nvPr>
        </p:nvSpPr>
        <p:spPr>
          <a:xfrm>
            <a:off x="4145407" y="563625"/>
            <a:ext cx="14073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States</a:t>
            </a:r>
            <a:endParaRPr/>
          </a:p>
        </p:txBody>
      </p:sp>
      <p:sp>
        <p:nvSpPr>
          <p:cNvPr id="1028" name="Google Shape;1028;p82"/>
          <p:cNvSpPr txBox="1"/>
          <p:nvPr>
            <p:ph idx="1" type="body"/>
          </p:nvPr>
        </p:nvSpPr>
        <p:spPr>
          <a:xfrm>
            <a:off x="307340" y="1292097"/>
            <a:ext cx="8191500" cy="2636100"/>
          </a:xfrm>
          <a:prstGeom prst="rect">
            <a:avLst/>
          </a:prstGeom>
          <a:noFill/>
          <a:ln>
            <a:noFill/>
          </a:ln>
        </p:spPr>
        <p:txBody>
          <a:bodyPr anchorCtr="0" anchor="t" bIns="0" lIns="0" spcFirstLastPara="1" rIns="0" wrap="square" tIns="121900">
            <a:spAutoFit/>
          </a:bodyPr>
          <a:lstStyle/>
          <a:p>
            <a:pPr indent="-274319" lvl="0" marL="286385" marR="132715" rtl="0" algn="l">
              <a:lnSpc>
                <a:spcPct val="70000"/>
              </a:lnSpc>
              <a:spcBef>
                <a:spcPts val="0"/>
              </a:spcBef>
              <a:spcAft>
                <a:spcPts val="0"/>
              </a:spcAft>
              <a:buClr>
                <a:srgbClr val="0AD0D9"/>
              </a:buClr>
              <a:buSzPts val="2250"/>
              <a:buFont typeface="Quattrocento Sans"/>
              <a:buChar char="⚫"/>
            </a:pPr>
            <a:r>
              <a:rPr lang="en-US"/>
              <a:t>A </a:t>
            </a:r>
            <a:r>
              <a:rPr b="1" i="1" lang="en-US">
                <a:solidFill>
                  <a:srgbClr val="C00000"/>
                </a:solidFill>
                <a:latin typeface="Palatino Linotype"/>
                <a:ea typeface="Palatino Linotype"/>
                <a:cs typeface="Palatino Linotype"/>
                <a:sym typeface="Palatino Linotype"/>
              </a:rPr>
              <a:t>state </a:t>
            </a:r>
            <a:r>
              <a:rPr b="1" lang="en-US">
                <a:solidFill>
                  <a:srgbClr val="C00000"/>
                </a:solidFill>
                <a:latin typeface="Palatino Linotype"/>
                <a:ea typeface="Palatino Linotype"/>
                <a:cs typeface="Palatino Linotype"/>
                <a:sym typeface="Palatino Linotype"/>
              </a:rPr>
              <a:t>c</a:t>
            </a:r>
            <a:r>
              <a:rPr lang="en-US"/>
              <a:t>an be represented by the number of missionaries  and cannibals on each side of the river</a:t>
            </a:r>
            <a:endParaRPr/>
          </a:p>
          <a:p>
            <a:pPr indent="-247650" lvl="1" marL="652780" rtl="0" algn="l">
              <a:lnSpc>
                <a:spcPct val="100000"/>
              </a:lnSpc>
              <a:spcBef>
                <a:spcPts val="2310"/>
              </a:spcBef>
              <a:spcAft>
                <a:spcPts val="0"/>
              </a:spcAft>
              <a:buClr>
                <a:srgbClr val="0E6EC5"/>
              </a:buClr>
              <a:buSzPts val="2050"/>
              <a:buFont typeface="Quattrocento Sans"/>
              <a:buChar char="⚫"/>
            </a:pPr>
            <a:r>
              <a:rPr b="1" lang="en-US" sz="2400">
                <a:latin typeface="Palatino Linotype"/>
                <a:ea typeface="Palatino Linotype"/>
                <a:cs typeface="Palatino Linotype"/>
                <a:sym typeface="Palatino Linotype"/>
              </a:rPr>
              <a:t>Initial state:	</a:t>
            </a:r>
            <a:r>
              <a:rPr b="1" lang="en-US" sz="2400">
                <a:solidFill>
                  <a:srgbClr val="04607A"/>
                </a:solidFill>
                <a:latin typeface="Palatino Linotype"/>
                <a:ea typeface="Palatino Linotype"/>
                <a:cs typeface="Palatino Linotype"/>
                <a:sym typeface="Palatino Linotype"/>
              </a:rPr>
              <a:t>3m,3c,boat</a:t>
            </a:r>
            <a:endParaRPr sz="2400">
              <a:latin typeface="Palatino Linotype"/>
              <a:ea typeface="Palatino Linotype"/>
              <a:cs typeface="Palatino Linotype"/>
              <a:sym typeface="Palatino Linotype"/>
            </a:endParaRPr>
          </a:p>
          <a:p>
            <a:pPr indent="-247650" lvl="1" marL="652780" rtl="0" algn="l">
              <a:lnSpc>
                <a:spcPct val="100000"/>
              </a:lnSpc>
              <a:spcBef>
                <a:spcPts val="2305"/>
              </a:spcBef>
              <a:spcAft>
                <a:spcPts val="0"/>
              </a:spcAft>
              <a:buClr>
                <a:srgbClr val="0E6EC5"/>
              </a:buClr>
              <a:buSzPts val="2050"/>
              <a:buFont typeface="Quattrocento Sans"/>
              <a:buChar char="⚫"/>
            </a:pPr>
            <a:r>
              <a:rPr b="1" lang="en-US" sz="2400">
                <a:latin typeface="Palatino Linotype"/>
                <a:ea typeface="Palatino Linotype"/>
                <a:cs typeface="Palatino Linotype"/>
                <a:sym typeface="Palatino Linotype"/>
              </a:rPr>
              <a:t>Goal state</a:t>
            </a:r>
            <a:r>
              <a:rPr b="1" lang="en-US" sz="2400">
                <a:solidFill>
                  <a:srgbClr val="008000"/>
                </a:solidFill>
                <a:latin typeface="Palatino Linotype"/>
                <a:ea typeface="Palatino Linotype"/>
                <a:cs typeface="Palatino Linotype"/>
                <a:sym typeface="Palatino Linotype"/>
              </a:rPr>
              <a:t>:	0m,0c / 3m,3c,boat</a:t>
            </a:r>
            <a:endParaRPr sz="2400">
              <a:latin typeface="Palatino Linotype"/>
              <a:ea typeface="Palatino Linotype"/>
              <a:cs typeface="Palatino Linotype"/>
              <a:sym typeface="Palatino Linotype"/>
            </a:endParaRPr>
          </a:p>
          <a:p>
            <a:pPr indent="-247650" lvl="1" marL="652780" rtl="0" algn="l">
              <a:lnSpc>
                <a:spcPct val="100000"/>
              </a:lnSpc>
              <a:spcBef>
                <a:spcPts val="2305"/>
              </a:spcBef>
              <a:spcAft>
                <a:spcPts val="1200"/>
              </a:spcAft>
              <a:buClr>
                <a:srgbClr val="0E6EC5"/>
              </a:buClr>
              <a:buSzPts val="2050"/>
              <a:buFont typeface="Quattrocento Sans"/>
              <a:buChar char="⚫"/>
            </a:pPr>
            <a:r>
              <a:rPr lang="en-US" sz="2400">
                <a:latin typeface="Cambria"/>
                <a:ea typeface="Cambria"/>
                <a:cs typeface="Cambria"/>
                <a:sym typeface="Cambria"/>
              </a:rPr>
              <a:t>We assume that crossing the river is a simple procedure</a:t>
            </a:r>
            <a:endParaRPr sz="2400">
              <a:latin typeface="Cambria"/>
              <a:ea typeface="Cambria"/>
              <a:cs typeface="Cambria"/>
              <a:sym typeface="Cambria"/>
            </a:endParaRPr>
          </a:p>
        </p:txBody>
      </p:sp>
      <p:sp>
        <p:nvSpPr>
          <p:cNvPr id="1029" name="Google Shape;1029;p82"/>
          <p:cNvSpPr txBox="1"/>
          <p:nvPr/>
        </p:nvSpPr>
        <p:spPr>
          <a:xfrm>
            <a:off x="947724" y="3779901"/>
            <a:ext cx="78073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mbria"/>
                <a:ea typeface="Cambria"/>
                <a:cs typeface="Cambria"/>
                <a:sym typeface="Cambria"/>
              </a:rPr>
              <a:t>that always works (so we don’t have to represent the boat</a:t>
            </a:r>
            <a:endParaRPr sz="2400">
              <a:solidFill>
                <a:schemeClr val="dk1"/>
              </a:solidFill>
              <a:latin typeface="Cambria"/>
              <a:ea typeface="Cambria"/>
              <a:cs typeface="Cambria"/>
              <a:sym typeface="Cambria"/>
            </a:endParaRPr>
          </a:p>
        </p:txBody>
      </p:sp>
      <p:sp>
        <p:nvSpPr>
          <p:cNvPr id="1030" name="Google Shape;1030;p82"/>
          <p:cNvSpPr txBox="1"/>
          <p:nvPr/>
        </p:nvSpPr>
        <p:spPr>
          <a:xfrm>
            <a:off x="947724" y="4035932"/>
            <a:ext cx="432943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chemeClr val="dk1"/>
                </a:solidFill>
                <a:latin typeface="Cambria"/>
                <a:ea typeface="Cambria"/>
                <a:cs typeface="Cambria"/>
                <a:sym typeface="Cambria"/>
              </a:rPr>
              <a:t>being in the middle of the river)</a:t>
            </a:r>
            <a:endParaRPr sz="2400">
              <a:solidFill>
                <a:schemeClr val="dk1"/>
              </a:solidFill>
              <a:latin typeface="Cambria"/>
              <a:ea typeface="Cambria"/>
              <a:cs typeface="Cambria"/>
              <a:sym typeface="Cambria"/>
            </a:endParaRPr>
          </a:p>
        </p:txBody>
      </p:sp>
      <p:sp>
        <p:nvSpPr>
          <p:cNvPr id="1031" name="Google Shape;1031;p82"/>
          <p:cNvSpPr txBox="1"/>
          <p:nvPr/>
        </p:nvSpPr>
        <p:spPr>
          <a:xfrm>
            <a:off x="307340" y="4693996"/>
            <a:ext cx="8329930" cy="1635760"/>
          </a:xfrm>
          <a:prstGeom prst="rect">
            <a:avLst/>
          </a:prstGeom>
          <a:noFill/>
          <a:ln>
            <a:noFill/>
          </a:ln>
        </p:spPr>
        <p:txBody>
          <a:bodyPr anchorCtr="0" anchor="t" bIns="0" lIns="0" spcFirstLastPara="1" rIns="0" wrap="square" tIns="12700">
            <a:spAutoFit/>
          </a:bodyPr>
          <a:lstStyle/>
          <a:p>
            <a:pPr indent="-274320" lvl="0" marL="287020" marR="0" rtl="0" algn="l">
              <a:lnSpc>
                <a:spcPct val="102083"/>
              </a:lnSpc>
              <a:spcBef>
                <a:spcPts val="0"/>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However, this is redundant; we only need to represent how</a:t>
            </a:r>
            <a:endParaRPr sz="2400">
              <a:solidFill>
                <a:schemeClr val="dk1"/>
              </a:solidFill>
              <a:latin typeface="Cambria"/>
              <a:ea typeface="Cambria"/>
              <a:cs typeface="Cambria"/>
              <a:sym typeface="Cambria"/>
            </a:endParaRPr>
          </a:p>
          <a:p>
            <a:pPr indent="0" lvl="0" marL="286385" marR="0" rtl="0" algn="l">
              <a:lnSpc>
                <a:spcPct val="96041"/>
              </a:lnSpc>
              <a:spcBef>
                <a:spcPts val="0"/>
              </a:spcBef>
              <a:spcAft>
                <a:spcPts val="0"/>
              </a:spcAft>
              <a:buNone/>
            </a:pPr>
            <a:r>
              <a:rPr lang="en-US" sz="2400">
                <a:solidFill>
                  <a:schemeClr val="dk1"/>
                </a:solidFill>
                <a:latin typeface="Cambria"/>
                <a:ea typeface="Cambria"/>
                <a:cs typeface="Cambria"/>
                <a:sym typeface="Cambria"/>
              </a:rPr>
              <a:t>many missionaries/cannibals are on </a:t>
            </a:r>
            <a:r>
              <a:rPr i="1" lang="en-US" sz="2400">
                <a:solidFill>
                  <a:srgbClr val="C00000"/>
                </a:solidFill>
                <a:latin typeface="Palatino Linotype"/>
                <a:ea typeface="Palatino Linotype"/>
                <a:cs typeface="Palatino Linotype"/>
                <a:sym typeface="Palatino Linotype"/>
              </a:rPr>
              <a:t>one </a:t>
            </a:r>
            <a:r>
              <a:rPr lang="en-US" sz="2400">
                <a:solidFill>
                  <a:srgbClr val="C00000"/>
                </a:solidFill>
                <a:latin typeface="Cambria"/>
                <a:ea typeface="Cambria"/>
                <a:cs typeface="Cambria"/>
                <a:sym typeface="Cambria"/>
              </a:rPr>
              <a:t>side </a:t>
            </a:r>
            <a:r>
              <a:rPr lang="en-US" sz="2400">
                <a:solidFill>
                  <a:schemeClr val="dk1"/>
                </a:solidFill>
                <a:latin typeface="Cambria"/>
                <a:ea typeface="Cambria"/>
                <a:cs typeface="Cambria"/>
                <a:sym typeface="Cambria"/>
              </a:rPr>
              <a:t>of the river</a:t>
            </a:r>
            <a:endParaRPr sz="2400">
              <a:solidFill>
                <a:schemeClr val="dk1"/>
              </a:solidFill>
              <a:latin typeface="Cambria"/>
              <a:ea typeface="Cambria"/>
              <a:cs typeface="Cambria"/>
              <a:sym typeface="Cambria"/>
            </a:endParaRPr>
          </a:p>
          <a:p>
            <a:pPr indent="-247650" lvl="1" marL="652780" marR="0" rtl="0" algn="l">
              <a:lnSpc>
                <a:spcPct val="113958"/>
              </a:lnSpc>
              <a:spcBef>
                <a:spcPts val="0"/>
              </a:spcBef>
              <a:spcAft>
                <a:spcPts val="0"/>
              </a:spcAft>
              <a:buClr>
                <a:srgbClr val="0E6EC5"/>
              </a:buClr>
              <a:buSzPts val="2050"/>
              <a:buFont typeface="Quattrocento Sans"/>
              <a:buChar char="⚫"/>
            </a:pPr>
            <a:r>
              <a:rPr b="1" i="0" lang="en-US" sz="2400" u="none" cap="none" strike="noStrike">
                <a:solidFill>
                  <a:schemeClr val="dk1"/>
                </a:solidFill>
                <a:latin typeface="Palatino Linotype"/>
                <a:ea typeface="Palatino Linotype"/>
                <a:cs typeface="Palatino Linotype"/>
                <a:sym typeface="Palatino Linotype"/>
              </a:rPr>
              <a:t>Initial state</a:t>
            </a:r>
            <a:r>
              <a:rPr b="1" i="0" lang="en-US" sz="2400" u="none" cap="none" strike="noStrike">
                <a:solidFill>
                  <a:srgbClr val="04607A"/>
                </a:solidFill>
                <a:latin typeface="Palatino Linotype"/>
                <a:ea typeface="Palatino Linotype"/>
                <a:cs typeface="Palatino Linotype"/>
                <a:sym typeface="Palatino Linotype"/>
              </a:rPr>
              <a:t>:	3m,3c,boat</a:t>
            </a:r>
            <a:endParaRPr b="0" i="0" sz="2400" u="none" cap="none" strike="noStrike">
              <a:solidFill>
                <a:schemeClr val="dk1"/>
              </a:solidFill>
              <a:latin typeface="Palatino Linotype"/>
              <a:ea typeface="Palatino Linotype"/>
              <a:cs typeface="Palatino Linotype"/>
              <a:sym typeface="Palatino Linotype"/>
            </a:endParaRPr>
          </a:p>
          <a:p>
            <a:pPr indent="-247650" lvl="1" marL="652780" marR="0" rtl="0" algn="l">
              <a:lnSpc>
                <a:spcPct val="100000"/>
              </a:lnSpc>
              <a:spcBef>
                <a:spcPts val="2305"/>
              </a:spcBef>
              <a:spcAft>
                <a:spcPts val="0"/>
              </a:spcAft>
              <a:buClr>
                <a:srgbClr val="0E6EC5"/>
              </a:buClr>
              <a:buSzPts val="2050"/>
              <a:buFont typeface="Quattrocento Sans"/>
              <a:buChar char="⚫"/>
            </a:pPr>
            <a:r>
              <a:rPr b="1" i="0" lang="en-US" sz="2400" u="none" cap="none" strike="noStrike">
                <a:solidFill>
                  <a:schemeClr val="dk1"/>
                </a:solidFill>
                <a:latin typeface="Palatino Linotype"/>
                <a:ea typeface="Palatino Linotype"/>
                <a:cs typeface="Palatino Linotype"/>
                <a:sym typeface="Palatino Linotype"/>
              </a:rPr>
              <a:t>Goal state:	</a:t>
            </a:r>
            <a:r>
              <a:rPr b="1" i="0" lang="en-US" sz="2400" u="none" cap="none" strike="noStrike">
                <a:solidFill>
                  <a:srgbClr val="04607A"/>
                </a:solidFill>
                <a:latin typeface="Palatino Linotype"/>
                <a:ea typeface="Palatino Linotype"/>
                <a:cs typeface="Palatino Linotype"/>
                <a:sym typeface="Palatino Linotype"/>
              </a:rPr>
              <a:t>0m,0c</a:t>
            </a:r>
            <a:endParaRPr b="0" i="0" sz="2400" u="none" cap="none" strike="noStrik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grpSp>
        <p:nvGrpSpPr>
          <p:cNvPr id="1036" name="Google Shape;1036;p83"/>
          <p:cNvGrpSpPr/>
          <p:nvPr/>
        </p:nvGrpSpPr>
        <p:grpSpPr>
          <a:xfrm>
            <a:off x="-828" y="0"/>
            <a:ext cx="9145590" cy="6858000"/>
            <a:chOff x="-828" y="0"/>
            <a:chExt cx="9145590" cy="6858000"/>
          </a:xfrm>
        </p:grpSpPr>
        <p:pic>
          <p:nvPicPr>
            <p:cNvPr id="1037" name="Google Shape;1037;p8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038" name="Google Shape;1038;p83"/>
            <p:cNvPicPr preferRelativeResize="0"/>
            <p:nvPr/>
          </p:nvPicPr>
          <p:blipFill rotWithShape="1">
            <a:blip r:embed="rId4">
              <a:alphaModFix/>
            </a:blip>
            <a:srcRect b="0" l="0" r="0" t="0"/>
            <a:stretch/>
          </p:blipFill>
          <p:spPr>
            <a:xfrm>
              <a:off x="0" y="223"/>
              <a:ext cx="9143999" cy="1028700"/>
            </a:xfrm>
            <a:prstGeom prst="rect">
              <a:avLst/>
            </a:prstGeom>
            <a:noFill/>
            <a:ln>
              <a:noFill/>
            </a:ln>
          </p:spPr>
        </p:pic>
        <p:pic>
          <p:nvPicPr>
            <p:cNvPr id="1039" name="Google Shape;1039;p83"/>
            <p:cNvPicPr preferRelativeResize="0"/>
            <p:nvPr/>
          </p:nvPicPr>
          <p:blipFill rotWithShape="1">
            <a:blip r:embed="rId5">
              <a:alphaModFix/>
            </a:blip>
            <a:srcRect b="0" l="0" r="0" t="0"/>
            <a:stretch/>
          </p:blipFill>
          <p:spPr>
            <a:xfrm>
              <a:off x="4401357" y="0"/>
              <a:ext cx="4742642" cy="599949"/>
            </a:xfrm>
            <a:prstGeom prst="rect">
              <a:avLst/>
            </a:prstGeom>
            <a:noFill/>
            <a:ln>
              <a:noFill/>
            </a:ln>
          </p:spPr>
        </p:pic>
        <p:pic>
          <p:nvPicPr>
            <p:cNvPr id="1040" name="Google Shape;1040;p83"/>
            <p:cNvPicPr preferRelativeResize="0"/>
            <p:nvPr/>
          </p:nvPicPr>
          <p:blipFill rotWithShape="1">
            <a:blip r:embed="rId6">
              <a:alphaModFix/>
            </a:blip>
            <a:srcRect b="0" l="0" r="0" t="0"/>
            <a:stretch/>
          </p:blipFill>
          <p:spPr>
            <a:xfrm>
              <a:off x="0" y="0"/>
              <a:ext cx="9088207" cy="1020572"/>
            </a:xfrm>
            <a:prstGeom prst="rect">
              <a:avLst/>
            </a:prstGeom>
            <a:noFill/>
            <a:ln>
              <a:noFill/>
            </a:ln>
          </p:spPr>
        </p:pic>
        <p:pic>
          <p:nvPicPr>
            <p:cNvPr id="1041" name="Google Shape;1041;p83"/>
            <p:cNvPicPr preferRelativeResize="0"/>
            <p:nvPr/>
          </p:nvPicPr>
          <p:blipFill rotWithShape="1">
            <a:blip r:embed="rId7">
              <a:alphaModFix/>
            </a:blip>
            <a:srcRect b="0" l="0" r="0" t="0"/>
            <a:stretch/>
          </p:blipFill>
          <p:spPr>
            <a:xfrm>
              <a:off x="-828" y="52323"/>
              <a:ext cx="9145590" cy="901826"/>
            </a:xfrm>
            <a:prstGeom prst="rect">
              <a:avLst/>
            </a:prstGeom>
            <a:noFill/>
            <a:ln>
              <a:noFill/>
            </a:ln>
          </p:spPr>
        </p:pic>
      </p:grpSp>
      <p:sp>
        <p:nvSpPr>
          <p:cNvPr id="1042" name="Google Shape;1042;p83"/>
          <p:cNvSpPr txBox="1"/>
          <p:nvPr>
            <p:ph type="title"/>
          </p:nvPr>
        </p:nvSpPr>
        <p:spPr>
          <a:xfrm>
            <a:off x="3464178" y="411225"/>
            <a:ext cx="26187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Operations</a:t>
            </a:r>
            <a:endParaRPr/>
          </a:p>
        </p:txBody>
      </p:sp>
      <p:sp>
        <p:nvSpPr>
          <p:cNvPr id="1043" name="Google Shape;1043;p83"/>
          <p:cNvSpPr txBox="1"/>
          <p:nvPr/>
        </p:nvSpPr>
        <p:spPr>
          <a:xfrm>
            <a:off x="383540" y="1152270"/>
            <a:ext cx="7913370" cy="4641215"/>
          </a:xfrm>
          <a:prstGeom prst="rect">
            <a:avLst/>
          </a:prstGeom>
          <a:noFill/>
          <a:ln>
            <a:noFill/>
          </a:ln>
        </p:spPr>
        <p:txBody>
          <a:bodyPr anchorCtr="0" anchor="t" bIns="0" lIns="0" spcFirstLastPara="1" rIns="0" wrap="square" tIns="88250">
            <a:spAutoFit/>
          </a:bodyPr>
          <a:lstStyle/>
          <a:p>
            <a:pPr indent="-274320" lvl="0" marL="287020" marR="0" rtl="0" algn="l">
              <a:lnSpc>
                <a:spcPct val="100000"/>
              </a:lnSpc>
              <a:spcBef>
                <a:spcPts val="0"/>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An </a:t>
            </a:r>
            <a:r>
              <a:rPr b="1" i="1" lang="en-US" sz="2400">
                <a:solidFill>
                  <a:srgbClr val="C00000"/>
                </a:solidFill>
                <a:latin typeface="Palatino Linotype"/>
                <a:ea typeface="Palatino Linotype"/>
                <a:cs typeface="Palatino Linotype"/>
                <a:sym typeface="Palatino Linotype"/>
              </a:rPr>
              <a:t>operation </a:t>
            </a:r>
            <a:r>
              <a:rPr lang="en-US" sz="2400">
                <a:solidFill>
                  <a:schemeClr val="dk1"/>
                </a:solidFill>
                <a:latin typeface="Cambria"/>
                <a:ea typeface="Cambria"/>
                <a:cs typeface="Cambria"/>
                <a:sym typeface="Cambria"/>
              </a:rPr>
              <a:t>takes us from one state to another</a:t>
            </a:r>
            <a:endParaRPr sz="2400">
              <a:solidFill>
                <a:schemeClr val="dk1"/>
              </a:solidFill>
              <a:latin typeface="Cambria"/>
              <a:ea typeface="Cambria"/>
              <a:cs typeface="Cambria"/>
              <a:sym typeface="Cambria"/>
            </a:endParaRPr>
          </a:p>
          <a:p>
            <a:pPr indent="-274320" lvl="0" marL="287020" marR="0" rtl="0" algn="l">
              <a:lnSpc>
                <a:spcPct val="100000"/>
              </a:lnSpc>
              <a:spcBef>
                <a:spcPts val="600"/>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Here are five possible operations:</a:t>
            </a:r>
            <a:endParaRPr sz="2400">
              <a:solidFill>
                <a:schemeClr val="dk1"/>
              </a:solidFill>
              <a:latin typeface="Cambria"/>
              <a:ea typeface="Cambria"/>
              <a:cs typeface="Cambria"/>
              <a:sym typeface="Cambr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chemeClr val="dk1"/>
                </a:solidFill>
                <a:latin typeface="Cambria"/>
                <a:ea typeface="Cambria"/>
                <a:cs typeface="Cambria"/>
                <a:sym typeface="Cambria"/>
              </a:rPr>
              <a:t>Boat takes </a:t>
            </a:r>
            <a:r>
              <a:rPr b="0" i="0" lang="en-US" sz="2400" u="none" cap="none" strike="noStrike">
                <a:solidFill>
                  <a:srgbClr val="04607A"/>
                </a:solidFill>
                <a:latin typeface="Cambria"/>
                <a:ea typeface="Cambria"/>
                <a:cs typeface="Cambria"/>
                <a:sym typeface="Cambria"/>
              </a:rPr>
              <a:t>1 missionary </a:t>
            </a:r>
            <a:r>
              <a:rPr b="0" i="0" lang="en-US" sz="2400" u="none" cap="none" strike="noStrike">
                <a:solidFill>
                  <a:schemeClr val="dk1"/>
                </a:solidFill>
                <a:latin typeface="Cambria"/>
                <a:ea typeface="Cambria"/>
                <a:cs typeface="Cambria"/>
                <a:sym typeface="Cambria"/>
              </a:rPr>
              <a:t>across river (</a:t>
            </a:r>
            <a:r>
              <a:rPr b="0" i="0" lang="en-US" sz="2400" u="none" cap="none" strike="noStrike">
                <a:solidFill>
                  <a:srgbClr val="04607A"/>
                </a:solidFill>
                <a:latin typeface="Cambria"/>
                <a:ea typeface="Cambria"/>
                <a:cs typeface="Cambria"/>
                <a:sym typeface="Cambria"/>
              </a:rPr>
              <a:t>1m</a:t>
            </a:r>
            <a:r>
              <a:rPr b="0" i="0" lang="en-US" sz="2400" u="none" cap="none" strike="noStrike">
                <a:solidFill>
                  <a:schemeClr val="dk1"/>
                </a:solidFill>
                <a:latin typeface="Cambria"/>
                <a:ea typeface="Cambria"/>
                <a:cs typeface="Cambria"/>
                <a:sym typeface="Cambria"/>
              </a:rPr>
              <a:t>)</a:t>
            </a:r>
            <a:endParaRPr b="0" i="0" sz="2400" u="none" cap="none" strike="noStrike">
              <a:solidFill>
                <a:schemeClr val="dk1"/>
              </a:solidFill>
              <a:latin typeface="Cambria"/>
              <a:ea typeface="Cambria"/>
              <a:cs typeface="Cambria"/>
              <a:sym typeface="Cambr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ambria"/>
                <a:ea typeface="Cambria"/>
                <a:cs typeface="Cambria"/>
                <a:sym typeface="Cambria"/>
              </a:rPr>
              <a:t>Boat takes </a:t>
            </a:r>
            <a:r>
              <a:rPr b="0" i="0" lang="en-US" sz="2400" u="none" cap="none" strike="noStrike">
                <a:solidFill>
                  <a:srgbClr val="04607A"/>
                </a:solidFill>
                <a:latin typeface="Cambria"/>
                <a:ea typeface="Cambria"/>
                <a:cs typeface="Cambria"/>
                <a:sym typeface="Cambria"/>
              </a:rPr>
              <a:t>1 cannibal </a:t>
            </a:r>
            <a:r>
              <a:rPr b="0" i="0" lang="en-US" sz="2400" u="none" cap="none" strike="noStrike">
                <a:solidFill>
                  <a:schemeClr val="dk1"/>
                </a:solidFill>
                <a:latin typeface="Cambria"/>
                <a:ea typeface="Cambria"/>
                <a:cs typeface="Cambria"/>
                <a:sym typeface="Cambria"/>
              </a:rPr>
              <a:t>across river (</a:t>
            </a:r>
            <a:r>
              <a:rPr b="0" i="0" lang="en-US" sz="2400" u="none" cap="none" strike="noStrike">
                <a:solidFill>
                  <a:srgbClr val="04607A"/>
                </a:solidFill>
                <a:latin typeface="Cambria"/>
                <a:ea typeface="Cambria"/>
                <a:cs typeface="Cambria"/>
                <a:sym typeface="Cambria"/>
              </a:rPr>
              <a:t>1c</a:t>
            </a:r>
            <a:r>
              <a:rPr b="0" i="0" lang="en-US" sz="2400" u="none" cap="none" strike="noStrike">
                <a:solidFill>
                  <a:schemeClr val="dk1"/>
                </a:solidFill>
                <a:latin typeface="Cambria"/>
                <a:ea typeface="Cambria"/>
                <a:cs typeface="Cambria"/>
                <a:sym typeface="Cambria"/>
              </a:rPr>
              <a:t>)</a:t>
            </a:r>
            <a:endParaRPr b="0" i="0" sz="2400" u="none" cap="none" strike="noStrike">
              <a:solidFill>
                <a:schemeClr val="dk1"/>
              </a:solidFill>
              <a:latin typeface="Cambria"/>
              <a:ea typeface="Cambria"/>
              <a:cs typeface="Cambria"/>
              <a:sym typeface="Cambria"/>
            </a:endParaRPr>
          </a:p>
          <a:p>
            <a:pPr indent="-247650" lvl="1" marL="652780" marR="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ambria"/>
                <a:ea typeface="Cambria"/>
                <a:cs typeface="Cambria"/>
                <a:sym typeface="Cambria"/>
              </a:rPr>
              <a:t>Boat takes </a:t>
            </a:r>
            <a:r>
              <a:rPr b="0" i="0" lang="en-US" sz="2400" u="none" cap="none" strike="noStrike">
                <a:solidFill>
                  <a:srgbClr val="04607A"/>
                </a:solidFill>
                <a:latin typeface="Cambria"/>
                <a:ea typeface="Cambria"/>
                <a:cs typeface="Cambria"/>
                <a:sym typeface="Cambria"/>
              </a:rPr>
              <a:t>2 missionaries </a:t>
            </a:r>
            <a:r>
              <a:rPr b="0" i="0" lang="en-US" sz="2400" u="none" cap="none" strike="noStrike">
                <a:solidFill>
                  <a:schemeClr val="dk1"/>
                </a:solidFill>
                <a:latin typeface="Cambria"/>
                <a:ea typeface="Cambria"/>
                <a:cs typeface="Cambria"/>
                <a:sym typeface="Cambria"/>
              </a:rPr>
              <a:t>across river (</a:t>
            </a:r>
            <a:r>
              <a:rPr b="0" i="0" lang="en-US" sz="2400" u="none" cap="none" strike="noStrike">
                <a:solidFill>
                  <a:srgbClr val="04607A"/>
                </a:solidFill>
                <a:latin typeface="Cambria"/>
                <a:ea typeface="Cambria"/>
                <a:cs typeface="Cambria"/>
                <a:sym typeface="Cambria"/>
              </a:rPr>
              <a:t>2m</a:t>
            </a:r>
            <a:r>
              <a:rPr b="0" i="0" lang="en-US" sz="2400" u="none" cap="none" strike="noStrike">
                <a:solidFill>
                  <a:schemeClr val="dk1"/>
                </a:solidFill>
                <a:latin typeface="Cambria"/>
                <a:ea typeface="Cambria"/>
                <a:cs typeface="Cambria"/>
                <a:sym typeface="Cambria"/>
              </a:rPr>
              <a:t>)</a:t>
            </a:r>
            <a:endParaRPr b="0" i="0" sz="2400" u="none" cap="none" strike="noStrike">
              <a:solidFill>
                <a:schemeClr val="dk1"/>
              </a:solidFill>
              <a:latin typeface="Cambria"/>
              <a:ea typeface="Cambria"/>
              <a:cs typeface="Cambria"/>
              <a:sym typeface="Cambria"/>
            </a:endParaRPr>
          </a:p>
          <a:p>
            <a:pPr indent="-247650" lvl="1" marL="652780" marR="0" rtl="0" algn="l">
              <a:lnSpc>
                <a:spcPct val="100000"/>
              </a:lnSpc>
              <a:spcBef>
                <a:spcPts val="580"/>
              </a:spcBef>
              <a:spcAft>
                <a:spcPts val="0"/>
              </a:spcAft>
              <a:buClr>
                <a:srgbClr val="0E6EC5"/>
              </a:buClr>
              <a:buSzPts val="2050"/>
              <a:buFont typeface="Quattrocento Sans"/>
              <a:buChar char="⚫"/>
            </a:pPr>
            <a:r>
              <a:rPr b="0" i="0" lang="en-US" sz="2400" u="none" cap="none" strike="noStrike">
                <a:solidFill>
                  <a:schemeClr val="dk1"/>
                </a:solidFill>
                <a:latin typeface="Cambria"/>
                <a:ea typeface="Cambria"/>
                <a:cs typeface="Cambria"/>
                <a:sym typeface="Cambria"/>
              </a:rPr>
              <a:t>Boat takes 2 </a:t>
            </a:r>
            <a:r>
              <a:rPr b="0" i="0" lang="en-US" sz="2400" u="none" cap="none" strike="noStrike">
                <a:solidFill>
                  <a:srgbClr val="04607A"/>
                </a:solidFill>
                <a:latin typeface="Cambria"/>
                <a:ea typeface="Cambria"/>
                <a:cs typeface="Cambria"/>
                <a:sym typeface="Cambria"/>
              </a:rPr>
              <a:t>cannibals </a:t>
            </a:r>
            <a:r>
              <a:rPr b="0" i="0" lang="en-US" sz="2400" u="none" cap="none" strike="noStrike">
                <a:solidFill>
                  <a:schemeClr val="dk1"/>
                </a:solidFill>
                <a:latin typeface="Cambria"/>
                <a:ea typeface="Cambria"/>
                <a:cs typeface="Cambria"/>
                <a:sym typeface="Cambria"/>
              </a:rPr>
              <a:t>across river (</a:t>
            </a:r>
            <a:r>
              <a:rPr b="0" i="0" lang="en-US" sz="2400" u="none" cap="none" strike="noStrike">
                <a:solidFill>
                  <a:srgbClr val="04607A"/>
                </a:solidFill>
                <a:latin typeface="Cambria"/>
                <a:ea typeface="Cambria"/>
                <a:cs typeface="Cambria"/>
                <a:sym typeface="Cambria"/>
              </a:rPr>
              <a:t>2c</a:t>
            </a:r>
            <a:r>
              <a:rPr b="0" i="0" lang="en-US" sz="2400" u="none" cap="none" strike="noStrike">
                <a:solidFill>
                  <a:schemeClr val="dk1"/>
                </a:solidFill>
                <a:latin typeface="Cambria"/>
                <a:ea typeface="Cambria"/>
                <a:cs typeface="Cambria"/>
                <a:sym typeface="Cambria"/>
              </a:rPr>
              <a:t>)</a:t>
            </a:r>
            <a:endParaRPr b="0" i="0" sz="2400" u="none" cap="none" strike="noStrike">
              <a:solidFill>
                <a:schemeClr val="dk1"/>
              </a:solidFill>
              <a:latin typeface="Cambria"/>
              <a:ea typeface="Cambria"/>
              <a:cs typeface="Cambria"/>
              <a:sym typeface="Cambria"/>
            </a:endParaRPr>
          </a:p>
          <a:p>
            <a:pPr indent="-247650" lvl="1" marL="652780" marR="403860" rtl="0" algn="l">
              <a:lnSpc>
                <a:spcPct val="100000"/>
              </a:lnSpc>
              <a:spcBef>
                <a:spcPts val="575"/>
              </a:spcBef>
              <a:spcAft>
                <a:spcPts val="0"/>
              </a:spcAft>
              <a:buClr>
                <a:srgbClr val="0E6EC5"/>
              </a:buClr>
              <a:buSzPts val="2050"/>
              <a:buFont typeface="Quattrocento Sans"/>
              <a:buChar char="⚫"/>
            </a:pPr>
            <a:r>
              <a:rPr b="0" i="0" lang="en-US" sz="2400" u="none" cap="none" strike="noStrike">
                <a:solidFill>
                  <a:schemeClr val="dk1"/>
                </a:solidFill>
                <a:latin typeface="Cambria"/>
                <a:ea typeface="Cambria"/>
                <a:cs typeface="Cambria"/>
                <a:sym typeface="Cambria"/>
              </a:rPr>
              <a:t>Boat takes </a:t>
            </a:r>
            <a:r>
              <a:rPr b="0" i="0" lang="en-US" sz="2400" u="none" cap="none" strike="noStrike">
                <a:solidFill>
                  <a:srgbClr val="04607A"/>
                </a:solidFill>
                <a:latin typeface="Cambria"/>
                <a:ea typeface="Cambria"/>
                <a:cs typeface="Cambria"/>
                <a:sym typeface="Cambria"/>
              </a:rPr>
              <a:t>1 missionary </a:t>
            </a:r>
            <a:r>
              <a:rPr b="0" i="0" lang="en-US" sz="2400" u="none" cap="none" strike="noStrike">
                <a:solidFill>
                  <a:schemeClr val="dk1"/>
                </a:solidFill>
                <a:latin typeface="Cambria"/>
                <a:ea typeface="Cambria"/>
                <a:cs typeface="Cambria"/>
                <a:sym typeface="Cambria"/>
              </a:rPr>
              <a:t>and </a:t>
            </a:r>
            <a:r>
              <a:rPr b="0" i="0" lang="en-US" sz="2400" u="none" cap="none" strike="noStrike">
                <a:solidFill>
                  <a:srgbClr val="04607A"/>
                </a:solidFill>
                <a:latin typeface="Cambria"/>
                <a:ea typeface="Cambria"/>
                <a:cs typeface="Cambria"/>
                <a:sym typeface="Cambria"/>
              </a:rPr>
              <a:t>1 cannibal </a:t>
            </a:r>
            <a:r>
              <a:rPr b="0" i="0" lang="en-US" sz="2400" u="none" cap="none" strike="noStrike">
                <a:solidFill>
                  <a:schemeClr val="dk1"/>
                </a:solidFill>
                <a:latin typeface="Cambria"/>
                <a:ea typeface="Cambria"/>
                <a:cs typeface="Cambria"/>
                <a:sym typeface="Cambria"/>
              </a:rPr>
              <a:t>across river  (</a:t>
            </a:r>
            <a:r>
              <a:rPr b="0" i="0" lang="en-US" sz="2400" u="none" cap="none" strike="noStrike">
                <a:solidFill>
                  <a:srgbClr val="04607A"/>
                </a:solidFill>
                <a:latin typeface="Cambria"/>
                <a:ea typeface="Cambria"/>
                <a:cs typeface="Cambria"/>
                <a:sym typeface="Cambria"/>
              </a:rPr>
              <a:t>1m1c</a:t>
            </a:r>
            <a:r>
              <a:rPr b="0" i="0" lang="en-US" sz="2400" u="none" cap="none" strike="noStrike">
                <a:solidFill>
                  <a:schemeClr val="dk1"/>
                </a:solidFill>
                <a:latin typeface="Cambria"/>
                <a:ea typeface="Cambria"/>
                <a:cs typeface="Cambria"/>
                <a:sym typeface="Cambria"/>
              </a:rPr>
              <a:t>)</a:t>
            </a:r>
            <a:endParaRPr b="0" i="0" sz="2400" u="none" cap="none" strike="noStrike">
              <a:solidFill>
                <a:schemeClr val="dk1"/>
              </a:solidFill>
              <a:latin typeface="Cambria"/>
              <a:ea typeface="Cambria"/>
              <a:cs typeface="Cambria"/>
              <a:sym typeface="Cambria"/>
            </a:endParaRPr>
          </a:p>
          <a:p>
            <a:pPr indent="-274319" lvl="0" marL="286385" marR="5080" rtl="0" algn="l">
              <a:lnSpc>
                <a:spcPct val="100000"/>
              </a:lnSpc>
              <a:spcBef>
                <a:spcPts val="575"/>
              </a:spcBef>
              <a:spcAft>
                <a:spcPts val="0"/>
              </a:spcAft>
              <a:buClr>
                <a:srgbClr val="0AD0D9"/>
              </a:buClr>
              <a:buSzPts val="2250"/>
              <a:buFont typeface="Quattrocento Sans"/>
              <a:buChar char="⚫"/>
            </a:pPr>
            <a:r>
              <a:rPr lang="en-US" sz="2400">
                <a:solidFill>
                  <a:schemeClr val="dk1"/>
                </a:solidFill>
                <a:latin typeface="Cambria"/>
                <a:ea typeface="Cambria"/>
                <a:cs typeface="Cambria"/>
                <a:sym typeface="Cambria"/>
              </a:rPr>
              <a:t>We don’t have to specify “west to east” or “east to west”  because only one of these will be possible at any given  time</a:t>
            </a:r>
            <a:endParaRPr sz="2400">
              <a:solidFill>
                <a:schemeClr val="dk1"/>
              </a:solidFill>
              <a:latin typeface="Cambria"/>
              <a:ea typeface="Cambria"/>
              <a:cs typeface="Cambria"/>
              <a:sym typeface="Cambria"/>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84"/>
          <p:cNvSpPr txBox="1"/>
          <p:nvPr>
            <p:ph type="title"/>
          </p:nvPr>
        </p:nvSpPr>
        <p:spPr>
          <a:xfrm>
            <a:off x="2553461" y="716025"/>
            <a:ext cx="35229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 state space</a:t>
            </a:r>
            <a:endParaRPr/>
          </a:p>
        </p:txBody>
      </p:sp>
      <p:sp>
        <p:nvSpPr>
          <p:cNvPr id="1049" name="Google Shape;1049;p84"/>
          <p:cNvSpPr/>
          <p:nvPr/>
        </p:nvSpPr>
        <p:spPr>
          <a:xfrm>
            <a:off x="3352800" y="1905000"/>
            <a:ext cx="1143000" cy="381000"/>
          </a:xfrm>
          <a:custGeom>
            <a:rect b="b" l="l" r="r" t="t"/>
            <a:pathLst>
              <a:path extrusionOk="0" h="381000" w="1143000">
                <a:moveTo>
                  <a:pt x="0" y="63500"/>
                </a:moveTo>
                <a:lnTo>
                  <a:pt x="4992" y="38790"/>
                </a:lnTo>
                <a:lnTo>
                  <a:pt x="18605" y="18605"/>
                </a:lnTo>
                <a:lnTo>
                  <a:pt x="38790" y="4992"/>
                </a:lnTo>
                <a:lnTo>
                  <a:pt x="63500" y="0"/>
                </a:lnTo>
                <a:lnTo>
                  <a:pt x="1079500" y="0"/>
                </a:lnTo>
                <a:lnTo>
                  <a:pt x="1104209" y="4992"/>
                </a:lnTo>
                <a:lnTo>
                  <a:pt x="1124394" y="18605"/>
                </a:lnTo>
                <a:lnTo>
                  <a:pt x="1138007" y="38790"/>
                </a:lnTo>
                <a:lnTo>
                  <a:pt x="1143000" y="63500"/>
                </a:lnTo>
                <a:lnTo>
                  <a:pt x="1143000" y="317500"/>
                </a:lnTo>
                <a:lnTo>
                  <a:pt x="1138007" y="342209"/>
                </a:lnTo>
                <a:lnTo>
                  <a:pt x="1124394" y="362394"/>
                </a:lnTo>
                <a:lnTo>
                  <a:pt x="1104209" y="376007"/>
                </a:lnTo>
                <a:lnTo>
                  <a:pt x="1079500" y="381000"/>
                </a:lnTo>
                <a:lnTo>
                  <a:pt x="63500" y="381000"/>
                </a:lnTo>
                <a:lnTo>
                  <a:pt x="38790" y="376007"/>
                </a:lnTo>
                <a:lnTo>
                  <a:pt x="18605" y="362394"/>
                </a:lnTo>
                <a:lnTo>
                  <a:pt x="4992" y="342209"/>
                </a:lnTo>
                <a:lnTo>
                  <a:pt x="0" y="317500"/>
                </a:lnTo>
                <a:lnTo>
                  <a:pt x="0" y="635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p84"/>
          <p:cNvSpPr txBox="1"/>
          <p:nvPr/>
        </p:nvSpPr>
        <p:spPr>
          <a:xfrm>
            <a:off x="3524250" y="1923414"/>
            <a:ext cx="79819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3m, 2c</a:t>
            </a:r>
            <a:endParaRPr sz="2000">
              <a:solidFill>
                <a:schemeClr val="dk1"/>
              </a:solidFill>
              <a:latin typeface="Trebuchet MS"/>
              <a:ea typeface="Trebuchet MS"/>
              <a:cs typeface="Trebuchet MS"/>
              <a:sym typeface="Trebuchet MS"/>
            </a:endParaRPr>
          </a:p>
        </p:txBody>
      </p:sp>
      <p:sp>
        <p:nvSpPr>
          <p:cNvPr id="1051" name="Google Shape;1051;p84"/>
          <p:cNvSpPr/>
          <p:nvPr/>
        </p:nvSpPr>
        <p:spPr>
          <a:xfrm>
            <a:off x="3352800" y="2743200"/>
            <a:ext cx="1143000" cy="381000"/>
          </a:xfrm>
          <a:custGeom>
            <a:rect b="b" l="l" r="r" t="t"/>
            <a:pathLst>
              <a:path extrusionOk="0" h="381000" w="1143000">
                <a:moveTo>
                  <a:pt x="0" y="63500"/>
                </a:moveTo>
                <a:lnTo>
                  <a:pt x="4992" y="38790"/>
                </a:lnTo>
                <a:lnTo>
                  <a:pt x="18605" y="18605"/>
                </a:lnTo>
                <a:lnTo>
                  <a:pt x="38790" y="4992"/>
                </a:lnTo>
                <a:lnTo>
                  <a:pt x="63500" y="0"/>
                </a:lnTo>
                <a:lnTo>
                  <a:pt x="1079500" y="0"/>
                </a:lnTo>
                <a:lnTo>
                  <a:pt x="1104209" y="4992"/>
                </a:lnTo>
                <a:lnTo>
                  <a:pt x="1124394" y="18605"/>
                </a:lnTo>
                <a:lnTo>
                  <a:pt x="1138007" y="38790"/>
                </a:lnTo>
                <a:lnTo>
                  <a:pt x="1143000" y="63500"/>
                </a:lnTo>
                <a:lnTo>
                  <a:pt x="1143000" y="317500"/>
                </a:lnTo>
                <a:lnTo>
                  <a:pt x="1138007" y="342209"/>
                </a:lnTo>
                <a:lnTo>
                  <a:pt x="1124394" y="362394"/>
                </a:lnTo>
                <a:lnTo>
                  <a:pt x="1104209" y="376007"/>
                </a:lnTo>
                <a:lnTo>
                  <a:pt x="1079500" y="381000"/>
                </a:lnTo>
                <a:lnTo>
                  <a:pt x="63500" y="381000"/>
                </a:lnTo>
                <a:lnTo>
                  <a:pt x="38790" y="376007"/>
                </a:lnTo>
                <a:lnTo>
                  <a:pt x="18605" y="362394"/>
                </a:lnTo>
                <a:lnTo>
                  <a:pt x="4992" y="342209"/>
                </a:lnTo>
                <a:lnTo>
                  <a:pt x="0" y="317500"/>
                </a:lnTo>
                <a:lnTo>
                  <a:pt x="0" y="635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p84"/>
          <p:cNvSpPr txBox="1"/>
          <p:nvPr/>
        </p:nvSpPr>
        <p:spPr>
          <a:xfrm>
            <a:off x="3524250" y="2761614"/>
            <a:ext cx="79819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04607A"/>
                </a:solidFill>
                <a:latin typeface="Trebuchet MS"/>
                <a:ea typeface="Trebuchet MS"/>
                <a:cs typeface="Trebuchet MS"/>
                <a:sym typeface="Trebuchet MS"/>
              </a:rPr>
              <a:t>3m, 1c</a:t>
            </a:r>
            <a:endParaRPr sz="2000">
              <a:solidFill>
                <a:schemeClr val="dk1"/>
              </a:solidFill>
              <a:latin typeface="Trebuchet MS"/>
              <a:ea typeface="Trebuchet MS"/>
              <a:cs typeface="Trebuchet MS"/>
              <a:sym typeface="Trebuchet MS"/>
            </a:endParaRPr>
          </a:p>
        </p:txBody>
      </p:sp>
      <p:sp>
        <p:nvSpPr>
          <p:cNvPr id="1053" name="Google Shape;1053;p84"/>
          <p:cNvSpPr/>
          <p:nvPr/>
        </p:nvSpPr>
        <p:spPr>
          <a:xfrm>
            <a:off x="3352800" y="3581400"/>
            <a:ext cx="1143000" cy="381000"/>
          </a:xfrm>
          <a:custGeom>
            <a:rect b="b" l="l" r="r" t="t"/>
            <a:pathLst>
              <a:path extrusionOk="0" h="381000" w="1143000">
                <a:moveTo>
                  <a:pt x="0" y="63500"/>
                </a:moveTo>
                <a:lnTo>
                  <a:pt x="4992" y="38790"/>
                </a:lnTo>
                <a:lnTo>
                  <a:pt x="18605" y="18605"/>
                </a:lnTo>
                <a:lnTo>
                  <a:pt x="38790" y="4992"/>
                </a:lnTo>
                <a:lnTo>
                  <a:pt x="63500" y="0"/>
                </a:lnTo>
                <a:lnTo>
                  <a:pt x="1079500" y="0"/>
                </a:lnTo>
                <a:lnTo>
                  <a:pt x="1104209" y="4992"/>
                </a:lnTo>
                <a:lnTo>
                  <a:pt x="1124394" y="18605"/>
                </a:lnTo>
                <a:lnTo>
                  <a:pt x="1138007" y="38790"/>
                </a:lnTo>
                <a:lnTo>
                  <a:pt x="1143000" y="63500"/>
                </a:lnTo>
                <a:lnTo>
                  <a:pt x="1143000" y="317500"/>
                </a:lnTo>
                <a:lnTo>
                  <a:pt x="1138007" y="342209"/>
                </a:lnTo>
                <a:lnTo>
                  <a:pt x="1124394" y="362394"/>
                </a:lnTo>
                <a:lnTo>
                  <a:pt x="1104209" y="376007"/>
                </a:lnTo>
                <a:lnTo>
                  <a:pt x="1079500" y="381000"/>
                </a:lnTo>
                <a:lnTo>
                  <a:pt x="63500" y="381000"/>
                </a:lnTo>
                <a:lnTo>
                  <a:pt x="38790" y="376007"/>
                </a:lnTo>
                <a:lnTo>
                  <a:pt x="18605" y="362394"/>
                </a:lnTo>
                <a:lnTo>
                  <a:pt x="4992" y="342209"/>
                </a:lnTo>
                <a:lnTo>
                  <a:pt x="0" y="317500"/>
                </a:lnTo>
                <a:lnTo>
                  <a:pt x="0" y="63500"/>
                </a:lnTo>
                <a:close/>
              </a:path>
            </a:pathLst>
          </a:custGeom>
          <a:noFill/>
          <a:ln cap="flat" cmpd="sng" w="152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p84"/>
          <p:cNvSpPr txBox="1"/>
          <p:nvPr/>
        </p:nvSpPr>
        <p:spPr>
          <a:xfrm>
            <a:off x="3524250" y="3600069"/>
            <a:ext cx="7981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0000"/>
                </a:solidFill>
                <a:latin typeface="Trebuchet MS"/>
                <a:ea typeface="Trebuchet MS"/>
                <a:cs typeface="Trebuchet MS"/>
                <a:sym typeface="Trebuchet MS"/>
              </a:rPr>
              <a:t>2m, 3c</a:t>
            </a:r>
            <a:endParaRPr sz="2000">
              <a:solidFill>
                <a:schemeClr val="dk1"/>
              </a:solidFill>
              <a:latin typeface="Trebuchet MS"/>
              <a:ea typeface="Trebuchet MS"/>
              <a:cs typeface="Trebuchet MS"/>
              <a:sym typeface="Trebuchet MS"/>
            </a:endParaRPr>
          </a:p>
        </p:txBody>
      </p:sp>
      <p:sp>
        <p:nvSpPr>
          <p:cNvPr id="1055" name="Google Shape;1055;p84"/>
          <p:cNvSpPr/>
          <p:nvPr/>
        </p:nvSpPr>
        <p:spPr>
          <a:xfrm>
            <a:off x="3352800" y="4419600"/>
            <a:ext cx="1143000" cy="381000"/>
          </a:xfrm>
          <a:custGeom>
            <a:rect b="b" l="l" r="r" t="t"/>
            <a:pathLst>
              <a:path extrusionOk="0" h="381000" w="1143000">
                <a:moveTo>
                  <a:pt x="0" y="63500"/>
                </a:moveTo>
                <a:lnTo>
                  <a:pt x="4992" y="38790"/>
                </a:lnTo>
                <a:lnTo>
                  <a:pt x="18605" y="18605"/>
                </a:lnTo>
                <a:lnTo>
                  <a:pt x="38790" y="4992"/>
                </a:lnTo>
                <a:lnTo>
                  <a:pt x="63500" y="0"/>
                </a:lnTo>
                <a:lnTo>
                  <a:pt x="1079500" y="0"/>
                </a:lnTo>
                <a:lnTo>
                  <a:pt x="1104209" y="4992"/>
                </a:lnTo>
                <a:lnTo>
                  <a:pt x="1124394" y="18605"/>
                </a:lnTo>
                <a:lnTo>
                  <a:pt x="1138007" y="38790"/>
                </a:lnTo>
                <a:lnTo>
                  <a:pt x="1143000" y="63500"/>
                </a:lnTo>
                <a:lnTo>
                  <a:pt x="1143000" y="317500"/>
                </a:lnTo>
                <a:lnTo>
                  <a:pt x="1138007" y="342209"/>
                </a:lnTo>
                <a:lnTo>
                  <a:pt x="1124394" y="362394"/>
                </a:lnTo>
                <a:lnTo>
                  <a:pt x="1104209" y="376007"/>
                </a:lnTo>
                <a:lnTo>
                  <a:pt x="1079500" y="381000"/>
                </a:lnTo>
                <a:lnTo>
                  <a:pt x="63500" y="381000"/>
                </a:lnTo>
                <a:lnTo>
                  <a:pt x="38790" y="376007"/>
                </a:lnTo>
                <a:lnTo>
                  <a:pt x="18605" y="362394"/>
                </a:lnTo>
                <a:lnTo>
                  <a:pt x="4992" y="342209"/>
                </a:lnTo>
                <a:lnTo>
                  <a:pt x="0" y="317500"/>
                </a:lnTo>
                <a:lnTo>
                  <a:pt x="0" y="63500"/>
                </a:lnTo>
                <a:close/>
              </a:path>
            </a:pathLst>
          </a:custGeom>
          <a:noFill/>
          <a:ln cap="flat" cmpd="sng" w="1522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84"/>
          <p:cNvSpPr txBox="1"/>
          <p:nvPr/>
        </p:nvSpPr>
        <p:spPr>
          <a:xfrm>
            <a:off x="3524250" y="4438269"/>
            <a:ext cx="7981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FF0000"/>
                </a:solidFill>
                <a:latin typeface="Trebuchet MS"/>
                <a:ea typeface="Trebuchet MS"/>
                <a:cs typeface="Trebuchet MS"/>
                <a:sym typeface="Trebuchet MS"/>
              </a:rPr>
              <a:t>1m, 3c</a:t>
            </a:r>
            <a:endParaRPr sz="2000">
              <a:solidFill>
                <a:schemeClr val="dk1"/>
              </a:solidFill>
              <a:latin typeface="Trebuchet MS"/>
              <a:ea typeface="Trebuchet MS"/>
              <a:cs typeface="Trebuchet MS"/>
              <a:sym typeface="Trebuchet MS"/>
            </a:endParaRPr>
          </a:p>
        </p:txBody>
      </p:sp>
      <p:sp>
        <p:nvSpPr>
          <p:cNvPr id="1057" name="Google Shape;1057;p84"/>
          <p:cNvSpPr/>
          <p:nvPr/>
        </p:nvSpPr>
        <p:spPr>
          <a:xfrm>
            <a:off x="3352800" y="5257800"/>
            <a:ext cx="1143000" cy="381000"/>
          </a:xfrm>
          <a:custGeom>
            <a:rect b="b" l="l" r="r" t="t"/>
            <a:pathLst>
              <a:path extrusionOk="0" h="381000" w="1143000">
                <a:moveTo>
                  <a:pt x="0" y="63500"/>
                </a:moveTo>
                <a:lnTo>
                  <a:pt x="4992" y="38790"/>
                </a:lnTo>
                <a:lnTo>
                  <a:pt x="18605" y="18605"/>
                </a:lnTo>
                <a:lnTo>
                  <a:pt x="38790" y="4992"/>
                </a:lnTo>
                <a:lnTo>
                  <a:pt x="63500" y="0"/>
                </a:lnTo>
                <a:lnTo>
                  <a:pt x="1079500" y="0"/>
                </a:lnTo>
                <a:lnTo>
                  <a:pt x="1104209" y="4992"/>
                </a:lnTo>
                <a:lnTo>
                  <a:pt x="1124394" y="18605"/>
                </a:lnTo>
                <a:lnTo>
                  <a:pt x="1138007" y="38790"/>
                </a:lnTo>
                <a:lnTo>
                  <a:pt x="1143000" y="63500"/>
                </a:lnTo>
                <a:lnTo>
                  <a:pt x="1143000" y="317500"/>
                </a:lnTo>
                <a:lnTo>
                  <a:pt x="1138007" y="342214"/>
                </a:lnTo>
                <a:lnTo>
                  <a:pt x="1124394" y="362399"/>
                </a:lnTo>
                <a:lnTo>
                  <a:pt x="1104209" y="376009"/>
                </a:lnTo>
                <a:lnTo>
                  <a:pt x="1079500" y="381000"/>
                </a:lnTo>
                <a:lnTo>
                  <a:pt x="63500" y="381000"/>
                </a:lnTo>
                <a:lnTo>
                  <a:pt x="38790" y="376009"/>
                </a:lnTo>
                <a:lnTo>
                  <a:pt x="18605" y="362399"/>
                </a:lnTo>
                <a:lnTo>
                  <a:pt x="4992" y="342214"/>
                </a:lnTo>
                <a:lnTo>
                  <a:pt x="0" y="317500"/>
                </a:lnTo>
                <a:lnTo>
                  <a:pt x="0" y="635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84"/>
          <p:cNvSpPr txBox="1"/>
          <p:nvPr/>
        </p:nvSpPr>
        <p:spPr>
          <a:xfrm>
            <a:off x="3524250" y="5276850"/>
            <a:ext cx="7981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2m, 2c</a:t>
            </a:r>
            <a:endParaRPr sz="2000">
              <a:solidFill>
                <a:schemeClr val="dk1"/>
              </a:solidFill>
              <a:latin typeface="Trebuchet MS"/>
              <a:ea typeface="Trebuchet MS"/>
              <a:cs typeface="Trebuchet MS"/>
              <a:sym typeface="Trebuchet MS"/>
            </a:endParaRPr>
          </a:p>
        </p:txBody>
      </p:sp>
      <p:sp>
        <p:nvSpPr>
          <p:cNvPr id="1059" name="Google Shape;1059;p84"/>
          <p:cNvSpPr/>
          <p:nvPr/>
        </p:nvSpPr>
        <p:spPr>
          <a:xfrm>
            <a:off x="1982851" y="2095499"/>
            <a:ext cx="1362075" cy="3352800"/>
          </a:xfrm>
          <a:custGeom>
            <a:rect b="b" l="l" r="r" t="t"/>
            <a:pathLst>
              <a:path extrusionOk="0" h="3352800" w="1362075">
                <a:moveTo>
                  <a:pt x="1361694" y="0"/>
                </a:moveTo>
                <a:lnTo>
                  <a:pt x="1284097" y="35306"/>
                </a:lnTo>
                <a:lnTo>
                  <a:pt x="1307833" y="54483"/>
                </a:lnTo>
                <a:lnTo>
                  <a:pt x="0" y="1671574"/>
                </a:lnTo>
                <a:lnTo>
                  <a:pt x="5969" y="1676400"/>
                </a:lnTo>
                <a:lnTo>
                  <a:pt x="0" y="1681226"/>
                </a:lnTo>
                <a:lnTo>
                  <a:pt x="1307833" y="3298329"/>
                </a:lnTo>
                <a:lnTo>
                  <a:pt x="1284097" y="3317494"/>
                </a:lnTo>
                <a:lnTo>
                  <a:pt x="1361694" y="3352800"/>
                </a:lnTo>
                <a:lnTo>
                  <a:pt x="1351889" y="3308223"/>
                </a:lnTo>
                <a:lnTo>
                  <a:pt x="1343406" y="3269615"/>
                </a:lnTo>
                <a:lnTo>
                  <a:pt x="1319707" y="3288754"/>
                </a:lnTo>
                <a:lnTo>
                  <a:pt x="40246" y="1706587"/>
                </a:lnTo>
                <a:lnTo>
                  <a:pt x="1292860" y="2481008"/>
                </a:lnTo>
                <a:lnTo>
                  <a:pt x="1276858" y="2506980"/>
                </a:lnTo>
                <a:lnTo>
                  <a:pt x="1361694" y="2514600"/>
                </a:lnTo>
                <a:lnTo>
                  <a:pt x="1345044" y="2487676"/>
                </a:lnTo>
                <a:lnTo>
                  <a:pt x="1316863" y="2442083"/>
                </a:lnTo>
                <a:lnTo>
                  <a:pt x="1300848" y="2468054"/>
                </a:lnTo>
                <a:lnTo>
                  <a:pt x="32829" y="1684020"/>
                </a:lnTo>
                <a:lnTo>
                  <a:pt x="1285494" y="1684020"/>
                </a:lnTo>
                <a:lnTo>
                  <a:pt x="1285494" y="1714500"/>
                </a:lnTo>
                <a:lnTo>
                  <a:pt x="1346454" y="1684020"/>
                </a:lnTo>
                <a:lnTo>
                  <a:pt x="1361694" y="1676400"/>
                </a:lnTo>
                <a:lnTo>
                  <a:pt x="1346454" y="1668780"/>
                </a:lnTo>
                <a:lnTo>
                  <a:pt x="1285494" y="1638300"/>
                </a:lnTo>
                <a:lnTo>
                  <a:pt x="1285494" y="1668780"/>
                </a:lnTo>
                <a:lnTo>
                  <a:pt x="32829" y="1668780"/>
                </a:lnTo>
                <a:lnTo>
                  <a:pt x="1300848" y="884758"/>
                </a:lnTo>
                <a:lnTo>
                  <a:pt x="1316863" y="910717"/>
                </a:lnTo>
                <a:lnTo>
                  <a:pt x="1345044" y="865124"/>
                </a:lnTo>
                <a:lnTo>
                  <a:pt x="1361694" y="838200"/>
                </a:lnTo>
                <a:lnTo>
                  <a:pt x="1276858" y="845820"/>
                </a:lnTo>
                <a:lnTo>
                  <a:pt x="1292860" y="871804"/>
                </a:lnTo>
                <a:lnTo>
                  <a:pt x="40233" y="1646224"/>
                </a:lnTo>
                <a:lnTo>
                  <a:pt x="1319644" y="64008"/>
                </a:lnTo>
                <a:lnTo>
                  <a:pt x="1343406" y="83185"/>
                </a:lnTo>
                <a:lnTo>
                  <a:pt x="1351889" y="44577"/>
                </a:lnTo>
                <a:lnTo>
                  <a:pt x="136169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84"/>
          <p:cNvSpPr txBox="1"/>
          <p:nvPr/>
        </p:nvSpPr>
        <p:spPr>
          <a:xfrm>
            <a:off x="2822575" y="3378530"/>
            <a:ext cx="37211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1m</a:t>
            </a:r>
            <a:endParaRPr sz="2000">
              <a:solidFill>
                <a:schemeClr val="dk1"/>
              </a:solidFill>
              <a:latin typeface="Trebuchet MS"/>
              <a:ea typeface="Trebuchet MS"/>
              <a:cs typeface="Trebuchet MS"/>
              <a:sym typeface="Trebuchet MS"/>
            </a:endParaRPr>
          </a:p>
        </p:txBody>
      </p:sp>
      <p:sp>
        <p:nvSpPr>
          <p:cNvPr id="1061" name="Google Shape;1061;p84"/>
          <p:cNvSpPr txBox="1"/>
          <p:nvPr/>
        </p:nvSpPr>
        <p:spPr>
          <a:xfrm>
            <a:off x="2898775" y="3988689"/>
            <a:ext cx="37147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2m</a:t>
            </a:r>
            <a:endParaRPr sz="2000">
              <a:solidFill>
                <a:schemeClr val="dk1"/>
              </a:solidFill>
              <a:latin typeface="Trebuchet MS"/>
              <a:ea typeface="Trebuchet MS"/>
              <a:cs typeface="Trebuchet MS"/>
              <a:sym typeface="Trebuchet MS"/>
            </a:endParaRPr>
          </a:p>
        </p:txBody>
      </p:sp>
      <p:sp>
        <p:nvSpPr>
          <p:cNvPr id="1062" name="Google Shape;1062;p84"/>
          <p:cNvSpPr txBox="1"/>
          <p:nvPr/>
        </p:nvSpPr>
        <p:spPr>
          <a:xfrm>
            <a:off x="2898775" y="2693035"/>
            <a:ext cx="28638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2c</a:t>
            </a:r>
            <a:endParaRPr sz="2000">
              <a:solidFill>
                <a:schemeClr val="dk1"/>
              </a:solidFill>
              <a:latin typeface="Trebuchet MS"/>
              <a:ea typeface="Trebuchet MS"/>
              <a:cs typeface="Trebuchet MS"/>
              <a:sym typeface="Trebuchet MS"/>
            </a:endParaRPr>
          </a:p>
        </p:txBody>
      </p:sp>
      <p:sp>
        <p:nvSpPr>
          <p:cNvPr id="1063" name="Google Shape;1063;p84"/>
          <p:cNvSpPr txBox="1"/>
          <p:nvPr/>
        </p:nvSpPr>
        <p:spPr>
          <a:xfrm>
            <a:off x="2060194" y="4598289"/>
            <a:ext cx="63055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1m1c</a:t>
            </a:r>
            <a:endParaRPr sz="2000">
              <a:solidFill>
                <a:schemeClr val="dk1"/>
              </a:solidFill>
              <a:latin typeface="Trebuchet MS"/>
              <a:ea typeface="Trebuchet MS"/>
              <a:cs typeface="Trebuchet MS"/>
              <a:sym typeface="Trebuchet MS"/>
            </a:endParaRPr>
          </a:p>
        </p:txBody>
      </p:sp>
      <p:sp>
        <p:nvSpPr>
          <p:cNvPr id="1064" name="Google Shape;1064;p84"/>
          <p:cNvSpPr txBox="1"/>
          <p:nvPr/>
        </p:nvSpPr>
        <p:spPr>
          <a:xfrm>
            <a:off x="2288794" y="2464435"/>
            <a:ext cx="28638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1c</a:t>
            </a:r>
            <a:endParaRPr sz="2000">
              <a:solidFill>
                <a:schemeClr val="dk1"/>
              </a:solidFill>
              <a:latin typeface="Trebuchet MS"/>
              <a:ea typeface="Trebuchet MS"/>
              <a:cs typeface="Trebuchet MS"/>
              <a:sym typeface="Trebuchet MS"/>
            </a:endParaRPr>
          </a:p>
        </p:txBody>
      </p:sp>
      <p:sp>
        <p:nvSpPr>
          <p:cNvPr id="1065" name="Google Shape;1065;p84"/>
          <p:cNvSpPr txBox="1"/>
          <p:nvPr/>
        </p:nvSpPr>
        <p:spPr>
          <a:xfrm>
            <a:off x="4956428" y="5589219"/>
            <a:ext cx="2863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1c</a:t>
            </a:r>
            <a:endParaRPr sz="2000">
              <a:solidFill>
                <a:schemeClr val="dk1"/>
              </a:solidFill>
              <a:latin typeface="Trebuchet MS"/>
              <a:ea typeface="Trebuchet MS"/>
              <a:cs typeface="Trebuchet MS"/>
              <a:sym typeface="Trebuchet MS"/>
            </a:endParaRPr>
          </a:p>
        </p:txBody>
      </p:sp>
      <p:sp>
        <p:nvSpPr>
          <p:cNvPr id="1066" name="Google Shape;1066;p84"/>
          <p:cNvSpPr/>
          <p:nvPr/>
        </p:nvSpPr>
        <p:spPr>
          <a:xfrm>
            <a:off x="5791200" y="4267200"/>
            <a:ext cx="1143000" cy="685800"/>
          </a:xfrm>
          <a:custGeom>
            <a:rect b="b" l="l" r="r" t="t"/>
            <a:pathLst>
              <a:path extrusionOk="0" h="685800" w="1143000">
                <a:moveTo>
                  <a:pt x="0" y="114300"/>
                </a:moveTo>
                <a:lnTo>
                  <a:pt x="8983" y="69812"/>
                </a:lnTo>
                <a:lnTo>
                  <a:pt x="33480" y="33480"/>
                </a:lnTo>
                <a:lnTo>
                  <a:pt x="69812" y="8983"/>
                </a:lnTo>
                <a:lnTo>
                  <a:pt x="114300" y="0"/>
                </a:lnTo>
                <a:lnTo>
                  <a:pt x="1028700" y="0"/>
                </a:lnTo>
                <a:lnTo>
                  <a:pt x="1073187" y="8983"/>
                </a:lnTo>
                <a:lnTo>
                  <a:pt x="1109519" y="33480"/>
                </a:lnTo>
                <a:lnTo>
                  <a:pt x="1134016" y="69812"/>
                </a:lnTo>
                <a:lnTo>
                  <a:pt x="1143000" y="114300"/>
                </a:lnTo>
                <a:lnTo>
                  <a:pt x="1143000" y="571500"/>
                </a:lnTo>
                <a:lnTo>
                  <a:pt x="1134016" y="615987"/>
                </a:lnTo>
                <a:lnTo>
                  <a:pt x="1109519" y="652319"/>
                </a:lnTo>
                <a:lnTo>
                  <a:pt x="1073187" y="676816"/>
                </a:lnTo>
                <a:lnTo>
                  <a:pt x="1028700" y="685800"/>
                </a:lnTo>
                <a:lnTo>
                  <a:pt x="114300" y="685800"/>
                </a:lnTo>
                <a:lnTo>
                  <a:pt x="69812" y="676816"/>
                </a:lnTo>
                <a:lnTo>
                  <a:pt x="33480" y="652319"/>
                </a:lnTo>
                <a:lnTo>
                  <a:pt x="8983" y="615987"/>
                </a:lnTo>
                <a:lnTo>
                  <a:pt x="0" y="571500"/>
                </a:lnTo>
                <a:lnTo>
                  <a:pt x="0" y="1143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84"/>
          <p:cNvSpPr txBox="1"/>
          <p:nvPr/>
        </p:nvSpPr>
        <p:spPr>
          <a:xfrm>
            <a:off x="5917184" y="4285869"/>
            <a:ext cx="892810" cy="635635"/>
          </a:xfrm>
          <a:prstGeom prst="rect">
            <a:avLst/>
          </a:prstGeom>
          <a:noFill/>
          <a:ln>
            <a:noFill/>
          </a:ln>
        </p:spPr>
        <p:txBody>
          <a:bodyPr anchorCtr="0" anchor="t" bIns="0" lIns="0" spcFirstLastPara="1" rIns="0" wrap="square" tIns="12700">
            <a:spAutoFit/>
          </a:bodyPr>
          <a:lstStyle/>
          <a:p>
            <a:pPr indent="-177165" lvl="0" marL="189230" marR="5080" rtl="0" algn="l">
              <a:lnSpc>
                <a:spcPct val="100000"/>
              </a:lnSpc>
              <a:spcBef>
                <a:spcPts val="0"/>
              </a:spcBef>
              <a:spcAft>
                <a:spcPts val="0"/>
              </a:spcAft>
              <a:buNone/>
            </a:pPr>
            <a:r>
              <a:rPr lang="en-US" sz="2000">
                <a:solidFill>
                  <a:srgbClr val="04607A"/>
                </a:solidFill>
                <a:latin typeface="Trebuchet MS"/>
                <a:ea typeface="Trebuchet MS"/>
                <a:cs typeface="Trebuchet MS"/>
                <a:sym typeface="Trebuchet MS"/>
              </a:rPr>
              <a:t>3m, 2c,  boat</a:t>
            </a:r>
            <a:endParaRPr sz="2000">
              <a:solidFill>
                <a:schemeClr val="dk1"/>
              </a:solidFill>
              <a:latin typeface="Trebuchet MS"/>
              <a:ea typeface="Trebuchet MS"/>
              <a:cs typeface="Trebuchet MS"/>
              <a:sym typeface="Trebuchet MS"/>
            </a:endParaRPr>
          </a:p>
        </p:txBody>
      </p:sp>
      <p:sp>
        <p:nvSpPr>
          <p:cNvPr id="1068" name="Google Shape;1068;p84"/>
          <p:cNvSpPr/>
          <p:nvPr/>
        </p:nvSpPr>
        <p:spPr>
          <a:xfrm>
            <a:off x="5791200" y="5486400"/>
            <a:ext cx="1143000" cy="685800"/>
          </a:xfrm>
          <a:custGeom>
            <a:rect b="b" l="l" r="r" t="t"/>
            <a:pathLst>
              <a:path extrusionOk="0" h="685800" w="1143000">
                <a:moveTo>
                  <a:pt x="0" y="114300"/>
                </a:moveTo>
                <a:lnTo>
                  <a:pt x="8983" y="69812"/>
                </a:lnTo>
                <a:lnTo>
                  <a:pt x="33480" y="33480"/>
                </a:lnTo>
                <a:lnTo>
                  <a:pt x="69812" y="8983"/>
                </a:lnTo>
                <a:lnTo>
                  <a:pt x="114300" y="0"/>
                </a:lnTo>
                <a:lnTo>
                  <a:pt x="1028700" y="0"/>
                </a:lnTo>
                <a:lnTo>
                  <a:pt x="1073187" y="8983"/>
                </a:lnTo>
                <a:lnTo>
                  <a:pt x="1109519" y="33480"/>
                </a:lnTo>
                <a:lnTo>
                  <a:pt x="1134016" y="69812"/>
                </a:lnTo>
                <a:lnTo>
                  <a:pt x="1143000" y="114300"/>
                </a:lnTo>
                <a:lnTo>
                  <a:pt x="1143000" y="571500"/>
                </a:lnTo>
                <a:lnTo>
                  <a:pt x="1134016" y="615987"/>
                </a:lnTo>
                <a:lnTo>
                  <a:pt x="1109519" y="652319"/>
                </a:lnTo>
                <a:lnTo>
                  <a:pt x="1073187" y="676816"/>
                </a:lnTo>
                <a:lnTo>
                  <a:pt x="1028700" y="685800"/>
                </a:lnTo>
                <a:lnTo>
                  <a:pt x="114300" y="685800"/>
                </a:lnTo>
                <a:lnTo>
                  <a:pt x="69812" y="676816"/>
                </a:lnTo>
                <a:lnTo>
                  <a:pt x="33480" y="652319"/>
                </a:lnTo>
                <a:lnTo>
                  <a:pt x="8983" y="615987"/>
                </a:lnTo>
                <a:lnTo>
                  <a:pt x="0" y="571500"/>
                </a:lnTo>
                <a:lnTo>
                  <a:pt x="0" y="1143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84"/>
          <p:cNvSpPr txBox="1"/>
          <p:nvPr/>
        </p:nvSpPr>
        <p:spPr>
          <a:xfrm>
            <a:off x="5917184" y="5505399"/>
            <a:ext cx="892810" cy="635635"/>
          </a:xfrm>
          <a:prstGeom prst="rect">
            <a:avLst/>
          </a:prstGeom>
          <a:noFill/>
          <a:ln>
            <a:noFill/>
          </a:ln>
        </p:spPr>
        <p:txBody>
          <a:bodyPr anchorCtr="0" anchor="t" bIns="0" lIns="0" spcFirstLastPara="1" rIns="0" wrap="square" tIns="12700">
            <a:spAutoFit/>
          </a:bodyPr>
          <a:lstStyle/>
          <a:p>
            <a:pPr indent="-177165" lvl="0" marL="189230" marR="508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2m, 3c,  boat</a:t>
            </a:r>
            <a:endParaRPr sz="2000">
              <a:solidFill>
                <a:schemeClr val="dk1"/>
              </a:solidFill>
              <a:latin typeface="Trebuchet MS"/>
              <a:ea typeface="Trebuchet MS"/>
              <a:cs typeface="Trebuchet MS"/>
              <a:sym typeface="Trebuchet MS"/>
            </a:endParaRPr>
          </a:p>
        </p:txBody>
      </p:sp>
      <p:sp>
        <p:nvSpPr>
          <p:cNvPr id="1070" name="Google Shape;1070;p84"/>
          <p:cNvSpPr/>
          <p:nvPr/>
        </p:nvSpPr>
        <p:spPr>
          <a:xfrm>
            <a:off x="4499229" y="4610100"/>
            <a:ext cx="1283970" cy="1234440"/>
          </a:xfrm>
          <a:custGeom>
            <a:rect b="b" l="l" r="r" t="t"/>
            <a:pathLst>
              <a:path extrusionOk="0" h="1234439" w="1283970">
                <a:moveTo>
                  <a:pt x="1283716" y="0"/>
                </a:moveTo>
                <a:lnTo>
                  <a:pt x="1199134" y="9906"/>
                </a:lnTo>
                <a:lnTo>
                  <a:pt x="1215796" y="35420"/>
                </a:lnTo>
                <a:lnTo>
                  <a:pt x="0" y="831850"/>
                </a:lnTo>
                <a:lnTo>
                  <a:pt x="4165" y="838187"/>
                </a:lnTo>
                <a:lnTo>
                  <a:pt x="2032" y="845439"/>
                </a:lnTo>
                <a:lnTo>
                  <a:pt x="1208506" y="1204747"/>
                </a:lnTo>
                <a:lnTo>
                  <a:pt x="1199769" y="1233970"/>
                </a:lnTo>
                <a:lnTo>
                  <a:pt x="1283716" y="1219200"/>
                </a:lnTo>
                <a:lnTo>
                  <a:pt x="1272171" y="1208379"/>
                </a:lnTo>
                <a:lnTo>
                  <a:pt x="1221613" y="1160932"/>
                </a:lnTo>
                <a:lnTo>
                  <a:pt x="1212862" y="1190155"/>
                </a:lnTo>
                <a:lnTo>
                  <a:pt x="22136" y="835545"/>
                </a:lnTo>
                <a:lnTo>
                  <a:pt x="1224114" y="48158"/>
                </a:lnTo>
                <a:lnTo>
                  <a:pt x="1240790" y="73660"/>
                </a:lnTo>
                <a:lnTo>
                  <a:pt x="1267129" y="28448"/>
                </a:lnTo>
                <a:lnTo>
                  <a:pt x="128371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84"/>
          <p:cNvSpPr txBox="1"/>
          <p:nvPr/>
        </p:nvSpPr>
        <p:spPr>
          <a:xfrm>
            <a:off x="4956428" y="4598289"/>
            <a:ext cx="37147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1m</a:t>
            </a:r>
            <a:endParaRPr sz="2000">
              <a:solidFill>
                <a:schemeClr val="dk1"/>
              </a:solidFill>
              <a:latin typeface="Trebuchet MS"/>
              <a:ea typeface="Trebuchet MS"/>
              <a:cs typeface="Trebuchet MS"/>
              <a:sym typeface="Trebuchet MS"/>
            </a:endParaRPr>
          </a:p>
        </p:txBody>
      </p:sp>
      <p:sp>
        <p:nvSpPr>
          <p:cNvPr id="1072" name="Google Shape;1072;p84"/>
          <p:cNvSpPr/>
          <p:nvPr/>
        </p:nvSpPr>
        <p:spPr>
          <a:xfrm>
            <a:off x="1373250" y="4122420"/>
            <a:ext cx="2559050" cy="1831339"/>
          </a:xfrm>
          <a:custGeom>
            <a:rect b="b" l="l" r="r" t="t"/>
            <a:pathLst>
              <a:path extrusionOk="0" h="1831339" w="2559050">
                <a:moveTo>
                  <a:pt x="45689" y="76048"/>
                </a:moveTo>
                <a:lnTo>
                  <a:pt x="30442" y="76353"/>
                </a:lnTo>
                <a:lnTo>
                  <a:pt x="30607" y="85978"/>
                </a:lnTo>
                <a:lnTo>
                  <a:pt x="36068" y="171576"/>
                </a:lnTo>
                <a:lnTo>
                  <a:pt x="44958" y="256793"/>
                </a:lnTo>
                <a:lnTo>
                  <a:pt x="57150" y="341629"/>
                </a:lnTo>
                <a:lnTo>
                  <a:pt x="72643" y="425703"/>
                </a:lnTo>
                <a:lnTo>
                  <a:pt x="91312" y="508888"/>
                </a:lnTo>
                <a:lnTo>
                  <a:pt x="112776" y="591184"/>
                </a:lnTo>
                <a:lnTo>
                  <a:pt x="137287" y="672210"/>
                </a:lnTo>
                <a:lnTo>
                  <a:pt x="164465" y="752093"/>
                </a:lnTo>
                <a:lnTo>
                  <a:pt x="194437" y="830198"/>
                </a:lnTo>
                <a:lnTo>
                  <a:pt x="226949" y="906779"/>
                </a:lnTo>
                <a:lnTo>
                  <a:pt x="261747" y="981455"/>
                </a:lnTo>
                <a:lnTo>
                  <a:pt x="298831" y="1054099"/>
                </a:lnTo>
                <a:lnTo>
                  <a:pt x="338328" y="1124711"/>
                </a:lnTo>
                <a:lnTo>
                  <a:pt x="379730" y="1192783"/>
                </a:lnTo>
                <a:lnTo>
                  <a:pt x="423163" y="1258569"/>
                </a:lnTo>
                <a:lnTo>
                  <a:pt x="468503" y="1321561"/>
                </a:lnTo>
                <a:lnTo>
                  <a:pt x="515493" y="1381759"/>
                </a:lnTo>
                <a:lnTo>
                  <a:pt x="564134" y="1438909"/>
                </a:lnTo>
                <a:lnTo>
                  <a:pt x="614299" y="1492859"/>
                </a:lnTo>
                <a:lnTo>
                  <a:pt x="665988" y="1543596"/>
                </a:lnTo>
                <a:lnTo>
                  <a:pt x="718819" y="1590700"/>
                </a:lnTo>
                <a:lnTo>
                  <a:pt x="773045" y="1634286"/>
                </a:lnTo>
                <a:lnTo>
                  <a:pt x="828040" y="1673783"/>
                </a:lnTo>
                <a:lnTo>
                  <a:pt x="884174" y="1709458"/>
                </a:lnTo>
                <a:lnTo>
                  <a:pt x="941069" y="1740827"/>
                </a:lnTo>
                <a:lnTo>
                  <a:pt x="998728" y="1767903"/>
                </a:lnTo>
                <a:lnTo>
                  <a:pt x="1057021" y="1790471"/>
                </a:lnTo>
                <a:lnTo>
                  <a:pt x="1115822" y="1808238"/>
                </a:lnTo>
                <a:lnTo>
                  <a:pt x="1175004" y="1821205"/>
                </a:lnTo>
                <a:lnTo>
                  <a:pt x="1234567" y="1829079"/>
                </a:lnTo>
                <a:lnTo>
                  <a:pt x="1293495" y="1831276"/>
                </a:lnTo>
                <a:lnTo>
                  <a:pt x="1352550" y="1830895"/>
                </a:lnTo>
                <a:lnTo>
                  <a:pt x="1411605" y="1829650"/>
                </a:lnTo>
                <a:lnTo>
                  <a:pt x="1470279" y="1827555"/>
                </a:lnTo>
                <a:lnTo>
                  <a:pt x="1528572" y="1824685"/>
                </a:lnTo>
                <a:lnTo>
                  <a:pt x="1586484" y="1821065"/>
                </a:lnTo>
                <a:lnTo>
                  <a:pt x="1643761" y="1816671"/>
                </a:lnTo>
                <a:lnTo>
                  <a:pt x="1650736" y="1816036"/>
                </a:lnTo>
                <a:lnTo>
                  <a:pt x="1293368" y="1816036"/>
                </a:lnTo>
                <a:lnTo>
                  <a:pt x="1235075" y="1813852"/>
                </a:lnTo>
                <a:lnTo>
                  <a:pt x="1177036" y="1806105"/>
                </a:lnTo>
                <a:lnTo>
                  <a:pt x="1119124" y="1793354"/>
                </a:lnTo>
                <a:lnTo>
                  <a:pt x="1061466" y="1775879"/>
                </a:lnTo>
                <a:lnTo>
                  <a:pt x="1004188" y="1753692"/>
                </a:lnTo>
                <a:lnTo>
                  <a:pt x="947547" y="1727034"/>
                </a:lnTo>
                <a:lnTo>
                  <a:pt x="891413" y="1696110"/>
                </a:lnTo>
                <a:lnTo>
                  <a:pt x="836168" y="1660918"/>
                </a:lnTo>
                <a:lnTo>
                  <a:pt x="781812" y="1621828"/>
                </a:lnTo>
                <a:lnTo>
                  <a:pt x="728344" y="1578838"/>
                </a:lnTo>
                <a:lnTo>
                  <a:pt x="676021" y="1532216"/>
                </a:lnTo>
                <a:lnTo>
                  <a:pt x="624967" y="1481988"/>
                </a:lnTo>
                <a:lnTo>
                  <a:pt x="575310" y="1428495"/>
                </a:lnTo>
                <a:lnTo>
                  <a:pt x="527050" y="1371853"/>
                </a:lnTo>
                <a:lnTo>
                  <a:pt x="480568" y="1312163"/>
                </a:lnTo>
                <a:lnTo>
                  <a:pt x="435482" y="1249679"/>
                </a:lnTo>
                <a:lnTo>
                  <a:pt x="392430" y="1184401"/>
                </a:lnTo>
                <a:lnTo>
                  <a:pt x="351281" y="1116710"/>
                </a:lnTo>
                <a:lnTo>
                  <a:pt x="312166" y="1046733"/>
                </a:lnTo>
                <a:lnTo>
                  <a:pt x="275209" y="974597"/>
                </a:lnTo>
                <a:lnTo>
                  <a:pt x="240665" y="900302"/>
                </a:lnTo>
                <a:lnTo>
                  <a:pt x="208407" y="824229"/>
                </a:lnTo>
                <a:lnTo>
                  <a:pt x="178689" y="746632"/>
                </a:lnTo>
                <a:lnTo>
                  <a:pt x="151637" y="667384"/>
                </a:lnTo>
                <a:lnTo>
                  <a:pt x="127381" y="586866"/>
                </a:lnTo>
                <a:lnTo>
                  <a:pt x="106045" y="505078"/>
                </a:lnTo>
                <a:lnTo>
                  <a:pt x="87503" y="422401"/>
                </a:lnTo>
                <a:lnTo>
                  <a:pt x="72136" y="338835"/>
                </a:lnTo>
                <a:lnTo>
                  <a:pt x="60071" y="254634"/>
                </a:lnTo>
                <a:lnTo>
                  <a:pt x="51308" y="170052"/>
                </a:lnTo>
                <a:lnTo>
                  <a:pt x="45846" y="84962"/>
                </a:lnTo>
                <a:lnTo>
                  <a:pt x="45689" y="76048"/>
                </a:lnTo>
                <a:close/>
              </a:path>
              <a:path extrusionOk="0" h="1831339" w="2559050">
                <a:moveTo>
                  <a:pt x="2543429" y="1523491"/>
                </a:moveTo>
                <a:lnTo>
                  <a:pt x="2528697" y="1561731"/>
                </a:lnTo>
                <a:lnTo>
                  <a:pt x="2493899" y="1594650"/>
                </a:lnTo>
                <a:lnTo>
                  <a:pt x="2451735" y="1620989"/>
                </a:lnTo>
                <a:lnTo>
                  <a:pt x="2412619" y="1640344"/>
                </a:lnTo>
                <a:lnTo>
                  <a:pt x="2367407" y="1659318"/>
                </a:lnTo>
                <a:lnTo>
                  <a:pt x="2316479" y="1677669"/>
                </a:lnTo>
                <a:lnTo>
                  <a:pt x="2279650" y="1689519"/>
                </a:lnTo>
                <a:lnTo>
                  <a:pt x="2240534" y="1701101"/>
                </a:lnTo>
                <a:lnTo>
                  <a:pt x="2199386" y="1712188"/>
                </a:lnTo>
                <a:lnTo>
                  <a:pt x="2156333" y="1722920"/>
                </a:lnTo>
                <a:lnTo>
                  <a:pt x="2111248" y="1733168"/>
                </a:lnTo>
                <a:lnTo>
                  <a:pt x="2064512" y="1743049"/>
                </a:lnTo>
                <a:lnTo>
                  <a:pt x="2016252" y="1752358"/>
                </a:lnTo>
                <a:lnTo>
                  <a:pt x="1966468" y="1761096"/>
                </a:lnTo>
                <a:lnTo>
                  <a:pt x="1915160" y="1769364"/>
                </a:lnTo>
                <a:lnTo>
                  <a:pt x="1862709" y="1777060"/>
                </a:lnTo>
                <a:lnTo>
                  <a:pt x="1809115" y="1784197"/>
                </a:lnTo>
                <a:lnTo>
                  <a:pt x="1754505" y="1790560"/>
                </a:lnTo>
                <a:lnTo>
                  <a:pt x="1698879" y="1796364"/>
                </a:lnTo>
                <a:lnTo>
                  <a:pt x="1642491" y="1801494"/>
                </a:lnTo>
                <a:lnTo>
                  <a:pt x="1585341" y="1805863"/>
                </a:lnTo>
                <a:lnTo>
                  <a:pt x="1527556" y="1809483"/>
                </a:lnTo>
                <a:lnTo>
                  <a:pt x="1469517" y="1812328"/>
                </a:lnTo>
                <a:lnTo>
                  <a:pt x="1410970" y="1814423"/>
                </a:lnTo>
                <a:lnTo>
                  <a:pt x="1352296" y="1815655"/>
                </a:lnTo>
                <a:lnTo>
                  <a:pt x="1293368" y="1816036"/>
                </a:lnTo>
                <a:lnTo>
                  <a:pt x="1650736" y="1816036"/>
                </a:lnTo>
                <a:lnTo>
                  <a:pt x="1700403" y="1811515"/>
                </a:lnTo>
                <a:lnTo>
                  <a:pt x="1756156" y="1805698"/>
                </a:lnTo>
                <a:lnTo>
                  <a:pt x="1811147" y="1799297"/>
                </a:lnTo>
                <a:lnTo>
                  <a:pt x="1864868" y="1792147"/>
                </a:lnTo>
                <a:lnTo>
                  <a:pt x="1917573" y="1784413"/>
                </a:lnTo>
                <a:lnTo>
                  <a:pt x="1969008" y="1776107"/>
                </a:lnTo>
                <a:lnTo>
                  <a:pt x="2019173" y="1767319"/>
                </a:lnTo>
                <a:lnTo>
                  <a:pt x="2067687" y="1757959"/>
                </a:lnTo>
                <a:lnTo>
                  <a:pt x="2114677" y="1748027"/>
                </a:lnTo>
                <a:lnTo>
                  <a:pt x="2160016" y="1737702"/>
                </a:lnTo>
                <a:lnTo>
                  <a:pt x="2203323" y="1726907"/>
                </a:lnTo>
                <a:lnTo>
                  <a:pt x="2244852" y="1715706"/>
                </a:lnTo>
                <a:lnTo>
                  <a:pt x="2284222" y="1704047"/>
                </a:lnTo>
                <a:lnTo>
                  <a:pt x="2321560" y="1692084"/>
                </a:lnTo>
                <a:lnTo>
                  <a:pt x="2372995" y="1673491"/>
                </a:lnTo>
                <a:lnTo>
                  <a:pt x="2419096" y="1654162"/>
                </a:lnTo>
                <a:lnTo>
                  <a:pt x="2459228" y="1634286"/>
                </a:lnTo>
                <a:lnTo>
                  <a:pt x="2493264" y="1613687"/>
                </a:lnTo>
                <a:lnTo>
                  <a:pt x="2528443" y="1585201"/>
                </a:lnTo>
                <a:lnTo>
                  <a:pt x="2554224" y="1547431"/>
                </a:lnTo>
                <a:lnTo>
                  <a:pt x="2558669" y="1524507"/>
                </a:lnTo>
                <a:lnTo>
                  <a:pt x="2543429" y="1523491"/>
                </a:lnTo>
                <a:close/>
              </a:path>
              <a:path extrusionOk="0" h="1831339" w="2559050">
                <a:moveTo>
                  <a:pt x="36449" y="0"/>
                </a:moveTo>
                <a:lnTo>
                  <a:pt x="0" y="76961"/>
                </a:lnTo>
                <a:lnTo>
                  <a:pt x="30442" y="76353"/>
                </a:lnTo>
                <a:lnTo>
                  <a:pt x="30226" y="63626"/>
                </a:lnTo>
                <a:lnTo>
                  <a:pt x="45465" y="63372"/>
                </a:lnTo>
                <a:lnTo>
                  <a:pt x="69842" y="63372"/>
                </a:lnTo>
                <a:lnTo>
                  <a:pt x="36449" y="0"/>
                </a:lnTo>
                <a:close/>
              </a:path>
              <a:path extrusionOk="0" h="1831339" w="2559050">
                <a:moveTo>
                  <a:pt x="45465" y="63372"/>
                </a:moveTo>
                <a:lnTo>
                  <a:pt x="30226" y="63626"/>
                </a:lnTo>
                <a:lnTo>
                  <a:pt x="30442" y="76353"/>
                </a:lnTo>
                <a:lnTo>
                  <a:pt x="45689" y="76048"/>
                </a:lnTo>
                <a:lnTo>
                  <a:pt x="45465" y="63372"/>
                </a:lnTo>
                <a:close/>
              </a:path>
              <a:path extrusionOk="0" h="1831339" w="2559050">
                <a:moveTo>
                  <a:pt x="69842" y="63372"/>
                </a:moveTo>
                <a:lnTo>
                  <a:pt x="45465" y="63372"/>
                </a:lnTo>
                <a:lnTo>
                  <a:pt x="45689" y="76048"/>
                </a:lnTo>
                <a:lnTo>
                  <a:pt x="76200" y="75437"/>
                </a:lnTo>
                <a:lnTo>
                  <a:pt x="69842" y="633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p84"/>
          <p:cNvSpPr txBox="1"/>
          <p:nvPr/>
        </p:nvSpPr>
        <p:spPr>
          <a:xfrm>
            <a:off x="2441194" y="5970219"/>
            <a:ext cx="63055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1m1c</a:t>
            </a:r>
            <a:endParaRPr sz="2000">
              <a:solidFill>
                <a:schemeClr val="dk1"/>
              </a:solidFill>
              <a:latin typeface="Trebuchet MS"/>
              <a:ea typeface="Trebuchet MS"/>
              <a:cs typeface="Trebuchet MS"/>
              <a:sym typeface="Trebuchet MS"/>
            </a:endParaRPr>
          </a:p>
        </p:txBody>
      </p:sp>
      <p:sp>
        <p:nvSpPr>
          <p:cNvPr id="1074" name="Google Shape;1074;p84"/>
          <p:cNvSpPr/>
          <p:nvPr/>
        </p:nvSpPr>
        <p:spPr>
          <a:xfrm>
            <a:off x="838200" y="3429000"/>
            <a:ext cx="1143000" cy="685800"/>
          </a:xfrm>
          <a:custGeom>
            <a:rect b="b" l="l" r="r" t="t"/>
            <a:pathLst>
              <a:path extrusionOk="0" h="685800" w="1143000">
                <a:moveTo>
                  <a:pt x="0" y="114300"/>
                </a:moveTo>
                <a:lnTo>
                  <a:pt x="8983" y="69812"/>
                </a:lnTo>
                <a:lnTo>
                  <a:pt x="33480" y="33480"/>
                </a:lnTo>
                <a:lnTo>
                  <a:pt x="69812" y="8983"/>
                </a:lnTo>
                <a:lnTo>
                  <a:pt x="114300" y="0"/>
                </a:lnTo>
                <a:lnTo>
                  <a:pt x="1028700" y="0"/>
                </a:lnTo>
                <a:lnTo>
                  <a:pt x="1073187" y="8983"/>
                </a:lnTo>
                <a:lnTo>
                  <a:pt x="1109519" y="33480"/>
                </a:lnTo>
                <a:lnTo>
                  <a:pt x="1134016" y="69812"/>
                </a:lnTo>
                <a:lnTo>
                  <a:pt x="1143000" y="114300"/>
                </a:lnTo>
                <a:lnTo>
                  <a:pt x="1143000" y="571500"/>
                </a:lnTo>
                <a:lnTo>
                  <a:pt x="1134016" y="615987"/>
                </a:lnTo>
                <a:lnTo>
                  <a:pt x="1109519" y="652319"/>
                </a:lnTo>
                <a:lnTo>
                  <a:pt x="1073187" y="676816"/>
                </a:lnTo>
                <a:lnTo>
                  <a:pt x="1028700" y="685800"/>
                </a:lnTo>
                <a:lnTo>
                  <a:pt x="114300" y="685800"/>
                </a:lnTo>
                <a:lnTo>
                  <a:pt x="69812" y="676816"/>
                </a:lnTo>
                <a:lnTo>
                  <a:pt x="33480" y="652319"/>
                </a:lnTo>
                <a:lnTo>
                  <a:pt x="8983" y="615987"/>
                </a:lnTo>
                <a:lnTo>
                  <a:pt x="0" y="571500"/>
                </a:lnTo>
                <a:lnTo>
                  <a:pt x="0" y="1143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84"/>
          <p:cNvSpPr txBox="1"/>
          <p:nvPr/>
        </p:nvSpPr>
        <p:spPr>
          <a:xfrm>
            <a:off x="963269" y="3447669"/>
            <a:ext cx="892810" cy="635635"/>
          </a:xfrm>
          <a:prstGeom prst="rect">
            <a:avLst/>
          </a:prstGeom>
          <a:noFill/>
          <a:ln>
            <a:noFill/>
          </a:ln>
        </p:spPr>
        <p:txBody>
          <a:bodyPr anchorCtr="0" anchor="t" bIns="0" lIns="0" spcFirstLastPara="1" rIns="0" wrap="square" tIns="13325">
            <a:spAutoFit/>
          </a:bodyPr>
          <a:lstStyle/>
          <a:p>
            <a:pPr indent="-139065" lvl="0" marL="151130" marR="5080" rtl="0" algn="l">
              <a:lnSpc>
                <a:spcPct val="100000"/>
              </a:lnSpc>
              <a:spcBef>
                <a:spcPts val="0"/>
              </a:spcBef>
              <a:spcAft>
                <a:spcPts val="0"/>
              </a:spcAft>
              <a:buNone/>
            </a:pPr>
            <a:r>
              <a:rPr lang="en-US" sz="2000">
                <a:solidFill>
                  <a:srgbClr val="04607A"/>
                </a:solidFill>
                <a:latin typeface="Trebuchet MS"/>
                <a:ea typeface="Trebuchet MS"/>
                <a:cs typeface="Trebuchet MS"/>
                <a:sym typeface="Trebuchet MS"/>
              </a:rPr>
              <a:t>3m, 3c,  b oat</a:t>
            </a:r>
            <a:endParaRPr sz="2000">
              <a:solidFill>
                <a:schemeClr val="dk1"/>
              </a:solidFill>
              <a:latin typeface="Trebuchet MS"/>
              <a:ea typeface="Trebuchet MS"/>
              <a:cs typeface="Trebuchet MS"/>
              <a:sym typeface="Trebuchet MS"/>
            </a:endParaRPr>
          </a:p>
        </p:txBody>
      </p:sp>
      <p:sp>
        <p:nvSpPr>
          <p:cNvPr id="1076" name="Google Shape;1076;p84"/>
          <p:cNvSpPr/>
          <p:nvPr/>
        </p:nvSpPr>
        <p:spPr>
          <a:xfrm>
            <a:off x="755332" y="1028699"/>
            <a:ext cx="6957059" cy="5143500"/>
          </a:xfrm>
          <a:custGeom>
            <a:rect b="b" l="l" r="r" t="t"/>
            <a:pathLst>
              <a:path extrusionOk="0" h="5143500" w="6957059">
                <a:moveTo>
                  <a:pt x="387667" y="2400300"/>
                </a:moveTo>
                <a:lnTo>
                  <a:pt x="384924" y="2337435"/>
                </a:lnTo>
                <a:lnTo>
                  <a:pt x="381495" y="2258441"/>
                </a:lnTo>
                <a:lnTo>
                  <a:pt x="354355" y="2324608"/>
                </a:lnTo>
                <a:lnTo>
                  <a:pt x="13322" y="1710817"/>
                </a:lnTo>
                <a:lnTo>
                  <a:pt x="0" y="1718183"/>
                </a:lnTo>
                <a:lnTo>
                  <a:pt x="340982" y="2332012"/>
                </a:lnTo>
                <a:lnTo>
                  <a:pt x="270484" y="2320163"/>
                </a:lnTo>
                <a:lnTo>
                  <a:pt x="387667" y="2400300"/>
                </a:lnTo>
                <a:close/>
              </a:path>
              <a:path extrusionOk="0" h="5143500" w="6957059">
                <a:moveTo>
                  <a:pt x="5112067" y="3238500"/>
                </a:moveTo>
                <a:lnTo>
                  <a:pt x="5098491" y="3199638"/>
                </a:lnTo>
                <a:lnTo>
                  <a:pt x="5084000" y="3158109"/>
                </a:lnTo>
                <a:lnTo>
                  <a:pt x="5062779" y="3179940"/>
                </a:lnTo>
                <a:lnTo>
                  <a:pt x="3758247" y="1911642"/>
                </a:lnTo>
                <a:lnTo>
                  <a:pt x="4342676" y="1878799"/>
                </a:lnTo>
                <a:lnTo>
                  <a:pt x="4344352" y="1909191"/>
                </a:lnTo>
                <a:lnTo>
                  <a:pt x="4418266" y="1866900"/>
                </a:lnTo>
                <a:lnTo>
                  <a:pt x="4408868" y="1862836"/>
                </a:lnTo>
                <a:lnTo>
                  <a:pt x="4340161" y="1833118"/>
                </a:lnTo>
                <a:lnTo>
                  <a:pt x="4341838" y="1863559"/>
                </a:lnTo>
                <a:lnTo>
                  <a:pt x="3776548" y="1895335"/>
                </a:lnTo>
                <a:lnTo>
                  <a:pt x="4353776" y="1603248"/>
                </a:lnTo>
                <a:lnTo>
                  <a:pt x="4367593" y="1630553"/>
                </a:lnTo>
                <a:lnTo>
                  <a:pt x="4402086" y="1583944"/>
                </a:lnTo>
                <a:lnTo>
                  <a:pt x="4418266" y="1562100"/>
                </a:lnTo>
                <a:lnTo>
                  <a:pt x="4333176" y="1562481"/>
                </a:lnTo>
                <a:lnTo>
                  <a:pt x="4346905" y="1589659"/>
                </a:lnTo>
                <a:lnTo>
                  <a:pt x="3737038" y="1898142"/>
                </a:lnTo>
                <a:lnTo>
                  <a:pt x="3740467" y="1905000"/>
                </a:lnTo>
                <a:lnTo>
                  <a:pt x="3735133" y="1910461"/>
                </a:lnTo>
                <a:lnTo>
                  <a:pt x="5052187" y="3190824"/>
                </a:lnTo>
                <a:lnTo>
                  <a:pt x="5030914" y="3212719"/>
                </a:lnTo>
                <a:lnTo>
                  <a:pt x="5112067" y="3238500"/>
                </a:lnTo>
                <a:close/>
              </a:path>
              <a:path extrusionOk="0" h="5143500" w="6957059">
                <a:moveTo>
                  <a:pt x="6556527" y="3620770"/>
                </a:moveTo>
                <a:lnTo>
                  <a:pt x="6495859" y="3620770"/>
                </a:lnTo>
                <a:lnTo>
                  <a:pt x="6483159" y="3620770"/>
                </a:lnTo>
                <a:lnTo>
                  <a:pt x="6480238" y="3649853"/>
                </a:lnTo>
                <a:lnTo>
                  <a:pt x="6556527" y="3620770"/>
                </a:lnTo>
                <a:close/>
              </a:path>
              <a:path extrusionOk="0" h="5143500" w="6957059">
                <a:moveTo>
                  <a:pt x="6559867" y="3390900"/>
                </a:moveTo>
                <a:lnTo>
                  <a:pt x="6474650" y="3390900"/>
                </a:lnTo>
                <a:lnTo>
                  <a:pt x="6488265" y="3418192"/>
                </a:lnTo>
                <a:lnTo>
                  <a:pt x="6175438" y="3574542"/>
                </a:lnTo>
                <a:lnTo>
                  <a:pt x="6178867" y="3581400"/>
                </a:lnTo>
                <a:lnTo>
                  <a:pt x="6173025" y="3586353"/>
                </a:lnTo>
                <a:lnTo>
                  <a:pt x="6352108" y="3795204"/>
                </a:lnTo>
                <a:lnTo>
                  <a:pt x="6328981" y="3815080"/>
                </a:lnTo>
                <a:lnTo>
                  <a:pt x="6407467" y="3848100"/>
                </a:lnTo>
                <a:lnTo>
                  <a:pt x="6396622" y="3804793"/>
                </a:lnTo>
                <a:lnTo>
                  <a:pt x="6386766" y="3765423"/>
                </a:lnTo>
                <a:lnTo>
                  <a:pt x="6363665" y="3785273"/>
                </a:lnTo>
                <a:lnTo>
                  <a:pt x="6209360" y="3605225"/>
                </a:lnTo>
                <a:lnTo>
                  <a:pt x="6488265" y="3744620"/>
                </a:lnTo>
                <a:lnTo>
                  <a:pt x="6474650" y="3771900"/>
                </a:lnTo>
                <a:lnTo>
                  <a:pt x="6559867" y="3771900"/>
                </a:lnTo>
                <a:lnTo>
                  <a:pt x="6543662" y="3750310"/>
                </a:lnTo>
                <a:lnTo>
                  <a:pt x="6508686" y="3703701"/>
                </a:lnTo>
                <a:lnTo>
                  <a:pt x="6495059" y="3730993"/>
                </a:lnTo>
                <a:lnTo>
                  <a:pt x="6219507" y="3593160"/>
                </a:lnTo>
                <a:lnTo>
                  <a:pt x="6483286" y="3619525"/>
                </a:lnTo>
                <a:lnTo>
                  <a:pt x="6495974" y="3619525"/>
                </a:lnTo>
                <a:lnTo>
                  <a:pt x="6559829" y="3619525"/>
                </a:lnTo>
                <a:lnTo>
                  <a:pt x="6487858" y="3574034"/>
                </a:lnTo>
                <a:lnTo>
                  <a:pt x="6484798" y="3604399"/>
                </a:lnTo>
                <a:lnTo>
                  <a:pt x="6205956" y="3576434"/>
                </a:lnTo>
                <a:lnTo>
                  <a:pt x="6495059" y="3431819"/>
                </a:lnTo>
                <a:lnTo>
                  <a:pt x="6508686" y="3459099"/>
                </a:lnTo>
                <a:lnTo>
                  <a:pt x="6543662" y="3412490"/>
                </a:lnTo>
                <a:lnTo>
                  <a:pt x="6559867" y="3390900"/>
                </a:lnTo>
                <a:close/>
              </a:path>
              <a:path extrusionOk="0" h="5143500" w="6957059">
                <a:moveTo>
                  <a:pt x="6636067" y="4610100"/>
                </a:moveTo>
                <a:lnTo>
                  <a:pt x="6551104" y="4604232"/>
                </a:lnTo>
                <a:lnTo>
                  <a:pt x="6562814" y="4632350"/>
                </a:lnTo>
                <a:lnTo>
                  <a:pt x="6201067" y="4783099"/>
                </a:lnTo>
                <a:lnTo>
                  <a:pt x="6444970" y="4447629"/>
                </a:lnTo>
                <a:lnTo>
                  <a:pt x="6469697" y="4465574"/>
                </a:lnTo>
                <a:lnTo>
                  <a:pt x="6475870" y="4428363"/>
                </a:lnTo>
                <a:lnTo>
                  <a:pt x="6483667" y="4381500"/>
                </a:lnTo>
                <a:lnTo>
                  <a:pt x="6407975" y="4420743"/>
                </a:lnTo>
                <a:lnTo>
                  <a:pt x="6432626" y="4438650"/>
                </a:lnTo>
                <a:lnTo>
                  <a:pt x="6172644" y="4796117"/>
                </a:lnTo>
                <a:lnTo>
                  <a:pt x="6178867" y="4800600"/>
                </a:lnTo>
                <a:lnTo>
                  <a:pt x="6173152" y="4805667"/>
                </a:lnTo>
                <a:lnTo>
                  <a:pt x="6427343" y="5091608"/>
                </a:lnTo>
                <a:lnTo>
                  <a:pt x="6404546" y="5111851"/>
                </a:lnTo>
                <a:lnTo>
                  <a:pt x="6483667" y="5143500"/>
                </a:lnTo>
                <a:lnTo>
                  <a:pt x="6472275" y="5101094"/>
                </a:lnTo>
                <a:lnTo>
                  <a:pt x="6461569" y="5061229"/>
                </a:lnTo>
                <a:lnTo>
                  <a:pt x="6438760" y="5081473"/>
                </a:lnTo>
                <a:lnTo>
                  <a:pt x="6206744" y="4820475"/>
                </a:lnTo>
                <a:lnTo>
                  <a:pt x="6562814" y="4968862"/>
                </a:lnTo>
                <a:lnTo>
                  <a:pt x="6551104" y="4996954"/>
                </a:lnTo>
                <a:lnTo>
                  <a:pt x="6636067" y="4991100"/>
                </a:lnTo>
                <a:lnTo>
                  <a:pt x="6621056" y="4973713"/>
                </a:lnTo>
                <a:lnTo>
                  <a:pt x="6580441" y="4926622"/>
                </a:lnTo>
                <a:lnTo>
                  <a:pt x="6568707" y="4954765"/>
                </a:lnTo>
                <a:lnTo>
                  <a:pt x="6210668" y="4805604"/>
                </a:lnTo>
                <a:lnTo>
                  <a:pt x="6560744" y="4776432"/>
                </a:lnTo>
                <a:lnTo>
                  <a:pt x="6563296" y="4806797"/>
                </a:lnTo>
                <a:lnTo>
                  <a:pt x="6636067" y="4762500"/>
                </a:lnTo>
                <a:lnTo>
                  <a:pt x="6630251" y="4760176"/>
                </a:lnTo>
                <a:lnTo>
                  <a:pt x="6556946" y="4730864"/>
                </a:lnTo>
                <a:lnTo>
                  <a:pt x="6559474" y="4761242"/>
                </a:lnTo>
                <a:lnTo>
                  <a:pt x="6226568" y="4788992"/>
                </a:lnTo>
                <a:lnTo>
                  <a:pt x="6568707" y="4646447"/>
                </a:lnTo>
                <a:lnTo>
                  <a:pt x="6580441" y="4674578"/>
                </a:lnTo>
                <a:lnTo>
                  <a:pt x="6621056" y="4627486"/>
                </a:lnTo>
                <a:lnTo>
                  <a:pt x="6636067" y="4610100"/>
                </a:lnTo>
                <a:close/>
              </a:path>
              <a:path extrusionOk="0" h="5143500" w="6957059">
                <a:moveTo>
                  <a:pt x="6956869" y="83693"/>
                </a:moveTo>
                <a:lnTo>
                  <a:pt x="6952158" y="59055"/>
                </a:lnTo>
                <a:lnTo>
                  <a:pt x="6940867" y="0"/>
                </a:lnTo>
                <a:lnTo>
                  <a:pt x="6883463" y="62992"/>
                </a:lnTo>
                <a:lnTo>
                  <a:pt x="6912775" y="71272"/>
                </a:lnTo>
                <a:lnTo>
                  <a:pt x="6019101" y="3236468"/>
                </a:lnTo>
                <a:lnTo>
                  <a:pt x="6033833" y="3240532"/>
                </a:lnTo>
                <a:lnTo>
                  <a:pt x="6927482" y="75412"/>
                </a:lnTo>
                <a:lnTo>
                  <a:pt x="6956869" y="8369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7" name="Google Shape;1077;p84"/>
          <p:cNvSpPr txBox="1"/>
          <p:nvPr/>
        </p:nvSpPr>
        <p:spPr>
          <a:xfrm>
            <a:off x="5329554" y="2691511"/>
            <a:ext cx="38544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etc.</a:t>
            </a:r>
            <a:endParaRPr sz="2000">
              <a:solidFill>
                <a:schemeClr val="dk1"/>
              </a:solidFill>
              <a:latin typeface="Times New Roman"/>
              <a:ea typeface="Times New Roman"/>
              <a:cs typeface="Times New Roman"/>
              <a:sym typeface="Times New Roman"/>
            </a:endParaRPr>
          </a:p>
        </p:txBody>
      </p:sp>
      <p:grpSp>
        <p:nvGrpSpPr>
          <p:cNvPr id="1078" name="Google Shape;1078;p84"/>
          <p:cNvGrpSpPr/>
          <p:nvPr/>
        </p:nvGrpSpPr>
        <p:grpSpPr>
          <a:xfrm>
            <a:off x="2133600" y="1752599"/>
            <a:ext cx="3040126" cy="3177159"/>
            <a:chOff x="2133600" y="1752599"/>
            <a:chExt cx="3040126" cy="3177159"/>
          </a:xfrm>
        </p:grpSpPr>
        <p:sp>
          <p:nvSpPr>
            <p:cNvPr id="1079" name="Google Shape;1079;p84"/>
            <p:cNvSpPr/>
            <p:nvPr/>
          </p:nvSpPr>
          <p:spPr>
            <a:xfrm>
              <a:off x="4492371" y="1752599"/>
              <a:ext cx="681355" cy="549910"/>
            </a:xfrm>
            <a:custGeom>
              <a:rect b="b" l="l" r="r" t="t"/>
              <a:pathLst>
                <a:path extrusionOk="0" h="549910" w="681354">
                  <a:moveTo>
                    <a:pt x="681228" y="0"/>
                  </a:moveTo>
                  <a:lnTo>
                    <a:pt x="596138" y="381"/>
                  </a:lnTo>
                  <a:lnTo>
                    <a:pt x="609866" y="27559"/>
                  </a:lnTo>
                  <a:lnTo>
                    <a:pt x="0" y="336042"/>
                  </a:lnTo>
                  <a:lnTo>
                    <a:pt x="3429" y="342900"/>
                  </a:lnTo>
                  <a:lnTo>
                    <a:pt x="1397" y="350266"/>
                  </a:lnTo>
                  <a:lnTo>
                    <a:pt x="605891" y="520065"/>
                  </a:lnTo>
                  <a:lnTo>
                    <a:pt x="597662" y="549402"/>
                  </a:lnTo>
                  <a:lnTo>
                    <a:pt x="681228" y="533400"/>
                  </a:lnTo>
                  <a:lnTo>
                    <a:pt x="670331" y="523494"/>
                  </a:lnTo>
                  <a:lnTo>
                    <a:pt x="618236" y="476123"/>
                  </a:lnTo>
                  <a:lnTo>
                    <a:pt x="609993" y="505472"/>
                  </a:lnTo>
                  <a:lnTo>
                    <a:pt x="49606" y="347954"/>
                  </a:lnTo>
                  <a:lnTo>
                    <a:pt x="605637" y="316699"/>
                  </a:lnTo>
                  <a:lnTo>
                    <a:pt x="607314" y="347091"/>
                  </a:lnTo>
                  <a:lnTo>
                    <a:pt x="681228" y="304800"/>
                  </a:lnTo>
                  <a:lnTo>
                    <a:pt x="671830" y="300736"/>
                  </a:lnTo>
                  <a:lnTo>
                    <a:pt x="603123" y="271018"/>
                  </a:lnTo>
                  <a:lnTo>
                    <a:pt x="604799" y="301459"/>
                  </a:lnTo>
                  <a:lnTo>
                    <a:pt x="39509" y="333235"/>
                  </a:lnTo>
                  <a:lnTo>
                    <a:pt x="616737" y="41148"/>
                  </a:lnTo>
                  <a:lnTo>
                    <a:pt x="630555" y="68453"/>
                  </a:lnTo>
                  <a:lnTo>
                    <a:pt x="665048" y="21844"/>
                  </a:lnTo>
                  <a:lnTo>
                    <a:pt x="68122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0" name="Google Shape;1080;p84"/>
            <p:cNvPicPr preferRelativeResize="0"/>
            <p:nvPr/>
          </p:nvPicPr>
          <p:blipFill rotWithShape="1">
            <a:blip r:embed="rId3">
              <a:alphaModFix/>
            </a:blip>
            <a:srcRect b="0" l="0" r="0" t="0"/>
            <a:stretch/>
          </p:blipFill>
          <p:spPr>
            <a:xfrm>
              <a:off x="2362200" y="2692527"/>
              <a:ext cx="228600" cy="103377"/>
            </a:xfrm>
            <a:prstGeom prst="rect">
              <a:avLst/>
            </a:prstGeom>
            <a:noFill/>
            <a:ln>
              <a:noFill/>
            </a:ln>
          </p:spPr>
        </p:pic>
        <p:sp>
          <p:nvSpPr>
            <p:cNvPr id="1081" name="Google Shape;1081;p84"/>
            <p:cNvSpPr/>
            <p:nvPr/>
          </p:nvSpPr>
          <p:spPr>
            <a:xfrm>
              <a:off x="2133600" y="2921253"/>
              <a:ext cx="1143000" cy="2008505"/>
            </a:xfrm>
            <a:custGeom>
              <a:rect b="b" l="l" r="r" t="t"/>
              <a:pathLst>
                <a:path extrusionOk="0" h="2008504" w="1143000">
                  <a:moveTo>
                    <a:pt x="457200" y="1957070"/>
                  </a:moveTo>
                  <a:lnTo>
                    <a:pt x="368808" y="1905127"/>
                  </a:lnTo>
                  <a:lnTo>
                    <a:pt x="364871" y="1906143"/>
                  </a:lnTo>
                  <a:lnTo>
                    <a:pt x="361315" y="1912239"/>
                  </a:lnTo>
                  <a:lnTo>
                    <a:pt x="362331" y="1916049"/>
                  </a:lnTo>
                  <a:lnTo>
                    <a:pt x="421208" y="1950643"/>
                  </a:lnTo>
                  <a:lnTo>
                    <a:pt x="0" y="1949196"/>
                  </a:lnTo>
                  <a:lnTo>
                    <a:pt x="0" y="1961896"/>
                  </a:lnTo>
                  <a:lnTo>
                    <a:pt x="421195" y="1963343"/>
                  </a:lnTo>
                  <a:lnTo>
                    <a:pt x="362077" y="1997583"/>
                  </a:lnTo>
                  <a:lnTo>
                    <a:pt x="361061" y="2001393"/>
                  </a:lnTo>
                  <a:lnTo>
                    <a:pt x="362839" y="2004441"/>
                  </a:lnTo>
                  <a:lnTo>
                    <a:pt x="364490" y="2007489"/>
                  </a:lnTo>
                  <a:lnTo>
                    <a:pt x="368427" y="2008505"/>
                  </a:lnTo>
                  <a:lnTo>
                    <a:pt x="446239" y="1963420"/>
                  </a:lnTo>
                  <a:lnTo>
                    <a:pt x="457200" y="1957070"/>
                  </a:lnTo>
                  <a:close/>
                </a:path>
                <a:path extrusionOk="0" h="2008504" w="1143000">
                  <a:moveTo>
                    <a:pt x="1066800" y="737870"/>
                  </a:moveTo>
                  <a:lnTo>
                    <a:pt x="978408" y="685800"/>
                  </a:lnTo>
                  <a:lnTo>
                    <a:pt x="974598" y="686816"/>
                  </a:lnTo>
                  <a:lnTo>
                    <a:pt x="972820" y="689737"/>
                  </a:lnTo>
                  <a:lnTo>
                    <a:pt x="971042" y="692785"/>
                  </a:lnTo>
                  <a:lnTo>
                    <a:pt x="972058" y="696722"/>
                  </a:lnTo>
                  <a:lnTo>
                    <a:pt x="974979" y="698500"/>
                  </a:lnTo>
                  <a:lnTo>
                    <a:pt x="1030795" y="731405"/>
                  </a:lnTo>
                  <a:lnTo>
                    <a:pt x="762000" y="729996"/>
                  </a:lnTo>
                  <a:lnTo>
                    <a:pt x="762000" y="742696"/>
                  </a:lnTo>
                  <a:lnTo>
                    <a:pt x="1030770" y="744105"/>
                  </a:lnTo>
                  <a:lnTo>
                    <a:pt x="974598" y="776478"/>
                  </a:lnTo>
                  <a:lnTo>
                    <a:pt x="971550" y="778129"/>
                  </a:lnTo>
                  <a:lnTo>
                    <a:pt x="970534" y="782066"/>
                  </a:lnTo>
                  <a:lnTo>
                    <a:pt x="974090" y="788162"/>
                  </a:lnTo>
                  <a:lnTo>
                    <a:pt x="977900" y="789178"/>
                  </a:lnTo>
                  <a:lnTo>
                    <a:pt x="1055789" y="744220"/>
                  </a:lnTo>
                  <a:lnTo>
                    <a:pt x="1066800" y="737870"/>
                  </a:lnTo>
                  <a:close/>
                </a:path>
                <a:path extrusionOk="0" h="2008504" w="1143000">
                  <a:moveTo>
                    <a:pt x="1066800" y="52070"/>
                  </a:moveTo>
                  <a:lnTo>
                    <a:pt x="978408" y="0"/>
                  </a:lnTo>
                  <a:lnTo>
                    <a:pt x="974598" y="1016"/>
                  </a:lnTo>
                  <a:lnTo>
                    <a:pt x="972820" y="3937"/>
                  </a:lnTo>
                  <a:lnTo>
                    <a:pt x="971042" y="6985"/>
                  </a:lnTo>
                  <a:lnTo>
                    <a:pt x="972058" y="10922"/>
                  </a:lnTo>
                  <a:lnTo>
                    <a:pt x="974979" y="12700"/>
                  </a:lnTo>
                  <a:lnTo>
                    <a:pt x="1030795" y="45605"/>
                  </a:lnTo>
                  <a:lnTo>
                    <a:pt x="762000" y="44196"/>
                  </a:lnTo>
                  <a:lnTo>
                    <a:pt x="762000" y="56896"/>
                  </a:lnTo>
                  <a:lnTo>
                    <a:pt x="1030770" y="58305"/>
                  </a:lnTo>
                  <a:lnTo>
                    <a:pt x="974598" y="90678"/>
                  </a:lnTo>
                  <a:lnTo>
                    <a:pt x="971550" y="92329"/>
                  </a:lnTo>
                  <a:lnTo>
                    <a:pt x="970534" y="96266"/>
                  </a:lnTo>
                  <a:lnTo>
                    <a:pt x="974090" y="102362"/>
                  </a:lnTo>
                  <a:lnTo>
                    <a:pt x="977900" y="103378"/>
                  </a:lnTo>
                  <a:lnTo>
                    <a:pt x="1055789" y="58420"/>
                  </a:lnTo>
                  <a:lnTo>
                    <a:pt x="1066800" y="52070"/>
                  </a:lnTo>
                  <a:close/>
                </a:path>
                <a:path extrusionOk="0" h="2008504" w="1143000">
                  <a:moveTo>
                    <a:pt x="1143000" y="1361821"/>
                  </a:moveTo>
                  <a:lnTo>
                    <a:pt x="1060196" y="1307465"/>
                  </a:lnTo>
                  <a:lnTo>
                    <a:pt x="1057148" y="1305560"/>
                  </a:lnTo>
                  <a:lnTo>
                    <a:pt x="1053211" y="1306449"/>
                  </a:lnTo>
                  <a:lnTo>
                    <a:pt x="1049401" y="1312291"/>
                  </a:lnTo>
                  <a:lnTo>
                    <a:pt x="1050290" y="1316228"/>
                  </a:lnTo>
                  <a:lnTo>
                    <a:pt x="1107300" y="1353616"/>
                  </a:lnTo>
                  <a:lnTo>
                    <a:pt x="838581" y="1339596"/>
                  </a:lnTo>
                  <a:lnTo>
                    <a:pt x="837819" y="1352296"/>
                  </a:lnTo>
                  <a:lnTo>
                    <a:pt x="1106551" y="1366316"/>
                  </a:lnTo>
                  <a:lnTo>
                    <a:pt x="1049147" y="1395984"/>
                  </a:lnTo>
                  <a:lnTo>
                    <a:pt x="1045972" y="1397508"/>
                  </a:lnTo>
                  <a:lnTo>
                    <a:pt x="1044829" y="1401445"/>
                  </a:lnTo>
                  <a:lnTo>
                    <a:pt x="1046353" y="1404493"/>
                  </a:lnTo>
                  <a:lnTo>
                    <a:pt x="1048004" y="1407668"/>
                  </a:lnTo>
                  <a:lnTo>
                    <a:pt x="1051814" y="1408811"/>
                  </a:lnTo>
                  <a:lnTo>
                    <a:pt x="1054989" y="1407287"/>
                  </a:lnTo>
                  <a:lnTo>
                    <a:pt x="1131925" y="1367536"/>
                  </a:lnTo>
                  <a:lnTo>
                    <a:pt x="1143000" y="1361821"/>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2" name="Google Shape;1082;p84"/>
          <p:cNvSpPr txBox="1"/>
          <p:nvPr/>
        </p:nvSpPr>
        <p:spPr>
          <a:xfrm>
            <a:off x="5329554" y="1852625"/>
            <a:ext cx="385445"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etc.</a:t>
            </a:r>
            <a:endParaRPr sz="2000">
              <a:solidFill>
                <a:schemeClr val="dk1"/>
              </a:solidFill>
              <a:latin typeface="Times New Roman"/>
              <a:ea typeface="Times New Roman"/>
              <a:cs typeface="Times New Roman"/>
              <a:sym typeface="Times New Roman"/>
            </a:endParaRPr>
          </a:p>
        </p:txBody>
      </p:sp>
      <p:sp>
        <p:nvSpPr>
          <p:cNvPr id="1083" name="Google Shape;1083;p84"/>
          <p:cNvSpPr/>
          <p:nvPr/>
        </p:nvSpPr>
        <p:spPr>
          <a:xfrm>
            <a:off x="2514600" y="6349326"/>
            <a:ext cx="609600" cy="103505"/>
          </a:xfrm>
          <a:custGeom>
            <a:rect b="b" l="l" r="r" t="t"/>
            <a:pathLst>
              <a:path extrusionOk="0" h="103504" w="609600">
                <a:moveTo>
                  <a:pt x="88773" y="0"/>
                </a:moveTo>
                <a:lnTo>
                  <a:pt x="0" y="51473"/>
                </a:lnTo>
                <a:lnTo>
                  <a:pt x="88518" y="103403"/>
                </a:lnTo>
                <a:lnTo>
                  <a:pt x="92329" y="102387"/>
                </a:lnTo>
                <a:lnTo>
                  <a:pt x="95885" y="96342"/>
                </a:lnTo>
                <a:lnTo>
                  <a:pt x="94868" y="92455"/>
                </a:lnTo>
                <a:lnTo>
                  <a:pt x="36000" y="57909"/>
                </a:lnTo>
                <a:lnTo>
                  <a:pt x="12573" y="57848"/>
                </a:lnTo>
                <a:lnTo>
                  <a:pt x="12573" y="45161"/>
                </a:lnTo>
                <a:lnTo>
                  <a:pt x="36166" y="45161"/>
                </a:lnTo>
                <a:lnTo>
                  <a:pt x="95123" y="10985"/>
                </a:lnTo>
                <a:lnTo>
                  <a:pt x="96138" y="7099"/>
                </a:lnTo>
                <a:lnTo>
                  <a:pt x="92582" y="1028"/>
                </a:lnTo>
                <a:lnTo>
                  <a:pt x="88773" y="0"/>
                </a:lnTo>
                <a:close/>
              </a:path>
              <a:path extrusionOk="0" h="103504" w="609600">
                <a:moveTo>
                  <a:pt x="36061" y="45222"/>
                </a:moveTo>
                <a:lnTo>
                  <a:pt x="25154" y="51544"/>
                </a:lnTo>
                <a:lnTo>
                  <a:pt x="36000" y="57909"/>
                </a:lnTo>
                <a:lnTo>
                  <a:pt x="609600" y="59410"/>
                </a:lnTo>
                <a:lnTo>
                  <a:pt x="609600" y="46710"/>
                </a:lnTo>
                <a:lnTo>
                  <a:pt x="36061" y="45222"/>
                </a:lnTo>
                <a:close/>
              </a:path>
              <a:path extrusionOk="0" h="103504" w="609600">
                <a:moveTo>
                  <a:pt x="12573" y="45161"/>
                </a:moveTo>
                <a:lnTo>
                  <a:pt x="12573" y="57848"/>
                </a:lnTo>
                <a:lnTo>
                  <a:pt x="36000" y="57909"/>
                </a:lnTo>
                <a:lnTo>
                  <a:pt x="34446" y="56997"/>
                </a:lnTo>
                <a:lnTo>
                  <a:pt x="15748" y="56997"/>
                </a:lnTo>
                <a:lnTo>
                  <a:pt x="15748" y="46024"/>
                </a:lnTo>
                <a:lnTo>
                  <a:pt x="34677" y="46024"/>
                </a:lnTo>
                <a:lnTo>
                  <a:pt x="36061" y="45222"/>
                </a:lnTo>
                <a:lnTo>
                  <a:pt x="12573" y="45161"/>
                </a:lnTo>
                <a:close/>
              </a:path>
              <a:path extrusionOk="0" h="103504" w="609600">
                <a:moveTo>
                  <a:pt x="15748" y="46024"/>
                </a:moveTo>
                <a:lnTo>
                  <a:pt x="15748" y="56997"/>
                </a:lnTo>
                <a:lnTo>
                  <a:pt x="25154" y="51544"/>
                </a:lnTo>
                <a:lnTo>
                  <a:pt x="15748" y="46024"/>
                </a:lnTo>
                <a:close/>
              </a:path>
              <a:path extrusionOk="0" h="103504" w="609600">
                <a:moveTo>
                  <a:pt x="25154" y="51544"/>
                </a:moveTo>
                <a:lnTo>
                  <a:pt x="15748" y="56997"/>
                </a:lnTo>
                <a:lnTo>
                  <a:pt x="34446" y="56997"/>
                </a:lnTo>
                <a:lnTo>
                  <a:pt x="25154" y="51544"/>
                </a:lnTo>
                <a:close/>
              </a:path>
              <a:path extrusionOk="0" h="103504" w="609600">
                <a:moveTo>
                  <a:pt x="34677" y="46024"/>
                </a:moveTo>
                <a:lnTo>
                  <a:pt x="15748" y="46024"/>
                </a:lnTo>
                <a:lnTo>
                  <a:pt x="25154" y="51544"/>
                </a:lnTo>
                <a:lnTo>
                  <a:pt x="34677" y="46024"/>
                </a:lnTo>
                <a:close/>
              </a:path>
              <a:path extrusionOk="0" h="103504" w="609600">
                <a:moveTo>
                  <a:pt x="36166" y="45161"/>
                </a:moveTo>
                <a:lnTo>
                  <a:pt x="12573" y="45161"/>
                </a:lnTo>
                <a:lnTo>
                  <a:pt x="36061" y="45222"/>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84"/>
          <p:cNvSpPr txBox="1"/>
          <p:nvPr/>
        </p:nvSpPr>
        <p:spPr>
          <a:xfrm>
            <a:off x="5489828" y="3378530"/>
            <a:ext cx="286385"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008000"/>
                </a:solidFill>
                <a:latin typeface="Trebuchet MS"/>
                <a:ea typeface="Trebuchet MS"/>
                <a:cs typeface="Trebuchet MS"/>
                <a:sym typeface="Trebuchet MS"/>
              </a:rPr>
              <a:t>1c</a:t>
            </a:r>
            <a:endParaRPr sz="2000">
              <a:solidFill>
                <a:schemeClr val="dk1"/>
              </a:solidFill>
              <a:latin typeface="Trebuchet MS"/>
              <a:ea typeface="Trebuchet MS"/>
              <a:cs typeface="Trebuchet MS"/>
              <a:sym typeface="Trebuchet MS"/>
            </a:endParaRPr>
          </a:p>
        </p:txBody>
      </p:sp>
      <p:grpSp>
        <p:nvGrpSpPr>
          <p:cNvPr id="1085" name="Google Shape;1085;p84"/>
          <p:cNvGrpSpPr/>
          <p:nvPr/>
        </p:nvGrpSpPr>
        <p:grpSpPr>
          <a:xfrm>
            <a:off x="5486400" y="762000"/>
            <a:ext cx="3352800" cy="2947796"/>
            <a:chOff x="5486400" y="762000"/>
            <a:chExt cx="3352800" cy="2947796"/>
          </a:xfrm>
        </p:grpSpPr>
        <p:sp>
          <p:nvSpPr>
            <p:cNvPr id="1086" name="Google Shape;1086;p84"/>
            <p:cNvSpPr/>
            <p:nvPr/>
          </p:nvSpPr>
          <p:spPr>
            <a:xfrm>
              <a:off x="5486400" y="3606291"/>
              <a:ext cx="381000" cy="103505"/>
            </a:xfrm>
            <a:custGeom>
              <a:rect b="b" l="l" r="r" t="t"/>
              <a:pathLst>
                <a:path extrusionOk="0" h="103504" w="381000">
                  <a:moveTo>
                    <a:pt x="88773" y="0"/>
                  </a:moveTo>
                  <a:lnTo>
                    <a:pt x="0" y="51308"/>
                  </a:lnTo>
                  <a:lnTo>
                    <a:pt x="88391" y="103378"/>
                  </a:lnTo>
                  <a:lnTo>
                    <a:pt x="92328" y="102362"/>
                  </a:lnTo>
                  <a:lnTo>
                    <a:pt x="95885" y="96266"/>
                  </a:lnTo>
                  <a:lnTo>
                    <a:pt x="94869" y="92456"/>
                  </a:lnTo>
                  <a:lnTo>
                    <a:pt x="35954" y="57754"/>
                  </a:lnTo>
                  <a:lnTo>
                    <a:pt x="12573" y="57658"/>
                  </a:lnTo>
                  <a:lnTo>
                    <a:pt x="12573" y="44958"/>
                  </a:lnTo>
                  <a:lnTo>
                    <a:pt x="36359" y="44958"/>
                  </a:lnTo>
                  <a:lnTo>
                    <a:pt x="95123" y="10922"/>
                  </a:lnTo>
                  <a:lnTo>
                    <a:pt x="96265" y="7112"/>
                  </a:lnTo>
                  <a:lnTo>
                    <a:pt x="92710" y="1016"/>
                  </a:lnTo>
                  <a:lnTo>
                    <a:pt x="88773" y="0"/>
                  </a:lnTo>
                  <a:close/>
                </a:path>
                <a:path extrusionOk="0" h="103504" w="381000">
                  <a:moveTo>
                    <a:pt x="36190" y="45055"/>
                  </a:moveTo>
                  <a:lnTo>
                    <a:pt x="25203" y="51419"/>
                  </a:lnTo>
                  <a:lnTo>
                    <a:pt x="35954" y="57754"/>
                  </a:lnTo>
                  <a:lnTo>
                    <a:pt x="381000" y="59182"/>
                  </a:lnTo>
                  <a:lnTo>
                    <a:pt x="381000" y="46482"/>
                  </a:lnTo>
                  <a:lnTo>
                    <a:pt x="36190" y="45055"/>
                  </a:lnTo>
                  <a:close/>
                </a:path>
                <a:path extrusionOk="0" h="103504" w="381000">
                  <a:moveTo>
                    <a:pt x="12573" y="44958"/>
                  </a:moveTo>
                  <a:lnTo>
                    <a:pt x="12573" y="57658"/>
                  </a:lnTo>
                  <a:lnTo>
                    <a:pt x="35954" y="57754"/>
                  </a:lnTo>
                  <a:lnTo>
                    <a:pt x="34496" y="56896"/>
                  </a:lnTo>
                  <a:lnTo>
                    <a:pt x="15748" y="56896"/>
                  </a:lnTo>
                  <a:lnTo>
                    <a:pt x="15748" y="45847"/>
                  </a:lnTo>
                  <a:lnTo>
                    <a:pt x="34824" y="45847"/>
                  </a:lnTo>
                  <a:lnTo>
                    <a:pt x="36190" y="45055"/>
                  </a:lnTo>
                  <a:lnTo>
                    <a:pt x="12573" y="44958"/>
                  </a:lnTo>
                  <a:close/>
                </a:path>
                <a:path extrusionOk="0" h="103504" w="381000">
                  <a:moveTo>
                    <a:pt x="15748" y="45847"/>
                  </a:moveTo>
                  <a:lnTo>
                    <a:pt x="15748" y="56896"/>
                  </a:lnTo>
                  <a:lnTo>
                    <a:pt x="25203" y="51419"/>
                  </a:lnTo>
                  <a:lnTo>
                    <a:pt x="15748" y="45847"/>
                  </a:lnTo>
                  <a:close/>
                </a:path>
                <a:path extrusionOk="0" h="103504" w="381000">
                  <a:moveTo>
                    <a:pt x="25203" y="51419"/>
                  </a:moveTo>
                  <a:lnTo>
                    <a:pt x="15748" y="56896"/>
                  </a:lnTo>
                  <a:lnTo>
                    <a:pt x="34496" y="56896"/>
                  </a:lnTo>
                  <a:lnTo>
                    <a:pt x="25203" y="51419"/>
                  </a:lnTo>
                  <a:close/>
                </a:path>
                <a:path extrusionOk="0" h="103504" w="381000">
                  <a:moveTo>
                    <a:pt x="34824" y="45847"/>
                  </a:moveTo>
                  <a:lnTo>
                    <a:pt x="15748" y="45847"/>
                  </a:lnTo>
                  <a:lnTo>
                    <a:pt x="25203" y="51419"/>
                  </a:lnTo>
                  <a:lnTo>
                    <a:pt x="34824" y="45847"/>
                  </a:lnTo>
                  <a:close/>
                </a:path>
                <a:path extrusionOk="0" h="103504" w="381000">
                  <a:moveTo>
                    <a:pt x="36359" y="44958"/>
                  </a:moveTo>
                  <a:lnTo>
                    <a:pt x="12573" y="44958"/>
                  </a:lnTo>
                  <a:lnTo>
                    <a:pt x="36190" y="45055"/>
                  </a:lnTo>
                  <a:lnTo>
                    <a:pt x="36359" y="44958"/>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84"/>
            <p:cNvSpPr/>
            <p:nvPr/>
          </p:nvSpPr>
          <p:spPr>
            <a:xfrm>
              <a:off x="7696200" y="762000"/>
              <a:ext cx="1143000" cy="533400"/>
            </a:xfrm>
            <a:custGeom>
              <a:rect b="b" l="l" r="r" t="t"/>
              <a:pathLst>
                <a:path extrusionOk="0" h="533400" w="1143000">
                  <a:moveTo>
                    <a:pt x="0" y="88900"/>
                  </a:moveTo>
                  <a:lnTo>
                    <a:pt x="6979" y="54274"/>
                  </a:lnTo>
                  <a:lnTo>
                    <a:pt x="26019" y="26019"/>
                  </a:lnTo>
                  <a:lnTo>
                    <a:pt x="54274" y="6979"/>
                  </a:lnTo>
                  <a:lnTo>
                    <a:pt x="88900" y="0"/>
                  </a:lnTo>
                  <a:lnTo>
                    <a:pt x="1054100" y="0"/>
                  </a:lnTo>
                  <a:lnTo>
                    <a:pt x="1088725" y="6979"/>
                  </a:lnTo>
                  <a:lnTo>
                    <a:pt x="1116980" y="26019"/>
                  </a:lnTo>
                  <a:lnTo>
                    <a:pt x="1136020" y="54274"/>
                  </a:lnTo>
                  <a:lnTo>
                    <a:pt x="1143000" y="88900"/>
                  </a:lnTo>
                  <a:lnTo>
                    <a:pt x="1143000" y="444500"/>
                  </a:lnTo>
                  <a:lnTo>
                    <a:pt x="1136020" y="479125"/>
                  </a:lnTo>
                  <a:lnTo>
                    <a:pt x="1116980" y="507380"/>
                  </a:lnTo>
                  <a:lnTo>
                    <a:pt x="1088725" y="526420"/>
                  </a:lnTo>
                  <a:lnTo>
                    <a:pt x="1054100" y="533400"/>
                  </a:lnTo>
                  <a:lnTo>
                    <a:pt x="88900" y="533400"/>
                  </a:lnTo>
                  <a:lnTo>
                    <a:pt x="54274" y="526420"/>
                  </a:lnTo>
                  <a:lnTo>
                    <a:pt x="26019" y="507380"/>
                  </a:lnTo>
                  <a:lnTo>
                    <a:pt x="6979" y="479125"/>
                  </a:lnTo>
                  <a:lnTo>
                    <a:pt x="0" y="444500"/>
                  </a:lnTo>
                  <a:lnTo>
                    <a:pt x="0" y="889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8" name="Google Shape;1088;p84"/>
          <p:cNvSpPr txBox="1"/>
          <p:nvPr/>
        </p:nvSpPr>
        <p:spPr>
          <a:xfrm>
            <a:off x="6633209" y="3302330"/>
            <a:ext cx="286385"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04607A"/>
                </a:solidFill>
                <a:latin typeface="Trebuchet MS"/>
                <a:ea typeface="Trebuchet MS"/>
                <a:cs typeface="Trebuchet MS"/>
                <a:sym typeface="Trebuchet MS"/>
              </a:rPr>
              <a:t>2c</a:t>
            </a:r>
            <a:endParaRPr sz="2000">
              <a:solidFill>
                <a:schemeClr val="dk1"/>
              </a:solidFill>
              <a:latin typeface="Trebuchet MS"/>
              <a:ea typeface="Trebuchet MS"/>
              <a:cs typeface="Trebuchet MS"/>
              <a:sym typeface="Trebuchet MS"/>
            </a:endParaRPr>
          </a:p>
        </p:txBody>
      </p:sp>
      <p:grpSp>
        <p:nvGrpSpPr>
          <p:cNvPr id="1089" name="Google Shape;1089;p84"/>
          <p:cNvGrpSpPr/>
          <p:nvPr/>
        </p:nvGrpSpPr>
        <p:grpSpPr>
          <a:xfrm>
            <a:off x="6417564" y="1294638"/>
            <a:ext cx="2497836" cy="2577845"/>
            <a:chOff x="6417564" y="1294638"/>
            <a:chExt cx="2497836" cy="2577845"/>
          </a:xfrm>
        </p:grpSpPr>
        <p:pic>
          <p:nvPicPr>
            <p:cNvPr id="1090" name="Google Shape;1090;p84"/>
            <p:cNvPicPr preferRelativeResize="0"/>
            <p:nvPr/>
          </p:nvPicPr>
          <p:blipFill rotWithShape="1">
            <a:blip r:embed="rId4">
              <a:alphaModFix/>
            </a:blip>
            <a:srcRect b="0" l="0" r="0" t="0"/>
            <a:stretch/>
          </p:blipFill>
          <p:spPr>
            <a:xfrm>
              <a:off x="6417564" y="3523488"/>
              <a:ext cx="615695" cy="348995"/>
            </a:xfrm>
            <a:prstGeom prst="rect">
              <a:avLst/>
            </a:prstGeom>
            <a:noFill/>
            <a:ln>
              <a:noFill/>
            </a:ln>
          </p:spPr>
        </p:pic>
        <p:sp>
          <p:nvSpPr>
            <p:cNvPr id="1091" name="Google Shape;1091;p84"/>
            <p:cNvSpPr/>
            <p:nvPr/>
          </p:nvSpPr>
          <p:spPr>
            <a:xfrm>
              <a:off x="6477762" y="3599433"/>
              <a:ext cx="381000" cy="120650"/>
            </a:xfrm>
            <a:custGeom>
              <a:rect b="b" l="l" r="r" t="t"/>
              <a:pathLst>
                <a:path extrusionOk="0" h="120650" w="381000">
                  <a:moveTo>
                    <a:pt x="307338" y="73200"/>
                  </a:moveTo>
                  <a:lnTo>
                    <a:pt x="264794" y="97789"/>
                  </a:lnTo>
                  <a:lnTo>
                    <a:pt x="262636" y="105663"/>
                  </a:lnTo>
                  <a:lnTo>
                    <a:pt x="269747" y="118109"/>
                  </a:lnTo>
                  <a:lnTo>
                    <a:pt x="277748" y="120268"/>
                  </a:lnTo>
                  <a:lnTo>
                    <a:pt x="283971" y="116585"/>
                  </a:lnTo>
                  <a:lnTo>
                    <a:pt x="358608" y="73405"/>
                  </a:lnTo>
                  <a:lnTo>
                    <a:pt x="355345" y="73405"/>
                  </a:lnTo>
                  <a:lnTo>
                    <a:pt x="307338" y="73200"/>
                  </a:lnTo>
                  <a:close/>
                </a:path>
                <a:path extrusionOk="0" h="120650" w="381000">
                  <a:moveTo>
                    <a:pt x="329582" y="60318"/>
                  </a:moveTo>
                  <a:lnTo>
                    <a:pt x="307338" y="73200"/>
                  </a:lnTo>
                  <a:lnTo>
                    <a:pt x="355345" y="73405"/>
                  </a:lnTo>
                  <a:lnTo>
                    <a:pt x="355345" y="71627"/>
                  </a:lnTo>
                  <a:lnTo>
                    <a:pt x="348741" y="71627"/>
                  </a:lnTo>
                  <a:lnTo>
                    <a:pt x="329582" y="60318"/>
                  </a:lnTo>
                  <a:close/>
                </a:path>
                <a:path extrusionOk="0" h="120650" w="381000">
                  <a:moveTo>
                    <a:pt x="278257" y="0"/>
                  </a:moveTo>
                  <a:lnTo>
                    <a:pt x="270256" y="2031"/>
                  </a:lnTo>
                  <a:lnTo>
                    <a:pt x="266699" y="8127"/>
                  </a:lnTo>
                  <a:lnTo>
                    <a:pt x="263016" y="14350"/>
                  </a:lnTo>
                  <a:lnTo>
                    <a:pt x="265048" y="22224"/>
                  </a:lnTo>
                  <a:lnTo>
                    <a:pt x="307516" y="47292"/>
                  </a:lnTo>
                  <a:lnTo>
                    <a:pt x="355345" y="47497"/>
                  </a:lnTo>
                  <a:lnTo>
                    <a:pt x="355345" y="73405"/>
                  </a:lnTo>
                  <a:lnTo>
                    <a:pt x="358608" y="73405"/>
                  </a:lnTo>
                  <a:lnTo>
                    <a:pt x="380999" y="60451"/>
                  </a:lnTo>
                  <a:lnTo>
                    <a:pt x="278257" y="0"/>
                  </a:lnTo>
                  <a:close/>
                </a:path>
                <a:path extrusionOk="0" h="120650" w="381000">
                  <a:moveTo>
                    <a:pt x="0" y="45973"/>
                  </a:moveTo>
                  <a:lnTo>
                    <a:pt x="0" y="71881"/>
                  </a:lnTo>
                  <a:lnTo>
                    <a:pt x="307338" y="73200"/>
                  </a:lnTo>
                  <a:lnTo>
                    <a:pt x="329582" y="60318"/>
                  </a:lnTo>
                  <a:lnTo>
                    <a:pt x="307516" y="47292"/>
                  </a:lnTo>
                  <a:lnTo>
                    <a:pt x="0" y="45973"/>
                  </a:lnTo>
                  <a:close/>
                </a:path>
                <a:path extrusionOk="0" h="120650" w="381000">
                  <a:moveTo>
                    <a:pt x="348868" y="49148"/>
                  </a:moveTo>
                  <a:lnTo>
                    <a:pt x="329582" y="60318"/>
                  </a:lnTo>
                  <a:lnTo>
                    <a:pt x="348741" y="71627"/>
                  </a:lnTo>
                  <a:lnTo>
                    <a:pt x="348868" y="49148"/>
                  </a:lnTo>
                  <a:close/>
                </a:path>
                <a:path extrusionOk="0" h="120650" w="381000">
                  <a:moveTo>
                    <a:pt x="355345" y="49148"/>
                  </a:moveTo>
                  <a:lnTo>
                    <a:pt x="348868" y="49148"/>
                  </a:lnTo>
                  <a:lnTo>
                    <a:pt x="348741" y="71627"/>
                  </a:lnTo>
                  <a:lnTo>
                    <a:pt x="355345" y="71627"/>
                  </a:lnTo>
                  <a:lnTo>
                    <a:pt x="355345" y="49148"/>
                  </a:lnTo>
                  <a:close/>
                </a:path>
                <a:path extrusionOk="0" h="120650" w="381000">
                  <a:moveTo>
                    <a:pt x="307516" y="47292"/>
                  </a:moveTo>
                  <a:lnTo>
                    <a:pt x="329582" y="60318"/>
                  </a:lnTo>
                  <a:lnTo>
                    <a:pt x="348868" y="49148"/>
                  </a:lnTo>
                  <a:lnTo>
                    <a:pt x="355345" y="49148"/>
                  </a:lnTo>
                  <a:lnTo>
                    <a:pt x="355345" y="47497"/>
                  </a:lnTo>
                  <a:lnTo>
                    <a:pt x="307516" y="47292"/>
                  </a:lnTo>
                  <a:close/>
                </a:path>
              </a:pathLst>
            </a:custGeom>
            <a:solidFill>
              <a:srgbClr val="0E6E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84"/>
            <p:cNvSpPr/>
            <p:nvPr/>
          </p:nvSpPr>
          <p:spPr>
            <a:xfrm>
              <a:off x="8205724" y="1294638"/>
              <a:ext cx="102870" cy="306070"/>
            </a:xfrm>
            <a:custGeom>
              <a:rect b="b" l="l" r="r" t="t"/>
              <a:pathLst>
                <a:path extrusionOk="0" h="306069" w="102870">
                  <a:moveTo>
                    <a:pt x="6223" y="215519"/>
                  </a:moveTo>
                  <a:lnTo>
                    <a:pt x="3428" y="217677"/>
                  </a:lnTo>
                  <a:lnTo>
                    <a:pt x="634" y="219710"/>
                  </a:lnTo>
                  <a:lnTo>
                    <a:pt x="0" y="223774"/>
                  </a:lnTo>
                  <a:lnTo>
                    <a:pt x="2158" y="226567"/>
                  </a:lnTo>
                  <a:lnTo>
                    <a:pt x="61975" y="305562"/>
                  </a:lnTo>
                  <a:lnTo>
                    <a:pt x="67034" y="293877"/>
                  </a:lnTo>
                  <a:lnTo>
                    <a:pt x="54101" y="293877"/>
                  </a:lnTo>
                  <a:lnTo>
                    <a:pt x="51292" y="270444"/>
                  </a:lnTo>
                  <a:lnTo>
                    <a:pt x="12319" y="218821"/>
                  </a:lnTo>
                  <a:lnTo>
                    <a:pt x="10159" y="216026"/>
                  </a:lnTo>
                  <a:lnTo>
                    <a:pt x="6223" y="215519"/>
                  </a:lnTo>
                  <a:close/>
                </a:path>
                <a:path extrusionOk="0" h="306069" w="102870">
                  <a:moveTo>
                    <a:pt x="51292" y="270444"/>
                  </a:moveTo>
                  <a:lnTo>
                    <a:pt x="54101" y="293877"/>
                  </a:lnTo>
                  <a:lnTo>
                    <a:pt x="66675" y="292353"/>
                  </a:lnTo>
                  <a:lnTo>
                    <a:pt x="66462" y="290575"/>
                  </a:lnTo>
                  <a:lnTo>
                    <a:pt x="54609" y="290575"/>
                  </a:lnTo>
                  <a:lnTo>
                    <a:pt x="58937" y="280571"/>
                  </a:lnTo>
                  <a:lnTo>
                    <a:pt x="51292" y="270444"/>
                  </a:lnTo>
                  <a:close/>
                </a:path>
                <a:path extrusionOk="0" h="306069" w="102870">
                  <a:moveTo>
                    <a:pt x="94742" y="204850"/>
                  </a:moveTo>
                  <a:lnTo>
                    <a:pt x="91058" y="206375"/>
                  </a:lnTo>
                  <a:lnTo>
                    <a:pt x="89661" y="209550"/>
                  </a:lnTo>
                  <a:lnTo>
                    <a:pt x="63897" y="269106"/>
                  </a:lnTo>
                  <a:lnTo>
                    <a:pt x="66675" y="292353"/>
                  </a:lnTo>
                  <a:lnTo>
                    <a:pt x="54101" y="293877"/>
                  </a:lnTo>
                  <a:lnTo>
                    <a:pt x="67034" y="293877"/>
                  </a:lnTo>
                  <a:lnTo>
                    <a:pt x="101346" y="214629"/>
                  </a:lnTo>
                  <a:lnTo>
                    <a:pt x="102743" y="211454"/>
                  </a:lnTo>
                  <a:lnTo>
                    <a:pt x="101219" y="207645"/>
                  </a:lnTo>
                  <a:lnTo>
                    <a:pt x="98044" y="206248"/>
                  </a:lnTo>
                  <a:lnTo>
                    <a:pt x="94742" y="204850"/>
                  </a:lnTo>
                  <a:close/>
                </a:path>
                <a:path extrusionOk="0" h="306069" w="102870">
                  <a:moveTo>
                    <a:pt x="58937" y="280571"/>
                  </a:moveTo>
                  <a:lnTo>
                    <a:pt x="54609" y="290575"/>
                  </a:lnTo>
                  <a:lnTo>
                    <a:pt x="65531" y="289306"/>
                  </a:lnTo>
                  <a:lnTo>
                    <a:pt x="58937" y="280571"/>
                  </a:lnTo>
                  <a:close/>
                </a:path>
                <a:path extrusionOk="0" h="306069" w="102870">
                  <a:moveTo>
                    <a:pt x="63897" y="269106"/>
                  </a:moveTo>
                  <a:lnTo>
                    <a:pt x="58937" y="280571"/>
                  </a:lnTo>
                  <a:lnTo>
                    <a:pt x="65531" y="289306"/>
                  </a:lnTo>
                  <a:lnTo>
                    <a:pt x="54609" y="290575"/>
                  </a:lnTo>
                  <a:lnTo>
                    <a:pt x="66462" y="290575"/>
                  </a:lnTo>
                  <a:lnTo>
                    <a:pt x="63897" y="269106"/>
                  </a:lnTo>
                  <a:close/>
                </a:path>
                <a:path extrusionOk="0" h="306069" w="102870">
                  <a:moveTo>
                    <a:pt x="31750" y="0"/>
                  </a:moveTo>
                  <a:lnTo>
                    <a:pt x="19050" y="1524"/>
                  </a:lnTo>
                  <a:lnTo>
                    <a:pt x="51292" y="270444"/>
                  </a:lnTo>
                  <a:lnTo>
                    <a:pt x="58937" y="280571"/>
                  </a:lnTo>
                  <a:lnTo>
                    <a:pt x="63897" y="269106"/>
                  </a:lnTo>
                  <a:lnTo>
                    <a:pt x="317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84"/>
            <p:cNvSpPr/>
            <p:nvPr/>
          </p:nvSpPr>
          <p:spPr>
            <a:xfrm>
              <a:off x="8610600" y="1472819"/>
              <a:ext cx="304800" cy="103505"/>
            </a:xfrm>
            <a:custGeom>
              <a:rect b="b" l="l" r="r" t="t"/>
              <a:pathLst>
                <a:path extrusionOk="0" h="103505" w="304800">
                  <a:moveTo>
                    <a:pt x="88900" y="0"/>
                  </a:moveTo>
                  <a:lnTo>
                    <a:pt x="85851" y="1650"/>
                  </a:lnTo>
                  <a:lnTo>
                    <a:pt x="0" y="51180"/>
                  </a:lnTo>
                  <a:lnTo>
                    <a:pt x="88392" y="103377"/>
                  </a:lnTo>
                  <a:lnTo>
                    <a:pt x="92201" y="102361"/>
                  </a:lnTo>
                  <a:lnTo>
                    <a:pt x="95757" y="96265"/>
                  </a:lnTo>
                  <a:lnTo>
                    <a:pt x="94742" y="92455"/>
                  </a:lnTo>
                  <a:lnTo>
                    <a:pt x="91821" y="90677"/>
                  </a:lnTo>
                  <a:lnTo>
                    <a:pt x="36156" y="57780"/>
                  </a:lnTo>
                  <a:lnTo>
                    <a:pt x="12573" y="57657"/>
                  </a:lnTo>
                  <a:lnTo>
                    <a:pt x="12573" y="44957"/>
                  </a:lnTo>
                  <a:lnTo>
                    <a:pt x="36238" y="44957"/>
                  </a:lnTo>
                  <a:lnTo>
                    <a:pt x="95250" y="10921"/>
                  </a:lnTo>
                  <a:lnTo>
                    <a:pt x="96266" y="7111"/>
                  </a:lnTo>
                  <a:lnTo>
                    <a:pt x="92709" y="1015"/>
                  </a:lnTo>
                  <a:lnTo>
                    <a:pt x="88900" y="0"/>
                  </a:lnTo>
                  <a:close/>
                </a:path>
                <a:path extrusionOk="0" h="103505" w="304800">
                  <a:moveTo>
                    <a:pt x="36026" y="45080"/>
                  </a:moveTo>
                  <a:lnTo>
                    <a:pt x="25212" y="51313"/>
                  </a:lnTo>
                  <a:lnTo>
                    <a:pt x="36156" y="57780"/>
                  </a:lnTo>
                  <a:lnTo>
                    <a:pt x="304800" y="59181"/>
                  </a:lnTo>
                  <a:lnTo>
                    <a:pt x="304800" y="46481"/>
                  </a:lnTo>
                  <a:lnTo>
                    <a:pt x="36026" y="45080"/>
                  </a:lnTo>
                  <a:close/>
                </a:path>
                <a:path extrusionOk="0" h="103505" w="304800">
                  <a:moveTo>
                    <a:pt x="12573" y="44957"/>
                  </a:moveTo>
                  <a:lnTo>
                    <a:pt x="12573" y="57657"/>
                  </a:lnTo>
                  <a:lnTo>
                    <a:pt x="36156" y="57780"/>
                  </a:lnTo>
                  <a:lnTo>
                    <a:pt x="34443" y="56768"/>
                  </a:lnTo>
                  <a:lnTo>
                    <a:pt x="15748" y="56768"/>
                  </a:lnTo>
                  <a:lnTo>
                    <a:pt x="15748" y="45719"/>
                  </a:lnTo>
                  <a:lnTo>
                    <a:pt x="34916" y="45719"/>
                  </a:lnTo>
                  <a:lnTo>
                    <a:pt x="36026" y="45080"/>
                  </a:lnTo>
                  <a:lnTo>
                    <a:pt x="12573" y="44957"/>
                  </a:lnTo>
                  <a:close/>
                </a:path>
                <a:path extrusionOk="0" h="103505" w="304800">
                  <a:moveTo>
                    <a:pt x="15748" y="45719"/>
                  </a:moveTo>
                  <a:lnTo>
                    <a:pt x="15748" y="56768"/>
                  </a:lnTo>
                  <a:lnTo>
                    <a:pt x="25212" y="51313"/>
                  </a:lnTo>
                  <a:lnTo>
                    <a:pt x="15748" y="45719"/>
                  </a:lnTo>
                  <a:close/>
                </a:path>
                <a:path extrusionOk="0" h="103505" w="304800">
                  <a:moveTo>
                    <a:pt x="25212" y="51313"/>
                  </a:moveTo>
                  <a:lnTo>
                    <a:pt x="15748" y="56768"/>
                  </a:lnTo>
                  <a:lnTo>
                    <a:pt x="34443" y="56768"/>
                  </a:lnTo>
                  <a:lnTo>
                    <a:pt x="25212" y="51313"/>
                  </a:lnTo>
                  <a:close/>
                </a:path>
                <a:path extrusionOk="0" h="103505" w="304800">
                  <a:moveTo>
                    <a:pt x="34916" y="45719"/>
                  </a:moveTo>
                  <a:lnTo>
                    <a:pt x="15748" y="45719"/>
                  </a:lnTo>
                  <a:lnTo>
                    <a:pt x="25212" y="51313"/>
                  </a:lnTo>
                  <a:lnTo>
                    <a:pt x="34916" y="45719"/>
                  </a:lnTo>
                  <a:close/>
                </a:path>
                <a:path extrusionOk="0" h="103505" w="304800">
                  <a:moveTo>
                    <a:pt x="36238" y="44957"/>
                  </a:moveTo>
                  <a:lnTo>
                    <a:pt x="12573" y="44957"/>
                  </a:lnTo>
                  <a:lnTo>
                    <a:pt x="36026" y="45080"/>
                  </a:lnTo>
                  <a:lnTo>
                    <a:pt x="36238" y="44957"/>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84"/>
            <p:cNvSpPr/>
            <p:nvPr/>
          </p:nvSpPr>
          <p:spPr>
            <a:xfrm>
              <a:off x="7696200" y="1600200"/>
              <a:ext cx="1143000" cy="609600"/>
            </a:xfrm>
            <a:custGeom>
              <a:rect b="b" l="l" r="r" t="t"/>
              <a:pathLst>
                <a:path extrusionOk="0" h="609600" w="1143000">
                  <a:moveTo>
                    <a:pt x="0" y="101600"/>
                  </a:moveTo>
                  <a:lnTo>
                    <a:pt x="7981" y="62043"/>
                  </a:lnTo>
                  <a:lnTo>
                    <a:pt x="29749" y="29749"/>
                  </a:lnTo>
                  <a:lnTo>
                    <a:pt x="62043" y="7981"/>
                  </a:lnTo>
                  <a:lnTo>
                    <a:pt x="101600" y="0"/>
                  </a:lnTo>
                  <a:lnTo>
                    <a:pt x="1041400" y="0"/>
                  </a:lnTo>
                  <a:lnTo>
                    <a:pt x="1080956" y="7981"/>
                  </a:lnTo>
                  <a:lnTo>
                    <a:pt x="1113250" y="29749"/>
                  </a:lnTo>
                  <a:lnTo>
                    <a:pt x="1135018" y="62043"/>
                  </a:lnTo>
                  <a:lnTo>
                    <a:pt x="1143000" y="101600"/>
                  </a:lnTo>
                  <a:lnTo>
                    <a:pt x="1143000" y="508000"/>
                  </a:lnTo>
                  <a:lnTo>
                    <a:pt x="1135018" y="547556"/>
                  </a:lnTo>
                  <a:lnTo>
                    <a:pt x="1113250" y="579850"/>
                  </a:lnTo>
                  <a:lnTo>
                    <a:pt x="1080956" y="601618"/>
                  </a:lnTo>
                  <a:lnTo>
                    <a:pt x="1041400" y="609600"/>
                  </a:lnTo>
                  <a:lnTo>
                    <a:pt x="101600" y="609600"/>
                  </a:lnTo>
                  <a:lnTo>
                    <a:pt x="62043" y="601618"/>
                  </a:lnTo>
                  <a:lnTo>
                    <a:pt x="29749" y="579850"/>
                  </a:lnTo>
                  <a:lnTo>
                    <a:pt x="7981" y="547556"/>
                  </a:lnTo>
                  <a:lnTo>
                    <a:pt x="0" y="508000"/>
                  </a:lnTo>
                  <a:lnTo>
                    <a:pt x="0" y="1016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5" name="Google Shape;1095;p84"/>
          <p:cNvSpPr txBox="1"/>
          <p:nvPr/>
        </p:nvSpPr>
        <p:spPr>
          <a:xfrm>
            <a:off x="7822818" y="703833"/>
            <a:ext cx="1154430" cy="1301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3m, 0c,</a:t>
            </a:r>
            <a:endParaRPr sz="2000">
              <a:solidFill>
                <a:schemeClr val="dk1"/>
              </a:solidFill>
              <a:latin typeface="Trebuchet MS"/>
              <a:ea typeface="Trebuchet MS"/>
              <a:cs typeface="Trebuchet MS"/>
              <a:sym typeface="Trebuchet MS"/>
            </a:endParaRPr>
          </a:p>
          <a:p>
            <a:pPr indent="0" lvl="0" marL="0" marR="5080" rtl="0" algn="r">
              <a:lnSpc>
                <a:spcPct val="100000"/>
              </a:lnSpc>
              <a:spcBef>
                <a:spcPts val="1860"/>
              </a:spcBef>
              <a:spcAft>
                <a:spcPts val="0"/>
              </a:spcAft>
              <a:buNone/>
            </a:pPr>
            <a:r>
              <a:rPr lang="en-US" sz="2000">
                <a:solidFill>
                  <a:schemeClr val="dk1"/>
                </a:solidFill>
                <a:latin typeface="Trebuchet MS"/>
                <a:ea typeface="Trebuchet MS"/>
                <a:cs typeface="Trebuchet MS"/>
                <a:sym typeface="Trebuchet MS"/>
              </a:rPr>
              <a:t>1c</a:t>
            </a:r>
            <a:endParaRPr sz="2000">
              <a:solidFill>
                <a:schemeClr val="dk1"/>
              </a:solidFill>
              <a:latin typeface="Trebuchet MS"/>
              <a:ea typeface="Trebuchet MS"/>
              <a:cs typeface="Trebuchet MS"/>
              <a:sym typeface="Trebuchet MS"/>
            </a:endParaRPr>
          </a:p>
          <a:p>
            <a:pPr indent="0" lvl="0" marL="36830" marR="0" rtl="0" algn="l">
              <a:lnSpc>
                <a:spcPct val="100000"/>
              </a:lnSpc>
              <a:spcBef>
                <a:spcPts val="1935"/>
              </a:spcBef>
              <a:spcAft>
                <a:spcPts val="0"/>
              </a:spcAft>
              <a:buNone/>
            </a:pPr>
            <a:r>
              <a:rPr b="1" lang="en-US" sz="1200">
                <a:solidFill>
                  <a:srgbClr val="04607A"/>
                </a:solidFill>
                <a:latin typeface="Trebuchet MS"/>
                <a:ea typeface="Trebuchet MS"/>
                <a:cs typeface="Trebuchet MS"/>
                <a:sym typeface="Trebuchet MS"/>
              </a:rPr>
              <a:t>3m,1c,boat</a:t>
            </a:r>
            <a:endParaRPr sz="1200">
              <a:solidFill>
                <a:schemeClr val="dk1"/>
              </a:solidFill>
              <a:latin typeface="Trebuchet MS"/>
              <a:ea typeface="Trebuchet MS"/>
              <a:cs typeface="Trebuchet MS"/>
              <a:sym typeface="Trebuchet MS"/>
            </a:endParaRPr>
          </a:p>
        </p:txBody>
      </p:sp>
      <p:sp>
        <p:nvSpPr>
          <p:cNvPr id="1096" name="Google Shape;1096;p84"/>
          <p:cNvSpPr/>
          <p:nvPr/>
        </p:nvSpPr>
        <p:spPr>
          <a:xfrm>
            <a:off x="7696200" y="2590800"/>
            <a:ext cx="1143000" cy="533400"/>
          </a:xfrm>
          <a:custGeom>
            <a:rect b="b" l="l" r="r" t="t"/>
            <a:pathLst>
              <a:path extrusionOk="0" h="533400" w="1143000">
                <a:moveTo>
                  <a:pt x="0" y="88900"/>
                </a:moveTo>
                <a:lnTo>
                  <a:pt x="6979" y="54274"/>
                </a:lnTo>
                <a:lnTo>
                  <a:pt x="26019" y="26019"/>
                </a:lnTo>
                <a:lnTo>
                  <a:pt x="54274" y="6979"/>
                </a:lnTo>
                <a:lnTo>
                  <a:pt x="88900" y="0"/>
                </a:lnTo>
                <a:lnTo>
                  <a:pt x="1054100" y="0"/>
                </a:lnTo>
                <a:lnTo>
                  <a:pt x="1088725" y="6979"/>
                </a:lnTo>
                <a:lnTo>
                  <a:pt x="1116980" y="26019"/>
                </a:lnTo>
                <a:lnTo>
                  <a:pt x="1136020" y="54274"/>
                </a:lnTo>
                <a:lnTo>
                  <a:pt x="1143000" y="88900"/>
                </a:lnTo>
                <a:lnTo>
                  <a:pt x="1143000" y="444500"/>
                </a:lnTo>
                <a:lnTo>
                  <a:pt x="1136020" y="479125"/>
                </a:lnTo>
                <a:lnTo>
                  <a:pt x="1116980" y="507380"/>
                </a:lnTo>
                <a:lnTo>
                  <a:pt x="1088725" y="526420"/>
                </a:lnTo>
                <a:lnTo>
                  <a:pt x="1054100" y="533400"/>
                </a:lnTo>
                <a:lnTo>
                  <a:pt x="88900" y="533400"/>
                </a:lnTo>
                <a:lnTo>
                  <a:pt x="54274" y="526420"/>
                </a:lnTo>
                <a:lnTo>
                  <a:pt x="26019" y="507380"/>
                </a:lnTo>
                <a:lnTo>
                  <a:pt x="6979" y="479125"/>
                </a:lnTo>
                <a:lnTo>
                  <a:pt x="0" y="444500"/>
                </a:lnTo>
                <a:lnTo>
                  <a:pt x="0" y="889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84"/>
          <p:cNvSpPr txBox="1"/>
          <p:nvPr/>
        </p:nvSpPr>
        <p:spPr>
          <a:xfrm>
            <a:off x="8033131" y="2749422"/>
            <a:ext cx="47053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Trebuchet MS"/>
                <a:ea typeface="Trebuchet MS"/>
                <a:cs typeface="Trebuchet MS"/>
                <a:sym typeface="Trebuchet MS"/>
              </a:rPr>
              <a:t>1m,1c</a:t>
            </a:r>
            <a:endParaRPr sz="1200">
              <a:solidFill>
                <a:schemeClr val="dk1"/>
              </a:solidFill>
              <a:latin typeface="Trebuchet MS"/>
              <a:ea typeface="Trebuchet MS"/>
              <a:cs typeface="Trebuchet MS"/>
              <a:sym typeface="Trebuchet MS"/>
            </a:endParaRPr>
          </a:p>
        </p:txBody>
      </p:sp>
      <p:sp>
        <p:nvSpPr>
          <p:cNvPr id="1098" name="Google Shape;1098;p84"/>
          <p:cNvSpPr/>
          <p:nvPr/>
        </p:nvSpPr>
        <p:spPr>
          <a:xfrm>
            <a:off x="8215248" y="2211323"/>
            <a:ext cx="103505" cy="381000"/>
          </a:xfrm>
          <a:custGeom>
            <a:rect b="b" l="l" r="r" t="t"/>
            <a:pathLst>
              <a:path extrusionOk="0" h="381000" w="103504">
                <a:moveTo>
                  <a:pt x="7111" y="284606"/>
                </a:moveTo>
                <a:lnTo>
                  <a:pt x="4064" y="286385"/>
                </a:lnTo>
                <a:lnTo>
                  <a:pt x="1016" y="288036"/>
                </a:lnTo>
                <a:lnTo>
                  <a:pt x="0" y="291973"/>
                </a:lnTo>
                <a:lnTo>
                  <a:pt x="1650" y="295021"/>
                </a:lnTo>
                <a:lnTo>
                  <a:pt x="50926" y="381000"/>
                </a:lnTo>
                <a:lnTo>
                  <a:pt x="58403" y="368426"/>
                </a:lnTo>
                <a:lnTo>
                  <a:pt x="44703" y="368426"/>
                </a:lnTo>
                <a:lnTo>
                  <a:pt x="44891" y="344935"/>
                </a:lnTo>
                <a:lnTo>
                  <a:pt x="12700" y="288671"/>
                </a:lnTo>
                <a:lnTo>
                  <a:pt x="11049" y="285623"/>
                </a:lnTo>
                <a:lnTo>
                  <a:pt x="7111" y="284606"/>
                </a:lnTo>
                <a:close/>
              </a:path>
              <a:path extrusionOk="0" h="381000" w="103504">
                <a:moveTo>
                  <a:pt x="44898" y="344947"/>
                </a:moveTo>
                <a:lnTo>
                  <a:pt x="44703" y="368426"/>
                </a:lnTo>
                <a:lnTo>
                  <a:pt x="57403" y="368426"/>
                </a:lnTo>
                <a:lnTo>
                  <a:pt x="57430" y="365251"/>
                </a:lnTo>
                <a:lnTo>
                  <a:pt x="45593" y="365125"/>
                </a:lnTo>
                <a:lnTo>
                  <a:pt x="51122" y="355826"/>
                </a:lnTo>
                <a:lnTo>
                  <a:pt x="44898" y="344947"/>
                </a:lnTo>
                <a:close/>
              </a:path>
              <a:path extrusionOk="0" h="381000" w="103504">
                <a:moveTo>
                  <a:pt x="96393" y="285368"/>
                </a:moveTo>
                <a:lnTo>
                  <a:pt x="92455" y="286385"/>
                </a:lnTo>
                <a:lnTo>
                  <a:pt x="90677" y="289305"/>
                </a:lnTo>
                <a:lnTo>
                  <a:pt x="57598" y="344935"/>
                </a:lnTo>
                <a:lnTo>
                  <a:pt x="57403" y="368426"/>
                </a:lnTo>
                <a:lnTo>
                  <a:pt x="58403" y="368426"/>
                </a:lnTo>
                <a:lnTo>
                  <a:pt x="101600" y="295783"/>
                </a:lnTo>
                <a:lnTo>
                  <a:pt x="103377" y="292862"/>
                </a:lnTo>
                <a:lnTo>
                  <a:pt x="102361" y="288925"/>
                </a:lnTo>
                <a:lnTo>
                  <a:pt x="99314" y="287147"/>
                </a:lnTo>
                <a:lnTo>
                  <a:pt x="96393" y="285368"/>
                </a:lnTo>
                <a:close/>
              </a:path>
              <a:path extrusionOk="0" h="381000" w="103504">
                <a:moveTo>
                  <a:pt x="51122" y="355826"/>
                </a:moveTo>
                <a:lnTo>
                  <a:pt x="45593" y="365125"/>
                </a:lnTo>
                <a:lnTo>
                  <a:pt x="56515" y="365251"/>
                </a:lnTo>
                <a:lnTo>
                  <a:pt x="51122" y="355826"/>
                </a:lnTo>
                <a:close/>
              </a:path>
              <a:path extrusionOk="0" h="381000" w="103504">
                <a:moveTo>
                  <a:pt x="57598" y="344935"/>
                </a:moveTo>
                <a:lnTo>
                  <a:pt x="51122" y="355826"/>
                </a:lnTo>
                <a:lnTo>
                  <a:pt x="56515" y="365251"/>
                </a:lnTo>
                <a:lnTo>
                  <a:pt x="57430" y="365251"/>
                </a:lnTo>
                <a:lnTo>
                  <a:pt x="57598" y="344935"/>
                </a:lnTo>
                <a:close/>
              </a:path>
              <a:path extrusionOk="0" h="381000" w="103504">
                <a:moveTo>
                  <a:pt x="60451" y="0"/>
                </a:moveTo>
                <a:lnTo>
                  <a:pt x="47751" y="0"/>
                </a:lnTo>
                <a:lnTo>
                  <a:pt x="44898" y="344947"/>
                </a:lnTo>
                <a:lnTo>
                  <a:pt x="51122" y="355826"/>
                </a:lnTo>
                <a:lnTo>
                  <a:pt x="57598" y="344935"/>
                </a:lnTo>
                <a:lnTo>
                  <a:pt x="6045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84"/>
          <p:cNvSpPr txBox="1"/>
          <p:nvPr/>
        </p:nvSpPr>
        <p:spPr>
          <a:xfrm>
            <a:off x="8538464" y="3151758"/>
            <a:ext cx="50292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400">
                <a:solidFill>
                  <a:srgbClr val="008000"/>
                </a:solidFill>
                <a:latin typeface="Trebuchet MS"/>
                <a:ea typeface="Trebuchet MS"/>
                <a:cs typeface="Trebuchet MS"/>
                <a:sym typeface="Trebuchet MS"/>
              </a:rPr>
              <a:t>1m 1c</a:t>
            </a:r>
            <a:endParaRPr sz="1400">
              <a:solidFill>
                <a:schemeClr val="dk1"/>
              </a:solidFill>
              <a:latin typeface="Trebuchet MS"/>
              <a:ea typeface="Trebuchet MS"/>
              <a:cs typeface="Trebuchet MS"/>
              <a:sym typeface="Trebuchet MS"/>
            </a:endParaRPr>
          </a:p>
        </p:txBody>
      </p:sp>
      <p:sp>
        <p:nvSpPr>
          <p:cNvPr id="1100" name="Google Shape;1100;p84"/>
          <p:cNvSpPr txBox="1"/>
          <p:nvPr/>
        </p:nvSpPr>
        <p:spPr>
          <a:xfrm>
            <a:off x="8690864" y="2315083"/>
            <a:ext cx="23050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rebuchet MS"/>
                <a:ea typeface="Trebuchet MS"/>
                <a:cs typeface="Trebuchet MS"/>
                <a:sym typeface="Trebuchet MS"/>
              </a:rPr>
              <a:t>2m</a:t>
            </a:r>
            <a:endParaRPr sz="1200">
              <a:solidFill>
                <a:schemeClr val="dk1"/>
              </a:solidFill>
              <a:latin typeface="Trebuchet MS"/>
              <a:ea typeface="Trebuchet MS"/>
              <a:cs typeface="Trebuchet MS"/>
              <a:sym typeface="Trebuchet MS"/>
            </a:endParaRPr>
          </a:p>
        </p:txBody>
      </p:sp>
      <p:grpSp>
        <p:nvGrpSpPr>
          <p:cNvPr id="1101" name="Google Shape;1101;p84"/>
          <p:cNvGrpSpPr/>
          <p:nvPr/>
        </p:nvGrpSpPr>
        <p:grpSpPr>
          <a:xfrm>
            <a:off x="7696200" y="2463926"/>
            <a:ext cx="1219200" cy="1498473"/>
            <a:chOff x="7696200" y="2463926"/>
            <a:chExt cx="1219200" cy="1498473"/>
          </a:xfrm>
        </p:grpSpPr>
        <p:pic>
          <p:nvPicPr>
            <p:cNvPr id="1102" name="Google Shape;1102;p84"/>
            <p:cNvPicPr preferRelativeResize="0"/>
            <p:nvPr/>
          </p:nvPicPr>
          <p:blipFill rotWithShape="1">
            <a:blip r:embed="rId5">
              <a:alphaModFix/>
            </a:blip>
            <a:srcRect b="0" l="0" r="0" t="0"/>
            <a:stretch/>
          </p:blipFill>
          <p:spPr>
            <a:xfrm>
              <a:off x="8686800" y="2463926"/>
              <a:ext cx="228600" cy="103377"/>
            </a:xfrm>
            <a:prstGeom prst="rect">
              <a:avLst/>
            </a:prstGeom>
            <a:noFill/>
            <a:ln>
              <a:noFill/>
            </a:ln>
          </p:spPr>
        </p:pic>
        <p:sp>
          <p:nvSpPr>
            <p:cNvPr id="1103" name="Google Shape;1103;p84"/>
            <p:cNvSpPr/>
            <p:nvPr/>
          </p:nvSpPr>
          <p:spPr>
            <a:xfrm>
              <a:off x="7696200" y="3428999"/>
              <a:ext cx="1143000" cy="533400"/>
            </a:xfrm>
            <a:custGeom>
              <a:rect b="b" l="l" r="r" t="t"/>
              <a:pathLst>
                <a:path extrusionOk="0" h="533400" w="1143000">
                  <a:moveTo>
                    <a:pt x="0" y="88900"/>
                  </a:moveTo>
                  <a:lnTo>
                    <a:pt x="6979" y="54274"/>
                  </a:lnTo>
                  <a:lnTo>
                    <a:pt x="26019" y="26019"/>
                  </a:lnTo>
                  <a:lnTo>
                    <a:pt x="54274" y="6979"/>
                  </a:lnTo>
                  <a:lnTo>
                    <a:pt x="88900" y="0"/>
                  </a:lnTo>
                  <a:lnTo>
                    <a:pt x="1054100" y="0"/>
                  </a:lnTo>
                  <a:lnTo>
                    <a:pt x="1088725" y="6979"/>
                  </a:lnTo>
                  <a:lnTo>
                    <a:pt x="1116980" y="26019"/>
                  </a:lnTo>
                  <a:lnTo>
                    <a:pt x="1136020" y="54274"/>
                  </a:lnTo>
                  <a:lnTo>
                    <a:pt x="1143000" y="88900"/>
                  </a:lnTo>
                  <a:lnTo>
                    <a:pt x="1143000" y="444500"/>
                  </a:lnTo>
                  <a:lnTo>
                    <a:pt x="1136020" y="479125"/>
                  </a:lnTo>
                  <a:lnTo>
                    <a:pt x="1116980" y="507380"/>
                  </a:lnTo>
                  <a:lnTo>
                    <a:pt x="1088725" y="526420"/>
                  </a:lnTo>
                  <a:lnTo>
                    <a:pt x="1054100" y="533400"/>
                  </a:lnTo>
                  <a:lnTo>
                    <a:pt x="88900" y="533400"/>
                  </a:lnTo>
                  <a:lnTo>
                    <a:pt x="54274" y="526420"/>
                  </a:lnTo>
                  <a:lnTo>
                    <a:pt x="26019" y="507380"/>
                  </a:lnTo>
                  <a:lnTo>
                    <a:pt x="6979" y="479125"/>
                  </a:lnTo>
                  <a:lnTo>
                    <a:pt x="0" y="444500"/>
                  </a:lnTo>
                  <a:lnTo>
                    <a:pt x="0" y="889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4" name="Google Shape;1104;p84"/>
          <p:cNvSpPr txBox="1"/>
          <p:nvPr/>
        </p:nvSpPr>
        <p:spPr>
          <a:xfrm>
            <a:off x="7847203" y="3587877"/>
            <a:ext cx="84328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04607A"/>
                </a:solidFill>
                <a:latin typeface="Trebuchet MS"/>
                <a:ea typeface="Trebuchet MS"/>
                <a:cs typeface="Trebuchet MS"/>
                <a:sym typeface="Trebuchet MS"/>
              </a:rPr>
              <a:t>2m,2c,boat</a:t>
            </a:r>
            <a:endParaRPr sz="1200">
              <a:solidFill>
                <a:schemeClr val="dk1"/>
              </a:solidFill>
              <a:latin typeface="Trebuchet MS"/>
              <a:ea typeface="Trebuchet MS"/>
              <a:cs typeface="Trebuchet MS"/>
              <a:sym typeface="Trebuchet MS"/>
            </a:endParaRPr>
          </a:p>
        </p:txBody>
      </p:sp>
      <p:grpSp>
        <p:nvGrpSpPr>
          <p:cNvPr id="1105" name="Google Shape;1105;p84"/>
          <p:cNvGrpSpPr/>
          <p:nvPr/>
        </p:nvGrpSpPr>
        <p:grpSpPr>
          <a:xfrm>
            <a:off x="7772400" y="3047999"/>
            <a:ext cx="1371600" cy="1752601"/>
            <a:chOff x="7772400" y="3047999"/>
            <a:chExt cx="1371600" cy="1752601"/>
          </a:xfrm>
        </p:grpSpPr>
        <p:sp>
          <p:nvSpPr>
            <p:cNvPr id="1106" name="Google Shape;1106;p84"/>
            <p:cNvSpPr/>
            <p:nvPr/>
          </p:nvSpPr>
          <p:spPr>
            <a:xfrm>
              <a:off x="8534400" y="3301365"/>
              <a:ext cx="609600" cy="103505"/>
            </a:xfrm>
            <a:custGeom>
              <a:rect b="b" l="l" r="r" t="t"/>
              <a:pathLst>
                <a:path extrusionOk="0" h="103504" w="609600">
                  <a:moveTo>
                    <a:pt x="88773" y="0"/>
                  </a:moveTo>
                  <a:lnTo>
                    <a:pt x="0" y="51435"/>
                  </a:lnTo>
                  <a:lnTo>
                    <a:pt x="88519" y="103377"/>
                  </a:lnTo>
                  <a:lnTo>
                    <a:pt x="92328" y="102362"/>
                  </a:lnTo>
                  <a:lnTo>
                    <a:pt x="95884" y="96265"/>
                  </a:lnTo>
                  <a:lnTo>
                    <a:pt x="94869" y="92456"/>
                  </a:lnTo>
                  <a:lnTo>
                    <a:pt x="35954" y="57844"/>
                  </a:lnTo>
                  <a:lnTo>
                    <a:pt x="12573" y="57785"/>
                  </a:lnTo>
                  <a:lnTo>
                    <a:pt x="12573" y="45085"/>
                  </a:lnTo>
                  <a:lnTo>
                    <a:pt x="36302" y="45085"/>
                  </a:lnTo>
                  <a:lnTo>
                    <a:pt x="95123" y="10922"/>
                  </a:lnTo>
                  <a:lnTo>
                    <a:pt x="96139" y="7112"/>
                  </a:lnTo>
                  <a:lnTo>
                    <a:pt x="92582" y="1015"/>
                  </a:lnTo>
                  <a:lnTo>
                    <a:pt x="88773" y="0"/>
                  </a:lnTo>
                  <a:close/>
                </a:path>
                <a:path extrusionOk="0" h="103504" w="609600">
                  <a:moveTo>
                    <a:pt x="36198" y="45145"/>
                  </a:moveTo>
                  <a:lnTo>
                    <a:pt x="25205" y="51530"/>
                  </a:lnTo>
                  <a:lnTo>
                    <a:pt x="35954" y="57844"/>
                  </a:lnTo>
                  <a:lnTo>
                    <a:pt x="609600" y="59309"/>
                  </a:lnTo>
                  <a:lnTo>
                    <a:pt x="609600" y="46609"/>
                  </a:lnTo>
                  <a:lnTo>
                    <a:pt x="36198" y="45145"/>
                  </a:lnTo>
                  <a:close/>
                </a:path>
                <a:path extrusionOk="0" h="103504" w="609600">
                  <a:moveTo>
                    <a:pt x="12573" y="45085"/>
                  </a:moveTo>
                  <a:lnTo>
                    <a:pt x="12573" y="57785"/>
                  </a:lnTo>
                  <a:lnTo>
                    <a:pt x="35954" y="57844"/>
                  </a:lnTo>
                  <a:lnTo>
                    <a:pt x="34555" y="57023"/>
                  </a:lnTo>
                  <a:lnTo>
                    <a:pt x="15748" y="57023"/>
                  </a:lnTo>
                  <a:lnTo>
                    <a:pt x="15748" y="45974"/>
                  </a:lnTo>
                  <a:lnTo>
                    <a:pt x="34771" y="45974"/>
                  </a:lnTo>
                  <a:lnTo>
                    <a:pt x="36198" y="45145"/>
                  </a:lnTo>
                  <a:lnTo>
                    <a:pt x="12573" y="45085"/>
                  </a:lnTo>
                  <a:close/>
                </a:path>
                <a:path extrusionOk="0" h="103504" w="609600">
                  <a:moveTo>
                    <a:pt x="15748" y="45974"/>
                  </a:moveTo>
                  <a:lnTo>
                    <a:pt x="15748" y="57023"/>
                  </a:lnTo>
                  <a:lnTo>
                    <a:pt x="25205" y="51530"/>
                  </a:lnTo>
                  <a:lnTo>
                    <a:pt x="15748" y="45974"/>
                  </a:lnTo>
                  <a:close/>
                </a:path>
                <a:path extrusionOk="0" h="103504" w="609600">
                  <a:moveTo>
                    <a:pt x="25205" y="51530"/>
                  </a:moveTo>
                  <a:lnTo>
                    <a:pt x="15748" y="57023"/>
                  </a:lnTo>
                  <a:lnTo>
                    <a:pt x="34555" y="57023"/>
                  </a:lnTo>
                  <a:lnTo>
                    <a:pt x="25205" y="51530"/>
                  </a:lnTo>
                  <a:close/>
                </a:path>
                <a:path extrusionOk="0" h="103504" w="609600">
                  <a:moveTo>
                    <a:pt x="34771" y="45974"/>
                  </a:moveTo>
                  <a:lnTo>
                    <a:pt x="15748" y="45974"/>
                  </a:lnTo>
                  <a:lnTo>
                    <a:pt x="25205" y="51530"/>
                  </a:lnTo>
                  <a:lnTo>
                    <a:pt x="34771" y="45974"/>
                  </a:lnTo>
                  <a:close/>
                </a:path>
                <a:path extrusionOk="0" h="103504" w="609600">
                  <a:moveTo>
                    <a:pt x="36302" y="45085"/>
                  </a:moveTo>
                  <a:lnTo>
                    <a:pt x="12573" y="45085"/>
                  </a:lnTo>
                  <a:lnTo>
                    <a:pt x="36198" y="45145"/>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84"/>
            <p:cNvSpPr/>
            <p:nvPr/>
          </p:nvSpPr>
          <p:spPr>
            <a:xfrm>
              <a:off x="8245475" y="3047999"/>
              <a:ext cx="112395" cy="1295400"/>
            </a:xfrm>
            <a:custGeom>
              <a:rect b="b" l="l" r="r" t="t"/>
              <a:pathLst>
                <a:path extrusionOk="0" h="1295400" w="112395">
                  <a:moveTo>
                    <a:pt x="102997" y="1202055"/>
                  </a:moveTo>
                  <a:lnTo>
                    <a:pt x="101600" y="1198372"/>
                  </a:lnTo>
                  <a:lnTo>
                    <a:pt x="98298" y="1196848"/>
                  </a:lnTo>
                  <a:lnTo>
                    <a:pt x="95123" y="1195451"/>
                  </a:lnTo>
                  <a:lnTo>
                    <a:pt x="91440" y="1196848"/>
                  </a:lnTo>
                  <a:lnTo>
                    <a:pt x="89916" y="1200023"/>
                  </a:lnTo>
                  <a:lnTo>
                    <a:pt x="63068" y="1258938"/>
                  </a:lnTo>
                  <a:lnTo>
                    <a:pt x="28575" y="913765"/>
                  </a:lnTo>
                  <a:lnTo>
                    <a:pt x="15875" y="915035"/>
                  </a:lnTo>
                  <a:lnTo>
                    <a:pt x="50355" y="1260005"/>
                  </a:lnTo>
                  <a:lnTo>
                    <a:pt x="12446" y="1207770"/>
                  </a:lnTo>
                  <a:lnTo>
                    <a:pt x="10287" y="1204976"/>
                  </a:lnTo>
                  <a:lnTo>
                    <a:pt x="6350" y="1204341"/>
                  </a:lnTo>
                  <a:lnTo>
                    <a:pt x="3556" y="1206373"/>
                  </a:lnTo>
                  <a:lnTo>
                    <a:pt x="635" y="1208405"/>
                  </a:lnTo>
                  <a:lnTo>
                    <a:pt x="0" y="1212342"/>
                  </a:lnTo>
                  <a:lnTo>
                    <a:pt x="2159" y="1215263"/>
                  </a:lnTo>
                  <a:lnTo>
                    <a:pt x="60325" y="1295400"/>
                  </a:lnTo>
                  <a:lnTo>
                    <a:pt x="65760" y="1283462"/>
                  </a:lnTo>
                  <a:lnTo>
                    <a:pt x="101587" y="1204976"/>
                  </a:lnTo>
                  <a:lnTo>
                    <a:pt x="102997" y="1202055"/>
                  </a:lnTo>
                  <a:close/>
                </a:path>
                <a:path extrusionOk="0" h="1295400" w="112395">
                  <a:moveTo>
                    <a:pt x="112395" y="292608"/>
                  </a:moveTo>
                  <a:lnTo>
                    <a:pt x="111379" y="288671"/>
                  </a:lnTo>
                  <a:lnTo>
                    <a:pt x="105283" y="285115"/>
                  </a:lnTo>
                  <a:lnTo>
                    <a:pt x="101473" y="286131"/>
                  </a:lnTo>
                  <a:lnTo>
                    <a:pt x="99695" y="289179"/>
                  </a:lnTo>
                  <a:lnTo>
                    <a:pt x="66776" y="345033"/>
                  </a:lnTo>
                  <a:lnTo>
                    <a:pt x="68326" y="0"/>
                  </a:lnTo>
                  <a:lnTo>
                    <a:pt x="55626" y="0"/>
                  </a:lnTo>
                  <a:lnTo>
                    <a:pt x="54305" y="292227"/>
                  </a:lnTo>
                  <a:lnTo>
                    <a:pt x="54190" y="345033"/>
                  </a:lnTo>
                  <a:lnTo>
                    <a:pt x="54076" y="344830"/>
                  </a:lnTo>
                  <a:lnTo>
                    <a:pt x="19939" y="285877"/>
                  </a:lnTo>
                  <a:lnTo>
                    <a:pt x="16129" y="284734"/>
                  </a:lnTo>
                  <a:lnTo>
                    <a:pt x="10033" y="288290"/>
                  </a:lnTo>
                  <a:lnTo>
                    <a:pt x="9017" y="292227"/>
                  </a:lnTo>
                  <a:lnTo>
                    <a:pt x="10795" y="295275"/>
                  </a:lnTo>
                  <a:lnTo>
                    <a:pt x="60325" y="381000"/>
                  </a:lnTo>
                  <a:lnTo>
                    <a:pt x="67729" y="368427"/>
                  </a:lnTo>
                  <a:lnTo>
                    <a:pt x="110617" y="295656"/>
                  </a:lnTo>
                  <a:lnTo>
                    <a:pt x="112395" y="29260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84"/>
            <p:cNvSpPr/>
            <p:nvPr/>
          </p:nvSpPr>
          <p:spPr>
            <a:xfrm>
              <a:off x="7772400" y="4343400"/>
              <a:ext cx="1066800" cy="457200"/>
            </a:xfrm>
            <a:custGeom>
              <a:rect b="b" l="l" r="r" t="t"/>
              <a:pathLst>
                <a:path extrusionOk="0" h="457200" w="1066800">
                  <a:moveTo>
                    <a:pt x="0" y="76200"/>
                  </a:moveTo>
                  <a:lnTo>
                    <a:pt x="5994" y="46559"/>
                  </a:lnTo>
                  <a:lnTo>
                    <a:pt x="22336" y="22336"/>
                  </a:lnTo>
                  <a:lnTo>
                    <a:pt x="46559" y="5994"/>
                  </a:lnTo>
                  <a:lnTo>
                    <a:pt x="76200" y="0"/>
                  </a:lnTo>
                  <a:lnTo>
                    <a:pt x="990600" y="0"/>
                  </a:lnTo>
                  <a:lnTo>
                    <a:pt x="1020240" y="5994"/>
                  </a:lnTo>
                  <a:lnTo>
                    <a:pt x="1044463" y="22336"/>
                  </a:lnTo>
                  <a:lnTo>
                    <a:pt x="1060805" y="46559"/>
                  </a:lnTo>
                  <a:lnTo>
                    <a:pt x="1066800" y="76200"/>
                  </a:lnTo>
                  <a:lnTo>
                    <a:pt x="1066800" y="381000"/>
                  </a:lnTo>
                  <a:lnTo>
                    <a:pt x="1060805" y="410640"/>
                  </a:lnTo>
                  <a:lnTo>
                    <a:pt x="1044463" y="434863"/>
                  </a:lnTo>
                  <a:lnTo>
                    <a:pt x="1020240" y="451205"/>
                  </a:lnTo>
                  <a:lnTo>
                    <a:pt x="990600" y="457200"/>
                  </a:lnTo>
                  <a:lnTo>
                    <a:pt x="76200" y="457200"/>
                  </a:lnTo>
                  <a:lnTo>
                    <a:pt x="46559" y="451205"/>
                  </a:lnTo>
                  <a:lnTo>
                    <a:pt x="22336" y="434863"/>
                  </a:lnTo>
                  <a:lnTo>
                    <a:pt x="5994" y="410640"/>
                  </a:lnTo>
                  <a:lnTo>
                    <a:pt x="0" y="381000"/>
                  </a:lnTo>
                  <a:lnTo>
                    <a:pt x="0" y="762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09" name="Google Shape;1109;p84"/>
          <p:cNvSpPr txBox="1"/>
          <p:nvPr/>
        </p:nvSpPr>
        <p:spPr>
          <a:xfrm>
            <a:off x="8072119" y="4464177"/>
            <a:ext cx="47053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Trebuchet MS"/>
                <a:ea typeface="Trebuchet MS"/>
                <a:cs typeface="Trebuchet MS"/>
                <a:sym typeface="Trebuchet MS"/>
              </a:rPr>
              <a:t>0m,2c</a:t>
            </a:r>
            <a:endParaRPr sz="1200">
              <a:solidFill>
                <a:schemeClr val="dk1"/>
              </a:solidFill>
              <a:latin typeface="Trebuchet MS"/>
              <a:ea typeface="Trebuchet MS"/>
              <a:cs typeface="Trebuchet MS"/>
              <a:sym typeface="Trebuchet MS"/>
            </a:endParaRPr>
          </a:p>
        </p:txBody>
      </p:sp>
      <p:sp>
        <p:nvSpPr>
          <p:cNvPr id="1110" name="Google Shape;1110;p84"/>
          <p:cNvSpPr txBox="1"/>
          <p:nvPr/>
        </p:nvSpPr>
        <p:spPr>
          <a:xfrm>
            <a:off x="8690864" y="4067936"/>
            <a:ext cx="23050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Trebuchet MS"/>
                <a:ea typeface="Trebuchet MS"/>
                <a:cs typeface="Trebuchet MS"/>
                <a:sym typeface="Trebuchet MS"/>
              </a:rPr>
              <a:t>2m</a:t>
            </a:r>
            <a:endParaRPr sz="1200">
              <a:solidFill>
                <a:schemeClr val="dk1"/>
              </a:solidFill>
              <a:latin typeface="Trebuchet MS"/>
              <a:ea typeface="Trebuchet MS"/>
              <a:cs typeface="Trebuchet MS"/>
              <a:sym typeface="Trebuchet MS"/>
            </a:endParaRPr>
          </a:p>
        </p:txBody>
      </p:sp>
      <p:grpSp>
        <p:nvGrpSpPr>
          <p:cNvPr id="1111" name="Google Shape;1111;p84"/>
          <p:cNvGrpSpPr/>
          <p:nvPr/>
        </p:nvGrpSpPr>
        <p:grpSpPr>
          <a:xfrm>
            <a:off x="7772400" y="4216653"/>
            <a:ext cx="1143000" cy="1269746"/>
            <a:chOff x="7772400" y="4216653"/>
            <a:chExt cx="1143000" cy="1269746"/>
          </a:xfrm>
        </p:grpSpPr>
        <p:sp>
          <p:nvSpPr>
            <p:cNvPr id="1112" name="Google Shape;1112;p84"/>
            <p:cNvSpPr/>
            <p:nvPr/>
          </p:nvSpPr>
          <p:spPr>
            <a:xfrm>
              <a:off x="8610600" y="4216653"/>
              <a:ext cx="304800" cy="103505"/>
            </a:xfrm>
            <a:custGeom>
              <a:rect b="b" l="l" r="r" t="t"/>
              <a:pathLst>
                <a:path extrusionOk="0" h="103504" w="304800">
                  <a:moveTo>
                    <a:pt x="268773" y="58297"/>
                  </a:moveTo>
                  <a:lnTo>
                    <a:pt x="212598" y="90678"/>
                  </a:lnTo>
                  <a:lnTo>
                    <a:pt x="209550" y="92329"/>
                  </a:lnTo>
                  <a:lnTo>
                    <a:pt x="208533" y="96266"/>
                  </a:lnTo>
                  <a:lnTo>
                    <a:pt x="212090" y="102362"/>
                  </a:lnTo>
                  <a:lnTo>
                    <a:pt x="215900" y="103378"/>
                  </a:lnTo>
                  <a:lnTo>
                    <a:pt x="293793" y="58420"/>
                  </a:lnTo>
                  <a:lnTo>
                    <a:pt x="268773" y="58297"/>
                  </a:lnTo>
                  <a:close/>
                </a:path>
                <a:path extrusionOk="0" h="103504" w="304800">
                  <a:moveTo>
                    <a:pt x="279682" y="52009"/>
                  </a:moveTo>
                  <a:lnTo>
                    <a:pt x="268773" y="58297"/>
                  </a:lnTo>
                  <a:lnTo>
                    <a:pt x="292226" y="58420"/>
                  </a:lnTo>
                  <a:lnTo>
                    <a:pt x="292226" y="57531"/>
                  </a:lnTo>
                  <a:lnTo>
                    <a:pt x="289051" y="57531"/>
                  </a:lnTo>
                  <a:lnTo>
                    <a:pt x="279682" y="52009"/>
                  </a:lnTo>
                  <a:close/>
                </a:path>
                <a:path extrusionOk="0" h="103504" w="304800">
                  <a:moveTo>
                    <a:pt x="216407" y="0"/>
                  </a:moveTo>
                  <a:lnTo>
                    <a:pt x="212598" y="1016"/>
                  </a:lnTo>
                  <a:lnTo>
                    <a:pt x="210820" y="3937"/>
                  </a:lnTo>
                  <a:lnTo>
                    <a:pt x="209042" y="6985"/>
                  </a:lnTo>
                  <a:lnTo>
                    <a:pt x="210057" y="10922"/>
                  </a:lnTo>
                  <a:lnTo>
                    <a:pt x="212978" y="12700"/>
                  </a:lnTo>
                  <a:lnTo>
                    <a:pt x="268802" y="45597"/>
                  </a:lnTo>
                  <a:lnTo>
                    <a:pt x="292226" y="45720"/>
                  </a:lnTo>
                  <a:lnTo>
                    <a:pt x="292226" y="58420"/>
                  </a:lnTo>
                  <a:lnTo>
                    <a:pt x="293793" y="58420"/>
                  </a:lnTo>
                  <a:lnTo>
                    <a:pt x="304800" y="52070"/>
                  </a:lnTo>
                  <a:lnTo>
                    <a:pt x="216407" y="0"/>
                  </a:lnTo>
                  <a:close/>
                </a:path>
                <a:path extrusionOk="0" h="103504" w="304800">
                  <a:moveTo>
                    <a:pt x="0" y="44196"/>
                  </a:moveTo>
                  <a:lnTo>
                    <a:pt x="0" y="56896"/>
                  </a:lnTo>
                  <a:lnTo>
                    <a:pt x="268773" y="58297"/>
                  </a:lnTo>
                  <a:lnTo>
                    <a:pt x="279682" y="52009"/>
                  </a:lnTo>
                  <a:lnTo>
                    <a:pt x="268802" y="45597"/>
                  </a:lnTo>
                  <a:lnTo>
                    <a:pt x="0" y="44196"/>
                  </a:lnTo>
                  <a:close/>
                </a:path>
                <a:path extrusionOk="0" h="103504" w="304800">
                  <a:moveTo>
                    <a:pt x="289051" y="46609"/>
                  </a:moveTo>
                  <a:lnTo>
                    <a:pt x="279682" y="52009"/>
                  </a:lnTo>
                  <a:lnTo>
                    <a:pt x="289051" y="57531"/>
                  </a:lnTo>
                  <a:lnTo>
                    <a:pt x="289051" y="46609"/>
                  </a:lnTo>
                  <a:close/>
                </a:path>
                <a:path extrusionOk="0" h="103504" w="304800">
                  <a:moveTo>
                    <a:pt x="292226" y="46609"/>
                  </a:moveTo>
                  <a:lnTo>
                    <a:pt x="289051" y="46609"/>
                  </a:lnTo>
                  <a:lnTo>
                    <a:pt x="289051" y="57531"/>
                  </a:lnTo>
                  <a:lnTo>
                    <a:pt x="292226" y="57531"/>
                  </a:lnTo>
                  <a:lnTo>
                    <a:pt x="292226" y="46609"/>
                  </a:lnTo>
                  <a:close/>
                </a:path>
                <a:path extrusionOk="0" h="103504" w="304800">
                  <a:moveTo>
                    <a:pt x="268802" y="45597"/>
                  </a:moveTo>
                  <a:lnTo>
                    <a:pt x="279682" y="52009"/>
                  </a:lnTo>
                  <a:lnTo>
                    <a:pt x="289051" y="46609"/>
                  </a:lnTo>
                  <a:lnTo>
                    <a:pt x="292226" y="46609"/>
                  </a:lnTo>
                  <a:lnTo>
                    <a:pt x="292226" y="45720"/>
                  </a:lnTo>
                  <a:lnTo>
                    <a:pt x="268802" y="45597"/>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3" name="Google Shape;1113;p84"/>
            <p:cNvPicPr preferRelativeResize="0"/>
            <p:nvPr/>
          </p:nvPicPr>
          <p:blipFill rotWithShape="1">
            <a:blip r:embed="rId6">
              <a:alphaModFix/>
            </a:blip>
            <a:srcRect b="0" l="0" r="0" t="0"/>
            <a:stretch/>
          </p:blipFill>
          <p:spPr>
            <a:xfrm>
              <a:off x="8253857" y="4801996"/>
              <a:ext cx="103377" cy="228726"/>
            </a:xfrm>
            <a:prstGeom prst="rect">
              <a:avLst/>
            </a:prstGeom>
            <a:noFill/>
            <a:ln>
              <a:noFill/>
            </a:ln>
          </p:spPr>
        </p:pic>
        <p:sp>
          <p:nvSpPr>
            <p:cNvPr id="1114" name="Google Shape;1114;p84"/>
            <p:cNvSpPr/>
            <p:nvPr/>
          </p:nvSpPr>
          <p:spPr>
            <a:xfrm>
              <a:off x="7772400" y="5029199"/>
              <a:ext cx="914400" cy="457200"/>
            </a:xfrm>
            <a:custGeom>
              <a:rect b="b" l="l" r="r" t="t"/>
              <a:pathLst>
                <a:path extrusionOk="0" h="457200" w="914400">
                  <a:moveTo>
                    <a:pt x="0" y="76200"/>
                  </a:moveTo>
                  <a:lnTo>
                    <a:pt x="5994" y="46559"/>
                  </a:lnTo>
                  <a:lnTo>
                    <a:pt x="22336" y="22336"/>
                  </a:lnTo>
                  <a:lnTo>
                    <a:pt x="46559" y="5994"/>
                  </a:lnTo>
                  <a:lnTo>
                    <a:pt x="76200" y="0"/>
                  </a:lnTo>
                  <a:lnTo>
                    <a:pt x="838200" y="0"/>
                  </a:lnTo>
                  <a:lnTo>
                    <a:pt x="867840" y="5994"/>
                  </a:lnTo>
                  <a:lnTo>
                    <a:pt x="892063" y="22336"/>
                  </a:lnTo>
                  <a:lnTo>
                    <a:pt x="908405" y="46559"/>
                  </a:lnTo>
                  <a:lnTo>
                    <a:pt x="914400" y="76200"/>
                  </a:lnTo>
                  <a:lnTo>
                    <a:pt x="914400" y="381000"/>
                  </a:lnTo>
                  <a:lnTo>
                    <a:pt x="908405" y="410640"/>
                  </a:lnTo>
                  <a:lnTo>
                    <a:pt x="892063" y="434863"/>
                  </a:lnTo>
                  <a:lnTo>
                    <a:pt x="867840" y="451205"/>
                  </a:lnTo>
                  <a:lnTo>
                    <a:pt x="838200" y="457200"/>
                  </a:lnTo>
                  <a:lnTo>
                    <a:pt x="76200" y="457200"/>
                  </a:lnTo>
                  <a:lnTo>
                    <a:pt x="46559" y="451205"/>
                  </a:lnTo>
                  <a:lnTo>
                    <a:pt x="22336" y="434863"/>
                  </a:lnTo>
                  <a:lnTo>
                    <a:pt x="5994" y="410640"/>
                  </a:lnTo>
                  <a:lnTo>
                    <a:pt x="0" y="381000"/>
                  </a:lnTo>
                  <a:lnTo>
                    <a:pt x="0" y="762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5" name="Google Shape;1115;p84"/>
          <p:cNvSpPr txBox="1"/>
          <p:nvPr/>
        </p:nvSpPr>
        <p:spPr>
          <a:xfrm>
            <a:off x="7788402" y="5150358"/>
            <a:ext cx="8864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Trebuchet MS"/>
                <a:ea typeface="Trebuchet MS"/>
                <a:cs typeface="Trebuchet MS"/>
                <a:sym typeface="Trebuchet MS"/>
              </a:rPr>
              <a:t>0m,3c, boat</a:t>
            </a:r>
            <a:endParaRPr sz="1200">
              <a:solidFill>
                <a:schemeClr val="dk1"/>
              </a:solidFill>
              <a:latin typeface="Trebuchet MS"/>
              <a:ea typeface="Trebuchet MS"/>
              <a:cs typeface="Trebuchet MS"/>
              <a:sym typeface="Trebuchet MS"/>
            </a:endParaRPr>
          </a:p>
        </p:txBody>
      </p:sp>
      <p:sp>
        <p:nvSpPr>
          <p:cNvPr id="1116" name="Google Shape;1116;p84"/>
          <p:cNvSpPr txBox="1"/>
          <p:nvPr/>
        </p:nvSpPr>
        <p:spPr>
          <a:xfrm>
            <a:off x="8690864" y="4829936"/>
            <a:ext cx="17970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08000"/>
                </a:solidFill>
                <a:latin typeface="Trebuchet MS"/>
                <a:ea typeface="Trebuchet MS"/>
                <a:cs typeface="Trebuchet MS"/>
                <a:sym typeface="Trebuchet MS"/>
              </a:rPr>
              <a:t>1c</a:t>
            </a:r>
            <a:endParaRPr sz="1200">
              <a:solidFill>
                <a:schemeClr val="dk1"/>
              </a:solidFill>
              <a:latin typeface="Trebuchet MS"/>
              <a:ea typeface="Trebuchet MS"/>
              <a:cs typeface="Trebuchet MS"/>
              <a:sym typeface="Trebuchet MS"/>
            </a:endParaRPr>
          </a:p>
        </p:txBody>
      </p:sp>
      <p:grpSp>
        <p:nvGrpSpPr>
          <p:cNvPr id="1117" name="Google Shape;1117;p84"/>
          <p:cNvGrpSpPr/>
          <p:nvPr/>
        </p:nvGrpSpPr>
        <p:grpSpPr>
          <a:xfrm>
            <a:off x="7848600" y="4977510"/>
            <a:ext cx="1066800" cy="1270889"/>
            <a:chOff x="7848600" y="4977510"/>
            <a:chExt cx="1066800" cy="1270889"/>
          </a:xfrm>
        </p:grpSpPr>
        <p:pic>
          <p:nvPicPr>
            <p:cNvPr id="1118" name="Google Shape;1118;p84"/>
            <p:cNvPicPr preferRelativeResize="0"/>
            <p:nvPr/>
          </p:nvPicPr>
          <p:blipFill rotWithShape="1">
            <a:blip r:embed="rId7">
              <a:alphaModFix/>
            </a:blip>
            <a:srcRect b="0" l="0" r="0" t="0"/>
            <a:stretch/>
          </p:blipFill>
          <p:spPr>
            <a:xfrm>
              <a:off x="8686800" y="4977510"/>
              <a:ext cx="228600" cy="103377"/>
            </a:xfrm>
            <a:prstGeom prst="rect">
              <a:avLst/>
            </a:prstGeom>
            <a:noFill/>
            <a:ln>
              <a:noFill/>
            </a:ln>
          </p:spPr>
        </p:pic>
        <p:sp>
          <p:nvSpPr>
            <p:cNvPr id="1119" name="Google Shape;1119;p84"/>
            <p:cNvSpPr/>
            <p:nvPr/>
          </p:nvSpPr>
          <p:spPr>
            <a:xfrm>
              <a:off x="7848600" y="5791199"/>
              <a:ext cx="914400" cy="457200"/>
            </a:xfrm>
            <a:custGeom>
              <a:rect b="b" l="l" r="r" t="t"/>
              <a:pathLst>
                <a:path extrusionOk="0" h="457200" w="914400">
                  <a:moveTo>
                    <a:pt x="0" y="76200"/>
                  </a:moveTo>
                  <a:lnTo>
                    <a:pt x="5994" y="46537"/>
                  </a:lnTo>
                  <a:lnTo>
                    <a:pt x="22336" y="22317"/>
                  </a:lnTo>
                  <a:lnTo>
                    <a:pt x="46559" y="5987"/>
                  </a:lnTo>
                  <a:lnTo>
                    <a:pt x="76200" y="0"/>
                  </a:lnTo>
                  <a:lnTo>
                    <a:pt x="838200" y="0"/>
                  </a:lnTo>
                  <a:lnTo>
                    <a:pt x="867840" y="5987"/>
                  </a:lnTo>
                  <a:lnTo>
                    <a:pt x="892063" y="22317"/>
                  </a:lnTo>
                  <a:lnTo>
                    <a:pt x="908405" y="46537"/>
                  </a:lnTo>
                  <a:lnTo>
                    <a:pt x="914400" y="76200"/>
                  </a:lnTo>
                  <a:lnTo>
                    <a:pt x="914400" y="381000"/>
                  </a:lnTo>
                  <a:lnTo>
                    <a:pt x="908405" y="410662"/>
                  </a:lnTo>
                  <a:lnTo>
                    <a:pt x="892063" y="434882"/>
                  </a:lnTo>
                  <a:lnTo>
                    <a:pt x="867840" y="451212"/>
                  </a:lnTo>
                  <a:lnTo>
                    <a:pt x="838200" y="457200"/>
                  </a:lnTo>
                  <a:lnTo>
                    <a:pt x="76200" y="457200"/>
                  </a:lnTo>
                  <a:lnTo>
                    <a:pt x="46559" y="451212"/>
                  </a:lnTo>
                  <a:lnTo>
                    <a:pt x="22336" y="434882"/>
                  </a:lnTo>
                  <a:lnTo>
                    <a:pt x="5994" y="410662"/>
                  </a:lnTo>
                  <a:lnTo>
                    <a:pt x="0" y="381000"/>
                  </a:lnTo>
                  <a:lnTo>
                    <a:pt x="0" y="762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0" name="Google Shape;1120;p84"/>
          <p:cNvSpPr txBox="1"/>
          <p:nvPr/>
        </p:nvSpPr>
        <p:spPr>
          <a:xfrm>
            <a:off x="8072119" y="5912307"/>
            <a:ext cx="47053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Trebuchet MS"/>
                <a:ea typeface="Trebuchet MS"/>
                <a:cs typeface="Trebuchet MS"/>
                <a:sym typeface="Trebuchet MS"/>
              </a:rPr>
              <a:t>0m,1c</a:t>
            </a:r>
            <a:endParaRPr sz="1200">
              <a:solidFill>
                <a:schemeClr val="dk1"/>
              </a:solidFill>
              <a:latin typeface="Trebuchet MS"/>
              <a:ea typeface="Trebuchet MS"/>
              <a:cs typeface="Trebuchet MS"/>
              <a:sym typeface="Trebuchet MS"/>
            </a:endParaRPr>
          </a:p>
        </p:txBody>
      </p:sp>
      <p:sp>
        <p:nvSpPr>
          <p:cNvPr id="1121" name="Google Shape;1121;p84"/>
          <p:cNvSpPr/>
          <p:nvPr/>
        </p:nvSpPr>
        <p:spPr>
          <a:xfrm>
            <a:off x="8223377" y="5484876"/>
            <a:ext cx="111125" cy="306705"/>
          </a:xfrm>
          <a:custGeom>
            <a:rect b="b" l="l" r="r" t="t"/>
            <a:pathLst>
              <a:path extrusionOk="0" h="306704" w="111125">
                <a:moveTo>
                  <a:pt x="15875" y="223989"/>
                </a:moveTo>
                <a:lnTo>
                  <a:pt x="10795" y="228879"/>
                </a:lnTo>
                <a:lnTo>
                  <a:pt x="10795" y="232905"/>
                </a:lnTo>
                <a:lnTo>
                  <a:pt x="13207" y="235419"/>
                </a:lnTo>
                <a:lnTo>
                  <a:pt x="82423" y="306349"/>
                </a:lnTo>
                <a:lnTo>
                  <a:pt x="85530" y="295668"/>
                </a:lnTo>
                <a:lnTo>
                  <a:pt x="73151" y="295668"/>
                </a:lnTo>
                <a:lnTo>
                  <a:pt x="67421" y="272745"/>
                </a:lnTo>
                <a:lnTo>
                  <a:pt x="22351" y="226542"/>
                </a:lnTo>
                <a:lnTo>
                  <a:pt x="19812" y="224040"/>
                </a:lnTo>
                <a:lnTo>
                  <a:pt x="15875" y="223989"/>
                </a:lnTo>
                <a:close/>
              </a:path>
              <a:path extrusionOk="0" h="306704" w="111125">
                <a:moveTo>
                  <a:pt x="67421" y="272745"/>
                </a:moveTo>
                <a:lnTo>
                  <a:pt x="73151" y="295668"/>
                </a:lnTo>
                <a:lnTo>
                  <a:pt x="85471" y="292582"/>
                </a:lnTo>
                <a:lnTo>
                  <a:pt x="85413" y="292354"/>
                </a:lnTo>
                <a:lnTo>
                  <a:pt x="73278" y="292354"/>
                </a:lnTo>
                <a:lnTo>
                  <a:pt x="76326" y="281875"/>
                </a:lnTo>
                <a:lnTo>
                  <a:pt x="67421" y="272745"/>
                </a:lnTo>
                <a:close/>
              </a:path>
              <a:path extrusionOk="0" h="306704" w="111125">
                <a:moveTo>
                  <a:pt x="102362" y="202336"/>
                </a:moveTo>
                <a:lnTo>
                  <a:pt x="98932" y="204279"/>
                </a:lnTo>
                <a:lnTo>
                  <a:pt x="97865" y="207822"/>
                </a:lnTo>
                <a:lnTo>
                  <a:pt x="79804" y="269918"/>
                </a:lnTo>
                <a:lnTo>
                  <a:pt x="85471" y="292582"/>
                </a:lnTo>
                <a:lnTo>
                  <a:pt x="73151" y="295668"/>
                </a:lnTo>
                <a:lnTo>
                  <a:pt x="85530" y="295668"/>
                </a:lnTo>
                <a:lnTo>
                  <a:pt x="110108" y="211188"/>
                </a:lnTo>
                <a:lnTo>
                  <a:pt x="111125" y="207822"/>
                </a:lnTo>
                <a:lnTo>
                  <a:pt x="109093" y="204304"/>
                </a:lnTo>
                <a:lnTo>
                  <a:pt x="102362" y="202336"/>
                </a:lnTo>
                <a:close/>
              </a:path>
              <a:path extrusionOk="0" h="306704" w="111125">
                <a:moveTo>
                  <a:pt x="76326" y="281875"/>
                </a:moveTo>
                <a:lnTo>
                  <a:pt x="73278" y="292354"/>
                </a:lnTo>
                <a:lnTo>
                  <a:pt x="83947" y="289687"/>
                </a:lnTo>
                <a:lnTo>
                  <a:pt x="76326" y="281875"/>
                </a:lnTo>
                <a:close/>
              </a:path>
              <a:path extrusionOk="0" h="306704" w="111125">
                <a:moveTo>
                  <a:pt x="79804" y="269918"/>
                </a:moveTo>
                <a:lnTo>
                  <a:pt x="76326" y="281875"/>
                </a:lnTo>
                <a:lnTo>
                  <a:pt x="83947" y="289687"/>
                </a:lnTo>
                <a:lnTo>
                  <a:pt x="73278" y="292354"/>
                </a:lnTo>
                <a:lnTo>
                  <a:pt x="85413" y="292354"/>
                </a:lnTo>
                <a:lnTo>
                  <a:pt x="79804" y="269918"/>
                </a:lnTo>
                <a:close/>
              </a:path>
              <a:path extrusionOk="0" h="306704" w="111125">
                <a:moveTo>
                  <a:pt x="12319" y="0"/>
                </a:moveTo>
                <a:lnTo>
                  <a:pt x="0" y="3048"/>
                </a:lnTo>
                <a:lnTo>
                  <a:pt x="67421" y="272745"/>
                </a:lnTo>
                <a:lnTo>
                  <a:pt x="76326" y="281875"/>
                </a:lnTo>
                <a:lnTo>
                  <a:pt x="79804" y="269918"/>
                </a:lnTo>
                <a:lnTo>
                  <a:pt x="1231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84"/>
          <p:cNvSpPr txBox="1"/>
          <p:nvPr/>
        </p:nvSpPr>
        <p:spPr>
          <a:xfrm>
            <a:off x="8767064" y="5436819"/>
            <a:ext cx="28638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Trebuchet MS"/>
                <a:ea typeface="Trebuchet MS"/>
                <a:cs typeface="Trebuchet MS"/>
                <a:sym typeface="Trebuchet MS"/>
              </a:rPr>
              <a:t>2c</a:t>
            </a:r>
            <a:endParaRPr sz="2000">
              <a:solidFill>
                <a:schemeClr val="dk1"/>
              </a:solidFill>
              <a:latin typeface="Trebuchet MS"/>
              <a:ea typeface="Trebuchet MS"/>
              <a:cs typeface="Trebuchet MS"/>
              <a:sym typeface="Trebuchet MS"/>
            </a:endParaRPr>
          </a:p>
        </p:txBody>
      </p:sp>
      <p:grpSp>
        <p:nvGrpSpPr>
          <p:cNvPr id="1123" name="Google Shape;1123;p84"/>
          <p:cNvGrpSpPr/>
          <p:nvPr/>
        </p:nvGrpSpPr>
        <p:grpSpPr>
          <a:xfrm>
            <a:off x="5943599" y="5664428"/>
            <a:ext cx="3200401" cy="1193572"/>
            <a:chOff x="5943599" y="5664428"/>
            <a:chExt cx="3200401" cy="1193572"/>
          </a:xfrm>
        </p:grpSpPr>
        <p:sp>
          <p:nvSpPr>
            <p:cNvPr id="1124" name="Google Shape;1124;p84"/>
            <p:cNvSpPr/>
            <p:nvPr/>
          </p:nvSpPr>
          <p:spPr>
            <a:xfrm>
              <a:off x="8839200" y="5664428"/>
              <a:ext cx="304800" cy="103505"/>
            </a:xfrm>
            <a:custGeom>
              <a:rect b="b" l="l" r="r" t="t"/>
              <a:pathLst>
                <a:path extrusionOk="0" h="103504" w="304800">
                  <a:moveTo>
                    <a:pt x="268695" y="58322"/>
                  </a:moveTo>
                  <a:lnTo>
                    <a:pt x="209550" y="92392"/>
                  </a:lnTo>
                  <a:lnTo>
                    <a:pt x="208533" y="96278"/>
                  </a:lnTo>
                  <a:lnTo>
                    <a:pt x="212090" y="102349"/>
                  </a:lnTo>
                  <a:lnTo>
                    <a:pt x="215900" y="103403"/>
                  </a:lnTo>
                  <a:lnTo>
                    <a:pt x="293894" y="58445"/>
                  </a:lnTo>
                  <a:lnTo>
                    <a:pt x="268695" y="58322"/>
                  </a:lnTo>
                  <a:close/>
                </a:path>
                <a:path extrusionOk="0" h="103504" w="304800">
                  <a:moveTo>
                    <a:pt x="279648" y="52013"/>
                  </a:moveTo>
                  <a:lnTo>
                    <a:pt x="268695" y="58322"/>
                  </a:lnTo>
                  <a:lnTo>
                    <a:pt x="292226" y="58445"/>
                  </a:lnTo>
                  <a:lnTo>
                    <a:pt x="292226" y="57556"/>
                  </a:lnTo>
                  <a:lnTo>
                    <a:pt x="289051" y="57556"/>
                  </a:lnTo>
                  <a:lnTo>
                    <a:pt x="279648" y="52013"/>
                  </a:lnTo>
                  <a:close/>
                </a:path>
                <a:path extrusionOk="0" h="103504" w="304800">
                  <a:moveTo>
                    <a:pt x="216407" y="0"/>
                  </a:moveTo>
                  <a:lnTo>
                    <a:pt x="212598" y="1003"/>
                  </a:lnTo>
                  <a:lnTo>
                    <a:pt x="209042" y="7035"/>
                  </a:lnTo>
                  <a:lnTo>
                    <a:pt x="210057" y="10934"/>
                  </a:lnTo>
                  <a:lnTo>
                    <a:pt x="212978" y="12712"/>
                  </a:lnTo>
                  <a:lnTo>
                    <a:pt x="268808" y="45623"/>
                  </a:lnTo>
                  <a:lnTo>
                    <a:pt x="292226" y="45745"/>
                  </a:lnTo>
                  <a:lnTo>
                    <a:pt x="292226" y="58445"/>
                  </a:lnTo>
                  <a:lnTo>
                    <a:pt x="293894" y="58445"/>
                  </a:lnTo>
                  <a:lnTo>
                    <a:pt x="304800" y="52158"/>
                  </a:lnTo>
                  <a:lnTo>
                    <a:pt x="216407" y="0"/>
                  </a:lnTo>
                  <a:close/>
                </a:path>
                <a:path extrusionOk="0" h="103504" w="304800">
                  <a:moveTo>
                    <a:pt x="0" y="44221"/>
                  </a:moveTo>
                  <a:lnTo>
                    <a:pt x="0" y="56921"/>
                  </a:lnTo>
                  <a:lnTo>
                    <a:pt x="268695" y="58322"/>
                  </a:lnTo>
                  <a:lnTo>
                    <a:pt x="279648" y="52013"/>
                  </a:lnTo>
                  <a:lnTo>
                    <a:pt x="268808" y="45623"/>
                  </a:lnTo>
                  <a:lnTo>
                    <a:pt x="0" y="44221"/>
                  </a:lnTo>
                  <a:close/>
                </a:path>
                <a:path extrusionOk="0" h="103504" w="304800">
                  <a:moveTo>
                    <a:pt x="289051" y="46596"/>
                  </a:moveTo>
                  <a:lnTo>
                    <a:pt x="279648" y="52013"/>
                  </a:lnTo>
                  <a:lnTo>
                    <a:pt x="289051" y="57556"/>
                  </a:lnTo>
                  <a:lnTo>
                    <a:pt x="289051" y="46596"/>
                  </a:lnTo>
                  <a:close/>
                </a:path>
                <a:path extrusionOk="0" h="103504" w="304800">
                  <a:moveTo>
                    <a:pt x="292226" y="46596"/>
                  </a:moveTo>
                  <a:lnTo>
                    <a:pt x="289051" y="46596"/>
                  </a:lnTo>
                  <a:lnTo>
                    <a:pt x="289051" y="57556"/>
                  </a:lnTo>
                  <a:lnTo>
                    <a:pt x="292226" y="57556"/>
                  </a:lnTo>
                  <a:lnTo>
                    <a:pt x="292226" y="46596"/>
                  </a:lnTo>
                  <a:close/>
                </a:path>
                <a:path extrusionOk="0" h="103504" w="304800">
                  <a:moveTo>
                    <a:pt x="268808" y="45623"/>
                  </a:moveTo>
                  <a:lnTo>
                    <a:pt x="279648" y="52013"/>
                  </a:lnTo>
                  <a:lnTo>
                    <a:pt x="289051" y="46596"/>
                  </a:lnTo>
                  <a:lnTo>
                    <a:pt x="292226" y="46596"/>
                  </a:lnTo>
                  <a:lnTo>
                    <a:pt x="292226" y="45745"/>
                  </a:lnTo>
                  <a:lnTo>
                    <a:pt x="268808" y="45623"/>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84"/>
            <p:cNvSpPr/>
            <p:nvPr/>
          </p:nvSpPr>
          <p:spPr>
            <a:xfrm>
              <a:off x="5943599" y="6400800"/>
              <a:ext cx="914400" cy="457200"/>
            </a:xfrm>
            <a:custGeom>
              <a:rect b="b" l="l" r="r" t="t"/>
              <a:pathLst>
                <a:path extrusionOk="0" h="457200" w="914400">
                  <a:moveTo>
                    <a:pt x="0" y="76200"/>
                  </a:moveTo>
                  <a:lnTo>
                    <a:pt x="5994" y="46537"/>
                  </a:lnTo>
                  <a:lnTo>
                    <a:pt x="22336" y="22317"/>
                  </a:lnTo>
                  <a:lnTo>
                    <a:pt x="46559" y="5987"/>
                  </a:lnTo>
                  <a:lnTo>
                    <a:pt x="76200" y="0"/>
                  </a:lnTo>
                  <a:lnTo>
                    <a:pt x="838200" y="0"/>
                  </a:lnTo>
                  <a:lnTo>
                    <a:pt x="867840" y="5987"/>
                  </a:lnTo>
                  <a:lnTo>
                    <a:pt x="892063" y="22317"/>
                  </a:lnTo>
                  <a:lnTo>
                    <a:pt x="908405" y="46537"/>
                  </a:lnTo>
                  <a:lnTo>
                    <a:pt x="914400" y="76200"/>
                  </a:lnTo>
                  <a:lnTo>
                    <a:pt x="914400" y="380997"/>
                  </a:lnTo>
                  <a:lnTo>
                    <a:pt x="908405" y="410658"/>
                  </a:lnTo>
                  <a:lnTo>
                    <a:pt x="892063" y="434880"/>
                  </a:lnTo>
                  <a:lnTo>
                    <a:pt x="867840" y="451210"/>
                  </a:lnTo>
                  <a:lnTo>
                    <a:pt x="838200" y="457199"/>
                  </a:lnTo>
                  <a:lnTo>
                    <a:pt x="76200" y="457199"/>
                  </a:lnTo>
                  <a:lnTo>
                    <a:pt x="46559" y="451210"/>
                  </a:lnTo>
                  <a:lnTo>
                    <a:pt x="22336" y="434880"/>
                  </a:lnTo>
                  <a:lnTo>
                    <a:pt x="5994" y="410658"/>
                  </a:lnTo>
                  <a:lnTo>
                    <a:pt x="0" y="380997"/>
                  </a:lnTo>
                  <a:lnTo>
                    <a:pt x="0" y="762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6" name="Google Shape;1126;p84"/>
          <p:cNvSpPr txBox="1"/>
          <p:nvPr/>
        </p:nvSpPr>
        <p:spPr>
          <a:xfrm>
            <a:off x="6166484" y="6522211"/>
            <a:ext cx="47053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Trebuchet MS"/>
                <a:ea typeface="Trebuchet MS"/>
                <a:cs typeface="Trebuchet MS"/>
                <a:sym typeface="Trebuchet MS"/>
              </a:rPr>
              <a:t>0m,2c</a:t>
            </a:r>
            <a:endParaRPr sz="1200">
              <a:solidFill>
                <a:schemeClr val="dk1"/>
              </a:solidFill>
              <a:latin typeface="Trebuchet MS"/>
              <a:ea typeface="Trebuchet MS"/>
              <a:cs typeface="Trebuchet MS"/>
              <a:sym typeface="Trebuchet MS"/>
            </a:endParaRPr>
          </a:p>
        </p:txBody>
      </p:sp>
      <p:sp>
        <p:nvSpPr>
          <p:cNvPr id="1127" name="Google Shape;1127;p84"/>
          <p:cNvSpPr/>
          <p:nvPr/>
        </p:nvSpPr>
        <p:spPr>
          <a:xfrm>
            <a:off x="6858000" y="6242189"/>
            <a:ext cx="1068070" cy="267335"/>
          </a:xfrm>
          <a:custGeom>
            <a:rect b="b" l="l" r="r" t="t"/>
            <a:pathLst>
              <a:path extrusionOk="0" h="267334" w="1068070">
                <a:moveTo>
                  <a:pt x="75819" y="165684"/>
                </a:moveTo>
                <a:lnTo>
                  <a:pt x="73151" y="168046"/>
                </a:lnTo>
                <a:lnTo>
                  <a:pt x="0" y="234810"/>
                </a:lnTo>
                <a:lnTo>
                  <a:pt x="97408" y="266801"/>
                </a:lnTo>
                <a:lnTo>
                  <a:pt x="101092" y="264985"/>
                </a:lnTo>
                <a:lnTo>
                  <a:pt x="102107" y="261645"/>
                </a:lnTo>
                <a:lnTo>
                  <a:pt x="103250" y="258317"/>
                </a:lnTo>
                <a:lnTo>
                  <a:pt x="101473" y="254736"/>
                </a:lnTo>
                <a:lnTo>
                  <a:pt x="51546" y="238378"/>
                </a:lnTo>
                <a:lnTo>
                  <a:pt x="13589" y="238378"/>
                </a:lnTo>
                <a:lnTo>
                  <a:pt x="10922" y="225971"/>
                </a:lnTo>
                <a:lnTo>
                  <a:pt x="33880" y="221051"/>
                </a:lnTo>
                <a:lnTo>
                  <a:pt x="81788" y="177431"/>
                </a:lnTo>
                <a:lnTo>
                  <a:pt x="84327" y="175069"/>
                </a:lnTo>
                <a:lnTo>
                  <a:pt x="84581" y="171056"/>
                </a:lnTo>
                <a:lnTo>
                  <a:pt x="79755" y="165874"/>
                </a:lnTo>
                <a:lnTo>
                  <a:pt x="75819" y="165684"/>
                </a:lnTo>
                <a:close/>
              </a:path>
              <a:path extrusionOk="0" h="267334" w="1068070">
                <a:moveTo>
                  <a:pt x="33880" y="221051"/>
                </a:moveTo>
                <a:lnTo>
                  <a:pt x="10922" y="225971"/>
                </a:lnTo>
                <a:lnTo>
                  <a:pt x="13589" y="238378"/>
                </a:lnTo>
                <a:lnTo>
                  <a:pt x="20641" y="236867"/>
                </a:lnTo>
                <a:lnTo>
                  <a:pt x="16509" y="236867"/>
                </a:lnTo>
                <a:lnTo>
                  <a:pt x="14224" y="226136"/>
                </a:lnTo>
                <a:lnTo>
                  <a:pt x="28296" y="226136"/>
                </a:lnTo>
                <a:lnTo>
                  <a:pt x="33880" y="221051"/>
                </a:lnTo>
                <a:close/>
              </a:path>
              <a:path extrusionOk="0" h="267334" w="1068070">
                <a:moveTo>
                  <a:pt x="36548" y="233459"/>
                </a:moveTo>
                <a:lnTo>
                  <a:pt x="13589" y="238378"/>
                </a:lnTo>
                <a:lnTo>
                  <a:pt x="51546" y="238378"/>
                </a:lnTo>
                <a:lnTo>
                  <a:pt x="36548" y="233459"/>
                </a:lnTo>
                <a:close/>
              </a:path>
              <a:path extrusionOk="0" h="267334" w="1068070">
                <a:moveTo>
                  <a:pt x="14224" y="226136"/>
                </a:moveTo>
                <a:lnTo>
                  <a:pt x="16509" y="236867"/>
                </a:lnTo>
                <a:lnTo>
                  <a:pt x="24569" y="229529"/>
                </a:lnTo>
                <a:lnTo>
                  <a:pt x="14224" y="226136"/>
                </a:lnTo>
                <a:close/>
              </a:path>
              <a:path extrusionOk="0" h="267334" w="1068070">
                <a:moveTo>
                  <a:pt x="24569" y="229529"/>
                </a:moveTo>
                <a:lnTo>
                  <a:pt x="16509" y="236867"/>
                </a:lnTo>
                <a:lnTo>
                  <a:pt x="20641" y="236867"/>
                </a:lnTo>
                <a:lnTo>
                  <a:pt x="36548" y="233459"/>
                </a:lnTo>
                <a:lnTo>
                  <a:pt x="24569" y="229529"/>
                </a:lnTo>
                <a:close/>
              </a:path>
              <a:path extrusionOk="0" h="267334" w="1068070">
                <a:moveTo>
                  <a:pt x="1065529" y="0"/>
                </a:moveTo>
                <a:lnTo>
                  <a:pt x="33880" y="221051"/>
                </a:lnTo>
                <a:lnTo>
                  <a:pt x="24569" y="229529"/>
                </a:lnTo>
                <a:lnTo>
                  <a:pt x="36548" y="233459"/>
                </a:lnTo>
                <a:lnTo>
                  <a:pt x="1068070" y="12420"/>
                </a:lnTo>
                <a:lnTo>
                  <a:pt x="1065529" y="0"/>
                </a:lnTo>
                <a:close/>
              </a:path>
              <a:path extrusionOk="0" h="267334" w="1068070">
                <a:moveTo>
                  <a:pt x="28296" y="226136"/>
                </a:moveTo>
                <a:lnTo>
                  <a:pt x="14224" y="226136"/>
                </a:lnTo>
                <a:lnTo>
                  <a:pt x="24569" y="229529"/>
                </a:lnTo>
                <a:lnTo>
                  <a:pt x="28296" y="2261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84"/>
          <p:cNvSpPr txBox="1"/>
          <p:nvPr/>
        </p:nvSpPr>
        <p:spPr>
          <a:xfrm>
            <a:off x="7395209" y="5973267"/>
            <a:ext cx="17970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008000"/>
                </a:solidFill>
                <a:latin typeface="Trebuchet MS"/>
                <a:ea typeface="Trebuchet MS"/>
                <a:cs typeface="Trebuchet MS"/>
                <a:sym typeface="Trebuchet MS"/>
              </a:rPr>
              <a:t>1c</a:t>
            </a:r>
            <a:endParaRPr sz="1200">
              <a:solidFill>
                <a:schemeClr val="dk1"/>
              </a:solidFill>
              <a:latin typeface="Trebuchet MS"/>
              <a:ea typeface="Trebuchet MS"/>
              <a:cs typeface="Trebuchet MS"/>
              <a:sym typeface="Trebuchet MS"/>
            </a:endParaRPr>
          </a:p>
        </p:txBody>
      </p:sp>
      <p:grpSp>
        <p:nvGrpSpPr>
          <p:cNvPr id="1129" name="Google Shape;1129;p84"/>
          <p:cNvGrpSpPr/>
          <p:nvPr/>
        </p:nvGrpSpPr>
        <p:grpSpPr>
          <a:xfrm>
            <a:off x="6858000" y="6121717"/>
            <a:ext cx="2057400" cy="736282"/>
            <a:chOff x="6858000" y="6121717"/>
            <a:chExt cx="2057400" cy="736282"/>
          </a:xfrm>
        </p:grpSpPr>
        <p:sp>
          <p:nvSpPr>
            <p:cNvPr id="1130" name="Google Shape;1130;p84"/>
            <p:cNvSpPr/>
            <p:nvPr/>
          </p:nvSpPr>
          <p:spPr>
            <a:xfrm>
              <a:off x="7391400" y="6121717"/>
              <a:ext cx="381000" cy="103505"/>
            </a:xfrm>
            <a:custGeom>
              <a:rect b="b" l="l" r="r" t="t"/>
              <a:pathLst>
                <a:path extrusionOk="0" h="103504" w="381000">
                  <a:moveTo>
                    <a:pt x="88392" y="0"/>
                  </a:moveTo>
                  <a:lnTo>
                    <a:pt x="0" y="52070"/>
                  </a:lnTo>
                  <a:lnTo>
                    <a:pt x="88773" y="103403"/>
                  </a:lnTo>
                  <a:lnTo>
                    <a:pt x="92709" y="102362"/>
                  </a:lnTo>
                  <a:lnTo>
                    <a:pt x="96266" y="96291"/>
                  </a:lnTo>
                  <a:lnTo>
                    <a:pt x="95123" y="92405"/>
                  </a:lnTo>
                  <a:lnTo>
                    <a:pt x="36245" y="58369"/>
                  </a:lnTo>
                  <a:lnTo>
                    <a:pt x="12573" y="58369"/>
                  </a:lnTo>
                  <a:lnTo>
                    <a:pt x="12573" y="45669"/>
                  </a:lnTo>
                  <a:lnTo>
                    <a:pt x="36005" y="45571"/>
                  </a:lnTo>
                  <a:lnTo>
                    <a:pt x="94869" y="10947"/>
                  </a:lnTo>
                  <a:lnTo>
                    <a:pt x="95884" y="7048"/>
                  </a:lnTo>
                  <a:lnTo>
                    <a:pt x="92328" y="1003"/>
                  </a:lnTo>
                  <a:lnTo>
                    <a:pt x="88392" y="0"/>
                  </a:lnTo>
                  <a:close/>
                </a:path>
                <a:path extrusionOk="0" h="103504" w="381000">
                  <a:moveTo>
                    <a:pt x="36005" y="45571"/>
                  </a:moveTo>
                  <a:lnTo>
                    <a:pt x="12573" y="45669"/>
                  </a:lnTo>
                  <a:lnTo>
                    <a:pt x="12573" y="58369"/>
                  </a:lnTo>
                  <a:lnTo>
                    <a:pt x="36075" y="58271"/>
                  </a:lnTo>
                  <a:lnTo>
                    <a:pt x="34729" y="57492"/>
                  </a:lnTo>
                  <a:lnTo>
                    <a:pt x="15748" y="57492"/>
                  </a:lnTo>
                  <a:lnTo>
                    <a:pt x="15748" y="46520"/>
                  </a:lnTo>
                  <a:lnTo>
                    <a:pt x="34393" y="46520"/>
                  </a:lnTo>
                  <a:lnTo>
                    <a:pt x="36005" y="45571"/>
                  </a:lnTo>
                  <a:close/>
                </a:path>
                <a:path extrusionOk="0" h="103504" w="381000">
                  <a:moveTo>
                    <a:pt x="36075" y="58271"/>
                  </a:moveTo>
                  <a:lnTo>
                    <a:pt x="12573" y="58369"/>
                  </a:lnTo>
                  <a:lnTo>
                    <a:pt x="36245" y="58369"/>
                  </a:lnTo>
                  <a:lnTo>
                    <a:pt x="36075" y="58271"/>
                  </a:lnTo>
                  <a:close/>
                </a:path>
                <a:path extrusionOk="0" h="103504" w="381000">
                  <a:moveTo>
                    <a:pt x="381000" y="44132"/>
                  </a:moveTo>
                  <a:lnTo>
                    <a:pt x="36005" y="45571"/>
                  </a:lnTo>
                  <a:lnTo>
                    <a:pt x="25154" y="51957"/>
                  </a:lnTo>
                  <a:lnTo>
                    <a:pt x="36075" y="58271"/>
                  </a:lnTo>
                  <a:lnTo>
                    <a:pt x="381000" y="56832"/>
                  </a:lnTo>
                  <a:lnTo>
                    <a:pt x="381000" y="44132"/>
                  </a:lnTo>
                  <a:close/>
                </a:path>
                <a:path extrusionOk="0" h="103504" w="381000">
                  <a:moveTo>
                    <a:pt x="15748" y="46520"/>
                  </a:moveTo>
                  <a:lnTo>
                    <a:pt x="15748" y="57492"/>
                  </a:lnTo>
                  <a:lnTo>
                    <a:pt x="25154" y="51957"/>
                  </a:lnTo>
                  <a:lnTo>
                    <a:pt x="15748" y="46520"/>
                  </a:lnTo>
                  <a:close/>
                </a:path>
                <a:path extrusionOk="0" h="103504" w="381000">
                  <a:moveTo>
                    <a:pt x="25154" y="51957"/>
                  </a:moveTo>
                  <a:lnTo>
                    <a:pt x="15748" y="57492"/>
                  </a:lnTo>
                  <a:lnTo>
                    <a:pt x="34729" y="57492"/>
                  </a:lnTo>
                  <a:lnTo>
                    <a:pt x="25154" y="51957"/>
                  </a:lnTo>
                  <a:close/>
                </a:path>
                <a:path extrusionOk="0" h="103504" w="381000">
                  <a:moveTo>
                    <a:pt x="34393" y="46520"/>
                  </a:moveTo>
                  <a:lnTo>
                    <a:pt x="15748" y="46520"/>
                  </a:lnTo>
                  <a:lnTo>
                    <a:pt x="25154" y="51957"/>
                  </a:lnTo>
                  <a:lnTo>
                    <a:pt x="34393" y="46520"/>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84"/>
            <p:cNvSpPr/>
            <p:nvPr/>
          </p:nvSpPr>
          <p:spPr>
            <a:xfrm>
              <a:off x="6858000" y="6579158"/>
              <a:ext cx="1143000" cy="103505"/>
            </a:xfrm>
            <a:custGeom>
              <a:rect b="b" l="l" r="r" t="t"/>
              <a:pathLst>
                <a:path extrusionOk="0" h="103504" w="1143000">
                  <a:moveTo>
                    <a:pt x="1132057" y="45420"/>
                  </a:moveTo>
                  <a:lnTo>
                    <a:pt x="1106950" y="45420"/>
                  </a:lnTo>
                  <a:lnTo>
                    <a:pt x="1130427" y="45453"/>
                  </a:lnTo>
                  <a:lnTo>
                    <a:pt x="1130427" y="58166"/>
                  </a:lnTo>
                  <a:lnTo>
                    <a:pt x="1106856" y="58166"/>
                  </a:lnTo>
                  <a:lnTo>
                    <a:pt x="1047876" y="92430"/>
                  </a:lnTo>
                  <a:lnTo>
                    <a:pt x="1046860" y="96316"/>
                  </a:lnTo>
                  <a:lnTo>
                    <a:pt x="1050417" y="102374"/>
                  </a:lnTo>
                  <a:lnTo>
                    <a:pt x="1054353" y="103403"/>
                  </a:lnTo>
                  <a:lnTo>
                    <a:pt x="1132107" y="58166"/>
                  </a:lnTo>
                  <a:lnTo>
                    <a:pt x="1130427" y="58166"/>
                  </a:lnTo>
                  <a:lnTo>
                    <a:pt x="1132163" y="58133"/>
                  </a:lnTo>
                  <a:lnTo>
                    <a:pt x="1143000" y="51828"/>
                  </a:lnTo>
                  <a:lnTo>
                    <a:pt x="1132057" y="45420"/>
                  </a:lnTo>
                  <a:close/>
                </a:path>
                <a:path extrusionOk="0" h="103504" w="1143000">
                  <a:moveTo>
                    <a:pt x="1117837" y="51786"/>
                  </a:moveTo>
                  <a:lnTo>
                    <a:pt x="1106912" y="58133"/>
                  </a:lnTo>
                  <a:lnTo>
                    <a:pt x="1130427" y="58166"/>
                  </a:lnTo>
                  <a:lnTo>
                    <a:pt x="1130427" y="57289"/>
                  </a:lnTo>
                  <a:lnTo>
                    <a:pt x="1127252" y="57289"/>
                  </a:lnTo>
                  <a:lnTo>
                    <a:pt x="1117837" y="51786"/>
                  </a:lnTo>
                  <a:close/>
                </a:path>
                <a:path extrusionOk="0" h="103504" w="1143000">
                  <a:moveTo>
                    <a:pt x="0" y="43891"/>
                  </a:moveTo>
                  <a:lnTo>
                    <a:pt x="0" y="56591"/>
                  </a:lnTo>
                  <a:lnTo>
                    <a:pt x="1106912" y="58133"/>
                  </a:lnTo>
                  <a:lnTo>
                    <a:pt x="1117837" y="51786"/>
                  </a:lnTo>
                  <a:lnTo>
                    <a:pt x="1106950" y="45420"/>
                  </a:lnTo>
                  <a:lnTo>
                    <a:pt x="0" y="43891"/>
                  </a:lnTo>
                  <a:close/>
                </a:path>
                <a:path extrusionOk="0" h="103504" w="1143000">
                  <a:moveTo>
                    <a:pt x="1127252" y="46316"/>
                  </a:moveTo>
                  <a:lnTo>
                    <a:pt x="1117837" y="51786"/>
                  </a:lnTo>
                  <a:lnTo>
                    <a:pt x="1127252" y="57289"/>
                  </a:lnTo>
                  <a:lnTo>
                    <a:pt x="1127252" y="46316"/>
                  </a:lnTo>
                  <a:close/>
                </a:path>
                <a:path extrusionOk="0" h="103504" w="1143000">
                  <a:moveTo>
                    <a:pt x="1130427" y="46316"/>
                  </a:moveTo>
                  <a:lnTo>
                    <a:pt x="1127252" y="46316"/>
                  </a:lnTo>
                  <a:lnTo>
                    <a:pt x="1127252" y="57289"/>
                  </a:lnTo>
                  <a:lnTo>
                    <a:pt x="1130427" y="57289"/>
                  </a:lnTo>
                  <a:lnTo>
                    <a:pt x="1130427" y="46316"/>
                  </a:lnTo>
                  <a:close/>
                </a:path>
                <a:path extrusionOk="0" h="103504" w="1143000">
                  <a:moveTo>
                    <a:pt x="1054480" y="0"/>
                  </a:moveTo>
                  <a:lnTo>
                    <a:pt x="1050544" y="1016"/>
                  </a:lnTo>
                  <a:lnTo>
                    <a:pt x="1046988" y="7073"/>
                  </a:lnTo>
                  <a:lnTo>
                    <a:pt x="1048003" y="10960"/>
                  </a:lnTo>
                  <a:lnTo>
                    <a:pt x="1117837" y="51786"/>
                  </a:lnTo>
                  <a:lnTo>
                    <a:pt x="1127252" y="46316"/>
                  </a:lnTo>
                  <a:lnTo>
                    <a:pt x="1130427" y="46316"/>
                  </a:lnTo>
                  <a:lnTo>
                    <a:pt x="1130427" y="45453"/>
                  </a:lnTo>
                  <a:lnTo>
                    <a:pt x="1132057" y="45420"/>
                  </a:lnTo>
                  <a:lnTo>
                    <a:pt x="10544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84"/>
            <p:cNvSpPr/>
            <p:nvPr/>
          </p:nvSpPr>
          <p:spPr>
            <a:xfrm>
              <a:off x="8001000" y="6400799"/>
              <a:ext cx="914400" cy="457200"/>
            </a:xfrm>
            <a:custGeom>
              <a:rect b="b" l="l" r="r" t="t"/>
              <a:pathLst>
                <a:path extrusionOk="0" h="457200" w="914400">
                  <a:moveTo>
                    <a:pt x="0" y="76200"/>
                  </a:moveTo>
                  <a:lnTo>
                    <a:pt x="5994" y="46537"/>
                  </a:lnTo>
                  <a:lnTo>
                    <a:pt x="22336" y="22317"/>
                  </a:lnTo>
                  <a:lnTo>
                    <a:pt x="46559" y="5987"/>
                  </a:lnTo>
                  <a:lnTo>
                    <a:pt x="76200" y="0"/>
                  </a:lnTo>
                  <a:lnTo>
                    <a:pt x="838200" y="0"/>
                  </a:lnTo>
                  <a:lnTo>
                    <a:pt x="867840" y="5987"/>
                  </a:lnTo>
                  <a:lnTo>
                    <a:pt x="892063" y="22317"/>
                  </a:lnTo>
                  <a:lnTo>
                    <a:pt x="908405" y="46537"/>
                  </a:lnTo>
                  <a:lnTo>
                    <a:pt x="914400" y="76200"/>
                  </a:lnTo>
                  <a:lnTo>
                    <a:pt x="914400" y="380997"/>
                  </a:lnTo>
                  <a:lnTo>
                    <a:pt x="908405" y="410658"/>
                  </a:lnTo>
                  <a:lnTo>
                    <a:pt x="892063" y="434880"/>
                  </a:lnTo>
                  <a:lnTo>
                    <a:pt x="867840" y="451210"/>
                  </a:lnTo>
                  <a:lnTo>
                    <a:pt x="838200" y="457199"/>
                  </a:lnTo>
                  <a:lnTo>
                    <a:pt x="76200" y="457199"/>
                  </a:lnTo>
                  <a:lnTo>
                    <a:pt x="46559" y="451210"/>
                  </a:lnTo>
                  <a:lnTo>
                    <a:pt x="22336" y="434880"/>
                  </a:lnTo>
                  <a:lnTo>
                    <a:pt x="5994" y="410658"/>
                  </a:lnTo>
                  <a:lnTo>
                    <a:pt x="0" y="380997"/>
                  </a:lnTo>
                  <a:lnTo>
                    <a:pt x="0" y="7620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3" name="Google Shape;1133;p84"/>
          <p:cNvSpPr txBox="1"/>
          <p:nvPr/>
        </p:nvSpPr>
        <p:spPr>
          <a:xfrm>
            <a:off x="8224519" y="6522211"/>
            <a:ext cx="470534"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Trebuchet MS"/>
                <a:ea typeface="Trebuchet MS"/>
                <a:cs typeface="Trebuchet MS"/>
                <a:sym typeface="Trebuchet MS"/>
              </a:rPr>
              <a:t>0m,0c</a:t>
            </a:r>
            <a:endParaRPr sz="1200">
              <a:solidFill>
                <a:schemeClr val="dk1"/>
              </a:solidFill>
              <a:latin typeface="Trebuchet MS"/>
              <a:ea typeface="Trebuchet MS"/>
              <a:cs typeface="Trebuchet MS"/>
              <a:sym typeface="Trebuchet MS"/>
            </a:endParaRPr>
          </a:p>
        </p:txBody>
      </p:sp>
      <p:sp>
        <p:nvSpPr>
          <p:cNvPr id="1134" name="Google Shape;1134;p84"/>
          <p:cNvSpPr txBox="1"/>
          <p:nvPr/>
        </p:nvSpPr>
        <p:spPr>
          <a:xfrm>
            <a:off x="7700009" y="6278067"/>
            <a:ext cx="179705" cy="193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chemeClr val="dk1"/>
                </a:solidFill>
                <a:latin typeface="Trebuchet MS"/>
                <a:ea typeface="Trebuchet MS"/>
                <a:cs typeface="Trebuchet MS"/>
                <a:sym typeface="Trebuchet MS"/>
              </a:rPr>
              <a:t>2c</a:t>
            </a:r>
            <a:endParaRPr sz="1100">
              <a:solidFill>
                <a:schemeClr val="dk1"/>
              </a:solidFill>
              <a:latin typeface="Trebuchet MS"/>
              <a:ea typeface="Trebuchet MS"/>
              <a:cs typeface="Trebuchet MS"/>
              <a:sym typeface="Trebuchet MS"/>
            </a:endParaRPr>
          </a:p>
        </p:txBody>
      </p:sp>
      <p:grpSp>
        <p:nvGrpSpPr>
          <p:cNvPr id="1135" name="Google Shape;1135;p84"/>
          <p:cNvGrpSpPr/>
          <p:nvPr/>
        </p:nvGrpSpPr>
        <p:grpSpPr>
          <a:xfrm>
            <a:off x="4953000" y="4901691"/>
            <a:ext cx="2895600" cy="1628242"/>
            <a:chOff x="4953000" y="4901691"/>
            <a:chExt cx="2895600" cy="1628242"/>
          </a:xfrm>
        </p:grpSpPr>
        <p:sp>
          <p:nvSpPr>
            <p:cNvPr id="1136" name="Google Shape;1136;p84"/>
            <p:cNvSpPr/>
            <p:nvPr/>
          </p:nvSpPr>
          <p:spPr>
            <a:xfrm>
              <a:off x="7543800" y="6426428"/>
              <a:ext cx="304800" cy="103505"/>
            </a:xfrm>
            <a:custGeom>
              <a:rect b="b" l="l" r="r" t="t"/>
              <a:pathLst>
                <a:path extrusionOk="0" h="103504" w="304800">
                  <a:moveTo>
                    <a:pt x="268695" y="58322"/>
                  </a:moveTo>
                  <a:lnTo>
                    <a:pt x="209550" y="92392"/>
                  </a:lnTo>
                  <a:lnTo>
                    <a:pt x="208533" y="96278"/>
                  </a:lnTo>
                  <a:lnTo>
                    <a:pt x="212090" y="102349"/>
                  </a:lnTo>
                  <a:lnTo>
                    <a:pt x="215900" y="103403"/>
                  </a:lnTo>
                  <a:lnTo>
                    <a:pt x="293894" y="58445"/>
                  </a:lnTo>
                  <a:lnTo>
                    <a:pt x="268695" y="58322"/>
                  </a:lnTo>
                  <a:close/>
                </a:path>
                <a:path extrusionOk="0" h="103504" w="304800">
                  <a:moveTo>
                    <a:pt x="279648" y="52013"/>
                  </a:moveTo>
                  <a:lnTo>
                    <a:pt x="268695" y="58322"/>
                  </a:lnTo>
                  <a:lnTo>
                    <a:pt x="292226" y="58445"/>
                  </a:lnTo>
                  <a:lnTo>
                    <a:pt x="292226" y="57556"/>
                  </a:lnTo>
                  <a:lnTo>
                    <a:pt x="289051" y="57556"/>
                  </a:lnTo>
                  <a:lnTo>
                    <a:pt x="279648" y="52013"/>
                  </a:lnTo>
                  <a:close/>
                </a:path>
                <a:path extrusionOk="0" h="103504" w="304800">
                  <a:moveTo>
                    <a:pt x="216407" y="0"/>
                  </a:moveTo>
                  <a:lnTo>
                    <a:pt x="212598" y="1003"/>
                  </a:lnTo>
                  <a:lnTo>
                    <a:pt x="209042" y="7035"/>
                  </a:lnTo>
                  <a:lnTo>
                    <a:pt x="210057" y="10934"/>
                  </a:lnTo>
                  <a:lnTo>
                    <a:pt x="212978" y="12712"/>
                  </a:lnTo>
                  <a:lnTo>
                    <a:pt x="268808" y="45623"/>
                  </a:lnTo>
                  <a:lnTo>
                    <a:pt x="292226" y="45745"/>
                  </a:lnTo>
                  <a:lnTo>
                    <a:pt x="292226" y="58445"/>
                  </a:lnTo>
                  <a:lnTo>
                    <a:pt x="293894" y="58445"/>
                  </a:lnTo>
                  <a:lnTo>
                    <a:pt x="304800" y="52158"/>
                  </a:lnTo>
                  <a:lnTo>
                    <a:pt x="216407" y="0"/>
                  </a:lnTo>
                  <a:close/>
                </a:path>
                <a:path extrusionOk="0" h="103504" w="304800">
                  <a:moveTo>
                    <a:pt x="0" y="44221"/>
                  </a:moveTo>
                  <a:lnTo>
                    <a:pt x="0" y="56921"/>
                  </a:lnTo>
                  <a:lnTo>
                    <a:pt x="268695" y="58322"/>
                  </a:lnTo>
                  <a:lnTo>
                    <a:pt x="279648" y="52013"/>
                  </a:lnTo>
                  <a:lnTo>
                    <a:pt x="268808" y="45623"/>
                  </a:lnTo>
                  <a:lnTo>
                    <a:pt x="0" y="44221"/>
                  </a:lnTo>
                  <a:close/>
                </a:path>
                <a:path extrusionOk="0" h="103504" w="304800">
                  <a:moveTo>
                    <a:pt x="289051" y="46596"/>
                  </a:moveTo>
                  <a:lnTo>
                    <a:pt x="279648" y="52013"/>
                  </a:lnTo>
                  <a:lnTo>
                    <a:pt x="289051" y="57556"/>
                  </a:lnTo>
                  <a:lnTo>
                    <a:pt x="289051" y="46596"/>
                  </a:lnTo>
                  <a:close/>
                </a:path>
                <a:path extrusionOk="0" h="103504" w="304800">
                  <a:moveTo>
                    <a:pt x="292226" y="46596"/>
                  </a:moveTo>
                  <a:lnTo>
                    <a:pt x="289051" y="46596"/>
                  </a:lnTo>
                  <a:lnTo>
                    <a:pt x="289051" y="57556"/>
                  </a:lnTo>
                  <a:lnTo>
                    <a:pt x="292226" y="57556"/>
                  </a:lnTo>
                  <a:lnTo>
                    <a:pt x="292226" y="46596"/>
                  </a:lnTo>
                  <a:close/>
                </a:path>
                <a:path extrusionOk="0" h="103504" w="304800">
                  <a:moveTo>
                    <a:pt x="268808" y="45623"/>
                  </a:moveTo>
                  <a:lnTo>
                    <a:pt x="279648" y="52013"/>
                  </a:lnTo>
                  <a:lnTo>
                    <a:pt x="289051" y="46596"/>
                  </a:lnTo>
                  <a:lnTo>
                    <a:pt x="292226" y="46596"/>
                  </a:lnTo>
                  <a:lnTo>
                    <a:pt x="292226" y="45745"/>
                  </a:lnTo>
                  <a:lnTo>
                    <a:pt x="268808" y="45623"/>
                  </a:lnTo>
                  <a:close/>
                </a:path>
              </a:pathLst>
            </a:custGeom>
            <a:solidFill>
              <a:srgbClr val="0550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84"/>
            <p:cNvSpPr/>
            <p:nvPr/>
          </p:nvSpPr>
          <p:spPr>
            <a:xfrm>
              <a:off x="4953000" y="4901691"/>
              <a:ext cx="381000" cy="1094105"/>
            </a:xfrm>
            <a:custGeom>
              <a:rect b="b" l="l" r="r" t="t"/>
              <a:pathLst>
                <a:path extrusionOk="0" h="1094104" w="381000">
                  <a:moveTo>
                    <a:pt x="304800" y="1037145"/>
                  </a:moveTo>
                  <a:lnTo>
                    <a:pt x="36093" y="1035748"/>
                  </a:lnTo>
                  <a:lnTo>
                    <a:pt x="36309" y="1035621"/>
                  </a:lnTo>
                  <a:lnTo>
                    <a:pt x="95250" y="1001674"/>
                  </a:lnTo>
                  <a:lnTo>
                    <a:pt x="96266" y="997788"/>
                  </a:lnTo>
                  <a:lnTo>
                    <a:pt x="92710" y="991704"/>
                  </a:lnTo>
                  <a:lnTo>
                    <a:pt x="88900" y="990663"/>
                  </a:lnTo>
                  <a:lnTo>
                    <a:pt x="0" y="1041908"/>
                  </a:lnTo>
                  <a:lnTo>
                    <a:pt x="88392" y="1094066"/>
                  </a:lnTo>
                  <a:lnTo>
                    <a:pt x="92202" y="1093063"/>
                  </a:lnTo>
                  <a:lnTo>
                    <a:pt x="95758" y="1087031"/>
                  </a:lnTo>
                  <a:lnTo>
                    <a:pt x="94742" y="1083132"/>
                  </a:lnTo>
                  <a:lnTo>
                    <a:pt x="91821" y="1081354"/>
                  </a:lnTo>
                  <a:lnTo>
                    <a:pt x="35979" y="1048448"/>
                  </a:lnTo>
                  <a:lnTo>
                    <a:pt x="304800" y="1049845"/>
                  </a:lnTo>
                  <a:lnTo>
                    <a:pt x="304800" y="1037145"/>
                  </a:lnTo>
                  <a:close/>
                </a:path>
                <a:path extrusionOk="0" h="1094104" w="381000">
                  <a:moveTo>
                    <a:pt x="381000" y="46609"/>
                  </a:moveTo>
                  <a:lnTo>
                    <a:pt x="36169" y="45072"/>
                  </a:lnTo>
                  <a:lnTo>
                    <a:pt x="36347" y="44958"/>
                  </a:lnTo>
                  <a:lnTo>
                    <a:pt x="95123" y="10922"/>
                  </a:lnTo>
                  <a:lnTo>
                    <a:pt x="96266" y="7112"/>
                  </a:lnTo>
                  <a:lnTo>
                    <a:pt x="92710" y="1016"/>
                  </a:lnTo>
                  <a:lnTo>
                    <a:pt x="88773" y="0"/>
                  </a:lnTo>
                  <a:lnTo>
                    <a:pt x="0" y="51308"/>
                  </a:lnTo>
                  <a:lnTo>
                    <a:pt x="88392" y="103378"/>
                  </a:lnTo>
                  <a:lnTo>
                    <a:pt x="92329" y="102362"/>
                  </a:lnTo>
                  <a:lnTo>
                    <a:pt x="95885" y="96266"/>
                  </a:lnTo>
                  <a:lnTo>
                    <a:pt x="94869" y="92456"/>
                  </a:lnTo>
                  <a:lnTo>
                    <a:pt x="35953" y="57759"/>
                  </a:lnTo>
                  <a:lnTo>
                    <a:pt x="381000" y="59182"/>
                  </a:lnTo>
                  <a:lnTo>
                    <a:pt x="381000" y="46609"/>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85"/>
          <p:cNvSpPr txBox="1"/>
          <p:nvPr>
            <p:ph type="title"/>
          </p:nvPr>
        </p:nvSpPr>
        <p:spPr>
          <a:xfrm>
            <a:off x="1752345" y="105867"/>
            <a:ext cx="6404100" cy="1243500"/>
          </a:xfrm>
          <a:prstGeom prst="rect">
            <a:avLst/>
          </a:prstGeom>
          <a:noFill/>
          <a:ln>
            <a:noFill/>
          </a:ln>
        </p:spPr>
        <p:txBody>
          <a:bodyPr anchorCtr="0" anchor="t" bIns="0" lIns="0" spcFirstLastPara="1" rIns="0" wrap="square" tIns="12050">
            <a:spAutoFit/>
          </a:bodyPr>
          <a:lstStyle/>
          <a:p>
            <a:pPr indent="-2074545" lvl="0" marL="2087245" marR="5080" rtl="0" algn="l">
              <a:lnSpc>
                <a:spcPct val="100000"/>
              </a:lnSpc>
              <a:spcBef>
                <a:spcPts val="0"/>
              </a:spcBef>
              <a:spcAft>
                <a:spcPts val="0"/>
              </a:spcAft>
              <a:buNone/>
            </a:pPr>
            <a:r>
              <a:rPr lang="en-US"/>
              <a:t>Example : Missionaries and  cannibals</a:t>
            </a:r>
            <a:endParaRPr/>
          </a:p>
        </p:txBody>
      </p:sp>
      <p:sp>
        <p:nvSpPr>
          <p:cNvPr id="1143" name="Google Shape;1143;p85"/>
          <p:cNvSpPr txBox="1"/>
          <p:nvPr/>
        </p:nvSpPr>
        <p:spPr>
          <a:xfrm>
            <a:off x="459740" y="1448079"/>
            <a:ext cx="8133715" cy="5330825"/>
          </a:xfrm>
          <a:prstGeom prst="rect">
            <a:avLst/>
          </a:prstGeom>
          <a:noFill/>
          <a:ln>
            <a:noFill/>
          </a:ln>
        </p:spPr>
        <p:txBody>
          <a:bodyPr anchorCtr="0" anchor="t" bIns="0" lIns="0" spcFirstLastPara="1" rIns="0" wrap="square" tIns="98425">
            <a:spAutoFit/>
          </a:bodyPr>
          <a:lstStyle/>
          <a:p>
            <a:pPr indent="-274320" lvl="0" marL="287020" marR="0"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3 missionaries, 3 cannibals, 1 boat</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The boat can hold at most two people</a:t>
            </a:r>
            <a:endParaRPr sz="2800">
              <a:solidFill>
                <a:schemeClr val="dk1"/>
              </a:solidFill>
              <a:latin typeface="Constantia"/>
              <a:ea typeface="Constantia"/>
              <a:cs typeface="Constantia"/>
              <a:sym typeface="Constantia"/>
            </a:endParaRPr>
          </a:p>
          <a:p>
            <a:pPr indent="-274320" lvl="0" marL="286385" marR="239395" rtl="0" algn="l">
              <a:lnSpc>
                <a:spcPct val="100000"/>
              </a:lnSpc>
              <a:spcBef>
                <a:spcPts val="670"/>
              </a:spcBef>
              <a:spcAft>
                <a:spcPts val="0"/>
              </a:spcAft>
              <a:buClr>
                <a:srgbClr val="0AD0D9"/>
              </a:buClr>
              <a:buSzPts val="2650"/>
              <a:buFont typeface="Quattrocento Sans"/>
              <a:buChar char="⚫"/>
            </a:pPr>
            <a:r>
              <a:rPr lang="en-US" sz="2800">
                <a:solidFill>
                  <a:srgbClr val="FF0000"/>
                </a:solidFill>
                <a:latin typeface="Constantia"/>
                <a:ea typeface="Constantia"/>
                <a:cs typeface="Constantia"/>
                <a:sym typeface="Constantia"/>
              </a:rPr>
              <a:t>Cannibals may never outnumber </a:t>
            </a:r>
            <a:r>
              <a:rPr lang="en-US" sz="2800">
                <a:solidFill>
                  <a:schemeClr val="dk1"/>
                </a:solidFill>
                <a:latin typeface="Constantia"/>
                <a:ea typeface="Constantia"/>
                <a:cs typeface="Constantia"/>
                <a:sym typeface="Constantia"/>
              </a:rPr>
              <a:t>missionaries (on  either side)</a:t>
            </a:r>
            <a:endParaRPr sz="2800">
              <a:solidFill>
                <a:schemeClr val="dk1"/>
              </a:solidFill>
              <a:latin typeface="Constantia"/>
              <a:ea typeface="Constantia"/>
              <a:cs typeface="Constantia"/>
              <a:sym typeface="Constantia"/>
            </a:endParaRPr>
          </a:p>
          <a:p>
            <a:pPr indent="-274320" lvl="0" marL="286385" marR="36195" rtl="0" algn="l">
              <a:lnSpc>
                <a:spcPct val="119285"/>
              </a:lnSpc>
              <a:spcBef>
                <a:spcPts val="82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Initial state is </a:t>
            </a:r>
            <a:r>
              <a:rPr lang="en-US" sz="2800">
                <a:solidFill>
                  <a:srgbClr val="04607A"/>
                </a:solidFill>
                <a:latin typeface="Trebuchet MS"/>
                <a:ea typeface="Trebuchet MS"/>
                <a:cs typeface="Trebuchet MS"/>
                <a:sym typeface="Trebuchet MS"/>
              </a:rPr>
              <a:t>(3, 3, 1)</a:t>
            </a:r>
            <a:r>
              <a:rPr lang="en-US" sz="2800">
                <a:solidFill>
                  <a:srgbClr val="04607A"/>
                </a:solidFill>
                <a:latin typeface="Constantia"/>
                <a:ea typeface="Constantia"/>
                <a:cs typeface="Constantia"/>
                <a:sym typeface="Constantia"/>
              </a:rPr>
              <a:t>, </a:t>
            </a:r>
            <a:r>
              <a:rPr lang="en-US" sz="2800">
                <a:solidFill>
                  <a:schemeClr val="dk1"/>
                </a:solidFill>
                <a:latin typeface="Constantia"/>
                <a:ea typeface="Constantia"/>
                <a:cs typeface="Constantia"/>
                <a:sym typeface="Constantia"/>
              </a:rPr>
              <a:t>representing the number of  missionaries, cannibals, boats on the </a:t>
            </a:r>
            <a:r>
              <a:rPr i="1" lang="en-US" sz="2800">
                <a:solidFill>
                  <a:schemeClr val="dk1"/>
                </a:solidFill>
                <a:latin typeface="Constantia"/>
                <a:ea typeface="Constantia"/>
                <a:cs typeface="Constantia"/>
                <a:sym typeface="Constantia"/>
              </a:rPr>
              <a:t>initial </a:t>
            </a:r>
            <a:r>
              <a:rPr lang="en-US" sz="2800">
                <a:solidFill>
                  <a:schemeClr val="dk1"/>
                </a:solidFill>
                <a:latin typeface="Constantia"/>
                <a:ea typeface="Constantia"/>
                <a:cs typeface="Constantia"/>
                <a:sym typeface="Constantia"/>
              </a:rPr>
              <a:t>side</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58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The goal state is </a:t>
            </a:r>
            <a:r>
              <a:rPr lang="en-US" sz="2800">
                <a:solidFill>
                  <a:srgbClr val="04607A"/>
                </a:solidFill>
                <a:latin typeface="Trebuchet MS"/>
                <a:ea typeface="Trebuchet MS"/>
                <a:cs typeface="Trebuchet MS"/>
                <a:sym typeface="Trebuchet MS"/>
              </a:rPr>
              <a:t>(0, 0, 0)</a:t>
            </a:r>
            <a:endParaRPr sz="2800">
              <a:solidFill>
                <a:schemeClr val="dk1"/>
              </a:solidFill>
              <a:latin typeface="Trebuchet MS"/>
              <a:ea typeface="Trebuchet MS"/>
              <a:cs typeface="Trebuchet MS"/>
              <a:sym typeface="Trebuchet MS"/>
            </a:endParaRPr>
          </a:p>
          <a:p>
            <a:pPr indent="-274320" lvl="0" marL="287020" marR="0" rtl="0" algn="l">
              <a:lnSpc>
                <a:spcPct val="100000"/>
              </a:lnSpc>
              <a:spcBef>
                <a:spcPts val="65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Operators are addition or subtraction of the vectors</a:t>
            </a:r>
            <a:endParaRPr sz="2800">
              <a:solidFill>
                <a:schemeClr val="dk1"/>
              </a:solidFill>
              <a:latin typeface="Constantia"/>
              <a:ea typeface="Constantia"/>
              <a:cs typeface="Constantia"/>
              <a:sym typeface="Constantia"/>
            </a:endParaRPr>
          </a:p>
          <a:p>
            <a:pPr indent="0" lvl="0" marL="375285" marR="0" rtl="0" algn="l">
              <a:lnSpc>
                <a:spcPct val="100000"/>
              </a:lnSpc>
              <a:spcBef>
                <a:spcPts val="25"/>
              </a:spcBef>
              <a:spcAft>
                <a:spcPts val="0"/>
              </a:spcAft>
              <a:buNone/>
            </a:pPr>
            <a:r>
              <a:rPr lang="en-US" sz="2800">
                <a:solidFill>
                  <a:srgbClr val="04607A"/>
                </a:solidFill>
                <a:latin typeface="Trebuchet MS"/>
                <a:ea typeface="Trebuchet MS"/>
                <a:cs typeface="Trebuchet MS"/>
                <a:sym typeface="Trebuchet MS"/>
              </a:rPr>
              <a:t>(1	0	1)</a:t>
            </a:r>
            <a:r>
              <a:rPr lang="en-US" sz="2800">
                <a:solidFill>
                  <a:srgbClr val="04607A"/>
                </a:solidFill>
                <a:latin typeface="Constantia"/>
                <a:ea typeface="Constantia"/>
                <a:cs typeface="Constantia"/>
                <a:sym typeface="Constantia"/>
              </a:rPr>
              <a:t>, </a:t>
            </a:r>
            <a:r>
              <a:rPr lang="en-US" sz="2800">
                <a:solidFill>
                  <a:srgbClr val="04607A"/>
                </a:solidFill>
                <a:latin typeface="Trebuchet MS"/>
                <a:ea typeface="Trebuchet MS"/>
                <a:cs typeface="Trebuchet MS"/>
                <a:sym typeface="Trebuchet MS"/>
              </a:rPr>
              <a:t>(2	0	1)</a:t>
            </a:r>
            <a:r>
              <a:rPr lang="en-US" sz="2800">
                <a:solidFill>
                  <a:srgbClr val="04607A"/>
                </a:solidFill>
                <a:latin typeface="Constantia"/>
                <a:ea typeface="Constantia"/>
                <a:cs typeface="Constantia"/>
                <a:sym typeface="Constantia"/>
              </a:rPr>
              <a:t>, </a:t>
            </a:r>
            <a:r>
              <a:rPr lang="en-US" sz="2800">
                <a:solidFill>
                  <a:srgbClr val="04607A"/>
                </a:solidFill>
                <a:latin typeface="Trebuchet MS"/>
                <a:ea typeface="Trebuchet MS"/>
                <a:cs typeface="Trebuchet MS"/>
                <a:sym typeface="Trebuchet MS"/>
              </a:rPr>
              <a:t>(0	1	1)</a:t>
            </a:r>
            <a:r>
              <a:rPr lang="en-US" sz="2800">
                <a:solidFill>
                  <a:srgbClr val="04607A"/>
                </a:solidFill>
                <a:latin typeface="Constantia"/>
                <a:ea typeface="Constantia"/>
                <a:cs typeface="Constantia"/>
                <a:sym typeface="Constantia"/>
              </a:rPr>
              <a:t>, </a:t>
            </a:r>
            <a:r>
              <a:rPr lang="en-US" sz="2800">
                <a:solidFill>
                  <a:srgbClr val="04607A"/>
                </a:solidFill>
                <a:latin typeface="Trebuchet MS"/>
                <a:ea typeface="Trebuchet MS"/>
                <a:cs typeface="Trebuchet MS"/>
                <a:sym typeface="Trebuchet MS"/>
              </a:rPr>
              <a:t>(0	2	1)</a:t>
            </a:r>
            <a:r>
              <a:rPr lang="en-US" sz="2800">
                <a:solidFill>
                  <a:srgbClr val="04607A"/>
                </a:solidFill>
                <a:latin typeface="Constantia"/>
                <a:ea typeface="Constantia"/>
                <a:cs typeface="Constantia"/>
                <a:sym typeface="Constantia"/>
              </a:rPr>
              <a:t>, </a:t>
            </a:r>
            <a:r>
              <a:rPr lang="en-US" sz="2800">
                <a:solidFill>
                  <a:srgbClr val="04607A"/>
                </a:solidFill>
                <a:latin typeface="Trebuchet MS"/>
                <a:ea typeface="Trebuchet MS"/>
                <a:cs typeface="Trebuchet MS"/>
                <a:sym typeface="Trebuchet MS"/>
              </a:rPr>
              <a:t>(1	1	1)</a:t>
            </a:r>
            <a:endParaRPr sz="2800">
              <a:solidFill>
                <a:schemeClr val="dk1"/>
              </a:solidFill>
              <a:latin typeface="Trebuchet MS"/>
              <a:ea typeface="Trebuchet MS"/>
              <a:cs typeface="Trebuchet MS"/>
              <a:sym typeface="Trebuchet MS"/>
            </a:endParaRPr>
          </a:p>
          <a:p>
            <a:pPr indent="-274320" lvl="0" marL="286385" marR="8890" rtl="0" algn="l">
              <a:lnSpc>
                <a:spcPct val="102200"/>
              </a:lnSpc>
              <a:spcBef>
                <a:spcPts val="60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Operators apply if result is between </a:t>
            </a:r>
            <a:r>
              <a:rPr lang="en-US" sz="2800">
                <a:solidFill>
                  <a:srgbClr val="04607A"/>
                </a:solidFill>
                <a:latin typeface="Trebuchet MS"/>
                <a:ea typeface="Trebuchet MS"/>
                <a:cs typeface="Trebuchet MS"/>
                <a:sym typeface="Trebuchet MS"/>
              </a:rPr>
              <a:t>(0	0	0) </a:t>
            </a:r>
            <a:r>
              <a:rPr lang="en-US" sz="2800">
                <a:solidFill>
                  <a:schemeClr val="dk1"/>
                </a:solidFill>
                <a:latin typeface="Constantia"/>
                <a:ea typeface="Constantia"/>
                <a:cs typeface="Constantia"/>
                <a:sym typeface="Constantia"/>
              </a:rPr>
              <a:t>and </a:t>
            </a:r>
            <a:r>
              <a:rPr lang="en-US" sz="2800">
                <a:solidFill>
                  <a:srgbClr val="04607A"/>
                </a:solidFill>
                <a:latin typeface="Trebuchet MS"/>
                <a:ea typeface="Trebuchet MS"/>
                <a:cs typeface="Trebuchet MS"/>
                <a:sym typeface="Trebuchet MS"/>
              </a:rPr>
              <a:t>(3  3	1)</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6"/>
          <p:cNvSpPr txBox="1"/>
          <p:nvPr>
            <p:ph type="title"/>
          </p:nvPr>
        </p:nvSpPr>
        <p:spPr>
          <a:xfrm>
            <a:off x="2653029" y="487425"/>
            <a:ext cx="39915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Search Strategies</a:t>
            </a:r>
            <a:endParaRPr/>
          </a:p>
        </p:txBody>
      </p:sp>
      <p:sp>
        <p:nvSpPr>
          <p:cNvPr id="1149" name="Google Shape;1149;p86"/>
          <p:cNvSpPr txBox="1"/>
          <p:nvPr/>
        </p:nvSpPr>
        <p:spPr>
          <a:xfrm>
            <a:off x="383540" y="1235710"/>
            <a:ext cx="8220075" cy="5415280"/>
          </a:xfrm>
          <a:prstGeom prst="rect">
            <a:avLst/>
          </a:prstGeom>
          <a:noFill/>
          <a:ln>
            <a:noFill/>
          </a:ln>
        </p:spPr>
        <p:txBody>
          <a:bodyPr anchorCtr="0" anchor="t" bIns="0" lIns="0" spcFirstLastPara="1" rIns="0" wrap="square" tIns="12050">
            <a:spAutoFit/>
          </a:bodyPr>
          <a:lstStyle/>
          <a:p>
            <a:pPr indent="-274320" lvl="0" marL="286385" marR="848994" rtl="0" algn="l">
              <a:lnSpc>
                <a:spcPct val="100000"/>
              </a:lnSpc>
              <a:spcBef>
                <a:spcPts val="0"/>
              </a:spcBef>
              <a:spcAft>
                <a:spcPts val="0"/>
              </a:spcAft>
              <a:buClr>
                <a:srgbClr val="0AD0D9"/>
              </a:buClr>
              <a:buSzPts val="2050"/>
              <a:buFont typeface="Quattrocento Sans"/>
              <a:buChar char="⚫"/>
            </a:pPr>
            <a:r>
              <a:rPr lang="en-US" sz="2200">
                <a:solidFill>
                  <a:schemeClr val="dk1"/>
                </a:solidFill>
                <a:latin typeface="Constantia"/>
                <a:ea typeface="Constantia"/>
                <a:cs typeface="Constantia"/>
                <a:sym typeface="Constantia"/>
              </a:rPr>
              <a:t>A </a:t>
            </a:r>
            <a:r>
              <a:rPr b="1" lang="en-US" sz="2200">
                <a:solidFill>
                  <a:srgbClr val="C00000"/>
                </a:solidFill>
                <a:latin typeface="Constantia"/>
                <a:ea typeface="Constantia"/>
                <a:cs typeface="Constantia"/>
                <a:sym typeface="Constantia"/>
              </a:rPr>
              <a:t>search strategy </a:t>
            </a:r>
            <a:r>
              <a:rPr lang="en-US" sz="2200">
                <a:solidFill>
                  <a:schemeClr val="dk1"/>
                </a:solidFill>
                <a:latin typeface="Constantia"/>
                <a:ea typeface="Constantia"/>
                <a:cs typeface="Constantia"/>
                <a:sym typeface="Constantia"/>
              </a:rPr>
              <a:t>is defined by picking the </a:t>
            </a:r>
            <a:r>
              <a:rPr b="1" lang="en-US" sz="2200">
                <a:solidFill>
                  <a:srgbClr val="C00000"/>
                </a:solidFill>
                <a:latin typeface="Constantia"/>
                <a:ea typeface="Constantia"/>
                <a:cs typeface="Constantia"/>
                <a:sym typeface="Constantia"/>
              </a:rPr>
              <a:t>order of node  expansion</a:t>
            </a:r>
            <a:endParaRPr sz="2200">
              <a:solidFill>
                <a:schemeClr val="dk1"/>
              </a:solidFill>
              <a:latin typeface="Constantia"/>
              <a:ea typeface="Constantia"/>
              <a:cs typeface="Constantia"/>
              <a:sym typeface="Constantia"/>
            </a:endParaRPr>
          </a:p>
          <a:p>
            <a:pPr indent="0" lvl="0" marL="0" marR="0" rtl="0" algn="l">
              <a:lnSpc>
                <a:spcPct val="100000"/>
              </a:lnSpc>
              <a:spcBef>
                <a:spcPts val="35"/>
              </a:spcBef>
              <a:spcAft>
                <a:spcPts val="0"/>
              </a:spcAft>
              <a:buClr>
                <a:srgbClr val="0AD0D9"/>
              </a:buClr>
              <a:buSzPts val="3000"/>
              <a:buFont typeface="Quattrocento Sans"/>
              <a:buNone/>
            </a:pPr>
            <a:r>
              <a:t/>
            </a:r>
            <a:endParaRPr sz="3000">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050"/>
              <a:buFont typeface="Quattrocento Sans"/>
              <a:buChar char="⚫"/>
            </a:pPr>
            <a:r>
              <a:rPr lang="en-US" sz="2200">
                <a:solidFill>
                  <a:schemeClr val="dk1"/>
                </a:solidFill>
                <a:latin typeface="Constantia"/>
                <a:ea typeface="Constantia"/>
                <a:cs typeface="Constantia"/>
                <a:sym typeface="Constantia"/>
              </a:rPr>
              <a:t>Strategies are evaluated along the following dimensions:</a:t>
            </a:r>
            <a:endParaRPr sz="2200">
              <a:solidFill>
                <a:schemeClr val="dk1"/>
              </a:solidFill>
              <a:latin typeface="Constantia"/>
              <a:ea typeface="Constantia"/>
              <a:cs typeface="Constantia"/>
              <a:sym typeface="Constantia"/>
            </a:endParaRPr>
          </a:p>
          <a:p>
            <a:pPr indent="-247650" lvl="1" marL="652780" marR="0" rtl="0" algn="l">
              <a:lnSpc>
                <a:spcPct val="100000"/>
              </a:lnSpc>
              <a:spcBef>
                <a:spcPts val="595"/>
              </a:spcBef>
              <a:spcAft>
                <a:spcPts val="0"/>
              </a:spcAft>
              <a:buClr>
                <a:srgbClr val="0E6EC5"/>
              </a:buClr>
              <a:buSzPts val="2200"/>
              <a:buFont typeface="Quattrocento Sans"/>
              <a:buChar char="⚫"/>
            </a:pPr>
            <a:r>
              <a:rPr b="1" i="0" lang="en-US" sz="2600" u="none" cap="none" strike="noStrike">
                <a:solidFill>
                  <a:srgbClr val="04607A"/>
                </a:solidFill>
                <a:latin typeface="Constantia"/>
                <a:ea typeface="Constantia"/>
                <a:cs typeface="Constantia"/>
                <a:sym typeface="Constantia"/>
              </a:rPr>
              <a:t>Completeness: </a:t>
            </a:r>
            <a:r>
              <a:rPr b="0" i="0" lang="en-US" sz="2200" u="none" cap="none" strike="noStrike">
                <a:solidFill>
                  <a:schemeClr val="dk1"/>
                </a:solidFill>
                <a:latin typeface="Constantia"/>
                <a:ea typeface="Constantia"/>
                <a:cs typeface="Constantia"/>
                <a:sym typeface="Constantia"/>
              </a:rPr>
              <a:t>does it always find a solution if one exists?</a:t>
            </a:r>
            <a:endParaRPr b="0" i="0" sz="22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625"/>
              </a:spcBef>
              <a:spcAft>
                <a:spcPts val="0"/>
              </a:spcAft>
              <a:buClr>
                <a:srgbClr val="0E6EC5"/>
              </a:buClr>
              <a:buSzPts val="2200"/>
              <a:buFont typeface="Quattrocento Sans"/>
              <a:buChar char="⚫"/>
            </a:pPr>
            <a:r>
              <a:rPr b="1" i="0" lang="en-US" sz="2600" u="none" cap="none" strike="noStrike">
                <a:solidFill>
                  <a:srgbClr val="04607A"/>
                </a:solidFill>
                <a:latin typeface="Constantia"/>
                <a:ea typeface="Constantia"/>
                <a:cs typeface="Constantia"/>
                <a:sym typeface="Constantia"/>
              </a:rPr>
              <a:t>Time complexity: </a:t>
            </a:r>
            <a:r>
              <a:rPr b="0" i="0" lang="en-US" sz="2200" u="none" cap="none" strike="noStrike">
                <a:solidFill>
                  <a:schemeClr val="dk1"/>
                </a:solidFill>
                <a:latin typeface="Constantia"/>
                <a:ea typeface="Constantia"/>
                <a:cs typeface="Constantia"/>
                <a:sym typeface="Constantia"/>
              </a:rPr>
              <a:t>number of nodes generated</a:t>
            </a:r>
            <a:endParaRPr b="0" i="0" sz="22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625"/>
              </a:spcBef>
              <a:spcAft>
                <a:spcPts val="0"/>
              </a:spcAft>
              <a:buClr>
                <a:srgbClr val="0E6EC5"/>
              </a:buClr>
              <a:buSzPts val="2200"/>
              <a:buFont typeface="Quattrocento Sans"/>
              <a:buChar char="⚫"/>
            </a:pPr>
            <a:r>
              <a:rPr b="1" i="0" lang="en-US" sz="2600" u="none" cap="none" strike="noStrike">
                <a:solidFill>
                  <a:srgbClr val="04607A"/>
                </a:solidFill>
                <a:latin typeface="Constantia"/>
                <a:ea typeface="Constantia"/>
                <a:cs typeface="Constantia"/>
                <a:sym typeface="Constantia"/>
              </a:rPr>
              <a:t>space complexity: </a:t>
            </a:r>
            <a:r>
              <a:rPr b="0" i="0" lang="en-US" sz="2200" u="none" cap="none" strike="noStrike">
                <a:solidFill>
                  <a:schemeClr val="dk1"/>
                </a:solidFill>
                <a:latin typeface="Constantia"/>
                <a:ea typeface="Constantia"/>
                <a:cs typeface="Constantia"/>
                <a:sym typeface="Constantia"/>
              </a:rPr>
              <a:t>maximum number of nodes in memory</a:t>
            </a:r>
            <a:endParaRPr b="0" i="0" sz="22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625"/>
              </a:spcBef>
              <a:spcAft>
                <a:spcPts val="0"/>
              </a:spcAft>
              <a:buClr>
                <a:srgbClr val="0E6EC5"/>
              </a:buClr>
              <a:buSzPts val="2200"/>
              <a:buFont typeface="Quattrocento Sans"/>
              <a:buChar char="⚫"/>
            </a:pPr>
            <a:r>
              <a:rPr b="1" i="0" lang="en-US" sz="2600" u="none" cap="none" strike="noStrike">
                <a:solidFill>
                  <a:srgbClr val="04607A"/>
                </a:solidFill>
                <a:latin typeface="Constantia"/>
                <a:ea typeface="Constantia"/>
                <a:cs typeface="Constantia"/>
                <a:sym typeface="Constantia"/>
              </a:rPr>
              <a:t>optimality: </a:t>
            </a:r>
            <a:r>
              <a:rPr b="0" i="0" lang="en-US" sz="2200" u="none" cap="none" strike="noStrike">
                <a:solidFill>
                  <a:schemeClr val="dk1"/>
                </a:solidFill>
                <a:latin typeface="Constantia"/>
                <a:ea typeface="Constantia"/>
                <a:cs typeface="Constantia"/>
                <a:sym typeface="Constantia"/>
              </a:rPr>
              <a:t>does it always find a least-cost solution?</a:t>
            </a:r>
            <a:endParaRPr b="0" i="0" sz="2200" u="none" cap="none" strike="noStrike">
              <a:solidFill>
                <a:schemeClr val="dk1"/>
              </a:solidFill>
              <a:latin typeface="Constantia"/>
              <a:ea typeface="Constantia"/>
              <a:cs typeface="Constantia"/>
              <a:sym typeface="Constantia"/>
            </a:endParaRPr>
          </a:p>
          <a:p>
            <a:pPr indent="0" lvl="1" marL="457200" marR="0" rtl="0" algn="l">
              <a:lnSpc>
                <a:spcPct val="100000"/>
              </a:lnSpc>
              <a:spcBef>
                <a:spcPts val="5"/>
              </a:spcBef>
              <a:spcAft>
                <a:spcPts val="0"/>
              </a:spcAft>
              <a:buClr>
                <a:schemeClr val="dk1"/>
              </a:buClr>
              <a:buSzPts val="3050"/>
              <a:buFont typeface="Calibri"/>
              <a:buNone/>
            </a:pPr>
            <a:r>
              <a:t/>
            </a:r>
            <a:endParaRPr b="0" i="0" sz="305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0"/>
              </a:spcBef>
              <a:spcAft>
                <a:spcPts val="0"/>
              </a:spcAft>
              <a:buClr>
                <a:srgbClr val="0AD0D9"/>
              </a:buClr>
              <a:buSzPts val="2050"/>
              <a:buFont typeface="Quattrocento Sans"/>
              <a:buChar char="⚫"/>
            </a:pPr>
            <a:r>
              <a:rPr lang="en-US" sz="2200">
                <a:solidFill>
                  <a:schemeClr val="dk1"/>
                </a:solidFill>
                <a:latin typeface="Constantia"/>
                <a:ea typeface="Constantia"/>
                <a:cs typeface="Constantia"/>
                <a:sym typeface="Constantia"/>
              </a:rPr>
              <a:t>Time and space complexity are measured in terms of</a:t>
            </a:r>
            <a:endParaRPr sz="2200">
              <a:solidFill>
                <a:schemeClr val="dk1"/>
              </a:solidFill>
              <a:latin typeface="Constantia"/>
              <a:ea typeface="Constantia"/>
              <a:cs typeface="Constantia"/>
              <a:sym typeface="Constantia"/>
            </a:endParaRPr>
          </a:p>
          <a:p>
            <a:pPr indent="-247650" lvl="1" marL="652780" marR="0" rtl="0" algn="l">
              <a:lnSpc>
                <a:spcPct val="100000"/>
              </a:lnSpc>
              <a:spcBef>
                <a:spcPts val="530"/>
              </a:spcBef>
              <a:spcAft>
                <a:spcPts val="0"/>
              </a:spcAft>
              <a:buClr>
                <a:srgbClr val="0E6EC5"/>
              </a:buClr>
              <a:buSzPts val="1850"/>
              <a:buFont typeface="Quattrocento Sans"/>
              <a:buChar char="⚫"/>
            </a:pPr>
            <a:r>
              <a:rPr b="1" i="1" lang="en-US" sz="2200" u="none" cap="none" strike="noStrike">
                <a:solidFill>
                  <a:srgbClr val="04607A"/>
                </a:solidFill>
                <a:latin typeface="Constantia"/>
                <a:ea typeface="Constantia"/>
                <a:cs typeface="Constantia"/>
                <a:sym typeface="Constantia"/>
              </a:rPr>
              <a:t>b: </a:t>
            </a:r>
            <a:r>
              <a:rPr b="0" i="0" lang="en-US" sz="2200" u="none" cap="none" strike="noStrike">
                <a:solidFill>
                  <a:schemeClr val="dk1"/>
                </a:solidFill>
                <a:latin typeface="Constantia"/>
                <a:ea typeface="Constantia"/>
                <a:cs typeface="Constantia"/>
                <a:sym typeface="Constantia"/>
              </a:rPr>
              <a:t>maximum branching factor of the search tree</a:t>
            </a:r>
            <a:endParaRPr b="0" i="0" sz="22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25"/>
              </a:spcBef>
              <a:spcAft>
                <a:spcPts val="0"/>
              </a:spcAft>
              <a:buClr>
                <a:srgbClr val="0E6EC5"/>
              </a:buClr>
              <a:buSzPts val="1850"/>
              <a:buFont typeface="Quattrocento Sans"/>
              <a:buChar char="⚫"/>
            </a:pPr>
            <a:r>
              <a:rPr b="1" i="1" lang="en-US" sz="2200" u="none" cap="none" strike="noStrike">
                <a:solidFill>
                  <a:srgbClr val="04607A"/>
                </a:solidFill>
                <a:latin typeface="Constantia"/>
                <a:ea typeface="Constantia"/>
                <a:cs typeface="Constantia"/>
                <a:sym typeface="Constantia"/>
              </a:rPr>
              <a:t>d: </a:t>
            </a:r>
            <a:r>
              <a:rPr b="0" i="0" lang="en-US" sz="2200" u="none" cap="none" strike="noStrike">
                <a:solidFill>
                  <a:schemeClr val="dk1"/>
                </a:solidFill>
                <a:latin typeface="Constantia"/>
                <a:ea typeface="Constantia"/>
                <a:cs typeface="Constantia"/>
                <a:sym typeface="Constantia"/>
              </a:rPr>
              <a:t>depth of the least-cost solution</a:t>
            </a:r>
            <a:endParaRPr b="0" i="0" sz="2200" u="none" cap="none" strike="noStrike">
              <a:solidFill>
                <a:schemeClr val="dk1"/>
              </a:solidFill>
              <a:latin typeface="Constantia"/>
              <a:ea typeface="Constantia"/>
              <a:cs typeface="Constantia"/>
              <a:sym typeface="Constantia"/>
            </a:endParaRPr>
          </a:p>
          <a:p>
            <a:pPr indent="-247650" lvl="1" marL="652780" marR="0" rtl="0" algn="l">
              <a:lnSpc>
                <a:spcPct val="100000"/>
              </a:lnSpc>
              <a:spcBef>
                <a:spcPts val="530"/>
              </a:spcBef>
              <a:spcAft>
                <a:spcPts val="0"/>
              </a:spcAft>
              <a:buClr>
                <a:srgbClr val="0E6EC5"/>
              </a:buClr>
              <a:buSzPts val="1850"/>
              <a:buFont typeface="Quattrocento Sans"/>
              <a:buChar char="⚫"/>
            </a:pPr>
            <a:r>
              <a:rPr b="1" i="1" lang="en-US" sz="2200" u="none" cap="none" strike="noStrike">
                <a:solidFill>
                  <a:srgbClr val="04607A"/>
                </a:solidFill>
                <a:latin typeface="Constantia"/>
                <a:ea typeface="Constantia"/>
                <a:cs typeface="Constantia"/>
                <a:sym typeface="Constantia"/>
              </a:rPr>
              <a:t>m</a:t>
            </a:r>
            <a:r>
              <a:rPr b="1" i="0" lang="en-US" sz="2200" u="none" cap="none" strike="noStrike">
                <a:solidFill>
                  <a:srgbClr val="04607A"/>
                </a:solidFill>
                <a:latin typeface="Constantia"/>
                <a:ea typeface="Constantia"/>
                <a:cs typeface="Constantia"/>
                <a:sym typeface="Constantia"/>
              </a:rPr>
              <a:t>: </a:t>
            </a:r>
            <a:r>
              <a:rPr b="0" i="0" lang="en-US" sz="2200" u="none" cap="none" strike="noStrike">
                <a:solidFill>
                  <a:schemeClr val="dk1"/>
                </a:solidFill>
                <a:latin typeface="Constantia"/>
                <a:ea typeface="Constantia"/>
                <a:cs typeface="Constantia"/>
                <a:sym typeface="Constantia"/>
              </a:rPr>
              <a:t>maximum depth of the state space (may be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7"/>
          <p:cNvSpPr txBox="1"/>
          <p:nvPr>
            <p:ph type="title"/>
          </p:nvPr>
        </p:nvSpPr>
        <p:spPr>
          <a:xfrm>
            <a:off x="2503677" y="716025"/>
            <a:ext cx="4977000" cy="6279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State-space searching</a:t>
            </a:r>
            <a:endParaRPr/>
          </a:p>
        </p:txBody>
      </p:sp>
      <p:sp>
        <p:nvSpPr>
          <p:cNvPr id="1155" name="Google Shape;1155;p87"/>
          <p:cNvSpPr txBox="1"/>
          <p:nvPr/>
        </p:nvSpPr>
        <p:spPr>
          <a:xfrm>
            <a:off x="535940" y="1534413"/>
            <a:ext cx="8181975" cy="4293235"/>
          </a:xfrm>
          <a:prstGeom prst="rect">
            <a:avLst/>
          </a:prstGeom>
          <a:noFill/>
          <a:ln>
            <a:noFill/>
          </a:ln>
        </p:spPr>
        <p:txBody>
          <a:bodyPr anchorCtr="0" anchor="t" bIns="0" lIns="0" spcFirstLastPara="1" rIns="0" wrap="square" tIns="12050">
            <a:spAutoFit/>
          </a:bodyPr>
          <a:lstStyle/>
          <a:p>
            <a:pPr indent="-274320" lvl="0" marL="286385" marR="523875" rtl="0" algn="l">
              <a:lnSpc>
                <a:spcPct val="100000"/>
              </a:lnSpc>
              <a:spcBef>
                <a:spcPts val="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Most problems in AI can be cast as searches on a  state space</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The space can be </a:t>
            </a:r>
            <a:r>
              <a:rPr lang="en-US" sz="2800">
                <a:solidFill>
                  <a:srgbClr val="04607A"/>
                </a:solidFill>
                <a:latin typeface="Constantia"/>
                <a:ea typeface="Constantia"/>
                <a:cs typeface="Constantia"/>
                <a:sym typeface="Constantia"/>
              </a:rPr>
              <a:t>tree-shaped </a:t>
            </a:r>
            <a:r>
              <a:rPr lang="en-US" sz="2800">
                <a:solidFill>
                  <a:schemeClr val="dk1"/>
                </a:solidFill>
                <a:latin typeface="Constantia"/>
                <a:ea typeface="Constantia"/>
                <a:cs typeface="Constantia"/>
                <a:sym typeface="Constantia"/>
              </a:rPr>
              <a:t>or </a:t>
            </a:r>
            <a:r>
              <a:rPr lang="en-US" sz="2800">
                <a:solidFill>
                  <a:srgbClr val="04607A"/>
                </a:solidFill>
                <a:latin typeface="Constantia"/>
                <a:ea typeface="Constantia"/>
                <a:cs typeface="Constantia"/>
                <a:sym typeface="Constantia"/>
              </a:rPr>
              <a:t>graph-shaped</a:t>
            </a:r>
            <a:endParaRPr sz="2800">
              <a:solidFill>
                <a:schemeClr val="dk1"/>
              </a:solidFill>
              <a:latin typeface="Constantia"/>
              <a:ea typeface="Constantia"/>
              <a:cs typeface="Constantia"/>
              <a:sym typeface="Constantia"/>
            </a:endParaRPr>
          </a:p>
          <a:p>
            <a:pPr indent="-247015" lvl="1" marL="652780" marR="135255" rtl="0" algn="l">
              <a:lnSpc>
                <a:spcPct val="100000"/>
              </a:lnSpc>
              <a:spcBef>
                <a:spcPts val="670"/>
              </a:spcBef>
              <a:spcAft>
                <a:spcPts val="0"/>
              </a:spcAft>
              <a:buClr>
                <a:srgbClr val="0E6EC5"/>
              </a:buClr>
              <a:buSzPts val="2350"/>
              <a:buFont typeface="Quattrocento Sans"/>
              <a:buChar char="⚫"/>
            </a:pPr>
            <a:r>
              <a:rPr b="0" i="0" lang="en-US" sz="2800" u="none" cap="none" strike="noStrike">
                <a:solidFill>
                  <a:schemeClr val="dk1"/>
                </a:solidFill>
                <a:latin typeface="Constantia"/>
                <a:ea typeface="Constantia"/>
                <a:cs typeface="Constantia"/>
                <a:sym typeface="Constantia"/>
              </a:rPr>
              <a:t>If a graph, need some way to keep track of where  you have been, so as to avoid loops</a:t>
            </a:r>
            <a:endParaRPr b="0" i="0" sz="2800" u="none" cap="none" strike="noStrike">
              <a:solidFill>
                <a:schemeClr val="dk1"/>
              </a:solidFill>
              <a:latin typeface="Constantia"/>
              <a:ea typeface="Constantia"/>
              <a:cs typeface="Constantia"/>
              <a:sym typeface="Constantia"/>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The state space is often very, very large</a:t>
            </a:r>
            <a:endParaRPr sz="2800">
              <a:solidFill>
                <a:schemeClr val="dk1"/>
              </a:solidFill>
              <a:latin typeface="Constantia"/>
              <a:ea typeface="Constantia"/>
              <a:cs typeface="Constantia"/>
              <a:sym typeface="Constantia"/>
            </a:endParaRPr>
          </a:p>
          <a:p>
            <a:pPr indent="-274320" lvl="0" marL="286385" marR="593090" rtl="0" algn="l">
              <a:lnSpc>
                <a:spcPct val="100000"/>
              </a:lnSpc>
              <a:spcBef>
                <a:spcPts val="670"/>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We can </a:t>
            </a:r>
            <a:r>
              <a:rPr lang="en-US" sz="2800">
                <a:solidFill>
                  <a:srgbClr val="04607A"/>
                </a:solidFill>
                <a:latin typeface="Constantia"/>
                <a:ea typeface="Constantia"/>
                <a:cs typeface="Constantia"/>
                <a:sym typeface="Constantia"/>
              </a:rPr>
              <a:t>minimize the size of the search space </a:t>
            </a:r>
            <a:r>
              <a:rPr lang="en-US" sz="2800">
                <a:solidFill>
                  <a:schemeClr val="dk1"/>
                </a:solidFill>
                <a:latin typeface="Constantia"/>
                <a:ea typeface="Constantia"/>
                <a:cs typeface="Constantia"/>
                <a:sym typeface="Constantia"/>
              </a:rPr>
              <a:t>by  </a:t>
            </a:r>
            <a:r>
              <a:rPr lang="en-US" sz="2800">
                <a:solidFill>
                  <a:srgbClr val="04607A"/>
                </a:solidFill>
                <a:latin typeface="Constantia"/>
                <a:ea typeface="Constantia"/>
                <a:cs typeface="Constantia"/>
                <a:sym typeface="Constantia"/>
              </a:rPr>
              <a:t>careful choice of operators</a:t>
            </a:r>
            <a:endParaRPr sz="2800">
              <a:solidFill>
                <a:schemeClr val="dk1"/>
              </a:solidFill>
              <a:latin typeface="Constantia"/>
              <a:ea typeface="Constantia"/>
              <a:cs typeface="Constantia"/>
              <a:sym typeface="Constantia"/>
            </a:endParaRPr>
          </a:p>
          <a:p>
            <a:pPr indent="-274320" lvl="0" marL="287020" marR="0" rtl="0" algn="l">
              <a:lnSpc>
                <a:spcPct val="100000"/>
              </a:lnSpc>
              <a:spcBef>
                <a:spcPts val="675"/>
              </a:spcBef>
              <a:spcAft>
                <a:spcPts val="0"/>
              </a:spcAft>
              <a:buClr>
                <a:srgbClr val="0AD0D9"/>
              </a:buClr>
              <a:buSzPts val="2650"/>
              <a:buFont typeface="Quattrocento Sans"/>
              <a:buChar char="⚫"/>
            </a:pPr>
            <a:r>
              <a:rPr lang="en-US" sz="2800">
                <a:solidFill>
                  <a:schemeClr val="dk1"/>
                </a:solidFill>
                <a:latin typeface="Constantia"/>
                <a:ea typeface="Constantia"/>
                <a:cs typeface="Constantia"/>
                <a:sym typeface="Constantia"/>
              </a:rPr>
              <a:t>Exhaustive searches don't work—we need </a:t>
            </a:r>
            <a:r>
              <a:rPr i="1" lang="en-US" sz="2800">
                <a:solidFill>
                  <a:schemeClr val="dk1"/>
                </a:solidFill>
                <a:latin typeface="Constantia"/>
                <a:ea typeface="Constantia"/>
                <a:cs typeface="Constantia"/>
                <a:sym typeface="Constantia"/>
              </a:rPr>
              <a:t>heuristics</a:t>
            </a:r>
            <a:endParaRPr sz="2800">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9"/>
          <p:cNvPicPr preferRelativeResize="0"/>
          <p:nvPr/>
        </p:nvPicPr>
        <p:blipFill rotWithShape="1">
          <a:blip r:embed="rId3">
            <a:alphaModFix/>
          </a:blip>
          <a:srcRect b="0" l="0" r="0" t="0"/>
          <a:stretch/>
        </p:blipFill>
        <p:spPr>
          <a:xfrm>
            <a:off x="204637" y="541176"/>
            <a:ext cx="8734725" cy="5188306"/>
          </a:xfrm>
          <a:prstGeom prst="rect">
            <a:avLst/>
          </a:prstGeom>
          <a:noFill/>
          <a:ln>
            <a:noFill/>
          </a:ln>
        </p:spPr>
      </p:pic>
      <p:sp>
        <p:nvSpPr>
          <p:cNvPr id="153" name="Google Shape;153;p9"/>
          <p:cNvSpPr txBox="1"/>
          <p:nvPr/>
        </p:nvSpPr>
        <p:spPr>
          <a:xfrm>
            <a:off x="790575" y="587375"/>
            <a:ext cx="27908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Searching for a 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Times New Roman"/>
                <a:ea typeface="Times New Roman"/>
                <a:cs typeface="Times New Roman"/>
                <a:sym typeface="Times New Roman"/>
              </a:rPr>
              <a:t>to the 8-puzzle.</a:t>
            </a:r>
            <a:endParaRPr b="0" i="0" sz="1400" u="none" cap="none" strike="noStrike">
              <a:solidFill>
                <a:srgbClr val="000000"/>
              </a:solidFill>
              <a:latin typeface="Arial"/>
              <a:ea typeface="Arial"/>
              <a:cs typeface="Arial"/>
              <a:sym typeface="Arial"/>
            </a:endParaRPr>
          </a:p>
        </p:txBody>
      </p:sp>
      <p:sp>
        <p:nvSpPr>
          <p:cNvPr id="154" name="Google Shape;154;p9"/>
          <p:cNvSpPr txBox="1"/>
          <p:nvPr/>
        </p:nvSpPr>
        <p:spPr>
          <a:xfrm>
            <a:off x="2026298" y="5208426"/>
            <a:ext cx="4564063" cy="369888"/>
          </a:xfrm>
          <a:prstGeom prst="rect">
            <a:avLst/>
          </a:prstGeom>
          <a:solidFill>
            <a:schemeClr val="lt1">
              <a:alpha val="91764"/>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Times New Roman"/>
                <a:ea typeface="Times New Roman"/>
                <a:cs typeface="Times New Roman"/>
                <a:sym typeface="Times New Roman"/>
              </a:rPr>
              <a:t>A breadth-first search tree. </a:t>
            </a:r>
            <a:r>
              <a:rPr b="1" i="0" lang="en-US" sz="1600" u="none" cap="none" strike="noStrike">
                <a:solidFill>
                  <a:srgbClr val="00B050"/>
                </a:solidFill>
                <a:latin typeface="Times New Roman"/>
                <a:ea typeface="Times New Roman"/>
                <a:cs typeface="Times New Roman"/>
                <a:sym typeface="Times New Roman"/>
              </a:rPr>
              <a:t>(More detail soon.)</a:t>
            </a:r>
            <a:endParaRPr b="0" i="0" sz="1400" u="none" cap="none" strike="noStrike">
              <a:solidFill>
                <a:srgbClr val="000000"/>
              </a:solidFill>
              <a:latin typeface="Arial"/>
              <a:ea typeface="Arial"/>
              <a:cs typeface="Arial"/>
              <a:sym typeface="Arial"/>
            </a:endParaRPr>
          </a:p>
        </p:txBody>
      </p:sp>
      <p:sp>
        <p:nvSpPr>
          <p:cNvPr id="155" name="Google Shape;155;p9"/>
          <p:cNvSpPr txBox="1"/>
          <p:nvPr/>
        </p:nvSpPr>
        <p:spPr>
          <a:xfrm>
            <a:off x="5029200" y="304800"/>
            <a:ext cx="1317625" cy="400050"/>
          </a:xfrm>
          <a:prstGeom prst="rect">
            <a:avLst/>
          </a:prstGeom>
          <a:solidFill>
            <a:schemeClr val="lt1">
              <a:alpha val="83921"/>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333CC"/>
                </a:solidFill>
                <a:latin typeface="Times New Roman"/>
                <a:ea typeface="Times New Roman"/>
                <a:cs typeface="Times New Roman"/>
                <a:sym typeface="Times New Roman"/>
              </a:rPr>
              <a:t>Start state</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5105400" y="4683321"/>
            <a:ext cx="1564432" cy="400069"/>
          </a:xfrm>
          <a:prstGeom prst="rect">
            <a:avLst/>
          </a:prstGeom>
          <a:solidFill>
            <a:schemeClr val="lt1">
              <a:alpha val="86666"/>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ial"/>
                <a:ea typeface="Arial"/>
                <a:cs typeface="Arial"/>
                <a:sym typeface="Arial"/>
              </a:rPr>
              <a:t>Goal</a:t>
            </a:r>
            <a:endParaRPr b="0" i="0" sz="1400" u="none" cap="none" strike="noStrike">
              <a:solidFill>
                <a:srgbClr val="000000"/>
              </a:solidFill>
              <a:latin typeface="Arial"/>
              <a:ea typeface="Arial"/>
              <a:cs typeface="Arial"/>
              <a:sym typeface="Arial"/>
            </a:endParaRPr>
          </a:p>
        </p:txBody>
      </p:sp>
      <p:sp>
        <p:nvSpPr>
          <p:cNvPr id="157" name="Google Shape;157;p9"/>
          <p:cNvSpPr txBox="1"/>
          <p:nvPr/>
        </p:nvSpPr>
        <p:spPr>
          <a:xfrm>
            <a:off x="377825" y="5526087"/>
            <a:ext cx="8141024" cy="6683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9973"/>
                </a:solidFill>
                <a:latin typeface="Times New Roman"/>
                <a:ea typeface="Times New Roman"/>
                <a:cs typeface="Times New Roman"/>
                <a:sym typeface="Times New Roman"/>
              </a:rPr>
              <a:t>Branching factor 1, 2, or 3 (max). So, approx. 2 --- # nodes roughly doubles at each level. </a:t>
            </a:r>
            <a:r>
              <a:rPr b="1" i="0" lang="en-US" sz="1800" u="none" cap="none" strike="noStrike">
                <a:solidFill>
                  <a:schemeClr val="accent2"/>
                </a:solidFill>
                <a:latin typeface="Times New Roman"/>
                <a:ea typeface="Times New Roman"/>
                <a:cs typeface="Times New Roman"/>
                <a:sym typeface="Times New Roman"/>
              </a:rPr>
              <a:t>Number states of explored nodes grows exponentially with depth</a:t>
            </a:r>
            <a:r>
              <a:rPr b="1" i="1" lang="en-US" sz="1800" u="none" cap="none" strike="noStrike">
                <a:solidFill>
                  <a:srgbClr val="009973"/>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58" name="Google Shape;158;p9"/>
          <p:cNvSpPr txBox="1"/>
          <p:nvPr/>
        </p:nvSpPr>
        <p:spPr>
          <a:xfrm>
            <a:off x="152400" y="1295400"/>
            <a:ext cx="2133600" cy="1323975"/>
          </a:xfrm>
          <a:prstGeom prst="rect">
            <a:avLst/>
          </a:prstGeom>
          <a:solidFill>
            <a:srgbClr val="FF6600">
              <a:alpha val="52941"/>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84A57"/>
                </a:solidFill>
                <a:latin typeface="Arial"/>
                <a:ea typeface="Arial"/>
                <a:cs typeface="Arial"/>
                <a:sym typeface="Arial"/>
              </a:rPr>
              <a:t>Aside: in this tree, immediate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84A57"/>
                </a:solidFill>
                <a:latin typeface="Arial"/>
                <a:ea typeface="Arial"/>
                <a:cs typeface="Arial"/>
                <a:sym typeface="Arial"/>
              </a:rPr>
              <a:t>duplicates are removed.</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2133600" y="1447800"/>
            <a:ext cx="1143000" cy="331788"/>
          </a:xfrm>
          <a:prstGeom prst="rightArrow">
            <a:avLst>
              <a:gd fmla="val 50000" name="adj1"/>
              <a:gd fmla="val 50000" name="adj2"/>
            </a:avLst>
          </a:prstGeom>
          <a:solidFill>
            <a:srgbClr val="FF6600">
              <a:alpha val="52941"/>
            </a:srgbClr>
          </a:solidFill>
          <a:ln cap="flat" cmpd="sng" w="9525">
            <a:solidFill>
              <a:srgbClr val="076173"/>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0" name="Google Shape;160;p9"/>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 calcmode="lin" valueType="num">
                                      <p:cBhvr additive="base">
                                        <p:cTn dur="500"/>
                                        <p:tgtEl>
                                          <p:spTgt spid="15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2022-08-03T14:21:13Z</dcterms:created>
  <dc:creator>BHA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2019-08-02T00:00:00Z</vt:filetime>
  </property>
  <property fmtid="{D5CDD505-2E9C-101B-9397-08002B2CF9AE}" pid="3" name="Creator">
    <vt:lpwstr>Microsoft® PowerPoint® 2013</vt:lpwstr>
  </property>
  <property fmtid="{D5CDD505-2E9C-101B-9397-08002B2CF9AE}" pid="4" name="LastSaved">
    <vt:filetime>2022-08-03T00:00:00Z</vt:filetime>
  </property>
</Properties>
</file>