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30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302" r:id="rId34"/>
  </p:sldIdLst>
  <p:sldSz cx="9144000" cy="5143500" type="screen16x9"/>
  <p:notesSz cx="6858000" cy="9144000"/>
  <p:embeddedFontLst>
    <p:embeddedFont>
      <p:font typeface="Georgia" panose="02040502050405020303" pitchFamily="18" charset="0"/>
      <p:regular r:id="rId36"/>
      <p:bold r:id="rId37"/>
      <p:italic r:id="rId38"/>
      <p:boldItalic r:id="rId39"/>
    </p:embeddedFont>
    <p:embeddedFont>
      <p:font typeface="Helvetica" panose="020B060402020202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9729F4-E920-4D56-BB8A-A8B73D8E7C01}">
  <a:tblStyle styleId="{ED9729F4-E920-4D56-BB8A-A8B73D8E7C0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f9f6be8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f9f6be8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2e36920b7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2e36920b7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2e36920b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2e36920b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22d61343e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22d61343e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2d61343e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2d61343e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2d61343e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2d61343e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22d61343e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2d61343e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2d61343e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22d61343e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2d61343eb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22d61343eb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2e36920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2e36920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1455dc49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1455dc49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22e36920b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22e36920b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2e36920b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2e36920b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22d61343eb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22d61343eb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2e36920b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22e36920b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2e36920b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2e36920b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22e36920b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22e36920b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2e36920b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22e36920b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22e36920b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22e36920b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22e36920b7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22e36920b7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2e36920b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2e36920b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2e36920b7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2e36920b7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f9f6be86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f9f6be86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2357ed52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2357ed52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22e36920b7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22e36920b7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22e36920b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22e36920b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2d61343e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2d61343e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f9f6be86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f9f6be86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2d61343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22d61343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22d61343e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22d61343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2d61343e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2d61343e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2d61343e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2d61343e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achinelearningmastery.com/how-to-develop-a-convolutional-neural-network-from-scratch-for-mnist-handwritten-digit-classifica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machinelearningmastery.com/regression-tutorial-keras-deep-learning-library-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Unsupervised_learn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Reinforcement_learn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i.gifer.com/T7n.gi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eepmind.com/blog/alphago-zero-learning-scratch/"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hyperlink" Target="https://youtu.be/ZhsEKTo7V04" TargetMode="External"/><Relationship Id="rId4" Type="http://schemas.openxmlformats.org/officeDocument/2006/relationships/hyperlink" Target="https://youtu.be/V1eYniJ0Rnk"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8" Type="http://schemas.openxmlformats.org/officeDocument/2006/relationships/hyperlink" Target="https://www.davidsilver.uk/teaching/" TargetMode="External"/><Relationship Id="rId3" Type="http://schemas.openxmlformats.org/officeDocument/2006/relationships/hyperlink" Target="https://drive.google.com/file/d/1EkK8ptClMlFebKBsr_mvpyrh4Fj7C2Tv/view?usp=sharing" TargetMode="External"/><Relationship Id="rId7" Type="http://schemas.openxmlformats.org/officeDocument/2006/relationships/hyperlink" Target="http://www.differencebetween.net/miscellaneous/career-education/difference-between-active-learning-and-passive-learnin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www.youtube.com/watch?v=fTWm2S5tFCo" TargetMode="External"/><Relationship Id="rId5" Type="http://schemas.openxmlformats.org/officeDocument/2006/relationships/hyperlink" Target="https://www.youtube.com/watch?v=ifma8G7LegE" TargetMode="External"/><Relationship Id="rId4" Type="http://schemas.openxmlformats.org/officeDocument/2006/relationships/hyperlink" Target="https://drive.google.com/file/d/16IOODb8zfYVFfyNTvmnlmh3gCX1vnZNN/view?usp=sharing" TargetMode="External"/><Relationship Id="rId9" Type="http://schemas.openxmlformats.org/officeDocument/2006/relationships/hyperlink" Target="https://towardsdatascience.com/explaining-reinforcement-learning-active-vs-passive-a389f41e719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chinelearningmastery.com/types-of-learning-in-machine-learn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69B5-B40F-8C11-9840-6BD7BC8D7055}"/>
              </a:ext>
            </a:extLst>
          </p:cNvPr>
          <p:cNvSpPr>
            <a:spLocks noGrp="1"/>
          </p:cNvSpPr>
          <p:nvPr>
            <p:ph type="title"/>
          </p:nvPr>
        </p:nvSpPr>
        <p:spPr/>
        <p:txBody>
          <a:bodyPr>
            <a:normAutofit fontScale="90000"/>
          </a:bodyPr>
          <a:lstStyle/>
          <a:p>
            <a:pPr algn="l" rtl="0">
              <a:spcBef>
                <a:spcPts val="1200"/>
              </a:spcBef>
              <a:spcAft>
                <a:spcPts val="1200"/>
              </a:spcAft>
            </a:pPr>
            <a:r>
              <a:rPr lang="en-US" sz="1800" b="0" i="0" u="none" strike="noStrike" dirty="0">
                <a:solidFill>
                  <a:srgbClr val="000000"/>
                </a:solidFill>
                <a:effectLst/>
                <a:latin typeface="Times New Roman" panose="02020603050405020304" pitchFamily="18" charset="0"/>
              </a:rPr>
              <a:t>Learning in AI, </a:t>
            </a:r>
            <a:br>
              <a:rPr lang="en-US" sz="1800" b="0"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Learning Agent, </a:t>
            </a:r>
            <a:br>
              <a:rPr lang="en-US" sz="1800" b="0"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Concepts of Supervised, Unsupervised, Semi -Supervised Learning, Reinforcement Learning, Ensemble Learning.</a:t>
            </a:r>
            <a:br>
              <a:rPr lang="en-US" b="0" dirty="0">
                <a:effectLst/>
              </a:rPr>
            </a:br>
            <a:br>
              <a:rPr lang="en-US" dirty="0"/>
            </a:br>
            <a:endParaRPr lang="en-IN" dirty="0"/>
          </a:p>
        </p:txBody>
      </p:sp>
    </p:spTree>
    <p:extLst>
      <p:ext uri="{BB962C8B-B14F-4D97-AF65-F5344CB8AC3E}">
        <p14:creationId xmlns:p14="http://schemas.microsoft.com/office/powerpoint/2010/main" val="2229264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CONTD…</a:t>
            </a:r>
            <a:endParaRPr/>
          </a:p>
        </p:txBody>
      </p:sp>
      <p:sp>
        <p:nvSpPr>
          <p:cNvPr id="111" name="Google Shape;111;p22"/>
          <p:cNvSpPr txBox="1">
            <a:spLocks noGrp="1"/>
          </p:cNvSpPr>
          <p:nvPr>
            <p:ph type="body" idx="1"/>
          </p:nvPr>
        </p:nvSpPr>
        <p:spPr>
          <a:xfrm>
            <a:off x="311700" y="948625"/>
            <a:ext cx="8520600" cy="38352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275"/>
              <a:buFont typeface="Arial"/>
              <a:buNone/>
            </a:pPr>
            <a:endParaRPr sz="1750">
              <a:solidFill>
                <a:schemeClr val="dk1"/>
              </a:solidFill>
            </a:endParaRPr>
          </a:p>
          <a:p>
            <a:pPr marL="0" lvl="0" indent="0" algn="just" rtl="0">
              <a:lnSpc>
                <a:spcPct val="100000"/>
              </a:lnSpc>
              <a:spcBef>
                <a:spcPts val="0"/>
              </a:spcBef>
              <a:spcAft>
                <a:spcPts val="0"/>
              </a:spcAft>
              <a:buClr>
                <a:schemeClr val="dk1"/>
              </a:buClr>
              <a:buSzPts val="275"/>
              <a:buFont typeface="Arial"/>
              <a:buNone/>
            </a:pPr>
            <a:r>
              <a:rPr lang="en" sz="1750">
                <a:solidFill>
                  <a:schemeClr val="dk1"/>
                </a:solidFill>
              </a:rPr>
              <a:t>In practice, these distinction are not always so crisp.</a:t>
            </a:r>
            <a:endParaRPr sz="1750">
              <a:solidFill>
                <a:schemeClr val="dk1"/>
              </a:solidFill>
            </a:endParaRPr>
          </a:p>
          <a:p>
            <a:pPr marL="0" lvl="0" indent="0" algn="just" rtl="0">
              <a:lnSpc>
                <a:spcPct val="100000"/>
              </a:lnSpc>
              <a:spcBef>
                <a:spcPts val="0"/>
              </a:spcBef>
              <a:spcAft>
                <a:spcPts val="0"/>
              </a:spcAft>
              <a:buClr>
                <a:schemeClr val="dk1"/>
              </a:buClr>
              <a:buSzPts val="275"/>
              <a:buFont typeface="Arial"/>
              <a:buNone/>
            </a:pPr>
            <a:r>
              <a:rPr lang="en" sz="1750">
                <a:solidFill>
                  <a:schemeClr val="dk1"/>
                </a:solidFill>
              </a:rPr>
              <a:t>In </a:t>
            </a:r>
            <a:r>
              <a:rPr lang="en" sz="1750" b="1">
                <a:solidFill>
                  <a:schemeClr val="dk1"/>
                </a:solidFill>
              </a:rPr>
              <a:t>semi-supervised learning </a:t>
            </a:r>
            <a:r>
              <a:rPr lang="en" sz="1750">
                <a:solidFill>
                  <a:schemeClr val="dk1"/>
                </a:solidFill>
              </a:rPr>
              <a:t>we are given a few labeled examples and must make what we can of a large collection of unlabeled examples. Even the labels themselves may not be the oracular truths that we hope for. </a:t>
            </a:r>
            <a:r>
              <a:rPr lang="en" sz="1750" b="1">
                <a:solidFill>
                  <a:schemeClr val="dk1"/>
                </a:solidFill>
              </a:rPr>
              <a:t>Imagine that you are trying to build a system to guess a person’s age from a photo.</a:t>
            </a:r>
            <a:endParaRPr sz="1750" b="1">
              <a:solidFill>
                <a:schemeClr val="dk1"/>
              </a:solidFill>
            </a:endParaRPr>
          </a:p>
          <a:p>
            <a:pPr marL="0" lvl="0" indent="0" algn="just" rtl="0">
              <a:lnSpc>
                <a:spcPct val="100000"/>
              </a:lnSpc>
              <a:spcBef>
                <a:spcPts val="0"/>
              </a:spcBef>
              <a:spcAft>
                <a:spcPts val="0"/>
              </a:spcAft>
              <a:buClr>
                <a:schemeClr val="dk1"/>
              </a:buClr>
              <a:buSzPts val="275"/>
              <a:buFont typeface="Arial"/>
              <a:buNone/>
            </a:pPr>
            <a:r>
              <a:rPr lang="en" sz="1750" b="1">
                <a:solidFill>
                  <a:schemeClr val="dk1"/>
                </a:solidFill>
              </a:rPr>
              <a:t> </a:t>
            </a:r>
            <a:endParaRPr sz="1750" b="1">
              <a:solidFill>
                <a:schemeClr val="dk1"/>
              </a:solidFill>
            </a:endParaRPr>
          </a:p>
          <a:p>
            <a:pPr marL="0" lvl="0" indent="0" algn="just" rtl="0">
              <a:lnSpc>
                <a:spcPct val="100000"/>
              </a:lnSpc>
              <a:spcBef>
                <a:spcPts val="0"/>
              </a:spcBef>
              <a:spcAft>
                <a:spcPts val="0"/>
              </a:spcAft>
              <a:buClr>
                <a:schemeClr val="dk1"/>
              </a:buClr>
              <a:buSzPts val="275"/>
              <a:buFont typeface="Arial"/>
              <a:buNone/>
            </a:pPr>
            <a:r>
              <a:rPr lang="en" sz="1750">
                <a:solidFill>
                  <a:schemeClr val="dk1"/>
                </a:solidFill>
              </a:rPr>
              <a:t>You gather some labeled examples by snapping pictures of people and asking their age. That’s supervised learning. But in reality some of the people lied about their age. It’s not just that there is random noise in the data; rather the inaccuracies are systematic, and to uncover them is an unsupervised learning problem involving images, </a:t>
            </a:r>
            <a:r>
              <a:rPr lang="en" sz="1750" b="1">
                <a:solidFill>
                  <a:schemeClr val="dk1"/>
                </a:solidFill>
              </a:rPr>
              <a:t>self-reported ages, and true (unknown) ages</a:t>
            </a:r>
            <a:r>
              <a:rPr lang="en" sz="1750">
                <a:solidFill>
                  <a:schemeClr val="dk1"/>
                </a:solidFill>
              </a:rPr>
              <a:t>. Thus, both </a:t>
            </a:r>
            <a:r>
              <a:rPr lang="en" sz="1750" b="1">
                <a:solidFill>
                  <a:schemeClr val="dk1"/>
                </a:solidFill>
              </a:rPr>
              <a:t>noise and lack of labels</a:t>
            </a:r>
            <a:r>
              <a:rPr lang="en" sz="1750">
                <a:solidFill>
                  <a:schemeClr val="dk1"/>
                </a:solidFill>
              </a:rPr>
              <a:t> create a continuum between supervised and unsupervised learning.</a:t>
            </a:r>
            <a:endParaRPr sz="1750">
              <a:solidFill>
                <a:schemeClr val="dk1"/>
              </a:solidFill>
            </a:endParaRPr>
          </a:p>
          <a:p>
            <a:pPr marL="0" lvl="0" indent="0" algn="just" rtl="0">
              <a:lnSpc>
                <a:spcPct val="100000"/>
              </a:lnSpc>
              <a:spcBef>
                <a:spcPts val="0"/>
              </a:spcBef>
              <a:spcAft>
                <a:spcPts val="0"/>
              </a:spcAft>
              <a:buSzPts val="275"/>
              <a:buNone/>
            </a:pPr>
            <a:endParaRPr sz="175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52400" y="152400"/>
            <a:ext cx="3721225" cy="1593300"/>
          </a:xfrm>
          <a:prstGeom prst="rect">
            <a:avLst/>
          </a:prstGeom>
          <a:noFill/>
          <a:ln>
            <a:noFill/>
          </a:ln>
        </p:spPr>
      </p:pic>
      <p:pic>
        <p:nvPicPr>
          <p:cNvPr id="117" name="Google Shape;117;p23"/>
          <p:cNvPicPr preferRelativeResize="0"/>
          <p:nvPr/>
        </p:nvPicPr>
        <p:blipFill>
          <a:blip r:embed="rId4">
            <a:alphaModFix/>
          </a:blip>
          <a:stretch>
            <a:fillRect/>
          </a:stretch>
        </p:blipFill>
        <p:spPr>
          <a:xfrm>
            <a:off x="152400" y="2882000"/>
            <a:ext cx="3721225" cy="1587233"/>
          </a:xfrm>
          <a:prstGeom prst="rect">
            <a:avLst/>
          </a:prstGeom>
          <a:noFill/>
          <a:ln>
            <a:noFill/>
          </a:ln>
        </p:spPr>
      </p:pic>
      <p:pic>
        <p:nvPicPr>
          <p:cNvPr id="118" name="Google Shape;118;p23"/>
          <p:cNvPicPr preferRelativeResize="0"/>
          <p:nvPr/>
        </p:nvPicPr>
        <p:blipFill>
          <a:blip r:embed="rId5">
            <a:alphaModFix/>
          </a:blip>
          <a:stretch>
            <a:fillRect/>
          </a:stretch>
        </p:blipFill>
        <p:spPr>
          <a:xfrm>
            <a:off x="4173481" y="1077600"/>
            <a:ext cx="4694944" cy="296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152400" y="152400"/>
            <a:ext cx="3943103" cy="2419350"/>
          </a:xfrm>
          <a:prstGeom prst="rect">
            <a:avLst/>
          </a:prstGeom>
          <a:noFill/>
          <a:ln>
            <a:noFill/>
          </a:ln>
        </p:spPr>
      </p:pic>
      <p:pic>
        <p:nvPicPr>
          <p:cNvPr id="124" name="Google Shape;124;p24"/>
          <p:cNvPicPr preferRelativeResize="0"/>
          <p:nvPr/>
        </p:nvPicPr>
        <p:blipFill>
          <a:blip r:embed="rId4">
            <a:alphaModFix/>
          </a:blip>
          <a:stretch>
            <a:fillRect/>
          </a:stretch>
        </p:blipFill>
        <p:spPr>
          <a:xfrm>
            <a:off x="5230275" y="114350"/>
            <a:ext cx="2647950" cy="2647950"/>
          </a:xfrm>
          <a:prstGeom prst="rect">
            <a:avLst/>
          </a:prstGeom>
          <a:noFill/>
          <a:ln>
            <a:noFill/>
          </a:ln>
        </p:spPr>
      </p:pic>
      <p:pic>
        <p:nvPicPr>
          <p:cNvPr id="125" name="Google Shape;125;p24"/>
          <p:cNvPicPr preferRelativeResize="0"/>
          <p:nvPr/>
        </p:nvPicPr>
        <p:blipFill>
          <a:blip r:embed="rId5">
            <a:alphaModFix/>
          </a:blip>
          <a:stretch>
            <a:fillRect/>
          </a:stretch>
        </p:blipFill>
        <p:spPr>
          <a:xfrm>
            <a:off x="152400" y="2571750"/>
            <a:ext cx="5097549" cy="2419349"/>
          </a:xfrm>
          <a:prstGeom prst="rect">
            <a:avLst/>
          </a:prstGeom>
          <a:noFill/>
          <a:ln>
            <a:noFill/>
          </a:ln>
        </p:spPr>
      </p:pic>
      <p:pic>
        <p:nvPicPr>
          <p:cNvPr id="126" name="Google Shape;126;p24"/>
          <p:cNvPicPr preferRelativeResize="0"/>
          <p:nvPr/>
        </p:nvPicPr>
        <p:blipFill>
          <a:blip r:embed="rId6">
            <a:alphaModFix/>
          </a:blip>
          <a:stretch>
            <a:fillRect/>
          </a:stretch>
        </p:blipFill>
        <p:spPr>
          <a:xfrm>
            <a:off x="5387165" y="2993100"/>
            <a:ext cx="3206550" cy="166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194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274E13"/>
                </a:solidFill>
              </a:rPr>
              <a:t>Supervised learning</a:t>
            </a:r>
            <a:endParaRPr b="1">
              <a:solidFill>
                <a:srgbClr val="274E13"/>
              </a:solidFill>
            </a:endParaRPr>
          </a:p>
        </p:txBody>
      </p:sp>
      <p:sp>
        <p:nvSpPr>
          <p:cNvPr id="132" name="Google Shape;132;p25"/>
          <p:cNvSpPr txBox="1">
            <a:spLocks noGrp="1"/>
          </p:cNvSpPr>
          <p:nvPr>
            <p:ph type="body" idx="1"/>
          </p:nvPr>
        </p:nvSpPr>
        <p:spPr>
          <a:xfrm>
            <a:off x="311700" y="832175"/>
            <a:ext cx="8614800" cy="41556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358"/>
              <a:buFont typeface="Arial"/>
              <a:buNone/>
            </a:pPr>
            <a:r>
              <a:rPr lang="en" sz="1585">
                <a:solidFill>
                  <a:schemeClr val="dk1"/>
                </a:solidFill>
              </a:rPr>
              <a:t>The task of supervised learning is this:</a:t>
            </a:r>
            <a:endParaRPr sz="1585">
              <a:solidFill>
                <a:schemeClr val="dk1"/>
              </a:solidFill>
            </a:endParaRPr>
          </a:p>
          <a:p>
            <a:pPr marL="0" lvl="0" indent="0" algn="just" rtl="0">
              <a:lnSpc>
                <a:spcPct val="100000"/>
              </a:lnSpc>
              <a:spcBef>
                <a:spcPts val="0"/>
              </a:spcBef>
              <a:spcAft>
                <a:spcPts val="0"/>
              </a:spcAft>
              <a:buClr>
                <a:schemeClr val="dk1"/>
              </a:buClr>
              <a:buSzPts val="358"/>
              <a:buFont typeface="Arial"/>
              <a:buNone/>
            </a:pPr>
            <a:endParaRPr sz="1585">
              <a:solidFill>
                <a:schemeClr val="dk1"/>
              </a:solidFill>
            </a:endParaRPr>
          </a:p>
          <a:p>
            <a:pPr marL="0" lvl="0" indent="0" algn="just" rtl="0">
              <a:lnSpc>
                <a:spcPct val="100000"/>
              </a:lnSpc>
              <a:spcBef>
                <a:spcPts val="0"/>
              </a:spcBef>
              <a:spcAft>
                <a:spcPts val="0"/>
              </a:spcAft>
              <a:buClr>
                <a:schemeClr val="dk1"/>
              </a:buClr>
              <a:buSzPts val="358"/>
              <a:buFont typeface="Arial"/>
              <a:buNone/>
            </a:pPr>
            <a:r>
              <a:rPr lang="en" sz="1585" b="1">
                <a:solidFill>
                  <a:schemeClr val="dk1"/>
                </a:solidFill>
              </a:rPr>
              <a:t>TRAINING SET Given a training set of N example input–output pairs (x1, y1),(x2, y2),...(xN , yN ) , where each yj was generated by an unknown function y = f(x), discover a function h that approximates the true function f.</a:t>
            </a:r>
            <a:endParaRPr sz="1585" b="1">
              <a:solidFill>
                <a:schemeClr val="dk1"/>
              </a:solidFill>
            </a:endParaRPr>
          </a:p>
          <a:p>
            <a:pPr marL="0" lvl="0" indent="0" algn="just" rtl="0">
              <a:lnSpc>
                <a:spcPct val="100000"/>
              </a:lnSpc>
              <a:spcBef>
                <a:spcPts val="0"/>
              </a:spcBef>
              <a:spcAft>
                <a:spcPts val="0"/>
              </a:spcAft>
              <a:buClr>
                <a:schemeClr val="dk1"/>
              </a:buClr>
              <a:buSzPts val="358"/>
              <a:buFont typeface="Arial"/>
              <a:buNone/>
            </a:pPr>
            <a:endParaRPr sz="1585" b="1">
              <a:solidFill>
                <a:schemeClr val="dk1"/>
              </a:solidFill>
            </a:endParaRPr>
          </a:p>
          <a:p>
            <a:pPr marL="0" lvl="0" indent="0" algn="just" rtl="0">
              <a:lnSpc>
                <a:spcPct val="100000"/>
              </a:lnSpc>
              <a:spcBef>
                <a:spcPts val="0"/>
              </a:spcBef>
              <a:spcAft>
                <a:spcPts val="0"/>
              </a:spcAft>
              <a:buClr>
                <a:schemeClr val="dk1"/>
              </a:buClr>
              <a:buSzPts val="358"/>
              <a:buFont typeface="Arial"/>
              <a:buNone/>
            </a:pPr>
            <a:r>
              <a:rPr lang="en" sz="1585" b="1">
                <a:solidFill>
                  <a:schemeClr val="dk1"/>
                </a:solidFill>
              </a:rPr>
              <a:t>Here x and y can be any value; they need not be numbers</a:t>
            </a:r>
            <a:r>
              <a:rPr lang="en" sz="1585">
                <a:solidFill>
                  <a:schemeClr val="dk1"/>
                </a:solidFill>
              </a:rPr>
              <a:t>. The function h is a hypothesis.</a:t>
            </a:r>
            <a:endParaRPr sz="1585">
              <a:solidFill>
                <a:schemeClr val="dk1"/>
              </a:solidFill>
            </a:endParaRPr>
          </a:p>
          <a:p>
            <a:pPr marL="0" lvl="0" indent="0" algn="just" rtl="0">
              <a:lnSpc>
                <a:spcPct val="100000"/>
              </a:lnSpc>
              <a:spcBef>
                <a:spcPts val="0"/>
              </a:spcBef>
              <a:spcAft>
                <a:spcPts val="0"/>
              </a:spcAft>
              <a:buClr>
                <a:schemeClr val="dk1"/>
              </a:buClr>
              <a:buSzPts val="358"/>
              <a:buFont typeface="Arial"/>
              <a:buNone/>
            </a:pPr>
            <a:endParaRPr sz="1585">
              <a:solidFill>
                <a:schemeClr val="dk1"/>
              </a:solidFill>
            </a:endParaRPr>
          </a:p>
          <a:p>
            <a:pPr marL="0" lvl="0" indent="0" algn="just" rtl="0">
              <a:lnSpc>
                <a:spcPct val="100000"/>
              </a:lnSpc>
              <a:spcBef>
                <a:spcPts val="0"/>
              </a:spcBef>
              <a:spcAft>
                <a:spcPts val="0"/>
              </a:spcAft>
              <a:buClr>
                <a:schemeClr val="dk1"/>
              </a:buClr>
              <a:buSzPts val="358"/>
              <a:buFont typeface="Arial"/>
              <a:buNone/>
            </a:pPr>
            <a:r>
              <a:rPr lang="en" sz="1585">
                <a:solidFill>
                  <a:schemeClr val="dk1"/>
                </a:solidFill>
              </a:rPr>
              <a:t>Learning is a search through the space of possible hypotheses for one that will perform well, even on new examples beyond the training set. To measure the accuracy of a hypothesis we TEST SET give it a test set of examples that are distinct from the training set.</a:t>
            </a:r>
            <a:endParaRPr sz="1585">
              <a:solidFill>
                <a:schemeClr val="dk1"/>
              </a:solidFill>
            </a:endParaRPr>
          </a:p>
          <a:p>
            <a:pPr marL="0" lvl="0" indent="0" algn="just" rtl="0">
              <a:lnSpc>
                <a:spcPct val="100000"/>
              </a:lnSpc>
              <a:spcBef>
                <a:spcPts val="0"/>
              </a:spcBef>
              <a:spcAft>
                <a:spcPts val="0"/>
              </a:spcAft>
              <a:buClr>
                <a:schemeClr val="dk1"/>
              </a:buClr>
              <a:buSzPts val="358"/>
              <a:buFont typeface="Arial"/>
              <a:buNone/>
            </a:pPr>
            <a:endParaRPr sz="1585">
              <a:solidFill>
                <a:schemeClr val="dk1"/>
              </a:solidFill>
            </a:endParaRPr>
          </a:p>
          <a:p>
            <a:pPr marL="0" lvl="0" indent="0" algn="just" rtl="0">
              <a:lnSpc>
                <a:spcPct val="100000"/>
              </a:lnSpc>
              <a:spcBef>
                <a:spcPts val="0"/>
              </a:spcBef>
              <a:spcAft>
                <a:spcPts val="0"/>
              </a:spcAft>
              <a:buClr>
                <a:schemeClr val="dk1"/>
              </a:buClr>
              <a:buSzPts val="358"/>
              <a:buFont typeface="Arial"/>
              <a:buNone/>
            </a:pPr>
            <a:r>
              <a:rPr lang="en" sz="1585" b="1">
                <a:solidFill>
                  <a:schemeClr val="dk1"/>
                </a:solidFill>
              </a:rPr>
              <a:t>When the output y is one of a finite set of values (such as sunny, cloudy or rainy), the learning problem is called classification, and is called Boolean or binary classification if there are only two values. When y is a number (such as tomorrow’s temperature), the learning problem is called regression.</a:t>
            </a:r>
            <a:endParaRPr sz="1585" b="1">
              <a:solidFill>
                <a:schemeClr val="dk1"/>
              </a:solidFill>
            </a:endParaRPr>
          </a:p>
          <a:p>
            <a:pPr marL="0" lvl="0" indent="0" algn="just" rtl="0">
              <a:lnSpc>
                <a:spcPct val="100000"/>
              </a:lnSpc>
              <a:spcBef>
                <a:spcPts val="0"/>
              </a:spcBef>
              <a:spcAft>
                <a:spcPts val="0"/>
              </a:spcAft>
              <a:buSzPts val="358"/>
              <a:buNone/>
            </a:pPr>
            <a:endParaRPr sz="1585">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body" idx="1"/>
          </p:nvPr>
        </p:nvSpPr>
        <p:spPr>
          <a:xfrm>
            <a:off x="186250" y="189225"/>
            <a:ext cx="8815200" cy="4710000"/>
          </a:xfrm>
          <a:prstGeom prst="rect">
            <a:avLst/>
          </a:prstGeom>
        </p:spPr>
        <p:txBody>
          <a:bodyPr spcFirstLastPara="1" wrap="square" lIns="91425" tIns="91425" rIns="91425" bIns="91425" anchor="t" anchorCtr="0">
            <a:noAutofit/>
          </a:bodyPr>
          <a:lstStyle/>
          <a:p>
            <a:pPr marL="0" lvl="0" indent="0" algn="just" rtl="0">
              <a:lnSpc>
                <a:spcPct val="130000"/>
              </a:lnSpc>
              <a:spcBef>
                <a:spcPts val="0"/>
              </a:spcBef>
              <a:spcAft>
                <a:spcPts val="0"/>
              </a:spcAft>
              <a:buClr>
                <a:schemeClr val="dk1"/>
              </a:buClr>
              <a:buSzPts val="1018"/>
              <a:buFont typeface="Arial"/>
              <a:buNone/>
            </a:pPr>
            <a:r>
              <a:rPr lang="en" sz="1663">
                <a:solidFill>
                  <a:schemeClr val="dk1"/>
                </a:solidFill>
                <a:highlight>
                  <a:srgbClr val="FFFFFF"/>
                </a:highlight>
                <a:latin typeface="Helvetica"/>
                <a:ea typeface="Helvetica"/>
                <a:cs typeface="Helvetica"/>
                <a:sym typeface="Helvetica"/>
              </a:rPr>
              <a:t>There are two main types of </a:t>
            </a:r>
            <a:r>
              <a:rPr lang="en" sz="1963" b="1">
                <a:solidFill>
                  <a:schemeClr val="dk1"/>
                </a:solidFill>
                <a:highlight>
                  <a:srgbClr val="FFFFFF"/>
                </a:highlight>
                <a:latin typeface="Helvetica"/>
                <a:ea typeface="Helvetica"/>
                <a:cs typeface="Helvetica"/>
                <a:sym typeface="Helvetica"/>
              </a:rPr>
              <a:t>supervised learning</a:t>
            </a:r>
            <a:r>
              <a:rPr lang="en" sz="1663">
                <a:solidFill>
                  <a:schemeClr val="dk1"/>
                </a:solidFill>
                <a:highlight>
                  <a:srgbClr val="FFFFFF"/>
                </a:highlight>
                <a:latin typeface="Helvetica"/>
                <a:ea typeface="Helvetica"/>
                <a:cs typeface="Helvetica"/>
                <a:sym typeface="Helvetica"/>
              </a:rPr>
              <a:t> problems: they are classification that involves predicting a class label and regression that involves predicting a numerical value.</a:t>
            </a:r>
            <a:endParaRPr sz="1663">
              <a:solidFill>
                <a:schemeClr val="dk1"/>
              </a:solidFill>
              <a:highlight>
                <a:srgbClr val="FFFFFF"/>
              </a:highlight>
              <a:latin typeface="Helvetica"/>
              <a:ea typeface="Helvetica"/>
              <a:cs typeface="Helvetica"/>
              <a:sym typeface="Helvetica"/>
            </a:endParaRPr>
          </a:p>
          <a:p>
            <a:pPr marL="457200" lvl="0" indent="-334248" algn="just" rtl="0">
              <a:lnSpc>
                <a:spcPct val="95000"/>
              </a:lnSpc>
              <a:spcBef>
                <a:spcPts val="1400"/>
              </a:spcBef>
              <a:spcAft>
                <a:spcPts val="0"/>
              </a:spcAft>
              <a:buClr>
                <a:schemeClr val="dk1"/>
              </a:buClr>
              <a:buSzPts val="1664"/>
              <a:buFont typeface="Helvetica"/>
              <a:buChar char="●"/>
            </a:pPr>
            <a:r>
              <a:rPr lang="en" sz="1663" b="1">
                <a:solidFill>
                  <a:schemeClr val="dk1"/>
                </a:solidFill>
                <a:highlight>
                  <a:srgbClr val="FFFFFF"/>
                </a:highlight>
                <a:latin typeface="Helvetica"/>
                <a:ea typeface="Helvetica"/>
                <a:cs typeface="Helvetica"/>
                <a:sym typeface="Helvetica"/>
              </a:rPr>
              <a:t>Classification</a:t>
            </a:r>
            <a:r>
              <a:rPr lang="en" sz="1663">
                <a:solidFill>
                  <a:schemeClr val="dk1"/>
                </a:solidFill>
                <a:highlight>
                  <a:srgbClr val="FFFFFF"/>
                </a:highlight>
                <a:latin typeface="Helvetica"/>
                <a:ea typeface="Helvetica"/>
                <a:cs typeface="Helvetica"/>
                <a:sym typeface="Helvetica"/>
              </a:rPr>
              <a:t>: Supervised learning problem that involves predicting a class label.</a:t>
            </a:r>
            <a:endParaRPr sz="1663">
              <a:solidFill>
                <a:schemeClr val="dk1"/>
              </a:solidFill>
              <a:highlight>
                <a:srgbClr val="FFFFFF"/>
              </a:highlight>
              <a:latin typeface="Helvetica"/>
              <a:ea typeface="Helvetica"/>
              <a:cs typeface="Helvetica"/>
              <a:sym typeface="Helvetica"/>
            </a:endParaRPr>
          </a:p>
          <a:p>
            <a:pPr marL="457200" lvl="0" indent="-334248" algn="just" rtl="0">
              <a:lnSpc>
                <a:spcPct val="95000"/>
              </a:lnSpc>
              <a:spcBef>
                <a:spcPts val="0"/>
              </a:spcBef>
              <a:spcAft>
                <a:spcPts val="0"/>
              </a:spcAft>
              <a:buClr>
                <a:schemeClr val="dk1"/>
              </a:buClr>
              <a:buSzPts val="1664"/>
              <a:buFont typeface="Helvetica"/>
              <a:buChar char="●"/>
            </a:pPr>
            <a:r>
              <a:rPr lang="en" sz="1663" b="1">
                <a:solidFill>
                  <a:schemeClr val="dk1"/>
                </a:solidFill>
                <a:highlight>
                  <a:srgbClr val="FFFFFF"/>
                </a:highlight>
                <a:latin typeface="Helvetica"/>
                <a:ea typeface="Helvetica"/>
                <a:cs typeface="Helvetica"/>
                <a:sym typeface="Helvetica"/>
              </a:rPr>
              <a:t>Regression</a:t>
            </a:r>
            <a:r>
              <a:rPr lang="en" sz="1663">
                <a:solidFill>
                  <a:schemeClr val="dk1"/>
                </a:solidFill>
                <a:highlight>
                  <a:srgbClr val="FFFFFF"/>
                </a:highlight>
                <a:latin typeface="Helvetica"/>
                <a:ea typeface="Helvetica"/>
                <a:cs typeface="Helvetica"/>
                <a:sym typeface="Helvetica"/>
              </a:rPr>
              <a:t>: Supervised learning problem that involves predicting a numerical label.</a:t>
            </a:r>
            <a:endParaRPr sz="1663">
              <a:solidFill>
                <a:schemeClr val="dk1"/>
              </a:solidFill>
              <a:highlight>
                <a:srgbClr val="FFFFFF"/>
              </a:highlight>
              <a:latin typeface="Helvetica"/>
              <a:ea typeface="Helvetica"/>
              <a:cs typeface="Helvetica"/>
              <a:sym typeface="Helvetica"/>
            </a:endParaRPr>
          </a:p>
          <a:p>
            <a:pPr marL="0" lvl="0" indent="0" algn="just" rtl="0">
              <a:lnSpc>
                <a:spcPct val="130000"/>
              </a:lnSpc>
              <a:spcBef>
                <a:spcPts val="2200"/>
              </a:spcBef>
              <a:spcAft>
                <a:spcPts val="0"/>
              </a:spcAft>
              <a:buClr>
                <a:schemeClr val="dk1"/>
              </a:buClr>
              <a:buSzPts val="1018"/>
              <a:buFont typeface="Arial"/>
              <a:buNone/>
            </a:pPr>
            <a:r>
              <a:rPr lang="en" sz="1663">
                <a:solidFill>
                  <a:schemeClr val="dk1"/>
                </a:solidFill>
                <a:highlight>
                  <a:srgbClr val="FFFFFF"/>
                </a:highlight>
                <a:latin typeface="Helvetica"/>
                <a:ea typeface="Helvetica"/>
                <a:cs typeface="Helvetica"/>
                <a:sym typeface="Helvetica"/>
              </a:rPr>
              <a:t>Both classification and regression problems may have one or more input variables and input variables may be any data type, such as numerical or categorical.</a:t>
            </a:r>
            <a:endParaRPr sz="1663">
              <a:solidFill>
                <a:schemeClr val="dk1"/>
              </a:solidFill>
              <a:highlight>
                <a:srgbClr val="FFFFFF"/>
              </a:highlight>
              <a:latin typeface="Helvetica"/>
              <a:ea typeface="Helvetica"/>
              <a:cs typeface="Helvetica"/>
              <a:sym typeface="Helvetica"/>
            </a:endParaRPr>
          </a:p>
          <a:p>
            <a:pPr marL="0" lvl="0" indent="0" algn="just" rtl="0">
              <a:lnSpc>
                <a:spcPct val="130000"/>
              </a:lnSpc>
              <a:spcBef>
                <a:spcPts val="1400"/>
              </a:spcBef>
              <a:spcAft>
                <a:spcPts val="0"/>
              </a:spcAft>
              <a:buClr>
                <a:schemeClr val="dk1"/>
              </a:buClr>
              <a:buSzPts val="1018"/>
              <a:buFont typeface="Arial"/>
              <a:buNone/>
            </a:pPr>
            <a:r>
              <a:rPr lang="en" sz="1663" b="1">
                <a:solidFill>
                  <a:schemeClr val="dk1"/>
                </a:solidFill>
                <a:highlight>
                  <a:srgbClr val="FFFFFF"/>
                </a:highlight>
                <a:latin typeface="Helvetica"/>
                <a:ea typeface="Helvetica"/>
                <a:cs typeface="Helvetica"/>
                <a:sym typeface="Helvetica"/>
              </a:rPr>
              <a:t>An example of a classification problem would be the </a:t>
            </a:r>
            <a:r>
              <a:rPr lang="en" sz="1663" b="1">
                <a:solidFill>
                  <a:schemeClr val="dk1"/>
                </a:solidFill>
                <a:highlight>
                  <a:srgbClr val="FFFFFF"/>
                </a:highlight>
                <a:uFill>
                  <a:noFill/>
                </a:uFill>
                <a:latin typeface="Helvetica"/>
                <a:ea typeface="Helvetica"/>
                <a:cs typeface="Helvetica"/>
                <a:sym typeface="Helvetica"/>
                <a:hlinkClick r:id="rId3">
                  <a:extLst>
                    <a:ext uri="{A12FA001-AC4F-418D-AE19-62706E023703}">
                      <ahyp:hlinkClr xmlns:ahyp="http://schemas.microsoft.com/office/drawing/2018/hyperlinkcolor" val="tx"/>
                    </a:ext>
                  </a:extLst>
                </a:hlinkClick>
              </a:rPr>
              <a:t>MNIST handwritten digits</a:t>
            </a:r>
            <a:r>
              <a:rPr lang="en" sz="1663" b="1">
                <a:solidFill>
                  <a:schemeClr val="dk1"/>
                </a:solidFill>
                <a:highlight>
                  <a:srgbClr val="FFFFFF"/>
                </a:highlight>
                <a:latin typeface="Helvetica"/>
                <a:ea typeface="Helvetica"/>
                <a:cs typeface="Helvetica"/>
                <a:sym typeface="Helvetica"/>
              </a:rPr>
              <a:t> dataset where the inputs are images of handwritten digits (pixel data) and the output is a class label for what digit the image represents (numbers 0 to 9).</a:t>
            </a:r>
            <a:endParaRPr sz="1663" b="1">
              <a:solidFill>
                <a:schemeClr val="dk1"/>
              </a:solidFill>
              <a:highlight>
                <a:srgbClr val="FFFFFF"/>
              </a:highlight>
              <a:latin typeface="Helvetica"/>
              <a:ea typeface="Helvetica"/>
              <a:cs typeface="Helvetica"/>
              <a:sym typeface="Helvetica"/>
            </a:endParaRPr>
          </a:p>
          <a:p>
            <a:pPr marL="0" lvl="0" indent="0" algn="just" rtl="0">
              <a:lnSpc>
                <a:spcPct val="130000"/>
              </a:lnSpc>
              <a:spcBef>
                <a:spcPts val="1400"/>
              </a:spcBef>
              <a:spcAft>
                <a:spcPts val="0"/>
              </a:spcAft>
              <a:buClr>
                <a:schemeClr val="dk1"/>
              </a:buClr>
              <a:buSzPts val="1018"/>
              <a:buFont typeface="Arial"/>
              <a:buNone/>
            </a:pPr>
            <a:r>
              <a:rPr lang="en" sz="1663" b="1">
                <a:solidFill>
                  <a:schemeClr val="dk1"/>
                </a:solidFill>
                <a:highlight>
                  <a:srgbClr val="FFFFFF"/>
                </a:highlight>
                <a:latin typeface="Helvetica"/>
                <a:ea typeface="Helvetica"/>
                <a:cs typeface="Helvetica"/>
                <a:sym typeface="Helvetica"/>
              </a:rPr>
              <a:t>An example of a regression problem would be the </a:t>
            </a:r>
            <a:r>
              <a:rPr lang="en" sz="1663" b="1">
                <a:solidFill>
                  <a:schemeClr val="dk1"/>
                </a:solidFill>
                <a:highlight>
                  <a:srgbClr val="FFFFFF"/>
                </a:highlight>
                <a:uFill>
                  <a:noFill/>
                </a:uFill>
                <a:latin typeface="Helvetica"/>
                <a:ea typeface="Helvetica"/>
                <a:cs typeface="Helvetica"/>
                <a:sym typeface="Helvetica"/>
                <a:hlinkClick r:id="rId4">
                  <a:extLst>
                    <a:ext uri="{A12FA001-AC4F-418D-AE19-62706E023703}">
                      <ahyp:hlinkClr xmlns:ahyp="http://schemas.microsoft.com/office/drawing/2018/hyperlinkcolor" val="tx"/>
                    </a:ext>
                  </a:extLst>
                </a:hlinkClick>
              </a:rPr>
              <a:t>Boston house prices</a:t>
            </a:r>
            <a:r>
              <a:rPr lang="en" sz="1663" b="1">
                <a:solidFill>
                  <a:schemeClr val="dk1"/>
                </a:solidFill>
                <a:highlight>
                  <a:srgbClr val="FFFFFF"/>
                </a:highlight>
                <a:latin typeface="Helvetica"/>
                <a:ea typeface="Helvetica"/>
                <a:cs typeface="Helvetica"/>
                <a:sym typeface="Helvetica"/>
              </a:rPr>
              <a:t> dataset where the inputs are variables that describe a neighborhood and the output is a house price in dollars.</a:t>
            </a:r>
            <a:endParaRPr sz="1663" b="1">
              <a:solidFill>
                <a:schemeClr val="dk1"/>
              </a:solidFill>
              <a:highlight>
                <a:srgbClr val="FFFFFF"/>
              </a:highlight>
              <a:latin typeface="Helvetica"/>
              <a:ea typeface="Helvetica"/>
              <a:cs typeface="Helvetica"/>
              <a:sym typeface="Helvetica"/>
            </a:endParaRPr>
          </a:p>
          <a:p>
            <a:pPr marL="0" lvl="0" indent="0" algn="just" rtl="0">
              <a:lnSpc>
                <a:spcPct val="95000"/>
              </a:lnSpc>
              <a:spcBef>
                <a:spcPts val="1400"/>
              </a:spcBef>
              <a:spcAft>
                <a:spcPts val="1200"/>
              </a:spcAft>
              <a:buSzPts val="1018"/>
              <a:buNone/>
            </a:pPr>
            <a:endParaRPr sz="2265">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209800"/>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n" sz="2250" u="sng">
                <a:solidFill>
                  <a:srgbClr val="FF4800"/>
                </a:solidFill>
                <a:highlight>
                  <a:schemeClr val="lt1"/>
                </a:highlight>
                <a:latin typeface="Helvetica"/>
                <a:ea typeface="Helvetica"/>
                <a:cs typeface="Helvetica"/>
                <a:sym typeface="Helvetica"/>
                <a:hlinkClick r:id="rId3">
                  <a:extLst>
                    <a:ext uri="{A12FA001-AC4F-418D-AE19-62706E023703}">
                      <ahyp:hlinkClr xmlns:ahyp="http://schemas.microsoft.com/office/drawing/2018/hyperlinkcolor" val="tx"/>
                    </a:ext>
                  </a:extLst>
                </a:hlinkClick>
              </a:rPr>
              <a:t>Unsupervised learning</a:t>
            </a:r>
            <a:endParaRPr sz="3900"/>
          </a:p>
        </p:txBody>
      </p:sp>
      <p:sp>
        <p:nvSpPr>
          <p:cNvPr id="143" name="Google Shape;143;p27"/>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50">
                <a:solidFill>
                  <a:schemeClr val="dk1"/>
                </a:solidFill>
                <a:highlight>
                  <a:srgbClr val="FFFFFF"/>
                </a:highlight>
                <a:latin typeface="Helvetica"/>
                <a:ea typeface="Helvetica"/>
                <a:cs typeface="Helvetica"/>
                <a:sym typeface="Helvetica"/>
              </a:rPr>
              <a:t>It describes a class of problems that involves using a model to </a:t>
            </a:r>
            <a:r>
              <a:rPr lang="en" sz="1650" b="1">
                <a:solidFill>
                  <a:schemeClr val="dk1"/>
                </a:solidFill>
                <a:highlight>
                  <a:srgbClr val="FFFFFF"/>
                </a:highlight>
                <a:latin typeface="Helvetica"/>
                <a:ea typeface="Helvetica"/>
                <a:cs typeface="Helvetica"/>
                <a:sym typeface="Helvetica"/>
              </a:rPr>
              <a:t>describe or extract relationships in data</a:t>
            </a:r>
            <a:endParaRPr sz="1650" b="1">
              <a:solidFill>
                <a:schemeClr val="dk1"/>
              </a:solidFill>
              <a:highlight>
                <a:srgbClr val="FFFFFF"/>
              </a:highlight>
              <a:latin typeface="Helvetica"/>
              <a:ea typeface="Helvetica"/>
              <a:cs typeface="Helvetica"/>
              <a:sym typeface="Helvetica"/>
            </a:endParaRPr>
          </a:p>
          <a:p>
            <a:pPr marL="0" lvl="0" indent="0" algn="just" rtl="0">
              <a:lnSpc>
                <a:spcPct val="150000"/>
              </a:lnSpc>
              <a:spcBef>
                <a:spcPts val="1200"/>
              </a:spcBef>
              <a:spcAft>
                <a:spcPts val="0"/>
              </a:spcAft>
              <a:buClr>
                <a:schemeClr val="dk1"/>
              </a:buClr>
              <a:buSzPts val="1100"/>
              <a:buFont typeface="Arial"/>
              <a:buNone/>
            </a:pPr>
            <a:r>
              <a:rPr lang="en" sz="1650">
                <a:solidFill>
                  <a:schemeClr val="dk1"/>
                </a:solidFill>
                <a:highlight>
                  <a:srgbClr val="FFFFFF"/>
                </a:highlight>
                <a:latin typeface="Helvetica"/>
                <a:ea typeface="Helvetica"/>
                <a:cs typeface="Helvetica"/>
                <a:sym typeface="Helvetica"/>
              </a:rPr>
              <a:t>There are many types of unsupervised learning, although there are two main problems that are often encountered by a practitioner: they are clustering that involves finding groups in the data and density estimation that involves summarizing the distribution of data.</a:t>
            </a:r>
            <a:endParaRPr sz="1650">
              <a:solidFill>
                <a:schemeClr val="dk1"/>
              </a:solidFill>
              <a:highlight>
                <a:srgbClr val="FFFFFF"/>
              </a:highlight>
              <a:latin typeface="Helvetica"/>
              <a:ea typeface="Helvetica"/>
              <a:cs typeface="Helvetica"/>
              <a:sym typeface="Helvetica"/>
            </a:endParaRPr>
          </a:p>
          <a:p>
            <a:pPr marL="457200" lvl="0" indent="-333375" algn="just" rtl="0">
              <a:spcBef>
                <a:spcPts val="1400"/>
              </a:spcBef>
              <a:spcAft>
                <a:spcPts val="0"/>
              </a:spcAft>
              <a:buClr>
                <a:schemeClr val="dk1"/>
              </a:buClr>
              <a:buSzPts val="1650"/>
              <a:buFont typeface="Helvetica"/>
              <a:buChar char="●"/>
            </a:pPr>
            <a:r>
              <a:rPr lang="en" sz="1650" b="1">
                <a:solidFill>
                  <a:schemeClr val="dk1"/>
                </a:solidFill>
                <a:highlight>
                  <a:srgbClr val="FFFFFF"/>
                </a:highlight>
                <a:latin typeface="Helvetica"/>
                <a:ea typeface="Helvetica"/>
                <a:cs typeface="Helvetica"/>
                <a:sym typeface="Helvetica"/>
              </a:rPr>
              <a:t>Clustering: Unsupervised</a:t>
            </a:r>
            <a:r>
              <a:rPr lang="en" sz="1650">
                <a:solidFill>
                  <a:schemeClr val="dk1"/>
                </a:solidFill>
                <a:highlight>
                  <a:srgbClr val="FFFFFF"/>
                </a:highlight>
                <a:latin typeface="Helvetica"/>
                <a:ea typeface="Helvetica"/>
                <a:cs typeface="Helvetica"/>
                <a:sym typeface="Helvetica"/>
              </a:rPr>
              <a:t> learning problem that involves finding groups in data.</a:t>
            </a:r>
            <a:endParaRPr sz="1650">
              <a:solidFill>
                <a:schemeClr val="dk1"/>
              </a:solidFill>
              <a:highlight>
                <a:srgbClr val="FFFFFF"/>
              </a:highlight>
              <a:latin typeface="Helvetica"/>
              <a:ea typeface="Helvetica"/>
              <a:cs typeface="Helvetica"/>
              <a:sym typeface="Helvetica"/>
            </a:endParaRPr>
          </a:p>
          <a:p>
            <a:pPr marL="457200" lvl="0" indent="-333375" algn="just" rtl="0">
              <a:spcBef>
                <a:spcPts val="0"/>
              </a:spcBef>
              <a:spcAft>
                <a:spcPts val="0"/>
              </a:spcAft>
              <a:buClr>
                <a:schemeClr val="dk1"/>
              </a:buClr>
              <a:buSzPts val="1650"/>
              <a:buFont typeface="Helvetica"/>
              <a:buChar char="●"/>
            </a:pPr>
            <a:r>
              <a:rPr lang="en" sz="1650" b="1">
                <a:solidFill>
                  <a:schemeClr val="dk1"/>
                </a:solidFill>
                <a:highlight>
                  <a:srgbClr val="FFFFFF"/>
                </a:highlight>
                <a:latin typeface="Helvetica"/>
                <a:ea typeface="Helvetica"/>
                <a:cs typeface="Helvetica"/>
                <a:sym typeface="Helvetica"/>
              </a:rPr>
              <a:t>Density Estimation</a:t>
            </a:r>
            <a:r>
              <a:rPr lang="en" sz="1650">
                <a:solidFill>
                  <a:schemeClr val="dk1"/>
                </a:solidFill>
                <a:highlight>
                  <a:srgbClr val="FFFFFF"/>
                </a:highlight>
                <a:latin typeface="Helvetica"/>
                <a:ea typeface="Helvetica"/>
                <a:cs typeface="Helvetica"/>
                <a:sym typeface="Helvetica"/>
              </a:rPr>
              <a:t>: Unsupervised learning problem that involves summarizing the distribution of data.</a:t>
            </a:r>
            <a:endParaRPr sz="1650">
              <a:solidFill>
                <a:schemeClr val="dk1"/>
              </a:solidFill>
              <a:highlight>
                <a:srgbClr val="FFFFFF"/>
              </a:highlight>
              <a:latin typeface="Helvetica"/>
              <a:ea typeface="Helvetica"/>
              <a:cs typeface="Helvetica"/>
              <a:sym typeface="Helvetica"/>
            </a:endParaRPr>
          </a:p>
          <a:p>
            <a:pPr marL="0" lvl="0" indent="0" algn="just" rtl="0">
              <a:spcBef>
                <a:spcPts val="2200"/>
              </a:spcBef>
              <a:spcAft>
                <a:spcPts val="1200"/>
              </a:spcAft>
              <a:buNone/>
            </a:pPr>
            <a:endParaRPr sz="1650">
              <a:solidFill>
                <a:schemeClr val="dk1"/>
              </a:solidFill>
              <a:highlight>
                <a:srgbClr val="FFFFFF"/>
              </a:highlight>
              <a:latin typeface="Helvetica"/>
              <a:ea typeface="Helvetica"/>
              <a:cs typeface="Helvetica"/>
              <a:sym typeface="Helvetic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186250" y="0"/>
            <a:ext cx="38757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700"/>
              </a:spcAft>
              <a:buClr>
                <a:schemeClr val="dk1"/>
              </a:buClr>
              <a:buSzPts val="990"/>
              <a:buFont typeface="Arial"/>
              <a:buNone/>
            </a:pPr>
            <a:r>
              <a:rPr lang="en" sz="3150" b="1">
                <a:solidFill>
                  <a:srgbClr val="222222"/>
                </a:solidFill>
                <a:highlight>
                  <a:schemeClr val="lt1"/>
                </a:highlight>
                <a:latin typeface="Helvetica"/>
                <a:ea typeface="Helvetica"/>
                <a:cs typeface="Helvetica"/>
                <a:sym typeface="Helvetica"/>
              </a:rPr>
              <a:t> </a:t>
            </a:r>
            <a:r>
              <a:rPr lang="en" sz="2035" b="1">
                <a:solidFill>
                  <a:srgbClr val="428BCA"/>
                </a:solidFill>
                <a:highlight>
                  <a:schemeClr val="lt1"/>
                </a:highlight>
                <a:uFill>
                  <a:noFill/>
                </a:uFill>
                <a:latin typeface="Helvetica"/>
                <a:ea typeface="Helvetica"/>
                <a:cs typeface="Helvetica"/>
                <a:sym typeface="Helvetica"/>
                <a:hlinkClick r:id="rId3">
                  <a:extLst>
                    <a:ext uri="{A12FA001-AC4F-418D-AE19-62706E023703}">
                      <ahyp:hlinkClr xmlns:ahyp="http://schemas.microsoft.com/office/drawing/2018/hyperlinkcolor" val="tx"/>
                    </a:ext>
                  </a:extLst>
                </a:hlinkClick>
              </a:rPr>
              <a:t>Reinforcement learning</a:t>
            </a:r>
            <a:endParaRPr sz="4320" b="1"/>
          </a:p>
        </p:txBody>
      </p:sp>
      <p:sp>
        <p:nvSpPr>
          <p:cNvPr id="149" name="Google Shape;149;p28"/>
          <p:cNvSpPr txBox="1">
            <a:spLocks noGrp="1"/>
          </p:cNvSpPr>
          <p:nvPr>
            <p:ph type="body" idx="1"/>
          </p:nvPr>
        </p:nvSpPr>
        <p:spPr>
          <a:xfrm>
            <a:off x="186250" y="650675"/>
            <a:ext cx="5067300" cy="4492800"/>
          </a:xfrm>
          <a:prstGeom prst="rect">
            <a:avLst/>
          </a:prstGeom>
        </p:spPr>
        <p:txBody>
          <a:bodyPr spcFirstLastPara="1" wrap="square" lIns="91425" tIns="91425" rIns="91425" bIns="91425" anchor="t" anchorCtr="0">
            <a:noAutofit/>
          </a:bodyPr>
          <a:lstStyle/>
          <a:p>
            <a:pPr marL="0" lvl="0" indent="0" algn="just" rtl="0">
              <a:lnSpc>
                <a:spcPct val="140000"/>
              </a:lnSpc>
              <a:spcBef>
                <a:spcPts val="0"/>
              </a:spcBef>
              <a:spcAft>
                <a:spcPts val="0"/>
              </a:spcAft>
              <a:buClr>
                <a:schemeClr val="dk1"/>
              </a:buClr>
              <a:buSzPts val="935"/>
              <a:buFont typeface="Arial"/>
              <a:buNone/>
            </a:pPr>
            <a:r>
              <a:rPr lang="en" sz="1477">
                <a:solidFill>
                  <a:schemeClr val="dk1"/>
                </a:solidFill>
                <a:highlight>
                  <a:srgbClr val="FFFFFF"/>
                </a:highlight>
                <a:latin typeface="Helvetica"/>
                <a:ea typeface="Helvetica"/>
                <a:cs typeface="Helvetica"/>
                <a:sym typeface="Helvetica"/>
              </a:rPr>
              <a:t>It describes a class of problems where </a:t>
            </a:r>
            <a:r>
              <a:rPr lang="en" sz="1477" b="1">
                <a:solidFill>
                  <a:schemeClr val="dk1"/>
                </a:solidFill>
                <a:highlight>
                  <a:srgbClr val="FFFFFF"/>
                </a:highlight>
                <a:latin typeface="Helvetica"/>
                <a:ea typeface="Helvetica"/>
                <a:cs typeface="Helvetica"/>
                <a:sym typeface="Helvetica"/>
              </a:rPr>
              <a:t>an agent operates in an environment and must </a:t>
            </a:r>
            <a:r>
              <a:rPr lang="en" sz="1477" b="1" i="1">
                <a:solidFill>
                  <a:schemeClr val="dk1"/>
                </a:solidFill>
                <a:highlight>
                  <a:srgbClr val="FFFFFF"/>
                </a:highlight>
                <a:latin typeface="Helvetica"/>
                <a:ea typeface="Helvetica"/>
                <a:cs typeface="Helvetica"/>
                <a:sym typeface="Helvetica"/>
              </a:rPr>
              <a:t>learn</a:t>
            </a:r>
            <a:r>
              <a:rPr lang="en" sz="1477" b="1">
                <a:solidFill>
                  <a:schemeClr val="dk1"/>
                </a:solidFill>
                <a:highlight>
                  <a:srgbClr val="FFFFFF"/>
                </a:highlight>
                <a:latin typeface="Helvetica"/>
                <a:ea typeface="Helvetica"/>
                <a:cs typeface="Helvetica"/>
                <a:sym typeface="Helvetica"/>
              </a:rPr>
              <a:t> to operate using feedback.</a:t>
            </a:r>
            <a:endParaRPr sz="1477" b="1">
              <a:solidFill>
                <a:schemeClr val="dk1"/>
              </a:solidFill>
              <a:highlight>
                <a:srgbClr val="FFFFFF"/>
              </a:highlight>
              <a:latin typeface="Helvetica"/>
              <a:ea typeface="Helvetica"/>
              <a:cs typeface="Helvetica"/>
              <a:sym typeface="Helvetica"/>
            </a:endParaRPr>
          </a:p>
          <a:p>
            <a:pPr marL="482600" marR="190500" lvl="0" indent="0" algn="just" rtl="0">
              <a:lnSpc>
                <a:spcPct val="140000"/>
              </a:lnSpc>
              <a:spcBef>
                <a:spcPts val="1400"/>
              </a:spcBef>
              <a:spcAft>
                <a:spcPts val="0"/>
              </a:spcAft>
              <a:buSzPts val="935"/>
              <a:buNone/>
            </a:pPr>
            <a:r>
              <a:rPr lang="en" sz="1477" b="1" i="1">
                <a:solidFill>
                  <a:srgbClr val="4A86E8"/>
                </a:solidFill>
                <a:highlight>
                  <a:srgbClr val="FFFFFF"/>
                </a:highlight>
                <a:latin typeface="Helvetica"/>
                <a:ea typeface="Helvetica"/>
                <a:cs typeface="Helvetica"/>
                <a:sym typeface="Helvetica"/>
              </a:rPr>
              <a:t>Reinforcement learning is learning what to do — how to map situations to actions—so as to maximize a numerical reward signal. The learner is not told which actions to take, but instead must discover which actions yield the most reward by trying them.</a:t>
            </a:r>
            <a:endParaRPr sz="1477" b="1" i="1">
              <a:solidFill>
                <a:srgbClr val="4A86E8"/>
              </a:solidFill>
              <a:highlight>
                <a:srgbClr val="FFFFFF"/>
              </a:highlight>
              <a:latin typeface="Helvetica"/>
              <a:ea typeface="Helvetica"/>
              <a:cs typeface="Helvetica"/>
              <a:sym typeface="Helvetica"/>
            </a:endParaRPr>
          </a:p>
          <a:p>
            <a:pPr marL="0" lvl="0" indent="0" algn="just" rtl="0">
              <a:lnSpc>
                <a:spcPct val="140000"/>
              </a:lnSpc>
              <a:spcBef>
                <a:spcPts val="1400"/>
              </a:spcBef>
              <a:spcAft>
                <a:spcPts val="0"/>
              </a:spcAft>
              <a:buSzPts val="935"/>
              <a:buNone/>
            </a:pPr>
            <a:r>
              <a:rPr lang="en" sz="1477">
                <a:solidFill>
                  <a:schemeClr val="dk1"/>
                </a:solidFill>
                <a:highlight>
                  <a:srgbClr val="FFFFFF"/>
                </a:highlight>
                <a:latin typeface="Helvetica"/>
                <a:ea typeface="Helvetica"/>
                <a:cs typeface="Helvetica"/>
                <a:sym typeface="Helvetica"/>
              </a:rPr>
              <a:t>The use of an environment means that </a:t>
            </a:r>
            <a:r>
              <a:rPr lang="en" sz="1477" u="sng">
                <a:solidFill>
                  <a:schemeClr val="dk1"/>
                </a:solidFill>
                <a:highlight>
                  <a:srgbClr val="FFFFFF"/>
                </a:highlight>
                <a:latin typeface="Helvetica"/>
                <a:ea typeface="Helvetica"/>
                <a:cs typeface="Helvetica"/>
                <a:sym typeface="Helvetica"/>
              </a:rPr>
              <a:t>there is no fixed training dataset</a:t>
            </a:r>
            <a:r>
              <a:rPr lang="en" sz="1477">
                <a:solidFill>
                  <a:schemeClr val="dk1"/>
                </a:solidFill>
                <a:highlight>
                  <a:srgbClr val="FFFFFF"/>
                </a:highlight>
                <a:latin typeface="Helvetica"/>
                <a:ea typeface="Helvetica"/>
                <a:cs typeface="Helvetica"/>
                <a:sym typeface="Helvetica"/>
              </a:rPr>
              <a:t>, rather a goal or set of goals that an agent is required to achieve, actions they may perform, and feedback about performance toward the goal.</a:t>
            </a:r>
            <a:endParaRPr sz="1477">
              <a:solidFill>
                <a:schemeClr val="dk1"/>
              </a:solidFill>
              <a:highlight>
                <a:srgbClr val="FFFFFF"/>
              </a:highlight>
              <a:latin typeface="Helvetica"/>
              <a:ea typeface="Helvetica"/>
              <a:cs typeface="Helvetica"/>
              <a:sym typeface="Helvetica"/>
            </a:endParaRPr>
          </a:p>
          <a:p>
            <a:pPr marL="482600" marR="190500" lvl="0" indent="0" algn="just" rtl="0">
              <a:lnSpc>
                <a:spcPct val="140000"/>
              </a:lnSpc>
              <a:spcBef>
                <a:spcPts val="1400"/>
              </a:spcBef>
              <a:spcAft>
                <a:spcPts val="0"/>
              </a:spcAft>
              <a:buClr>
                <a:schemeClr val="dk1"/>
              </a:buClr>
              <a:buSzPts val="935"/>
              <a:buFont typeface="Arial"/>
              <a:buNone/>
            </a:pPr>
            <a:endParaRPr sz="1477" i="1">
              <a:solidFill>
                <a:srgbClr val="555555"/>
              </a:solidFill>
              <a:highlight>
                <a:srgbClr val="FFFFFF"/>
              </a:highlight>
              <a:latin typeface="Helvetica"/>
              <a:ea typeface="Helvetica"/>
              <a:cs typeface="Helvetica"/>
              <a:sym typeface="Helvetica"/>
            </a:endParaRPr>
          </a:p>
          <a:p>
            <a:pPr marL="0" lvl="0" indent="0" algn="just" rtl="0">
              <a:lnSpc>
                <a:spcPct val="105000"/>
              </a:lnSpc>
              <a:spcBef>
                <a:spcPts val="1400"/>
              </a:spcBef>
              <a:spcAft>
                <a:spcPts val="1200"/>
              </a:spcAft>
              <a:buSzPts val="935"/>
              <a:buNone/>
            </a:pPr>
            <a:endParaRPr sz="2029"/>
          </a:p>
        </p:txBody>
      </p:sp>
      <p:pic>
        <p:nvPicPr>
          <p:cNvPr id="150" name="Google Shape;150;p28"/>
          <p:cNvPicPr preferRelativeResize="0"/>
          <p:nvPr/>
        </p:nvPicPr>
        <p:blipFill>
          <a:blip r:embed="rId4">
            <a:alphaModFix/>
          </a:blip>
          <a:stretch>
            <a:fillRect/>
          </a:stretch>
        </p:blipFill>
        <p:spPr>
          <a:xfrm>
            <a:off x="5268300" y="1139325"/>
            <a:ext cx="3875700" cy="27541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a:t>contd…</a:t>
            </a:r>
            <a:endParaRPr sz="2720"/>
          </a:p>
        </p:txBody>
      </p:sp>
      <p:sp>
        <p:nvSpPr>
          <p:cNvPr id="156" name="Google Shape;156;p29"/>
          <p:cNvSpPr txBox="1">
            <a:spLocks noGrp="1"/>
          </p:cNvSpPr>
          <p:nvPr>
            <p:ph type="body" idx="1"/>
          </p:nvPr>
        </p:nvSpPr>
        <p:spPr>
          <a:xfrm>
            <a:off x="311700" y="572700"/>
            <a:ext cx="8705400" cy="4462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400">
                <a:solidFill>
                  <a:schemeClr val="dk1"/>
                </a:solidFill>
                <a:highlight>
                  <a:srgbClr val="FFFFFF"/>
                </a:highlight>
              </a:rPr>
              <a:t>It is similar to supervised learning in that the model has some response from which to learn, although the </a:t>
            </a:r>
            <a:r>
              <a:rPr lang="en" sz="1400" b="1">
                <a:solidFill>
                  <a:schemeClr val="dk1"/>
                </a:solidFill>
                <a:highlight>
                  <a:srgbClr val="FFFFFF"/>
                </a:highlight>
              </a:rPr>
              <a:t>feedback may be delayed and statistically noisy</a:t>
            </a:r>
            <a:r>
              <a:rPr lang="en" sz="1400">
                <a:solidFill>
                  <a:schemeClr val="dk1"/>
                </a:solidFill>
                <a:highlight>
                  <a:srgbClr val="FFFFFF"/>
                </a:highlight>
              </a:rPr>
              <a:t>, making it challenging for the agent or model to connect cause and effect.</a:t>
            </a:r>
            <a:endParaRPr sz="1400">
              <a:solidFill>
                <a:schemeClr val="dk1"/>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00">
                <a:solidFill>
                  <a:schemeClr val="dk1"/>
                </a:solidFill>
                <a:highlight>
                  <a:srgbClr val="FFFFFF"/>
                </a:highlight>
              </a:rPr>
              <a:t>An example of a reinforcement problem is</a:t>
            </a:r>
            <a:r>
              <a:rPr lang="en" sz="1400" b="1">
                <a:solidFill>
                  <a:schemeClr val="dk1"/>
                </a:solidFill>
                <a:highlight>
                  <a:srgbClr val="FFFFFF"/>
                </a:highlight>
              </a:rPr>
              <a:t> playing a game where the agent has the goal of getting a high score and can make moves in the game and received feedback in terms of punishments or rewards.</a:t>
            </a:r>
            <a:endParaRPr sz="1400" b="1">
              <a:solidFill>
                <a:schemeClr val="dk1"/>
              </a:solidFill>
              <a:highlight>
                <a:srgbClr val="FFFFFF"/>
              </a:highlight>
            </a:endParaRPr>
          </a:p>
          <a:p>
            <a:pPr marL="482600" marR="190500" lvl="0" indent="0" algn="l" rtl="0">
              <a:lnSpc>
                <a:spcPct val="150000"/>
              </a:lnSpc>
              <a:spcBef>
                <a:spcPts val="1400"/>
              </a:spcBef>
              <a:spcAft>
                <a:spcPts val="0"/>
              </a:spcAft>
              <a:buClr>
                <a:schemeClr val="dk1"/>
              </a:buClr>
              <a:buSzPts val="1100"/>
              <a:buFont typeface="Arial"/>
              <a:buNone/>
            </a:pPr>
            <a:r>
              <a:rPr lang="en" sz="1400" i="1">
                <a:solidFill>
                  <a:srgbClr val="555555"/>
                </a:solidFill>
                <a:highlight>
                  <a:srgbClr val="FFFFFF"/>
                </a:highlight>
              </a:rPr>
              <a:t>I</a:t>
            </a:r>
            <a:r>
              <a:rPr lang="en" sz="1400" i="1">
                <a:solidFill>
                  <a:srgbClr val="0000FF"/>
                </a:solidFill>
                <a:highlight>
                  <a:srgbClr val="FFFFFF"/>
                </a:highlight>
              </a:rPr>
              <a:t>n many complex domains, reinforcement learning is the </a:t>
            </a:r>
            <a:r>
              <a:rPr lang="en" sz="1400" b="1" i="1">
                <a:solidFill>
                  <a:srgbClr val="0000FF"/>
                </a:solidFill>
                <a:highlight>
                  <a:srgbClr val="FFFFFF"/>
                </a:highlight>
              </a:rPr>
              <a:t>only feasible way</a:t>
            </a:r>
            <a:r>
              <a:rPr lang="en" sz="1400" i="1">
                <a:solidFill>
                  <a:srgbClr val="0000FF"/>
                </a:solidFill>
                <a:highlight>
                  <a:srgbClr val="FFFFFF"/>
                </a:highlight>
              </a:rPr>
              <a:t> to train a program to perform at high levels. For example, i</a:t>
            </a:r>
            <a:r>
              <a:rPr lang="en" sz="1400" b="1" i="1">
                <a:solidFill>
                  <a:srgbClr val="0000FF"/>
                </a:solidFill>
                <a:highlight>
                  <a:srgbClr val="FFFFFF"/>
                </a:highlight>
              </a:rPr>
              <a:t>n game playing, it is very hard for a human to provide accurate and consistent evaluations of large numbers of positions,</a:t>
            </a:r>
            <a:r>
              <a:rPr lang="en" sz="1400" i="1">
                <a:solidFill>
                  <a:srgbClr val="0000FF"/>
                </a:solidFill>
                <a:highlight>
                  <a:srgbClr val="FFFFFF"/>
                </a:highlight>
              </a:rPr>
              <a:t> which would be needed to train an evaluation function directly from examples. Instead, the program can be told when it has won or lost, and it can use this information to learn an evaluation function that gives reasonably accurate estimates of the probability of winning from any given position.</a:t>
            </a:r>
            <a:endParaRPr sz="1400" i="1">
              <a:solidFill>
                <a:srgbClr val="0000FF"/>
              </a:solidFill>
              <a:highlight>
                <a:srgbClr val="FFFFFF"/>
              </a:highlight>
            </a:endParaRPr>
          </a:p>
          <a:p>
            <a:pPr marL="0" lvl="0" indent="0" algn="l" rtl="0">
              <a:spcBef>
                <a:spcPts val="1400"/>
              </a:spcBef>
              <a:spcAft>
                <a:spcPts val="1200"/>
              </a:spcAft>
              <a:buNone/>
            </a:pPr>
            <a:endParaRPr sz="140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311700" y="100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700" b="1">
                <a:solidFill>
                  <a:srgbClr val="292929"/>
                </a:solidFill>
                <a:highlight>
                  <a:schemeClr val="lt1"/>
                </a:highlight>
              </a:rPr>
              <a:t>Statistical Learning</a:t>
            </a:r>
            <a:endParaRPr sz="2700" b="1"/>
          </a:p>
        </p:txBody>
      </p:sp>
      <p:sp>
        <p:nvSpPr>
          <p:cNvPr id="188" name="Google Shape;188;p34"/>
          <p:cNvSpPr txBox="1">
            <a:spLocks noGrp="1"/>
          </p:cNvSpPr>
          <p:nvPr>
            <p:ph type="body" idx="1"/>
          </p:nvPr>
        </p:nvSpPr>
        <p:spPr>
          <a:xfrm>
            <a:off x="311700" y="672750"/>
            <a:ext cx="8674200" cy="4173900"/>
          </a:xfrm>
          <a:prstGeom prst="rect">
            <a:avLst/>
          </a:prstGeom>
        </p:spPr>
        <p:txBody>
          <a:bodyPr spcFirstLastPara="1" wrap="square" lIns="91425" tIns="91425" rIns="91425" bIns="91425" anchor="t" anchorCtr="0">
            <a:noAutofit/>
          </a:bodyPr>
          <a:lstStyle/>
          <a:p>
            <a:pPr marL="0" lvl="0" indent="0" algn="just" rtl="0">
              <a:lnSpc>
                <a:spcPct val="90000"/>
              </a:lnSpc>
              <a:spcBef>
                <a:spcPts val="0"/>
              </a:spcBef>
              <a:spcAft>
                <a:spcPts val="0"/>
              </a:spcAft>
              <a:buClr>
                <a:schemeClr val="dk1"/>
              </a:buClr>
              <a:buSzPts val="688"/>
              <a:buFont typeface="Arial"/>
              <a:buNone/>
            </a:pPr>
            <a:r>
              <a:rPr lang="en" sz="1900">
                <a:solidFill>
                  <a:srgbClr val="292929"/>
                </a:solidFill>
                <a:highlight>
                  <a:srgbClr val="FFFFFF"/>
                </a:highlight>
              </a:rPr>
              <a:t>It is a set of tools for understanding data. These tools broadly come under two classes: supervised learning &amp; unsupervised learning. </a:t>
            </a:r>
            <a:endParaRPr sz="1900">
              <a:solidFill>
                <a:srgbClr val="292929"/>
              </a:solidFill>
              <a:highlight>
                <a:srgbClr val="FFFFFF"/>
              </a:highlight>
            </a:endParaRPr>
          </a:p>
          <a:p>
            <a:pPr marL="0" lvl="0" indent="0" algn="just" rtl="0">
              <a:lnSpc>
                <a:spcPct val="90000"/>
              </a:lnSpc>
              <a:spcBef>
                <a:spcPts val="0"/>
              </a:spcBef>
              <a:spcAft>
                <a:spcPts val="0"/>
              </a:spcAft>
              <a:buClr>
                <a:schemeClr val="dk1"/>
              </a:buClr>
              <a:buSzPts val="688"/>
              <a:buFont typeface="Arial"/>
              <a:buNone/>
            </a:pPr>
            <a:endParaRPr sz="1900">
              <a:solidFill>
                <a:srgbClr val="292929"/>
              </a:solidFill>
              <a:highlight>
                <a:srgbClr val="FFFFFF"/>
              </a:highlight>
            </a:endParaRPr>
          </a:p>
          <a:p>
            <a:pPr marL="0" lvl="0" indent="0" algn="just" rtl="0">
              <a:lnSpc>
                <a:spcPct val="90000"/>
              </a:lnSpc>
              <a:spcBef>
                <a:spcPts val="0"/>
              </a:spcBef>
              <a:spcAft>
                <a:spcPts val="0"/>
              </a:spcAft>
              <a:buClr>
                <a:schemeClr val="dk1"/>
              </a:buClr>
              <a:buSzPts val="688"/>
              <a:buFont typeface="Arial"/>
              <a:buNone/>
            </a:pPr>
            <a:r>
              <a:rPr lang="en" sz="1900">
                <a:solidFill>
                  <a:srgbClr val="292929"/>
                </a:solidFill>
                <a:highlight>
                  <a:srgbClr val="FFFFFF"/>
                </a:highlight>
              </a:rPr>
              <a:t>Let, suppose that we observe a response Y and p different predictors X = (X₁, X₂,…., Xp). In general, we can say:</a:t>
            </a:r>
            <a:endParaRPr sz="1900">
              <a:solidFill>
                <a:srgbClr val="292929"/>
              </a:solidFill>
              <a:highlight>
                <a:srgbClr val="FFFFFF"/>
              </a:highlight>
            </a:endParaRPr>
          </a:p>
          <a:p>
            <a:pPr marL="0" lvl="0" indent="0" algn="just" rtl="0">
              <a:lnSpc>
                <a:spcPct val="90000"/>
              </a:lnSpc>
              <a:spcBef>
                <a:spcPts val="0"/>
              </a:spcBef>
              <a:spcAft>
                <a:spcPts val="0"/>
              </a:spcAft>
              <a:buClr>
                <a:schemeClr val="dk1"/>
              </a:buClr>
              <a:buSzPts val="688"/>
              <a:buFont typeface="Arial"/>
              <a:buNone/>
            </a:pPr>
            <a:endParaRPr sz="1900">
              <a:solidFill>
                <a:srgbClr val="292929"/>
              </a:solidFill>
              <a:highlight>
                <a:srgbClr val="FFFFFF"/>
              </a:highlight>
            </a:endParaRPr>
          </a:p>
          <a:p>
            <a:pPr marL="190500" marR="190500" lvl="0" indent="0" algn="just" rtl="0">
              <a:lnSpc>
                <a:spcPct val="90000"/>
              </a:lnSpc>
              <a:spcBef>
                <a:spcPts val="0"/>
              </a:spcBef>
              <a:spcAft>
                <a:spcPts val="0"/>
              </a:spcAft>
              <a:buClr>
                <a:schemeClr val="dk1"/>
              </a:buClr>
              <a:buSzPts val="688"/>
              <a:buFont typeface="Arial"/>
              <a:buNone/>
            </a:pPr>
            <a:r>
              <a:rPr lang="en" sz="1900">
                <a:solidFill>
                  <a:srgbClr val="292929"/>
                </a:solidFill>
                <a:highlight>
                  <a:srgbClr val="F2F2F2"/>
                </a:highlight>
              </a:rPr>
              <a:t>Y =f(X) + ε</a:t>
            </a:r>
            <a:endParaRPr sz="1900">
              <a:solidFill>
                <a:srgbClr val="292929"/>
              </a:solidFill>
              <a:highlight>
                <a:srgbClr val="F2F2F2"/>
              </a:highlight>
            </a:endParaRPr>
          </a:p>
          <a:p>
            <a:pPr marL="0" lvl="0" indent="0" algn="just" rtl="0">
              <a:lnSpc>
                <a:spcPct val="90000"/>
              </a:lnSpc>
              <a:spcBef>
                <a:spcPts val="0"/>
              </a:spcBef>
              <a:spcAft>
                <a:spcPts val="0"/>
              </a:spcAft>
              <a:buClr>
                <a:schemeClr val="dk1"/>
              </a:buClr>
              <a:buSzPts val="688"/>
              <a:buFont typeface="Arial"/>
              <a:buNone/>
            </a:pPr>
            <a:r>
              <a:rPr lang="en" sz="1900">
                <a:solidFill>
                  <a:srgbClr val="292929"/>
                </a:solidFill>
                <a:highlight>
                  <a:srgbClr val="FFFFFF"/>
                </a:highlight>
              </a:rPr>
              <a:t>Here </a:t>
            </a:r>
            <a:r>
              <a:rPr lang="en" sz="1900" b="1">
                <a:solidFill>
                  <a:srgbClr val="292929"/>
                </a:solidFill>
                <a:highlight>
                  <a:srgbClr val="FFFFFF"/>
                </a:highlight>
              </a:rPr>
              <a:t>f </a:t>
            </a:r>
            <a:r>
              <a:rPr lang="en" sz="1900">
                <a:solidFill>
                  <a:srgbClr val="292929"/>
                </a:solidFill>
                <a:highlight>
                  <a:srgbClr val="FFFFFF"/>
                </a:highlight>
              </a:rPr>
              <a:t>is an unknown function, and </a:t>
            </a:r>
            <a:r>
              <a:rPr lang="en" sz="1900" b="1">
                <a:solidFill>
                  <a:srgbClr val="292929"/>
                </a:solidFill>
                <a:highlight>
                  <a:srgbClr val="FFFFFF"/>
                </a:highlight>
              </a:rPr>
              <a:t>ε </a:t>
            </a:r>
            <a:r>
              <a:rPr lang="en" sz="1900">
                <a:solidFill>
                  <a:srgbClr val="292929"/>
                </a:solidFill>
                <a:highlight>
                  <a:srgbClr val="FFFFFF"/>
                </a:highlight>
              </a:rPr>
              <a:t>is the random error term.</a:t>
            </a:r>
            <a:endParaRPr sz="1900">
              <a:solidFill>
                <a:srgbClr val="292929"/>
              </a:solidFill>
              <a:highlight>
                <a:srgbClr val="FFFFFF"/>
              </a:highlight>
            </a:endParaRPr>
          </a:p>
          <a:p>
            <a:pPr marL="0" lvl="0" indent="0" algn="just" rtl="0">
              <a:lnSpc>
                <a:spcPct val="90000"/>
              </a:lnSpc>
              <a:spcBef>
                <a:spcPts val="0"/>
              </a:spcBef>
              <a:spcAft>
                <a:spcPts val="0"/>
              </a:spcAft>
              <a:buClr>
                <a:schemeClr val="dk1"/>
              </a:buClr>
              <a:buSzPts val="688"/>
              <a:buFont typeface="Arial"/>
              <a:buNone/>
            </a:pPr>
            <a:endParaRPr sz="1900">
              <a:solidFill>
                <a:srgbClr val="292929"/>
              </a:solidFill>
              <a:highlight>
                <a:srgbClr val="FFFFFF"/>
              </a:highlight>
            </a:endParaRPr>
          </a:p>
          <a:p>
            <a:pPr marL="0" lvl="0" indent="0" algn="just" rtl="0">
              <a:lnSpc>
                <a:spcPct val="90000"/>
              </a:lnSpc>
              <a:spcBef>
                <a:spcPts val="0"/>
              </a:spcBef>
              <a:spcAft>
                <a:spcPts val="0"/>
              </a:spcAft>
              <a:buClr>
                <a:schemeClr val="dk1"/>
              </a:buClr>
              <a:buSzPts val="688"/>
              <a:buFont typeface="Arial"/>
              <a:buNone/>
            </a:pPr>
            <a:r>
              <a:rPr lang="en" sz="1900">
                <a:solidFill>
                  <a:srgbClr val="292929"/>
                </a:solidFill>
                <a:highlight>
                  <a:srgbClr val="FFFFFF"/>
                </a:highlight>
              </a:rPr>
              <a:t>    In essence, statistical learning refers to a set of approaches for estimating f.</a:t>
            </a:r>
            <a:endParaRPr sz="1900">
              <a:solidFill>
                <a:srgbClr val="292929"/>
              </a:solidFill>
              <a:highlight>
                <a:srgbClr val="FFFFFF"/>
              </a:highlight>
            </a:endParaRPr>
          </a:p>
          <a:p>
            <a:pPr marL="0" lvl="0" indent="0" algn="just" rtl="0">
              <a:lnSpc>
                <a:spcPct val="90000"/>
              </a:lnSpc>
              <a:spcBef>
                <a:spcPts val="0"/>
              </a:spcBef>
              <a:spcAft>
                <a:spcPts val="0"/>
              </a:spcAft>
              <a:buClr>
                <a:schemeClr val="dk1"/>
              </a:buClr>
              <a:buSzPts val="688"/>
              <a:buFont typeface="Arial"/>
              <a:buNone/>
            </a:pPr>
            <a:endParaRPr sz="1900">
              <a:solidFill>
                <a:srgbClr val="292929"/>
              </a:solidFill>
              <a:highlight>
                <a:srgbClr val="FFFFFF"/>
              </a:highlight>
            </a:endParaRPr>
          </a:p>
          <a:p>
            <a:pPr marL="0" lvl="0" indent="0" algn="just" rtl="0">
              <a:lnSpc>
                <a:spcPct val="90000"/>
              </a:lnSpc>
              <a:spcBef>
                <a:spcPts val="0"/>
              </a:spcBef>
              <a:spcAft>
                <a:spcPts val="0"/>
              </a:spcAft>
              <a:buClr>
                <a:schemeClr val="dk1"/>
              </a:buClr>
              <a:buSzPts val="688"/>
              <a:buFont typeface="Arial"/>
              <a:buNone/>
            </a:pPr>
            <a:r>
              <a:rPr lang="en" sz="1900">
                <a:solidFill>
                  <a:srgbClr val="292929"/>
                </a:solidFill>
                <a:highlight>
                  <a:srgbClr val="FFFFFF"/>
                </a:highlight>
              </a:rPr>
              <a:t>In cases where we have set of X readily available, but the output Y, not so much, the error averages to zero, and we can say:</a:t>
            </a:r>
            <a:endParaRPr sz="1900">
              <a:solidFill>
                <a:srgbClr val="292929"/>
              </a:solidFill>
              <a:highlight>
                <a:srgbClr val="FFFFFF"/>
              </a:highlight>
            </a:endParaRPr>
          </a:p>
          <a:p>
            <a:pPr marL="190500" marR="190500" lvl="0" indent="0" algn="just" rtl="0">
              <a:lnSpc>
                <a:spcPct val="90000"/>
              </a:lnSpc>
              <a:spcBef>
                <a:spcPts val="0"/>
              </a:spcBef>
              <a:spcAft>
                <a:spcPts val="0"/>
              </a:spcAft>
              <a:buClr>
                <a:schemeClr val="dk1"/>
              </a:buClr>
              <a:buSzPts val="688"/>
              <a:buFont typeface="Arial"/>
              <a:buNone/>
            </a:pPr>
            <a:r>
              <a:rPr lang="en" sz="1900">
                <a:solidFill>
                  <a:srgbClr val="292929"/>
                </a:solidFill>
                <a:highlight>
                  <a:srgbClr val="F2F2F2"/>
                </a:highlight>
              </a:rPr>
              <a:t>¥ = ƒ(X)</a:t>
            </a:r>
            <a:endParaRPr sz="1900">
              <a:solidFill>
                <a:srgbClr val="292929"/>
              </a:solidFill>
              <a:highlight>
                <a:srgbClr val="F2F2F2"/>
              </a:highlight>
            </a:endParaRPr>
          </a:p>
          <a:p>
            <a:pPr marL="0" lvl="0" indent="0" algn="just" rtl="0">
              <a:lnSpc>
                <a:spcPct val="90000"/>
              </a:lnSpc>
              <a:spcBef>
                <a:spcPts val="0"/>
              </a:spcBef>
              <a:spcAft>
                <a:spcPts val="0"/>
              </a:spcAft>
              <a:buClr>
                <a:schemeClr val="dk1"/>
              </a:buClr>
              <a:buSzPts val="688"/>
              <a:buFont typeface="Arial"/>
              <a:buNone/>
            </a:pPr>
            <a:r>
              <a:rPr lang="en" sz="1900">
                <a:solidFill>
                  <a:srgbClr val="292929"/>
                </a:solidFill>
                <a:highlight>
                  <a:srgbClr val="FFFFFF"/>
                </a:highlight>
              </a:rPr>
              <a:t>where </a:t>
            </a:r>
            <a:r>
              <a:rPr lang="en" sz="1900" b="1">
                <a:solidFill>
                  <a:srgbClr val="292929"/>
                </a:solidFill>
                <a:highlight>
                  <a:srgbClr val="FFFFFF"/>
                </a:highlight>
              </a:rPr>
              <a:t>ƒ</a:t>
            </a:r>
            <a:r>
              <a:rPr lang="en" sz="1900">
                <a:solidFill>
                  <a:srgbClr val="292929"/>
                </a:solidFill>
                <a:highlight>
                  <a:srgbClr val="FFFFFF"/>
                </a:highlight>
              </a:rPr>
              <a:t> represents our estimate of </a:t>
            </a:r>
            <a:r>
              <a:rPr lang="en" sz="1900" b="1">
                <a:solidFill>
                  <a:srgbClr val="292929"/>
                </a:solidFill>
                <a:highlight>
                  <a:srgbClr val="FFFFFF"/>
                </a:highlight>
              </a:rPr>
              <a:t>f </a:t>
            </a:r>
            <a:r>
              <a:rPr lang="en" sz="1900">
                <a:solidFill>
                  <a:srgbClr val="292929"/>
                </a:solidFill>
                <a:highlight>
                  <a:srgbClr val="FFFFFF"/>
                </a:highlight>
              </a:rPr>
              <a:t>and </a:t>
            </a:r>
            <a:r>
              <a:rPr lang="en" sz="1900" b="1">
                <a:solidFill>
                  <a:srgbClr val="292929"/>
                </a:solidFill>
                <a:highlight>
                  <a:srgbClr val="FFFFFF"/>
                </a:highlight>
              </a:rPr>
              <a:t>¥ </a:t>
            </a:r>
            <a:r>
              <a:rPr lang="en" sz="1900">
                <a:solidFill>
                  <a:srgbClr val="292929"/>
                </a:solidFill>
                <a:highlight>
                  <a:srgbClr val="FFFFFF"/>
                </a:highlight>
              </a:rPr>
              <a:t>represents the resulting prediction.</a:t>
            </a:r>
            <a:endParaRPr sz="1900">
              <a:solidFill>
                <a:srgbClr val="292929"/>
              </a:solidFill>
              <a:highlight>
                <a:srgbClr val="FFFFFF"/>
              </a:highlight>
            </a:endParaRPr>
          </a:p>
          <a:p>
            <a:pPr marL="0" lvl="0" indent="0" algn="just" rtl="0">
              <a:lnSpc>
                <a:spcPct val="90000"/>
              </a:lnSpc>
              <a:spcBef>
                <a:spcPts val="0"/>
              </a:spcBef>
              <a:spcAft>
                <a:spcPts val="0"/>
              </a:spcAft>
              <a:buSzPts val="688"/>
              <a:buNone/>
            </a:pP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311700" y="131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contd…</a:t>
            </a:r>
            <a:endParaRPr/>
          </a:p>
        </p:txBody>
      </p:sp>
      <p:sp>
        <p:nvSpPr>
          <p:cNvPr id="194" name="Google Shape;194;p35"/>
          <p:cNvSpPr txBox="1">
            <a:spLocks noGrp="1"/>
          </p:cNvSpPr>
          <p:nvPr>
            <p:ph type="body" idx="1"/>
          </p:nvPr>
        </p:nvSpPr>
        <p:spPr>
          <a:xfrm>
            <a:off x="219850" y="704100"/>
            <a:ext cx="8734500" cy="4283700"/>
          </a:xfrm>
          <a:prstGeom prst="rect">
            <a:avLst/>
          </a:prstGeom>
        </p:spPr>
        <p:txBody>
          <a:bodyPr spcFirstLastPara="1" wrap="square" lIns="91425" tIns="91425" rIns="91425" bIns="91425" anchor="t" anchorCtr="0">
            <a:noAutofit/>
          </a:bodyPr>
          <a:lstStyle/>
          <a:p>
            <a:pPr marL="0" lvl="0" indent="0" algn="just" rtl="0">
              <a:lnSpc>
                <a:spcPct val="80000"/>
              </a:lnSpc>
              <a:spcBef>
                <a:spcPts val="0"/>
              </a:spcBef>
              <a:spcAft>
                <a:spcPts val="0"/>
              </a:spcAft>
              <a:buClr>
                <a:schemeClr val="dk1"/>
              </a:buClr>
              <a:buSzPts val="688"/>
              <a:buFont typeface="Arial"/>
              <a:buNone/>
            </a:pPr>
            <a:r>
              <a:rPr lang="en" sz="1900">
                <a:solidFill>
                  <a:srgbClr val="292929"/>
                </a:solidFill>
                <a:highlight>
                  <a:schemeClr val="lt1"/>
                </a:highlight>
              </a:rPr>
              <a:t>Hence for a set of predictors X, we can say:</a:t>
            </a:r>
            <a:endParaRPr sz="1900">
              <a:solidFill>
                <a:srgbClr val="292929"/>
              </a:solidFill>
              <a:highlight>
                <a:schemeClr val="lt1"/>
              </a:highlight>
            </a:endParaRPr>
          </a:p>
          <a:p>
            <a:pPr marL="190500" marR="190500" lvl="0" indent="0" algn="just" rtl="0">
              <a:lnSpc>
                <a:spcPct val="80000"/>
              </a:lnSpc>
              <a:spcBef>
                <a:spcPts val="0"/>
              </a:spcBef>
              <a:spcAft>
                <a:spcPts val="0"/>
              </a:spcAft>
              <a:buClr>
                <a:schemeClr val="dk1"/>
              </a:buClr>
              <a:buSzPts val="688"/>
              <a:buFont typeface="Arial"/>
              <a:buNone/>
            </a:pPr>
            <a:r>
              <a:rPr lang="en" sz="1900">
                <a:solidFill>
                  <a:srgbClr val="292929"/>
                </a:solidFill>
                <a:highlight>
                  <a:srgbClr val="F2F2F2"/>
                </a:highlight>
              </a:rPr>
              <a:t>E(Y — ¥)² = E[f(X) + ε — ƒ(X)]²</a:t>
            </a:r>
            <a:endParaRPr sz="1900">
              <a:solidFill>
                <a:srgbClr val="292929"/>
              </a:solidFill>
              <a:highlight>
                <a:srgbClr val="F2F2F2"/>
              </a:highlight>
            </a:endParaRPr>
          </a:p>
          <a:p>
            <a:pPr marL="190500" marR="190500" lvl="0" indent="0" algn="just" rtl="0">
              <a:lnSpc>
                <a:spcPct val="80000"/>
              </a:lnSpc>
              <a:spcBef>
                <a:spcPts val="0"/>
              </a:spcBef>
              <a:spcAft>
                <a:spcPts val="0"/>
              </a:spcAft>
              <a:buClr>
                <a:schemeClr val="dk1"/>
              </a:buClr>
              <a:buSzPts val="688"/>
              <a:buFont typeface="Arial"/>
              <a:buNone/>
            </a:pPr>
            <a:r>
              <a:rPr lang="en" sz="1900">
                <a:solidFill>
                  <a:srgbClr val="292929"/>
                </a:solidFill>
                <a:highlight>
                  <a:srgbClr val="F2F2F2"/>
                </a:highlight>
              </a:rPr>
              <a:t>=&gt; E(Y — ¥)² = [f(X) - ƒ(X)]² + Var(ε)</a:t>
            </a:r>
            <a:endParaRPr sz="1900">
              <a:solidFill>
                <a:srgbClr val="292929"/>
              </a:solidFill>
              <a:highlight>
                <a:srgbClr val="F2F2F2"/>
              </a:highlight>
            </a:endParaRPr>
          </a:p>
          <a:p>
            <a:pPr marL="0" lvl="0" indent="0" algn="just" rtl="0">
              <a:lnSpc>
                <a:spcPct val="80000"/>
              </a:lnSpc>
              <a:spcBef>
                <a:spcPts val="0"/>
              </a:spcBef>
              <a:spcAft>
                <a:spcPts val="0"/>
              </a:spcAft>
              <a:buClr>
                <a:schemeClr val="dk1"/>
              </a:buClr>
              <a:buSzPts val="688"/>
              <a:buFont typeface="Arial"/>
              <a:buNone/>
            </a:pPr>
            <a:r>
              <a:rPr lang="en" sz="1900">
                <a:solidFill>
                  <a:srgbClr val="292929"/>
                </a:solidFill>
                <a:highlight>
                  <a:schemeClr val="lt1"/>
                </a:highlight>
              </a:rPr>
              <a:t>where,</a:t>
            </a:r>
            <a:endParaRPr sz="1900">
              <a:solidFill>
                <a:srgbClr val="292929"/>
              </a:solidFill>
              <a:highlight>
                <a:schemeClr val="lt1"/>
              </a:highlight>
            </a:endParaRPr>
          </a:p>
          <a:p>
            <a:pPr marL="749300" lvl="0" indent="-349250" algn="just" rtl="0">
              <a:lnSpc>
                <a:spcPct val="80000"/>
              </a:lnSpc>
              <a:spcBef>
                <a:spcPts val="0"/>
              </a:spcBef>
              <a:spcAft>
                <a:spcPts val="0"/>
              </a:spcAft>
              <a:buClr>
                <a:srgbClr val="292929"/>
              </a:buClr>
              <a:buSzPts val="1900"/>
              <a:buFont typeface="Arial"/>
              <a:buChar char="●"/>
            </a:pPr>
            <a:r>
              <a:rPr lang="en" sz="1900">
                <a:solidFill>
                  <a:srgbClr val="292929"/>
                </a:solidFill>
                <a:highlight>
                  <a:schemeClr val="lt1"/>
                </a:highlight>
              </a:rPr>
              <a:t>E(Y—¥)² represents the expected value of the squared difference between actual and expected result.</a:t>
            </a:r>
            <a:endParaRPr sz="1900">
              <a:solidFill>
                <a:srgbClr val="292929"/>
              </a:solidFill>
              <a:highlight>
                <a:schemeClr val="lt1"/>
              </a:highlight>
            </a:endParaRPr>
          </a:p>
          <a:p>
            <a:pPr marL="749300" lvl="0" indent="-349250" algn="just" rtl="0">
              <a:lnSpc>
                <a:spcPct val="80000"/>
              </a:lnSpc>
              <a:spcBef>
                <a:spcPts val="0"/>
              </a:spcBef>
              <a:spcAft>
                <a:spcPts val="0"/>
              </a:spcAft>
              <a:buClr>
                <a:srgbClr val="292929"/>
              </a:buClr>
              <a:buSzPts val="1900"/>
              <a:buFont typeface="Georgia"/>
              <a:buChar char="●"/>
            </a:pPr>
            <a:r>
              <a:rPr lang="en" sz="1900">
                <a:solidFill>
                  <a:srgbClr val="292929"/>
                </a:solidFill>
                <a:highlight>
                  <a:schemeClr val="lt1"/>
                </a:highlight>
              </a:rPr>
              <a:t>[f(X)—ƒ(X)]² represents the </a:t>
            </a:r>
            <a:r>
              <a:rPr lang="en" sz="1900" b="1">
                <a:solidFill>
                  <a:srgbClr val="292929"/>
                </a:solidFill>
                <a:highlight>
                  <a:schemeClr val="lt1"/>
                </a:highlight>
              </a:rPr>
              <a:t>reducible error</a:t>
            </a:r>
            <a:r>
              <a:rPr lang="en" sz="1900">
                <a:solidFill>
                  <a:srgbClr val="292929"/>
                </a:solidFill>
                <a:highlight>
                  <a:schemeClr val="lt1"/>
                </a:highlight>
              </a:rPr>
              <a:t>. It is reducible because we can potentially improve the accuracy of ƒ by better modeling.</a:t>
            </a:r>
            <a:endParaRPr sz="1900">
              <a:solidFill>
                <a:srgbClr val="292929"/>
              </a:solidFill>
              <a:highlight>
                <a:schemeClr val="lt1"/>
              </a:highlight>
            </a:endParaRPr>
          </a:p>
          <a:p>
            <a:pPr marL="749300" lvl="0" indent="-349250" algn="just" rtl="0">
              <a:lnSpc>
                <a:spcPct val="80000"/>
              </a:lnSpc>
              <a:spcBef>
                <a:spcPts val="0"/>
              </a:spcBef>
              <a:spcAft>
                <a:spcPts val="0"/>
              </a:spcAft>
              <a:buClr>
                <a:srgbClr val="292929"/>
              </a:buClr>
              <a:buSzPts val="1900"/>
              <a:buFont typeface="Georgia"/>
              <a:buChar char="●"/>
            </a:pPr>
            <a:r>
              <a:rPr lang="en" sz="1900">
                <a:solidFill>
                  <a:srgbClr val="292929"/>
                </a:solidFill>
                <a:highlight>
                  <a:schemeClr val="lt1"/>
                </a:highlight>
              </a:rPr>
              <a:t>Var(ε) represents the </a:t>
            </a:r>
            <a:r>
              <a:rPr lang="en" sz="1900" b="1">
                <a:solidFill>
                  <a:srgbClr val="292929"/>
                </a:solidFill>
                <a:highlight>
                  <a:schemeClr val="lt1"/>
                </a:highlight>
              </a:rPr>
              <a:t>irreducible error</a:t>
            </a:r>
            <a:r>
              <a:rPr lang="en" sz="1900">
                <a:solidFill>
                  <a:srgbClr val="292929"/>
                </a:solidFill>
                <a:highlight>
                  <a:schemeClr val="lt1"/>
                </a:highlight>
              </a:rPr>
              <a:t>. It is irreducible because no matter how well we estimate ƒ, we cannot reduce the error introduced by variance in ε.</a:t>
            </a:r>
            <a:endParaRPr sz="1900">
              <a:solidFill>
                <a:srgbClr val="292929"/>
              </a:solidFill>
              <a:highlight>
                <a:schemeClr val="lt1"/>
              </a:highlight>
            </a:endParaRPr>
          </a:p>
          <a:p>
            <a:pPr marL="0" lvl="0" indent="0" algn="just" rtl="0">
              <a:lnSpc>
                <a:spcPct val="80000"/>
              </a:lnSpc>
              <a:spcBef>
                <a:spcPts val="0"/>
              </a:spcBef>
              <a:spcAft>
                <a:spcPts val="0"/>
              </a:spcAft>
              <a:buClr>
                <a:schemeClr val="dk1"/>
              </a:buClr>
              <a:buSzPts val="688"/>
              <a:buFont typeface="Arial"/>
              <a:buNone/>
            </a:pPr>
            <a:r>
              <a:rPr lang="en" sz="1900" b="1">
                <a:solidFill>
                  <a:srgbClr val="292929"/>
                </a:solidFill>
                <a:highlight>
                  <a:schemeClr val="lt1"/>
                </a:highlight>
              </a:rPr>
              <a:t>Regression Vs Classification Problem</a:t>
            </a:r>
            <a:endParaRPr sz="1900" b="1">
              <a:solidFill>
                <a:srgbClr val="292929"/>
              </a:solidFill>
              <a:highlight>
                <a:schemeClr val="lt1"/>
              </a:highlight>
            </a:endParaRPr>
          </a:p>
          <a:p>
            <a:pPr marL="0" lvl="0" indent="0" algn="just" rtl="0">
              <a:lnSpc>
                <a:spcPct val="80000"/>
              </a:lnSpc>
              <a:spcBef>
                <a:spcPts val="0"/>
              </a:spcBef>
              <a:spcAft>
                <a:spcPts val="0"/>
              </a:spcAft>
              <a:buClr>
                <a:schemeClr val="dk1"/>
              </a:buClr>
              <a:buSzPts val="688"/>
              <a:buFont typeface="Arial"/>
              <a:buNone/>
            </a:pPr>
            <a:r>
              <a:rPr lang="en" sz="1900">
                <a:solidFill>
                  <a:srgbClr val="351C75"/>
                </a:solidFill>
                <a:highlight>
                  <a:schemeClr val="lt1"/>
                </a:highlight>
              </a:rPr>
              <a:t>Variables, Y, can be broadly be characterised as quantitative or qualitative( also known as categorical). Quantitative variables take on numerical values, e.g., age, height, income, price, and much more. Estimating qualitative responses is often termed as a</a:t>
            </a:r>
            <a:r>
              <a:rPr lang="en" sz="1900" b="1">
                <a:solidFill>
                  <a:srgbClr val="351C75"/>
                </a:solidFill>
                <a:highlight>
                  <a:schemeClr val="lt1"/>
                </a:highlight>
              </a:rPr>
              <a:t> regression problem</a:t>
            </a:r>
            <a:r>
              <a:rPr lang="en" sz="1900">
                <a:solidFill>
                  <a:srgbClr val="351C75"/>
                </a:solidFill>
                <a:highlight>
                  <a:schemeClr val="lt1"/>
                </a:highlight>
              </a:rPr>
              <a:t>. Qualitative variables take on categorical values, e.g., gender, brand, parts of speech, and much more. Estimating qualitative responses is often termed as a</a:t>
            </a:r>
            <a:r>
              <a:rPr lang="en" sz="1900" b="1">
                <a:solidFill>
                  <a:srgbClr val="351C75"/>
                </a:solidFill>
                <a:highlight>
                  <a:schemeClr val="lt1"/>
                </a:highlight>
              </a:rPr>
              <a:t> classification problem</a:t>
            </a:r>
            <a:r>
              <a:rPr lang="en" sz="1900">
                <a:solidFill>
                  <a:srgbClr val="351C75"/>
                </a:solidFill>
                <a:highlight>
                  <a:schemeClr val="lt1"/>
                </a:highlight>
              </a:rPr>
              <a:t>.</a:t>
            </a:r>
            <a:endParaRPr sz="1900">
              <a:solidFill>
                <a:srgbClr val="351C75"/>
              </a:solidFill>
              <a:highlight>
                <a:schemeClr val="lt1"/>
              </a:highlight>
            </a:endParaRPr>
          </a:p>
          <a:p>
            <a:pPr marL="0" lvl="0" indent="0" algn="just" rtl="0">
              <a:lnSpc>
                <a:spcPct val="80000"/>
              </a:lnSpc>
              <a:spcBef>
                <a:spcPts val="0"/>
              </a:spcBef>
              <a:spcAft>
                <a:spcPts val="0"/>
              </a:spcAft>
              <a:buClr>
                <a:schemeClr val="dk1"/>
              </a:buClr>
              <a:buSzPts val="688"/>
              <a:buFont typeface="Arial"/>
              <a:buNone/>
            </a:pPr>
            <a:endParaRPr sz="1900"/>
          </a:p>
          <a:p>
            <a:pPr marL="0" lvl="0" indent="0" algn="just" rtl="0">
              <a:lnSpc>
                <a:spcPct val="105000"/>
              </a:lnSpc>
              <a:spcBef>
                <a:spcPts val="0"/>
              </a:spcBef>
              <a:spcAft>
                <a:spcPts val="1200"/>
              </a:spcAft>
              <a:buNone/>
            </a:pP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2732" b="1">
                <a:solidFill>
                  <a:srgbClr val="38761D"/>
                </a:solidFill>
              </a:rPr>
              <a:t>Learning</a:t>
            </a:r>
            <a:endParaRPr sz="3920"/>
          </a:p>
        </p:txBody>
      </p:sp>
      <p:sp>
        <p:nvSpPr>
          <p:cNvPr id="61" name="Google Shape;61;p14"/>
          <p:cNvSpPr txBox="1">
            <a:spLocks noGrp="1"/>
          </p:cNvSpPr>
          <p:nvPr>
            <p:ph type="body" idx="1"/>
          </p:nvPr>
        </p:nvSpPr>
        <p:spPr>
          <a:xfrm>
            <a:off x="70950" y="500250"/>
            <a:ext cx="90021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b="1">
                <a:solidFill>
                  <a:schemeClr val="dk1"/>
                </a:solidFill>
              </a:rPr>
              <a:t>An agent is learning if it improves its performance on future tasks after making observations about the world. Learning can range from the trivial, as exhibited by jotting down a phone number, to the profound, as exhibited by Albert Einstein, who inferred a new theory of the universe.</a:t>
            </a:r>
            <a:endParaRPr sz="1600" b="1">
              <a:solidFill>
                <a:schemeClr val="dk1"/>
              </a:solidFill>
            </a:endParaRPr>
          </a:p>
          <a:p>
            <a:pPr marL="0" lvl="0" indent="0" algn="just" rtl="0">
              <a:spcBef>
                <a:spcPts val="1200"/>
              </a:spcBef>
              <a:spcAft>
                <a:spcPts val="0"/>
              </a:spcAft>
              <a:buClr>
                <a:schemeClr val="dk1"/>
              </a:buClr>
              <a:buSzPts val="1100"/>
              <a:buFont typeface="Arial"/>
              <a:buNone/>
            </a:pPr>
            <a:r>
              <a:rPr lang="en" sz="1400" b="1" i="1">
                <a:solidFill>
                  <a:srgbClr val="0000FF"/>
                </a:solidFill>
                <a:highlight>
                  <a:srgbClr val="FFFFFF"/>
                </a:highlight>
              </a:rPr>
              <a:t>Learning is a search through the space of possible hypotheses for one that will perform well, even on new examples beyond the training set. To measure the accuracy of a hypothesis we give it a test set of examples that are distinct from the training set.</a:t>
            </a:r>
            <a:endParaRPr sz="1400" b="1">
              <a:solidFill>
                <a:srgbClr val="0000FF"/>
              </a:solidFill>
            </a:endParaRPr>
          </a:p>
          <a:p>
            <a:pPr marL="0" lvl="0" indent="0" algn="just" rtl="0">
              <a:spcBef>
                <a:spcPts val="1200"/>
              </a:spcBef>
              <a:spcAft>
                <a:spcPts val="1200"/>
              </a:spcAft>
              <a:buNone/>
            </a:pPr>
            <a:endParaRPr sz="1400" b="1">
              <a:solidFill>
                <a:srgbClr val="0000FF"/>
              </a:solidFill>
            </a:endParaRPr>
          </a:p>
        </p:txBody>
      </p:sp>
      <p:pic>
        <p:nvPicPr>
          <p:cNvPr id="62" name="Google Shape;62;p14"/>
          <p:cNvPicPr preferRelativeResize="0"/>
          <p:nvPr/>
        </p:nvPicPr>
        <p:blipFill>
          <a:blip r:embed="rId3">
            <a:alphaModFix/>
          </a:blip>
          <a:stretch>
            <a:fillRect/>
          </a:stretch>
        </p:blipFill>
        <p:spPr>
          <a:xfrm>
            <a:off x="2621311" y="2696174"/>
            <a:ext cx="5110164" cy="2447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6"/>
          <p:cNvPicPr preferRelativeResize="0"/>
          <p:nvPr/>
        </p:nvPicPr>
        <p:blipFill>
          <a:blip r:embed="rId3">
            <a:alphaModFix/>
          </a:blip>
          <a:stretch>
            <a:fillRect/>
          </a:stretch>
        </p:blipFill>
        <p:spPr>
          <a:xfrm>
            <a:off x="152400" y="152400"/>
            <a:ext cx="5097101" cy="3094675"/>
          </a:xfrm>
          <a:prstGeom prst="rect">
            <a:avLst/>
          </a:prstGeom>
          <a:noFill/>
          <a:ln w="28575" cap="flat" cmpd="sng">
            <a:solidFill>
              <a:schemeClr val="dk2"/>
            </a:solidFill>
            <a:prstDash val="solid"/>
            <a:round/>
            <a:headEnd type="none" w="sm" len="sm"/>
            <a:tailEnd type="none" w="sm" len="sm"/>
          </a:ln>
        </p:spPr>
      </p:pic>
      <p:pic>
        <p:nvPicPr>
          <p:cNvPr id="200" name="Google Shape;200;p36"/>
          <p:cNvPicPr preferRelativeResize="0"/>
          <p:nvPr/>
        </p:nvPicPr>
        <p:blipFill>
          <a:blip r:embed="rId4">
            <a:alphaModFix/>
          </a:blip>
          <a:stretch>
            <a:fillRect/>
          </a:stretch>
        </p:blipFill>
        <p:spPr>
          <a:xfrm>
            <a:off x="4554201" y="1946325"/>
            <a:ext cx="4332525" cy="3094675"/>
          </a:xfrm>
          <a:prstGeom prst="rect">
            <a:avLst/>
          </a:prstGeom>
          <a:noFill/>
          <a:ln>
            <a:noFill/>
          </a:ln>
        </p:spPr>
      </p:pic>
      <p:sp>
        <p:nvSpPr>
          <p:cNvPr id="201" name="Google Shape;201;p36"/>
          <p:cNvSpPr txBox="1"/>
          <p:nvPr/>
        </p:nvSpPr>
        <p:spPr>
          <a:xfrm>
            <a:off x="5661000" y="0"/>
            <a:ext cx="3026700" cy="2413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200"/>
              </a:spcAft>
              <a:buNone/>
            </a:pPr>
            <a:r>
              <a:rPr lang="en" sz="1600">
                <a:solidFill>
                  <a:schemeClr val="dk1"/>
                </a:solidFill>
                <a:highlight>
                  <a:srgbClr val="FFFFFF"/>
                </a:highlight>
                <a:latin typeface="Roboto"/>
                <a:ea typeface="Roboto"/>
                <a:cs typeface="Roboto"/>
                <a:sym typeface="Roboto"/>
              </a:rPr>
              <a:t>In this example, the advertising budgets are our input variables, also called independent variables, features, or predictors. The sales of the product is the output, also called the dependent variable or response.</a:t>
            </a:r>
            <a:endParaRPr sz="1600">
              <a:solidFill>
                <a:schemeClr val="dk1"/>
              </a:solidFill>
              <a:highlight>
                <a:srgbClr val="FFFFFF"/>
              </a:highlight>
              <a:latin typeface="Roboto"/>
              <a:ea typeface="Roboto"/>
              <a:cs typeface="Roboto"/>
              <a:sym typeface="Roboto"/>
            </a:endParaRPr>
          </a:p>
        </p:txBody>
      </p:sp>
      <p:sp>
        <p:nvSpPr>
          <p:cNvPr id="202" name="Google Shape;202;p36"/>
          <p:cNvSpPr txBox="1"/>
          <p:nvPr/>
        </p:nvSpPr>
        <p:spPr>
          <a:xfrm>
            <a:off x="152400" y="3387200"/>
            <a:ext cx="4401900" cy="128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a:solidFill>
                  <a:schemeClr val="dk1"/>
                </a:solidFill>
                <a:highlight>
                  <a:srgbClr val="FFFFFF"/>
                </a:highlight>
                <a:latin typeface="Roboto"/>
                <a:ea typeface="Roboto"/>
                <a:cs typeface="Roboto"/>
                <a:sym typeface="Roboto"/>
              </a:rPr>
              <a:t>By plotting the variables against one another using a scatterplot, we can see there is some sort of relationship between each medium’s advertising spending and product sales:</a:t>
            </a:r>
            <a:endParaRPr sz="1600">
              <a:solidFill>
                <a:schemeClr val="dk1"/>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title"/>
          </p:nvPr>
        </p:nvSpPr>
        <p:spPr>
          <a:xfrm>
            <a:off x="29805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Reinforcement learning</a:t>
            </a:r>
            <a:endParaRPr/>
          </a:p>
          <a:p>
            <a:pPr marL="0" lvl="0" indent="0" algn="l" rtl="0">
              <a:spcBef>
                <a:spcPts val="0"/>
              </a:spcBef>
              <a:spcAft>
                <a:spcPts val="0"/>
              </a:spcAft>
              <a:buNone/>
            </a:pPr>
            <a:endParaRPr/>
          </a:p>
        </p:txBody>
      </p:sp>
      <p:sp>
        <p:nvSpPr>
          <p:cNvPr id="208" name="Google Shape;208;p37"/>
          <p:cNvSpPr txBox="1"/>
          <p:nvPr/>
        </p:nvSpPr>
        <p:spPr>
          <a:xfrm>
            <a:off x="172800" y="572700"/>
            <a:ext cx="8771100" cy="32298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1300"/>
              </a:spcBef>
              <a:spcAft>
                <a:spcPts val="0"/>
              </a:spcAft>
              <a:buNone/>
            </a:pPr>
            <a:r>
              <a:rPr lang="en" sz="1500">
                <a:solidFill>
                  <a:srgbClr val="292929"/>
                </a:solidFill>
                <a:highlight>
                  <a:srgbClr val="FFFFFF"/>
                </a:highlight>
                <a:latin typeface="Georgia"/>
                <a:ea typeface="Georgia"/>
                <a:cs typeface="Georgia"/>
                <a:sym typeface="Georgia"/>
              </a:rPr>
              <a:t>Reinforcement Learning(RL) is a type of machine learning technique that enables an agent to learn in an interactive environment by trial and error using feedback from its own actions and experiences. Though both supervised and reinforcement learning use mapping between input and output, </a:t>
            </a:r>
            <a:r>
              <a:rPr lang="en" sz="1500">
                <a:solidFill>
                  <a:srgbClr val="0000FF"/>
                </a:solidFill>
                <a:highlight>
                  <a:srgbClr val="FFFFFF"/>
                </a:highlight>
                <a:latin typeface="Georgia"/>
                <a:ea typeface="Georgia"/>
                <a:cs typeface="Georgia"/>
                <a:sym typeface="Georgia"/>
              </a:rPr>
              <a:t>unlike supervised learning where the feedback provided to the agent is </a:t>
            </a:r>
            <a:r>
              <a:rPr lang="en" sz="1500" b="1">
                <a:solidFill>
                  <a:srgbClr val="0000FF"/>
                </a:solidFill>
                <a:highlight>
                  <a:srgbClr val="FFFFFF"/>
                </a:highlight>
                <a:latin typeface="Georgia"/>
                <a:ea typeface="Georgia"/>
                <a:cs typeface="Georgia"/>
                <a:sym typeface="Georgia"/>
              </a:rPr>
              <a:t>correct set of actions</a:t>
            </a:r>
            <a:r>
              <a:rPr lang="en" sz="1500">
                <a:solidFill>
                  <a:srgbClr val="0000FF"/>
                </a:solidFill>
                <a:highlight>
                  <a:srgbClr val="FFFFFF"/>
                </a:highlight>
                <a:latin typeface="Georgia"/>
                <a:ea typeface="Georgia"/>
                <a:cs typeface="Georgia"/>
                <a:sym typeface="Georgia"/>
              </a:rPr>
              <a:t> for performing a task, reinforcement learning uses </a:t>
            </a:r>
            <a:r>
              <a:rPr lang="en" sz="1500" b="1">
                <a:solidFill>
                  <a:srgbClr val="0000FF"/>
                </a:solidFill>
                <a:highlight>
                  <a:srgbClr val="FFFFFF"/>
                </a:highlight>
                <a:latin typeface="Georgia"/>
                <a:ea typeface="Georgia"/>
                <a:cs typeface="Georgia"/>
                <a:sym typeface="Georgia"/>
              </a:rPr>
              <a:t>rewards and punishments</a:t>
            </a:r>
            <a:r>
              <a:rPr lang="en" sz="1500">
                <a:solidFill>
                  <a:srgbClr val="0000FF"/>
                </a:solidFill>
                <a:highlight>
                  <a:srgbClr val="FFFFFF"/>
                </a:highlight>
                <a:latin typeface="Georgia"/>
                <a:ea typeface="Georgia"/>
                <a:cs typeface="Georgia"/>
                <a:sym typeface="Georgia"/>
              </a:rPr>
              <a:t> as signals for positive and negative behavior</a:t>
            </a:r>
            <a:r>
              <a:rPr lang="en" sz="1500">
                <a:solidFill>
                  <a:srgbClr val="292929"/>
                </a:solidFill>
                <a:highlight>
                  <a:srgbClr val="FFFFFF"/>
                </a:highlight>
                <a:latin typeface="Georgia"/>
                <a:ea typeface="Georgia"/>
                <a:cs typeface="Georgia"/>
                <a:sym typeface="Georgia"/>
              </a:rPr>
              <a:t>. As compared to unsupervised learning, reinforcement learning is different in terms of goals. While the goal in unsupervised learning is to find similarities and differences between data points, in the case of reinforcement learning </a:t>
            </a:r>
            <a:r>
              <a:rPr lang="en" sz="1500">
                <a:solidFill>
                  <a:srgbClr val="0000FF"/>
                </a:solidFill>
                <a:highlight>
                  <a:srgbClr val="FFFFFF"/>
                </a:highlight>
                <a:latin typeface="Georgia"/>
                <a:ea typeface="Georgia"/>
                <a:cs typeface="Georgia"/>
                <a:sym typeface="Georgia"/>
              </a:rPr>
              <a:t>the goal is to find a suitable action model that would maximize the </a:t>
            </a:r>
            <a:r>
              <a:rPr lang="en" sz="1500" b="1">
                <a:solidFill>
                  <a:srgbClr val="0000FF"/>
                </a:solidFill>
                <a:highlight>
                  <a:srgbClr val="FFFFFF"/>
                </a:highlight>
                <a:latin typeface="Georgia"/>
                <a:ea typeface="Georgia"/>
                <a:cs typeface="Georgia"/>
                <a:sym typeface="Georgia"/>
              </a:rPr>
              <a:t>total cumulative reward</a:t>
            </a:r>
            <a:r>
              <a:rPr lang="en" sz="1500">
                <a:solidFill>
                  <a:srgbClr val="0000FF"/>
                </a:solidFill>
                <a:highlight>
                  <a:srgbClr val="FFFFFF"/>
                </a:highlight>
                <a:latin typeface="Georgia"/>
                <a:ea typeface="Georgia"/>
                <a:cs typeface="Georgia"/>
                <a:sym typeface="Georgia"/>
              </a:rPr>
              <a:t> of the agent</a:t>
            </a:r>
            <a:r>
              <a:rPr lang="en" sz="1500">
                <a:solidFill>
                  <a:srgbClr val="292929"/>
                </a:solidFill>
                <a:highlight>
                  <a:srgbClr val="FFFFFF"/>
                </a:highlight>
                <a:latin typeface="Georgia"/>
                <a:ea typeface="Georgia"/>
                <a:cs typeface="Georgia"/>
                <a:sym typeface="Georgia"/>
              </a:rPr>
              <a:t>. The figure below illustrates the </a:t>
            </a:r>
            <a:r>
              <a:rPr lang="en" sz="1500" b="1">
                <a:solidFill>
                  <a:srgbClr val="292929"/>
                </a:solidFill>
                <a:highlight>
                  <a:srgbClr val="FFFFFF"/>
                </a:highlight>
                <a:latin typeface="Georgia"/>
                <a:ea typeface="Georgia"/>
                <a:cs typeface="Georgia"/>
                <a:sym typeface="Georgia"/>
              </a:rPr>
              <a:t>action-reward feedback loop</a:t>
            </a:r>
            <a:r>
              <a:rPr lang="en" sz="1500">
                <a:solidFill>
                  <a:srgbClr val="292929"/>
                </a:solidFill>
                <a:highlight>
                  <a:srgbClr val="FFFFFF"/>
                </a:highlight>
                <a:latin typeface="Georgia"/>
                <a:ea typeface="Georgia"/>
                <a:cs typeface="Georgia"/>
                <a:sym typeface="Georgia"/>
              </a:rPr>
              <a:t> of a generic RL model.</a:t>
            </a:r>
            <a:endParaRPr sz="1500">
              <a:solidFill>
                <a:srgbClr val="292929"/>
              </a:solidFill>
              <a:highlight>
                <a:srgbClr val="FFFFFF"/>
              </a:highlight>
              <a:latin typeface="Georgia"/>
              <a:ea typeface="Georgia"/>
              <a:cs typeface="Georgia"/>
              <a:sym typeface="Georgia"/>
            </a:endParaRPr>
          </a:p>
          <a:p>
            <a:pPr marL="0" lvl="0" indent="0" algn="just" rtl="0">
              <a:lnSpc>
                <a:spcPct val="100000"/>
              </a:lnSpc>
              <a:spcBef>
                <a:spcPts val="0"/>
              </a:spcBef>
              <a:spcAft>
                <a:spcPts val="0"/>
              </a:spcAft>
              <a:buNone/>
            </a:pPr>
            <a:endParaRPr sz="1100">
              <a:solidFill>
                <a:schemeClr val="dk1"/>
              </a:solidFill>
            </a:endParaRPr>
          </a:p>
          <a:p>
            <a:pPr marL="0" lvl="0" indent="0" algn="just" rtl="0">
              <a:lnSpc>
                <a:spcPct val="100000"/>
              </a:lnSpc>
              <a:spcBef>
                <a:spcPts val="1300"/>
              </a:spcBef>
              <a:spcAft>
                <a:spcPts val="0"/>
              </a:spcAft>
              <a:buNone/>
            </a:pPr>
            <a:endParaRPr sz="1500">
              <a:solidFill>
                <a:srgbClr val="292929"/>
              </a:solidFill>
              <a:highlight>
                <a:srgbClr val="FFFFFF"/>
              </a:highlight>
              <a:latin typeface="Georgia"/>
              <a:ea typeface="Georgia"/>
              <a:cs typeface="Georgia"/>
              <a:sym typeface="Georgia"/>
            </a:endParaRPr>
          </a:p>
          <a:p>
            <a:pPr marL="0" lvl="0" indent="0" algn="just" rtl="0">
              <a:lnSpc>
                <a:spcPct val="100000"/>
              </a:lnSpc>
              <a:spcBef>
                <a:spcPts val="0"/>
              </a:spcBef>
              <a:spcAft>
                <a:spcPts val="0"/>
              </a:spcAft>
              <a:buNone/>
            </a:pPr>
            <a:endParaRPr sz="1100">
              <a:solidFill>
                <a:schemeClr val="dk1"/>
              </a:solidFill>
            </a:endParaRPr>
          </a:p>
        </p:txBody>
      </p:sp>
      <p:pic>
        <p:nvPicPr>
          <p:cNvPr id="209" name="Google Shape;209;p37"/>
          <p:cNvPicPr preferRelativeResize="0"/>
          <p:nvPr/>
        </p:nvPicPr>
        <p:blipFill>
          <a:blip r:embed="rId3">
            <a:alphaModFix/>
          </a:blip>
          <a:stretch>
            <a:fillRect/>
          </a:stretch>
        </p:blipFill>
        <p:spPr>
          <a:xfrm>
            <a:off x="2780400" y="3152975"/>
            <a:ext cx="4009949" cy="1824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8"/>
          <p:cNvPicPr preferRelativeResize="0"/>
          <p:nvPr/>
        </p:nvPicPr>
        <p:blipFill>
          <a:blip r:embed="rId3">
            <a:alphaModFix/>
          </a:blip>
          <a:stretch>
            <a:fillRect/>
          </a:stretch>
        </p:blipFill>
        <p:spPr>
          <a:xfrm>
            <a:off x="190250" y="518500"/>
            <a:ext cx="8767900" cy="410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p:nvPr/>
        </p:nvSpPr>
        <p:spPr>
          <a:xfrm>
            <a:off x="110850" y="231900"/>
            <a:ext cx="8922300" cy="4538700"/>
          </a:xfrm>
          <a:prstGeom prst="rect">
            <a:avLst/>
          </a:prstGeom>
          <a:noFill/>
          <a:ln>
            <a:noFill/>
          </a:ln>
        </p:spPr>
        <p:txBody>
          <a:bodyPr spcFirstLastPara="1" wrap="square" lIns="91425" tIns="91425" rIns="91425" bIns="91425" anchor="t" anchorCtr="0">
            <a:spAutoFit/>
          </a:bodyPr>
          <a:lstStyle/>
          <a:p>
            <a:pPr marL="457200" lvl="0" indent="-327025" algn="l" rtl="0">
              <a:lnSpc>
                <a:spcPct val="115000"/>
              </a:lnSpc>
              <a:spcBef>
                <a:spcPts val="0"/>
              </a:spcBef>
              <a:spcAft>
                <a:spcPts val="0"/>
              </a:spcAft>
              <a:buClr>
                <a:srgbClr val="222222"/>
              </a:buClr>
              <a:buSzPts val="1550"/>
              <a:buChar char="●"/>
            </a:pPr>
            <a:r>
              <a:rPr lang="en" sz="1550" b="1">
                <a:solidFill>
                  <a:srgbClr val="222222"/>
                </a:solidFill>
                <a:highlight>
                  <a:srgbClr val="FFFFFF"/>
                </a:highlight>
              </a:rPr>
              <a:t>Agent: </a:t>
            </a:r>
            <a:r>
              <a:rPr lang="en" sz="1550">
                <a:solidFill>
                  <a:srgbClr val="222222"/>
                </a:solidFill>
                <a:highlight>
                  <a:srgbClr val="FFFFFF"/>
                </a:highlight>
              </a:rPr>
              <a:t>It is an assumed entity which performs actions in an environment to gain some reward.</a:t>
            </a:r>
            <a:endParaRPr sz="1550">
              <a:solidFill>
                <a:srgbClr val="222222"/>
              </a:solidFill>
              <a:highlight>
                <a:srgbClr val="FFFFFF"/>
              </a:highlight>
            </a:endParaRPr>
          </a:p>
          <a:p>
            <a:pPr marL="457200" lvl="0" indent="-327025" algn="l" rtl="0">
              <a:lnSpc>
                <a:spcPct val="115000"/>
              </a:lnSpc>
              <a:spcBef>
                <a:spcPts val="0"/>
              </a:spcBef>
              <a:spcAft>
                <a:spcPts val="0"/>
              </a:spcAft>
              <a:buClr>
                <a:srgbClr val="222222"/>
              </a:buClr>
              <a:buSzPts val="1550"/>
              <a:buChar char="●"/>
            </a:pPr>
            <a:r>
              <a:rPr lang="en" sz="1550" b="1">
                <a:solidFill>
                  <a:srgbClr val="222222"/>
                </a:solidFill>
                <a:highlight>
                  <a:srgbClr val="FFFFFF"/>
                </a:highlight>
              </a:rPr>
              <a:t>Environment (e): </a:t>
            </a:r>
            <a:r>
              <a:rPr lang="en" sz="1550">
                <a:solidFill>
                  <a:srgbClr val="222222"/>
                </a:solidFill>
                <a:highlight>
                  <a:srgbClr val="FFFFFF"/>
                </a:highlight>
              </a:rPr>
              <a:t>A scenario that an agent has to face.</a:t>
            </a:r>
            <a:endParaRPr sz="1550">
              <a:solidFill>
                <a:srgbClr val="222222"/>
              </a:solidFill>
              <a:highlight>
                <a:srgbClr val="FFFFFF"/>
              </a:highlight>
            </a:endParaRPr>
          </a:p>
          <a:p>
            <a:pPr marL="457200" lvl="0" indent="-327025" algn="l" rtl="0">
              <a:lnSpc>
                <a:spcPct val="115000"/>
              </a:lnSpc>
              <a:spcBef>
                <a:spcPts val="0"/>
              </a:spcBef>
              <a:spcAft>
                <a:spcPts val="0"/>
              </a:spcAft>
              <a:buClr>
                <a:srgbClr val="222222"/>
              </a:buClr>
              <a:buSzPts val="1550"/>
              <a:buChar char="●"/>
            </a:pPr>
            <a:r>
              <a:rPr lang="en" sz="1550" b="1">
                <a:solidFill>
                  <a:srgbClr val="222222"/>
                </a:solidFill>
                <a:highlight>
                  <a:srgbClr val="FFFFFF"/>
                </a:highlight>
              </a:rPr>
              <a:t>Reward (R): </a:t>
            </a:r>
            <a:r>
              <a:rPr lang="en" sz="1550">
                <a:solidFill>
                  <a:srgbClr val="222222"/>
                </a:solidFill>
                <a:highlight>
                  <a:srgbClr val="FFFFFF"/>
                </a:highlight>
              </a:rPr>
              <a:t>An immediate return given to an agent when he or she performs specific action or task.</a:t>
            </a:r>
            <a:endParaRPr sz="1550">
              <a:solidFill>
                <a:srgbClr val="222222"/>
              </a:solidFill>
              <a:highlight>
                <a:srgbClr val="FFFFFF"/>
              </a:highlight>
            </a:endParaRPr>
          </a:p>
          <a:p>
            <a:pPr marL="457200" lvl="0" indent="-327025" algn="l" rtl="0">
              <a:lnSpc>
                <a:spcPct val="115000"/>
              </a:lnSpc>
              <a:spcBef>
                <a:spcPts val="0"/>
              </a:spcBef>
              <a:spcAft>
                <a:spcPts val="0"/>
              </a:spcAft>
              <a:buClr>
                <a:srgbClr val="222222"/>
              </a:buClr>
              <a:buSzPts val="1550"/>
              <a:buChar char="●"/>
            </a:pPr>
            <a:r>
              <a:rPr lang="en" sz="1550" b="1">
                <a:solidFill>
                  <a:srgbClr val="222222"/>
                </a:solidFill>
                <a:highlight>
                  <a:srgbClr val="FFFFFF"/>
                </a:highlight>
              </a:rPr>
              <a:t>State (s): </a:t>
            </a:r>
            <a:r>
              <a:rPr lang="en" sz="1550">
                <a:solidFill>
                  <a:srgbClr val="222222"/>
                </a:solidFill>
                <a:highlight>
                  <a:srgbClr val="FFFFFF"/>
                </a:highlight>
              </a:rPr>
              <a:t>State refers to the current situation returned by the environment.</a:t>
            </a:r>
            <a:endParaRPr sz="1550">
              <a:solidFill>
                <a:srgbClr val="222222"/>
              </a:solidFill>
              <a:highlight>
                <a:srgbClr val="FFFFFF"/>
              </a:highlight>
            </a:endParaRPr>
          </a:p>
          <a:p>
            <a:pPr marL="457200" lvl="0" indent="-327025" algn="l" rtl="0">
              <a:lnSpc>
                <a:spcPct val="115000"/>
              </a:lnSpc>
              <a:spcBef>
                <a:spcPts val="0"/>
              </a:spcBef>
              <a:spcAft>
                <a:spcPts val="0"/>
              </a:spcAft>
              <a:buClr>
                <a:srgbClr val="222222"/>
              </a:buClr>
              <a:buSzPts val="1550"/>
              <a:buChar char="●"/>
            </a:pPr>
            <a:r>
              <a:rPr lang="en" sz="1550" b="1">
                <a:solidFill>
                  <a:srgbClr val="222222"/>
                </a:solidFill>
                <a:highlight>
                  <a:srgbClr val="FFFFFF"/>
                </a:highlight>
              </a:rPr>
              <a:t>Policy (π): </a:t>
            </a:r>
            <a:r>
              <a:rPr lang="en" sz="1550">
                <a:solidFill>
                  <a:srgbClr val="222222"/>
                </a:solidFill>
                <a:highlight>
                  <a:srgbClr val="FFFFFF"/>
                </a:highlight>
              </a:rPr>
              <a:t>It is a strategy which applies by the agent to decide the next action based on the current state.</a:t>
            </a:r>
            <a:endParaRPr sz="1550">
              <a:solidFill>
                <a:srgbClr val="222222"/>
              </a:solidFill>
              <a:highlight>
                <a:srgbClr val="FFFFFF"/>
              </a:highlight>
            </a:endParaRPr>
          </a:p>
          <a:p>
            <a:pPr marL="457200" lvl="0" indent="-327025" algn="l" rtl="0">
              <a:lnSpc>
                <a:spcPct val="115000"/>
              </a:lnSpc>
              <a:spcBef>
                <a:spcPts val="0"/>
              </a:spcBef>
              <a:spcAft>
                <a:spcPts val="0"/>
              </a:spcAft>
              <a:buClr>
                <a:srgbClr val="222222"/>
              </a:buClr>
              <a:buSzPts val="1550"/>
              <a:buChar char="●"/>
            </a:pPr>
            <a:r>
              <a:rPr lang="en" sz="1550" b="1">
                <a:solidFill>
                  <a:srgbClr val="222222"/>
                </a:solidFill>
                <a:highlight>
                  <a:srgbClr val="FFFFFF"/>
                </a:highlight>
              </a:rPr>
              <a:t>Value (V): </a:t>
            </a:r>
            <a:r>
              <a:rPr lang="en" sz="1550">
                <a:solidFill>
                  <a:srgbClr val="222222"/>
                </a:solidFill>
                <a:highlight>
                  <a:srgbClr val="FFFFFF"/>
                </a:highlight>
              </a:rPr>
              <a:t>It is expected long-term return with discount, as compared to the short-term reward.</a:t>
            </a:r>
            <a:endParaRPr sz="1550">
              <a:solidFill>
                <a:srgbClr val="222222"/>
              </a:solidFill>
              <a:highlight>
                <a:srgbClr val="FFFFFF"/>
              </a:highlight>
            </a:endParaRPr>
          </a:p>
          <a:p>
            <a:pPr marL="457200" lvl="0" indent="-327025" algn="l" rtl="0">
              <a:lnSpc>
                <a:spcPct val="115000"/>
              </a:lnSpc>
              <a:spcBef>
                <a:spcPts val="0"/>
              </a:spcBef>
              <a:spcAft>
                <a:spcPts val="0"/>
              </a:spcAft>
              <a:buClr>
                <a:srgbClr val="222222"/>
              </a:buClr>
              <a:buSzPts val="1550"/>
              <a:buChar char="●"/>
            </a:pPr>
            <a:r>
              <a:rPr lang="en" sz="1550" b="1">
                <a:solidFill>
                  <a:srgbClr val="222222"/>
                </a:solidFill>
                <a:highlight>
                  <a:srgbClr val="FFFFFF"/>
                </a:highlight>
              </a:rPr>
              <a:t>Value Function: </a:t>
            </a:r>
            <a:r>
              <a:rPr lang="en" sz="1550">
                <a:solidFill>
                  <a:srgbClr val="222222"/>
                </a:solidFill>
                <a:highlight>
                  <a:srgbClr val="FFFFFF"/>
                </a:highlight>
              </a:rPr>
              <a:t>It</a:t>
            </a:r>
            <a:r>
              <a:rPr lang="en" sz="1550" b="1">
                <a:solidFill>
                  <a:srgbClr val="222222"/>
                </a:solidFill>
                <a:highlight>
                  <a:srgbClr val="FFFFFF"/>
                </a:highlight>
              </a:rPr>
              <a:t> </a:t>
            </a:r>
            <a:r>
              <a:rPr lang="en" sz="1550">
                <a:solidFill>
                  <a:srgbClr val="222222"/>
                </a:solidFill>
                <a:highlight>
                  <a:srgbClr val="FFFFFF"/>
                </a:highlight>
              </a:rPr>
              <a:t>specifies the value of a state that is the total amount of reward. It is an agent which should be expected beginning from that state.</a:t>
            </a:r>
            <a:endParaRPr sz="1550">
              <a:solidFill>
                <a:srgbClr val="222222"/>
              </a:solidFill>
              <a:highlight>
                <a:srgbClr val="FFFFFF"/>
              </a:highlight>
            </a:endParaRPr>
          </a:p>
          <a:p>
            <a:pPr marL="457200" lvl="0" indent="-327025" algn="l" rtl="0">
              <a:lnSpc>
                <a:spcPct val="115000"/>
              </a:lnSpc>
              <a:spcBef>
                <a:spcPts val="0"/>
              </a:spcBef>
              <a:spcAft>
                <a:spcPts val="0"/>
              </a:spcAft>
              <a:buClr>
                <a:srgbClr val="222222"/>
              </a:buClr>
              <a:buSzPts val="1550"/>
              <a:buChar char="●"/>
            </a:pPr>
            <a:r>
              <a:rPr lang="en" sz="1550" b="1">
                <a:solidFill>
                  <a:srgbClr val="222222"/>
                </a:solidFill>
                <a:highlight>
                  <a:srgbClr val="FFFFFF"/>
                </a:highlight>
              </a:rPr>
              <a:t>Model of the environment: </a:t>
            </a:r>
            <a:r>
              <a:rPr lang="en" sz="1550">
                <a:solidFill>
                  <a:srgbClr val="222222"/>
                </a:solidFill>
                <a:highlight>
                  <a:srgbClr val="FFFFFF"/>
                </a:highlight>
              </a:rPr>
              <a:t>This mimics the behavior of the environment. It helps you to make inferences to be made and also determine how the environment will behave.</a:t>
            </a:r>
            <a:endParaRPr sz="1550">
              <a:solidFill>
                <a:srgbClr val="222222"/>
              </a:solidFill>
              <a:highlight>
                <a:srgbClr val="FFFFFF"/>
              </a:highlight>
            </a:endParaRPr>
          </a:p>
          <a:p>
            <a:pPr marL="457200" lvl="0" indent="-327025" algn="l" rtl="0">
              <a:lnSpc>
                <a:spcPct val="115000"/>
              </a:lnSpc>
              <a:spcBef>
                <a:spcPts val="0"/>
              </a:spcBef>
              <a:spcAft>
                <a:spcPts val="0"/>
              </a:spcAft>
              <a:buClr>
                <a:srgbClr val="222222"/>
              </a:buClr>
              <a:buSzPts val="1550"/>
              <a:buChar char="●"/>
            </a:pPr>
            <a:r>
              <a:rPr lang="en" sz="1550" b="1">
                <a:solidFill>
                  <a:srgbClr val="222222"/>
                </a:solidFill>
                <a:highlight>
                  <a:srgbClr val="FFFFFF"/>
                </a:highlight>
              </a:rPr>
              <a:t>Model based methods:</a:t>
            </a:r>
            <a:r>
              <a:rPr lang="en" sz="1550">
                <a:solidFill>
                  <a:srgbClr val="222222"/>
                </a:solidFill>
                <a:highlight>
                  <a:srgbClr val="FFFFFF"/>
                </a:highlight>
              </a:rPr>
              <a:t> It is a method for solving reinforcement learning problems which use model-based methods.</a:t>
            </a:r>
            <a:endParaRPr sz="1550">
              <a:solidFill>
                <a:srgbClr val="222222"/>
              </a:solidFill>
              <a:highlight>
                <a:srgbClr val="FFFFFF"/>
              </a:highlight>
            </a:endParaRPr>
          </a:p>
          <a:p>
            <a:pPr marL="457200" lvl="0" indent="-327025" algn="l" rtl="0">
              <a:lnSpc>
                <a:spcPct val="115000"/>
              </a:lnSpc>
              <a:spcBef>
                <a:spcPts val="0"/>
              </a:spcBef>
              <a:spcAft>
                <a:spcPts val="0"/>
              </a:spcAft>
              <a:buClr>
                <a:srgbClr val="222222"/>
              </a:buClr>
              <a:buSzPts val="1550"/>
              <a:buChar char="●"/>
            </a:pPr>
            <a:r>
              <a:rPr lang="en" sz="1550" b="1">
                <a:solidFill>
                  <a:srgbClr val="222222"/>
                </a:solidFill>
                <a:highlight>
                  <a:srgbClr val="FFFFFF"/>
                </a:highlight>
              </a:rPr>
              <a:t>Q value or action value (Q): </a:t>
            </a:r>
            <a:r>
              <a:rPr lang="en" sz="1550">
                <a:solidFill>
                  <a:srgbClr val="222222"/>
                </a:solidFill>
                <a:highlight>
                  <a:srgbClr val="FFFFFF"/>
                </a:highlight>
              </a:rPr>
              <a:t>Q value is quite similar to value. The only difference between the two is that it takes an additional parameter as a current acti</a:t>
            </a:r>
            <a:endParaRPr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chemeClr val="hlink"/>
                </a:solidFill>
                <a:hlinkClick r:id="rId3"/>
              </a:rPr>
              <a:t>PACMAN</a:t>
            </a:r>
            <a:endParaRPr/>
          </a:p>
        </p:txBody>
      </p:sp>
      <p:pic>
        <p:nvPicPr>
          <p:cNvPr id="225" name="Google Shape;225;p40"/>
          <p:cNvPicPr preferRelativeResize="0"/>
          <p:nvPr/>
        </p:nvPicPr>
        <p:blipFill>
          <a:blip r:embed="rId4">
            <a:alphaModFix/>
          </a:blip>
          <a:stretch>
            <a:fillRect/>
          </a:stretch>
        </p:blipFill>
        <p:spPr>
          <a:xfrm>
            <a:off x="2275324" y="303525"/>
            <a:ext cx="2821450" cy="1249050"/>
          </a:xfrm>
          <a:prstGeom prst="rect">
            <a:avLst/>
          </a:prstGeom>
          <a:noFill/>
          <a:ln>
            <a:noFill/>
          </a:ln>
        </p:spPr>
      </p:pic>
      <p:sp>
        <p:nvSpPr>
          <p:cNvPr id="226" name="Google Shape;226;p40"/>
          <p:cNvSpPr txBox="1"/>
          <p:nvPr/>
        </p:nvSpPr>
        <p:spPr>
          <a:xfrm>
            <a:off x="144900" y="1725975"/>
            <a:ext cx="8687400" cy="3232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a:solidFill>
                  <a:srgbClr val="292929"/>
                </a:solidFill>
                <a:highlight>
                  <a:srgbClr val="FFFFFF"/>
                </a:highlight>
                <a:latin typeface="Georgia"/>
                <a:ea typeface="Georgia"/>
                <a:cs typeface="Georgia"/>
                <a:sym typeface="Georgia"/>
              </a:rPr>
              <a:t>An RL problem can be best explained through games. Here the goal of the agent(PacMan) is to eat the food in the grid while avoiding the ghosts on its way. In this case, the grid world is the interactive environment for the agent where it acts. Agent receives a reward for eating food and punishment if it gets killed by the ghost (loses the game). The states are the location of the agent in the grid world and the total cumulative reward is the agent winning the game.</a:t>
            </a:r>
            <a:r>
              <a:rPr lang="en" sz="1800">
                <a:solidFill>
                  <a:schemeClr val="dk1"/>
                </a:solidFill>
                <a:highlight>
                  <a:srgbClr val="E9F2FD"/>
                </a:highlight>
                <a:latin typeface="Georgia"/>
                <a:ea typeface="Georgia"/>
                <a:cs typeface="Georgia"/>
                <a:sym typeface="Georgia"/>
              </a:rPr>
              <a:t>In order to build an optimal policy, the agent faces the dilemma of exploring new states while maximizing its overall reward at the same time. This is called </a:t>
            </a:r>
            <a:r>
              <a:rPr lang="en" sz="1800" b="1">
                <a:solidFill>
                  <a:schemeClr val="dk1"/>
                </a:solidFill>
                <a:highlight>
                  <a:srgbClr val="E9F2FD"/>
                </a:highlight>
                <a:latin typeface="Georgia"/>
                <a:ea typeface="Georgia"/>
                <a:cs typeface="Georgia"/>
                <a:sym typeface="Georgia"/>
              </a:rPr>
              <a:t>Exploration vs Exploitation </a:t>
            </a:r>
            <a:r>
              <a:rPr lang="en" sz="1800">
                <a:solidFill>
                  <a:schemeClr val="dk1"/>
                </a:solidFill>
                <a:highlight>
                  <a:srgbClr val="E9F2FD"/>
                </a:highlight>
                <a:latin typeface="Georgia"/>
                <a:ea typeface="Georgia"/>
                <a:cs typeface="Georgia"/>
                <a:sym typeface="Georgia"/>
              </a:rPr>
              <a:t>trade-off. To balance both, the best overall strategy may involve short term sacrifices. Therefore, the agent should collect enough information to make the best overall decision in the future.</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1"/>
          <p:cNvSpPr txBox="1"/>
          <p:nvPr/>
        </p:nvSpPr>
        <p:spPr>
          <a:xfrm>
            <a:off x="110075" y="0"/>
            <a:ext cx="8859900" cy="4316536"/>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1200"/>
              </a:spcBef>
              <a:spcAft>
                <a:spcPts val="0"/>
              </a:spcAft>
              <a:buNone/>
            </a:pPr>
            <a:r>
              <a:rPr lang="en" sz="1800" dirty="0">
                <a:solidFill>
                  <a:srgbClr val="333333"/>
                </a:solidFill>
                <a:highlight>
                  <a:srgbClr val="FFFFFF"/>
                </a:highlight>
              </a:rPr>
              <a:t>There are mainly three ways to implement reinforcement-learning in ML, which are:</a:t>
            </a:r>
            <a:endParaRPr sz="1800" dirty="0">
              <a:solidFill>
                <a:srgbClr val="333333"/>
              </a:solidFill>
              <a:highlight>
                <a:srgbClr val="FFFFFF"/>
              </a:highlight>
            </a:endParaRPr>
          </a:p>
          <a:p>
            <a:pPr marL="457200" marR="25400" lvl="0" indent="-342900" algn="just" rtl="0">
              <a:lnSpc>
                <a:spcPct val="100000"/>
              </a:lnSpc>
              <a:spcBef>
                <a:spcPts val="1500"/>
              </a:spcBef>
              <a:spcAft>
                <a:spcPts val="0"/>
              </a:spcAft>
              <a:buClr>
                <a:schemeClr val="dk1"/>
              </a:buClr>
              <a:buSzPts val="1800"/>
              <a:buFont typeface="Roboto"/>
              <a:buAutoNum type="arabicPeriod"/>
            </a:pPr>
            <a:r>
              <a:rPr lang="en" sz="1800" b="1" dirty="0">
                <a:solidFill>
                  <a:schemeClr val="dk1"/>
                </a:solidFill>
                <a:highlight>
                  <a:srgbClr val="FFFFFF"/>
                </a:highlight>
              </a:rPr>
              <a:t>Value-based:</a:t>
            </a:r>
            <a:br>
              <a:rPr lang="en" sz="1800" b="1" dirty="0">
                <a:solidFill>
                  <a:schemeClr val="dk1"/>
                </a:solidFill>
                <a:highlight>
                  <a:srgbClr val="FFFFFF"/>
                </a:highlight>
              </a:rPr>
            </a:br>
            <a:r>
              <a:rPr lang="en" dirty="0">
                <a:solidFill>
                  <a:schemeClr val="dk1"/>
                </a:solidFill>
                <a:highlight>
                  <a:srgbClr val="FFFFFF"/>
                </a:highlight>
              </a:rPr>
              <a:t>The value-based approach is about to find the </a:t>
            </a:r>
            <a:r>
              <a:rPr lang="en" b="1" dirty="0">
                <a:solidFill>
                  <a:schemeClr val="dk1"/>
                </a:solidFill>
                <a:highlight>
                  <a:srgbClr val="FFFFFF"/>
                </a:highlight>
              </a:rPr>
              <a:t>optimal value function</a:t>
            </a:r>
            <a:r>
              <a:rPr lang="en" dirty="0">
                <a:solidFill>
                  <a:schemeClr val="dk1"/>
                </a:solidFill>
                <a:highlight>
                  <a:srgbClr val="FFFFFF"/>
                </a:highlight>
              </a:rPr>
              <a:t>, which is the </a:t>
            </a:r>
            <a:r>
              <a:rPr lang="en" b="1" dirty="0">
                <a:solidFill>
                  <a:schemeClr val="dk1"/>
                </a:solidFill>
                <a:highlight>
                  <a:srgbClr val="FFFFFF"/>
                </a:highlight>
              </a:rPr>
              <a:t>maximum value at a state</a:t>
            </a:r>
            <a:r>
              <a:rPr lang="en" dirty="0">
                <a:solidFill>
                  <a:schemeClr val="dk1"/>
                </a:solidFill>
                <a:highlight>
                  <a:srgbClr val="FFFFFF"/>
                </a:highlight>
              </a:rPr>
              <a:t> under any policy. Therefore, the agent expects the long-term return at any state(s) under policy π.</a:t>
            </a:r>
            <a:endParaRPr dirty="0">
              <a:solidFill>
                <a:schemeClr val="dk1"/>
              </a:solidFill>
              <a:highlight>
                <a:srgbClr val="FFFFFF"/>
              </a:highlight>
            </a:endParaRPr>
          </a:p>
          <a:p>
            <a:pPr marL="457200" marR="25400" lvl="0" indent="-342900" algn="just" rtl="0">
              <a:lnSpc>
                <a:spcPct val="100000"/>
              </a:lnSpc>
              <a:spcBef>
                <a:spcPts val="0"/>
              </a:spcBef>
              <a:spcAft>
                <a:spcPts val="0"/>
              </a:spcAft>
              <a:buClr>
                <a:schemeClr val="dk1"/>
              </a:buClr>
              <a:buSzPts val="1800"/>
              <a:buFont typeface="Roboto"/>
              <a:buAutoNum type="arabicPeriod"/>
            </a:pPr>
            <a:r>
              <a:rPr lang="en" sz="1800" b="1" dirty="0">
                <a:solidFill>
                  <a:schemeClr val="dk1"/>
                </a:solidFill>
                <a:highlight>
                  <a:srgbClr val="FFFFFF"/>
                </a:highlight>
              </a:rPr>
              <a:t>Policy-based:</a:t>
            </a:r>
            <a:br>
              <a:rPr lang="en" sz="1800" b="1" dirty="0">
                <a:solidFill>
                  <a:schemeClr val="dk1"/>
                </a:solidFill>
                <a:highlight>
                  <a:srgbClr val="FFFFFF"/>
                </a:highlight>
              </a:rPr>
            </a:br>
            <a:r>
              <a:rPr lang="en" dirty="0">
                <a:solidFill>
                  <a:schemeClr val="dk1"/>
                </a:solidFill>
                <a:highlight>
                  <a:srgbClr val="FFFFFF"/>
                </a:highlight>
              </a:rPr>
              <a:t>Policy-based approach is to find the </a:t>
            </a:r>
            <a:r>
              <a:rPr lang="en" b="1" dirty="0">
                <a:solidFill>
                  <a:schemeClr val="dk1"/>
                </a:solidFill>
                <a:highlight>
                  <a:srgbClr val="FFFFFF"/>
                </a:highlight>
              </a:rPr>
              <a:t>optimal policy for the maximum future rewards</a:t>
            </a:r>
            <a:r>
              <a:rPr lang="en" dirty="0">
                <a:solidFill>
                  <a:schemeClr val="dk1"/>
                </a:solidFill>
                <a:highlight>
                  <a:srgbClr val="FFFFFF"/>
                </a:highlight>
              </a:rPr>
              <a:t> without using the value function. In this approach, the agent tries to apply such a policy that the action performed in each step helps to maximize the future reward.</a:t>
            </a:r>
            <a:br>
              <a:rPr lang="en" dirty="0">
                <a:solidFill>
                  <a:schemeClr val="dk1"/>
                </a:solidFill>
                <a:highlight>
                  <a:srgbClr val="FFFFFF"/>
                </a:highlight>
              </a:rPr>
            </a:br>
            <a:r>
              <a:rPr lang="en" dirty="0">
                <a:solidFill>
                  <a:schemeClr val="dk1"/>
                </a:solidFill>
                <a:highlight>
                  <a:srgbClr val="FFFFFF"/>
                </a:highlight>
              </a:rPr>
              <a:t>The policy-based approach has mainly two types of policy:</a:t>
            </a:r>
            <a:endParaRPr dirty="0">
              <a:solidFill>
                <a:schemeClr val="dk1"/>
              </a:solidFill>
              <a:highlight>
                <a:srgbClr val="FFFFFF"/>
              </a:highlight>
            </a:endParaRPr>
          </a:p>
          <a:p>
            <a:pPr marL="914400" marR="50800" lvl="1" indent="-342900" algn="just" rtl="0">
              <a:lnSpc>
                <a:spcPct val="100000"/>
              </a:lnSpc>
              <a:spcBef>
                <a:spcPts val="0"/>
              </a:spcBef>
              <a:spcAft>
                <a:spcPts val="0"/>
              </a:spcAft>
              <a:buClr>
                <a:schemeClr val="dk1"/>
              </a:buClr>
              <a:buSzPts val="1800"/>
              <a:buFont typeface="Roboto"/>
              <a:buChar char="○"/>
            </a:pPr>
            <a:r>
              <a:rPr lang="en" b="1" dirty="0">
                <a:solidFill>
                  <a:schemeClr val="dk1"/>
                </a:solidFill>
                <a:highlight>
                  <a:srgbClr val="FFFFFF"/>
                </a:highlight>
              </a:rPr>
              <a:t>Deterministic:</a:t>
            </a:r>
            <a:r>
              <a:rPr lang="en" dirty="0">
                <a:solidFill>
                  <a:schemeClr val="dk1"/>
                </a:solidFill>
                <a:highlight>
                  <a:srgbClr val="FFFFFF"/>
                </a:highlight>
              </a:rPr>
              <a:t> The same action is produced by the policy (π) at any state.</a:t>
            </a:r>
            <a:endParaRPr dirty="0">
              <a:solidFill>
                <a:schemeClr val="dk1"/>
              </a:solidFill>
              <a:highlight>
                <a:srgbClr val="FFFFFF"/>
              </a:highlight>
            </a:endParaRPr>
          </a:p>
          <a:p>
            <a:pPr marL="914400" marR="50800" lvl="1" indent="-342900" algn="just" rtl="0">
              <a:lnSpc>
                <a:spcPct val="100000"/>
              </a:lnSpc>
              <a:spcBef>
                <a:spcPts val="0"/>
              </a:spcBef>
              <a:spcAft>
                <a:spcPts val="0"/>
              </a:spcAft>
              <a:buClr>
                <a:schemeClr val="dk1"/>
              </a:buClr>
              <a:buSzPts val="1800"/>
              <a:buFont typeface="Roboto"/>
              <a:buChar char="○"/>
            </a:pPr>
            <a:r>
              <a:rPr lang="en" b="1" dirty="0">
                <a:solidFill>
                  <a:schemeClr val="dk1"/>
                </a:solidFill>
                <a:highlight>
                  <a:srgbClr val="FFFFFF"/>
                </a:highlight>
              </a:rPr>
              <a:t>Stochastic:</a:t>
            </a:r>
            <a:r>
              <a:rPr lang="en" dirty="0">
                <a:solidFill>
                  <a:schemeClr val="dk1"/>
                </a:solidFill>
                <a:highlight>
                  <a:srgbClr val="FFFFFF"/>
                </a:highlight>
              </a:rPr>
              <a:t> In this policy, probability determines the produced action.</a:t>
            </a:r>
            <a:endParaRPr dirty="0">
              <a:solidFill>
                <a:schemeClr val="dk1"/>
              </a:solidFill>
              <a:highlight>
                <a:srgbClr val="FFFFFF"/>
              </a:highlight>
            </a:endParaRPr>
          </a:p>
          <a:p>
            <a:pPr marL="457200" marR="25400" lvl="0" indent="-342900" algn="ctr" rtl="0">
              <a:lnSpc>
                <a:spcPct val="100000"/>
              </a:lnSpc>
              <a:spcBef>
                <a:spcPts val="0"/>
              </a:spcBef>
              <a:spcAft>
                <a:spcPts val="0"/>
              </a:spcAft>
              <a:buClr>
                <a:schemeClr val="dk1"/>
              </a:buClr>
              <a:buSzPts val="1800"/>
              <a:buFont typeface="Roboto"/>
              <a:buAutoNum type="arabicPeriod"/>
            </a:pPr>
            <a:r>
              <a:rPr lang="en" sz="1800" b="1" dirty="0">
                <a:solidFill>
                  <a:schemeClr val="dk1"/>
                </a:solidFill>
                <a:highlight>
                  <a:srgbClr val="FFFFFF"/>
                </a:highlight>
              </a:rPr>
              <a:t>Model-based:</a:t>
            </a:r>
          </a:p>
          <a:p>
            <a:pPr marL="114300" marR="25400" lvl="0" algn="just" rtl="0">
              <a:lnSpc>
                <a:spcPct val="100000"/>
              </a:lnSpc>
              <a:spcBef>
                <a:spcPts val="0"/>
              </a:spcBef>
              <a:spcAft>
                <a:spcPts val="0"/>
              </a:spcAft>
              <a:buClr>
                <a:schemeClr val="dk1"/>
              </a:buClr>
              <a:buSzPts val="1800"/>
            </a:pPr>
            <a:r>
              <a:rPr lang="en" dirty="0">
                <a:solidFill>
                  <a:schemeClr val="dk1"/>
                </a:solidFill>
                <a:highlight>
                  <a:srgbClr val="FFFFFF"/>
                </a:highlight>
              </a:rPr>
              <a:t> In the model-based approach, </a:t>
            </a:r>
            <a:r>
              <a:rPr lang="en" b="1" dirty="0">
                <a:solidFill>
                  <a:schemeClr val="dk1"/>
                </a:solidFill>
                <a:highlight>
                  <a:srgbClr val="FFFFFF"/>
                </a:highlight>
              </a:rPr>
              <a:t>a virtual model is created for the environmen</a:t>
            </a:r>
            <a:r>
              <a:rPr lang="en" dirty="0">
                <a:solidFill>
                  <a:schemeClr val="dk1"/>
                </a:solidFill>
                <a:highlight>
                  <a:srgbClr val="FFFFFF"/>
                </a:highlight>
              </a:rPr>
              <a:t>t, and the agent explores that environment to learn it. There is no particular solution or algorithm for this approach because the model representation is different for each environment.</a:t>
            </a:r>
            <a:endParaRPr dirty="0">
              <a:solidFill>
                <a:schemeClr val="dk1"/>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2"/>
          <p:cNvSpPr txBox="1"/>
          <p:nvPr/>
        </p:nvSpPr>
        <p:spPr>
          <a:xfrm>
            <a:off x="125800" y="124350"/>
            <a:ext cx="8859900" cy="46176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800" b="1">
                <a:solidFill>
                  <a:srgbClr val="292929"/>
                </a:solidFill>
                <a:highlight>
                  <a:srgbClr val="FFFFFF"/>
                </a:highlight>
              </a:rPr>
              <a:t>Practical applications of Reinforcement Learning</a:t>
            </a:r>
            <a:endParaRPr sz="1800" b="1">
              <a:solidFill>
                <a:srgbClr val="292929"/>
              </a:solidFill>
              <a:highlight>
                <a:srgbClr val="FFFFFF"/>
              </a:highlight>
            </a:endParaRPr>
          </a:p>
          <a:p>
            <a:pPr marL="0" lvl="0" indent="0" algn="l" rtl="0">
              <a:lnSpc>
                <a:spcPct val="100000"/>
              </a:lnSpc>
              <a:spcBef>
                <a:spcPts val="0"/>
              </a:spcBef>
              <a:spcAft>
                <a:spcPts val="0"/>
              </a:spcAft>
              <a:buNone/>
            </a:pPr>
            <a:endParaRPr sz="1800" b="1">
              <a:solidFill>
                <a:srgbClr val="292929"/>
              </a:solidFill>
              <a:highlight>
                <a:srgbClr val="FFFFFF"/>
              </a:highlight>
            </a:endParaRPr>
          </a:p>
          <a:p>
            <a:pPr marL="0" lvl="0" indent="0" algn="l" rtl="0">
              <a:lnSpc>
                <a:spcPct val="100000"/>
              </a:lnSpc>
              <a:spcBef>
                <a:spcPts val="0"/>
              </a:spcBef>
              <a:spcAft>
                <a:spcPts val="0"/>
              </a:spcAft>
              <a:buNone/>
            </a:pPr>
            <a:r>
              <a:rPr lang="en" sz="1800">
                <a:solidFill>
                  <a:srgbClr val="292929"/>
                </a:solidFill>
                <a:highlight>
                  <a:srgbClr val="FFFFFF"/>
                </a:highlight>
              </a:rPr>
              <a:t>Since, RL requires a lot of data, therefore it is most applicable in domains where simulated data is readily available like gameplay, robotics.</a:t>
            </a:r>
            <a:endParaRPr sz="1800">
              <a:solidFill>
                <a:srgbClr val="292929"/>
              </a:solidFill>
              <a:highlight>
                <a:srgbClr val="FFFFFF"/>
              </a:highlight>
            </a:endParaRPr>
          </a:p>
          <a:p>
            <a:pPr marL="749300" lvl="0" indent="-342900" algn="l" rtl="0">
              <a:lnSpc>
                <a:spcPct val="100000"/>
              </a:lnSpc>
              <a:spcBef>
                <a:spcPts val="0"/>
              </a:spcBef>
              <a:spcAft>
                <a:spcPts val="0"/>
              </a:spcAft>
              <a:buClr>
                <a:srgbClr val="292929"/>
              </a:buClr>
              <a:buSzPts val="1800"/>
              <a:buFont typeface="Georgia"/>
              <a:buAutoNum type="arabicPeriod"/>
            </a:pPr>
            <a:r>
              <a:rPr lang="en" sz="1800">
                <a:solidFill>
                  <a:srgbClr val="292929"/>
                </a:solidFill>
                <a:highlight>
                  <a:srgbClr val="FFFFFF"/>
                </a:highlight>
              </a:rPr>
              <a:t>RL is quite widely used in building AI for playing computer games. </a:t>
            </a:r>
            <a:r>
              <a:rPr lang="en" sz="1800" b="1" u="sng">
                <a:solidFill>
                  <a:schemeClr val="hlink"/>
                </a:solidFill>
                <a:highlight>
                  <a:srgbClr val="FFFFFF"/>
                </a:highlight>
                <a:hlinkClick r:id="rId3"/>
              </a:rPr>
              <a:t>AlphaGo Zero</a:t>
            </a:r>
            <a:r>
              <a:rPr lang="en" sz="1800">
                <a:solidFill>
                  <a:srgbClr val="292929"/>
                </a:solidFill>
                <a:highlight>
                  <a:srgbClr val="FFFFFF"/>
                </a:highlight>
              </a:rPr>
              <a:t> is the first computer program to defeat a world champion in the ancient Chinese game of Go. In robotics and industrial automation, RL is used to enable the robot to create an efficient adaptive control system for itself which learns from its own experience and behavior. </a:t>
            </a:r>
            <a:r>
              <a:rPr lang="en" sz="1800" u="sng">
                <a:solidFill>
                  <a:schemeClr val="hlink"/>
                </a:solidFill>
                <a:highlight>
                  <a:srgbClr val="FFFFFF"/>
                </a:highlight>
                <a:hlinkClick r:id="rId4"/>
              </a:rPr>
              <a:t>DeepMind’s work</a:t>
            </a:r>
            <a:r>
              <a:rPr lang="en" sz="1800">
                <a:solidFill>
                  <a:srgbClr val="292929"/>
                </a:solidFill>
                <a:highlight>
                  <a:srgbClr val="FFFFFF"/>
                </a:highlight>
              </a:rPr>
              <a:t> on </a:t>
            </a:r>
            <a:r>
              <a:rPr lang="en" sz="1800" b="1">
                <a:solidFill>
                  <a:srgbClr val="292929"/>
                </a:solidFill>
                <a:highlight>
                  <a:srgbClr val="FFFFFF"/>
                </a:highlight>
              </a:rPr>
              <a:t>Deep Reinforcement Learning for Robotic Manipulation with Asynchronous Policy</a:t>
            </a:r>
            <a:r>
              <a:rPr lang="en" sz="1800">
                <a:solidFill>
                  <a:srgbClr val="292929"/>
                </a:solidFill>
                <a:highlight>
                  <a:srgbClr val="FFFFFF"/>
                </a:highlight>
              </a:rPr>
              <a:t> </a:t>
            </a:r>
            <a:r>
              <a:rPr lang="en" sz="1800" b="1">
                <a:solidFill>
                  <a:srgbClr val="292929"/>
                </a:solidFill>
                <a:highlight>
                  <a:srgbClr val="FFFFFF"/>
                </a:highlight>
              </a:rPr>
              <a:t>updates</a:t>
            </a:r>
            <a:r>
              <a:rPr lang="en" sz="1800">
                <a:solidFill>
                  <a:srgbClr val="292929"/>
                </a:solidFill>
                <a:highlight>
                  <a:srgbClr val="FFFFFF"/>
                </a:highlight>
              </a:rPr>
              <a:t> is a good example of the same(</a:t>
            </a:r>
            <a:r>
              <a:rPr lang="en" sz="1800" u="sng">
                <a:solidFill>
                  <a:schemeClr val="hlink"/>
                </a:solidFill>
                <a:highlight>
                  <a:srgbClr val="FFFFFF"/>
                </a:highlight>
                <a:hlinkClick r:id="rId5"/>
              </a:rPr>
              <a:t>LINK</a:t>
            </a:r>
            <a:r>
              <a:rPr lang="en" sz="1800">
                <a:solidFill>
                  <a:srgbClr val="292929"/>
                </a:solidFill>
                <a:highlight>
                  <a:srgbClr val="FFFFFF"/>
                </a:highlight>
              </a:rPr>
              <a:t>)</a:t>
            </a:r>
            <a:endParaRPr sz="1800">
              <a:solidFill>
                <a:srgbClr val="292929"/>
              </a:solidFill>
              <a:highlight>
                <a:srgbClr val="FFFFFF"/>
              </a:highlight>
            </a:endParaRPr>
          </a:p>
          <a:p>
            <a:pPr marL="749300" lvl="0" indent="-342900" algn="l" rtl="0">
              <a:lnSpc>
                <a:spcPct val="100000"/>
              </a:lnSpc>
              <a:spcBef>
                <a:spcPts val="0"/>
              </a:spcBef>
              <a:spcAft>
                <a:spcPts val="0"/>
              </a:spcAft>
              <a:buClr>
                <a:srgbClr val="292929"/>
              </a:buClr>
              <a:buSzPts val="1800"/>
              <a:buFont typeface="Arial"/>
              <a:buAutoNum type="arabicPeriod"/>
            </a:pPr>
            <a:r>
              <a:rPr lang="en" sz="1800">
                <a:solidFill>
                  <a:srgbClr val="292929"/>
                </a:solidFill>
                <a:highlight>
                  <a:srgbClr val="FFFFFF"/>
                </a:highlight>
              </a:rPr>
              <a:t>Other applications of RL include abstractive text summarization engines, dialog agents(text, speech) which can learn from user interactions and improve with time, learning optimal treatment policies in healthcare and RL based agents for online stock trading.</a:t>
            </a:r>
            <a:endParaRPr sz="1800">
              <a:solidFill>
                <a:srgbClr val="292929"/>
              </a:solidFill>
              <a:highlight>
                <a:srgbClr val="FFFFFF"/>
              </a:highlight>
            </a:endParaRPr>
          </a:p>
          <a:p>
            <a:pPr marL="0" lvl="0" indent="0" algn="l" rtl="0">
              <a:lnSpc>
                <a:spcPct val="100000"/>
              </a:lnSpc>
              <a:spcBef>
                <a:spcPts val="0"/>
              </a:spcBef>
              <a:spcAft>
                <a:spcPts val="0"/>
              </a:spcAft>
              <a:buNone/>
            </a:pPr>
            <a:endParaRPr sz="1800" b="1">
              <a:solidFill>
                <a:srgbClr val="292929"/>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p:nvPr/>
        </p:nvSpPr>
        <p:spPr>
          <a:xfrm>
            <a:off x="360975" y="0"/>
            <a:ext cx="8389500" cy="4894800"/>
          </a:xfrm>
          <a:prstGeom prst="rect">
            <a:avLst/>
          </a:prstGeom>
          <a:noFill/>
          <a:ln>
            <a:noFill/>
          </a:ln>
        </p:spPr>
        <p:txBody>
          <a:bodyPr spcFirstLastPara="1" wrap="square" lIns="91425" tIns="91425" rIns="91425" bIns="91425" anchor="t" anchorCtr="0">
            <a:spAutoFit/>
          </a:bodyPr>
          <a:lstStyle/>
          <a:p>
            <a:pPr marL="457200" marR="25400" lvl="0" indent="-336550" algn="l" rtl="0">
              <a:lnSpc>
                <a:spcPct val="100000"/>
              </a:lnSpc>
              <a:spcBef>
                <a:spcPts val="1500"/>
              </a:spcBef>
              <a:spcAft>
                <a:spcPts val="0"/>
              </a:spcAft>
              <a:buClr>
                <a:schemeClr val="dk1"/>
              </a:buClr>
              <a:buSzPts val="1700"/>
              <a:buFont typeface="Arial"/>
              <a:buAutoNum type="arabicPeriod"/>
            </a:pPr>
            <a:r>
              <a:rPr lang="en" sz="1700" b="1">
                <a:solidFill>
                  <a:schemeClr val="dk1"/>
                </a:solidFill>
                <a:highlight>
                  <a:srgbClr val="FFFFFF"/>
                </a:highlight>
              </a:rPr>
              <a:t>Robotics:</a:t>
            </a:r>
            <a:endParaRPr sz="1700" b="1">
              <a:solidFill>
                <a:schemeClr val="dk1"/>
              </a:solidFill>
              <a:highlight>
                <a:srgbClr val="FFFFFF"/>
              </a:highlight>
            </a:endParaRPr>
          </a:p>
          <a:p>
            <a:pPr marL="914400" marR="50800" lvl="1" indent="-336550" algn="l" rtl="0">
              <a:lnSpc>
                <a:spcPct val="100000"/>
              </a:lnSpc>
              <a:spcBef>
                <a:spcPts val="0"/>
              </a:spcBef>
              <a:spcAft>
                <a:spcPts val="0"/>
              </a:spcAft>
              <a:buClr>
                <a:schemeClr val="dk1"/>
              </a:buClr>
              <a:buSzPts val="1700"/>
              <a:buFont typeface="Roboto"/>
              <a:buAutoNum type="alphaLcPeriod"/>
            </a:pPr>
            <a:r>
              <a:rPr lang="en" sz="1700">
                <a:solidFill>
                  <a:schemeClr val="dk1"/>
                </a:solidFill>
                <a:highlight>
                  <a:srgbClr val="FFFFFF"/>
                </a:highlight>
              </a:rPr>
              <a:t>RL is used in </a:t>
            </a:r>
            <a:r>
              <a:rPr lang="en" sz="1700" b="1">
                <a:solidFill>
                  <a:schemeClr val="dk1"/>
                </a:solidFill>
                <a:highlight>
                  <a:srgbClr val="FFFFFF"/>
                </a:highlight>
              </a:rPr>
              <a:t>Robot navigation, Robo-soccer, walking, juggling</a:t>
            </a:r>
            <a:r>
              <a:rPr lang="en" sz="1700">
                <a:solidFill>
                  <a:schemeClr val="dk1"/>
                </a:solidFill>
                <a:highlight>
                  <a:srgbClr val="FFFFFF"/>
                </a:highlight>
              </a:rPr>
              <a:t>, etc.</a:t>
            </a:r>
            <a:endParaRPr sz="1700">
              <a:solidFill>
                <a:schemeClr val="dk1"/>
              </a:solidFill>
              <a:highlight>
                <a:srgbClr val="FFFFFF"/>
              </a:highlight>
            </a:endParaRPr>
          </a:p>
          <a:p>
            <a:pPr marL="457200" marR="25400" lvl="0" indent="-336550" algn="l" rtl="0">
              <a:lnSpc>
                <a:spcPct val="100000"/>
              </a:lnSpc>
              <a:spcBef>
                <a:spcPts val="0"/>
              </a:spcBef>
              <a:spcAft>
                <a:spcPts val="0"/>
              </a:spcAft>
              <a:buClr>
                <a:schemeClr val="dk1"/>
              </a:buClr>
              <a:buSzPts val="1700"/>
              <a:buFont typeface="Arial"/>
              <a:buAutoNum type="arabicPeriod"/>
            </a:pPr>
            <a:r>
              <a:rPr lang="en" sz="1700" b="1">
                <a:solidFill>
                  <a:schemeClr val="dk1"/>
                </a:solidFill>
                <a:highlight>
                  <a:srgbClr val="FFFFFF"/>
                </a:highlight>
              </a:rPr>
              <a:t>Control:</a:t>
            </a:r>
            <a:endParaRPr sz="1700" b="1">
              <a:solidFill>
                <a:schemeClr val="dk1"/>
              </a:solidFill>
              <a:highlight>
                <a:srgbClr val="FFFFFF"/>
              </a:highlight>
            </a:endParaRPr>
          </a:p>
          <a:p>
            <a:pPr marL="914400" marR="50800" lvl="1" indent="-336550" algn="l" rtl="0">
              <a:lnSpc>
                <a:spcPct val="100000"/>
              </a:lnSpc>
              <a:spcBef>
                <a:spcPts val="0"/>
              </a:spcBef>
              <a:spcAft>
                <a:spcPts val="0"/>
              </a:spcAft>
              <a:buClr>
                <a:schemeClr val="dk1"/>
              </a:buClr>
              <a:buSzPts val="1700"/>
              <a:buFont typeface="Roboto"/>
              <a:buAutoNum type="alphaLcPeriod"/>
            </a:pPr>
            <a:r>
              <a:rPr lang="en" sz="1700">
                <a:solidFill>
                  <a:schemeClr val="dk1"/>
                </a:solidFill>
                <a:highlight>
                  <a:srgbClr val="FFFFFF"/>
                </a:highlight>
              </a:rPr>
              <a:t>RL can be used for </a:t>
            </a:r>
            <a:r>
              <a:rPr lang="en" sz="1700" b="1">
                <a:solidFill>
                  <a:schemeClr val="dk1"/>
                </a:solidFill>
                <a:highlight>
                  <a:srgbClr val="FFFFFF"/>
                </a:highlight>
              </a:rPr>
              <a:t>adaptive control</a:t>
            </a:r>
            <a:r>
              <a:rPr lang="en" sz="1700">
                <a:solidFill>
                  <a:schemeClr val="dk1"/>
                </a:solidFill>
                <a:highlight>
                  <a:srgbClr val="FFFFFF"/>
                </a:highlight>
              </a:rPr>
              <a:t> such as Factory processes, admission control in telecommunication, and Helicopter pilot is an example of reinforcement learning.</a:t>
            </a:r>
            <a:endParaRPr sz="1700">
              <a:solidFill>
                <a:schemeClr val="dk1"/>
              </a:solidFill>
              <a:highlight>
                <a:srgbClr val="FFFFFF"/>
              </a:highlight>
            </a:endParaRPr>
          </a:p>
          <a:p>
            <a:pPr marL="457200" marR="25400" lvl="0" indent="-336550" algn="l" rtl="0">
              <a:lnSpc>
                <a:spcPct val="100000"/>
              </a:lnSpc>
              <a:spcBef>
                <a:spcPts val="0"/>
              </a:spcBef>
              <a:spcAft>
                <a:spcPts val="0"/>
              </a:spcAft>
              <a:buClr>
                <a:schemeClr val="dk1"/>
              </a:buClr>
              <a:buSzPts val="1700"/>
              <a:buFont typeface="Arial"/>
              <a:buAutoNum type="arabicPeriod"/>
            </a:pPr>
            <a:r>
              <a:rPr lang="en" sz="1700" b="1">
                <a:solidFill>
                  <a:schemeClr val="dk1"/>
                </a:solidFill>
                <a:highlight>
                  <a:srgbClr val="FFFFFF"/>
                </a:highlight>
              </a:rPr>
              <a:t>Game Playing:</a:t>
            </a:r>
            <a:endParaRPr sz="1700" b="1">
              <a:solidFill>
                <a:schemeClr val="dk1"/>
              </a:solidFill>
              <a:highlight>
                <a:srgbClr val="FFFFFF"/>
              </a:highlight>
            </a:endParaRPr>
          </a:p>
          <a:p>
            <a:pPr marL="914400" marR="50800" lvl="1" indent="-336550" algn="l" rtl="0">
              <a:lnSpc>
                <a:spcPct val="100000"/>
              </a:lnSpc>
              <a:spcBef>
                <a:spcPts val="0"/>
              </a:spcBef>
              <a:spcAft>
                <a:spcPts val="0"/>
              </a:spcAft>
              <a:buClr>
                <a:schemeClr val="dk1"/>
              </a:buClr>
              <a:buSzPts val="1700"/>
              <a:buFont typeface="Roboto"/>
              <a:buAutoNum type="alphaLcPeriod"/>
            </a:pPr>
            <a:r>
              <a:rPr lang="en" sz="1700">
                <a:solidFill>
                  <a:schemeClr val="dk1"/>
                </a:solidFill>
                <a:highlight>
                  <a:srgbClr val="FFFFFF"/>
                </a:highlight>
              </a:rPr>
              <a:t>RL can be used in </a:t>
            </a:r>
            <a:r>
              <a:rPr lang="en" sz="1700" b="1">
                <a:solidFill>
                  <a:schemeClr val="dk1"/>
                </a:solidFill>
                <a:highlight>
                  <a:srgbClr val="FFFFFF"/>
                </a:highlight>
              </a:rPr>
              <a:t>Game playing</a:t>
            </a:r>
            <a:r>
              <a:rPr lang="en" sz="1700">
                <a:solidFill>
                  <a:schemeClr val="dk1"/>
                </a:solidFill>
                <a:highlight>
                  <a:srgbClr val="FFFFFF"/>
                </a:highlight>
              </a:rPr>
              <a:t> such as tic-tac-toe, chess, etc.</a:t>
            </a:r>
            <a:endParaRPr sz="1700">
              <a:solidFill>
                <a:schemeClr val="dk1"/>
              </a:solidFill>
              <a:highlight>
                <a:srgbClr val="FFFFFF"/>
              </a:highlight>
            </a:endParaRPr>
          </a:p>
          <a:p>
            <a:pPr marL="457200" marR="25400" lvl="0" indent="-336550" algn="l" rtl="0">
              <a:lnSpc>
                <a:spcPct val="100000"/>
              </a:lnSpc>
              <a:spcBef>
                <a:spcPts val="0"/>
              </a:spcBef>
              <a:spcAft>
                <a:spcPts val="0"/>
              </a:spcAft>
              <a:buClr>
                <a:schemeClr val="dk1"/>
              </a:buClr>
              <a:buSzPts val="1700"/>
              <a:buFont typeface="Arial"/>
              <a:buAutoNum type="arabicPeriod"/>
            </a:pPr>
            <a:r>
              <a:rPr lang="en" sz="1700" b="1">
                <a:solidFill>
                  <a:schemeClr val="dk1"/>
                </a:solidFill>
                <a:highlight>
                  <a:srgbClr val="FFFFFF"/>
                </a:highlight>
              </a:rPr>
              <a:t>Chemistry:</a:t>
            </a:r>
            <a:endParaRPr sz="1700" b="1">
              <a:solidFill>
                <a:schemeClr val="dk1"/>
              </a:solidFill>
              <a:highlight>
                <a:srgbClr val="FFFFFF"/>
              </a:highlight>
            </a:endParaRPr>
          </a:p>
          <a:p>
            <a:pPr marL="914400" marR="50800" lvl="1" indent="-336550" algn="l" rtl="0">
              <a:lnSpc>
                <a:spcPct val="100000"/>
              </a:lnSpc>
              <a:spcBef>
                <a:spcPts val="0"/>
              </a:spcBef>
              <a:spcAft>
                <a:spcPts val="0"/>
              </a:spcAft>
              <a:buClr>
                <a:schemeClr val="dk1"/>
              </a:buClr>
              <a:buSzPts val="1700"/>
              <a:buFont typeface="Arial"/>
              <a:buAutoNum type="alphaLcPeriod"/>
            </a:pPr>
            <a:r>
              <a:rPr lang="en" sz="1700">
                <a:solidFill>
                  <a:schemeClr val="dk1"/>
                </a:solidFill>
                <a:highlight>
                  <a:srgbClr val="FFFFFF"/>
                </a:highlight>
              </a:rPr>
              <a:t>RL can be used for optimizing the chemical reactions.</a:t>
            </a:r>
            <a:endParaRPr sz="1700">
              <a:solidFill>
                <a:schemeClr val="dk1"/>
              </a:solidFill>
              <a:highlight>
                <a:srgbClr val="FFFFFF"/>
              </a:highlight>
            </a:endParaRPr>
          </a:p>
          <a:p>
            <a:pPr marL="457200" marR="25400" lvl="0" indent="-336550" algn="l" rtl="0">
              <a:lnSpc>
                <a:spcPct val="100000"/>
              </a:lnSpc>
              <a:spcBef>
                <a:spcPts val="0"/>
              </a:spcBef>
              <a:spcAft>
                <a:spcPts val="0"/>
              </a:spcAft>
              <a:buClr>
                <a:schemeClr val="dk1"/>
              </a:buClr>
              <a:buSzPts val="1700"/>
              <a:buFont typeface="Arial"/>
              <a:buAutoNum type="arabicPeriod"/>
            </a:pPr>
            <a:r>
              <a:rPr lang="en" sz="1700" b="1">
                <a:solidFill>
                  <a:schemeClr val="dk1"/>
                </a:solidFill>
                <a:highlight>
                  <a:srgbClr val="FFFFFF"/>
                </a:highlight>
              </a:rPr>
              <a:t>Business:</a:t>
            </a:r>
            <a:endParaRPr sz="1700" b="1">
              <a:solidFill>
                <a:schemeClr val="dk1"/>
              </a:solidFill>
              <a:highlight>
                <a:srgbClr val="FFFFFF"/>
              </a:highlight>
            </a:endParaRPr>
          </a:p>
          <a:p>
            <a:pPr marL="914400" marR="50800" lvl="1" indent="-336550" algn="l" rtl="0">
              <a:lnSpc>
                <a:spcPct val="100000"/>
              </a:lnSpc>
              <a:spcBef>
                <a:spcPts val="0"/>
              </a:spcBef>
              <a:spcAft>
                <a:spcPts val="0"/>
              </a:spcAft>
              <a:buClr>
                <a:schemeClr val="dk1"/>
              </a:buClr>
              <a:buSzPts val="1700"/>
              <a:buFont typeface="Arial"/>
              <a:buAutoNum type="alphaLcPeriod"/>
            </a:pPr>
            <a:r>
              <a:rPr lang="en" sz="1700">
                <a:solidFill>
                  <a:schemeClr val="dk1"/>
                </a:solidFill>
                <a:highlight>
                  <a:srgbClr val="FFFFFF"/>
                </a:highlight>
              </a:rPr>
              <a:t>RL is now used for business strategy planning.</a:t>
            </a:r>
            <a:endParaRPr sz="1700">
              <a:solidFill>
                <a:schemeClr val="dk1"/>
              </a:solidFill>
              <a:highlight>
                <a:srgbClr val="FFFFFF"/>
              </a:highlight>
            </a:endParaRPr>
          </a:p>
          <a:p>
            <a:pPr marL="457200" marR="25400" lvl="0" indent="-336550" algn="l" rtl="0">
              <a:lnSpc>
                <a:spcPct val="100000"/>
              </a:lnSpc>
              <a:spcBef>
                <a:spcPts val="0"/>
              </a:spcBef>
              <a:spcAft>
                <a:spcPts val="0"/>
              </a:spcAft>
              <a:buClr>
                <a:schemeClr val="dk1"/>
              </a:buClr>
              <a:buSzPts val="1700"/>
              <a:buFont typeface="Arial"/>
              <a:buAutoNum type="arabicPeriod"/>
            </a:pPr>
            <a:r>
              <a:rPr lang="en" sz="1700" b="1">
                <a:solidFill>
                  <a:schemeClr val="dk1"/>
                </a:solidFill>
                <a:highlight>
                  <a:srgbClr val="FFFFFF"/>
                </a:highlight>
              </a:rPr>
              <a:t>Manufacturing:</a:t>
            </a:r>
            <a:endParaRPr sz="1700" b="1">
              <a:solidFill>
                <a:schemeClr val="dk1"/>
              </a:solidFill>
              <a:highlight>
                <a:srgbClr val="FFFFFF"/>
              </a:highlight>
            </a:endParaRPr>
          </a:p>
          <a:p>
            <a:pPr marL="914400" marR="50800" lvl="1" indent="-336550" algn="l" rtl="0">
              <a:lnSpc>
                <a:spcPct val="100000"/>
              </a:lnSpc>
              <a:spcBef>
                <a:spcPts val="0"/>
              </a:spcBef>
              <a:spcAft>
                <a:spcPts val="0"/>
              </a:spcAft>
              <a:buClr>
                <a:schemeClr val="dk1"/>
              </a:buClr>
              <a:buSzPts val="1700"/>
              <a:buFont typeface="Arial"/>
              <a:buAutoNum type="alphaLcPeriod"/>
            </a:pPr>
            <a:r>
              <a:rPr lang="en" sz="1700">
                <a:solidFill>
                  <a:schemeClr val="dk1"/>
                </a:solidFill>
                <a:highlight>
                  <a:srgbClr val="FFFFFF"/>
                </a:highlight>
              </a:rPr>
              <a:t>In various automobile manufacturing companies, the robots use deep reinforcement learning to pick goods and put them in some containers.</a:t>
            </a:r>
            <a:endParaRPr sz="1700">
              <a:solidFill>
                <a:schemeClr val="dk1"/>
              </a:solidFill>
              <a:highlight>
                <a:srgbClr val="FFFFFF"/>
              </a:highlight>
            </a:endParaRPr>
          </a:p>
          <a:p>
            <a:pPr marL="457200" marR="25400" lvl="0" indent="-336550" algn="l" rtl="0">
              <a:lnSpc>
                <a:spcPct val="100000"/>
              </a:lnSpc>
              <a:spcBef>
                <a:spcPts val="0"/>
              </a:spcBef>
              <a:spcAft>
                <a:spcPts val="0"/>
              </a:spcAft>
              <a:buClr>
                <a:schemeClr val="dk1"/>
              </a:buClr>
              <a:buSzPts val="1700"/>
              <a:buFont typeface="Arial"/>
              <a:buAutoNum type="arabicPeriod"/>
            </a:pPr>
            <a:r>
              <a:rPr lang="en" sz="1700" b="1">
                <a:solidFill>
                  <a:schemeClr val="dk1"/>
                </a:solidFill>
                <a:highlight>
                  <a:srgbClr val="FFFFFF"/>
                </a:highlight>
              </a:rPr>
              <a:t>Finance Sector:</a:t>
            </a:r>
            <a:endParaRPr sz="1700" b="1">
              <a:solidFill>
                <a:schemeClr val="dk1"/>
              </a:solidFill>
              <a:highlight>
                <a:srgbClr val="FFFFFF"/>
              </a:highlight>
            </a:endParaRPr>
          </a:p>
          <a:p>
            <a:pPr marL="914400" marR="50800" lvl="1" indent="-336550" algn="l" rtl="0">
              <a:lnSpc>
                <a:spcPct val="100000"/>
              </a:lnSpc>
              <a:spcBef>
                <a:spcPts val="0"/>
              </a:spcBef>
              <a:spcAft>
                <a:spcPts val="0"/>
              </a:spcAft>
              <a:buClr>
                <a:schemeClr val="dk1"/>
              </a:buClr>
              <a:buSzPts val="1700"/>
              <a:buFont typeface="Arial"/>
              <a:buAutoNum type="alphaLcPeriod"/>
            </a:pPr>
            <a:r>
              <a:rPr lang="en" sz="1700">
                <a:solidFill>
                  <a:schemeClr val="dk1"/>
                </a:solidFill>
                <a:highlight>
                  <a:srgbClr val="FFFFFF"/>
                </a:highlight>
              </a:rPr>
              <a:t>The RL is currently used in the finance sector for evaluating trading strategies.</a:t>
            </a:r>
            <a:endParaRPr sz="1700">
              <a:solidFill>
                <a:schemeClr val="dk1"/>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graphicFrame>
        <p:nvGraphicFramePr>
          <p:cNvPr id="246" name="Google Shape;246;p44"/>
          <p:cNvGraphicFramePr/>
          <p:nvPr/>
        </p:nvGraphicFramePr>
        <p:xfrm>
          <a:off x="544425" y="256500"/>
          <a:ext cx="8235125" cy="4608567"/>
        </p:xfrm>
        <a:graphic>
          <a:graphicData uri="http://schemas.openxmlformats.org/drawingml/2006/table">
            <a:tbl>
              <a:tblPr>
                <a:solidFill>
                  <a:srgbClr val="FFFFFF"/>
                </a:solidFill>
                <a:tableStyleId>{ED9729F4-E920-4D56-BB8A-A8B73D8E7C01}</a:tableStyleId>
              </a:tblPr>
              <a:tblGrid>
                <a:gridCol w="5327100">
                  <a:extLst>
                    <a:ext uri="{9D8B030D-6E8A-4147-A177-3AD203B41FA5}">
                      <a16:colId xmlns:a16="http://schemas.microsoft.com/office/drawing/2014/main" val="20000"/>
                    </a:ext>
                  </a:extLst>
                </a:gridCol>
                <a:gridCol w="2908025">
                  <a:extLst>
                    <a:ext uri="{9D8B030D-6E8A-4147-A177-3AD203B41FA5}">
                      <a16:colId xmlns:a16="http://schemas.microsoft.com/office/drawing/2014/main" val="20001"/>
                    </a:ext>
                  </a:extLst>
                </a:gridCol>
              </a:tblGrid>
              <a:tr h="1831450">
                <a:tc>
                  <a:txBody>
                    <a:bodyPr/>
                    <a:lstStyle/>
                    <a:p>
                      <a:pPr marL="0" lvl="0" indent="0" algn="l" rtl="0">
                        <a:lnSpc>
                          <a:spcPct val="115000"/>
                        </a:lnSpc>
                        <a:spcBef>
                          <a:spcPts val="0"/>
                        </a:spcBef>
                        <a:spcAft>
                          <a:spcPts val="0"/>
                        </a:spcAft>
                        <a:buNone/>
                      </a:pPr>
                      <a:r>
                        <a:rPr lang="en" sz="1850" b="1">
                          <a:solidFill>
                            <a:srgbClr val="273239"/>
                          </a:solidFill>
                          <a:highlight>
                            <a:srgbClr val="FFFFFF"/>
                          </a:highlight>
                        </a:rPr>
                        <a:t>Reinforcement learning </a:t>
                      </a:r>
                      <a:r>
                        <a:rPr lang="en" sz="1850">
                          <a:solidFill>
                            <a:srgbClr val="273239"/>
                          </a:solidFill>
                          <a:highlight>
                            <a:srgbClr val="FFFFFF"/>
                          </a:highlight>
                        </a:rPr>
                        <a:t>is all about making decisions sequentially. In simple words, we can say that the output depends on the state of the current input and the next input depends on the output of the previous input</a:t>
                      </a:r>
                      <a:endParaRPr sz="1850">
                        <a:solidFill>
                          <a:srgbClr val="273239"/>
                        </a:solidFill>
                        <a:highlight>
                          <a:srgbClr val="FFFFFF"/>
                        </a:highlight>
                      </a:endParaRPr>
                    </a:p>
                  </a:txBody>
                  <a:tcPr marL="95250" marR="95250" marT="133350" marB="133350" anchor="ctr"/>
                </a:tc>
                <a:tc>
                  <a:txBody>
                    <a:bodyPr/>
                    <a:lstStyle/>
                    <a:p>
                      <a:pPr marL="0" lvl="0" indent="0" algn="l" rtl="0">
                        <a:lnSpc>
                          <a:spcPct val="115000"/>
                        </a:lnSpc>
                        <a:spcBef>
                          <a:spcPts val="0"/>
                        </a:spcBef>
                        <a:spcAft>
                          <a:spcPts val="0"/>
                        </a:spcAft>
                        <a:buNone/>
                      </a:pPr>
                      <a:r>
                        <a:rPr lang="en" sz="1850">
                          <a:solidFill>
                            <a:srgbClr val="273239"/>
                          </a:solidFill>
                          <a:highlight>
                            <a:srgbClr val="FFFFFF"/>
                          </a:highlight>
                        </a:rPr>
                        <a:t>In </a:t>
                      </a:r>
                      <a:r>
                        <a:rPr lang="en" sz="1850" b="1">
                          <a:solidFill>
                            <a:srgbClr val="273239"/>
                          </a:solidFill>
                          <a:highlight>
                            <a:srgbClr val="FFFFFF"/>
                          </a:highlight>
                        </a:rPr>
                        <a:t>Supervised learning</a:t>
                      </a:r>
                      <a:r>
                        <a:rPr lang="en" sz="1850">
                          <a:solidFill>
                            <a:srgbClr val="273239"/>
                          </a:solidFill>
                          <a:highlight>
                            <a:srgbClr val="FFFFFF"/>
                          </a:highlight>
                        </a:rPr>
                        <a:t>, the decision is made on the initial input or the input given at the start</a:t>
                      </a:r>
                      <a:endParaRPr sz="1850">
                        <a:solidFill>
                          <a:srgbClr val="273239"/>
                        </a:solidFill>
                        <a:highlight>
                          <a:srgbClr val="FFFFFF"/>
                        </a:highlight>
                      </a:endParaRPr>
                    </a:p>
                  </a:txBody>
                  <a:tcPr marL="95250" marR="95250" marT="133350" marB="133350" anchor="ctr"/>
                </a:tc>
                <a:extLst>
                  <a:ext uri="{0D108BD9-81ED-4DB2-BD59-A6C34878D82A}">
                    <a16:rowId xmlns:a16="http://schemas.microsoft.com/office/drawing/2014/main" val="10000"/>
                  </a:ext>
                </a:extLst>
              </a:tr>
              <a:tr h="1831450">
                <a:tc>
                  <a:txBody>
                    <a:bodyPr/>
                    <a:lstStyle/>
                    <a:p>
                      <a:pPr marL="0" lvl="0" indent="0" algn="l" rtl="0">
                        <a:lnSpc>
                          <a:spcPct val="115000"/>
                        </a:lnSpc>
                        <a:spcBef>
                          <a:spcPts val="0"/>
                        </a:spcBef>
                        <a:spcAft>
                          <a:spcPts val="0"/>
                        </a:spcAft>
                        <a:buNone/>
                      </a:pPr>
                      <a:r>
                        <a:rPr lang="en" sz="1850">
                          <a:solidFill>
                            <a:srgbClr val="273239"/>
                          </a:solidFill>
                          <a:highlight>
                            <a:srgbClr val="FFFFFF"/>
                          </a:highlight>
                        </a:rPr>
                        <a:t>In Reinforcement learning decision is dependent, So we give labels to sequences of dependent decisions</a:t>
                      </a:r>
                      <a:endParaRPr sz="1850">
                        <a:solidFill>
                          <a:srgbClr val="273239"/>
                        </a:solidFill>
                        <a:highlight>
                          <a:srgbClr val="FFFFFF"/>
                        </a:highlight>
                      </a:endParaRPr>
                    </a:p>
                  </a:txBody>
                  <a:tcPr marL="95250" marR="95250" marT="133350" marB="133350" anchor="ctr"/>
                </a:tc>
                <a:tc>
                  <a:txBody>
                    <a:bodyPr/>
                    <a:lstStyle/>
                    <a:p>
                      <a:pPr marL="0" lvl="0" indent="0" algn="l" rtl="0">
                        <a:lnSpc>
                          <a:spcPct val="115000"/>
                        </a:lnSpc>
                        <a:spcBef>
                          <a:spcPts val="0"/>
                        </a:spcBef>
                        <a:spcAft>
                          <a:spcPts val="0"/>
                        </a:spcAft>
                        <a:buNone/>
                      </a:pPr>
                      <a:r>
                        <a:rPr lang="en" sz="1850">
                          <a:solidFill>
                            <a:srgbClr val="273239"/>
                          </a:solidFill>
                          <a:highlight>
                            <a:srgbClr val="FFFFFF"/>
                          </a:highlight>
                        </a:rPr>
                        <a:t>In supervised learning the decisions are independent of each other so labels are given to each decision.</a:t>
                      </a:r>
                      <a:endParaRPr sz="1850">
                        <a:solidFill>
                          <a:srgbClr val="273239"/>
                        </a:solidFill>
                        <a:highlight>
                          <a:srgbClr val="FFFFFF"/>
                        </a:highlight>
                      </a:endParaRPr>
                    </a:p>
                  </a:txBody>
                  <a:tcPr marL="95250" marR="95250" marT="133350" marB="133350" anchor="ctr"/>
                </a:tc>
                <a:extLst>
                  <a:ext uri="{0D108BD9-81ED-4DB2-BD59-A6C34878D82A}">
                    <a16:rowId xmlns:a16="http://schemas.microsoft.com/office/drawing/2014/main" val="10001"/>
                  </a:ext>
                </a:extLst>
              </a:tr>
              <a:tr h="887975">
                <a:tc>
                  <a:txBody>
                    <a:bodyPr/>
                    <a:lstStyle/>
                    <a:p>
                      <a:pPr marL="0" lvl="0" indent="0" algn="l" rtl="0">
                        <a:lnSpc>
                          <a:spcPct val="115000"/>
                        </a:lnSpc>
                        <a:spcBef>
                          <a:spcPts val="0"/>
                        </a:spcBef>
                        <a:spcAft>
                          <a:spcPts val="0"/>
                        </a:spcAft>
                        <a:buNone/>
                      </a:pPr>
                      <a:r>
                        <a:rPr lang="en" sz="1850">
                          <a:solidFill>
                            <a:srgbClr val="273239"/>
                          </a:solidFill>
                          <a:highlight>
                            <a:srgbClr val="FFFFFF"/>
                          </a:highlight>
                        </a:rPr>
                        <a:t>Example: Chess game</a:t>
                      </a:r>
                      <a:endParaRPr sz="1850">
                        <a:solidFill>
                          <a:srgbClr val="273239"/>
                        </a:solidFill>
                        <a:highlight>
                          <a:srgbClr val="FFFFFF"/>
                        </a:highlight>
                      </a:endParaRPr>
                    </a:p>
                  </a:txBody>
                  <a:tcPr marL="95250" marR="95250" marT="133350" marB="133350" anchor="ctr"/>
                </a:tc>
                <a:tc>
                  <a:txBody>
                    <a:bodyPr/>
                    <a:lstStyle/>
                    <a:p>
                      <a:pPr marL="0" lvl="0" indent="0" algn="l" rtl="0">
                        <a:lnSpc>
                          <a:spcPct val="115000"/>
                        </a:lnSpc>
                        <a:spcBef>
                          <a:spcPts val="0"/>
                        </a:spcBef>
                        <a:spcAft>
                          <a:spcPts val="0"/>
                        </a:spcAft>
                        <a:buNone/>
                      </a:pPr>
                      <a:r>
                        <a:rPr lang="en" sz="1850">
                          <a:solidFill>
                            <a:srgbClr val="273239"/>
                          </a:solidFill>
                          <a:highlight>
                            <a:srgbClr val="FFFFFF"/>
                          </a:highlight>
                        </a:rPr>
                        <a:t>Example: Object recognition</a:t>
                      </a:r>
                      <a:endParaRPr sz="1850">
                        <a:solidFill>
                          <a:srgbClr val="273239"/>
                        </a:solidFill>
                        <a:highlight>
                          <a:srgbClr val="FFFFFF"/>
                        </a:highlight>
                      </a:endParaRPr>
                    </a:p>
                  </a:txBody>
                  <a:tcPr marL="95250" marR="95250" marT="133350" marB="13335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5"/>
          <p:cNvPicPr preferRelativeResize="0"/>
          <p:nvPr/>
        </p:nvPicPr>
        <p:blipFill>
          <a:blip r:embed="rId3">
            <a:alphaModFix/>
          </a:blip>
          <a:stretch>
            <a:fillRect/>
          </a:stretch>
        </p:blipFill>
        <p:spPr>
          <a:xfrm>
            <a:off x="5587425" y="3351400"/>
            <a:ext cx="3404175" cy="1573575"/>
          </a:xfrm>
          <a:prstGeom prst="rect">
            <a:avLst/>
          </a:prstGeom>
          <a:noFill/>
          <a:ln>
            <a:noFill/>
          </a:ln>
        </p:spPr>
      </p:pic>
      <p:pic>
        <p:nvPicPr>
          <p:cNvPr id="252" name="Google Shape;252;p45"/>
          <p:cNvPicPr preferRelativeResize="0"/>
          <p:nvPr/>
        </p:nvPicPr>
        <p:blipFill>
          <a:blip r:embed="rId4">
            <a:alphaModFix/>
          </a:blip>
          <a:stretch>
            <a:fillRect/>
          </a:stretch>
        </p:blipFill>
        <p:spPr>
          <a:xfrm>
            <a:off x="5316300" y="156925"/>
            <a:ext cx="3518474" cy="3194475"/>
          </a:xfrm>
          <a:prstGeom prst="rect">
            <a:avLst/>
          </a:prstGeom>
          <a:noFill/>
          <a:ln>
            <a:noFill/>
          </a:ln>
        </p:spPr>
      </p:pic>
      <p:pic>
        <p:nvPicPr>
          <p:cNvPr id="253" name="Google Shape;253;p45"/>
          <p:cNvPicPr preferRelativeResize="0"/>
          <p:nvPr/>
        </p:nvPicPr>
        <p:blipFill>
          <a:blip r:embed="rId5">
            <a:alphaModFix/>
          </a:blip>
          <a:stretch>
            <a:fillRect/>
          </a:stretch>
        </p:blipFill>
        <p:spPr>
          <a:xfrm>
            <a:off x="102726" y="440100"/>
            <a:ext cx="5213575" cy="43250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100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Pre-requisite:Learning agents</a:t>
            </a:r>
            <a:endParaRPr/>
          </a:p>
        </p:txBody>
      </p:sp>
      <p:pic>
        <p:nvPicPr>
          <p:cNvPr id="68" name="Google Shape;68;p15"/>
          <p:cNvPicPr preferRelativeResize="0"/>
          <p:nvPr/>
        </p:nvPicPr>
        <p:blipFill>
          <a:blip r:embed="rId3">
            <a:alphaModFix/>
          </a:blip>
          <a:stretch>
            <a:fillRect/>
          </a:stretch>
        </p:blipFill>
        <p:spPr>
          <a:xfrm>
            <a:off x="311700" y="763000"/>
            <a:ext cx="5349601" cy="4236500"/>
          </a:xfrm>
          <a:prstGeom prst="rect">
            <a:avLst/>
          </a:prstGeom>
          <a:noFill/>
          <a:ln>
            <a:noFill/>
          </a:ln>
        </p:spPr>
      </p:pic>
      <p:pic>
        <p:nvPicPr>
          <p:cNvPr id="69" name="Google Shape;69;p15"/>
          <p:cNvPicPr preferRelativeResize="0"/>
          <p:nvPr/>
        </p:nvPicPr>
        <p:blipFill>
          <a:blip r:embed="rId4">
            <a:alphaModFix/>
          </a:blip>
          <a:stretch>
            <a:fillRect/>
          </a:stretch>
        </p:blipFill>
        <p:spPr>
          <a:xfrm>
            <a:off x="5762050" y="100050"/>
            <a:ext cx="2857500" cy="1600200"/>
          </a:xfrm>
          <a:prstGeom prst="rect">
            <a:avLst/>
          </a:prstGeom>
          <a:noFill/>
          <a:ln>
            <a:noFill/>
          </a:ln>
        </p:spPr>
      </p:pic>
      <p:pic>
        <p:nvPicPr>
          <p:cNvPr id="70" name="Google Shape;70;p15"/>
          <p:cNvPicPr preferRelativeResize="0"/>
          <p:nvPr/>
        </p:nvPicPr>
        <p:blipFill>
          <a:blip r:embed="rId5">
            <a:alphaModFix/>
          </a:blip>
          <a:stretch>
            <a:fillRect/>
          </a:stretch>
        </p:blipFill>
        <p:spPr>
          <a:xfrm>
            <a:off x="5517849" y="2713899"/>
            <a:ext cx="3509425" cy="2429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title"/>
          </p:nvPr>
        </p:nvSpPr>
        <p:spPr>
          <a:xfrm>
            <a:off x="165300" y="125475"/>
            <a:ext cx="8813400" cy="844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1600" b="1">
                <a:solidFill>
                  <a:srgbClr val="222222"/>
                </a:solidFill>
                <a:highlight>
                  <a:srgbClr val="FFFFFF"/>
                </a:highlight>
              </a:rPr>
              <a:t>Markov Decision Process </a:t>
            </a:r>
            <a:r>
              <a:rPr lang="en" sz="1600">
                <a:solidFill>
                  <a:srgbClr val="222222"/>
                </a:solidFill>
                <a:highlight>
                  <a:srgbClr val="FFFFFF"/>
                </a:highlight>
              </a:rPr>
              <a:t>(MDP) is a mathematical framework to describe an environment in reinforcement learning. </a:t>
            </a:r>
            <a:endParaRPr sz="1600"/>
          </a:p>
        </p:txBody>
      </p:sp>
      <p:pic>
        <p:nvPicPr>
          <p:cNvPr id="259" name="Google Shape;259;p46"/>
          <p:cNvPicPr preferRelativeResize="0"/>
          <p:nvPr/>
        </p:nvPicPr>
        <p:blipFill>
          <a:blip r:embed="rId3">
            <a:alphaModFix/>
          </a:blip>
          <a:stretch>
            <a:fillRect/>
          </a:stretch>
        </p:blipFill>
        <p:spPr>
          <a:xfrm>
            <a:off x="2575886" y="561937"/>
            <a:ext cx="4891688" cy="1703300"/>
          </a:xfrm>
          <a:prstGeom prst="rect">
            <a:avLst/>
          </a:prstGeom>
          <a:noFill/>
          <a:ln>
            <a:noFill/>
          </a:ln>
        </p:spPr>
      </p:pic>
      <p:sp>
        <p:nvSpPr>
          <p:cNvPr id="260" name="Google Shape;260;p46"/>
          <p:cNvSpPr txBox="1"/>
          <p:nvPr/>
        </p:nvSpPr>
        <p:spPr>
          <a:xfrm>
            <a:off x="292750" y="2547500"/>
            <a:ext cx="8708700" cy="21240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en" sz="1450">
                <a:solidFill>
                  <a:srgbClr val="222222"/>
                </a:solidFill>
                <a:highlight>
                  <a:srgbClr val="FFFFFF"/>
                </a:highlight>
              </a:rPr>
              <a:t>The agent and the environment interact at each discrete time step, t = 0, 1, 2, 3…At each time step, the agent gets information about the environment </a:t>
            </a:r>
            <a:r>
              <a:rPr lang="en" sz="1450" b="1">
                <a:solidFill>
                  <a:srgbClr val="222222"/>
                </a:solidFill>
                <a:highlight>
                  <a:srgbClr val="FFFFFF"/>
                </a:highlight>
              </a:rPr>
              <a:t>state S</a:t>
            </a:r>
            <a:r>
              <a:rPr lang="en" sz="1100" b="1">
                <a:solidFill>
                  <a:srgbClr val="222222"/>
                </a:solidFill>
                <a:highlight>
                  <a:srgbClr val="FFFFFF"/>
                </a:highlight>
              </a:rPr>
              <a:t>t</a:t>
            </a:r>
            <a:r>
              <a:rPr lang="en" sz="1450">
                <a:solidFill>
                  <a:srgbClr val="222222"/>
                </a:solidFill>
                <a:highlight>
                  <a:srgbClr val="FFFFFF"/>
                </a:highlight>
              </a:rPr>
              <a:t>. Based on the environment state at instant t, the agent chooses an</a:t>
            </a:r>
            <a:r>
              <a:rPr lang="en" sz="1450" b="1">
                <a:solidFill>
                  <a:srgbClr val="222222"/>
                </a:solidFill>
                <a:highlight>
                  <a:srgbClr val="FFFFFF"/>
                </a:highlight>
              </a:rPr>
              <a:t> action A</a:t>
            </a:r>
            <a:r>
              <a:rPr lang="en" sz="1100" b="1">
                <a:solidFill>
                  <a:srgbClr val="222222"/>
                </a:solidFill>
                <a:highlight>
                  <a:srgbClr val="FFFFFF"/>
                </a:highlight>
              </a:rPr>
              <a:t>t</a:t>
            </a:r>
            <a:r>
              <a:rPr lang="en" sz="1450" b="1">
                <a:solidFill>
                  <a:srgbClr val="222222"/>
                </a:solidFill>
                <a:highlight>
                  <a:srgbClr val="FFFFFF"/>
                </a:highlight>
              </a:rPr>
              <a:t>.</a:t>
            </a:r>
            <a:r>
              <a:rPr lang="en" sz="1450">
                <a:solidFill>
                  <a:srgbClr val="222222"/>
                </a:solidFill>
                <a:highlight>
                  <a:srgbClr val="FFFFFF"/>
                </a:highlight>
              </a:rPr>
              <a:t> In the following instant, the agent also receives a numerical </a:t>
            </a:r>
            <a:r>
              <a:rPr lang="en" sz="1450" b="1">
                <a:solidFill>
                  <a:srgbClr val="222222"/>
                </a:solidFill>
                <a:highlight>
                  <a:srgbClr val="FFFFFF"/>
                </a:highlight>
              </a:rPr>
              <a:t>reward signal R</a:t>
            </a:r>
            <a:r>
              <a:rPr lang="en" sz="1100" b="1">
                <a:solidFill>
                  <a:srgbClr val="222222"/>
                </a:solidFill>
                <a:highlight>
                  <a:srgbClr val="FFFFFF"/>
                </a:highlight>
              </a:rPr>
              <a:t>t+1</a:t>
            </a:r>
            <a:r>
              <a:rPr lang="en" sz="1450">
                <a:solidFill>
                  <a:srgbClr val="222222"/>
                </a:solidFill>
                <a:highlight>
                  <a:srgbClr val="FFFFFF"/>
                </a:highlight>
              </a:rPr>
              <a:t>. This thus gives rise to a sequence like </a:t>
            </a:r>
            <a:r>
              <a:rPr lang="en" sz="1450" b="1">
                <a:solidFill>
                  <a:srgbClr val="222222"/>
                </a:solidFill>
                <a:highlight>
                  <a:srgbClr val="FFFFFF"/>
                </a:highlight>
              </a:rPr>
              <a:t>S</a:t>
            </a:r>
            <a:r>
              <a:rPr lang="en" sz="1100" b="1">
                <a:solidFill>
                  <a:srgbClr val="222222"/>
                </a:solidFill>
                <a:highlight>
                  <a:srgbClr val="FFFFFF"/>
                </a:highlight>
              </a:rPr>
              <a:t>0</a:t>
            </a:r>
            <a:r>
              <a:rPr lang="en" sz="1450" b="1">
                <a:solidFill>
                  <a:srgbClr val="222222"/>
                </a:solidFill>
                <a:highlight>
                  <a:srgbClr val="FFFFFF"/>
                </a:highlight>
              </a:rPr>
              <a:t>, A</a:t>
            </a:r>
            <a:r>
              <a:rPr lang="en" sz="1100" b="1">
                <a:solidFill>
                  <a:srgbClr val="222222"/>
                </a:solidFill>
                <a:highlight>
                  <a:srgbClr val="FFFFFF"/>
                </a:highlight>
              </a:rPr>
              <a:t>0</a:t>
            </a:r>
            <a:r>
              <a:rPr lang="en" sz="1450" b="1">
                <a:solidFill>
                  <a:srgbClr val="222222"/>
                </a:solidFill>
                <a:highlight>
                  <a:srgbClr val="FFFFFF"/>
                </a:highlight>
              </a:rPr>
              <a:t>, R</a:t>
            </a:r>
            <a:r>
              <a:rPr lang="en" sz="1100" b="1">
                <a:solidFill>
                  <a:srgbClr val="222222"/>
                </a:solidFill>
                <a:highlight>
                  <a:srgbClr val="FFFFFF"/>
                </a:highlight>
              </a:rPr>
              <a:t>1</a:t>
            </a:r>
            <a:r>
              <a:rPr lang="en" sz="1450">
                <a:solidFill>
                  <a:srgbClr val="222222"/>
                </a:solidFill>
                <a:highlight>
                  <a:srgbClr val="FFFFFF"/>
                </a:highlight>
              </a:rPr>
              <a:t>, S</a:t>
            </a:r>
            <a:r>
              <a:rPr lang="en" sz="1100">
                <a:solidFill>
                  <a:srgbClr val="222222"/>
                </a:solidFill>
                <a:highlight>
                  <a:srgbClr val="FFFFFF"/>
                </a:highlight>
              </a:rPr>
              <a:t>1</a:t>
            </a:r>
            <a:r>
              <a:rPr lang="en" sz="1450">
                <a:solidFill>
                  <a:srgbClr val="222222"/>
                </a:solidFill>
                <a:highlight>
                  <a:srgbClr val="FFFFFF"/>
                </a:highlight>
              </a:rPr>
              <a:t>, A</a:t>
            </a:r>
            <a:r>
              <a:rPr lang="en" sz="1100">
                <a:solidFill>
                  <a:srgbClr val="222222"/>
                </a:solidFill>
                <a:highlight>
                  <a:srgbClr val="FFFFFF"/>
                </a:highlight>
              </a:rPr>
              <a:t>1</a:t>
            </a:r>
            <a:r>
              <a:rPr lang="en" sz="1450">
                <a:solidFill>
                  <a:srgbClr val="222222"/>
                </a:solidFill>
                <a:highlight>
                  <a:srgbClr val="FFFFFF"/>
                </a:highlight>
              </a:rPr>
              <a:t>, R</a:t>
            </a:r>
            <a:r>
              <a:rPr lang="en" sz="1100">
                <a:solidFill>
                  <a:srgbClr val="222222"/>
                </a:solidFill>
                <a:highlight>
                  <a:srgbClr val="FFFFFF"/>
                </a:highlight>
              </a:rPr>
              <a:t>2</a:t>
            </a:r>
            <a:r>
              <a:rPr lang="en" sz="1450">
                <a:solidFill>
                  <a:srgbClr val="222222"/>
                </a:solidFill>
                <a:highlight>
                  <a:srgbClr val="FFFFFF"/>
                </a:highlight>
              </a:rPr>
              <a:t>…</a:t>
            </a:r>
            <a:endParaRPr sz="1450">
              <a:solidFill>
                <a:srgbClr val="222222"/>
              </a:solidFill>
              <a:highlight>
                <a:srgbClr val="FFFFFF"/>
              </a:highlight>
            </a:endParaRPr>
          </a:p>
          <a:p>
            <a:pPr marL="0" lvl="0" indent="0" algn="just" rtl="0">
              <a:lnSpc>
                <a:spcPct val="100000"/>
              </a:lnSpc>
              <a:spcBef>
                <a:spcPts val="1200"/>
              </a:spcBef>
              <a:spcAft>
                <a:spcPts val="1200"/>
              </a:spcAft>
              <a:buNone/>
            </a:pPr>
            <a:r>
              <a:rPr lang="en" sz="1450">
                <a:solidFill>
                  <a:srgbClr val="222222"/>
                </a:solidFill>
                <a:highlight>
                  <a:srgbClr val="FFFFFF"/>
                </a:highlight>
              </a:rPr>
              <a:t>The random variables </a:t>
            </a:r>
            <a:r>
              <a:rPr lang="en" sz="1450" b="1">
                <a:solidFill>
                  <a:srgbClr val="222222"/>
                </a:solidFill>
                <a:highlight>
                  <a:srgbClr val="FFFFFF"/>
                </a:highlight>
              </a:rPr>
              <a:t>R</a:t>
            </a:r>
            <a:r>
              <a:rPr lang="en" sz="1100" b="1">
                <a:solidFill>
                  <a:srgbClr val="222222"/>
                </a:solidFill>
                <a:highlight>
                  <a:srgbClr val="FFFFFF"/>
                </a:highlight>
              </a:rPr>
              <a:t>t</a:t>
            </a:r>
            <a:r>
              <a:rPr lang="en" sz="1450" b="1">
                <a:solidFill>
                  <a:srgbClr val="222222"/>
                </a:solidFill>
                <a:highlight>
                  <a:srgbClr val="FFFFFF"/>
                </a:highlight>
              </a:rPr>
              <a:t> and S</a:t>
            </a:r>
            <a:r>
              <a:rPr lang="en" sz="1100" b="1">
                <a:solidFill>
                  <a:srgbClr val="222222"/>
                </a:solidFill>
                <a:highlight>
                  <a:srgbClr val="FFFFFF"/>
                </a:highlight>
              </a:rPr>
              <a:t>t</a:t>
            </a:r>
            <a:r>
              <a:rPr lang="en" sz="1450" b="1">
                <a:solidFill>
                  <a:srgbClr val="222222"/>
                </a:solidFill>
                <a:highlight>
                  <a:srgbClr val="FFFFFF"/>
                </a:highlight>
              </a:rPr>
              <a:t> have well defined discrete probability distributions.</a:t>
            </a:r>
            <a:r>
              <a:rPr lang="en" sz="1450">
                <a:solidFill>
                  <a:srgbClr val="222222"/>
                </a:solidFill>
                <a:highlight>
                  <a:srgbClr val="FFFFFF"/>
                </a:highlight>
              </a:rPr>
              <a:t> These probability distributions are dependent only on the preceding state and action by virtue of Markov Property. Let S, A, and R be the sets of states, actions, and rewards. Then the probability that the values of S</a:t>
            </a:r>
            <a:r>
              <a:rPr lang="en" sz="1100">
                <a:solidFill>
                  <a:srgbClr val="222222"/>
                </a:solidFill>
                <a:highlight>
                  <a:srgbClr val="FFFFFF"/>
                </a:highlight>
              </a:rPr>
              <a:t>t</a:t>
            </a:r>
            <a:r>
              <a:rPr lang="en" sz="1450">
                <a:solidFill>
                  <a:srgbClr val="222222"/>
                </a:solidFill>
                <a:highlight>
                  <a:srgbClr val="FFFFFF"/>
                </a:highlight>
              </a:rPr>
              <a:t>, R</a:t>
            </a:r>
            <a:r>
              <a:rPr lang="en" sz="1100">
                <a:solidFill>
                  <a:srgbClr val="222222"/>
                </a:solidFill>
                <a:highlight>
                  <a:srgbClr val="FFFFFF"/>
                </a:highlight>
              </a:rPr>
              <a:t>t</a:t>
            </a:r>
            <a:r>
              <a:rPr lang="en" sz="1450">
                <a:solidFill>
                  <a:srgbClr val="222222"/>
                </a:solidFill>
                <a:highlight>
                  <a:srgbClr val="FFFFFF"/>
                </a:highlight>
              </a:rPr>
              <a:t> and A</a:t>
            </a:r>
            <a:r>
              <a:rPr lang="en" sz="1100">
                <a:solidFill>
                  <a:srgbClr val="222222"/>
                </a:solidFill>
                <a:highlight>
                  <a:srgbClr val="FFFFFF"/>
                </a:highlight>
              </a:rPr>
              <a:t>t</a:t>
            </a:r>
            <a:r>
              <a:rPr lang="en" sz="1450">
                <a:solidFill>
                  <a:srgbClr val="222222"/>
                </a:solidFill>
                <a:highlight>
                  <a:srgbClr val="FFFFFF"/>
                </a:highlight>
              </a:rPr>
              <a:t> taking values s’, r and a with previous state s is given by,</a:t>
            </a:r>
            <a:endParaRPr sz="1450">
              <a:solidFill>
                <a:srgbClr val="222222"/>
              </a:solidFill>
              <a:highlight>
                <a:srgbClr val="FFFFFF"/>
              </a:highlight>
            </a:endParaRPr>
          </a:p>
        </p:txBody>
      </p:sp>
      <p:pic>
        <p:nvPicPr>
          <p:cNvPr id="261" name="Google Shape;261;p46"/>
          <p:cNvPicPr preferRelativeResize="0"/>
          <p:nvPr/>
        </p:nvPicPr>
        <p:blipFill>
          <a:blip r:embed="rId4">
            <a:alphaModFix/>
          </a:blip>
          <a:stretch>
            <a:fillRect/>
          </a:stretch>
        </p:blipFill>
        <p:spPr>
          <a:xfrm>
            <a:off x="466725" y="4548500"/>
            <a:ext cx="6254743" cy="595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47"/>
          <p:cNvPicPr preferRelativeResize="0"/>
          <p:nvPr/>
        </p:nvPicPr>
        <p:blipFill>
          <a:blip r:embed="rId3">
            <a:alphaModFix/>
          </a:blip>
          <a:stretch>
            <a:fillRect/>
          </a:stretch>
        </p:blipFill>
        <p:spPr>
          <a:xfrm>
            <a:off x="1025425" y="383938"/>
            <a:ext cx="7205200" cy="4375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8"/>
          <p:cNvSpPr txBox="1"/>
          <p:nvPr/>
        </p:nvSpPr>
        <p:spPr>
          <a:xfrm>
            <a:off x="0" y="0"/>
            <a:ext cx="9079800" cy="34788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en" sz="1450">
                <a:solidFill>
                  <a:schemeClr val="dk1"/>
                </a:solidFill>
                <a:highlight>
                  <a:srgbClr val="FFFFFF"/>
                </a:highlight>
              </a:rPr>
              <a:t>RL can be used to implement a control strategy for a heating process.</a:t>
            </a:r>
            <a:endParaRPr sz="1450">
              <a:solidFill>
                <a:schemeClr val="dk1"/>
              </a:solidFill>
              <a:highlight>
                <a:srgbClr val="FFFFFF"/>
              </a:highlight>
            </a:endParaRPr>
          </a:p>
          <a:p>
            <a:pPr marL="0" lvl="0" indent="0" algn="just" rtl="0">
              <a:lnSpc>
                <a:spcPct val="100000"/>
              </a:lnSpc>
              <a:spcBef>
                <a:spcPts val="1200"/>
              </a:spcBef>
              <a:spcAft>
                <a:spcPts val="0"/>
              </a:spcAft>
              <a:buNone/>
            </a:pPr>
            <a:r>
              <a:rPr lang="en" sz="1450">
                <a:solidFill>
                  <a:schemeClr val="dk1"/>
                </a:solidFill>
                <a:highlight>
                  <a:srgbClr val="FFFFFF"/>
                </a:highlight>
              </a:rPr>
              <a:t>The idea is to control the temperature of a room within the specified temperature limits. The temperature inside the room is influenced by external factors such as </a:t>
            </a:r>
            <a:r>
              <a:rPr lang="en" sz="1450" b="1">
                <a:solidFill>
                  <a:schemeClr val="dk1"/>
                </a:solidFill>
                <a:highlight>
                  <a:srgbClr val="FFFFFF"/>
                </a:highlight>
              </a:rPr>
              <a:t>outside temperature, the internal heat generated</a:t>
            </a:r>
            <a:r>
              <a:rPr lang="en" sz="1450">
                <a:solidFill>
                  <a:schemeClr val="dk1"/>
                </a:solidFill>
                <a:highlight>
                  <a:srgbClr val="FFFFFF"/>
                </a:highlight>
              </a:rPr>
              <a:t>, etc.</a:t>
            </a:r>
            <a:endParaRPr sz="1450">
              <a:solidFill>
                <a:schemeClr val="dk1"/>
              </a:solidFill>
              <a:highlight>
                <a:srgbClr val="FFFFFF"/>
              </a:highlight>
            </a:endParaRPr>
          </a:p>
          <a:p>
            <a:pPr marL="0" lvl="0" indent="0" algn="just" rtl="0">
              <a:lnSpc>
                <a:spcPct val="100000"/>
              </a:lnSpc>
              <a:spcBef>
                <a:spcPts val="1200"/>
              </a:spcBef>
              <a:spcAft>
                <a:spcPts val="0"/>
              </a:spcAft>
              <a:buNone/>
            </a:pPr>
            <a:r>
              <a:rPr lang="en" sz="1450">
                <a:solidFill>
                  <a:schemeClr val="dk1"/>
                </a:solidFill>
                <a:highlight>
                  <a:srgbClr val="FFFFFF"/>
                </a:highlight>
              </a:rPr>
              <a:t>The agent, in this case, is the heating coil which has to decide the amount of heat required to control the temperature inside the room by interacting with the environment and ensure that the temperature inside the room is within the specified range. The </a:t>
            </a:r>
            <a:r>
              <a:rPr lang="en" sz="1450" b="1">
                <a:solidFill>
                  <a:schemeClr val="dk1"/>
                </a:solidFill>
                <a:highlight>
                  <a:srgbClr val="FFFFFF"/>
                </a:highlight>
              </a:rPr>
              <a:t>reward, in this case, is basically the cost paid for deviating from the optimal temperature limits.</a:t>
            </a:r>
            <a:endParaRPr sz="1450" b="1">
              <a:solidFill>
                <a:schemeClr val="dk1"/>
              </a:solidFill>
              <a:highlight>
                <a:srgbClr val="FFFFFF"/>
              </a:highlight>
            </a:endParaRPr>
          </a:p>
          <a:p>
            <a:pPr marL="0" lvl="0" indent="0" algn="just" rtl="0">
              <a:lnSpc>
                <a:spcPct val="100000"/>
              </a:lnSpc>
              <a:spcBef>
                <a:spcPts val="1200"/>
              </a:spcBef>
              <a:spcAft>
                <a:spcPts val="0"/>
              </a:spcAft>
              <a:buNone/>
            </a:pPr>
            <a:r>
              <a:rPr lang="en" sz="1450">
                <a:solidFill>
                  <a:schemeClr val="dk1"/>
                </a:solidFill>
                <a:highlight>
                  <a:srgbClr val="FFFFFF"/>
                </a:highlight>
              </a:rPr>
              <a:t>The action for the agent is the dynamic load. This dynamic load is then fed to the room simulator which is basically a heat transfer model that calculates the temperature based on the dynamic load. So, in this case, the environment is the simulation model. The state variable S</a:t>
            </a:r>
            <a:r>
              <a:rPr lang="en" sz="1100">
                <a:solidFill>
                  <a:schemeClr val="dk1"/>
                </a:solidFill>
                <a:highlight>
                  <a:srgbClr val="FFFFFF"/>
                </a:highlight>
              </a:rPr>
              <a:t>t </a:t>
            </a:r>
            <a:r>
              <a:rPr lang="en" sz="1450">
                <a:solidFill>
                  <a:schemeClr val="dk1"/>
                </a:solidFill>
                <a:highlight>
                  <a:srgbClr val="FFFFFF"/>
                </a:highlight>
              </a:rPr>
              <a:t>contains the present as well as future rewards.</a:t>
            </a:r>
            <a:endParaRPr sz="1450">
              <a:solidFill>
                <a:schemeClr val="dk1"/>
              </a:solidFill>
              <a:highlight>
                <a:srgbClr val="FFFFFF"/>
              </a:highlight>
            </a:endParaRPr>
          </a:p>
          <a:p>
            <a:pPr marL="0" lvl="0" indent="0" algn="just" rtl="0">
              <a:lnSpc>
                <a:spcPct val="100000"/>
              </a:lnSpc>
              <a:spcBef>
                <a:spcPts val="1200"/>
              </a:spcBef>
              <a:spcAft>
                <a:spcPts val="1200"/>
              </a:spcAft>
              <a:buNone/>
            </a:pPr>
            <a:r>
              <a:rPr lang="en" sz="1450">
                <a:solidFill>
                  <a:schemeClr val="dk1"/>
                </a:solidFill>
                <a:highlight>
                  <a:srgbClr val="FFFFFF"/>
                </a:highlight>
              </a:rPr>
              <a:t>The following block diagram explains how MDP can be used for controlling the temperature inside a room:</a:t>
            </a:r>
            <a:endParaRPr sz="1450">
              <a:solidFill>
                <a:schemeClr val="dk1"/>
              </a:solidFill>
              <a:highlight>
                <a:srgbClr val="FFFFFF"/>
              </a:highlight>
            </a:endParaRPr>
          </a:p>
        </p:txBody>
      </p:sp>
      <p:sp>
        <p:nvSpPr>
          <p:cNvPr id="272" name="Google Shape;272;p48"/>
          <p:cNvSpPr txBox="1"/>
          <p:nvPr/>
        </p:nvSpPr>
        <p:spPr>
          <a:xfrm>
            <a:off x="219900" y="3529075"/>
            <a:ext cx="8740800" cy="14829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700">
                <a:solidFill>
                  <a:srgbClr val="222222"/>
                </a:solidFill>
                <a:highlight>
                  <a:srgbClr val="FFFFFF"/>
                </a:highlight>
              </a:rPr>
              <a:t>Limitations of this Method</a:t>
            </a:r>
            <a:endParaRPr sz="1700">
              <a:solidFill>
                <a:srgbClr val="222222"/>
              </a:solidFill>
              <a:highlight>
                <a:srgbClr val="FFFFFF"/>
              </a:highlight>
            </a:endParaRPr>
          </a:p>
          <a:p>
            <a:pPr marL="0" lvl="0" indent="0" algn="l" rtl="0">
              <a:lnSpc>
                <a:spcPct val="100000"/>
              </a:lnSpc>
              <a:spcBef>
                <a:spcPts val="400"/>
              </a:spcBef>
              <a:spcAft>
                <a:spcPts val="0"/>
              </a:spcAft>
              <a:buNone/>
            </a:pPr>
            <a:r>
              <a:rPr lang="en" sz="1350" b="1">
                <a:solidFill>
                  <a:srgbClr val="222222"/>
                </a:solidFill>
                <a:highlight>
                  <a:srgbClr val="FFFFFF"/>
                </a:highlight>
              </a:rPr>
              <a:t>Reinforcement learning learns from the state. The state is the input for policymaking. Hence, the state inputs should be correctly given. Also as we have seen, there are multiple variables and the dimensionality is huge. So using it for real physical systems would be difficult!</a:t>
            </a:r>
            <a:endParaRPr sz="1350" b="1">
              <a:solidFill>
                <a:srgbClr val="222222"/>
              </a:solidFill>
              <a:highlight>
                <a:srgbClr val="FFFFFF"/>
              </a:highlight>
            </a:endParaRPr>
          </a:p>
          <a:p>
            <a:pPr marL="0" lvl="0" indent="0" algn="l" rtl="0">
              <a:lnSpc>
                <a:spcPct val="100000"/>
              </a:lnSpc>
              <a:spcBef>
                <a:spcPts val="1200"/>
              </a:spcBef>
              <a:spcAft>
                <a:spcPts val="1200"/>
              </a:spcAft>
              <a:buNone/>
            </a:pPr>
            <a:r>
              <a:rPr lang="en" sz="1350">
                <a:solidFill>
                  <a:srgbClr val="222222"/>
                </a:solidFill>
                <a:highlight>
                  <a:srgbClr val="FFFFFF"/>
                </a:highlight>
              </a:rPr>
              <a:t> </a:t>
            </a:r>
            <a:endParaRPr sz="1350">
              <a:solidFill>
                <a:srgbClr val="222222"/>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336" name="Google Shape;336;p59"/>
          <p:cNvSpPr txBox="1">
            <a:spLocks noGrp="1"/>
          </p:cNvSpPr>
          <p:nvPr>
            <p:ph type="body" idx="1"/>
          </p:nvPr>
        </p:nvSpPr>
        <p:spPr>
          <a:xfrm>
            <a:off x="311700" y="16055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MDP</a:t>
            </a:r>
            <a:endParaRPr/>
          </a:p>
          <a:p>
            <a:pPr marL="0" lvl="0" indent="0" algn="l" rtl="0">
              <a:spcBef>
                <a:spcPts val="1200"/>
              </a:spcBef>
              <a:spcAft>
                <a:spcPts val="0"/>
              </a:spcAft>
              <a:buNone/>
            </a:pPr>
            <a:r>
              <a:rPr lang="en" u="sng">
                <a:solidFill>
                  <a:schemeClr val="hlink"/>
                </a:solidFill>
                <a:hlinkClick r:id="rId4"/>
              </a:rPr>
              <a:t>ACTIVE PASSIVE</a:t>
            </a:r>
            <a:endParaRPr/>
          </a:p>
          <a:p>
            <a:pPr marL="0" lvl="0" indent="0" algn="l" rtl="0">
              <a:lnSpc>
                <a:spcPct val="100000"/>
              </a:lnSpc>
              <a:spcBef>
                <a:spcPts val="1200"/>
              </a:spcBef>
              <a:spcAft>
                <a:spcPts val="0"/>
              </a:spcAft>
              <a:buNone/>
            </a:pPr>
            <a:r>
              <a:rPr lang="en" sz="2800" u="sng">
                <a:solidFill>
                  <a:schemeClr val="accent5"/>
                </a:solidFill>
                <a:hlinkClick r:id="rId5">
                  <a:extLst>
                    <a:ext uri="{A12FA001-AC4F-418D-AE19-62706E023703}">
                      <ahyp:hlinkClr xmlns:ahyp="http://schemas.microsoft.com/office/drawing/2018/hyperlinkcolor" val="tx"/>
                    </a:ext>
                  </a:extLst>
                </a:hlinkClick>
              </a:rPr>
              <a:t>UC berkekely</a:t>
            </a:r>
            <a:endParaRPr sz="28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2800">
              <a:solidFill>
                <a:schemeClr val="dk1"/>
              </a:solidFill>
            </a:endParaRPr>
          </a:p>
          <a:p>
            <a:pPr marL="0" lvl="0" indent="0" algn="l" rtl="0">
              <a:spcBef>
                <a:spcPts val="0"/>
              </a:spcBef>
              <a:spcAft>
                <a:spcPts val="0"/>
              </a:spcAft>
              <a:buNone/>
            </a:pPr>
            <a:r>
              <a:rPr lang="en" u="sng">
                <a:solidFill>
                  <a:schemeClr val="hlink"/>
                </a:solidFill>
                <a:hlinkClick r:id="rId6"/>
              </a:rPr>
              <a:t>PAC</a:t>
            </a:r>
            <a:endParaRPr/>
          </a:p>
          <a:p>
            <a:pPr marL="457200" lvl="0" indent="-317500" algn="l" rtl="0">
              <a:lnSpc>
                <a:spcPct val="150000"/>
              </a:lnSpc>
              <a:spcBef>
                <a:spcPts val="1200"/>
              </a:spcBef>
              <a:spcAft>
                <a:spcPts val="0"/>
              </a:spcAft>
              <a:buClr>
                <a:schemeClr val="dk1"/>
              </a:buClr>
              <a:buSzPts val="1400"/>
              <a:buAutoNum type="arabicPeriod"/>
            </a:pPr>
            <a:r>
              <a:rPr lang="en" sz="1400" u="sng">
                <a:solidFill>
                  <a:srgbClr val="0563C1"/>
                </a:solidFill>
                <a:hlinkClick r:id="rId7">
                  <a:extLst>
                    <a:ext uri="{A12FA001-AC4F-418D-AE19-62706E023703}">
                      <ahyp:hlinkClr xmlns:ahyp="http://schemas.microsoft.com/office/drawing/2018/hyperlinkcolor" val="tx"/>
                    </a:ext>
                  </a:extLst>
                </a:hlinkClick>
              </a:rPr>
              <a:t>Active Vs Passive Learning</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en" sz="1400" u="sng">
                <a:solidFill>
                  <a:srgbClr val="0563C1"/>
                </a:solidFill>
                <a:hlinkClick r:id="rId8">
                  <a:extLst>
                    <a:ext uri="{A12FA001-AC4F-418D-AE19-62706E023703}">
                      <ahyp:hlinkClr xmlns:ahyp="http://schemas.microsoft.com/office/drawing/2018/hyperlinkcolor" val="tx"/>
                    </a:ext>
                  </a:extLst>
                </a:hlinkClick>
              </a:rPr>
              <a:t>Prof. David</a:t>
            </a:r>
            <a:endParaRPr/>
          </a:p>
          <a:p>
            <a:pPr marL="457200" lvl="0" indent="-317500" algn="l" rtl="0">
              <a:lnSpc>
                <a:spcPct val="150000"/>
              </a:lnSpc>
              <a:spcBef>
                <a:spcPts val="0"/>
              </a:spcBef>
              <a:spcAft>
                <a:spcPts val="0"/>
              </a:spcAft>
              <a:buClr>
                <a:schemeClr val="dk1"/>
              </a:buClr>
              <a:buSzPts val="1400"/>
              <a:buAutoNum type="arabicPeriod"/>
            </a:pPr>
            <a:r>
              <a:rPr lang="en" sz="1400" u="sng">
                <a:solidFill>
                  <a:srgbClr val="0563C1"/>
                </a:solidFill>
                <a:hlinkClick r:id="rId9">
                  <a:extLst>
                    <a:ext uri="{A12FA001-AC4F-418D-AE19-62706E023703}">
                      <ahyp:hlinkClr xmlns:ahyp="http://schemas.microsoft.com/office/drawing/2018/hyperlinkcolor" val="tx"/>
                    </a:ext>
                  </a:extLst>
                </a:hlinkClick>
              </a:rPr>
              <a:t>Reinforcement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25685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49009"/>
              <a:buFont typeface="Arial"/>
              <a:buNone/>
            </a:pPr>
            <a:r>
              <a:rPr lang="en" sz="2244" b="1">
                <a:solidFill>
                  <a:schemeClr val="dk2"/>
                </a:solidFill>
              </a:rPr>
              <a:t>Why would we want an agent to learn?</a:t>
            </a:r>
            <a:endParaRPr sz="3244" b="1"/>
          </a:p>
        </p:txBody>
      </p:sp>
      <p:sp>
        <p:nvSpPr>
          <p:cNvPr id="76" name="Google Shape;76;p16"/>
          <p:cNvSpPr txBox="1">
            <a:spLocks noGrp="1"/>
          </p:cNvSpPr>
          <p:nvPr>
            <p:ph type="body" idx="1"/>
          </p:nvPr>
        </p:nvSpPr>
        <p:spPr>
          <a:xfrm>
            <a:off x="311700" y="744750"/>
            <a:ext cx="8611200" cy="4195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590">
                <a:solidFill>
                  <a:srgbClr val="FF0000"/>
                </a:solidFill>
              </a:rPr>
              <a:t>If the design of the agent can be improved, why wouldn’t the designers just program in that improvement to begin with? </a:t>
            </a:r>
            <a:endParaRPr sz="1590">
              <a:solidFill>
                <a:srgbClr val="FF0000"/>
              </a:solidFill>
            </a:endParaRPr>
          </a:p>
          <a:p>
            <a:pPr marL="0" lvl="0" indent="0" algn="l" rtl="0">
              <a:lnSpc>
                <a:spcPct val="95000"/>
              </a:lnSpc>
              <a:spcBef>
                <a:spcPts val="1200"/>
              </a:spcBef>
              <a:spcAft>
                <a:spcPts val="0"/>
              </a:spcAft>
              <a:buSzPts val="605"/>
              <a:buNone/>
            </a:pPr>
            <a:r>
              <a:rPr lang="en" sz="1590">
                <a:solidFill>
                  <a:schemeClr val="dk1"/>
                </a:solidFill>
              </a:rPr>
              <a:t>There are three main reasons. </a:t>
            </a:r>
            <a:endParaRPr sz="1590">
              <a:solidFill>
                <a:schemeClr val="dk1"/>
              </a:solidFill>
            </a:endParaRPr>
          </a:p>
          <a:p>
            <a:pPr marL="457200" lvl="0" indent="-329565" algn="l" rtl="0">
              <a:lnSpc>
                <a:spcPct val="95000"/>
              </a:lnSpc>
              <a:spcBef>
                <a:spcPts val="1200"/>
              </a:spcBef>
              <a:spcAft>
                <a:spcPts val="0"/>
              </a:spcAft>
              <a:buSzPts val="1590"/>
              <a:buChar char="●"/>
            </a:pPr>
            <a:r>
              <a:rPr lang="en" sz="1590"/>
              <a:t>First, the designers </a:t>
            </a:r>
            <a:r>
              <a:rPr lang="en" sz="1590" b="1"/>
              <a:t>cannot anticipate all possible situations</a:t>
            </a:r>
            <a:r>
              <a:rPr lang="en" sz="1590"/>
              <a:t> that the agent might find itself in. </a:t>
            </a:r>
            <a:r>
              <a:rPr lang="en" sz="1590" i="1">
                <a:solidFill>
                  <a:srgbClr val="9900FF"/>
                </a:solidFill>
              </a:rPr>
              <a:t>For example, a robot designed to navigate mazes must learn the layout of each new maze it encounters</a:t>
            </a:r>
            <a:r>
              <a:rPr lang="en" sz="1590"/>
              <a:t>. </a:t>
            </a:r>
            <a:endParaRPr sz="1590"/>
          </a:p>
          <a:p>
            <a:pPr marL="457200" lvl="0" indent="-329565" algn="l" rtl="0">
              <a:lnSpc>
                <a:spcPct val="95000"/>
              </a:lnSpc>
              <a:spcBef>
                <a:spcPts val="0"/>
              </a:spcBef>
              <a:spcAft>
                <a:spcPts val="0"/>
              </a:spcAft>
              <a:buSzPts val="1590"/>
              <a:buChar char="●"/>
            </a:pPr>
            <a:r>
              <a:rPr lang="en" sz="1590"/>
              <a:t>Second, the designers </a:t>
            </a:r>
            <a:r>
              <a:rPr lang="en" sz="1590" b="1"/>
              <a:t>cannot anticipate all changes over time;</a:t>
            </a:r>
            <a:r>
              <a:rPr lang="en" sz="1590"/>
              <a:t> </a:t>
            </a:r>
            <a:r>
              <a:rPr lang="en" sz="1590" i="1">
                <a:solidFill>
                  <a:srgbClr val="9900FF"/>
                </a:solidFill>
              </a:rPr>
              <a:t>a program designed to predict tomorrow’s stock market prices must learn to adapt when conditions change from boom to bust.</a:t>
            </a:r>
            <a:endParaRPr sz="1590" i="1">
              <a:solidFill>
                <a:srgbClr val="9900FF"/>
              </a:solidFill>
            </a:endParaRPr>
          </a:p>
          <a:p>
            <a:pPr marL="457200" lvl="0" indent="-329565" algn="l" rtl="0">
              <a:lnSpc>
                <a:spcPct val="95000"/>
              </a:lnSpc>
              <a:spcBef>
                <a:spcPts val="0"/>
              </a:spcBef>
              <a:spcAft>
                <a:spcPts val="0"/>
              </a:spcAft>
              <a:buSzPts val="1590"/>
              <a:buChar char="●"/>
            </a:pPr>
            <a:r>
              <a:rPr lang="en" sz="1590"/>
              <a:t>Third, sometimes human programmers have no idea </a:t>
            </a:r>
            <a:r>
              <a:rPr lang="en" sz="1590" b="1"/>
              <a:t>how to program a solution themselves</a:t>
            </a:r>
            <a:r>
              <a:rPr lang="en" sz="1590"/>
              <a:t>. For example, </a:t>
            </a:r>
            <a:r>
              <a:rPr lang="en" sz="1590">
                <a:solidFill>
                  <a:srgbClr val="9900FF"/>
                </a:solidFill>
              </a:rPr>
              <a:t>most people are good at recognizing the faces of family members, but even the best programmers are unable to program a computer to accomplish that task, except by using learning algorithms.</a:t>
            </a:r>
            <a:endParaRPr sz="1590">
              <a:solidFill>
                <a:srgbClr val="9900FF"/>
              </a:solidFill>
            </a:endParaRPr>
          </a:p>
          <a:p>
            <a:pPr marL="0" lvl="0" indent="0" algn="l" rtl="0">
              <a:lnSpc>
                <a:spcPct val="95000"/>
              </a:lnSpc>
              <a:spcBef>
                <a:spcPts val="1200"/>
              </a:spcBef>
              <a:spcAft>
                <a:spcPts val="1200"/>
              </a:spcAft>
              <a:buSzPts val="605"/>
              <a:buNone/>
            </a:pPr>
            <a:endParaRPr sz="159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201925" y="131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solidFill>
                  <a:schemeClr val="hlink"/>
                </a:solidFill>
                <a:hlinkClick r:id="rId3"/>
              </a:rPr>
              <a:t>Types of L</a:t>
            </a:r>
            <a:r>
              <a:rPr lang="en-IN" u="sng" dirty="0">
                <a:solidFill>
                  <a:schemeClr val="hlink"/>
                </a:solidFill>
                <a:hlinkClick r:id="rId3"/>
              </a:rPr>
              <a:t>e</a:t>
            </a:r>
            <a:r>
              <a:rPr lang="en" u="sng" dirty="0">
                <a:solidFill>
                  <a:schemeClr val="hlink"/>
                </a:solidFill>
                <a:hlinkClick r:id="rId3"/>
              </a:rPr>
              <a:t>arning (Link</a:t>
            </a:r>
            <a:r>
              <a:rPr lang="en" u="sng" dirty="0">
                <a:solidFill>
                  <a:schemeClr val="hlink"/>
                </a:solidFill>
              </a:rPr>
              <a:t>)</a:t>
            </a:r>
            <a:endParaRPr dirty="0"/>
          </a:p>
        </p:txBody>
      </p:sp>
      <p:sp>
        <p:nvSpPr>
          <p:cNvPr id="82" name="Google Shape;82;p17"/>
          <p:cNvSpPr txBox="1">
            <a:spLocks noGrp="1"/>
          </p:cNvSpPr>
          <p:nvPr>
            <p:ph type="body" idx="1"/>
          </p:nvPr>
        </p:nvSpPr>
        <p:spPr>
          <a:xfrm>
            <a:off x="201925" y="704100"/>
            <a:ext cx="8520600" cy="34164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1450" b="1" dirty="0">
                <a:solidFill>
                  <a:srgbClr val="FF4800"/>
                </a:solidFill>
                <a:highlight>
                  <a:srgbClr val="FFFFFF"/>
                </a:highlight>
                <a:latin typeface="Helvetica"/>
                <a:ea typeface="Helvetica"/>
                <a:cs typeface="Helvetica"/>
                <a:sym typeface="Helvetica"/>
              </a:rPr>
              <a:t>Learning Problems</a:t>
            </a:r>
            <a:endParaRPr sz="1450" b="1" dirty="0">
              <a:solidFill>
                <a:srgbClr val="FF4800"/>
              </a:solidFill>
              <a:highlight>
                <a:srgbClr val="FFFFFF"/>
              </a:highlight>
              <a:latin typeface="Helvetica"/>
              <a:ea typeface="Helvetica"/>
              <a:cs typeface="Helvetica"/>
              <a:sym typeface="Helvetica"/>
            </a:endParaRPr>
          </a:p>
          <a:p>
            <a:pPr marL="457200" lvl="0" indent="-320675" algn="l" rtl="0">
              <a:lnSpc>
                <a:spcPct val="90000"/>
              </a:lnSpc>
              <a:spcBef>
                <a:spcPts val="0"/>
              </a:spcBef>
              <a:spcAft>
                <a:spcPts val="0"/>
              </a:spcAft>
              <a:buClr>
                <a:srgbClr val="555555"/>
              </a:buClr>
              <a:buSzPts val="1450"/>
              <a:buFont typeface="Helvetica"/>
              <a:buChar char="●"/>
            </a:pPr>
            <a:r>
              <a:rPr lang="en" sz="1450" dirty="0">
                <a:solidFill>
                  <a:srgbClr val="555555"/>
                </a:solidFill>
                <a:highlight>
                  <a:srgbClr val="FFFFFF"/>
                </a:highlight>
                <a:latin typeface="Helvetica"/>
                <a:ea typeface="Helvetica"/>
                <a:cs typeface="Helvetica"/>
                <a:sym typeface="Helvetica"/>
              </a:rPr>
              <a:t>1. </a:t>
            </a:r>
            <a:r>
              <a:rPr lang="en" sz="1450" b="1" dirty="0">
                <a:solidFill>
                  <a:srgbClr val="555555"/>
                </a:solidFill>
                <a:highlight>
                  <a:srgbClr val="FFFFFF"/>
                </a:highlight>
                <a:latin typeface="Helvetica"/>
                <a:ea typeface="Helvetica"/>
                <a:cs typeface="Helvetica"/>
                <a:sym typeface="Helvetica"/>
              </a:rPr>
              <a:t>Supervised Learning</a:t>
            </a:r>
            <a:r>
              <a:rPr lang="en" sz="1450" dirty="0">
                <a:solidFill>
                  <a:srgbClr val="555555"/>
                </a:solidFill>
                <a:highlight>
                  <a:srgbClr val="FFFFFF"/>
                </a:highlight>
                <a:latin typeface="Helvetica"/>
                <a:ea typeface="Helvetica"/>
                <a:cs typeface="Helvetica"/>
                <a:sym typeface="Helvetica"/>
              </a:rPr>
              <a:t>(Ex. : Decision Trees, Neural Networks, SVMS)</a:t>
            </a:r>
            <a:endParaRPr sz="1450" dirty="0">
              <a:solidFill>
                <a:srgbClr val="555555"/>
              </a:solidFill>
              <a:highlight>
                <a:srgbClr val="FFFFFF"/>
              </a:highlight>
              <a:latin typeface="Helvetica"/>
              <a:ea typeface="Helvetica"/>
              <a:cs typeface="Helvetica"/>
              <a:sym typeface="Helvetica"/>
            </a:endParaRPr>
          </a:p>
          <a:p>
            <a:pPr marL="457200" lvl="0" indent="-320675" algn="l" rtl="0">
              <a:lnSpc>
                <a:spcPct val="90000"/>
              </a:lnSpc>
              <a:spcBef>
                <a:spcPts val="0"/>
              </a:spcBef>
              <a:spcAft>
                <a:spcPts val="0"/>
              </a:spcAft>
              <a:buClr>
                <a:srgbClr val="555555"/>
              </a:buClr>
              <a:buSzPts val="1450"/>
              <a:buFont typeface="Helvetica"/>
              <a:buChar char="●"/>
            </a:pPr>
            <a:r>
              <a:rPr lang="en" sz="1450" dirty="0">
                <a:solidFill>
                  <a:srgbClr val="555555"/>
                </a:solidFill>
                <a:highlight>
                  <a:srgbClr val="FFFFFF"/>
                </a:highlight>
                <a:latin typeface="Helvetica"/>
                <a:ea typeface="Helvetica"/>
                <a:cs typeface="Helvetica"/>
                <a:sym typeface="Helvetica"/>
              </a:rPr>
              <a:t>2. </a:t>
            </a:r>
            <a:r>
              <a:rPr lang="en" sz="1450" b="1" dirty="0">
                <a:solidFill>
                  <a:srgbClr val="555555"/>
                </a:solidFill>
                <a:highlight>
                  <a:srgbClr val="FFFFFF"/>
                </a:highlight>
                <a:latin typeface="Helvetica"/>
                <a:ea typeface="Helvetica"/>
                <a:cs typeface="Helvetica"/>
                <a:sym typeface="Helvetica"/>
              </a:rPr>
              <a:t>Unsupervised Learning</a:t>
            </a:r>
            <a:r>
              <a:rPr lang="en" sz="1450" dirty="0">
                <a:solidFill>
                  <a:srgbClr val="555555"/>
                </a:solidFill>
                <a:highlight>
                  <a:srgbClr val="FFFFFF"/>
                </a:highlight>
                <a:latin typeface="Helvetica"/>
                <a:ea typeface="Helvetica"/>
                <a:cs typeface="Helvetica"/>
                <a:sym typeface="Helvetica"/>
              </a:rPr>
              <a:t>(Ex. : K-means, clustering, .)</a:t>
            </a:r>
            <a:endParaRPr sz="1450" dirty="0">
              <a:solidFill>
                <a:srgbClr val="555555"/>
              </a:solidFill>
              <a:highlight>
                <a:srgbClr val="FFFFFF"/>
              </a:highlight>
              <a:latin typeface="Helvetica"/>
              <a:ea typeface="Helvetica"/>
              <a:cs typeface="Helvetica"/>
              <a:sym typeface="Helvetica"/>
            </a:endParaRPr>
          </a:p>
          <a:p>
            <a:pPr marL="457200" lvl="0" indent="-320675" algn="l" rtl="0">
              <a:lnSpc>
                <a:spcPct val="90000"/>
              </a:lnSpc>
              <a:spcBef>
                <a:spcPts val="0"/>
              </a:spcBef>
              <a:spcAft>
                <a:spcPts val="0"/>
              </a:spcAft>
              <a:buClr>
                <a:srgbClr val="555555"/>
              </a:buClr>
              <a:buSzPts val="1450"/>
              <a:buFont typeface="Helvetica"/>
              <a:buChar char="●"/>
            </a:pPr>
            <a:r>
              <a:rPr lang="en" sz="1450" dirty="0">
                <a:solidFill>
                  <a:srgbClr val="555555"/>
                </a:solidFill>
                <a:highlight>
                  <a:srgbClr val="FFFFFF"/>
                </a:highlight>
                <a:latin typeface="Helvetica"/>
                <a:ea typeface="Helvetica"/>
                <a:cs typeface="Helvetica"/>
                <a:sym typeface="Helvetica"/>
              </a:rPr>
              <a:t>3. </a:t>
            </a:r>
            <a:r>
              <a:rPr lang="en" sz="1450" b="1" dirty="0">
                <a:solidFill>
                  <a:srgbClr val="555555"/>
                </a:solidFill>
                <a:highlight>
                  <a:srgbClr val="FFFFFF"/>
                </a:highlight>
                <a:latin typeface="Helvetica"/>
                <a:ea typeface="Helvetica"/>
                <a:cs typeface="Helvetica"/>
                <a:sym typeface="Helvetica"/>
              </a:rPr>
              <a:t>Reinforcement Learning</a:t>
            </a:r>
            <a:r>
              <a:rPr lang="en" sz="1450" dirty="0">
                <a:solidFill>
                  <a:srgbClr val="555555"/>
                </a:solidFill>
                <a:highlight>
                  <a:srgbClr val="FFFFFF"/>
                </a:highlight>
                <a:latin typeface="Helvetica"/>
                <a:ea typeface="Helvetica"/>
                <a:cs typeface="Helvetica"/>
                <a:sym typeface="Helvetica"/>
              </a:rPr>
              <a:t>(App. : robots, autonomous vehicles, . . .)</a:t>
            </a:r>
            <a:endParaRPr sz="1450" dirty="0">
              <a:solidFill>
                <a:srgbClr val="555555"/>
              </a:solidFill>
              <a:highlight>
                <a:srgbClr val="FFFFFF"/>
              </a:highlight>
              <a:latin typeface="Helvetica"/>
              <a:ea typeface="Helvetica"/>
              <a:cs typeface="Helvetica"/>
              <a:sym typeface="Helvetica"/>
            </a:endParaRPr>
          </a:p>
          <a:p>
            <a:pPr marL="0" lvl="0" indent="0" algn="l" rtl="0">
              <a:lnSpc>
                <a:spcPct val="90000"/>
              </a:lnSpc>
              <a:spcBef>
                <a:spcPts val="0"/>
              </a:spcBef>
              <a:spcAft>
                <a:spcPts val="0"/>
              </a:spcAft>
              <a:buClr>
                <a:schemeClr val="dk1"/>
              </a:buClr>
              <a:buSzPts val="1100"/>
              <a:buFont typeface="Arial"/>
              <a:buNone/>
            </a:pPr>
            <a:r>
              <a:rPr lang="en" sz="1450" b="1" dirty="0">
                <a:solidFill>
                  <a:srgbClr val="0000FF"/>
                </a:solidFill>
                <a:highlight>
                  <a:srgbClr val="FFFFFF"/>
                </a:highlight>
                <a:latin typeface="Helvetica"/>
                <a:ea typeface="Helvetica"/>
                <a:cs typeface="Helvetica"/>
                <a:sym typeface="Helvetica"/>
              </a:rPr>
              <a:t>Hybrid Learning Problems</a:t>
            </a:r>
            <a:endParaRPr sz="1450" b="1" dirty="0">
              <a:solidFill>
                <a:srgbClr val="0000FF"/>
              </a:solidFill>
              <a:highlight>
                <a:srgbClr val="FFFFFF"/>
              </a:highlight>
              <a:latin typeface="Helvetica"/>
              <a:ea typeface="Helvetica"/>
              <a:cs typeface="Helvetica"/>
              <a:sym typeface="Helvetica"/>
            </a:endParaRPr>
          </a:p>
          <a:p>
            <a:pPr marL="457200" lvl="0" indent="-320675" algn="l" rtl="0">
              <a:lnSpc>
                <a:spcPct val="90000"/>
              </a:lnSpc>
              <a:spcBef>
                <a:spcPts val="0"/>
              </a:spcBef>
              <a:spcAft>
                <a:spcPts val="0"/>
              </a:spcAft>
              <a:buClr>
                <a:srgbClr val="555555"/>
              </a:buClr>
              <a:buSzPts val="1450"/>
              <a:buFont typeface="Helvetica"/>
              <a:buChar char="●"/>
            </a:pPr>
            <a:r>
              <a:rPr lang="en" sz="1450" dirty="0">
                <a:solidFill>
                  <a:srgbClr val="555555"/>
                </a:solidFill>
                <a:highlight>
                  <a:srgbClr val="FFFFFF"/>
                </a:highlight>
                <a:latin typeface="Helvetica"/>
                <a:ea typeface="Helvetica"/>
                <a:cs typeface="Helvetica"/>
                <a:sym typeface="Helvetica"/>
              </a:rPr>
              <a:t>4. </a:t>
            </a:r>
            <a:r>
              <a:rPr lang="en" sz="1450" b="1" dirty="0">
                <a:solidFill>
                  <a:srgbClr val="555555"/>
                </a:solidFill>
                <a:highlight>
                  <a:srgbClr val="FFFFFF"/>
                </a:highlight>
                <a:latin typeface="Helvetica"/>
                <a:ea typeface="Helvetica"/>
                <a:cs typeface="Helvetica"/>
                <a:sym typeface="Helvetica"/>
              </a:rPr>
              <a:t>Semi-Supervised Learning</a:t>
            </a:r>
            <a:endParaRPr sz="1450" b="1" dirty="0">
              <a:solidFill>
                <a:srgbClr val="555555"/>
              </a:solidFill>
              <a:highlight>
                <a:srgbClr val="FFFFFF"/>
              </a:highlight>
              <a:latin typeface="Helvetica"/>
              <a:ea typeface="Helvetica"/>
              <a:cs typeface="Helvetica"/>
              <a:sym typeface="Helvetica"/>
            </a:endParaRPr>
          </a:p>
          <a:p>
            <a:pPr marL="457200" lvl="0" indent="-320675" algn="l" rtl="0">
              <a:lnSpc>
                <a:spcPct val="90000"/>
              </a:lnSpc>
              <a:spcBef>
                <a:spcPts val="0"/>
              </a:spcBef>
              <a:spcAft>
                <a:spcPts val="0"/>
              </a:spcAft>
              <a:buClr>
                <a:srgbClr val="555555"/>
              </a:buClr>
              <a:buSzPts val="1450"/>
              <a:buFont typeface="Helvetica"/>
              <a:buChar char="●"/>
            </a:pPr>
            <a:r>
              <a:rPr lang="en" sz="1450" dirty="0">
                <a:solidFill>
                  <a:srgbClr val="555555"/>
                </a:solidFill>
                <a:highlight>
                  <a:srgbClr val="FFFFFF"/>
                </a:highlight>
                <a:latin typeface="Helvetica"/>
                <a:ea typeface="Helvetica"/>
                <a:cs typeface="Helvetica"/>
                <a:sym typeface="Helvetica"/>
              </a:rPr>
              <a:t>5. Self-Supervised Learning</a:t>
            </a:r>
            <a:endParaRPr sz="1450" dirty="0">
              <a:solidFill>
                <a:srgbClr val="555555"/>
              </a:solidFill>
              <a:highlight>
                <a:srgbClr val="FFFFFF"/>
              </a:highlight>
              <a:latin typeface="Helvetica"/>
              <a:ea typeface="Helvetica"/>
              <a:cs typeface="Helvetica"/>
              <a:sym typeface="Helvetica"/>
            </a:endParaRPr>
          </a:p>
          <a:p>
            <a:pPr marL="457200" lvl="0" indent="-320675" algn="l" rtl="0">
              <a:lnSpc>
                <a:spcPct val="90000"/>
              </a:lnSpc>
              <a:spcBef>
                <a:spcPts val="0"/>
              </a:spcBef>
              <a:spcAft>
                <a:spcPts val="0"/>
              </a:spcAft>
              <a:buClr>
                <a:srgbClr val="555555"/>
              </a:buClr>
              <a:buSzPts val="1450"/>
              <a:buFont typeface="Helvetica"/>
              <a:buChar char="●"/>
            </a:pPr>
            <a:r>
              <a:rPr lang="en" sz="1450" dirty="0">
                <a:solidFill>
                  <a:srgbClr val="555555"/>
                </a:solidFill>
                <a:highlight>
                  <a:srgbClr val="FFFFFF"/>
                </a:highlight>
                <a:latin typeface="Helvetica"/>
                <a:ea typeface="Helvetica"/>
                <a:cs typeface="Helvetica"/>
                <a:sym typeface="Helvetica"/>
              </a:rPr>
              <a:t>6. Multi-Instance Learning</a:t>
            </a:r>
            <a:endParaRPr sz="1450" dirty="0">
              <a:solidFill>
                <a:srgbClr val="555555"/>
              </a:solidFill>
              <a:highlight>
                <a:srgbClr val="FFFFFF"/>
              </a:highlight>
              <a:latin typeface="Helvetica"/>
              <a:ea typeface="Helvetica"/>
              <a:cs typeface="Helvetica"/>
              <a:sym typeface="Helvetica"/>
            </a:endParaRPr>
          </a:p>
          <a:p>
            <a:pPr marL="0" lvl="0" indent="0" algn="l" rtl="0">
              <a:lnSpc>
                <a:spcPct val="90000"/>
              </a:lnSpc>
              <a:spcBef>
                <a:spcPts val="0"/>
              </a:spcBef>
              <a:spcAft>
                <a:spcPts val="0"/>
              </a:spcAft>
              <a:buClr>
                <a:schemeClr val="dk1"/>
              </a:buClr>
              <a:buSzPts val="1100"/>
              <a:buFont typeface="Arial"/>
              <a:buNone/>
            </a:pPr>
            <a:r>
              <a:rPr lang="en" sz="1450" b="1" dirty="0">
                <a:solidFill>
                  <a:srgbClr val="E69138"/>
                </a:solidFill>
                <a:highlight>
                  <a:srgbClr val="FFFFFF"/>
                </a:highlight>
                <a:latin typeface="Helvetica"/>
                <a:ea typeface="Helvetica"/>
                <a:cs typeface="Helvetica"/>
                <a:sym typeface="Helvetica"/>
              </a:rPr>
              <a:t>Statistical Inference</a:t>
            </a:r>
            <a:endParaRPr sz="1450" b="1" dirty="0">
              <a:solidFill>
                <a:srgbClr val="E69138"/>
              </a:solidFill>
              <a:highlight>
                <a:srgbClr val="FFFFFF"/>
              </a:highlight>
              <a:latin typeface="Helvetica"/>
              <a:ea typeface="Helvetica"/>
              <a:cs typeface="Helvetica"/>
              <a:sym typeface="Helvetica"/>
            </a:endParaRPr>
          </a:p>
          <a:p>
            <a:pPr marL="457200" lvl="0" indent="-320675" algn="l" rtl="0">
              <a:lnSpc>
                <a:spcPct val="90000"/>
              </a:lnSpc>
              <a:spcBef>
                <a:spcPts val="0"/>
              </a:spcBef>
              <a:spcAft>
                <a:spcPts val="0"/>
              </a:spcAft>
              <a:buClr>
                <a:srgbClr val="555555"/>
              </a:buClr>
              <a:buSzPts val="1450"/>
              <a:buFont typeface="Helvetica"/>
              <a:buChar char="●"/>
            </a:pPr>
            <a:r>
              <a:rPr lang="en" sz="1450" dirty="0">
                <a:solidFill>
                  <a:srgbClr val="555555"/>
                </a:solidFill>
                <a:highlight>
                  <a:srgbClr val="FFFFFF"/>
                </a:highlight>
                <a:latin typeface="Helvetica"/>
                <a:ea typeface="Helvetica"/>
                <a:cs typeface="Helvetica"/>
                <a:sym typeface="Helvetica"/>
              </a:rPr>
              <a:t>7. Inductive Learning</a:t>
            </a:r>
            <a:endParaRPr sz="1450" dirty="0">
              <a:solidFill>
                <a:srgbClr val="555555"/>
              </a:solidFill>
              <a:highlight>
                <a:srgbClr val="FFFFFF"/>
              </a:highlight>
              <a:latin typeface="Helvetica"/>
              <a:ea typeface="Helvetica"/>
              <a:cs typeface="Helvetica"/>
              <a:sym typeface="Helvetica"/>
            </a:endParaRPr>
          </a:p>
          <a:p>
            <a:pPr marL="457200" lvl="0" indent="-320675" algn="l" rtl="0">
              <a:lnSpc>
                <a:spcPct val="90000"/>
              </a:lnSpc>
              <a:spcBef>
                <a:spcPts val="0"/>
              </a:spcBef>
              <a:spcAft>
                <a:spcPts val="0"/>
              </a:spcAft>
              <a:buClr>
                <a:srgbClr val="555555"/>
              </a:buClr>
              <a:buSzPts val="1450"/>
              <a:buFont typeface="Helvetica"/>
              <a:buChar char="●"/>
            </a:pPr>
            <a:r>
              <a:rPr lang="en" sz="1450" dirty="0">
                <a:solidFill>
                  <a:srgbClr val="555555"/>
                </a:solidFill>
                <a:highlight>
                  <a:srgbClr val="FFFFFF"/>
                </a:highlight>
                <a:latin typeface="Helvetica"/>
                <a:ea typeface="Helvetica"/>
                <a:cs typeface="Helvetica"/>
                <a:sym typeface="Helvetica"/>
              </a:rPr>
              <a:t>8. Deductive Inference</a:t>
            </a:r>
            <a:endParaRPr sz="1450" dirty="0">
              <a:solidFill>
                <a:srgbClr val="555555"/>
              </a:solidFill>
              <a:highlight>
                <a:srgbClr val="FFFFFF"/>
              </a:highlight>
              <a:latin typeface="Helvetica"/>
              <a:ea typeface="Helvetica"/>
              <a:cs typeface="Helvetica"/>
              <a:sym typeface="Helvetica"/>
            </a:endParaRPr>
          </a:p>
          <a:p>
            <a:pPr marL="457200" lvl="0" indent="-320675" algn="l" rtl="0">
              <a:lnSpc>
                <a:spcPct val="90000"/>
              </a:lnSpc>
              <a:spcBef>
                <a:spcPts val="0"/>
              </a:spcBef>
              <a:spcAft>
                <a:spcPts val="0"/>
              </a:spcAft>
              <a:buClr>
                <a:srgbClr val="555555"/>
              </a:buClr>
              <a:buSzPts val="1450"/>
              <a:buFont typeface="Helvetica"/>
              <a:buChar char="●"/>
            </a:pPr>
            <a:r>
              <a:rPr lang="en" sz="1450" dirty="0">
                <a:solidFill>
                  <a:srgbClr val="555555"/>
                </a:solidFill>
                <a:highlight>
                  <a:srgbClr val="FFFFFF"/>
                </a:highlight>
                <a:latin typeface="Helvetica"/>
                <a:ea typeface="Helvetica"/>
                <a:cs typeface="Helvetica"/>
                <a:sym typeface="Helvetica"/>
              </a:rPr>
              <a:t>9. Transductive Learning</a:t>
            </a:r>
            <a:endParaRPr sz="1450" dirty="0">
              <a:solidFill>
                <a:srgbClr val="555555"/>
              </a:solidFill>
              <a:highlight>
                <a:srgbClr val="FFFFFF"/>
              </a:highlight>
              <a:latin typeface="Helvetica"/>
              <a:ea typeface="Helvetica"/>
              <a:cs typeface="Helvetica"/>
              <a:sym typeface="Helvetica"/>
            </a:endParaRPr>
          </a:p>
          <a:p>
            <a:pPr marL="0" lvl="0" indent="0" algn="l" rtl="0">
              <a:lnSpc>
                <a:spcPct val="90000"/>
              </a:lnSpc>
              <a:spcBef>
                <a:spcPts val="0"/>
              </a:spcBef>
              <a:spcAft>
                <a:spcPts val="0"/>
              </a:spcAft>
              <a:buClr>
                <a:schemeClr val="dk1"/>
              </a:buClr>
              <a:buSzPts val="1100"/>
              <a:buFont typeface="Arial"/>
              <a:buNone/>
            </a:pPr>
            <a:r>
              <a:rPr lang="en" sz="1450" b="1" dirty="0">
                <a:solidFill>
                  <a:srgbClr val="555555"/>
                </a:solidFill>
                <a:highlight>
                  <a:srgbClr val="FFFFFF"/>
                </a:highlight>
                <a:latin typeface="Helvetica"/>
                <a:ea typeface="Helvetica"/>
                <a:cs typeface="Helvetica"/>
                <a:sym typeface="Helvetica"/>
              </a:rPr>
              <a:t>Learning Techniques</a:t>
            </a:r>
            <a:endParaRPr sz="1450" b="1" dirty="0">
              <a:solidFill>
                <a:srgbClr val="555555"/>
              </a:solidFill>
              <a:highlight>
                <a:srgbClr val="FFFFFF"/>
              </a:highlight>
              <a:latin typeface="Helvetica"/>
              <a:ea typeface="Helvetica"/>
              <a:cs typeface="Helvetica"/>
              <a:sym typeface="Helvetica"/>
            </a:endParaRPr>
          </a:p>
          <a:p>
            <a:pPr marL="457200" lvl="0" indent="-320675" algn="l" rtl="0">
              <a:lnSpc>
                <a:spcPct val="90000"/>
              </a:lnSpc>
              <a:spcBef>
                <a:spcPts val="0"/>
              </a:spcBef>
              <a:spcAft>
                <a:spcPts val="0"/>
              </a:spcAft>
              <a:buClr>
                <a:srgbClr val="555555"/>
              </a:buClr>
              <a:buSzPts val="1450"/>
              <a:buFont typeface="Helvetica"/>
              <a:buChar char="●"/>
            </a:pPr>
            <a:r>
              <a:rPr lang="en" sz="1450" dirty="0">
                <a:solidFill>
                  <a:srgbClr val="555555"/>
                </a:solidFill>
                <a:highlight>
                  <a:srgbClr val="FFFFFF"/>
                </a:highlight>
                <a:latin typeface="Helvetica"/>
                <a:ea typeface="Helvetica"/>
                <a:cs typeface="Helvetica"/>
                <a:sym typeface="Helvetica"/>
              </a:rPr>
              <a:t>10. Multi-Task Learning</a:t>
            </a:r>
            <a:endParaRPr sz="1450" dirty="0">
              <a:solidFill>
                <a:srgbClr val="555555"/>
              </a:solidFill>
              <a:highlight>
                <a:srgbClr val="FFFFFF"/>
              </a:highlight>
              <a:latin typeface="Helvetica"/>
              <a:ea typeface="Helvetica"/>
              <a:cs typeface="Helvetica"/>
              <a:sym typeface="Helvetica"/>
            </a:endParaRPr>
          </a:p>
          <a:p>
            <a:pPr marL="457200" lvl="0" indent="-320675" algn="l" rtl="0">
              <a:lnSpc>
                <a:spcPct val="90000"/>
              </a:lnSpc>
              <a:spcBef>
                <a:spcPts val="0"/>
              </a:spcBef>
              <a:spcAft>
                <a:spcPts val="0"/>
              </a:spcAft>
              <a:buClr>
                <a:srgbClr val="555555"/>
              </a:buClr>
              <a:buSzPts val="1450"/>
              <a:buFont typeface="Helvetica"/>
              <a:buChar char="●"/>
            </a:pPr>
            <a:r>
              <a:rPr lang="en" sz="1450" dirty="0">
                <a:solidFill>
                  <a:srgbClr val="555555"/>
                </a:solidFill>
                <a:highlight>
                  <a:srgbClr val="FFFFFF"/>
                </a:highlight>
                <a:latin typeface="Helvetica"/>
                <a:ea typeface="Helvetica"/>
                <a:cs typeface="Helvetica"/>
                <a:sym typeface="Helvetica"/>
              </a:rPr>
              <a:t>11. Active Learning</a:t>
            </a:r>
            <a:endParaRPr sz="1450" dirty="0">
              <a:solidFill>
                <a:srgbClr val="555555"/>
              </a:solidFill>
              <a:highlight>
                <a:srgbClr val="FFFFFF"/>
              </a:highlight>
              <a:latin typeface="Helvetica"/>
              <a:ea typeface="Helvetica"/>
              <a:cs typeface="Helvetica"/>
              <a:sym typeface="Helvetica"/>
            </a:endParaRPr>
          </a:p>
          <a:p>
            <a:pPr marL="457200" lvl="0" indent="-320675" algn="l" rtl="0">
              <a:lnSpc>
                <a:spcPct val="90000"/>
              </a:lnSpc>
              <a:spcBef>
                <a:spcPts val="0"/>
              </a:spcBef>
              <a:spcAft>
                <a:spcPts val="0"/>
              </a:spcAft>
              <a:buClr>
                <a:srgbClr val="555555"/>
              </a:buClr>
              <a:buSzPts val="1450"/>
              <a:buFont typeface="Helvetica"/>
              <a:buChar char="●"/>
            </a:pPr>
            <a:r>
              <a:rPr lang="en" sz="1450" dirty="0">
                <a:solidFill>
                  <a:srgbClr val="555555"/>
                </a:solidFill>
                <a:highlight>
                  <a:srgbClr val="FFFFFF"/>
                </a:highlight>
                <a:latin typeface="Helvetica"/>
                <a:ea typeface="Helvetica"/>
                <a:cs typeface="Helvetica"/>
                <a:sym typeface="Helvetica"/>
              </a:rPr>
              <a:t>12. Online Learning</a:t>
            </a:r>
            <a:endParaRPr sz="1450" dirty="0">
              <a:solidFill>
                <a:srgbClr val="555555"/>
              </a:solidFill>
              <a:highlight>
                <a:srgbClr val="FFFFFF"/>
              </a:highlight>
              <a:latin typeface="Helvetica"/>
              <a:ea typeface="Helvetica"/>
              <a:cs typeface="Helvetica"/>
              <a:sym typeface="Helvetica"/>
            </a:endParaRPr>
          </a:p>
          <a:p>
            <a:pPr marL="457200" lvl="0" indent="-320675" algn="l" rtl="0">
              <a:lnSpc>
                <a:spcPct val="90000"/>
              </a:lnSpc>
              <a:spcBef>
                <a:spcPts val="0"/>
              </a:spcBef>
              <a:spcAft>
                <a:spcPts val="0"/>
              </a:spcAft>
              <a:buClr>
                <a:srgbClr val="555555"/>
              </a:buClr>
              <a:buSzPts val="1450"/>
              <a:buFont typeface="Helvetica"/>
              <a:buChar char="●"/>
            </a:pPr>
            <a:r>
              <a:rPr lang="en" sz="1450" dirty="0">
                <a:solidFill>
                  <a:srgbClr val="555555"/>
                </a:solidFill>
                <a:highlight>
                  <a:srgbClr val="FFFFFF"/>
                </a:highlight>
                <a:latin typeface="Helvetica"/>
                <a:ea typeface="Helvetica"/>
                <a:cs typeface="Helvetica"/>
                <a:sym typeface="Helvetica"/>
              </a:rPr>
              <a:t>13. Transfer Learning</a:t>
            </a:r>
            <a:endParaRPr sz="1450" dirty="0">
              <a:solidFill>
                <a:srgbClr val="555555"/>
              </a:solidFill>
              <a:highlight>
                <a:srgbClr val="FFFFFF"/>
              </a:highlight>
              <a:latin typeface="Helvetica"/>
              <a:ea typeface="Helvetica"/>
              <a:cs typeface="Helvetica"/>
              <a:sym typeface="Helvetica"/>
            </a:endParaRPr>
          </a:p>
          <a:p>
            <a:pPr marL="457200" lvl="0" indent="-320675" algn="l" rtl="0">
              <a:lnSpc>
                <a:spcPct val="90000"/>
              </a:lnSpc>
              <a:spcBef>
                <a:spcPts val="0"/>
              </a:spcBef>
              <a:spcAft>
                <a:spcPts val="0"/>
              </a:spcAft>
              <a:buClr>
                <a:srgbClr val="555555"/>
              </a:buClr>
              <a:buSzPts val="1450"/>
              <a:buFont typeface="Helvetica"/>
              <a:buChar char="●"/>
            </a:pPr>
            <a:r>
              <a:rPr lang="en" sz="1450" dirty="0">
                <a:solidFill>
                  <a:srgbClr val="555555"/>
                </a:solidFill>
                <a:highlight>
                  <a:srgbClr val="FFFFFF"/>
                </a:highlight>
                <a:latin typeface="Helvetica"/>
                <a:ea typeface="Helvetica"/>
                <a:cs typeface="Helvetica"/>
                <a:sym typeface="Helvetica"/>
              </a:rPr>
              <a:t>14. Ensemble Learning</a:t>
            </a:r>
            <a:endParaRPr sz="1450" dirty="0">
              <a:solidFill>
                <a:srgbClr val="555555"/>
              </a:solidFill>
              <a:highlight>
                <a:srgbClr val="FFFFFF"/>
              </a:highlight>
              <a:latin typeface="Helvetica"/>
              <a:ea typeface="Helvetica"/>
              <a:cs typeface="Helvetica"/>
              <a:sym typeface="Helvetica"/>
            </a:endParaRPr>
          </a:p>
          <a:p>
            <a:pPr marL="0" lvl="0" indent="0" algn="l" rtl="0">
              <a:lnSpc>
                <a:spcPct val="90000"/>
              </a:lnSpc>
              <a:spcBef>
                <a:spcPts val="0"/>
              </a:spcBef>
              <a:spcAft>
                <a:spcPts val="0"/>
              </a:spcAft>
              <a:buNone/>
            </a:pPr>
            <a:endParaRPr sz="2100" dirty="0"/>
          </a:p>
        </p:txBody>
      </p:sp>
      <p:pic>
        <p:nvPicPr>
          <p:cNvPr id="83" name="Google Shape;83;p17"/>
          <p:cNvPicPr preferRelativeResize="0"/>
          <p:nvPr/>
        </p:nvPicPr>
        <p:blipFill>
          <a:blip r:embed="rId4">
            <a:alphaModFix/>
          </a:blip>
          <a:stretch>
            <a:fillRect/>
          </a:stretch>
        </p:blipFill>
        <p:spPr>
          <a:xfrm>
            <a:off x="4572000" y="2160200"/>
            <a:ext cx="4401425" cy="19141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194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FORMS OF LEARNING</a:t>
            </a:r>
            <a:endParaRPr b="1"/>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a:solidFill>
                  <a:schemeClr val="dk1"/>
                </a:solidFill>
              </a:rPr>
              <a:t>Any component of an agent can be improved by learning from </a:t>
            </a:r>
            <a:r>
              <a:rPr lang="en" b="1">
                <a:solidFill>
                  <a:schemeClr val="dk1"/>
                </a:solidFill>
              </a:rPr>
              <a:t>data</a:t>
            </a:r>
            <a:r>
              <a:rPr lang="en">
                <a:solidFill>
                  <a:schemeClr val="dk1"/>
                </a:solidFill>
              </a:rPr>
              <a:t>. </a:t>
            </a:r>
            <a:endParaRPr>
              <a:solidFill>
                <a:schemeClr val="dk1"/>
              </a:solidFill>
            </a:endParaRPr>
          </a:p>
          <a:p>
            <a:pPr marL="0" lvl="0" indent="0" algn="just" rtl="0">
              <a:spcBef>
                <a:spcPts val="1200"/>
              </a:spcBef>
              <a:spcAft>
                <a:spcPts val="0"/>
              </a:spcAft>
              <a:buClr>
                <a:schemeClr val="dk1"/>
              </a:buClr>
              <a:buSzPts val="1100"/>
              <a:buFont typeface="Arial"/>
              <a:buNone/>
            </a:pPr>
            <a:r>
              <a:rPr lang="en">
                <a:solidFill>
                  <a:schemeClr val="dk1"/>
                </a:solidFill>
              </a:rPr>
              <a:t>The improvements, and the techniques used to make them, depend on four major factors:</a:t>
            </a:r>
            <a:endParaRPr>
              <a:solidFill>
                <a:schemeClr val="dk1"/>
              </a:solidFill>
            </a:endParaRPr>
          </a:p>
          <a:p>
            <a:pPr marL="457200" lvl="0" indent="-342900" algn="just" rtl="0">
              <a:spcBef>
                <a:spcPts val="1200"/>
              </a:spcBef>
              <a:spcAft>
                <a:spcPts val="0"/>
              </a:spcAft>
              <a:buSzPts val="1800"/>
              <a:buChar char="●"/>
            </a:pPr>
            <a:r>
              <a:rPr lang="en"/>
              <a:t>Which </a:t>
            </a:r>
            <a:r>
              <a:rPr lang="en">
                <a:solidFill>
                  <a:srgbClr val="FF4800"/>
                </a:solidFill>
              </a:rPr>
              <a:t>component </a:t>
            </a:r>
            <a:r>
              <a:rPr lang="en"/>
              <a:t>is to be improved.</a:t>
            </a:r>
            <a:endParaRPr/>
          </a:p>
          <a:p>
            <a:pPr marL="457200" lvl="0" indent="-342900" algn="just" rtl="0">
              <a:spcBef>
                <a:spcPts val="0"/>
              </a:spcBef>
              <a:spcAft>
                <a:spcPts val="0"/>
              </a:spcAft>
              <a:buSzPts val="1800"/>
              <a:buChar char="●"/>
            </a:pPr>
            <a:r>
              <a:rPr lang="en"/>
              <a:t>What </a:t>
            </a:r>
            <a:r>
              <a:rPr lang="en">
                <a:solidFill>
                  <a:srgbClr val="9900FF"/>
                </a:solidFill>
              </a:rPr>
              <a:t>prior knowledge</a:t>
            </a:r>
            <a:r>
              <a:rPr lang="en"/>
              <a:t> the agent already has.</a:t>
            </a:r>
            <a:endParaRPr/>
          </a:p>
          <a:p>
            <a:pPr marL="457200" lvl="0" indent="-342900" algn="just" rtl="0">
              <a:spcBef>
                <a:spcPts val="0"/>
              </a:spcBef>
              <a:spcAft>
                <a:spcPts val="0"/>
              </a:spcAft>
              <a:buSzPts val="1800"/>
              <a:buChar char="●"/>
            </a:pPr>
            <a:r>
              <a:rPr lang="en"/>
              <a:t>What </a:t>
            </a:r>
            <a:r>
              <a:rPr lang="en">
                <a:solidFill>
                  <a:srgbClr val="B45F06"/>
                </a:solidFill>
              </a:rPr>
              <a:t>representation</a:t>
            </a:r>
            <a:r>
              <a:rPr lang="en"/>
              <a:t> is used for the data and the component.</a:t>
            </a:r>
            <a:endParaRPr/>
          </a:p>
          <a:p>
            <a:pPr marL="457200" lvl="0" indent="-342900" algn="just" rtl="0">
              <a:spcBef>
                <a:spcPts val="0"/>
              </a:spcBef>
              <a:spcAft>
                <a:spcPts val="0"/>
              </a:spcAft>
              <a:buSzPts val="1800"/>
              <a:buChar char="●"/>
            </a:pPr>
            <a:r>
              <a:rPr lang="en"/>
              <a:t>What </a:t>
            </a:r>
            <a:r>
              <a:rPr lang="en">
                <a:solidFill>
                  <a:srgbClr val="E69138"/>
                </a:solidFill>
              </a:rPr>
              <a:t>feedback</a:t>
            </a:r>
            <a:r>
              <a:rPr lang="en"/>
              <a:t> is available to learn from. Next slide</a:t>
            </a:r>
            <a:endParaRPr/>
          </a:p>
          <a:p>
            <a:pPr marL="0" lvl="0" indent="0" algn="just"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115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	Learning agent</a:t>
            </a:r>
            <a:endParaRPr b="1"/>
          </a:p>
        </p:txBody>
      </p:sp>
      <p:sp>
        <p:nvSpPr>
          <p:cNvPr id="95" name="Google Shape;95;p19"/>
          <p:cNvSpPr txBox="1">
            <a:spLocks noGrp="1"/>
          </p:cNvSpPr>
          <p:nvPr>
            <p:ph type="body" idx="1"/>
          </p:nvPr>
        </p:nvSpPr>
        <p:spPr>
          <a:xfrm>
            <a:off x="110100" y="610000"/>
            <a:ext cx="8722200" cy="4456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Clr>
                <a:schemeClr val="dk1"/>
              </a:buClr>
              <a:buSzPts val="275"/>
              <a:buFont typeface="Arial"/>
              <a:buNone/>
            </a:pPr>
            <a:r>
              <a:rPr lang="en" sz="1650" dirty="0">
                <a:solidFill>
                  <a:schemeClr val="dk1"/>
                </a:solidFill>
              </a:rPr>
              <a:t>The </a:t>
            </a:r>
            <a:r>
              <a:rPr lang="en" sz="1650" dirty="0">
                <a:solidFill>
                  <a:srgbClr val="FF0000"/>
                </a:solidFill>
              </a:rPr>
              <a:t>components</a:t>
            </a:r>
            <a:r>
              <a:rPr lang="en" sz="1650" dirty="0">
                <a:solidFill>
                  <a:schemeClr val="dk1"/>
                </a:solidFill>
              </a:rPr>
              <a:t> of these agents include:</a:t>
            </a:r>
            <a:endParaRPr sz="1650" dirty="0">
              <a:solidFill>
                <a:schemeClr val="dk1"/>
              </a:solidFill>
            </a:endParaRPr>
          </a:p>
          <a:p>
            <a:pPr marL="0" lvl="0" indent="0" algn="just" rtl="0">
              <a:lnSpc>
                <a:spcPct val="95000"/>
              </a:lnSpc>
              <a:spcBef>
                <a:spcPts val="0"/>
              </a:spcBef>
              <a:spcAft>
                <a:spcPts val="0"/>
              </a:spcAft>
              <a:buClr>
                <a:schemeClr val="dk1"/>
              </a:buClr>
              <a:buSzPts val="275"/>
              <a:buFont typeface="Arial"/>
              <a:buNone/>
            </a:pPr>
            <a:r>
              <a:rPr lang="en" sz="1650" b="1" dirty="0">
                <a:solidFill>
                  <a:schemeClr val="dk1"/>
                </a:solidFill>
              </a:rPr>
              <a:t>1. </a:t>
            </a:r>
            <a:r>
              <a:rPr lang="en" sz="1650" b="1" dirty="0">
                <a:solidFill>
                  <a:srgbClr val="3333CC"/>
                </a:solidFill>
              </a:rPr>
              <a:t>A direct mapping from conditions on the current state to actions.</a:t>
            </a:r>
            <a:endParaRPr sz="1650" b="1" dirty="0">
              <a:solidFill>
                <a:srgbClr val="3333CC"/>
              </a:solidFill>
            </a:endParaRPr>
          </a:p>
          <a:p>
            <a:pPr marL="0" lvl="0" indent="0" algn="just" rtl="0">
              <a:lnSpc>
                <a:spcPct val="95000"/>
              </a:lnSpc>
              <a:spcBef>
                <a:spcPts val="0"/>
              </a:spcBef>
              <a:spcAft>
                <a:spcPts val="0"/>
              </a:spcAft>
              <a:buClr>
                <a:schemeClr val="dk1"/>
              </a:buClr>
              <a:buSzPts val="275"/>
              <a:buFont typeface="Arial"/>
              <a:buNone/>
            </a:pPr>
            <a:r>
              <a:rPr lang="en" sz="1650" b="1" dirty="0">
                <a:solidFill>
                  <a:schemeClr val="dk1"/>
                </a:solidFill>
              </a:rPr>
              <a:t>2. </a:t>
            </a:r>
            <a:r>
              <a:rPr lang="en" sz="1650" b="1" dirty="0">
                <a:solidFill>
                  <a:srgbClr val="6AA84F"/>
                </a:solidFill>
              </a:rPr>
              <a:t>A means to infer relevant properties of the world from the percept sequence.</a:t>
            </a:r>
            <a:endParaRPr sz="1650" b="1" dirty="0">
              <a:solidFill>
                <a:srgbClr val="6AA84F"/>
              </a:solidFill>
            </a:endParaRPr>
          </a:p>
          <a:p>
            <a:pPr marL="0" lvl="0" indent="0" algn="just" rtl="0">
              <a:lnSpc>
                <a:spcPct val="95000"/>
              </a:lnSpc>
              <a:spcBef>
                <a:spcPts val="0"/>
              </a:spcBef>
              <a:spcAft>
                <a:spcPts val="0"/>
              </a:spcAft>
              <a:buClr>
                <a:schemeClr val="dk1"/>
              </a:buClr>
              <a:buSzPts val="275"/>
              <a:buFont typeface="Arial"/>
              <a:buNone/>
            </a:pPr>
            <a:r>
              <a:rPr lang="en" sz="1650" b="1" dirty="0">
                <a:solidFill>
                  <a:schemeClr val="dk1"/>
                </a:solidFill>
              </a:rPr>
              <a:t>3. Information about the way the world evolves and about the results of possible actions</a:t>
            </a:r>
            <a:endParaRPr sz="1650" b="1" dirty="0">
              <a:solidFill>
                <a:schemeClr val="dk1"/>
              </a:solidFill>
            </a:endParaRPr>
          </a:p>
          <a:p>
            <a:pPr marL="0" lvl="0" indent="0" algn="just" rtl="0">
              <a:lnSpc>
                <a:spcPct val="95000"/>
              </a:lnSpc>
              <a:spcBef>
                <a:spcPts val="0"/>
              </a:spcBef>
              <a:spcAft>
                <a:spcPts val="0"/>
              </a:spcAft>
              <a:buClr>
                <a:schemeClr val="dk1"/>
              </a:buClr>
              <a:buSzPts val="275"/>
              <a:buFont typeface="Arial"/>
              <a:buNone/>
            </a:pPr>
            <a:r>
              <a:rPr lang="en" sz="1650" b="1" dirty="0">
                <a:solidFill>
                  <a:schemeClr val="dk1"/>
                </a:solidFill>
              </a:rPr>
              <a:t>the agent can take.</a:t>
            </a:r>
            <a:endParaRPr sz="1650" b="1" dirty="0">
              <a:solidFill>
                <a:schemeClr val="dk1"/>
              </a:solidFill>
            </a:endParaRPr>
          </a:p>
          <a:p>
            <a:pPr marL="0" lvl="0" indent="0" algn="just" rtl="0">
              <a:lnSpc>
                <a:spcPct val="95000"/>
              </a:lnSpc>
              <a:spcBef>
                <a:spcPts val="0"/>
              </a:spcBef>
              <a:spcAft>
                <a:spcPts val="0"/>
              </a:spcAft>
              <a:buClr>
                <a:schemeClr val="dk1"/>
              </a:buClr>
              <a:buSzPts val="275"/>
              <a:buFont typeface="Arial"/>
              <a:buNone/>
            </a:pPr>
            <a:r>
              <a:rPr lang="en" sz="1650" b="1" dirty="0">
                <a:solidFill>
                  <a:schemeClr val="dk1"/>
                </a:solidFill>
              </a:rPr>
              <a:t>4.</a:t>
            </a:r>
            <a:r>
              <a:rPr lang="en" sz="1650" b="1" dirty="0">
                <a:solidFill>
                  <a:srgbClr val="674EA7"/>
                </a:solidFill>
              </a:rPr>
              <a:t> Utility information indicating the desirability of world states.</a:t>
            </a:r>
            <a:endParaRPr sz="1650" b="1" dirty="0">
              <a:solidFill>
                <a:srgbClr val="674EA7"/>
              </a:solidFill>
            </a:endParaRPr>
          </a:p>
          <a:p>
            <a:pPr marL="0" lvl="0" indent="0" algn="just" rtl="0">
              <a:lnSpc>
                <a:spcPct val="95000"/>
              </a:lnSpc>
              <a:spcBef>
                <a:spcPts val="0"/>
              </a:spcBef>
              <a:spcAft>
                <a:spcPts val="0"/>
              </a:spcAft>
              <a:buClr>
                <a:schemeClr val="dk1"/>
              </a:buClr>
              <a:buSzPts val="275"/>
              <a:buFont typeface="Arial"/>
              <a:buNone/>
            </a:pPr>
            <a:r>
              <a:rPr lang="en" sz="1650" b="1" dirty="0">
                <a:solidFill>
                  <a:schemeClr val="dk1"/>
                </a:solidFill>
              </a:rPr>
              <a:t>5. Action-value information indicating the desirability of actions.</a:t>
            </a:r>
            <a:endParaRPr sz="1650" b="1" dirty="0">
              <a:solidFill>
                <a:schemeClr val="dk1"/>
              </a:solidFill>
            </a:endParaRPr>
          </a:p>
          <a:p>
            <a:pPr marL="0" lvl="0" indent="0" algn="just" rtl="0">
              <a:lnSpc>
                <a:spcPct val="95000"/>
              </a:lnSpc>
              <a:spcBef>
                <a:spcPts val="0"/>
              </a:spcBef>
              <a:spcAft>
                <a:spcPts val="0"/>
              </a:spcAft>
              <a:buClr>
                <a:schemeClr val="dk1"/>
              </a:buClr>
              <a:buSzPts val="275"/>
              <a:buFont typeface="Arial"/>
              <a:buNone/>
            </a:pPr>
            <a:r>
              <a:rPr lang="en" sz="1650" b="1" dirty="0">
                <a:solidFill>
                  <a:schemeClr val="dk1"/>
                </a:solidFill>
              </a:rPr>
              <a:t>6. Goals that describe classes of states whose achievement maximizes the agent’s utility.</a:t>
            </a:r>
            <a:endParaRPr sz="1650" b="1" dirty="0">
              <a:solidFill>
                <a:schemeClr val="dk1"/>
              </a:solidFill>
            </a:endParaRPr>
          </a:p>
          <a:p>
            <a:pPr marL="0" lvl="0" indent="0" algn="just" rtl="0">
              <a:lnSpc>
                <a:spcPct val="95000"/>
              </a:lnSpc>
              <a:spcBef>
                <a:spcPts val="0"/>
              </a:spcBef>
              <a:spcAft>
                <a:spcPts val="0"/>
              </a:spcAft>
              <a:buClr>
                <a:schemeClr val="dk1"/>
              </a:buClr>
              <a:buSzPts val="275"/>
              <a:buFont typeface="Arial"/>
              <a:buNone/>
            </a:pPr>
            <a:r>
              <a:rPr lang="en" sz="1650" dirty="0">
                <a:solidFill>
                  <a:schemeClr val="dk1"/>
                </a:solidFill>
              </a:rPr>
              <a:t>Each of these components can be learned. </a:t>
            </a:r>
            <a:r>
              <a:rPr lang="en" sz="1650" b="1" dirty="0">
                <a:solidFill>
                  <a:srgbClr val="FF0000"/>
                </a:solidFill>
              </a:rPr>
              <a:t>Consider, for example, an agent training to become a taxi driver.</a:t>
            </a:r>
            <a:r>
              <a:rPr lang="en" sz="1650" dirty="0">
                <a:solidFill>
                  <a:schemeClr val="dk1"/>
                </a:solidFill>
              </a:rPr>
              <a:t> </a:t>
            </a:r>
            <a:r>
              <a:rPr lang="en" sz="1650" dirty="0">
                <a:solidFill>
                  <a:srgbClr val="3333CC"/>
                </a:solidFill>
              </a:rPr>
              <a:t>Every time the instructor shouts “Brake!” the agent might learn a condition–action rule for when to brake (component 1</a:t>
            </a:r>
            <a:r>
              <a:rPr lang="en" sz="1650" dirty="0">
                <a:solidFill>
                  <a:schemeClr val="dk1"/>
                </a:solidFill>
              </a:rPr>
              <a:t>); the agent also learns every time the instructor does not shout. </a:t>
            </a:r>
            <a:r>
              <a:rPr lang="en" sz="1650" dirty="0">
                <a:solidFill>
                  <a:srgbClr val="6AA84F"/>
                </a:solidFill>
              </a:rPr>
              <a:t>By seeing many camera images that it is told contain buses, it can learn to recognize them (2)</a:t>
            </a:r>
            <a:r>
              <a:rPr lang="en" sz="1650" dirty="0">
                <a:solidFill>
                  <a:schemeClr val="dk1"/>
                </a:solidFill>
              </a:rPr>
              <a:t>. By trying actions and observing the results—for example, braking hard on a wet road—it can learn the effects of its actions (3). </a:t>
            </a:r>
            <a:r>
              <a:rPr lang="en" sz="1650" dirty="0">
                <a:solidFill>
                  <a:srgbClr val="674EA7"/>
                </a:solidFill>
              </a:rPr>
              <a:t>Then, when it receives no tip from passengers who have been thoroughly shaken up during the trip, it can learn a useful component of its overall utility function (4).</a:t>
            </a:r>
            <a:endParaRPr sz="1650" dirty="0">
              <a:solidFill>
                <a:srgbClr val="674EA7"/>
              </a:solidFill>
            </a:endParaRPr>
          </a:p>
          <a:p>
            <a:pPr marL="0" lvl="0" indent="0" algn="just" rtl="0">
              <a:lnSpc>
                <a:spcPct val="95000"/>
              </a:lnSpc>
              <a:spcBef>
                <a:spcPts val="0"/>
              </a:spcBef>
              <a:spcAft>
                <a:spcPts val="0"/>
              </a:spcAft>
              <a:buSzPts val="275"/>
              <a:buNone/>
            </a:pPr>
            <a:endParaRPr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body" idx="1"/>
          </p:nvPr>
        </p:nvSpPr>
        <p:spPr>
          <a:xfrm>
            <a:off x="311700" y="399775"/>
            <a:ext cx="8520600" cy="4525200"/>
          </a:xfrm>
          <a:prstGeom prst="rect">
            <a:avLst/>
          </a:prstGeom>
        </p:spPr>
        <p:txBody>
          <a:bodyPr spcFirstLastPara="1" wrap="square" lIns="91425" tIns="91425" rIns="91425" bIns="91425" anchor="t" anchorCtr="0">
            <a:noAutofit/>
          </a:bodyPr>
          <a:lstStyle/>
          <a:p>
            <a:pPr marL="0" lvl="0" indent="0" algn="just" rtl="0">
              <a:lnSpc>
                <a:spcPct val="80000"/>
              </a:lnSpc>
              <a:spcBef>
                <a:spcPts val="0"/>
              </a:spcBef>
              <a:spcAft>
                <a:spcPts val="0"/>
              </a:spcAft>
              <a:buSzPts val="935"/>
              <a:buNone/>
            </a:pPr>
            <a:r>
              <a:rPr lang="en" sz="2430" b="1">
                <a:solidFill>
                  <a:srgbClr val="9900FF"/>
                </a:solidFill>
              </a:rPr>
              <a:t>Representation and prior knowledge</a:t>
            </a:r>
            <a:endParaRPr sz="2430" b="1">
              <a:solidFill>
                <a:srgbClr val="9900FF"/>
              </a:solidFill>
            </a:endParaRPr>
          </a:p>
          <a:p>
            <a:pPr marL="0" lvl="0" indent="0" algn="just" rtl="0">
              <a:lnSpc>
                <a:spcPct val="80000"/>
              </a:lnSpc>
              <a:spcBef>
                <a:spcPts val="0"/>
              </a:spcBef>
              <a:spcAft>
                <a:spcPts val="0"/>
              </a:spcAft>
              <a:buClr>
                <a:schemeClr val="dk1"/>
              </a:buClr>
              <a:buSzPts val="935"/>
              <a:buFont typeface="Arial"/>
              <a:buNone/>
            </a:pPr>
            <a:endParaRPr sz="1729">
              <a:solidFill>
                <a:srgbClr val="9900FF"/>
              </a:solidFill>
            </a:endParaRPr>
          </a:p>
          <a:p>
            <a:pPr marL="0" lvl="0" indent="0" algn="just" rtl="0">
              <a:lnSpc>
                <a:spcPct val="80000"/>
              </a:lnSpc>
              <a:spcBef>
                <a:spcPts val="0"/>
              </a:spcBef>
              <a:spcAft>
                <a:spcPts val="0"/>
              </a:spcAft>
              <a:buClr>
                <a:schemeClr val="dk1"/>
              </a:buClr>
              <a:buSzPts val="935"/>
              <a:buFont typeface="Arial"/>
              <a:buNone/>
            </a:pPr>
            <a:r>
              <a:rPr lang="en" sz="1729">
                <a:solidFill>
                  <a:schemeClr val="dk1"/>
                </a:solidFill>
              </a:rPr>
              <a:t>We have seen several examples of representations for agent components: </a:t>
            </a:r>
            <a:r>
              <a:rPr lang="en" sz="1729" b="1">
                <a:solidFill>
                  <a:schemeClr val="dk1"/>
                </a:solidFill>
              </a:rPr>
              <a:t>propositional and first-order logical sentences for the components in a logical agent; Bayesian networks for the inferential components of a decision-theoretic agent, and so on. </a:t>
            </a:r>
            <a:endParaRPr sz="1729" b="1">
              <a:solidFill>
                <a:schemeClr val="dk1"/>
              </a:solidFill>
            </a:endParaRPr>
          </a:p>
          <a:p>
            <a:pPr marL="0" lvl="0" indent="0" algn="just" rtl="0">
              <a:lnSpc>
                <a:spcPct val="80000"/>
              </a:lnSpc>
              <a:spcBef>
                <a:spcPts val="0"/>
              </a:spcBef>
              <a:spcAft>
                <a:spcPts val="0"/>
              </a:spcAft>
              <a:buClr>
                <a:schemeClr val="dk1"/>
              </a:buClr>
              <a:buSzPts val="935"/>
              <a:buFont typeface="Arial"/>
              <a:buNone/>
            </a:pPr>
            <a:endParaRPr sz="1729" b="1">
              <a:solidFill>
                <a:schemeClr val="dk1"/>
              </a:solidFill>
            </a:endParaRPr>
          </a:p>
          <a:p>
            <a:pPr marL="0" lvl="0" indent="0" algn="just" rtl="0">
              <a:lnSpc>
                <a:spcPct val="80000"/>
              </a:lnSpc>
              <a:spcBef>
                <a:spcPts val="0"/>
              </a:spcBef>
              <a:spcAft>
                <a:spcPts val="0"/>
              </a:spcAft>
              <a:buClr>
                <a:schemeClr val="dk1"/>
              </a:buClr>
              <a:buSzPts val="935"/>
              <a:buFont typeface="Arial"/>
              <a:buNone/>
            </a:pPr>
            <a:r>
              <a:rPr lang="en" sz="1729">
                <a:solidFill>
                  <a:schemeClr val="dk1"/>
                </a:solidFill>
              </a:rPr>
              <a:t>Effective learning algorithms have been devised for all of these representations. This  includes a vector of attribute values—and outputs that can be either a continuous numerical value or a discrete Value.</a:t>
            </a:r>
            <a:endParaRPr sz="1729">
              <a:solidFill>
                <a:schemeClr val="dk1"/>
              </a:solidFill>
            </a:endParaRPr>
          </a:p>
          <a:p>
            <a:pPr marL="0" lvl="0" indent="0" algn="just" rtl="0">
              <a:lnSpc>
                <a:spcPct val="80000"/>
              </a:lnSpc>
              <a:spcBef>
                <a:spcPts val="0"/>
              </a:spcBef>
              <a:spcAft>
                <a:spcPts val="0"/>
              </a:spcAft>
              <a:buSzPts val="935"/>
              <a:buNone/>
            </a:pPr>
            <a:endParaRPr sz="1729">
              <a:solidFill>
                <a:schemeClr val="dk1"/>
              </a:solidFill>
            </a:endParaRPr>
          </a:p>
          <a:p>
            <a:pPr marL="0" lvl="0" indent="0" algn="just" rtl="0">
              <a:lnSpc>
                <a:spcPct val="80000"/>
              </a:lnSpc>
              <a:spcBef>
                <a:spcPts val="0"/>
              </a:spcBef>
              <a:spcAft>
                <a:spcPts val="0"/>
              </a:spcAft>
              <a:buSzPts val="935"/>
              <a:buNone/>
            </a:pPr>
            <a:endParaRPr sz="1729"/>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body" idx="1"/>
          </p:nvPr>
        </p:nvSpPr>
        <p:spPr>
          <a:xfrm>
            <a:off x="90750" y="50850"/>
            <a:ext cx="8962500" cy="5041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514"/>
              <a:buFont typeface="Arial"/>
              <a:buNone/>
            </a:pPr>
            <a:r>
              <a:rPr lang="en" sz="2791" b="1">
                <a:solidFill>
                  <a:srgbClr val="FF9900"/>
                </a:solidFill>
              </a:rPr>
              <a:t>Feedback to learn from</a:t>
            </a:r>
            <a:endParaRPr sz="2791" b="1">
              <a:solidFill>
                <a:srgbClr val="FF9900"/>
              </a:solidFill>
            </a:endParaRPr>
          </a:p>
          <a:p>
            <a:pPr marL="0" lvl="0" indent="0" algn="just" rtl="0">
              <a:lnSpc>
                <a:spcPct val="100000"/>
              </a:lnSpc>
              <a:spcBef>
                <a:spcPts val="0"/>
              </a:spcBef>
              <a:spcAft>
                <a:spcPts val="0"/>
              </a:spcAft>
              <a:buClr>
                <a:schemeClr val="dk1"/>
              </a:buClr>
              <a:buSzPts val="514"/>
              <a:buFont typeface="Arial"/>
              <a:buNone/>
            </a:pPr>
            <a:r>
              <a:rPr lang="en" sz="1600">
                <a:solidFill>
                  <a:schemeClr val="dk1"/>
                </a:solidFill>
              </a:rPr>
              <a:t>There are three types of feedback that determine the three main types of learning:</a:t>
            </a:r>
            <a:endParaRPr sz="1600">
              <a:solidFill>
                <a:schemeClr val="dk1"/>
              </a:solidFill>
            </a:endParaRPr>
          </a:p>
          <a:p>
            <a:pPr marL="0" lvl="0" indent="0" algn="just" rtl="0">
              <a:lnSpc>
                <a:spcPct val="100000"/>
              </a:lnSpc>
              <a:spcBef>
                <a:spcPts val="0"/>
              </a:spcBef>
              <a:spcAft>
                <a:spcPts val="0"/>
              </a:spcAft>
              <a:buClr>
                <a:schemeClr val="dk1"/>
              </a:buClr>
              <a:buSzPts val="514"/>
              <a:buFont typeface="Arial"/>
              <a:buNone/>
            </a:pPr>
            <a:r>
              <a:rPr lang="en" sz="1600" b="1">
                <a:solidFill>
                  <a:schemeClr val="dk1"/>
                </a:solidFill>
              </a:rPr>
              <a:t>In unsupervised learning the agent learns patterns in the input even though </a:t>
            </a:r>
            <a:r>
              <a:rPr lang="en" sz="1600" b="1">
                <a:solidFill>
                  <a:srgbClr val="FF0000"/>
                </a:solidFill>
              </a:rPr>
              <a:t>no explicit feedback</a:t>
            </a:r>
            <a:r>
              <a:rPr lang="en" sz="1600" b="1">
                <a:solidFill>
                  <a:schemeClr val="dk1"/>
                </a:solidFill>
              </a:rPr>
              <a:t> is supplied. For example, a taxi agent might gradually develop a concept of “good traffic days” and “bad traffic days” without ever being given labeled examples of each by a teacher.</a:t>
            </a:r>
            <a:endParaRPr sz="1600" b="1">
              <a:solidFill>
                <a:schemeClr val="dk1"/>
              </a:solidFill>
            </a:endParaRPr>
          </a:p>
          <a:p>
            <a:pPr marL="0" lvl="0" indent="0" algn="just" rtl="0">
              <a:lnSpc>
                <a:spcPct val="100000"/>
              </a:lnSpc>
              <a:spcBef>
                <a:spcPts val="0"/>
              </a:spcBef>
              <a:spcAft>
                <a:spcPts val="0"/>
              </a:spcAft>
              <a:buClr>
                <a:schemeClr val="dk1"/>
              </a:buClr>
              <a:buSzPts val="605"/>
              <a:buFont typeface="Arial"/>
              <a:buNone/>
            </a:pPr>
            <a:r>
              <a:rPr lang="en" sz="1600" b="1">
                <a:solidFill>
                  <a:srgbClr val="BF9000"/>
                </a:solidFill>
              </a:rPr>
              <a:t>In reinforcement learning the agent learns from a series of reinforcements—</a:t>
            </a:r>
            <a:r>
              <a:rPr lang="en" sz="1600" b="1">
                <a:solidFill>
                  <a:srgbClr val="FF0000"/>
                </a:solidFill>
              </a:rPr>
              <a:t>rewards.or punishments.</a:t>
            </a:r>
            <a:r>
              <a:rPr lang="en" sz="1600" b="1">
                <a:solidFill>
                  <a:srgbClr val="BF9000"/>
                </a:solidFill>
              </a:rPr>
              <a:t> For example, the lack of a tip at the end of the journey gives the taxi agent an indication that it did something wrong. The two points for a win at the end of a chess game tells the agent it did something right. It is up to the agent to decide which of the actions prior to the reinforcement were most responsible for it.</a:t>
            </a:r>
            <a:endParaRPr sz="1600" b="1">
              <a:solidFill>
                <a:srgbClr val="BF9000"/>
              </a:solidFill>
            </a:endParaRPr>
          </a:p>
          <a:p>
            <a:pPr marL="0" lvl="0" indent="0" algn="just" rtl="0">
              <a:lnSpc>
                <a:spcPct val="100000"/>
              </a:lnSpc>
              <a:spcBef>
                <a:spcPts val="0"/>
              </a:spcBef>
              <a:spcAft>
                <a:spcPts val="0"/>
              </a:spcAft>
              <a:buClr>
                <a:schemeClr val="dk1"/>
              </a:buClr>
              <a:buSzPts val="605"/>
              <a:buFont typeface="Arial"/>
              <a:buNone/>
            </a:pPr>
            <a:r>
              <a:rPr lang="en" sz="1600" b="1">
                <a:solidFill>
                  <a:srgbClr val="EA9999"/>
                </a:solidFill>
              </a:rPr>
              <a:t>In supervised learning the agent observes some example input–output pairs and learns a function that maps from input to output. In component 1 above, the inputs are percepts and the output are provided by a teacher who says “Brake!” or “Turn left.” In component 2, the inputs are camera images and the outputs again come from a teacher who says “that’s a bus.”In 3, the theory of braking is a function from states and braking actions to stopping distance in feet. In this case the output value is available directly from the agent’s percepts (after the fact); the environment is the teacher.</a:t>
            </a:r>
            <a:endParaRPr sz="1600" b="1">
              <a:solidFill>
                <a:srgbClr val="EA9999"/>
              </a:solidFill>
            </a:endParaRPr>
          </a:p>
          <a:p>
            <a:pPr marL="0" lvl="0" indent="0" algn="just" rtl="0">
              <a:lnSpc>
                <a:spcPct val="100000"/>
              </a:lnSpc>
              <a:spcBef>
                <a:spcPts val="0"/>
              </a:spcBef>
              <a:spcAft>
                <a:spcPts val="0"/>
              </a:spcAft>
              <a:buClr>
                <a:schemeClr val="dk1"/>
              </a:buClr>
              <a:buSzPts val="605"/>
              <a:buFont typeface="Arial"/>
              <a:buNone/>
            </a:pPr>
            <a:endParaRPr sz="1600">
              <a:solidFill>
                <a:schemeClr val="dk1"/>
              </a:solidFill>
            </a:endParaRPr>
          </a:p>
          <a:p>
            <a:pPr marL="0" lvl="0" indent="0" algn="just" rtl="0">
              <a:lnSpc>
                <a:spcPct val="100000"/>
              </a:lnSpc>
              <a:spcBef>
                <a:spcPts val="0"/>
              </a:spcBef>
              <a:spcAft>
                <a:spcPts val="0"/>
              </a:spcAft>
              <a:buSzPts val="605"/>
              <a:buNone/>
            </a:pPr>
            <a:endParaRPr sz="169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3993</Words>
  <Application>Microsoft Office PowerPoint</Application>
  <PresentationFormat>On-screen Show (16:9)</PresentationFormat>
  <Paragraphs>184</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Helvetica</vt:lpstr>
      <vt:lpstr>Roboto</vt:lpstr>
      <vt:lpstr>Times New Roman</vt:lpstr>
      <vt:lpstr>Georgia</vt:lpstr>
      <vt:lpstr>Arial</vt:lpstr>
      <vt:lpstr>Simple Light</vt:lpstr>
      <vt:lpstr>Learning in AI,  Learning Agent,  Concepts of Supervised, Unsupervised, Semi -Supervised Learning, Reinforcement Learning, Ensemble Learning.  </vt:lpstr>
      <vt:lpstr>Learning</vt:lpstr>
      <vt:lpstr>Pre-requisite:Learning agents</vt:lpstr>
      <vt:lpstr>Why would we want an agent to learn?</vt:lpstr>
      <vt:lpstr>Types of Learning (Link)</vt:lpstr>
      <vt:lpstr>FORMS OF LEARNING</vt:lpstr>
      <vt:lpstr> Learning agent</vt:lpstr>
      <vt:lpstr>PowerPoint Presentation</vt:lpstr>
      <vt:lpstr>PowerPoint Presentation</vt:lpstr>
      <vt:lpstr>CONTD…</vt:lpstr>
      <vt:lpstr>PowerPoint Presentation</vt:lpstr>
      <vt:lpstr>PowerPoint Presentation</vt:lpstr>
      <vt:lpstr>Supervised learning</vt:lpstr>
      <vt:lpstr>PowerPoint Presentation</vt:lpstr>
      <vt:lpstr>Unsupervised learning</vt:lpstr>
      <vt:lpstr> Reinforcement learning</vt:lpstr>
      <vt:lpstr>contd…</vt:lpstr>
      <vt:lpstr>Statistical Learning</vt:lpstr>
      <vt:lpstr>contd…</vt:lpstr>
      <vt:lpstr>PowerPoint Presentation</vt:lpstr>
      <vt:lpstr>Reinforcement learning </vt:lpstr>
      <vt:lpstr>PowerPoint Presentation</vt:lpstr>
      <vt:lpstr>PowerPoint Presentation</vt:lpstr>
      <vt:lpstr>PACMAN</vt:lpstr>
      <vt:lpstr>PowerPoint Presentation</vt:lpstr>
      <vt:lpstr>PowerPoint Presentation</vt:lpstr>
      <vt:lpstr>PowerPoint Presentation</vt:lpstr>
      <vt:lpstr>PowerPoint Presentation</vt:lpstr>
      <vt:lpstr>PowerPoint Presentation</vt:lpstr>
      <vt:lpstr>Markov Decision Process (MDP) is a mathematical framework to describe an environment in reinforcement learning. </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in AI,  Learning Agent,  Concepts of Supervised, Unsupervised, Semi -Supervised Learning, Reinforcement Learning, Ensemble Learning.</dc:title>
  <dc:creator>Anjali Yeole</dc:creator>
  <cp:lastModifiedBy>anjali.yeole@ves.ac.in</cp:lastModifiedBy>
  <cp:revision>1</cp:revision>
  <dcterms:modified xsi:type="dcterms:W3CDTF">2022-10-06T14:02:23Z</dcterms:modified>
</cp:coreProperties>
</file>