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320" r:id="rId3"/>
    <p:sldId id="321" r:id="rId4"/>
    <p:sldId id="322" r:id="rId5"/>
    <p:sldId id="323" r:id="rId6"/>
    <p:sldId id="324" r:id="rId7"/>
    <p:sldId id="333" r:id="rId8"/>
    <p:sldId id="325" r:id="rId9"/>
    <p:sldId id="326" r:id="rId10"/>
    <p:sldId id="327" r:id="rId11"/>
    <p:sldId id="328" r:id="rId12"/>
    <p:sldId id="329" r:id="rId13"/>
    <p:sldId id="332" r:id="rId14"/>
    <p:sldId id="330" r:id="rId15"/>
    <p:sldId id="331" r:id="rId16"/>
    <p:sldId id="258" r:id="rId17"/>
    <p:sldId id="259" r:id="rId18"/>
    <p:sldId id="283" r:id="rId19"/>
    <p:sldId id="261" r:id="rId20"/>
    <p:sldId id="262" r:id="rId21"/>
    <p:sldId id="260" r:id="rId22"/>
    <p:sldId id="268" r:id="rId23"/>
    <p:sldId id="319" r:id="rId24"/>
    <p:sldId id="264" r:id="rId25"/>
    <p:sldId id="265" r:id="rId26"/>
    <p:sldId id="270" r:id="rId27"/>
    <p:sldId id="266" r:id="rId28"/>
    <p:sldId id="269" r:id="rId29"/>
    <p:sldId id="288" r:id="rId30"/>
    <p:sldId id="289" r:id="rId31"/>
    <p:sldId id="267" r:id="rId32"/>
  </p:sldIdLst>
  <p:sldSz cx="12192000" cy="6858000"/>
  <p:notesSz cx="9309100"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022" cy="3486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953" y="0"/>
            <a:ext cx="4033022" cy="348691"/>
          </a:xfrm>
          <a:prstGeom prst="rect">
            <a:avLst/>
          </a:prstGeom>
        </p:spPr>
        <p:txBody>
          <a:bodyPr vert="horz" lIns="91440" tIns="45720" rIns="91440" bIns="45720" rtlCol="0"/>
          <a:lstStyle>
            <a:lvl1pPr algn="r">
              <a:defRPr sz="1200"/>
            </a:lvl1pPr>
          </a:lstStyle>
          <a:p>
            <a:fld id="{5BF7EF3D-4B40-4EA3-B4FB-A55ED28F541E}" type="datetimeFigureOut">
              <a:rPr lang="en-US" smtClean="0"/>
              <a:t>9/5/2022</a:t>
            </a:fld>
            <a:endParaRPr lang="en-US"/>
          </a:p>
        </p:txBody>
      </p:sp>
      <p:sp>
        <p:nvSpPr>
          <p:cNvPr id="4" name="Footer Placeholder 3"/>
          <p:cNvSpPr>
            <a:spLocks noGrp="1"/>
          </p:cNvSpPr>
          <p:nvPr>
            <p:ph type="ftr" sz="quarter" idx="2"/>
          </p:nvPr>
        </p:nvSpPr>
        <p:spPr>
          <a:xfrm>
            <a:off x="1" y="6606148"/>
            <a:ext cx="4033022" cy="3486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953" y="6606148"/>
            <a:ext cx="4033022" cy="348691"/>
          </a:xfrm>
          <a:prstGeom prst="rect">
            <a:avLst/>
          </a:prstGeom>
        </p:spPr>
        <p:txBody>
          <a:bodyPr vert="horz" lIns="91440" tIns="45720" rIns="91440" bIns="45720" rtlCol="0" anchor="b"/>
          <a:lstStyle>
            <a:lvl1pPr algn="r">
              <a:defRPr sz="1200"/>
            </a:lvl1pPr>
          </a:lstStyle>
          <a:p>
            <a:fld id="{3BFCB0EC-AD5C-4A89-96A5-4475D3046A43}" type="slidenum">
              <a:rPr lang="en-US" smtClean="0"/>
              <a:t>‹#›</a:t>
            </a:fld>
            <a:endParaRPr lang="en-US"/>
          </a:p>
        </p:txBody>
      </p:sp>
    </p:spTree>
    <p:extLst>
      <p:ext uri="{BB962C8B-B14F-4D97-AF65-F5344CB8AC3E}">
        <p14:creationId xmlns:p14="http://schemas.microsoft.com/office/powerpoint/2010/main" val="2363527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48950"/>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5273004" y="0"/>
            <a:ext cx="4033943" cy="348950"/>
          </a:xfrm>
          <a:prstGeom prst="rect">
            <a:avLst/>
          </a:prstGeom>
        </p:spPr>
        <p:txBody>
          <a:bodyPr vert="horz" lIns="92930" tIns="46465" rIns="92930" bIns="46465" rtlCol="0"/>
          <a:lstStyle>
            <a:lvl1pPr algn="r">
              <a:defRPr sz="1200"/>
            </a:lvl1pPr>
          </a:lstStyle>
          <a:p>
            <a:fld id="{227DDCEA-2F40-4429-9FFF-D03CD7955BB4}" type="datetimeFigureOut">
              <a:rPr lang="en-US" smtClean="0"/>
              <a:t>9/5/2022</a:t>
            </a:fld>
            <a:endParaRPr lang="en-US"/>
          </a:p>
        </p:txBody>
      </p:sp>
      <p:sp>
        <p:nvSpPr>
          <p:cNvPr id="4" name="Slide Image Placeholder 3"/>
          <p:cNvSpPr>
            <a:spLocks noGrp="1" noRot="1" noChangeAspect="1"/>
          </p:cNvSpPr>
          <p:nvPr>
            <p:ph type="sldImg" idx="2"/>
          </p:nvPr>
        </p:nvSpPr>
        <p:spPr>
          <a:xfrm>
            <a:off x="2568575" y="869950"/>
            <a:ext cx="4171950" cy="2346325"/>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930911" y="3347016"/>
            <a:ext cx="7447279" cy="2738467"/>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605890"/>
            <a:ext cx="4033943" cy="348949"/>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5273004" y="6605890"/>
            <a:ext cx="4033943" cy="348949"/>
          </a:xfrm>
          <a:prstGeom prst="rect">
            <a:avLst/>
          </a:prstGeom>
        </p:spPr>
        <p:txBody>
          <a:bodyPr vert="horz" lIns="92930" tIns="46465" rIns="92930" bIns="46465" rtlCol="0" anchor="b"/>
          <a:lstStyle>
            <a:lvl1pPr algn="r">
              <a:defRPr sz="1200"/>
            </a:lvl1pPr>
          </a:lstStyle>
          <a:p>
            <a:fld id="{28953869-D611-4B08-8509-3F0D6D40857A}" type="slidenum">
              <a:rPr lang="en-US" smtClean="0"/>
              <a:t>‹#›</a:t>
            </a:fld>
            <a:endParaRPr lang="en-US"/>
          </a:p>
        </p:txBody>
      </p:sp>
    </p:spTree>
    <p:extLst>
      <p:ext uri="{BB962C8B-B14F-4D97-AF65-F5344CB8AC3E}">
        <p14:creationId xmlns:p14="http://schemas.microsoft.com/office/powerpoint/2010/main" val="3759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1pPr>
            <a:lvl2pPr>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2pPr>
            <a:lvl3pPr>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3pPr>
            <a:lvl4pPr>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4pPr>
            <a:lvl5pPr>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5pPr>
            <a:lvl6pPr marL="2555588" indent="-232326" defTabSz="464652" eaLnBrk="0" fontAlgn="base" hangingPunct="0">
              <a:spcBef>
                <a:spcPct val="0"/>
              </a:spcBef>
              <a:spcAft>
                <a:spcPct val="0"/>
              </a:spcAft>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6pPr>
            <a:lvl7pPr marL="3020240" indent="-232326" defTabSz="464652" eaLnBrk="0" fontAlgn="base" hangingPunct="0">
              <a:spcBef>
                <a:spcPct val="0"/>
              </a:spcBef>
              <a:spcAft>
                <a:spcPct val="0"/>
              </a:spcAft>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7pPr>
            <a:lvl8pPr marL="3484893" indent="-232326" defTabSz="464652" eaLnBrk="0" fontAlgn="base" hangingPunct="0">
              <a:spcBef>
                <a:spcPct val="0"/>
              </a:spcBef>
              <a:spcAft>
                <a:spcPct val="0"/>
              </a:spcAft>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8pPr>
            <a:lvl9pPr marL="3949545" indent="-232326" defTabSz="464652" eaLnBrk="0" fontAlgn="base" hangingPunct="0">
              <a:spcBef>
                <a:spcPct val="0"/>
              </a:spcBef>
              <a:spcAft>
                <a:spcPct val="0"/>
              </a:spcAft>
              <a:tabLst>
                <a:tab pos="0" algn="l"/>
                <a:tab pos="929305" algn="l"/>
                <a:tab pos="1858609" algn="l"/>
                <a:tab pos="2787914" algn="l"/>
                <a:tab pos="3717219" algn="l"/>
                <a:tab pos="4646524" algn="l"/>
                <a:tab pos="5575828" algn="l"/>
                <a:tab pos="6505133" algn="l"/>
                <a:tab pos="7434438" algn="l"/>
                <a:tab pos="8363742" algn="l"/>
                <a:tab pos="9293047" algn="l"/>
                <a:tab pos="10222352" algn="l"/>
              </a:tabLst>
              <a:defRPr sz="2400">
                <a:solidFill>
                  <a:schemeClr val="bg1"/>
                </a:solidFill>
                <a:latin typeface="Times New Roman" panose="02020603050405020304" pitchFamily="18" charset="0"/>
                <a:ea typeface="Microsoft YaHei" panose="020B0503020204020204" pitchFamily="34" charset="-122"/>
              </a:defRPr>
            </a:lvl9pPr>
          </a:lstStyle>
          <a:p>
            <a:fld id="{266DD756-5D40-4EF9-8751-AE6233F0D23B}" type="slidenum">
              <a:rPr lang="en-US" sz="1200">
                <a:solidFill>
                  <a:srgbClr val="000000"/>
                </a:solidFill>
              </a:rPr>
              <a:pPr/>
              <a:t>22</a:t>
            </a:fld>
            <a:endParaRPr lang="en-US" sz="1200">
              <a:solidFill>
                <a:srgbClr val="000000"/>
              </a:solidFill>
            </a:endParaRPr>
          </a:p>
        </p:txBody>
      </p:sp>
      <p:sp>
        <p:nvSpPr>
          <p:cNvPr id="55299" name="Rectangle 1"/>
          <p:cNvSpPr>
            <a:spLocks noGrp="1" noRot="1" noChangeAspect="1" noChangeArrowheads="1" noTextEdit="1"/>
          </p:cNvSpPr>
          <p:nvPr>
            <p:ph type="sldImg"/>
          </p:nvPr>
        </p:nvSpPr>
        <p:spPr>
          <a:xfrm>
            <a:off x="2336800" y="522288"/>
            <a:ext cx="4635500" cy="2608262"/>
          </a:xfrm>
          <a:solidFill>
            <a:srgbClr val="FFFFFF"/>
          </a:solidFill>
          <a:ln/>
        </p:spPr>
      </p:sp>
      <p:sp>
        <p:nvSpPr>
          <p:cNvPr id="55300" name="Rectangle 2"/>
          <p:cNvSpPr>
            <a:spLocks noGrp="1" noChangeArrowheads="1"/>
          </p:cNvSpPr>
          <p:nvPr>
            <p:ph type="body" idx="1"/>
          </p:nvPr>
        </p:nvSpPr>
        <p:spPr>
          <a:xfrm>
            <a:off x="1241214" y="3303549"/>
            <a:ext cx="6826674" cy="31296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74620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92B704-1E1D-469E-AAB7-9464D1B0317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96532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2B704-1E1D-469E-AAB7-9464D1B0317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418220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2B704-1E1D-469E-AAB7-9464D1B0317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102799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2B704-1E1D-469E-AAB7-9464D1B0317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315537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2B704-1E1D-469E-AAB7-9464D1B0317E}"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279161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92B704-1E1D-469E-AAB7-9464D1B0317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145794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92B704-1E1D-469E-AAB7-9464D1B0317E}"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21550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92B704-1E1D-469E-AAB7-9464D1B0317E}"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248415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2B704-1E1D-469E-AAB7-9464D1B0317E}"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46408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2B704-1E1D-469E-AAB7-9464D1B0317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264759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2B704-1E1D-469E-AAB7-9464D1B0317E}"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19861-A389-4EE0-BDF1-7FF7B80D7DAC}" type="slidenum">
              <a:rPr lang="en-US" smtClean="0"/>
              <a:t>‹#›</a:t>
            </a:fld>
            <a:endParaRPr lang="en-US"/>
          </a:p>
        </p:txBody>
      </p:sp>
    </p:spTree>
    <p:extLst>
      <p:ext uri="{BB962C8B-B14F-4D97-AF65-F5344CB8AC3E}">
        <p14:creationId xmlns:p14="http://schemas.microsoft.com/office/powerpoint/2010/main" val="115726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2B704-1E1D-469E-AAB7-9464D1B0317E}" type="datetimeFigureOut">
              <a:rPr lang="en-US" smtClean="0"/>
              <a:t>9/5/2022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19861-A389-4EE0-BDF1-7FF7B80D7DAC}" type="slidenum">
              <a:rPr lang="en-US" smtClean="0"/>
              <a:t>‹#›</a:t>
            </a:fld>
            <a:endParaRPr lang="en-US"/>
          </a:p>
        </p:txBody>
      </p:sp>
    </p:spTree>
    <p:extLst>
      <p:ext uri="{BB962C8B-B14F-4D97-AF65-F5344CB8AC3E}">
        <p14:creationId xmlns:p14="http://schemas.microsoft.com/office/powerpoint/2010/main" val="1925509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www.google.co.in/url?sa=i&amp;rct=j&amp;q=&amp;esrc=s&amp;source=images&amp;cd=&amp;cad=rja&amp;uact=8&amp;ved=0ahUKEwjfrqyOkfzNAhUBtI8KHaJrD78QjRwIBw&amp;url=http://www.cmsuklimited.com/single--multi-mode-fibre&amp;bvm=bv.127178174,d.c2I&amp;psig=AFQjCNH2qIR61i9Z-FXDxVB0DXzEbebwTQ&amp;ust=1468901057172112" TargetMode="Externa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43150"/>
            <a:ext cx="12192000" cy="1594790"/>
          </a:xfrm>
        </p:spPr>
        <p:txBody>
          <a:bodyPr>
            <a:normAutofit fontScale="90000"/>
          </a:bodyPr>
          <a:lstStyle/>
          <a:p>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6000" b="1" dirty="0" smtClean="0">
                <a:latin typeface="Times New Roman" panose="02020603050405020304" pitchFamily="18" charset="0"/>
                <a:cs typeface="Times New Roman" panose="02020603050405020304" pitchFamily="18" charset="0"/>
              </a:rPr>
              <a:t>Module 2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400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391886"/>
            <a:ext cx="11508377" cy="5785077"/>
          </a:xfrm>
        </p:spPr>
        <p:txBody>
          <a:bodyPr>
            <a:normAutofit/>
          </a:bodyPr>
          <a:lstStyle/>
          <a:p>
            <a:pPr algn="just"/>
            <a:r>
              <a:rPr lang="en-US" dirty="0">
                <a:latin typeface="Times New Roman" panose="02020603050405020304" pitchFamily="18" charset="0"/>
                <a:cs typeface="Times New Roman" panose="02020603050405020304" pitchFamily="18" charset="0"/>
              </a:rPr>
              <a:t>A second form of spread spectrum, direct sequence spread spectrum, uses </a:t>
            </a:r>
            <a:r>
              <a:rPr lang="en-US" dirty="0" smtClean="0">
                <a:latin typeface="Times New Roman" panose="02020603050405020304" pitchFamily="18" charset="0"/>
                <a:cs typeface="Times New Roman" panose="02020603050405020304" pitchFamily="18" charset="0"/>
              </a:rPr>
              <a:t>a code </a:t>
            </a:r>
            <a:r>
              <a:rPr lang="en-US" dirty="0">
                <a:latin typeface="Times New Roman" panose="02020603050405020304" pitchFamily="18" charset="0"/>
                <a:cs typeface="Times New Roman" panose="02020603050405020304" pitchFamily="18" charset="0"/>
              </a:rPr>
              <a:t>sequence to spread the data signal over a wider frequency band. It is </a:t>
            </a:r>
            <a:r>
              <a:rPr lang="en-US" dirty="0" smtClean="0">
                <a:latin typeface="Times New Roman" panose="02020603050405020304" pitchFamily="18" charset="0"/>
                <a:cs typeface="Times New Roman" panose="02020603050405020304" pitchFamily="18" charset="0"/>
              </a:rPr>
              <a:t>widely used </a:t>
            </a:r>
            <a:r>
              <a:rPr lang="en-US" dirty="0">
                <a:latin typeface="Times New Roman" panose="02020603050405020304" pitchFamily="18" charset="0"/>
                <a:cs typeface="Times New Roman" panose="02020603050405020304" pitchFamily="18" charset="0"/>
              </a:rPr>
              <a:t>commercially as a spectrally efficient way to let multiple signals share </a:t>
            </a:r>
            <a:r>
              <a:rPr lang="en-US" dirty="0" smtClean="0">
                <a:latin typeface="Times New Roman" panose="02020603050405020304" pitchFamily="18" charset="0"/>
                <a:cs typeface="Times New Roman" panose="02020603050405020304" pitchFamily="18" charset="0"/>
              </a:rPr>
              <a:t>the same </a:t>
            </a:r>
            <a:r>
              <a:rPr lang="en-US" dirty="0">
                <a:latin typeface="Times New Roman" panose="02020603050405020304" pitchFamily="18" charset="0"/>
                <a:cs typeface="Times New Roman" panose="02020603050405020304" pitchFamily="18" charset="0"/>
              </a:rPr>
              <a:t>frequency band. These signals can be given different codes, a method </a:t>
            </a:r>
            <a:r>
              <a:rPr lang="en-US" dirty="0" smtClean="0">
                <a:latin typeface="Times New Roman" panose="02020603050405020304" pitchFamily="18" charset="0"/>
                <a:cs typeface="Times New Roman" panose="02020603050405020304" pitchFamily="18" charset="0"/>
              </a:rPr>
              <a:t>called CDMA </a:t>
            </a:r>
            <a:r>
              <a:rPr lang="en-US" dirty="0">
                <a:latin typeface="Times New Roman" panose="02020603050405020304" pitchFamily="18" charset="0"/>
                <a:cs typeface="Times New Roman" panose="02020603050405020304" pitchFamily="18" charset="0"/>
              </a:rPr>
              <a:t>(Code Division Multiple Access) that we will return to later in this </a:t>
            </a:r>
            <a:r>
              <a:rPr lang="en-US" dirty="0" smtClean="0">
                <a:latin typeface="Times New Roman" panose="02020603050405020304" pitchFamily="18" charset="0"/>
                <a:cs typeface="Times New Roman" panose="02020603050405020304" pitchFamily="18" charset="0"/>
              </a:rPr>
              <a:t>chapter</a:t>
            </a:r>
            <a:r>
              <a:rPr lang="en-US" dirty="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 is shown in contrast with frequency hopping in Fig. 2-11. </a:t>
            </a:r>
            <a:r>
              <a:rPr lang="en-US" dirty="0" smtClean="0">
                <a:latin typeface="Times New Roman" panose="02020603050405020304" pitchFamily="18" charset="0"/>
                <a:cs typeface="Times New Roman" panose="02020603050405020304" pitchFamily="18" charset="0"/>
              </a:rPr>
              <a:t>It forms </a:t>
            </a:r>
            <a:r>
              <a:rPr lang="en-US" dirty="0">
                <a:latin typeface="Times New Roman" panose="02020603050405020304" pitchFamily="18" charset="0"/>
                <a:cs typeface="Times New Roman" panose="02020603050405020304" pitchFamily="18" charset="0"/>
              </a:rPr>
              <a:t>the basis of 3G mobile phone networks and is also used in GPS (</a:t>
            </a:r>
            <a:r>
              <a:rPr lang="en-US" dirty="0" smtClean="0">
                <a:latin typeface="Times New Roman" panose="02020603050405020304" pitchFamily="18" charset="0"/>
                <a:cs typeface="Times New Roman" panose="02020603050405020304" pitchFamily="18" charset="0"/>
              </a:rPr>
              <a:t>Global Positioning </a:t>
            </a:r>
            <a:r>
              <a:rPr lang="en-US" dirty="0">
                <a:latin typeface="Times New Roman" panose="02020603050405020304" pitchFamily="18" charset="0"/>
                <a:cs typeface="Times New Roman" panose="02020603050405020304" pitchFamily="18" charset="0"/>
              </a:rPr>
              <a:t>System). Even without different codes, direct sequence spread </a:t>
            </a:r>
            <a:r>
              <a:rPr lang="en-US" dirty="0" smtClean="0">
                <a:latin typeface="Times New Roman" panose="02020603050405020304" pitchFamily="18" charset="0"/>
                <a:cs typeface="Times New Roman" panose="02020603050405020304" pitchFamily="18" charset="0"/>
              </a:rPr>
              <a:t>spectrum</a:t>
            </a:r>
            <a:r>
              <a:rPr lang="en-US" dirty="0">
                <a:latin typeface="Times New Roman" panose="02020603050405020304" pitchFamily="18" charset="0"/>
                <a:cs typeface="Times New Roman" panose="02020603050405020304" pitchFamily="18" charset="0"/>
              </a:rPr>
              <a:t>, like frequency hopping spread spectrum, can tolerate narrowband </a:t>
            </a:r>
            <a:r>
              <a:rPr lang="en-US" dirty="0" smtClean="0">
                <a:latin typeface="Times New Roman" panose="02020603050405020304" pitchFamily="18" charset="0"/>
                <a:cs typeface="Times New Roman" panose="02020603050405020304" pitchFamily="18" charset="0"/>
              </a:rPr>
              <a:t>interference </a:t>
            </a:r>
            <a:r>
              <a:rPr lang="en-US" dirty="0">
                <a:latin typeface="Times New Roman" panose="02020603050405020304" pitchFamily="18" charset="0"/>
                <a:cs typeface="Times New Roman" panose="02020603050405020304" pitchFamily="18" charset="0"/>
              </a:rPr>
              <a:t>and multipath fading because only a fraction of the desired signal is </a:t>
            </a:r>
            <a:r>
              <a:rPr lang="en-US" dirty="0" smtClean="0">
                <a:latin typeface="Times New Roman" panose="02020603050405020304" pitchFamily="18" charset="0"/>
                <a:cs typeface="Times New Roman" panose="02020603050405020304" pitchFamily="18" charset="0"/>
              </a:rPr>
              <a:t>lost.</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used in this role in older 802.11b wireless LANs. For a fascinating and </a:t>
            </a:r>
            <a:r>
              <a:rPr lang="en-US" dirty="0" smtClean="0">
                <a:latin typeface="Times New Roman" panose="02020603050405020304" pitchFamily="18" charset="0"/>
                <a:cs typeface="Times New Roman" panose="02020603050405020304" pitchFamily="18" charset="0"/>
              </a:rPr>
              <a:t>detailed </a:t>
            </a:r>
            <a:r>
              <a:rPr lang="en-US" dirty="0">
                <a:latin typeface="Times New Roman" panose="02020603050405020304" pitchFamily="18" charset="0"/>
                <a:cs typeface="Times New Roman" panose="02020603050405020304" pitchFamily="18" charset="0"/>
              </a:rPr>
              <a:t>history of spread spectrum communication, see </a:t>
            </a:r>
            <a:r>
              <a:rPr lang="en-US" dirty="0" err="1">
                <a:latin typeface="Times New Roman" panose="02020603050405020304" pitchFamily="18" charset="0"/>
                <a:cs typeface="Times New Roman" panose="02020603050405020304" pitchFamily="18" charset="0"/>
              </a:rPr>
              <a:t>Scholtz</a:t>
            </a:r>
            <a:r>
              <a:rPr lang="en-US" dirty="0">
                <a:latin typeface="Times New Roman" panose="02020603050405020304" pitchFamily="18" charset="0"/>
                <a:cs typeface="Times New Roman" panose="02020603050405020304" pitchFamily="18" charset="0"/>
              </a:rPr>
              <a:t> (1982).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91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339634"/>
            <a:ext cx="11469189" cy="6178732"/>
          </a:xfrm>
        </p:spPr>
        <p:txBody>
          <a:bodyPr>
            <a:noAutofit/>
          </a:bodyPr>
          <a:lstStyle/>
          <a:p>
            <a:pPr algn="just">
              <a:lnSpc>
                <a:spcPct val="120000"/>
              </a:lnSpc>
            </a:pPr>
            <a:r>
              <a:rPr lang="en-US" sz="2200" dirty="0">
                <a:latin typeface="Times New Roman" panose="02020603050405020304" pitchFamily="18" charset="0"/>
                <a:cs typeface="Times New Roman" panose="02020603050405020304" pitchFamily="18" charset="0"/>
              </a:rPr>
              <a:t>A third method of communication with a wider band is UWB (</a:t>
            </a:r>
            <a:r>
              <a:rPr lang="en-US" sz="2200" dirty="0" smtClean="0">
                <a:latin typeface="Times New Roman" panose="02020603050405020304" pitchFamily="18" charset="0"/>
                <a:cs typeface="Times New Roman" panose="02020603050405020304" pitchFamily="18" charset="0"/>
              </a:rPr>
              <a:t>Ultra- </a:t>
            </a:r>
            <a:r>
              <a:rPr lang="en-US" sz="2200" dirty="0" err="1" smtClean="0">
                <a:latin typeface="Times New Roman" panose="02020603050405020304" pitchFamily="18" charset="0"/>
                <a:cs typeface="Times New Roman" panose="02020603050405020304" pitchFamily="18" charset="0"/>
              </a:rPr>
              <a:t>WideBand</a:t>
            </a:r>
            <a:r>
              <a:rPr lang="en-US" sz="2200" dirty="0">
                <a:latin typeface="Times New Roman" panose="02020603050405020304" pitchFamily="18" charset="0"/>
                <a:cs typeface="Times New Roman" panose="02020603050405020304" pitchFamily="18" charset="0"/>
              </a:rPr>
              <a:t>) communication. UWB sends a series of rapid pulses, varying </a:t>
            </a:r>
            <a:r>
              <a:rPr lang="en-US" sz="2200" dirty="0" smtClean="0">
                <a:latin typeface="Times New Roman" panose="02020603050405020304" pitchFamily="18" charset="0"/>
                <a:cs typeface="Times New Roman" panose="02020603050405020304" pitchFamily="18" charset="0"/>
              </a:rPr>
              <a:t>their positions </a:t>
            </a:r>
            <a:r>
              <a:rPr lang="en-US" sz="2200" dirty="0">
                <a:latin typeface="Times New Roman" panose="02020603050405020304" pitchFamily="18" charset="0"/>
                <a:cs typeface="Times New Roman" panose="02020603050405020304" pitchFamily="18" charset="0"/>
              </a:rPr>
              <a:t>to communicate information</a:t>
            </a:r>
            <a:r>
              <a:rPr lang="en-US" sz="2200" dirty="0" smtClean="0">
                <a:latin typeface="Times New Roman" panose="02020603050405020304" pitchFamily="18" charset="0"/>
                <a:cs typeface="Times New Roman" panose="02020603050405020304" pitchFamily="18" charset="0"/>
              </a:rPr>
              <a:t>.</a:t>
            </a:r>
          </a:p>
          <a:p>
            <a:pPr algn="just">
              <a:lnSpc>
                <a:spcPct val="120000"/>
              </a:lnSpc>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rapid transitions lead to a signal </a:t>
            </a:r>
            <a:r>
              <a:rPr lang="en-US" sz="2200" dirty="0" smtClean="0">
                <a:latin typeface="Times New Roman" panose="02020603050405020304" pitchFamily="18" charset="0"/>
                <a:cs typeface="Times New Roman" panose="02020603050405020304" pitchFamily="18" charset="0"/>
              </a:rPr>
              <a:t>that is </a:t>
            </a:r>
            <a:r>
              <a:rPr lang="en-US" sz="2200" dirty="0">
                <a:latin typeface="Times New Roman" panose="02020603050405020304" pitchFamily="18" charset="0"/>
                <a:cs typeface="Times New Roman" panose="02020603050405020304" pitchFamily="18" charset="0"/>
              </a:rPr>
              <a:t>spread thinly over a very wide frequency band. UWB is defined as signals </a:t>
            </a:r>
            <a:r>
              <a:rPr lang="en-US" sz="2200" dirty="0" smtClean="0">
                <a:latin typeface="Times New Roman" panose="02020603050405020304" pitchFamily="18" charset="0"/>
                <a:cs typeface="Times New Roman" panose="02020603050405020304" pitchFamily="18" charset="0"/>
              </a:rPr>
              <a:t>that have </a:t>
            </a:r>
            <a:r>
              <a:rPr lang="en-US" sz="2200" dirty="0">
                <a:latin typeface="Times New Roman" panose="02020603050405020304" pitchFamily="18" charset="0"/>
                <a:cs typeface="Times New Roman" panose="02020603050405020304" pitchFamily="18" charset="0"/>
              </a:rPr>
              <a:t>a bandwidth of at least 500 MHz or at least 20% of the center frequency </a:t>
            </a:r>
            <a:r>
              <a:rPr lang="en-US" sz="2200" dirty="0" smtClean="0">
                <a:latin typeface="Times New Roman" panose="02020603050405020304" pitchFamily="18" charset="0"/>
                <a:cs typeface="Times New Roman" panose="02020603050405020304" pitchFamily="18" charset="0"/>
              </a:rPr>
              <a:t>of their </a:t>
            </a:r>
            <a:r>
              <a:rPr lang="en-US" sz="2200" dirty="0">
                <a:latin typeface="Times New Roman" panose="02020603050405020304" pitchFamily="18" charset="0"/>
                <a:cs typeface="Times New Roman" panose="02020603050405020304" pitchFamily="18" charset="0"/>
              </a:rPr>
              <a:t>frequency band. </a:t>
            </a:r>
            <a:endParaRPr lang="en-US" sz="2200" dirty="0" smtClean="0">
              <a:latin typeface="Times New Roman" panose="02020603050405020304" pitchFamily="18" charset="0"/>
              <a:cs typeface="Times New Roman" panose="02020603050405020304" pitchFamily="18" charset="0"/>
            </a:endParaRPr>
          </a:p>
          <a:p>
            <a:pPr algn="just">
              <a:lnSpc>
                <a:spcPct val="120000"/>
              </a:lnSpc>
            </a:pPr>
            <a:r>
              <a:rPr lang="en-US" sz="2200" dirty="0" smtClean="0">
                <a:latin typeface="Times New Roman" panose="02020603050405020304" pitchFamily="18" charset="0"/>
                <a:cs typeface="Times New Roman" panose="02020603050405020304" pitchFamily="18" charset="0"/>
              </a:rPr>
              <a:t>UWB </a:t>
            </a:r>
            <a:r>
              <a:rPr lang="en-US" sz="2200" dirty="0">
                <a:latin typeface="Times New Roman" panose="02020603050405020304" pitchFamily="18" charset="0"/>
                <a:cs typeface="Times New Roman" panose="02020603050405020304" pitchFamily="18" charset="0"/>
              </a:rPr>
              <a:t>is also shown in Fig. 2-11. With this much </a:t>
            </a:r>
            <a:r>
              <a:rPr lang="en-US" sz="2200" dirty="0" smtClean="0">
                <a:latin typeface="Times New Roman" panose="02020603050405020304" pitchFamily="18" charset="0"/>
                <a:cs typeface="Times New Roman" panose="02020603050405020304" pitchFamily="18" charset="0"/>
              </a:rPr>
              <a:t>bandwidth</a:t>
            </a:r>
            <a:r>
              <a:rPr lang="en-US" sz="2200" dirty="0">
                <a:latin typeface="Times New Roman" panose="02020603050405020304" pitchFamily="18" charset="0"/>
                <a:cs typeface="Times New Roman" panose="02020603050405020304" pitchFamily="18" charset="0"/>
              </a:rPr>
              <a:t>, UWB has the potential to communicate at high rates. Because it is </a:t>
            </a:r>
            <a:r>
              <a:rPr lang="en-US" sz="2200" dirty="0" smtClean="0">
                <a:latin typeface="Times New Roman" panose="02020603050405020304" pitchFamily="18" charset="0"/>
                <a:cs typeface="Times New Roman" panose="02020603050405020304" pitchFamily="18" charset="0"/>
              </a:rPr>
              <a:t>spread across </a:t>
            </a:r>
            <a:r>
              <a:rPr lang="en-US" sz="2200" dirty="0">
                <a:latin typeface="Times New Roman" panose="02020603050405020304" pitchFamily="18" charset="0"/>
                <a:cs typeface="Times New Roman" panose="02020603050405020304" pitchFamily="18" charset="0"/>
              </a:rPr>
              <a:t>a wide band of frequencies, it can tolerate a substantial amount of </a:t>
            </a:r>
            <a:r>
              <a:rPr lang="en-US" sz="2200" dirty="0" smtClean="0">
                <a:latin typeface="Times New Roman" panose="02020603050405020304" pitchFamily="18" charset="0"/>
                <a:cs typeface="Times New Roman" panose="02020603050405020304" pitchFamily="18" charset="0"/>
              </a:rPr>
              <a:t>relatively </a:t>
            </a:r>
            <a:r>
              <a:rPr lang="en-US" sz="2200" dirty="0">
                <a:latin typeface="Times New Roman" panose="02020603050405020304" pitchFamily="18" charset="0"/>
                <a:cs typeface="Times New Roman" panose="02020603050405020304" pitchFamily="18" charset="0"/>
              </a:rPr>
              <a:t>strong interference from other narrowband signals. Just as importantly, </a:t>
            </a:r>
            <a:r>
              <a:rPr lang="en-US" sz="2200" dirty="0" smtClean="0">
                <a:latin typeface="Times New Roman" panose="02020603050405020304" pitchFamily="18" charset="0"/>
                <a:cs typeface="Times New Roman" panose="02020603050405020304" pitchFamily="18" charset="0"/>
              </a:rPr>
              <a:t>since UWB </a:t>
            </a:r>
            <a:r>
              <a:rPr lang="en-US" sz="2200" dirty="0">
                <a:latin typeface="Times New Roman" panose="02020603050405020304" pitchFamily="18" charset="0"/>
                <a:cs typeface="Times New Roman" panose="02020603050405020304" pitchFamily="18" charset="0"/>
              </a:rPr>
              <a:t>has very little energy at any given frequency when used for </a:t>
            </a:r>
            <a:r>
              <a:rPr lang="en-US" sz="2200" dirty="0" smtClean="0">
                <a:latin typeface="Times New Roman" panose="02020603050405020304" pitchFamily="18" charset="0"/>
                <a:cs typeface="Times New Roman" panose="02020603050405020304" pitchFamily="18" charset="0"/>
              </a:rPr>
              <a:t>short-range transmission</a:t>
            </a:r>
            <a:r>
              <a:rPr lang="en-US" sz="2200" dirty="0">
                <a:latin typeface="Times New Roman" panose="02020603050405020304" pitchFamily="18" charset="0"/>
                <a:cs typeface="Times New Roman" panose="02020603050405020304" pitchFamily="18" charset="0"/>
              </a:rPr>
              <a:t>, it does not cause harmful interference to those other </a:t>
            </a:r>
            <a:r>
              <a:rPr lang="en-US" sz="2200" dirty="0" smtClean="0">
                <a:latin typeface="Times New Roman" panose="02020603050405020304" pitchFamily="18" charset="0"/>
                <a:cs typeface="Times New Roman" panose="02020603050405020304" pitchFamily="18" charset="0"/>
              </a:rPr>
              <a:t>narrowband radio signals. It is said to underlay the other signals. This peaceful coexistence has </a:t>
            </a:r>
            <a:r>
              <a:rPr lang="en-US" sz="2200" dirty="0">
                <a:latin typeface="Times New Roman" panose="02020603050405020304" pitchFamily="18" charset="0"/>
                <a:cs typeface="Times New Roman" panose="02020603050405020304" pitchFamily="18" charset="0"/>
              </a:rPr>
              <a:t>led to its application in wireless PANs that run at up to 1 </a:t>
            </a:r>
            <a:r>
              <a:rPr lang="en-US" sz="2200" dirty="0" err="1">
                <a:latin typeface="Times New Roman" panose="02020603050405020304" pitchFamily="18" charset="0"/>
                <a:cs typeface="Times New Roman" panose="02020603050405020304" pitchFamily="18" charset="0"/>
              </a:rPr>
              <a:t>Gbps</a:t>
            </a:r>
            <a:r>
              <a:rPr lang="en-US" sz="2200" dirty="0">
                <a:latin typeface="Times New Roman" panose="02020603050405020304" pitchFamily="18" charset="0"/>
                <a:cs typeface="Times New Roman" panose="02020603050405020304" pitchFamily="18" charset="0"/>
              </a:rPr>
              <a:t>, although </a:t>
            </a:r>
            <a:r>
              <a:rPr lang="en-US" sz="2200" dirty="0" smtClean="0">
                <a:latin typeface="Times New Roman" panose="02020603050405020304" pitchFamily="18" charset="0"/>
                <a:cs typeface="Times New Roman" panose="02020603050405020304" pitchFamily="18" charset="0"/>
              </a:rPr>
              <a:t>commercial </a:t>
            </a:r>
            <a:r>
              <a:rPr lang="en-US" sz="2200" dirty="0">
                <a:latin typeface="Times New Roman" panose="02020603050405020304" pitchFamily="18" charset="0"/>
                <a:cs typeface="Times New Roman" panose="02020603050405020304" pitchFamily="18" charset="0"/>
              </a:rPr>
              <a:t>success has been mixed. It can also be used for imaging through solid </a:t>
            </a:r>
            <a:r>
              <a:rPr lang="en-US" sz="2200" dirty="0" smtClean="0">
                <a:latin typeface="Times New Roman" panose="02020603050405020304" pitchFamily="18" charset="0"/>
                <a:cs typeface="Times New Roman" panose="02020603050405020304" pitchFamily="18" charset="0"/>
              </a:rPr>
              <a:t>objects </a:t>
            </a:r>
            <a:r>
              <a:rPr lang="en-US" sz="2200" dirty="0">
                <a:latin typeface="Times New Roman" panose="02020603050405020304" pitchFamily="18" charset="0"/>
                <a:cs typeface="Times New Roman" panose="02020603050405020304" pitchFamily="18" charset="0"/>
              </a:rPr>
              <a:t>(ground, walls, and bodies) or as part of precise location systems.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602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Radio Transmission</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Radio frequency (RF) waves are easy to generate, can travel long </a:t>
            </a:r>
            <a:r>
              <a:rPr lang="en-US" dirty="0" smtClean="0">
                <a:latin typeface="Times New Roman" panose="02020603050405020304" pitchFamily="18" charset="0"/>
                <a:cs typeface="Times New Roman" panose="02020603050405020304" pitchFamily="18" charset="0"/>
              </a:rPr>
              <a:t>distances, and </a:t>
            </a:r>
            <a:r>
              <a:rPr lang="en-US" dirty="0">
                <a:latin typeface="Times New Roman" panose="02020603050405020304" pitchFamily="18" charset="0"/>
                <a:cs typeface="Times New Roman" panose="02020603050405020304" pitchFamily="18" charset="0"/>
              </a:rPr>
              <a:t>can penetrate buildings easily, so they are widely used for </a:t>
            </a:r>
            <a:r>
              <a:rPr lang="en-US" dirty="0" smtClean="0">
                <a:latin typeface="Times New Roman" panose="02020603050405020304" pitchFamily="18" charset="0"/>
                <a:cs typeface="Times New Roman" panose="02020603050405020304" pitchFamily="18" charset="0"/>
              </a:rPr>
              <a:t>communication, both </a:t>
            </a:r>
            <a:r>
              <a:rPr lang="en-US" dirty="0">
                <a:latin typeface="Times New Roman" panose="02020603050405020304" pitchFamily="18" charset="0"/>
                <a:cs typeface="Times New Roman" panose="02020603050405020304" pitchFamily="18" charset="0"/>
              </a:rPr>
              <a:t>indoors and outdoors. Radio waves also are omnidirectional, meaning </a:t>
            </a:r>
            <a:r>
              <a:rPr lang="en-US" dirty="0" smtClean="0">
                <a:latin typeface="Times New Roman" panose="02020603050405020304" pitchFamily="18" charset="0"/>
                <a:cs typeface="Times New Roman" panose="02020603050405020304" pitchFamily="18" charset="0"/>
              </a:rPr>
              <a:t>that they </a:t>
            </a:r>
            <a:r>
              <a:rPr lang="en-US" dirty="0">
                <a:latin typeface="Times New Roman" panose="02020603050405020304" pitchFamily="18" charset="0"/>
                <a:cs typeface="Times New Roman" panose="02020603050405020304" pitchFamily="18" charset="0"/>
              </a:rPr>
              <a:t>travel in all directions from the source, so the transmitter and receiver do </a:t>
            </a:r>
            <a:r>
              <a:rPr lang="en-US" dirty="0" smtClean="0">
                <a:latin typeface="Times New Roman" panose="02020603050405020304" pitchFamily="18" charset="0"/>
                <a:cs typeface="Times New Roman" panose="02020603050405020304" pitchFamily="18" charset="0"/>
              </a:rPr>
              <a:t>not have </a:t>
            </a:r>
            <a:r>
              <a:rPr lang="en-US" dirty="0">
                <a:latin typeface="Times New Roman" panose="02020603050405020304" pitchFamily="18" charset="0"/>
                <a:cs typeface="Times New Roman" panose="02020603050405020304" pitchFamily="18" charset="0"/>
              </a:rPr>
              <a:t>to be carefully aligned physically.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439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6" y="953590"/>
            <a:ext cx="10946674" cy="4281364"/>
          </a:xfrm>
        </p:spPr>
      </p:pic>
    </p:spTree>
    <p:extLst>
      <p:ext uri="{BB962C8B-B14F-4D97-AF65-F5344CB8AC3E}">
        <p14:creationId xmlns:p14="http://schemas.microsoft.com/office/powerpoint/2010/main" val="2612211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59" y="1358538"/>
            <a:ext cx="10515600" cy="5981020"/>
          </a:xfrm>
        </p:spPr>
        <p:txBody>
          <a:bodyPr/>
          <a:lstStyle/>
          <a:p>
            <a:pPr algn="just"/>
            <a:r>
              <a:rPr lang="en-US" dirty="0">
                <a:latin typeface="Times New Roman" panose="02020603050405020304" pitchFamily="18" charset="0"/>
                <a:cs typeface="Times New Roman" panose="02020603050405020304" pitchFamily="18" charset="0"/>
              </a:rPr>
              <a:t>In the VLF, LF, and MF bands, radio waves follow the ground, as </a:t>
            </a:r>
            <a:r>
              <a:rPr lang="en-US" dirty="0" smtClean="0">
                <a:latin typeface="Times New Roman" panose="02020603050405020304" pitchFamily="18" charset="0"/>
                <a:cs typeface="Times New Roman" panose="02020603050405020304" pitchFamily="18" charset="0"/>
              </a:rPr>
              <a:t>illustrated in </a:t>
            </a:r>
            <a:r>
              <a:rPr lang="en-US" dirty="0">
                <a:latin typeface="Times New Roman" panose="02020603050405020304" pitchFamily="18" charset="0"/>
                <a:cs typeface="Times New Roman" panose="02020603050405020304" pitchFamily="18" charset="0"/>
              </a:rPr>
              <a:t>Fig. 2-12(a). These waves can be detected for perhaps 1000 km at the </a:t>
            </a:r>
            <a:r>
              <a:rPr lang="en-US" dirty="0" smtClean="0">
                <a:latin typeface="Times New Roman" panose="02020603050405020304" pitchFamily="18" charset="0"/>
                <a:cs typeface="Times New Roman" panose="02020603050405020304" pitchFamily="18" charset="0"/>
              </a:rPr>
              <a:t>lower frequencies</a:t>
            </a:r>
            <a:r>
              <a:rPr lang="en-US" dirty="0">
                <a:latin typeface="Times New Roman" panose="02020603050405020304" pitchFamily="18" charset="0"/>
                <a:cs typeface="Times New Roman" panose="02020603050405020304" pitchFamily="18" charset="0"/>
              </a:rPr>
              <a:t>, less at the higher ones. AM radio broadcasting uses the MF </a:t>
            </a:r>
            <a:r>
              <a:rPr lang="en-US" dirty="0" err="1" smtClean="0">
                <a:latin typeface="Times New Roman" panose="02020603050405020304" pitchFamily="18" charset="0"/>
                <a:cs typeface="Times New Roman" panose="02020603050405020304" pitchFamily="18" charset="0"/>
              </a:rPr>
              <a:t>band,which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why the ground waves from Boston AM radio stations cannot be </a:t>
            </a:r>
            <a:r>
              <a:rPr lang="en-US" dirty="0" smtClean="0">
                <a:latin typeface="Times New Roman" panose="02020603050405020304" pitchFamily="18" charset="0"/>
                <a:cs typeface="Times New Roman" panose="02020603050405020304" pitchFamily="18" charset="0"/>
              </a:rPr>
              <a:t>heard easily </a:t>
            </a:r>
            <a:r>
              <a:rPr lang="en-US" dirty="0">
                <a:latin typeface="Times New Roman" panose="02020603050405020304" pitchFamily="18" charset="0"/>
                <a:cs typeface="Times New Roman" panose="02020603050405020304" pitchFamily="18" charset="0"/>
              </a:rPr>
              <a:t>in New York. Radio waves in these bands pass through buildings </a:t>
            </a:r>
            <a:r>
              <a:rPr lang="en-US" dirty="0" err="1" smtClean="0">
                <a:latin typeface="Times New Roman" panose="02020603050405020304" pitchFamily="18" charset="0"/>
                <a:cs typeface="Times New Roman" panose="02020603050405020304" pitchFamily="18" charset="0"/>
              </a:rPr>
              <a:t>easily,which</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why portable radios work indoors. The main problem with using </a:t>
            </a:r>
            <a:r>
              <a:rPr lang="en-US" dirty="0" smtClean="0">
                <a:latin typeface="Times New Roman" panose="02020603050405020304" pitchFamily="18" charset="0"/>
                <a:cs typeface="Times New Roman" panose="02020603050405020304" pitchFamily="18" charset="0"/>
              </a:rPr>
              <a:t>these bands </a:t>
            </a:r>
            <a:r>
              <a:rPr lang="en-US" dirty="0">
                <a:latin typeface="Times New Roman" panose="02020603050405020304" pitchFamily="18" charset="0"/>
                <a:cs typeface="Times New Roman" panose="02020603050405020304" pitchFamily="18" charset="0"/>
              </a:rPr>
              <a:t>for data communication is </a:t>
            </a:r>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low </a:t>
            </a:r>
            <a:r>
              <a:rPr lang="en-US" dirty="0" smtClean="0">
                <a:latin typeface="Times New Roman" panose="02020603050405020304" pitchFamily="18" charset="0"/>
                <a:cs typeface="Times New Roman" panose="02020603050405020304" pitchFamily="18" charset="0"/>
              </a:rPr>
              <a:t>bandwidth.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444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1825625"/>
            <a:ext cx="11625942" cy="4351338"/>
          </a:xfrm>
        </p:spPr>
        <p:txBody>
          <a:bodyPr>
            <a:normAutofit/>
          </a:bodyPr>
          <a:lstStyle/>
          <a:p>
            <a:pPr algn="just"/>
            <a:r>
              <a:rPr lang="en-US" dirty="0">
                <a:latin typeface="Times New Roman" panose="02020603050405020304" pitchFamily="18" charset="0"/>
                <a:cs typeface="Times New Roman" panose="02020603050405020304" pitchFamily="18" charset="0"/>
              </a:rPr>
              <a:t>In the HF and VHF bands, the ground waves tend to be absorbed by the earth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the waves that reach the ionosphere, a layer of charged particles </a:t>
            </a:r>
            <a:r>
              <a:rPr lang="en-US" dirty="0" smtClean="0">
                <a:latin typeface="Times New Roman" panose="02020603050405020304" pitchFamily="18" charset="0"/>
                <a:cs typeface="Times New Roman" panose="02020603050405020304" pitchFamily="18" charset="0"/>
              </a:rPr>
              <a:t>circling </a:t>
            </a:r>
            <a:r>
              <a:rPr lang="en-US" dirty="0">
                <a:latin typeface="Times New Roman" panose="02020603050405020304" pitchFamily="18" charset="0"/>
                <a:cs typeface="Times New Roman" panose="02020603050405020304" pitchFamily="18" charset="0"/>
              </a:rPr>
              <a:t>the earth at a height of 100 to 500 km, are refracted by it and sent back </a:t>
            </a:r>
            <a:r>
              <a:rPr lang="en-US" dirty="0" smtClean="0">
                <a:latin typeface="Times New Roman" panose="02020603050405020304" pitchFamily="18" charset="0"/>
                <a:cs typeface="Times New Roman" panose="02020603050405020304" pitchFamily="18" charset="0"/>
              </a:rPr>
              <a:t>to earth</a:t>
            </a:r>
            <a:r>
              <a:rPr lang="en-US" dirty="0">
                <a:latin typeface="Times New Roman" panose="02020603050405020304" pitchFamily="18" charset="0"/>
                <a:cs typeface="Times New Roman" panose="02020603050405020304" pitchFamily="18" charset="0"/>
              </a:rPr>
              <a:t>, as shown in Fig. 2-12(b). Under certain atmospheric conditions, the </a:t>
            </a:r>
            <a:r>
              <a:rPr lang="en-US" dirty="0" smtClean="0">
                <a:latin typeface="Times New Roman" panose="02020603050405020304" pitchFamily="18" charset="0"/>
                <a:cs typeface="Times New Roman" panose="02020603050405020304" pitchFamily="18" charset="0"/>
              </a:rPr>
              <a:t>signals can </a:t>
            </a:r>
            <a:r>
              <a:rPr lang="en-US" dirty="0">
                <a:latin typeface="Times New Roman" panose="02020603050405020304" pitchFamily="18" charset="0"/>
                <a:cs typeface="Times New Roman" panose="02020603050405020304" pitchFamily="18" charset="0"/>
              </a:rPr>
              <a:t>bounce several times. Amateur radio operators (hams) use these bands to </a:t>
            </a:r>
            <a:r>
              <a:rPr lang="en-US" dirty="0" smtClean="0">
                <a:latin typeface="Times New Roman" panose="02020603050405020304" pitchFamily="18" charset="0"/>
                <a:cs typeface="Times New Roman" panose="02020603050405020304" pitchFamily="18" charset="0"/>
              </a:rPr>
              <a:t>talk long </a:t>
            </a:r>
            <a:r>
              <a:rPr lang="en-US" dirty="0">
                <a:latin typeface="Times New Roman" panose="02020603050405020304" pitchFamily="18" charset="0"/>
                <a:cs typeface="Times New Roman" panose="02020603050405020304" pitchFamily="18" charset="0"/>
              </a:rPr>
              <a:t>distance. The military also communicate in the HF and VHF bands</a:t>
            </a:r>
            <a:r>
              <a:rPr lang="en-US" dirty="0" smtClean="0">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7607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0" y="0"/>
            <a:ext cx="10515600" cy="901521"/>
          </a:xfrm>
        </p:spPr>
        <p:txBody>
          <a:bodyPr/>
          <a:lstStyle/>
          <a:p>
            <a:r>
              <a:rPr lang="en-US" b="1" dirty="0">
                <a:latin typeface="Times New Roman" panose="02020603050405020304" pitchFamily="18" charset="0"/>
                <a:cs typeface="Times New Roman" panose="02020603050405020304" pitchFamily="18" charset="0"/>
              </a:rPr>
              <a:t>2.1 Introduction to Physical Media</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0" y="4623794"/>
            <a:ext cx="6293476" cy="1866654"/>
          </a:xfrm>
          <a:prstGeom prst="rect">
            <a:avLst/>
          </a:prstGeom>
        </p:spPr>
      </p:pic>
      <p:pic>
        <p:nvPicPr>
          <p:cNvPr id="1030" name="Picture 6" descr="Image result for classes of transmission medi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51810" y="4367223"/>
            <a:ext cx="5898523" cy="23797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7975" y="982593"/>
            <a:ext cx="1145043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purpose of the physical layer is to transport bits from one machine to another.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Various media can be used for the actual transmission.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Media are roughly grouped into guided media and unguided media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Guided media :: waves are guided along a physical path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twisted pair, coaxial cable and optical fiber).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Unguided media:: means for transmitting but not guiding electromagnetic waves (e.g., the atmosphere and outer space).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975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93" y="77028"/>
            <a:ext cx="10515600" cy="909884"/>
          </a:xfrm>
        </p:spPr>
        <p:txBody>
          <a:bodyPr/>
          <a:lstStyle/>
          <a:p>
            <a:r>
              <a:rPr lang="en-US" dirty="0">
                <a:latin typeface="Times New Roman" panose="02020603050405020304" pitchFamily="18" charset="0"/>
                <a:cs typeface="Times New Roman" panose="02020603050405020304" pitchFamily="18" charset="0"/>
              </a:rPr>
              <a:t>Guided or wired Media</a:t>
            </a:r>
          </a:p>
        </p:txBody>
      </p:sp>
      <p:sp>
        <p:nvSpPr>
          <p:cNvPr id="3" name="Content Placeholder 2"/>
          <p:cNvSpPr>
            <a:spLocks noGrp="1"/>
          </p:cNvSpPr>
          <p:nvPr>
            <p:ph idx="1"/>
          </p:nvPr>
        </p:nvSpPr>
        <p:spPr>
          <a:xfrm>
            <a:off x="323045" y="1094704"/>
            <a:ext cx="5073203" cy="5512157"/>
          </a:xfrm>
        </p:spPr>
        <p:txBody>
          <a:bodyPr/>
          <a:lstStyle/>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Magnetic media</a:t>
            </a:r>
          </a:p>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Twisted pair</a:t>
            </a:r>
          </a:p>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Coaxial cable</a:t>
            </a:r>
          </a:p>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Optical fiber</a:t>
            </a:r>
          </a:p>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Wireless communications</a:t>
            </a:r>
          </a:p>
          <a:p>
            <a:pPr>
              <a:spcBef>
                <a:spcPts val="9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Table showing bits rates</a:t>
            </a:r>
          </a:p>
          <a:p>
            <a:pPr marL="0" indent="0">
              <a:spcBef>
                <a:spcPts val="900"/>
              </a:spcBef>
              <a:buClr>
                <a:srgbClr val="000000"/>
              </a:buClr>
              <a:buSzPct val="100000"/>
              <a:buNone/>
            </a:pPr>
            <a:r>
              <a:rPr lang="en-US" dirty="0">
                <a:latin typeface="Times New Roman" panose="02020603050405020304" pitchFamily="18" charset="0"/>
                <a:cs typeface="Times New Roman" panose="02020603050405020304" pitchFamily="18" charset="0"/>
              </a:rPr>
              <a:t> of Digital transmission</a:t>
            </a:r>
          </a:p>
          <a:p>
            <a:pPr marL="0" indent="0">
              <a:spcBef>
                <a:spcPts val="900"/>
              </a:spcBef>
              <a:buClr>
                <a:srgbClr val="000000"/>
              </a:buClr>
              <a:buSzPct val="100000"/>
              <a:buNone/>
            </a:pPr>
            <a:r>
              <a:rPr lang="en-US" dirty="0">
                <a:latin typeface="Times New Roman" panose="02020603050405020304" pitchFamily="18" charset="0"/>
                <a:cs typeface="Times New Roman" panose="02020603050405020304" pitchFamily="18" charset="0"/>
              </a:rPr>
              <a:t> System</a:t>
            </a:r>
          </a:p>
          <a:p>
            <a:pPr marL="0" indent="0">
              <a:buNone/>
            </a:pPr>
            <a:endParaRPr lang="en-US" dirty="0"/>
          </a:p>
        </p:txBody>
      </p:sp>
      <p:pic>
        <p:nvPicPr>
          <p:cNvPr id="5" name="Picture 4"/>
          <p:cNvPicPr>
            <a:picLocks noChangeAspect="1"/>
          </p:cNvPicPr>
          <p:nvPr/>
        </p:nvPicPr>
        <p:blipFill>
          <a:blip r:embed="rId2"/>
          <a:stretch>
            <a:fillRect/>
          </a:stretch>
        </p:blipFill>
        <p:spPr>
          <a:xfrm>
            <a:off x="2914985" y="1007361"/>
            <a:ext cx="4962525" cy="809625"/>
          </a:xfrm>
          <a:prstGeom prst="rect">
            <a:avLst/>
          </a:prstGeom>
        </p:spPr>
      </p:pic>
      <p:pic>
        <p:nvPicPr>
          <p:cNvPr id="7" name="Picture 6"/>
          <p:cNvPicPr>
            <a:picLocks noChangeAspect="1"/>
          </p:cNvPicPr>
          <p:nvPr/>
        </p:nvPicPr>
        <p:blipFill>
          <a:blip r:embed="rId3"/>
          <a:stretch>
            <a:fillRect/>
          </a:stretch>
        </p:blipFill>
        <p:spPr>
          <a:xfrm>
            <a:off x="4203543" y="3248025"/>
            <a:ext cx="7648575" cy="3609975"/>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9725" y="1972784"/>
            <a:ext cx="1977745" cy="125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www.cmsuklimited.com/Request.Image?img=uploads/main/fibre_optic_18.jpg&amp;size=30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025" y="978718"/>
            <a:ext cx="3116688" cy="191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561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1C1B1-C9A8-4BAF-9F7A-3F9186F74AB3}"/>
              </a:ext>
            </a:extLst>
          </p:cNvPr>
          <p:cNvSpPr>
            <a:spLocks noGrp="1"/>
          </p:cNvSpPr>
          <p:nvPr>
            <p:ph type="title"/>
          </p:nvPr>
        </p:nvSpPr>
        <p:spPr>
          <a:xfrm>
            <a:off x="232892" y="236337"/>
            <a:ext cx="10515600" cy="639427"/>
          </a:xfrm>
        </p:spPr>
        <p:txBody>
          <a:bodyPr>
            <a:normAutofit fontScale="90000"/>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Magnetic Media</a:t>
            </a:r>
          </a:p>
        </p:txBody>
      </p:sp>
      <p:sp>
        <p:nvSpPr>
          <p:cNvPr id="3" name="Content Placeholder 2">
            <a:extLst>
              <a:ext uri="{FF2B5EF4-FFF2-40B4-BE49-F238E27FC236}">
                <a16:creationId xmlns:a16="http://schemas.microsoft.com/office/drawing/2014/main" xmlns="" id="{F473C7F9-C690-48CD-98F7-AC3203174492}"/>
              </a:ext>
            </a:extLst>
          </p:cNvPr>
          <p:cNvSpPr>
            <a:spLocks noGrp="1"/>
          </p:cNvSpPr>
          <p:nvPr>
            <p:ph idx="1"/>
          </p:nvPr>
        </p:nvSpPr>
        <p:spPr>
          <a:xfrm>
            <a:off x="232892" y="1082452"/>
            <a:ext cx="11687578" cy="4721025"/>
          </a:xfrm>
        </p:spPr>
        <p:txBody>
          <a:bodyPr>
            <a:normAutofit/>
          </a:bodyPr>
          <a:lstStyle/>
          <a:p>
            <a:pPr algn="just"/>
            <a:r>
              <a:rPr lang="en-IN" dirty="0">
                <a:latin typeface="Times New Roman" panose="02020603050405020304" pitchFamily="18" charset="0"/>
                <a:cs typeface="Times New Roman" panose="02020603050405020304" pitchFamily="18" charset="0"/>
              </a:rPr>
              <a:t>Most common ways to transport data is to write them on magnetic tapes (recordable DVDs), transport them to destination machine and read them back.</a:t>
            </a:r>
          </a:p>
          <a:p>
            <a:pPr algn="just"/>
            <a:r>
              <a:rPr lang="en-IN" dirty="0">
                <a:latin typeface="Times New Roman" panose="02020603050405020304" pitchFamily="18" charset="0"/>
                <a:cs typeface="Times New Roman" panose="02020603050405020304" pitchFamily="18" charset="0"/>
              </a:rPr>
              <a:t>It is cost effective, especially for applications where high bandwidth or cost per bit is the key factor.</a:t>
            </a:r>
          </a:p>
          <a:p>
            <a:pPr algn="just"/>
            <a:r>
              <a:rPr lang="en-IN" dirty="0">
                <a:latin typeface="Times New Roman" panose="02020603050405020304" pitchFamily="18" charset="0"/>
                <a:cs typeface="Times New Roman" panose="02020603050405020304" pitchFamily="18" charset="0"/>
              </a:rPr>
              <a:t>An industry standard Ultrium tape can hold 800 GB. A thousand of these have capacity of 800 </a:t>
            </a:r>
            <a:r>
              <a:rPr lang="en-IN" dirty="0" err="1">
                <a:latin typeface="Times New Roman" panose="02020603050405020304" pitchFamily="18" charset="0"/>
                <a:cs typeface="Times New Roman" panose="02020603050405020304" pitchFamily="18" charset="0"/>
              </a:rPr>
              <a:t>TBytes</a:t>
            </a:r>
            <a:r>
              <a:rPr lang="en-IN" dirty="0">
                <a:latin typeface="Times New Roman" panose="02020603050405020304" pitchFamily="18" charset="0"/>
                <a:cs typeface="Times New Roman" panose="02020603050405020304" pitchFamily="18" charset="0"/>
              </a:rPr>
              <a:t>. The effective bandwidth of this transmission is 70 Gbps.</a:t>
            </a:r>
          </a:p>
          <a:p>
            <a:pPr algn="just"/>
            <a:r>
              <a:rPr lang="en-IN" dirty="0">
                <a:latin typeface="Times New Roman" panose="02020603050405020304" pitchFamily="18" charset="0"/>
                <a:cs typeface="Times New Roman" panose="02020603050405020304" pitchFamily="18" charset="0"/>
              </a:rPr>
              <a:t>At $40 per tape, which can be used at least 10 times. The cost for this transmission is approximately $4,000 per </a:t>
            </a:r>
            <a:r>
              <a:rPr lang="en-IN" dirty="0" err="1">
                <a:latin typeface="Times New Roman" panose="02020603050405020304" pitchFamily="18" charset="0"/>
                <a:cs typeface="Times New Roman" panose="02020603050405020304" pitchFamily="18" charset="0"/>
              </a:rPr>
              <a:t>useage</a:t>
            </a: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97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5" y="146184"/>
            <a:ext cx="10695904" cy="897005"/>
          </a:xfrm>
        </p:spPr>
        <p:txBody>
          <a:bodyPr/>
          <a:lstStyle/>
          <a:p>
            <a:r>
              <a:rPr lang="en-US" b="1" dirty="0">
                <a:latin typeface="Times New Roman" panose="02020603050405020304" pitchFamily="18" charset="0"/>
                <a:cs typeface="Times New Roman" panose="02020603050405020304" pitchFamily="18" charset="0"/>
              </a:rPr>
              <a:t>1. Twisted Pair</a:t>
            </a:r>
          </a:p>
        </p:txBody>
      </p:sp>
      <p:sp>
        <p:nvSpPr>
          <p:cNvPr id="3" name="Content Placeholder 2"/>
          <p:cNvSpPr>
            <a:spLocks noGrp="1"/>
          </p:cNvSpPr>
          <p:nvPr>
            <p:ph idx="1"/>
          </p:nvPr>
        </p:nvSpPr>
        <p:spPr>
          <a:xfrm>
            <a:off x="91225" y="1409744"/>
            <a:ext cx="8344437" cy="4351338"/>
          </a:xfrm>
        </p:spPr>
        <p:txBody>
          <a:bodyPr>
            <a:normAutofit fontScale="92500" lnSpcReduction="10000"/>
          </a:bodyPr>
          <a:lstStyle/>
          <a:p>
            <a:pPr algn="just">
              <a:spcBef>
                <a:spcPts val="7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Two insulated wires arranged in a spiral pattern</a:t>
            </a:r>
          </a:p>
          <a:p>
            <a:pPr algn="just">
              <a:spcBef>
                <a:spcPts val="7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Copper or steel coated with copper</a:t>
            </a:r>
          </a:p>
          <a:p>
            <a:pPr algn="just">
              <a:spcBef>
                <a:spcPts val="7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The signal is transmitted through one wire and a ground reference is transmitted in the other wire.</a:t>
            </a:r>
          </a:p>
          <a:p>
            <a:pPr algn="just">
              <a:spcBef>
                <a:spcPts val="7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Typically twisted pair is installed in building telephone wiring.</a:t>
            </a:r>
          </a:p>
          <a:p>
            <a:pPr algn="just">
              <a:spcBef>
                <a:spcPts val="7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Local loop connection to central telephone exchange is twisted pair.</a:t>
            </a:r>
          </a:p>
          <a:p>
            <a:pPr>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Limited in distance, bandwidth and data rate due to problems with attenuation, interference and noise</a:t>
            </a:r>
          </a:p>
          <a:p>
            <a:pPr lvl="1">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Issue: cross-talk due to interference from other signals</a:t>
            </a:r>
          </a:p>
          <a:p>
            <a:pPr lvl="1">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“shielding” wire (shielded twisted pair (STP)) with metallic braid or sheathing reduces interference.</a:t>
            </a:r>
          </a:p>
          <a:p>
            <a:pPr lvl="1">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“twisting” reduces low-frequency interference and crosstalk.</a:t>
            </a: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22922" y="198830"/>
            <a:ext cx="318770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6847" y="198830"/>
            <a:ext cx="2886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35662" y="2221848"/>
            <a:ext cx="3756338" cy="257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43622" y="4803820"/>
            <a:ext cx="26670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567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Electromagnetic </a:t>
            </a:r>
            <a:r>
              <a:rPr lang="en-IN" b="1" dirty="0">
                <a:latin typeface="Times New Roman" panose="02020603050405020304" pitchFamily="18" charset="0"/>
                <a:cs typeface="Times New Roman" panose="02020603050405020304" pitchFamily="18" charset="0"/>
              </a:rPr>
              <a:t>Spectrum</a:t>
            </a:r>
          </a:p>
        </p:txBody>
      </p:sp>
      <p:sp>
        <p:nvSpPr>
          <p:cNvPr id="3" name="Content Placeholder 2"/>
          <p:cNvSpPr>
            <a:spLocks noGrp="1"/>
          </p:cNvSpPr>
          <p:nvPr>
            <p:ph idx="1"/>
          </p:nvPr>
        </p:nvSpPr>
        <p:spPr>
          <a:xfrm>
            <a:off x="413657" y="1489166"/>
            <a:ext cx="11364686" cy="5131933"/>
          </a:xfrm>
        </p:spPr>
        <p:txBody>
          <a:bodyPr/>
          <a:lstStyle/>
          <a:p>
            <a:pPr algn="just"/>
            <a:r>
              <a:rPr lang="en-US" b="1" dirty="0">
                <a:latin typeface="Times New Roman" panose="02020603050405020304" pitchFamily="18" charset="0"/>
                <a:cs typeface="Times New Roman" panose="02020603050405020304" pitchFamily="18" charset="0"/>
              </a:rPr>
              <a:t>When electrons move, they create electromagnetic waves that can </a:t>
            </a:r>
            <a:r>
              <a:rPr lang="en-US" b="1" dirty="0" smtClean="0">
                <a:latin typeface="Times New Roman" panose="02020603050405020304" pitchFamily="18" charset="0"/>
                <a:cs typeface="Times New Roman" panose="02020603050405020304" pitchFamily="18" charset="0"/>
              </a:rPr>
              <a:t>propagate through </a:t>
            </a:r>
            <a:r>
              <a:rPr lang="en-US" b="1" dirty="0">
                <a:latin typeface="Times New Roman" panose="02020603050405020304" pitchFamily="18" charset="0"/>
                <a:cs typeface="Times New Roman" panose="02020603050405020304" pitchFamily="18" charset="0"/>
              </a:rPr>
              <a:t>space (even in a vacuum).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waves were predicted by the </a:t>
            </a:r>
            <a:r>
              <a:rPr lang="en-US" b="1" dirty="0" smtClean="0">
                <a:latin typeface="Times New Roman" panose="02020603050405020304" pitchFamily="18" charset="0"/>
                <a:cs typeface="Times New Roman" panose="02020603050405020304" pitchFamily="18" charset="0"/>
              </a:rPr>
              <a:t>British physicist </a:t>
            </a:r>
            <a:r>
              <a:rPr lang="en-US" b="1" dirty="0">
                <a:latin typeface="Times New Roman" panose="02020603050405020304" pitchFamily="18" charset="0"/>
                <a:cs typeface="Times New Roman" panose="02020603050405020304" pitchFamily="18" charset="0"/>
              </a:rPr>
              <a:t>James Clerk Maxwell in 1865</a:t>
            </a:r>
            <a:r>
              <a:rPr lang="en-US" dirty="0">
                <a:latin typeface="Times New Roman" panose="02020603050405020304" pitchFamily="18" charset="0"/>
                <a:cs typeface="Times New Roman" panose="02020603050405020304" pitchFamily="18" charset="0"/>
              </a:rPr>
              <a:t> and first observed by the German physicist Heinrich Hertz in </a:t>
            </a:r>
            <a:r>
              <a:rPr lang="en-US" dirty="0" smtClean="0">
                <a:latin typeface="Times New Roman" panose="02020603050405020304" pitchFamily="18" charset="0"/>
                <a:cs typeface="Times New Roman" panose="02020603050405020304" pitchFamily="18" charset="0"/>
              </a:rPr>
              <a:t>1887.</a:t>
            </a:r>
          </a:p>
          <a:p>
            <a:pPr algn="just"/>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number of oscillations per second of </a:t>
            </a:r>
            <a:r>
              <a:rPr lang="en-US" b="1" dirty="0" smtClean="0">
                <a:latin typeface="Times New Roman" panose="02020603050405020304" pitchFamily="18" charset="0"/>
                <a:cs typeface="Times New Roman" panose="02020603050405020304" pitchFamily="18" charset="0"/>
              </a:rPr>
              <a:t>a wave </a:t>
            </a:r>
            <a:r>
              <a:rPr lang="en-US" b="1" dirty="0">
                <a:latin typeface="Times New Roman" panose="02020603050405020304" pitchFamily="18" charset="0"/>
                <a:cs typeface="Times New Roman" panose="02020603050405020304" pitchFamily="18" charset="0"/>
              </a:rPr>
              <a:t>is called its frequency, f, and is measured in Hz (in honor of </a:t>
            </a:r>
            <a:r>
              <a:rPr lang="en-US" b="1" dirty="0" smtClean="0">
                <a:latin typeface="Times New Roman" panose="02020603050405020304" pitchFamily="18" charset="0"/>
                <a:cs typeface="Times New Roman" panose="02020603050405020304" pitchFamily="18" charset="0"/>
              </a:rPr>
              <a:t>Heinrich Hertz</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distance between two consecutive maxima (or minima) is called </a:t>
            </a:r>
            <a:r>
              <a:rPr lang="en-US" b="1" dirty="0" smtClean="0">
                <a:latin typeface="Times New Roman" panose="02020603050405020304" pitchFamily="18" charset="0"/>
                <a:cs typeface="Times New Roman" panose="02020603050405020304" pitchFamily="18" charset="0"/>
              </a:rPr>
              <a:t>the wavelength</a:t>
            </a:r>
            <a:r>
              <a:rPr lang="en-US" b="1" dirty="0">
                <a:latin typeface="Times New Roman" panose="02020603050405020304" pitchFamily="18" charset="0"/>
                <a:cs typeface="Times New Roman" panose="02020603050405020304" pitchFamily="18" charset="0"/>
              </a:rPr>
              <a:t>, which is universally designated by the Greek letter λ (lambda).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628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847" y="2857702"/>
            <a:ext cx="7409109" cy="38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87626" y="367987"/>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2630" y="2485623"/>
            <a:ext cx="3702967" cy="29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1820" y="141668"/>
            <a:ext cx="73152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Unshielded Twisted Pair</a:t>
            </a:r>
          </a:p>
        </p:txBody>
      </p:sp>
      <p:pic>
        <p:nvPicPr>
          <p:cNvPr id="4" name="Picture 3"/>
          <p:cNvPicPr>
            <a:picLocks noChangeAspect="1"/>
          </p:cNvPicPr>
          <p:nvPr/>
        </p:nvPicPr>
        <p:blipFill>
          <a:blip r:embed="rId5"/>
          <a:stretch>
            <a:fillRect/>
          </a:stretch>
        </p:blipFill>
        <p:spPr>
          <a:xfrm>
            <a:off x="231820" y="759854"/>
            <a:ext cx="7446136" cy="2105354"/>
          </a:xfrm>
          <a:prstGeom prst="rect">
            <a:avLst/>
          </a:prstGeom>
        </p:spPr>
      </p:pic>
    </p:spTree>
    <p:extLst>
      <p:ext uri="{BB962C8B-B14F-4D97-AF65-F5344CB8AC3E}">
        <p14:creationId xmlns:p14="http://schemas.microsoft.com/office/powerpoint/2010/main" val="515606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290111"/>
            <a:ext cx="6258059" cy="716700"/>
          </a:xfrm>
        </p:spPr>
        <p:txBody>
          <a:bodyPr>
            <a:normAutofit fontScale="90000"/>
          </a:bodyPr>
          <a:lstStyle/>
          <a:p>
            <a:r>
              <a:rPr lang="en-US" b="1" dirty="0">
                <a:solidFill>
                  <a:srgbClr val="000000"/>
                </a:solidFill>
                <a:latin typeface="Times New Roman" panose="02020603050405020304" pitchFamily="18" charset="0"/>
                <a:cs typeface="Times New Roman" panose="02020603050405020304" pitchFamily="18" charset="0"/>
              </a:rPr>
              <a:t>2. Coaxial Cable</a:t>
            </a:r>
            <a:br>
              <a:rPr lang="en-US" b="1" dirty="0">
                <a:solidFill>
                  <a:srgbClr val="00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306096" y="2730321"/>
            <a:ext cx="6885904" cy="2352177"/>
          </a:xfrm>
          <a:prstGeom prst="rect">
            <a:avLst/>
          </a:prstGeom>
        </p:spPr>
      </p:pic>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0153" y="0"/>
            <a:ext cx="4881847" cy="273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6983" y="930132"/>
            <a:ext cx="5189113" cy="5501506"/>
          </a:xfrm>
          <a:prstGeom prst="rect">
            <a:avLst/>
          </a:prstGeom>
          <a:noFill/>
        </p:spPr>
        <p:txBody>
          <a:bodyPr wrap="square" rtlCol="0">
            <a:spAutoFit/>
          </a:bodyPr>
          <a:lstStyle/>
          <a:p>
            <a:pPr>
              <a:spcBef>
                <a:spcPts val="700"/>
              </a:spcBef>
              <a:buClr>
                <a:srgbClr val="000000"/>
              </a:buCl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 for coax used in LANs thee are two basic categories    :</a:t>
            </a:r>
          </a:p>
          <a:p>
            <a:pPr lvl="1">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50-ohm cable [baseband]</a:t>
            </a:r>
          </a:p>
          <a:p>
            <a:pPr lvl="1">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75-ohm cable [broadband or single channel baseband]</a:t>
            </a:r>
          </a:p>
          <a:p>
            <a:pPr>
              <a:spcBef>
                <a:spcPts val="700"/>
              </a:spcBef>
              <a:buClr>
                <a:srgbClr val="000000"/>
              </a:buCl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Coax has better noise immunity for higher frequencies than twisted pair.</a:t>
            </a:r>
          </a:p>
          <a:p>
            <a:pPr>
              <a:spcBef>
                <a:spcPts val="700"/>
              </a:spcBef>
              <a:buClr>
                <a:srgbClr val="000000"/>
              </a:buCl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Coaxial cable provides much higher bandwidth than twisted pair.</a:t>
            </a:r>
          </a:p>
          <a:p>
            <a:pPr>
              <a:spcBef>
                <a:spcPts val="700"/>
              </a:spcBef>
              <a:buClr>
                <a:srgbClr val="000000"/>
              </a:buClr>
              <a:buSzPct val="100000"/>
              <a:buFont typeface="Times New Roman" panose="02020603050405020304" pitchFamily="18" charset="0"/>
              <a:buChar char="•"/>
            </a:pPr>
            <a:r>
              <a:rPr lang="en-US" sz="2800" dirty="0">
                <a:latin typeface="Times New Roman" panose="02020603050405020304" pitchFamily="18" charset="0"/>
                <a:cs typeface="Times New Roman" panose="02020603050405020304" pitchFamily="18" charset="0"/>
              </a:rPr>
              <a:t>Cable is  ‘bulky’.</a:t>
            </a:r>
          </a:p>
          <a:p>
            <a:endParaRPr lang="en-US" dirty="0"/>
          </a:p>
        </p:txBody>
      </p:sp>
      <p:pic>
        <p:nvPicPr>
          <p:cNvPr id="9" name="Picture 8"/>
          <p:cNvPicPr>
            <a:picLocks noChangeAspect="1"/>
          </p:cNvPicPr>
          <p:nvPr/>
        </p:nvPicPr>
        <p:blipFill>
          <a:blip r:embed="rId4"/>
          <a:stretch>
            <a:fillRect/>
          </a:stretch>
        </p:blipFill>
        <p:spPr>
          <a:xfrm>
            <a:off x="7202188" y="5460642"/>
            <a:ext cx="3675404" cy="1397358"/>
          </a:xfrm>
          <a:prstGeom prst="rect">
            <a:avLst/>
          </a:prstGeom>
        </p:spPr>
      </p:pic>
    </p:spTree>
    <p:extLst>
      <p:ext uri="{BB962C8B-B14F-4D97-AF65-F5344CB8AC3E}">
        <p14:creationId xmlns:p14="http://schemas.microsoft.com/office/powerpoint/2010/main" val="1346136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3"/>
          <p:cNvSpPr txBox="1">
            <a:spLocks noChangeArrowheads="1"/>
          </p:cNvSpPr>
          <p:nvPr/>
        </p:nvSpPr>
        <p:spPr bwMode="auto">
          <a:xfrm>
            <a:off x="141668" y="0"/>
            <a:ext cx="610673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SzPct val="100000"/>
            </a:pPr>
            <a:r>
              <a:rPr lang="en-US" sz="3600" dirty="0">
                <a:solidFill>
                  <a:srgbClr val="000000"/>
                </a:solidFill>
              </a:rPr>
              <a:t>Baseband Coax</a:t>
            </a:r>
          </a:p>
        </p:txBody>
      </p:sp>
      <p:sp>
        <p:nvSpPr>
          <p:cNvPr id="17412" name="Text Box 4"/>
          <p:cNvSpPr txBox="1">
            <a:spLocks noChangeArrowheads="1"/>
          </p:cNvSpPr>
          <p:nvPr/>
        </p:nvSpPr>
        <p:spPr bwMode="auto">
          <a:xfrm>
            <a:off x="141668" y="657895"/>
            <a:ext cx="11874321" cy="5163355"/>
          </a:xfrm>
          <a:prstGeom prst="rect">
            <a:avLst/>
          </a:prstGeom>
          <a:noFill/>
          <a:ln>
            <a:noFill/>
          </a:ln>
          <a:effectLs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700"/>
              </a:spcBef>
              <a:buClr>
                <a:srgbClr val="000000"/>
              </a:buClr>
              <a:buSzPct val="100000"/>
              <a:buFont typeface="Times New Roman" panose="02020603050405020304" pitchFamily="18" charset="0"/>
              <a:buChar char="•"/>
              <a:defRPr/>
            </a:pPr>
            <a:r>
              <a:rPr lang="en-US" dirty="0">
                <a:solidFill>
                  <a:schemeClr val="tx1"/>
                </a:solidFill>
              </a:rPr>
              <a:t>50-ohm cable is used </a:t>
            </a:r>
            <a:r>
              <a:rPr lang="en-US" u="sng" dirty="0">
                <a:solidFill>
                  <a:schemeClr val="tx1"/>
                </a:solidFill>
              </a:rPr>
              <a:t>exclusively</a:t>
            </a:r>
            <a:r>
              <a:rPr lang="en-US" dirty="0">
                <a:solidFill>
                  <a:schemeClr val="tx1"/>
                </a:solidFill>
              </a:rPr>
              <a:t> for digital transmissions</a:t>
            </a:r>
          </a:p>
          <a:p>
            <a:pPr>
              <a:spcBef>
                <a:spcPts val="700"/>
              </a:spcBef>
              <a:buClr>
                <a:srgbClr val="000000"/>
              </a:buClr>
              <a:buSzPct val="100000"/>
              <a:buFont typeface="Times New Roman" panose="02020603050405020304" pitchFamily="18" charset="0"/>
              <a:buChar char="•"/>
              <a:defRPr/>
            </a:pPr>
            <a:r>
              <a:rPr lang="en-US" dirty="0">
                <a:solidFill>
                  <a:schemeClr val="tx1"/>
                </a:solidFill>
              </a:rPr>
              <a:t>Uses Manchester encoding, geographical limit is a few kilometers.</a:t>
            </a:r>
          </a:p>
          <a:p>
            <a:pPr marL="458787" indent="-457200">
              <a:spcBef>
                <a:spcPts val="700"/>
              </a:spcBef>
              <a:buSzPct val="100000"/>
              <a:buFont typeface="Wingdings" panose="05000000000000000000" pitchFamily="2" charset="2"/>
              <a:buChar char="ü"/>
              <a:defRPr/>
            </a:pPr>
            <a:r>
              <a:rPr lang="en-US" dirty="0">
                <a:solidFill>
                  <a:schemeClr val="tx1"/>
                </a:solidFill>
              </a:rPr>
              <a:t>10Base5 </a:t>
            </a:r>
            <a:r>
              <a:rPr lang="en-US" i="1" dirty="0">
                <a:solidFill>
                  <a:schemeClr val="tx1"/>
                </a:solidFill>
              </a:rPr>
              <a:t>Thick Ethernet </a:t>
            </a:r>
            <a:r>
              <a:rPr lang="en-US" dirty="0">
                <a:solidFill>
                  <a:schemeClr val="tx1"/>
                </a:solidFill>
              </a:rPr>
              <a:t>:: thick (10 mm) coax</a:t>
            </a:r>
          </a:p>
          <a:p>
            <a:pPr marL="458787" indent="-457200">
              <a:spcBef>
                <a:spcPts val="700"/>
              </a:spcBef>
              <a:buSzPct val="100000"/>
              <a:buFont typeface="Wingdings" panose="05000000000000000000" pitchFamily="2" charset="2"/>
              <a:buChar char="ü"/>
              <a:defRPr/>
            </a:pPr>
            <a:r>
              <a:rPr lang="en-US" dirty="0">
                <a:solidFill>
                  <a:schemeClr val="tx1"/>
                </a:solidFill>
              </a:rPr>
              <a:t>10 Mbps, 500 m. max segment length, 100 devices/segment, awkward to handle and install.</a:t>
            </a:r>
          </a:p>
          <a:p>
            <a:pPr marL="458787" indent="-457200">
              <a:spcBef>
                <a:spcPts val="700"/>
              </a:spcBef>
              <a:buSzPct val="100000"/>
              <a:buFont typeface="Wingdings" panose="05000000000000000000" pitchFamily="2" charset="2"/>
              <a:buChar char="ü"/>
              <a:defRPr/>
            </a:pPr>
            <a:r>
              <a:rPr lang="en-US" dirty="0">
                <a:solidFill>
                  <a:schemeClr val="tx1"/>
                </a:solidFill>
              </a:rPr>
              <a:t>10Base2 </a:t>
            </a:r>
            <a:r>
              <a:rPr lang="en-US" i="1" dirty="0">
                <a:solidFill>
                  <a:schemeClr val="tx1"/>
                </a:solidFill>
              </a:rPr>
              <a:t>Thin Ethernet </a:t>
            </a:r>
            <a:r>
              <a:rPr lang="en-US" dirty="0">
                <a:solidFill>
                  <a:schemeClr val="tx1"/>
                </a:solidFill>
              </a:rPr>
              <a:t>:: thin (5 mm) coax</a:t>
            </a:r>
          </a:p>
          <a:p>
            <a:pPr marL="458787" indent="-457200">
              <a:spcBef>
                <a:spcPts val="700"/>
              </a:spcBef>
              <a:buSzPct val="100000"/>
              <a:buFont typeface="Wingdings" panose="05000000000000000000" pitchFamily="2" charset="2"/>
              <a:buChar char="ü"/>
              <a:defRPr/>
            </a:pPr>
            <a:r>
              <a:rPr lang="en-US" dirty="0">
                <a:solidFill>
                  <a:schemeClr val="tx1"/>
                </a:solidFill>
              </a:rPr>
              <a:t>10 Mbps, 185 m. max segment length, 30 devices/segment, easier to handle, uses T-shaped connectors.</a:t>
            </a:r>
          </a:p>
          <a:p>
            <a:pPr marL="1587" indent="0">
              <a:spcBef>
                <a:spcPts val="700"/>
              </a:spcBef>
              <a:buSzPct val="100000"/>
              <a:defRPr/>
            </a:pPr>
            <a:r>
              <a:rPr lang="en-US" sz="3600" dirty="0"/>
              <a:t>Broadband Coax</a:t>
            </a:r>
          </a:p>
          <a:p>
            <a:pPr>
              <a:lnSpc>
                <a:spcPct val="90000"/>
              </a:lnSpc>
              <a:spcBef>
                <a:spcPts val="800"/>
              </a:spcBef>
              <a:buClr>
                <a:srgbClr val="000000"/>
              </a:buClr>
              <a:buSzPct val="100000"/>
              <a:buFont typeface="Times New Roman" panose="02020603050405020304" pitchFamily="18" charset="0"/>
              <a:buChar char="•"/>
            </a:pPr>
            <a:r>
              <a:rPr lang="en-US" dirty="0">
                <a:solidFill>
                  <a:schemeClr val="tx1"/>
                </a:solidFill>
              </a:rPr>
              <a:t>75-ohm cable (CATV system standard)</a:t>
            </a:r>
          </a:p>
          <a:p>
            <a:pPr>
              <a:lnSpc>
                <a:spcPct val="90000"/>
              </a:lnSpc>
              <a:spcBef>
                <a:spcPts val="800"/>
              </a:spcBef>
              <a:buClr>
                <a:srgbClr val="000000"/>
              </a:buClr>
              <a:buSzPct val="100000"/>
              <a:buFont typeface="Times New Roman" panose="02020603050405020304" pitchFamily="18" charset="0"/>
              <a:buChar char="•"/>
            </a:pPr>
            <a:r>
              <a:rPr lang="en-US" dirty="0">
                <a:solidFill>
                  <a:schemeClr val="tx1"/>
                </a:solidFill>
              </a:rPr>
              <a:t>Used for both analog and digital signaling.</a:t>
            </a:r>
          </a:p>
          <a:p>
            <a:pPr>
              <a:lnSpc>
                <a:spcPct val="90000"/>
              </a:lnSpc>
              <a:spcBef>
                <a:spcPts val="800"/>
              </a:spcBef>
              <a:buClr>
                <a:srgbClr val="000000"/>
              </a:buClr>
              <a:buSzPct val="100000"/>
              <a:buFont typeface="Times New Roman" panose="02020603050405020304" pitchFamily="18" charset="0"/>
              <a:buChar char="•"/>
            </a:pPr>
            <a:r>
              <a:rPr lang="en-US" dirty="0">
                <a:solidFill>
                  <a:schemeClr val="tx1"/>
                </a:solidFill>
              </a:rPr>
              <a:t>Analog signaling – frequencies up to 500 MHZ are possible.</a:t>
            </a:r>
          </a:p>
          <a:p>
            <a:pPr>
              <a:lnSpc>
                <a:spcPct val="90000"/>
              </a:lnSpc>
              <a:spcBef>
                <a:spcPts val="800"/>
              </a:spcBef>
              <a:buClr>
                <a:srgbClr val="000000"/>
              </a:buClr>
              <a:buSzPct val="100000"/>
              <a:buFont typeface="Times New Roman" panose="02020603050405020304" pitchFamily="18" charset="0"/>
              <a:buChar char="•"/>
            </a:pPr>
            <a:r>
              <a:rPr lang="en-US" dirty="0">
                <a:solidFill>
                  <a:schemeClr val="tx1"/>
                </a:solidFill>
              </a:rPr>
              <a:t>When FDM used, referred to as </a:t>
            </a:r>
            <a:r>
              <a:rPr lang="en-US" i="1" dirty="0">
                <a:solidFill>
                  <a:schemeClr val="tx1"/>
                </a:solidFill>
              </a:rPr>
              <a:t>broadband.</a:t>
            </a:r>
          </a:p>
          <a:p>
            <a:pPr>
              <a:lnSpc>
                <a:spcPct val="90000"/>
              </a:lnSpc>
              <a:spcBef>
                <a:spcPts val="800"/>
              </a:spcBef>
              <a:buClr>
                <a:srgbClr val="000000"/>
              </a:buClr>
              <a:buSzPct val="100000"/>
              <a:buFont typeface="Times New Roman" panose="02020603050405020304" pitchFamily="18" charset="0"/>
              <a:buChar char="•"/>
            </a:pPr>
            <a:r>
              <a:rPr lang="en-US" dirty="0">
                <a:solidFill>
                  <a:schemeClr val="tx1"/>
                </a:solidFill>
              </a:rPr>
              <a:t>For long-distance transmission of analog signals, amplifiers are needed every few </a:t>
            </a:r>
            <a:r>
              <a:rPr lang="en-US" dirty="0" err="1">
                <a:solidFill>
                  <a:schemeClr val="tx1"/>
                </a:solidFill>
              </a:rPr>
              <a:t>Kms</a:t>
            </a:r>
            <a:r>
              <a:rPr lang="en-US" dirty="0">
                <a:solidFill>
                  <a:schemeClr val="tx1"/>
                </a:solidFill>
              </a:rPr>
              <a:t>. </a:t>
            </a:r>
            <a:r>
              <a:rPr lang="en-US" dirty="0">
                <a:solidFill>
                  <a:srgbClr val="FF0000"/>
                </a:solidFill>
              </a:rPr>
              <a:t> </a:t>
            </a:r>
          </a:p>
          <a:p>
            <a:pPr marL="1587" indent="0">
              <a:spcBef>
                <a:spcPts val="700"/>
              </a:spcBef>
              <a:buSzPct val="100000"/>
              <a:defRPr/>
            </a:pPr>
            <a:endParaRPr lang="en-US" sz="3600" dirty="0"/>
          </a:p>
          <a:p>
            <a:pPr marL="458787" indent="-457200">
              <a:spcBef>
                <a:spcPts val="700"/>
              </a:spcBef>
              <a:buSzPct val="100000"/>
              <a:buFont typeface="Wingdings" panose="05000000000000000000" pitchFamily="2" charset="2"/>
              <a:buChar char="ü"/>
              <a:defRPr/>
            </a:pPr>
            <a:endParaRPr lang="en-US" dirty="0">
              <a:solidFill>
                <a:schemeClr val="tx1"/>
              </a:solidFill>
            </a:endParaRPr>
          </a:p>
        </p:txBody>
      </p:sp>
    </p:spTree>
    <p:extLst>
      <p:ext uri="{BB962C8B-B14F-4D97-AF65-F5344CB8AC3E}">
        <p14:creationId xmlns:p14="http://schemas.microsoft.com/office/powerpoint/2010/main" val="3460375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C1F80BA3-75A1-485D-8ED4-B510C640DB3A}"/>
              </a:ext>
            </a:extLst>
          </p:cNvPr>
          <p:cNvSpPr>
            <a:spLocks noGrp="1" noChangeArrowheads="1"/>
          </p:cNvSpPr>
          <p:nvPr>
            <p:ph type="title"/>
          </p:nvPr>
        </p:nvSpPr>
        <p:spPr>
          <a:xfrm>
            <a:off x="185530" y="82118"/>
            <a:ext cx="10906031" cy="885291"/>
          </a:xfrm>
        </p:spPr>
        <p:txBody>
          <a:bodyPr/>
          <a:lstStyle/>
          <a:p>
            <a:pPr eaLnBrk="1" hangingPunct="1"/>
            <a:r>
              <a:rPr altLang="en-US" b="1" dirty="0">
                <a:latin typeface="Times New Roman" panose="02020603050405020304" pitchFamily="18" charset="0"/>
                <a:cs typeface="Times New Roman" panose="02020603050405020304" pitchFamily="18" charset="0"/>
              </a:rPr>
              <a:t>Power Lines</a:t>
            </a:r>
          </a:p>
        </p:txBody>
      </p:sp>
      <p:sp>
        <p:nvSpPr>
          <p:cNvPr id="18435" name="Rectangle 3">
            <a:extLst>
              <a:ext uri="{FF2B5EF4-FFF2-40B4-BE49-F238E27FC236}">
                <a16:creationId xmlns:a16="http://schemas.microsoft.com/office/drawing/2014/main" xmlns="" id="{A36C1732-0D5A-4175-8257-DAA3E3BC321E}"/>
              </a:ext>
            </a:extLst>
          </p:cNvPr>
          <p:cNvSpPr>
            <a:spLocks noGrp="1" noChangeArrowheads="1"/>
          </p:cNvSpPr>
          <p:nvPr>
            <p:ph type="body" idx="1"/>
          </p:nvPr>
        </p:nvSpPr>
        <p:spPr>
          <a:xfrm>
            <a:off x="334392" y="1099930"/>
            <a:ext cx="5807136" cy="5526157"/>
          </a:xfrm>
        </p:spPr>
        <p:txBody>
          <a:bodyPr>
            <a:normAutofit fontScale="92500" lnSpcReduction="10000"/>
          </a:bodyPr>
          <a:lstStyle/>
          <a:p>
            <a:pPr algn="just">
              <a:spcBef>
                <a:spcPts val="700"/>
              </a:spcBef>
              <a:buClr>
                <a:srgbClr val="000000"/>
              </a:buClr>
              <a:buSzPct val="100000"/>
            </a:pPr>
            <a:r>
              <a:rPr lang="en-US" sz="2900" dirty="0">
                <a:latin typeface="Times New Roman" panose="02020603050405020304" pitchFamily="18" charset="0"/>
                <a:cs typeface="Times New Roman" panose="02020603050405020304" pitchFamily="18" charset="0"/>
              </a:rPr>
              <a:t>Power lines deliver electrical power to houses and wiring distributes it to power outlets</a:t>
            </a:r>
          </a:p>
          <a:p>
            <a:pPr algn="just">
              <a:spcBef>
                <a:spcPts val="700"/>
              </a:spcBef>
              <a:buClr>
                <a:srgbClr val="000000"/>
              </a:buClr>
              <a:buSzPct val="100000"/>
            </a:pPr>
            <a:r>
              <a:rPr lang="en-US" sz="2900" dirty="0">
                <a:latin typeface="Times New Roman" panose="02020603050405020304" pitchFamily="18" charset="0"/>
                <a:cs typeface="Times New Roman" panose="02020603050405020304" pitchFamily="18" charset="0"/>
              </a:rPr>
              <a:t>Used for low rate communication like remote metering</a:t>
            </a:r>
          </a:p>
          <a:p>
            <a:pPr algn="just">
              <a:spcBef>
                <a:spcPts val="700"/>
              </a:spcBef>
              <a:buClr>
                <a:srgbClr val="000000"/>
              </a:buClr>
              <a:buSzPct val="100000"/>
            </a:pPr>
            <a:r>
              <a:rPr lang="en-US" sz="2900" dirty="0">
                <a:latin typeface="Times New Roman" panose="02020603050405020304" pitchFamily="18" charset="0"/>
                <a:cs typeface="Times New Roman" panose="02020603050405020304" pitchFamily="18" charset="0"/>
              </a:rPr>
              <a:t>Recently used for LAN and broadband</a:t>
            </a:r>
          </a:p>
          <a:p>
            <a:pPr algn="just">
              <a:spcBef>
                <a:spcPts val="700"/>
              </a:spcBef>
              <a:buClr>
                <a:srgbClr val="000000"/>
              </a:buClr>
              <a:buSzPct val="100000"/>
            </a:pPr>
            <a:r>
              <a:rPr lang="en-US" sz="2900" dirty="0">
                <a:latin typeface="Times New Roman" panose="02020603050405020304" pitchFamily="18" charset="0"/>
                <a:cs typeface="Times New Roman" panose="02020603050405020304" pitchFamily="18" charset="0"/>
              </a:rPr>
              <a:t>Data signal is superimposed on low frequency power signal through the same electrical wiring</a:t>
            </a:r>
          </a:p>
          <a:p>
            <a:pPr algn="just">
              <a:spcBef>
                <a:spcPts val="700"/>
              </a:spcBef>
              <a:buClr>
                <a:srgbClr val="000000"/>
              </a:buClr>
              <a:buSzPct val="100000"/>
            </a:pPr>
            <a:r>
              <a:rPr lang="en-US" sz="2900" dirty="0">
                <a:latin typeface="Times New Roman" panose="02020603050405020304" pitchFamily="18" charset="0"/>
                <a:cs typeface="Times New Roman" panose="02020603050405020304" pitchFamily="18" charset="0"/>
              </a:rPr>
              <a:t>Issues:</a:t>
            </a:r>
          </a:p>
          <a:p>
            <a:pPr lvl="1" algn="just">
              <a:spcBef>
                <a:spcPts val="700"/>
              </a:spcBef>
              <a:buClr>
                <a:srgbClr val="000000"/>
              </a:buClr>
              <a:buSzPct val="100000"/>
            </a:pPr>
            <a:r>
              <a:rPr lang="en-US" sz="2300" dirty="0">
                <a:latin typeface="Times New Roman" panose="02020603050405020304" pitchFamily="18" charset="0"/>
                <a:cs typeface="Times New Roman" panose="02020603050405020304" pitchFamily="18" charset="0"/>
              </a:rPr>
              <a:t>Wiring varies from house to house</a:t>
            </a:r>
          </a:p>
          <a:p>
            <a:pPr lvl="1" algn="just">
              <a:spcBef>
                <a:spcPts val="700"/>
              </a:spcBef>
              <a:buClr>
                <a:srgbClr val="000000"/>
              </a:buClr>
              <a:buSzPct val="100000"/>
            </a:pPr>
            <a:r>
              <a:rPr lang="en-US" sz="2300" dirty="0">
                <a:latin typeface="Times New Roman" panose="02020603050405020304" pitchFamily="18" charset="0"/>
                <a:cs typeface="Times New Roman" panose="02020603050405020304" pitchFamily="18" charset="0"/>
              </a:rPr>
              <a:t>Attenuation of wires is in hertz whereas needed for data signals is MHz</a:t>
            </a:r>
          </a:p>
          <a:p>
            <a:pPr lvl="1" algn="just">
              <a:spcBef>
                <a:spcPts val="700"/>
              </a:spcBef>
              <a:buClr>
                <a:srgbClr val="000000"/>
              </a:buClr>
              <a:buSzPct val="100000"/>
            </a:pPr>
            <a:r>
              <a:rPr lang="en-US" sz="2300" dirty="0">
                <a:latin typeface="Times New Roman" panose="02020603050405020304" pitchFamily="18" charset="0"/>
                <a:cs typeface="Times New Roman" panose="02020603050405020304" pitchFamily="18" charset="0"/>
              </a:rPr>
              <a:t>Electrical wires pick up external signals; thus susceptible to noise</a:t>
            </a:r>
          </a:p>
          <a:p>
            <a:pPr algn="just">
              <a:spcBef>
                <a:spcPts val="700"/>
              </a:spcBef>
              <a:buClr>
                <a:srgbClr val="000000"/>
              </a:buClr>
              <a:buSzPct val="100000"/>
              <a:buFont typeface="Times New Roman" panose="02020603050405020304" pitchFamily="18" charset="0"/>
              <a:buChar char="•"/>
            </a:pPr>
            <a:endParaRPr lang="en-US" sz="1200" dirty="0">
              <a:latin typeface="Times New Roman" panose="02020603050405020304" pitchFamily="18" charset="0"/>
              <a:cs typeface="Times New Roman" panose="02020603050405020304" pitchFamily="18" charset="0"/>
            </a:endParaRPr>
          </a:p>
          <a:p>
            <a:pPr algn="just"/>
            <a:endParaRPr lang="en-IN" sz="1200" dirty="0"/>
          </a:p>
          <a:p>
            <a:pPr algn="just"/>
            <a:endParaRPr lang="en-US" altLang="en-US" sz="1200" dirty="0"/>
          </a:p>
        </p:txBody>
      </p:sp>
      <p:pic>
        <p:nvPicPr>
          <p:cNvPr id="18436" name="Picture 2">
            <a:extLst>
              <a:ext uri="{FF2B5EF4-FFF2-40B4-BE49-F238E27FC236}">
                <a16:creationId xmlns:a16="http://schemas.microsoft.com/office/drawing/2014/main" xmlns="" id="{61F8823B-7D4B-46DB-AA3B-246031FC1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311" y="2297652"/>
            <a:ext cx="5716080" cy="226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43153"/>
            <a:ext cx="10515600" cy="781095"/>
          </a:xfrm>
        </p:spPr>
        <p:txBody>
          <a:bodyPr/>
          <a:lstStyle/>
          <a:p>
            <a:r>
              <a:rPr lang="en-US" b="1" dirty="0">
                <a:latin typeface="Times New Roman" panose="02020603050405020304" pitchFamily="18" charset="0"/>
                <a:cs typeface="Times New Roman" panose="02020603050405020304" pitchFamily="18" charset="0"/>
              </a:rPr>
              <a:t>Connectors</a:t>
            </a:r>
          </a:p>
        </p:txBody>
      </p:sp>
      <p:sp>
        <p:nvSpPr>
          <p:cNvPr id="3" name="Content Placeholder 2"/>
          <p:cNvSpPr>
            <a:spLocks noGrp="1"/>
          </p:cNvSpPr>
          <p:nvPr>
            <p:ph idx="1"/>
          </p:nvPr>
        </p:nvSpPr>
        <p:spPr>
          <a:xfrm>
            <a:off x="168498" y="824248"/>
            <a:ext cx="11873248" cy="3245476"/>
          </a:xfrm>
        </p:spPr>
        <p:txBody>
          <a:bodyPr/>
          <a:lstStyle/>
          <a:p>
            <a:pPr algn="just"/>
            <a:r>
              <a:rPr lang="en-US" dirty="0">
                <a:latin typeface="Times New Roman" panose="02020603050405020304" pitchFamily="18" charset="0"/>
                <a:cs typeface="Times New Roman" panose="02020603050405020304" pitchFamily="18" charset="0"/>
              </a:rPr>
              <a:t>To connect coaxial cable to devices, it is necessary to use coaxial connectors. The most common type of connector is the </a:t>
            </a:r>
            <a:r>
              <a:rPr lang="en-US" dirty="0" err="1">
                <a:latin typeface="Times New Roman" panose="02020603050405020304" pitchFamily="18" charset="0"/>
                <a:cs typeface="Times New Roman" panose="02020603050405020304" pitchFamily="18" charset="0"/>
              </a:rPr>
              <a:t>Bayone</a:t>
            </a:r>
            <a:r>
              <a:rPr lang="en-US" dirty="0">
                <a:latin typeface="Times New Roman" panose="02020603050405020304" pitchFamily="18" charset="0"/>
                <a:cs typeface="Times New Roman" panose="02020603050405020304" pitchFamily="18" charset="0"/>
              </a:rPr>
              <a:t>-Neill </a:t>
            </a:r>
            <a:r>
              <a:rPr lang="en-US" dirty="0" err="1">
                <a:latin typeface="Times New Roman" panose="02020603050405020304" pitchFamily="18" charset="0"/>
                <a:cs typeface="Times New Roman" panose="02020603050405020304" pitchFamily="18" charset="0"/>
              </a:rPr>
              <a:t>Concelman</a:t>
            </a:r>
            <a:r>
              <a:rPr lang="en-US" dirty="0">
                <a:latin typeface="Times New Roman" panose="02020603050405020304" pitchFamily="18" charset="0"/>
                <a:cs typeface="Times New Roman" panose="02020603050405020304" pitchFamily="18" charset="0"/>
              </a:rPr>
              <a:t>, or BNC, connectors. BNC connectors are sometimes referred to as bayonet mount, as they can be easily twisted on or off. There are three types: the BNC connector, the BNC T connector, the BNC terminator </a:t>
            </a:r>
          </a:p>
          <a:p>
            <a:pPr algn="just"/>
            <a:r>
              <a:rPr lang="en-US" dirty="0">
                <a:latin typeface="Times New Roman" panose="02020603050405020304" pitchFamily="18" charset="0"/>
                <a:cs typeface="Times New Roman" panose="02020603050405020304" pitchFamily="18" charset="0"/>
              </a:rPr>
              <a:t>Coaxial cable applications include analog and digital telephone networks, cable TV networks, Ethernet LANs and short range connections.</a:t>
            </a:r>
          </a:p>
        </p:txBody>
      </p:sp>
      <p:pic>
        <p:nvPicPr>
          <p:cNvPr id="4" name="Picture 3"/>
          <p:cNvPicPr>
            <a:picLocks noChangeAspect="1"/>
          </p:cNvPicPr>
          <p:nvPr/>
        </p:nvPicPr>
        <p:blipFill>
          <a:blip r:embed="rId2"/>
          <a:stretch>
            <a:fillRect/>
          </a:stretch>
        </p:blipFill>
        <p:spPr>
          <a:xfrm>
            <a:off x="386770" y="4069724"/>
            <a:ext cx="11410277" cy="2382591"/>
          </a:xfrm>
          <a:prstGeom prst="rect">
            <a:avLst/>
          </a:prstGeom>
        </p:spPr>
      </p:pic>
    </p:spTree>
    <p:extLst>
      <p:ext uri="{BB962C8B-B14F-4D97-AF65-F5344CB8AC3E}">
        <p14:creationId xmlns:p14="http://schemas.microsoft.com/office/powerpoint/2010/main" val="250922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0" y="107548"/>
            <a:ext cx="10515600" cy="755338"/>
          </a:xfrm>
        </p:spPr>
        <p:txBody>
          <a:bodyPr/>
          <a:lstStyle/>
          <a:p>
            <a:r>
              <a:rPr lang="en-US" b="1">
                <a:latin typeface="Times New Roman" panose="02020603050405020304" pitchFamily="18" charset="0"/>
                <a:cs typeface="Times New Roman" panose="02020603050405020304" pitchFamily="18" charset="0"/>
              </a:rPr>
              <a:t>3. Optical </a:t>
            </a:r>
            <a:r>
              <a:rPr lang="en-US" b="1" dirty="0">
                <a:latin typeface="Times New Roman" panose="02020603050405020304" pitchFamily="18" charset="0"/>
                <a:cs typeface="Times New Roman" panose="02020603050405020304" pitchFamily="18" charset="0"/>
              </a:rPr>
              <a:t>fiber</a:t>
            </a:r>
          </a:p>
        </p:txBody>
      </p:sp>
      <p:sp>
        <p:nvSpPr>
          <p:cNvPr id="3" name="Content Placeholder 2"/>
          <p:cNvSpPr>
            <a:spLocks noGrp="1"/>
          </p:cNvSpPr>
          <p:nvPr>
            <p:ph idx="1"/>
          </p:nvPr>
        </p:nvSpPr>
        <p:spPr>
          <a:xfrm>
            <a:off x="155620" y="888645"/>
            <a:ext cx="11783095" cy="2411524"/>
          </a:xfrm>
        </p:spPr>
        <p:txBody>
          <a:bodyPr>
            <a:noAutofit/>
          </a:bodyPr>
          <a:lstStyle/>
          <a:p>
            <a:pPr algn="just"/>
            <a:r>
              <a:rPr lang="en-US" sz="2400" dirty="0">
                <a:latin typeface="Times New Roman" panose="02020603050405020304" pitchFamily="18" charset="0"/>
                <a:cs typeface="Times New Roman" panose="02020603050405020304" pitchFamily="18" charset="0"/>
              </a:rPr>
              <a:t>Fiber-optic cable or optical fiber consists of thin glass fibers that can carry information in the form of visible light. The typical optical fiber consists of a very narrow strand of glass or plastic called the core. </a:t>
            </a:r>
          </a:p>
          <a:p>
            <a:pPr algn="just"/>
            <a:r>
              <a:rPr lang="en-US" sz="2400" dirty="0">
                <a:latin typeface="Times New Roman" panose="02020603050405020304" pitchFamily="18" charset="0"/>
                <a:cs typeface="Times New Roman" panose="02020603050405020304" pitchFamily="18" charset="0"/>
              </a:rPr>
              <a:t>Around the core is a concentric layer of less dense glass or plastic called the cladding, whose refractive index is less than that of the core. The outer most layer of the cable is known as the jacket, which shields the cladding and the core from moisture, crushing and abrasion. </a:t>
            </a:r>
          </a:p>
          <a:p>
            <a:pPr algn="just">
              <a:spcBef>
                <a:spcPts val="6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Three standard wavelengths : 850 nanometers (nm.), 1300 nm, 1500 nm.</a:t>
            </a:r>
          </a:p>
          <a:p>
            <a:pPr algn="just">
              <a:spcBef>
                <a:spcPts val="6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First-generation optical fiber :: 850 nm, 10’s Mbps using LED (light-emitting diode) sources.</a:t>
            </a:r>
          </a:p>
          <a:p>
            <a:pPr algn="just">
              <a:spcBef>
                <a:spcPts val="600"/>
              </a:spcBef>
              <a:buClr>
                <a:srgbClr val="000000"/>
              </a:buClr>
              <a:buSzPct val="100000"/>
              <a:buFont typeface="Times New Roman" panose="02020603050405020304" pitchFamily="18" charset="0"/>
              <a:buChar char="•"/>
            </a:pPr>
            <a:r>
              <a:rPr lang="en-US" sz="2400" dirty="0">
                <a:latin typeface="Times New Roman" panose="02020603050405020304" pitchFamily="18" charset="0"/>
                <a:cs typeface="Times New Roman" panose="02020603050405020304" pitchFamily="18" charset="0"/>
              </a:rPr>
              <a:t>Second and third generation optical fiber :: 1300 and 1500 nm using ILD (injection laser diode) sources, gigabits/sec.</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58355" y="4681095"/>
            <a:ext cx="8178084" cy="2176905"/>
          </a:xfrm>
          <a:prstGeom prst="rect">
            <a:avLst/>
          </a:prstGeom>
        </p:spPr>
      </p:pic>
    </p:spTree>
    <p:extLst>
      <p:ext uri="{BB962C8B-B14F-4D97-AF65-F5344CB8AC3E}">
        <p14:creationId xmlns:p14="http://schemas.microsoft.com/office/powerpoint/2010/main" val="3333041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78" y="107548"/>
            <a:ext cx="10515600" cy="793974"/>
          </a:xfrm>
        </p:spPr>
        <p:txBody>
          <a:bodyPr/>
          <a:lstStyle/>
          <a:p>
            <a:r>
              <a:rPr lang="en-US" b="1" dirty="0">
                <a:latin typeface="Times New Roman" panose="02020603050405020304" pitchFamily="18" charset="0"/>
                <a:cs typeface="Times New Roman" panose="02020603050405020304" pitchFamily="18" charset="0"/>
              </a:rPr>
              <a:t>Optical fiber</a:t>
            </a:r>
            <a:endParaRPr lang="en-US" dirty="0"/>
          </a:p>
        </p:txBody>
      </p:sp>
      <p:sp>
        <p:nvSpPr>
          <p:cNvPr id="3" name="Content Placeholder 2"/>
          <p:cNvSpPr>
            <a:spLocks noGrp="1"/>
          </p:cNvSpPr>
          <p:nvPr>
            <p:ph idx="1"/>
          </p:nvPr>
        </p:nvSpPr>
        <p:spPr>
          <a:xfrm>
            <a:off x="181378" y="1078650"/>
            <a:ext cx="11757337" cy="5541091"/>
          </a:xfrm>
        </p:spPr>
        <p:txBody>
          <a:bodyPr>
            <a:normAutofit fontScale="92500" lnSpcReduction="20000"/>
          </a:bodyPr>
          <a:lstStyle/>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Optical fiber :: a thin flexible medium capable of conducting optical rays. Optical fiber consists of a very fine cylinder of glass (core) surrounded by concentric layers of glass (cladding).</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 a signal-encoded beam of light (a fluctuating beam) is transmitted by </a:t>
            </a:r>
            <a:r>
              <a:rPr lang="en-US" u="sng" dirty="0">
                <a:latin typeface="Times New Roman" panose="02020603050405020304" pitchFamily="18" charset="0"/>
                <a:cs typeface="Times New Roman" panose="02020603050405020304" pitchFamily="18" charset="0"/>
              </a:rPr>
              <a:t>total internal reflection</a:t>
            </a:r>
            <a:r>
              <a:rPr lang="en-US" dirty="0">
                <a:latin typeface="Times New Roman" panose="02020603050405020304" pitchFamily="18" charset="0"/>
                <a:cs typeface="Times New Roman" panose="02020603050405020304" pitchFamily="18" charset="0"/>
              </a:rPr>
              <a:t>.</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Total internal reflection occurs in the core because it has a higher optical density (index of refraction) than the cladding.</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Attenuation in the fiber can be kept low by controlling the impurities in the glass.</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Lowest signal losses are for ultrapure fused silica – but this is hard to manufacture.</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Attenuation loss is </a:t>
            </a:r>
            <a:r>
              <a:rPr lang="en-US" u="sng" dirty="0">
                <a:latin typeface="Times New Roman" panose="02020603050405020304" pitchFamily="18" charset="0"/>
                <a:cs typeface="Times New Roman" panose="02020603050405020304" pitchFamily="18" charset="0"/>
              </a:rPr>
              <a:t>lower</a:t>
            </a:r>
            <a:r>
              <a:rPr lang="en-US" dirty="0">
                <a:latin typeface="Times New Roman" panose="02020603050405020304" pitchFamily="18" charset="0"/>
                <a:cs typeface="Times New Roman" panose="02020603050405020304" pitchFamily="18" charset="0"/>
              </a:rPr>
              <a:t> at higher wavelengths.</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There are two types of detectors used at the receiving end to convert light into electrical energy (photo diodes):</a:t>
            </a:r>
          </a:p>
          <a:p>
            <a:pPr lvl="1" algn="just">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PIN detectors – less expensive, less sensitive</a:t>
            </a:r>
          </a:p>
          <a:p>
            <a:pPr lvl="1" algn="just">
              <a:spcBef>
                <a:spcPts val="6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APD detectors</a:t>
            </a:r>
          </a:p>
          <a:p>
            <a:pPr algn="just">
              <a:spcBef>
                <a:spcPts val="700"/>
              </a:spcBef>
              <a:buClr>
                <a:srgbClr val="000000"/>
              </a:buClr>
              <a:buSzPct val="100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ASK is commonly used to transmit digital data over optical fiber {referred to as </a:t>
            </a:r>
            <a:r>
              <a:rPr lang="en-US" i="1" dirty="0">
                <a:latin typeface="Times New Roman" panose="02020603050405020304" pitchFamily="18" charset="0"/>
                <a:cs typeface="Times New Roman" panose="02020603050405020304" pitchFamily="18" charset="0"/>
              </a:rPr>
              <a:t>intensity modulation</a:t>
            </a:r>
            <a:r>
              <a:rPr lang="en-US" dirty="0">
                <a:latin typeface="Times New Roman" panose="02020603050405020304" pitchFamily="18" charset="0"/>
                <a:cs typeface="Times New Roman" panose="02020603050405020304" pitchFamily="18" charset="0"/>
              </a:rPr>
              <a:t>}.</a:t>
            </a:r>
          </a:p>
          <a:p>
            <a:pPr algn="just">
              <a:spcBef>
                <a:spcPts val="700"/>
              </a:spcBef>
              <a:buClr>
                <a:srgbClr val="000000"/>
              </a:buClr>
              <a:buSzPct val="100000"/>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a:p>
            <a:pPr algn="just">
              <a:spcBef>
                <a:spcPts val="700"/>
              </a:spcBef>
              <a:buClr>
                <a:srgbClr val="000000"/>
              </a:buClr>
              <a:buSzPct val="100000"/>
              <a:buFont typeface="Times New Roman" panose="02020603050405020304" pitchFamily="18" charset="0"/>
              <a:buChar char="•"/>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962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171942"/>
            <a:ext cx="10515600" cy="845489"/>
          </a:xfrm>
        </p:spPr>
        <p:txBody>
          <a:bodyPr/>
          <a:lstStyle/>
          <a:p>
            <a:r>
              <a:rPr lang="en-US" b="1" dirty="0">
                <a:latin typeface="Times New Roman" panose="02020603050405020304" pitchFamily="18" charset="0"/>
                <a:cs typeface="Times New Roman" panose="02020603050405020304" pitchFamily="18" charset="0"/>
              </a:rPr>
              <a:t>Light Propagation</a:t>
            </a:r>
          </a:p>
        </p:txBody>
      </p:sp>
      <p:sp>
        <p:nvSpPr>
          <p:cNvPr id="3" name="Content Placeholder 2"/>
          <p:cNvSpPr>
            <a:spLocks noGrp="1"/>
          </p:cNvSpPr>
          <p:nvPr>
            <p:ph idx="1"/>
          </p:nvPr>
        </p:nvSpPr>
        <p:spPr>
          <a:xfrm>
            <a:off x="194257" y="1159099"/>
            <a:ext cx="11628549" cy="1790163"/>
          </a:xfrm>
        </p:spPr>
        <p:txBody>
          <a:bodyPr/>
          <a:lstStyle/>
          <a:p>
            <a:pPr algn="just"/>
            <a:r>
              <a:rPr lang="en-US" dirty="0">
                <a:latin typeface="Times New Roman" panose="02020603050405020304" pitchFamily="18" charset="0"/>
                <a:cs typeface="Times New Roman" panose="02020603050405020304" pitchFamily="18" charset="0"/>
              </a:rPr>
              <a:t>Optical fibers transmit a beam of light by means of total internal reflection. When a light beam from a source enters the core, the core refracts the light and guides the light along its path. The cladding reflects the light back into the core and prevents it from escaping through the medium. </a:t>
            </a:r>
          </a:p>
        </p:txBody>
      </p:sp>
      <p:pic>
        <p:nvPicPr>
          <p:cNvPr id="4" name="Picture 3"/>
          <p:cNvPicPr>
            <a:picLocks noChangeAspect="1"/>
          </p:cNvPicPr>
          <p:nvPr/>
        </p:nvPicPr>
        <p:blipFill>
          <a:blip r:embed="rId2"/>
          <a:stretch>
            <a:fillRect/>
          </a:stretch>
        </p:blipFill>
        <p:spPr>
          <a:xfrm>
            <a:off x="734096" y="3238701"/>
            <a:ext cx="10856890" cy="3258325"/>
          </a:xfrm>
          <a:prstGeom prst="rect">
            <a:avLst/>
          </a:prstGeom>
        </p:spPr>
      </p:pic>
    </p:spTree>
    <p:extLst>
      <p:ext uri="{BB962C8B-B14F-4D97-AF65-F5344CB8AC3E}">
        <p14:creationId xmlns:p14="http://schemas.microsoft.com/office/powerpoint/2010/main" val="1763504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1"/>
            <a:ext cx="10515600" cy="940157"/>
          </a:xfrm>
        </p:spPr>
        <p:txBody>
          <a:bodyPr/>
          <a:lstStyle/>
          <a:p>
            <a:r>
              <a:rPr lang="en-US" b="1" dirty="0">
                <a:latin typeface="Times New Roman" panose="02020603050405020304" pitchFamily="18" charset="0"/>
                <a:cs typeface="Times New Roman" panose="02020603050405020304" pitchFamily="18" charset="0"/>
              </a:rPr>
              <a:t>Modes of Propagation</a:t>
            </a:r>
          </a:p>
        </p:txBody>
      </p:sp>
      <p:sp>
        <p:nvSpPr>
          <p:cNvPr id="3" name="Content Placeholder 2"/>
          <p:cNvSpPr>
            <a:spLocks noGrp="1"/>
          </p:cNvSpPr>
          <p:nvPr>
            <p:ph idx="1"/>
          </p:nvPr>
        </p:nvSpPr>
        <p:spPr>
          <a:xfrm>
            <a:off x="142741" y="1052892"/>
            <a:ext cx="11847490" cy="1664550"/>
          </a:xfrm>
        </p:spPr>
        <p:txBody>
          <a:bodyPr>
            <a:normAutofit/>
          </a:bodyPr>
          <a:lstStyle/>
          <a:p>
            <a:pPr algn="just"/>
            <a:r>
              <a:rPr lang="en-US" sz="2400" dirty="0">
                <a:latin typeface="Times New Roman" panose="02020603050405020304" pitchFamily="18" charset="0"/>
                <a:cs typeface="Times New Roman" panose="02020603050405020304" pitchFamily="18" charset="0"/>
              </a:rPr>
              <a:t>Fiber optic cables support two modes of propagating light, which are multimode and single mode. In multimode, many beams from a light source traverse along multiple paths and at multiple angles. In single mode, the beams propagate almost horizontally. </a:t>
            </a:r>
          </a:p>
        </p:txBody>
      </p:sp>
      <p:pic>
        <p:nvPicPr>
          <p:cNvPr id="4" name="Picture 3"/>
          <p:cNvPicPr>
            <a:picLocks noChangeAspect="1"/>
          </p:cNvPicPr>
          <p:nvPr/>
        </p:nvPicPr>
        <p:blipFill>
          <a:blip r:embed="rId2"/>
          <a:stretch>
            <a:fillRect/>
          </a:stretch>
        </p:blipFill>
        <p:spPr>
          <a:xfrm>
            <a:off x="592429" y="2331077"/>
            <a:ext cx="10921284" cy="4526924"/>
          </a:xfrm>
          <a:prstGeom prst="rect">
            <a:avLst/>
          </a:prstGeom>
        </p:spPr>
      </p:pic>
    </p:spTree>
    <p:extLst>
      <p:ext uri="{BB962C8B-B14F-4D97-AF65-F5344CB8AC3E}">
        <p14:creationId xmlns:p14="http://schemas.microsoft.com/office/powerpoint/2010/main" val="1013189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6" y="0"/>
            <a:ext cx="10515600" cy="909883"/>
          </a:xfrm>
        </p:spPr>
        <p:txBody>
          <a:bodyPr/>
          <a:lstStyle/>
          <a:p>
            <a:r>
              <a:rPr lang="en-US" altLang="en-US" b="1" dirty="0">
                <a:latin typeface="Times New Roman" panose="02020603050405020304" pitchFamily="18" charset="0"/>
                <a:cs typeface="Times New Roman" panose="02020603050405020304" pitchFamily="18" charset="0"/>
              </a:rPr>
              <a:t>Transmission of Light Through Fiber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226" y="1012914"/>
            <a:ext cx="5723409" cy="5219118"/>
          </a:xfrm>
        </p:spPr>
        <p:txBody>
          <a:bodyPr/>
          <a:lstStyle/>
          <a:p>
            <a:pPr algn="just"/>
            <a:r>
              <a:rPr lang="en-US" sz="2000" dirty="0">
                <a:latin typeface="Times New Roman" panose="02020603050405020304" pitchFamily="18" charset="0"/>
                <a:cs typeface="Times New Roman" panose="02020603050405020304" pitchFamily="18" charset="0"/>
              </a:rPr>
              <a:t>Figure shows attenuation in units of decibels per linear kilometer of fiber </a:t>
            </a:r>
            <a:r>
              <a:rPr lang="en-US" sz="2000" dirty="0" err="1">
                <a:latin typeface="Times New Roman" panose="02020603050405020304" pitchFamily="18" charset="0"/>
                <a:cs typeface="Times New Roman" panose="02020603050405020304" pitchFamily="18" charset="0"/>
              </a:rPr>
              <a:t>Vs</a:t>
            </a:r>
            <a:r>
              <a:rPr lang="en-US" sz="2000" dirty="0">
                <a:latin typeface="Times New Roman" panose="02020603050405020304" pitchFamily="18" charset="0"/>
                <a:cs typeface="Times New Roman" panose="02020603050405020304" pitchFamily="18" charset="0"/>
              </a:rPr>
              <a:t> Wavelength in microns.</a:t>
            </a:r>
          </a:p>
          <a:p>
            <a:pPr algn="just"/>
            <a:r>
              <a:rPr lang="en-US" sz="2000" dirty="0">
                <a:latin typeface="Times New Roman" panose="02020603050405020304" pitchFamily="18" charset="0"/>
                <a:cs typeface="Times New Roman" panose="02020603050405020304" pitchFamily="18" charset="0"/>
              </a:rPr>
              <a:t>Three wavelength bands are most commonly used at present for optical communication.</a:t>
            </a:r>
          </a:p>
          <a:p>
            <a:pPr algn="just"/>
            <a:r>
              <a:rPr lang="en-US" sz="2000" dirty="0">
                <a:latin typeface="Times New Roman" panose="02020603050405020304" pitchFamily="18" charset="0"/>
                <a:cs typeface="Times New Roman" panose="02020603050405020304" pitchFamily="18" charset="0"/>
              </a:rPr>
              <a:t>They are centered at 0.85, 1.30 and 1.55microns, all three bands are 25000 to 30000 GHz wide.</a:t>
            </a:r>
          </a:p>
          <a:p>
            <a:pPr algn="just"/>
            <a:r>
              <a:rPr lang="en-US" sz="2000" dirty="0">
                <a:latin typeface="Times New Roman" panose="02020603050405020304" pitchFamily="18" charset="0"/>
                <a:cs typeface="Times New Roman" panose="02020603050405020304" pitchFamily="18" charset="0"/>
              </a:rPr>
              <a:t>The 0.85micron band was used first, has higher attenuation and so is used for shorter distances but at what wavelength the lasers and electronics could be made from the same material (gallium arsenide)</a:t>
            </a:r>
          </a:p>
          <a:p>
            <a:pPr algn="just"/>
            <a:r>
              <a:rPr lang="en-US" sz="2000" dirty="0">
                <a:latin typeface="Times New Roman" panose="02020603050405020304" pitchFamily="18" charset="0"/>
                <a:cs typeface="Times New Roman" panose="02020603050405020304" pitchFamily="18" charset="0"/>
              </a:rPr>
              <a:t>The last two bands have good attenuation properties (less than 5% loss per kilometer) </a:t>
            </a:r>
          </a:p>
          <a:p>
            <a:pPr algn="just"/>
            <a:r>
              <a:rPr lang="en-US" sz="2000" dirty="0">
                <a:latin typeface="Times New Roman" panose="02020603050405020304" pitchFamily="18" charset="0"/>
                <a:cs typeface="Times New Roman" panose="02020603050405020304" pitchFamily="18" charset="0"/>
              </a:rPr>
              <a:t>The 1.55-micron band is now widely used with erbium-doped amplifiers that work directly in the optical domain.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xmlns="" id="{02374998-30D6-4224-B5BA-7F0A0D46E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212" y="1012914"/>
            <a:ext cx="6119788" cy="411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512417" y="5190335"/>
            <a:ext cx="5679583" cy="646331"/>
          </a:xfrm>
          <a:prstGeom prst="rect">
            <a:avLst/>
          </a:prstGeom>
          <a:noFill/>
        </p:spPr>
        <p:txBody>
          <a:bodyPr wrap="square" rtlCol="0">
            <a:spAutoFit/>
          </a:bodyPr>
          <a:lstStyle/>
          <a:p>
            <a:r>
              <a:rPr lang="en-US" altLang="en-US" dirty="0">
                <a:latin typeface="Arial" panose="020B0604020202020204" pitchFamily="34" charset="0"/>
                <a:cs typeface="Arial" panose="020B0604020202020204" pitchFamily="34" charset="0"/>
              </a:rPr>
              <a:t>Attenuation of light through fiber in the infrared region</a:t>
            </a:r>
          </a:p>
          <a:p>
            <a:endParaRPr lang="en-US" dirty="0"/>
          </a:p>
        </p:txBody>
      </p:sp>
    </p:spTree>
    <p:extLst>
      <p:ext uri="{BB962C8B-B14F-4D97-AF65-F5344CB8AC3E}">
        <p14:creationId xmlns:p14="http://schemas.microsoft.com/office/powerpoint/2010/main" val="84941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943" y="1084217"/>
            <a:ext cx="10515600" cy="6007146"/>
          </a:xfrm>
        </p:spPr>
        <p:txBody>
          <a:bodyPr>
            <a:normAutofit/>
          </a:bodyPr>
          <a:lstStyle/>
          <a:p>
            <a:pPr algn="just"/>
            <a:r>
              <a:rPr lang="en-US" b="1" dirty="0">
                <a:latin typeface="Times New Roman" panose="02020603050405020304" pitchFamily="18" charset="0"/>
                <a:cs typeface="Times New Roman" panose="02020603050405020304" pitchFamily="18" charset="0"/>
              </a:rPr>
              <a:t>When an antenna of the appropriate size is attached to an electrical circuit, </a:t>
            </a:r>
            <a:r>
              <a:rPr lang="en-US" b="1" dirty="0" smtClean="0">
                <a:latin typeface="Times New Roman" panose="02020603050405020304" pitchFamily="18" charset="0"/>
                <a:cs typeface="Times New Roman" panose="02020603050405020304" pitchFamily="18" charset="0"/>
              </a:rPr>
              <a:t>the electromagnetic </a:t>
            </a:r>
            <a:r>
              <a:rPr lang="en-US" b="1" dirty="0">
                <a:latin typeface="Times New Roman" panose="02020603050405020304" pitchFamily="18" charset="0"/>
                <a:cs typeface="Times New Roman" panose="02020603050405020304" pitchFamily="18" charset="0"/>
              </a:rPr>
              <a:t>waves can be broadcast efficiently and received by a </a:t>
            </a:r>
            <a:r>
              <a:rPr lang="en-US" b="1" dirty="0" smtClean="0">
                <a:latin typeface="Times New Roman" panose="02020603050405020304" pitchFamily="18" charset="0"/>
                <a:cs typeface="Times New Roman" panose="02020603050405020304" pitchFamily="18" charset="0"/>
              </a:rPr>
              <a:t>receiver some </a:t>
            </a:r>
            <a:r>
              <a:rPr lang="en-US" b="1" dirty="0">
                <a:latin typeface="Times New Roman" panose="02020603050405020304" pitchFamily="18" charset="0"/>
                <a:cs typeface="Times New Roman" panose="02020603050405020304" pitchFamily="18" charset="0"/>
              </a:rPr>
              <a:t>distance away. All wireless communication is based on this principle.</a:t>
            </a:r>
          </a:p>
          <a:p>
            <a:pPr algn="just"/>
            <a:r>
              <a:rPr lang="en-US" dirty="0">
                <a:latin typeface="Times New Roman" panose="02020603050405020304" pitchFamily="18" charset="0"/>
                <a:cs typeface="Times New Roman" panose="02020603050405020304" pitchFamily="18" charset="0"/>
              </a:rPr>
              <a:t>In a vacuum, all electromagnetic waves travel at the same speed, no </a:t>
            </a:r>
            <a:r>
              <a:rPr lang="en-US" dirty="0" smtClean="0">
                <a:latin typeface="Times New Roman" panose="02020603050405020304" pitchFamily="18" charset="0"/>
                <a:cs typeface="Times New Roman" panose="02020603050405020304" pitchFamily="18" charset="0"/>
              </a:rPr>
              <a:t>matter what </a:t>
            </a:r>
            <a:r>
              <a:rPr lang="en-US" dirty="0">
                <a:latin typeface="Times New Roman" panose="02020603050405020304" pitchFamily="18" charset="0"/>
                <a:cs typeface="Times New Roman" panose="02020603050405020304" pitchFamily="18" charset="0"/>
              </a:rPr>
              <a:t>their frequency. This speed, usually called the </a:t>
            </a:r>
            <a:r>
              <a:rPr lang="en-US" b="1" dirty="0">
                <a:latin typeface="Times New Roman" panose="02020603050405020304" pitchFamily="18" charset="0"/>
                <a:cs typeface="Times New Roman" panose="02020603050405020304" pitchFamily="18" charset="0"/>
              </a:rPr>
              <a:t>speed of light, c, is </a:t>
            </a:r>
            <a:r>
              <a:rPr lang="en-US" b="1" dirty="0" smtClean="0">
                <a:latin typeface="Times New Roman" panose="02020603050405020304" pitchFamily="18" charset="0"/>
                <a:cs typeface="Times New Roman" panose="02020603050405020304" pitchFamily="18" charset="0"/>
              </a:rPr>
              <a:t>approximately </a:t>
            </a:r>
            <a:r>
              <a:rPr lang="en-US" b="1" dirty="0">
                <a:latin typeface="Times New Roman" panose="02020603050405020304" pitchFamily="18" charset="0"/>
                <a:cs typeface="Times New Roman" panose="02020603050405020304" pitchFamily="18" charset="0"/>
              </a:rPr>
              <a:t>3 × 108 m/sec,</a:t>
            </a:r>
            <a:r>
              <a:rPr lang="en-US" dirty="0">
                <a:latin typeface="Times New Roman" panose="02020603050405020304" pitchFamily="18" charset="0"/>
                <a:cs typeface="Times New Roman" panose="02020603050405020304" pitchFamily="18" charset="0"/>
              </a:rPr>
              <a:t> or about 1 foot (30 cm) per nanosecond.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fundamental relation between f, λ, and c (in a vacuum) </a:t>
            </a:r>
            <a:r>
              <a:rPr lang="en-US" dirty="0" smtClean="0">
                <a:latin typeface="Times New Roman" panose="02020603050405020304" pitchFamily="18" charset="0"/>
                <a:cs typeface="Times New Roman" panose="02020603050405020304" pitchFamily="18" charset="0"/>
              </a:rPr>
              <a:t>is </a:t>
            </a:r>
          </a:p>
          <a:p>
            <a:pPr marL="0" indent="0" algn="just">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λf</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392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C66AA3BC-646A-4B8B-802C-22D12094D15E}"/>
              </a:ext>
            </a:extLst>
          </p:cNvPr>
          <p:cNvSpPr>
            <a:spLocks noGrp="1" noChangeArrowheads="1"/>
          </p:cNvSpPr>
          <p:nvPr>
            <p:ph type="title"/>
          </p:nvPr>
        </p:nvSpPr>
        <p:spPr>
          <a:xfrm>
            <a:off x="255047" y="0"/>
            <a:ext cx="10396882" cy="1151965"/>
          </a:xfrm>
        </p:spPr>
        <p:txBody>
          <a:bodyPr/>
          <a:lstStyle/>
          <a:p>
            <a:pPr eaLnBrk="1" hangingPunct="1"/>
            <a:r>
              <a:rPr altLang="en-US" b="1" dirty="0">
                <a:latin typeface="Times New Roman" panose="02020603050405020304" pitchFamily="18" charset="0"/>
                <a:cs typeface="Times New Roman" panose="02020603050405020304" pitchFamily="18" charset="0"/>
              </a:rPr>
              <a:t>Fiber Cables</a:t>
            </a:r>
          </a:p>
        </p:txBody>
      </p:sp>
      <p:sp>
        <p:nvSpPr>
          <p:cNvPr id="23555" name="Rectangle 3">
            <a:extLst>
              <a:ext uri="{FF2B5EF4-FFF2-40B4-BE49-F238E27FC236}">
                <a16:creationId xmlns:a16="http://schemas.microsoft.com/office/drawing/2014/main" xmlns="" id="{1C9B0657-AB5D-46BC-94FC-2869BBF8D034}"/>
              </a:ext>
            </a:extLst>
          </p:cNvPr>
          <p:cNvSpPr>
            <a:spLocks noGrp="1" noChangeArrowheads="1"/>
          </p:cNvSpPr>
          <p:nvPr>
            <p:ph type="body" idx="1"/>
          </p:nvPr>
        </p:nvSpPr>
        <p:spPr>
          <a:xfrm>
            <a:off x="1185752" y="5494292"/>
            <a:ext cx="10199173" cy="1066800"/>
          </a:xfrm>
        </p:spPr>
        <p:txBody>
          <a:bodyPr/>
          <a:lstStyle/>
          <a:p>
            <a:pPr marL="0" indent="0">
              <a:buNone/>
            </a:pPr>
            <a:r>
              <a:rPr lang="en-US" altLang="en-US" sz="2400" dirty="0">
                <a:latin typeface="Arial" panose="020B0604020202020204" pitchFamily="34" charset="0"/>
                <a:cs typeface="Arial" panose="020B0604020202020204" pitchFamily="34" charset="0"/>
              </a:rPr>
              <a:t>A comparison of semiconductor diodes and LEDs as light sources</a:t>
            </a:r>
          </a:p>
        </p:txBody>
      </p:sp>
      <p:pic>
        <p:nvPicPr>
          <p:cNvPr id="23557" name="Picture 6">
            <a:extLst>
              <a:ext uri="{FF2B5EF4-FFF2-40B4-BE49-F238E27FC236}">
                <a16:creationId xmlns:a16="http://schemas.microsoft.com/office/drawing/2014/main" xmlns="" id="{F77A0CBF-E829-4FA2-AE59-E277097D6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48" y="1151965"/>
            <a:ext cx="11554880" cy="416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666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669"/>
            <a:ext cx="12028868" cy="755337"/>
          </a:xfrm>
        </p:spPr>
        <p:txBody>
          <a:bodyPr>
            <a:normAutofit fontScale="90000"/>
          </a:bodyPr>
          <a:lstStyle/>
          <a:p>
            <a:r>
              <a:rPr lang="en-US" b="1" dirty="0">
                <a:latin typeface="Times New Roman" panose="02020603050405020304" pitchFamily="18" charset="0"/>
                <a:cs typeface="Times New Roman" panose="02020603050405020304" pitchFamily="18" charset="0"/>
              </a:rPr>
              <a:t>Comparison of Twisted Pair, Coaxial and optical Fiber</a:t>
            </a:r>
          </a:p>
        </p:txBody>
      </p:sp>
      <p:pic>
        <p:nvPicPr>
          <p:cNvPr id="4" name="Content Placeholder 3"/>
          <p:cNvPicPr>
            <a:picLocks noGrp="1" noChangeAspect="1"/>
          </p:cNvPicPr>
          <p:nvPr>
            <p:ph idx="1"/>
          </p:nvPr>
        </p:nvPicPr>
        <p:blipFill>
          <a:blip r:embed="rId2"/>
          <a:stretch>
            <a:fillRect/>
          </a:stretch>
        </p:blipFill>
        <p:spPr>
          <a:xfrm>
            <a:off x="128789" y="1005535"/>
            <a:ext cx="11900079" cy="5852465"/>
          </a:xfrm>
          <a:prstGeom prst="rect">
            <a:avLst/>
          </a:prstGeom>
        </p:spPr>
      </p:pic>
    </p:spTree>
    <p:extLst>
      <p:ext uri="{BB962C8B-B14F-4D97-AF65-F5344CB8AC3E}">
        <p14:creationId xmlns:p14="http://schemas.microsoft.com/office/powerpoint/2010/main" val="395287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1825625"/>
            <a:ext cx="11730446" cy="2184672"/>
          </a:xfrm>
        </p:spPr>
        <p:txBody>
          <a:bodyPr/>
          <a:lstStyle/>
          <a:p>
            <a:pPr algn="just"/>
            <a:r>
              <a:rPr lang="en-US" dirty="0">
                <a:latin typeface="Times New Roman" panose="02020603050405020304" pitchFamily="18" charset="0"/>
                <a:cs typeface="Times New Roman" panose="02020603050405020304" pitchFamily="18" charset="0"/>
              </a:rPr>
              <a:t>Since c is a constant, if we know f, we can find λ, and vice versa. As a rule </a:t>
            </a:r>
            <a:r>
              <a:rPr lang="en-US" dirty="0" smtClean="0">
                <a:latin typeface="Times New Roman" panose="02020603050405020304" pitchFamily="18" charset="0"/>
                <a:cs typeface="Times New Roman" panose="02020603050405020304" pitchFamily="18" charset="0"/>
              </a:rPr>
              <a:t>of thumb</a:t>
            </a:r>
            <a:r>
              <a:rPr lang="en-US" dirty="0">
                <a:latin typeface="Times New Roman" panose="02020603050405020304" pitchFamily="18" charset="0"/>
                <a:cs typeface="Times New Roman" panose="02020603050405020304" pitchFamily="18" charset="0"/>
              </a:rPr>
              <a:t>, when λ is in meters and f is in MHz, </a:t>
            </a:r>
            <a:r>
              <a:rPr lang="en-US" dirty="0" err="1">
                <a:latin typeface="Times New Roman" panose="02020603050405020304" pitchFamily="18" charset="0"/>
                <a:cs typeface="Times New Roman" panose="02020603050405020304" pitchFamily="18" charset="0"/>
              </a:rPr>
              <a:t>λf</a:t>
            </a:r>
            <a:r>
              <a:rPr lang="en-US" dirty="0">
                <a:latin typeface="Times New Roman" panose="02020603050405020304" pitchFamily="18" charset="0"/>
                <a:cs typeface="Times New Roman" panose="02020603050405020304" pitchFamily="18" charset="0"/>
              </a:rPr>
              <a:t> ∼∼ 300.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100-MHz waves </a:t>
            </a:r>
            <a:r>
              <a:rPr lang="en-US" dirty="0">
                <a:latin typeface="Times New Roman" panose="02020603050405020304" pitchFamily="18" charset="0"/>
                <a:cs typeface="Times New Roman" panose="02020603050405020304" pitchFamily="18" charset="0"/>
              </a:rPr>
              <a:t>are about 3 meters long, 1000-MHz waves are 0.3 meters long, and </a:t>
            </a:r>
            <a:r>
              <a:rPr lang="en-US" dirty="0" smtClean="0">
                <a:latin typeface="Times New Roman" panose="02020603050405020304" pitchFamily="18" charset="0"/>
                <a:cs typeface="Times New Roman" panose="02020603050405020304" pitchFamily="18" charset="0"/>
              </a:rPr>
              <a:t>0.1- meter </a:t>
            </a:r>
            <a:r>
              <a:rPr lang="en-US" dirty="0">
                <a:latin typeface="Times New Roman" panose="02020603050405020304" pitchFamily="18" charset="0"/>
                <a:cs typeface="Times New Roman" panose="02020603050405020304" pitchFamily="18" charset="0"/>
              </a:rPr>
              <a:t>waves have a frequency of 3000 </a:t>
            </a:r>
            <a:r>
              <a:rPr lang="en-US" dirty="0" err="1">
                <a:latin typeface="Times New Roman" panose="02020603050405020304" pitchFamily="18" charset="0"/>
                <a:cs typeface="Times New Roman" panose="02020603050405020304" pitchFamily="18" charset="0"/>
              </a:rPr>
              <a:t>MHz.</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15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269" y="483326"/>
            <a:ext cx="10463347" cy="5734594"/>
          </a:xfrm>
        </p:spPr>
      </p:pic>
    </p:spTree>
    <p:extLst>
      <p:ext uri="{BB962C8B-B14F-4D97-AF65-F5344CB8AC3E}">
        <p14:creationId xmlns:p14="http://schemas.microsoft.com/office/powerpoint/2010/main" val="431234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3" y="287383"/>
            <a:ext cx="11678195" cy="5889580"/>
          </a:xfrm>
        </p:spPr>
        <p:txBody>
          <a:bodyPr>
            <a:noAutofit/>
          </a:bodyPr>
          <a:lstStyle/>
          <a:p>
            <a:pPr algn="just"/>
            <a:r>
              <a:rPr lang="en-US" sz="2400" dirty="0">
                <a:latin typeface="Times New Roman" panose="02020603050405020304" pitchFamily="18" charset="0"/>
                <a:cs typeface="Times New Roman" panose="02020603050405020304" pitchFamily="18" charset="0"/>
              </a:rPr>
              <a:t>The electromagnetic spectrum is shown in Fig. 2-10. The radio, </a:t>
            </a:r>
            <a:r>
              <a:rPr lang="en-US" sz="2400" dirty="0" smtClean="0">
                <a:latin typeface="Times New Roman" panose="02020603050405020304" pitchFamily="18" charset="0"/>
                <a:cs typeface="Times New Roman" panose="02020603050405020304" pitchFamily="18" charset="0"/>
              </a:rPr>
              <a:t>microwave, infrared</a:t>
            </a:r>
            <a:r>
              <a:rPr lang="en-US" sz="2400" dirty="0">
                <a:latin typeface="Times New Roman" panose="02020603050405020304" pitchFamily="18" charset="0"/>
                <a:cs typeface="Times New Roman" panose="02020603050405020304" pitchFamily="18" charset="0"/>
              </a:rPr>
              <a:t>, and visible light portions of the spectrum can all be used for </a:t>
            </a:r>
            <a:r>
              <a:rPr lang="en-US" sz="2400" dirty="0" smtClean="0">
                <a:latin typeface="Times New Roman" panose="02020603050405020304" pitchFamily="18" charset="0"/>
                <a:cs typeface="Times New Roman" panose="02020603050405020304" pitchFamily="18" charset="0"/>
              </a:rPr>
              <a:t>transmitting information </a:t>
            </a:r>
            <a:r>
              <a:rPr lang="en-US" sz="2400" dirty="0">
                <a:latin typeface="Times New Roman" panose="02020603050405020304" pitchFamily="18" charset="0"/>
                <a:cs typeface="Times New Roman" panose="02020603050405020304" pitchFamily="18" charset="0"/>
              </a:rPr>
              <a:t>by modulating the amplitude, frequency, or phase of the </a:t>
            </a:r>
            <a:r>
              <a:rPr lang="en-US" sz="2400" dirty="0" smtClean="0">
                <a:latin typeface="Times New Roman" panose="02020603050405020304" pitchFamily="18" charset="0"/>
                <a:cs typeface="Times New Roman" panose="02020603050405020304" pitchFamily="18" charset="0"/>
              </a:rPr>
              <a:t>waves.</a:t>
            </a:r>
          </a:p>
          <a:p>
            <a:pPr algn="just"/>
            <a:r>
              <a:rPr lang="en-US" sz="2400" dirty="0" smtClean="0">
                <a:latin typeface="Times New Roman" panose="02020603050405020304" pitchFamily="18" charset="0"/>
                <a:cs typeface="Times New Roman" panose="02020603050405020304" pitchFamily="18" charset="0"/>
              </a:rPr>
              <a:t>Ultraviolet </a:t>
            </a:r>
            <a:r>
              <a:rPr lang="en-US" sz="2400" dirty="0">
                <a:latin typeface="Times New Roman" panose="02020603050405020304" pitchFamily="18" charset="0"/>
                <a:cs typeface="Times New Roman" panose="02020603050405020304" pitchFamily="18" charset="0"/>
              </a:rPr>
              <a:t>light, X-rays, and gamma rays would be even better, due to their </a:t>
            </a:r>
            <a:r>
              <a:rPr lang="en-US" sz="2400" dirty="0" smtClean="0">
                <a:latin typeface="Times New Roman" panose="02020603050405020304" pitchFamily="18" charset="0"/>
                <a:cs typeface="Times New Roman" panose="02020603050405020304" pitchFamily="18" charset="0"/>
              </a:rPr>
              <a:t>higher </a:t>
            </a:r>
            <a:r>
              <a:rPr lang="en-US" sz="2400" dirty="0">
                <a:latin typeface="Times New Roman" panose="02020603050405020304" pitchFamily="18" charset="0"/>
                <a:cs typeface="Times New Roman" panose="02020603050405020304" pitchFamily="18" charset="0"/>
              </a:rPr>
              <a:t>frequencies, but they are hard to produce and modulate, do not propagate </a:t>
            </a:r>
            <a:r>
              <a:rPr lang="en-US" sz="2400" dirty="0" smtClean="0">
                <a:latin typeface="Times New Roman" panose="02020603050405020304" pitchFamily="18" charset="0"/>
                <a:cs typeface="Times New Roman" panose="02020603050405020304" pitchFamily="18" charset="0"/>
              </a:rPr>
              <a:t>well through </a:t>
            </a:r>
            <a:r>
              <a:rPr lang="en-US" sz="2400" dirty="0">
                <a:latin typeface="Times New Roman" panose="02020603050405020304" pitchFamily="18" charset="0"/>
                <a:cs typeface="Times New Roman" panose="02020603050405020304" pitchFamily="18" charset="0"/>
              </a:rPr>
              <a:t>buildings, and are dangerous to living things. </a:t>
            </a: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bands listed at the </a:t>
            </a:r>
            <a:r>
              <a:rPr lang="en-US" sz="2400" dirty="0" smtClean="0">
                <a:latin typeface="Times New Roman" panose="02020603050405020304" pitchFamily="18" charset="0"/>
                <a:cs typeface="Times New Roman" panose="02020603050405020304" pitchFamily="18" charset="0"/>
              </a:rPr>
              <a:t>bottom </a:t>
            </a:r>
            <a:r>
              <a:rPr lang="en-US" sz="2400" dirty="0">
                <a:latin typeface="Times New Roman" panose="02020603050405020304" pitchFamily="18" charset="0"/>
                <a:cs typeface="Times New Roman" panose="02020603050405020304" pitchFamily="18" charset="0"/>
              </a:rPr>
              <a:t>of Fig. 2-10 are the official ITU (International Telecommunication </a:t>
            </a:r>
            <a:r>
              <a:rPr lang="en-US" sz="2400" dirty="0" smtClean="0">
                <a:latin typeface="Times New Roman" panose="02020603050405020304" pitchFamily="18" charset="0"/>
                <a:cs typeface="Times New Roman" panose="02020603050405020304" pitchFamily="18" charset="0"/>
              </a:rPr>
              <a:t>Union) names </a:t>
            </a:r>
            <a:r>
              <a:rPr lang="en-US" sz="2400" dirty="0">
                <a:latin typeface="Times New Roman" panose="02020603050405020304" pitchFamily="18" charset="0"/>
                <a:cs typeface="Times New Roman" panose="02020603050405020304" pitchFamily="18" charset="0"/>
              </a:rPr>
              <a:t>and are based on the wavelengths, so the LF band goes from 1 km to 10 </a:t>
            </a:r>
            <a:r>
              <a:rPr lang="en-US" sz="2400" dirty="0" smtClean="0">
                <a:latin typeface="Times New Roman" panose="02020603050405020304" pitchFamily="18" charset="0"/>
                <a:cs typeface="Times New Roman" panose="02020603050405020304" pitchFamily="18" charset="0"/>
              </a:rPr>
              <a:t>km (approximately </a:t>
            </a:r>
            <a:r>
              <a:rPr lang="en-US" sz="2400" dirty="0">
                <a:latin typeface="Times New Roman" panose="02020603050405020304" pitchFamily="18" charset="0"/>
                <a:cs typeface="Times New Roman" panose="02020603050405020304" pitchFamily="18" charset="0"/>
              </a:rPr>
              <a:t>30 kHz to 300 kHz</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terms LF, MF, and HF refer to </a:t>
            </a:r>
            <a:r>
              <a:rPr lang="en-US" sz="2400" dirty="0" smtClean="0">
                <a:latin typeface="Times New Roman" panose="02020603050405020304" pitchFamily="18" charset="0"/>
                <a:cs typeface="Times New Roman" panose="02020603050405020304" pitchFamily="18" charset="0"/>
              </a:rPr>
              <a:t>Low, Medium</a:t>
            </a:r>
            <a:r>
              <a:rPr lang="en-US" sz="2400" dirty="0">
                <a:latin typeface="Times New Roman" panose="02020603050405020304" pitchFamily="18" charset="0"/>
                <a:cs typeface="Times New Roman" panose="02020603050405020304" pitchFamily="18" charset="0"/>
              </a:rPr>
              <a:t>, and High Frequency, respectively. Clearly, when the names were </a:t>
            </a:r>
            <a:r>
              <a:rPr lang="en-US" sz="2400" dirty="0" smtClean="0">
                <a:latin typeface="Times New Roman" panose="02020603050405020304" pitchFamily="18" charset="0"/>
                <a:cs typeface="Times New Roman" panose="02020603050405020304" pitchFamily="18" charset="0"/>
              </a:rPr>
              <a:t>as signed </a:t>
            </a:r>
            <a:r>
              <a:rPr lang="en-US" sz="2400" dirty="0">
                <a:latin typeface="Times New Roman" panose="02020603050405020304" pitchFamily="18" charset="0"/>
                <a:cs typeface="Times New Roman" panose="02020603050405020304" pitchFamily="18" charset="0"/>
              </a:rPr>
              <a:t>nobody expected to go above 10 MHz, so the higher bands were </a:t>
            </a:r>
            <a:r>
              <a:rPr lang="en-US" sz="2400" dirty="0" smtClean="0">
                <a:latin typeface="Times New Roman" panose="02020603050405020304" pitchFamily="18" charset="0"/>
                <a:cs typeface="Times New Roman" panose="02020603050405020304" pitchFamily="18" charset="0"/>
              </a:rPr>
              <a:t>later named </a:t>
            </a:r>
            <a:r>
              <a:rPr lang="en-US" sz="2400" dirty="0">
                <a:latin typeface="Times New Roman" panose="02020603050405020304" pitchFamily="18" charset="0"/>
                <a:cs typeface="Times New Roman" panose="02020603050405020304" pitchFamily="18" charset="0"/>
              </a:rPr>
              <a:t>the Very, Ultra, Super, Extremely, and Tremendously High </a:t>
            </a:r>
            <a:r>
              <a:rPr lang="en-US" sz="2400" dirty="0" smtClean="0">
                <a:latin typeface="Times New Roman" panose="02020603050405020304" pitchFamily="18" charset="0"/>
                <a:cs typeface="Times New Roman" panose="02020603050405020304" pitchFamily="18" charset="0"/>
              </a:rPr>
              <a:t>Frequency bands. </a:t>
            </a:r>
          </a:p>
          <a:p>
            <a:pPr algn="just"/>
            <a:r>
              <a:rPr lang="en-US" sz="2400" dirty="0" smtClean="0">
                <a:latin typeface="Times New Roman" panose="02020603050405020304" pitchFamily="18" charset="0"/>
                <a:cs typeface="Times New Roman" panose="02020603050405020304" pitchFamily="18" charset="0"/>
              </a:rPr>
              <a:t>Beyond that there are no names, but Incredibly, Astonishingly, and Prodigiously </a:t>
            </a:r>
            <a:r>
              <a:rPr lang="en-US" sz="2400" dirty="0">
                <a:latin typeface="Times New Roman" panose="02020603050405020304" pitchFamily="18" charset="0"/>
                <a:cs typeface="Times New Roman" panose="02020603050405020304" pitchFamily="18" charset="0"/>
              </a:rPr>
              <a:t>High Frequency (IHF, AHF, and PHF) would sound nice.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02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2" y="496389"/>
            <a:ext cx="10933611" cy="5577840"/>
          </a:xfrm>
        </p:spPr>
      </p:pic>
    </p:spTree>
    <p:extLst>
      <p:ext uri="{BB962C8B-B14F-4D97-AF65-F5344CB8AC3E}">
        <p14:creationId xmlns:p14="http://schemas.microsoft.com/office/powerpoint/2010/main" val="2275298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914400"/>
            <a:ext cx="11795760" cy="5693637"/>
          </a:xfrm>
        </p:spPr>
        <p:txBody>
          <a:bodyPr>
            <a:normAutofit/>
          </a:bodyPr>
          <a:lstStyle/>
          <a:p>
            <a:pPr algn="just"/>
            <a:r>
              <a:rPr lang="en-US" dirty="0">
                <a:latin typeface="Times New Roman" panose="02020603050405020304" pitchFamily="18" charset="0"/>
                <a:cs typeface="Times New Roman" panose="02020603050405020304" pitchFamily="18" charset="0"/>
              </a:rPr>
              <a:t>We know from Shannon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the amount of information that a </a:t>
            </a:r>
            <a:r>
              <a:rPr lang="en-US" dirty="0" smtClean="0">
                <a:latin typeface="Times New Roman" panose="02020603050405020304" pitchFamily="18" charset="0"/>
                <a:cs typeface="Times New Roman" panose="02020603050405020304" pitchFamily="18" charset="0"/>
              </a:rPr>
              <a:t>signal </a:t>
            </a:r>
            <a:r>
              <a:rPr lang="en-US" dirty="0">
                <a:latin typeface="Times New Roman" panose="02020603050405020304" pitchFamily="18" charset="0"/>
                <a:cs typeface="Times New Roman" panose="02020603050405020304" pitchFamily="18" charset="0"/>
              </a:rPr>
              <a:t>such as an electromagnetic wave can carry depends on the received power </a:t>
            </a:r>
            <a:r>
              <a:rPr lang="en-US" dirty="0" smtClean="0">
                <a:latin typeface="Times New Roman" panose="02020603050405020304" pitchFamily="18" charset="0"/>
                <a:cs typeface="Times New Roman" panose="02020603050405020304" pitchFamily="18" charset="0"/>
              </a:rPr>
              <a:t>and is </a:t>
            </a:r>
            <a:r>
              <a:rPr lang="en-US" dirty="0">
                <a:latin typeface="Times New Roman" panose="02020603050405020304" pitchFamily="18" charset="0"/>
                <a:cs typeface="Times New Roman" panose="02020603050405020304" pitchFamily="18" charset="0"/>
              </a:rPr>
              <a:t>proportional to its bandwidth.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Fig. 2-10 it should now be obvious </a:t>
            </a:r>
            <a:r>
              <a:rPr lang="en-US" dirty="0" smtClean="0">
                <a:latin typeface="Times New Roman" panose="02020603050405020304" pitchFamily="18" charset="0"/>
                <a:cs typeface="Times New Roman" panose="02020603050405020304" pitchFamily="18" charset="0"/>
              </a:rPr>
              <a:t>why networking </a:t>
            </a:r>
            <a:r>
              <a:rPr lang="en-US" dirty="0">
                <a:latin typeface="Times New Roman" panose="02020603050405020304" pitchFamily="18" charset="0"/>
                <a:cs typeface="Times New Roman" panose="02020603050405020304" pitchFamily="18" charset="0"/>
              </a:rPr>
              <a:t>people like fiber optics so much. Many GHz of bandwidth are </a:t>
            </a:r>
            <a:r>
              <a:rPr lang="en-US" dirty="0" smtClean="0">
                <a:latin typeface="Times New Roman" panose="02020603050405020304" pitchFamily="18" charset="0"/>
                <a:cs typeface="Times New Roman" panose="02020603050405020304" pitchFamily="18" charset="0"/>
              </a:rPr>
              <a:t>available </a:t>
            </a:r>
            <a:r>
              <a:rPr lang="en-US" dirty="0">
                <a:latin typeface="Times New Roman" panose="02020603050405020304" pitchFamily="18" charset="0"/>
                <a:cs typeface="Times New Roman" panose="02020603050405020304" pitchFamily="18" charset="0"/>
              </a:rPr>
              <a:t>to tap for data transmission in the microwave band, and even more in </a:t>
            </a:r>
            <a:r>
              <a:rPr lang="en-US" dirty="0" smtClean="0">
                <a:latin typeface="Times New Roman" panose="02020603050405020304" pitchFamily="18" charset="0"/>
                <a:cs typeface="Times New Roman" panose="02020603050405020304" pitchFamily="18" charset="0"/>
              </a:rPr>
              <a:t>fiber because </a:t>
            </a:r>
            <a:r>
              <a:rPr lang="en-US" dirty="0">
                <a:latin typeface="Times New Roman" panose="02020603050405020304" pitchFamily="18" charset="0"/>
                <a:cs typeface="Times New Roman" panose="02020603050405020304" pitchFamily="18" charset="0"/>
              </a:rPr>
              <a:t>it is further to the right in our logarithmic scale.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an example, </a:t>
            </a:r>
            <a:r>
              <a:rPr lang="en-US" dirty="0" smtClean="0">
                <a:latin typeface="Times New Roman" panose="02020603050405020304" pitchFamily="18" charset="0"/>
                <a:cs typeface="Times New Roman" panose="02020603050405020304" pitchFamily="18" charset="0"/>
              </a:rPr>
              <a:t>consider the </a:t>
            </a:r>
            <a:r>
              <a:rPr lang="en-US" dirty="0">
                <a:latin typeface="Times New Roman" panose="02020603050405020304" pitchFamily="18" charset="0"/>
                <a:cs typeface="Times New Roman" panose="02020603050405020304" pitchFamily="18" charset="0"/>
              </a:rPr>
              <a:t>1.30-micron band of Fig. 2-7, which has a width of 0.17 microns. If we use  Eq. (2-4) to find the start and end frequencies from the start and end </a:t>
            </a:r>
            <a:r>
              <a:rPr lang="en-US" dirty="0" smtClean="0">
                <a:latin typeface="Times New Roman" panose="02020603050405020304" pitchFamily="18" charset="0"/>
                <a:cs typeface="Times New Roman" panose="02020603050405020304" pitchFamily="18" charset="0"/>
              </a:rPr>
              <a:t>wavelengths, we </a:t>
            </a:r>
            <a:r>
              <a:rPr lang="en-US" dirty="0">
                <a:latin typeface="Times New Roman" panose="02020603050405020304" pitchFamily="18" charset="0"/>
                <a:cs typeface="Times New Roman" panose="02020603050405020304" pitchFamily="18" charset="0"/>
              </a:rPr>
              <a:t>find the frequency range to be about 30,000 GHz. With a reasonable </a:t>
            </a:r>
            <a:r>
              <a:rPr lang="en-US" dirty="0" smtClean="0">
                <a:latin typeface="Times New Roman" panose="02020603050405020304" pitchFamily="18" charset="0"/>
                <a:cs typeface="Times New Roman" panose="02020603050405020304" pitchFamily="18" charset="0"/>
              </a:rPr>
              <a:t>signal-to-noise </a:t>
            </a:r>
            <a:r>
              <a:rPr lang="en-US" dirty="0">
                <a:latin typeface="Times New Roman" panose="02020603050405020304" pitchFamily="18" charset="0"/>
                <a:cs typeface="Times New Roman" panose="02020603050405020304" pitchFamily="18" charset="0"/>
              </a:rPr>
              <a:t>ratio of 10 dB, this is 300 </a:t>
            </a:r>
            <a:r>
              <a:rPr lang="en-US" dirty="0" err="1">
                <a:latin typeface="Times New Roman" panose="02020603050405020304" pitchFamily="18" charset="0"/>
                <a:cs typeface="Times New Roman" panose="02020603050405020304" pitchFamily="18" charset="0"/>
              </a:rPr>
              <a:t>Tbps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425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2" y="313509"/>
            <a:ext cx="11808823" cy="5863454"/>
          </a:xfrm>
        </p:spPr>
        <p:txBody>
          <a:bodyPr>
            <a:normAutofit/>
          </a:bodyPr>
          <a:lstStyle/>
          <a:p>
            <a:pPr algn="just"/>
            <a:r>
              <a:rPr lang="en-US" dirty="0">
                <a:latin typeface="Times New Roman" panose="02020603050405020304" pitchFamily="18" charset="0"/>
                <a:cs typeface="Times New Roman" panose="02020603050405020304" pitchFamily="18" charset="0"/>
              </a:rPr>
              <a:t>Most transmissions use a relatively narrow frequency band (i.e., </a:t>
            </a:r>
            <a:r>
              <a:rPr lang="en-US" dirty="0" err="1">
                <a:latin typeface="Times New Roman" panose="02020603050405020304" pitchFamily="18" charset="0"/>
                <a:cs typeface="Times New Roman" panose="02020603050405020304" pitchFamily="18" charset="0"/>
              </a:rPr>
              <a:t>Δf</a:t>
            </a:r>
            <a:r>
              <a:rPr lang="en-US" dirty="0">
                <a:latin typeface="Times New Roman" panose="02020603050405020304" pitchFamily="18" charset="0"/>
                <a:cs typeface="Times New Roman" panose="02020603050405020304" pitchFamily="18" charset="0"/>
              </a:rPr>
              <a:t>/f &lt;&lt; 1</a:t>
            </a:r>
            <a:r>
              <a:rPr lang="en-US" dirty="0" smtClean="0">
                <a:latin typeface="Times New Roman" panose="02020603050405020304" pitchFamily="18" charset="0"/>
                <a:cs typeface="Times New Roman" panose="02020603050405020304" pitchFamily="18" charset="0"/>
              </a:rPr>
              <a:t>). They </a:t>
            </a:r>
            <a:r>
              <a:rPr lang="en-US" dirty="0">
                <a:latin typeface="Times New Roman" panose="02020603050405020304" pitchFamily="18" charset="0"/>
                <a:cs typeface="Times New Roman" panose="02020603050405020304" pitchFamily="18" charset="0"/>
              </a:rPr>
              <a:t>concentrate their signals in this narrow band to use the spectrum </a:t>
            </a:r>
            <a:r>
              <a:rPr lang="en-US" dirty="0" smtClean="0">
                <a:latin typeface="Times New Roman" panose="02020603050405020304" pitchFamily="18" charset="0"/>
                <a:cs typeface="Times New Roman" panose="02020603050405020304" pitchFamily="18" charset="0"/>
              </a:rPr>
              <a:t>efficiently and </a:t>
            </a:r>
            <a:r>
              <a:rPr lang="en-US" dirty="0">
                <a:latin typeface="Times New Roman" panose="02020603050405020304" pitchFamily="18" charset="0"/>
                <a:cs typeface="Times New Roman" panose="02020603050405020304" pitchFamily="18" charset="0"/>
              </a:rPr>
              <a:t>obtain reasonable data rates by transmitting with enough power. However, </a:t>
            </a:r>
            <a:r>
              <a:rPr lang="en-US" dirty="0" smtClean="0">
                <a:latin typeface="Times New Roman" panose="02020603050405020304" pitchFamily="18" charset="0"/>
                <a:cs typeface="Times New Roman" panose="02020603050405020304" pitchFamily="18" charset="0"/>
              </a:rPr>
              <a:t>in some </a:t>
            </a:r>
            <a:r>
              <a:rPr lang="en-US" dirty="0">
                <a:latin typeface="Times New Roman" panose="02020603050405020304" pitchFamily="18" charset="0"/>
                <a:cs typeface="Times New Roman" panose="02020603050405020304" pitchFamily="18" charset="0"/>
              </a:rPr>
              <a:t>cases, a wider band is used, with three variations. In frequency </a:t>
            </a:r>
            <a:r>
              <a:rPr lang="en-US" dirty="0" smtClean="0">
                <a:latin typeface="Times New Roman" panose="02020603050405020304" pitchFamily="18" charset="0"/>
                <a:cs typeface="Times New Roman" panose="02020603050405020304" pitchFamily="18" charset="0"/>
              </a:rPr>
              <a:t>hopping spread </a:t>
            </a:r>
            <a:r>
              <a:rPr lang="en-US" dirty="0">
                <a:latin typeface="Times New Roman" panose="02020603050405020304" pitchFamily="18" charset="0"/>
                <a:cs typeface="Times New Roman" panose="02020603050405020304" pitchFamily="18" charset="0"/>
              </a:rPr>
              <a:t>spectrum, the transmitter hops from frequency to frequency hundreds </a:t>
            </a:r>
            <a:r>
              <a:rPr lang="en-US" dirty="0" smtClean="0">
                <a:latin typeface="Times New Roman" panose="02020603050405020304" pitchFamily="18" charset="0"/>
                <a:cs typeface="Times New Roman" panose="02020603050405020304" pitchFamily="18" charset="0"/>
              </a:rPr>
              <a:t>of times </a:t>
            </a:r>
            <a:r>
              <a:rPr lang="en-US" dirty="0">
                <a:latin typeface="Times New Roman" panose="02020603050405020304" pitchFamily="18" charset="0"/>
                <a:cs typeface="Times New Roman" panose="02020603050405020304" pitchFamily="18" charset="0"/>
              </a:rPr>
              <a:t>per second</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popular for military communication because it </a:t>
            </a:r>
            <a:r>
              <a:rPr lang="en-US" dirty="0" smtClean="0">
                <a:latin typeface="Times New Roman" panose="02020603050405020304" pitchFamily="18" charset="0"/>
                <a:cs typeface="Times New Roman" panose="02020603050405020304" pitchFamily="18" charset="0"/>
              </a:rPr>
              <a:t>makes transmissions </a:t>
            </a:r>
            <a:r>
              <a:rPr lang="en-US" dirty="0">
                <a:latin typeface="Times New Roman" panose="02020603050405020304" pitchFamily="18" charset="0"/>
                <a:cs typeface="Times New Roman" panose="02020603050405020304" pitchFamily="18" charset="0"/>
              </a:rPr>
              <a:t>hard to detect and next to impossible to jam. It also offers </a:t>
            </a:r>
            <a:r>
              <a:rPr lang="en-US" dirty="0" smtClean="0">
                <a:latin typeface="Times New Roman" panose="02020603050405020304" pitchFamily="18" charset="0"/>
                <a:cs typeface="Times New Roman" panose="02020603050405020304" pitchFamily="18" charset="0"/>
              </a:rPr>
              <a:t>good resistance </a:t>
            </a:r>
            <a:r>
              <a:rPr lang="en-US" dirty="0">
                <a:latin typeface="Times New Roman" panose="02020603050405020304" pitchFamily="18" charset="0"/>
                <a:cs typeface="Times New Roman" panose="02020603050405020304" pitchFamily="18" charset="0"/>
              </a:rPr>
              <a:t>to multipath fading and narrowband interference because the </a:t>
            </a:r>
            <a:r>
              <a:rPr lang="en-US" dirty="0" smtClean="0">
                <a:latin typeface="Times New Roman" panose="02020603050405020304" pitchFamily="18" charset="0"/>
                <a:cs typeface="Times New Roman" panose="02020603050405020304" pitchFamily="18" charset="0"/>
              </a:rPr>
              <a:t>receiver will </a:t>
            </a:r>
            <a:r>
              <a:rPr lang="en-US" dirty="0">
                <a:latin typeface="Times New Roman" panose="02020603050405020304" pitchFamily="18" charset="0"/>
                <a:cs typeface="Times New Roman" panose="02020603050405020304" pitchFamily="18" charset="0"/>
              </a:rPr>
              <a:t>not be stuck on an impaired frequency for long enough to shut down </a:t>
            </a:r>
            <a:r>
              <a:rPr lang="en-US" dirty="0" smtClean="0">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robustness makes it useful for crowded parts of the spectrum, </a:t>
            </a:r>
            <a:r>
              <a:rPr lang="en-US" dirty="0" smtClean="0">
                <a:latin typeface="Times New Roman" panose="02020603050405020304" pitchFamily="18" charset="0"/>
                <a:cs typeface="Times New Roman" panose="02020603050405020304" pitchFamily="18" charset="0"/>
              </a:rPr>
              <a:t>such as </a:t>
            </a:r>
            <a:r>
              <a:rPr lang="en-US" dirty="0">
                <a:latin typeface="Times New Roman" panose="02020603050405020304" pitchFamily="18" charset="0"/>
                <a:cs typeface="Times New Roman" panose="02020603050405020304" pitchFamily="18" charset="0"/>
              </a:rPr>
              <a:t>the ISM bands we will describe shortly. This technique is used </a:t>
            </a:r>
            <a:r>
              <a:rPr lang="en-US" dirty="0" smtClean="0">
                <a:latin typeface="Times New Roman" panose="02020603050405020304" pitchFamily="18" charset="0"/>
                <a:cs typeface="Times New Roman" panose="02020603050405020304" pitchFamily="18" charset="0"/>
              </a:rPr>
              <a:t>commercially, for </a:t>
            </a:r>
            <a:r>
              <a:rPr lang="en-US" dirty="0">
                <a:latin typeface="Times New Roman" panose="02020603050405020304" pitchFamily="18" charset="0"/>
                <a:cs typeface="Times New Roman" panose="02020603050405020304" pitchFamily="18" charset="0"/>
              </a:rPr>
              <a:t>example, in Bluetooth and older versions of 802.11.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78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2734</Words>
  <Application>Microsoft Office PowerPoint</Application>
  <PresentationFormat>Widescreen</PresentationFormat>
  <Paragraphs>133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Microsoft YaHei</vt:lpstr>
      <vt:lpstr>Arial</vt:lpstr>
      <vt:lpstr>Calibri</vt:lpstr>
      <vt:lpstr>Calibri Light</vt:lpstr>
      <vt:lpstr>Tahoma</vt:lpstr>
      <vt:lpstr>Times New Roman</vt:lpstr>
      <vt:lpstr>Wingdings</vt:lpstr>
      <vt:lpstr>Office Theme</vt:lpstr>
      <vt:lpstr> Module 2 </vt:lpstr>
      <vt:lpstr>Electromagnetic Spectrum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 Transmission</vt:lpstr>
      <vt:lpstr>PowerPoint Presentation</vt:lpstr>
      <vt:lpstr>PowerPoint Presentation</vt:lpstr>
      <vt:lpstr>PowerPoint Presentation</vt:lpstr>
      <vt:lpstr>2.1 Introduction to Physical Media</vt:lpstr>
      <vt:lpstr>Guided or wired Media</vt:lpstr>
      <vt:lpstr>Magnetic Media</vt:lpstr>
      <vt:lpstr>1. Twisted Pair</vt:lpstr>
      <vt:lpstr>PowerPoint Presentation</vt:lpstr>
      <vt:lpstr>2. Coaxial Cable </vt:lpstr>
      <vt:lpstr>PowerPoint Presentation</vt:lpstr>
      <vt:lpstr>Power Lines</vt:lpstr>
      <vt:lpstr>Connectors</vt:lpstr>
      <vt:lpstr>3. Optical fiber</vt:lpstr>
      <vt:lpstr>Optical fiber</vt:lpstr>
      <vt:lpstr>Light Propagation</vt:lpstr>
      <vt:lpstr>Modes of Propagation</vt:lpstr>
      <vt:lpstr>Transmission of Light Through Fiber</vt:lpstr>
      <vt:lpstr>Fiber Cables</vt:lpstr>
      <vt:lpstr>Comparison of Twisted Pair, Coaxial and optical Fiber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Introduction to Physical Layer Services and System</dc:title>
  <dc:creator>410</dc:creator>
  <cp:lastModifiedBy>Admin1</cp:lastModifiedBy>
  <cp:revision>101</cp:revision>
  <cp:lastPrinted>2019-01-21T08:41:14Z</cp:lastPrinted>
  <dcterms:created xsi:type="dcterms:W3CDTF">2018-12-26T04:13:31Z</dcterms:created>
  <dcterms:modified xsi:type="dcterms:W3CDTF">2022-09-05T05:28:15Z</dcterms:modified>
</cp:coreProperties>
</file>