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8" roundtripDataSignature="AMtx7mjMpwZmF4adySinbaAR3ScL5n2Q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1ABBD6-D9EB-4CB2-A3D8-EF7E6B84B5E3}">
  <a:tblStyle styleId="{841ABBD6-D9EB-4CB2-A3D8-EF7E6B84B5E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7" name="Google Shape;30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8" name="Google Shape;308;p49: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5" name="Google Shape;31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6" name="Google Shape;316;p50: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2" name="Google Shape;32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3" name="Google Shape;323;p5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9" name="Google Shape;32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0" name="Google Shape;330;p52: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6" name="Google Shape;33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7" name="Google Shape;337;p53: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45" name="Google Shape;345;p54: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46" name="Google Shape;34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7" name="Google Shape;347;p5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5" name="Google Shape;355;p55: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56" name="Google Shape;35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7" name="Google Shape;357;p5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5" name="Google Shape;365;p56: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66" name="Google Shape;36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7" name="Google Shape;367;p5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76" name="Google Shape;37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7" name="Google Shape;377;p57: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83" name="Google Shape;38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4" name="Google Shape;384;p58: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90" name="Google Shape;39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1" name="Google Shape;391;p59: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10" name="Google Shape;410;p62: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11" name="Google Shape;41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2" name="Google Shape;412;p6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21" name="Google Shape;421;p63: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22" name="Google Shape;42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3" name="Google Shape;423;p6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8"/>
          <p:cNvSpPr/>
          <p:nvPr>
            <p:ph idx="2" type="pic"/>
          </p:nvPr>
        </p:nvSpPr>
        <p:spPr>
          <a:xfrm>
            <a:off x="5183188" y="987425"/>
            <a:ext cx="6172200" cy="4873625"/>
          </a:xfrm>
          <a:prstGeom prst="rect">
            <a:avLst/>
          </a:prstGeom>
          <a:noFill/>
          <a:ln>
            <a:noFill/>
          </a:ln>
        </p:spPr>
      </p:sp>
      <p:sp>
        <p:nvSpPr>
          <p:cNvPr id="63" name="Google Shape;63;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ph type="ctrTitle"/>
          </p:nvPr>
        </p:nvSpPr>
        <p:spPr>
          <a:xfrm>
            <a:off x="1060361" y="826149"/>
            <a:ext cx="9144000" cy="160795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sz="7200">
                <a:latin typeface="Times New Roman"/>
                <a:ea typeface="Times New Roman"/>
                <a:cs typeface="Times New Roman"/>
                <a:sym typeface="Times New Roman"/>
              </a:rPr>
              <a:t>Chapter 2.2</a:t>
            </a:r>
            <a:endParaRPr b="1" sz="72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Times New Roman"/>
              <a:buNone/>
            </a:pPr>
            <a:r>
              <a:rPr b="1" lang="en-US" sz="7200">
                <a:latin typeface="Times New Roman"/>
                <a:ea typeface="Times New Roman"/>
                <a:cs typeface="Times New Roman"/>
                <a:sym typeface="Times New Roman"/>
              </a:rPr>
              <a:t>-The Data Link Layer</a:t>
            </a:r>
            <a:endParaRPr/>
          </a:p>
        </p:txBody>
      </p:sp>
      <p:sp>
        <p:nvSpPr>
          <p:cNvPr id="84" name="Google Shape;84;p1"/>
          <p:cNvSpPr txBox="1"/>
          <p:nvPr>
            <p:ph idx="1" type="subTitle"/>
          </p:nvPr>
        </p:nvSpPr>
        <p:spPr>
          <a:xfrm>
            <a:off x="1060361" y="366643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t/>
            </a:r>
            <a:endParaRPr sz="4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171719" y="185536"/>
            <a:ext cx="9144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Framing Methods</a:t>
            </a:r>
            <a:endParaRPr/>
          </a:p>
        </p:txBody>
      </p:sp>
      <p:sp>
        <p:nvSpPr>
          <p:cNvPr id="142" name="Google Shape;142;p10"/>
          <p:cNvSpPr txBox="1"/>
          <p:nvPr>
            <p:ph idx="1" type="body"/>
          </p:nvPr>
        </p:nvSpPr>
        <p:spPr>
          <a:xfrm>
            <a:off x="171719" y="1557070"/>
            <a:ext cx="8027987" cy="45196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Font typeface="Times New Roman"/>
              <a:buAutoNum type="arabicPeriod"/>
            </a:pPr>
            <a:r>
              <a:rPr lang="en-US" sz="3600">
                <a:latin typeface="Times New Roman"/>
                <a:ea typeface="Times New Roman"/>
                <a:cs typeface="Times New Roman"/>
                <a:sym typeface="Times New Roman"/>
              </a:rPr>
              <a:t>Byte count.</a:t>
            </a:r>
            <a:endParaRPr/>
          </a:p>
          <a:p>
            <a:pPr indent="-228600" lvl="0" marL="228600" rtl="0" algn="l">
              <a:lnSpc>
                <a:spcPct val="90000"/>
              </a:lnSpc>
              <a:spcBef>
                <a:spcPts val="1000"/>
              </a:spcBef>
              <a:spcAft>
                <a:spcPts val="0"/>
              </a:spcAft>
              <a:buClr>
                <a:schemeClr val="dk1"/>
              </a:buClr>
              <a:buSzPts val="3600"/>
              <a:buFont typeface="Times New Roman"/>
              <a:buAutoNum type="arabicPeriod"/>
            </a:pPr>
            <a:r>
              <a:rPr lang="en-US" sz="3600">
                <a:latin typeface="Times New Roman"/>
                <a:ea typeface="Times New Roman"/>
                <a:cs typeface="Times New Roman"/>
                <a:sym typeface="Times New Roman"/>
              </a:rPr>
              <a:t>Flag bytes with byte stuffing.</a:t>
            </a:r>
            <a:endParaRPr/>
          </a:p>
          <a:p>
            <a:pPr indent="-228600" lvl="0" marL="228600" rtl="0" algn="l">
              <a:lnSpc>
                <a:spcPct val="90000"/>
              </a:lnSpc>
              <a:spcBef>
                <a:spcPts val="1000"/>
              </a:spcBef>
              <a:spcAft>
                <a:spcPts val="0"/>
              </a:spcAft>
              <a:buClr>
                <a:schemeClr val="dk1"/>
              </a:buClr>
              <a:buSzPts val="3600"/>
              <a:buFont typeface="Times New Roman"/>
              <a:buAutoNum type="arabicPeriod"/>
            </a:pPr>
            <a:r>
              <a:rPr lang="en-US" sz="3600">
                <a:latin typeface="Times New Roman"/>
                <a:ea typeface="Times New Roman"/>
                <a:cs typeface="Times New Roman"/>
                <a:sym typeface="Times New Roman"/>
              </a:rPr>
              <a:t>Flag bits with bit stuffing.</a:t>
            </a:r>
            <a:endParaRPr/>
          </a:p>
          <a:p>
            <a:pPr indent="-228600" lvl="0" marL="228600" rtl="0" algn="l">
              <a:lnSpc>
                <a:spcPct val="90000"/>
              </a:lnSpc>
              <a:spcBef>
                <a:spcPts val="1000"/>
              </a:spcBef>
              <a:spcAft>
                <a:spcPts val="0"/>
              </a:spcAft>
              <a:buClr>
                <a:schemeClr val="dk1"/>
              </a:buClr>
              <a:buSzPts val="3600"/>
              <a:buFont typeface="Times New Roman"/>
              <a:buAutoNum type="arabicPeriod"/>
            </a:pPr>
            <a:r>
              <a:rPr lang="en-US" sz="3600">
                <a:latin typeface="Times New Roman"/>
                <a:ea typeface="Times New Roman"/>
                <a:cs typeface="Times New Roman"/>
                <a:sym typeface="Times New Roman"/>
              </a:rPr>
              <a:t>Physical layer coding violations.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245771" y="107549"/>
            <a:ext cx="11126273" cy="7038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Framing Method 1: Byte Count Framing Method</a:t>
            </a:r>
            <a:endParaRPr/>
          </a:p>
        </p:txBody>
      </p:sp>
      <p:sp>
        <p:nvSpPr>
          <p:cNvPr id="148" name="Google Shape;148;p11"/>
          <p:cNvSpPr txBox="1"/>
          <p:nvPr>
            <p:ph idx="1" type="body"/>
          </p:nvPr>
        </p:nvSpPr>
        <p:spPr>
          <a:xfrm>
            <a:off x="245771" y="811369"/>
            <a:ext cx="1165430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It uses a field in the header to specify the number of bytes in the frame.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Once the header information is being received it will be used to determine end of the frame.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Trouble with this algorithm is that when the count is incorrectly received the destination will get out of synch with transmission.</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Destination may be able to detect that the frame is in error but it does not have a means (in this algorithm) how to correct it.</a:t>
            </a:r>
            <a:endParaRPr/>
          </a:p>
        </p:txBody>
      </p:sp>
      <p:pic>
        <p:nvPicPr>
          <p:cNvPr id="149" name="Google Shape;149;p11"/>
          <p:cNvPicPr preferRelativeResize="0"/>
          <p:nvPr/>
        </p:nvPicPr>
        <p:blipFill rotWithShape="1">
          <a:blip r:embed="rId3">
            <a:alphaModFix/>
          </a:blip>
          <a:srcRect b="0" l="0" r="0" t="0"/>
          <a:stretch/>
        </p:blipFill>
        <p:spPr>
          <a:xfrm>
            <a:off x="1738647" y="3155324"/>
            <a:ext cx="9362941" cy="370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104105" y="115910"/>
            <a:ext cx="117315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Framing Method 2: </a:t>
            </a:r>
            <a:endParaRPr b="1" sz="4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Flag Bytes with Byte Stuffing Framing Method</a:t>
            </a:r>
            <a:endParaRPr/>
          </a:p>
        </p:txBody>
      </p:sp>
      <p:sp>
        <p:nvSpPr>
          <p:cNvPr id="155" name="Google Shape;155;p12"/>
          <p:cNvSpPr txBox="1"/>
          <p:nvPr>
            <p:ph idx="1" type="body"/>
          </p:nvPr>
        </p:nvSpPr>
        <p:spPr>
          <a:xfrm>
            <a:off x="104105" y="1774112"/>
            <a:ext cx="11899005"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This methods gets around the boundary detection of the frame by having each appended by the frame start and frame end special bytes.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If they are the same (beginning and ending byte in the frame) they are called </a:t>
            </a:r>
            <a:r>
              <a:rPr b="1" lang="en-US">
                <a:solidFill>
                  <a:srgbClr val="0033CC"/>
                </a:solidFill>
                <a:latin typeface="Times New Roman"/>
                <a:ea typeface="Times New Roman"/>
                <a:cs typeface="Times New Roman"/>
                <a:sym typeface="Times New Roman"/>
              </a:rPr>
              <a:t>flag byte</a:t>
            </a:r>
            <a:r>
              <a:rPr lang="en-US">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the next slide figure this byte is shown as FLAG.</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If the actual data contains a byte that is identical to the FLAG byte (e.g., picture, data stream, etc.) the convention that can be used is to have escape character inserted just before the “FLAG” character.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idx="1" type="body"/>
          </p:nvPr>
        </p:nvSpPr>
        <p:spPr>
          <a:xfrm>
            <a:off x="480811" y="5656419"/>
            <a:ext cx="9144000" cy="838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 frame delimited by flag bytes.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Four examples of byte sequences before and after byte stuffing.</a:t>
            </a:r>
            <a:endParaRPr/>
          </a:p>
        </p:txBody>
      </p:sp>
      <p:pic>
        <p:nvPicPr>
          <p:cNvPr id="161" name="Google Shape;161;p13"/>
          <p:cNvPicPr preferRelativeResize="0"/>
          <p:nvPr/>
        </p:nvPicPr>
        <p:blipFill rotWithShape="1">
          <a:blip r:embed="rId3">
            <a:alphaModFix/>
          </a:blip>
          <a:srcRect b="0" l="0" r="0" t="0"/>
          <a:stretch/>
        </p:blipFill>
        <p:spPr>
          <a:xfrm>
            <a:off x="0" y="257578"/>
            <a:ext cx="11990231" cy="53086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220013" y="133306"/>
            <a:ext cx="11744459" cy="1180340"/>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Clr>
                <a:schemeClr val="dk1"/>
              </a:buClr>
              <a:buSzPct val="100000"/>
              <a:buFont typeface="Times New Roman"/>
              <a:buNone/>
            </a:pPr>
            <a:r>
              <a:rPr b="1" lang="en-US" sz="4000">
                <a:latin typeface="Times New Roman"/>
                <a:ea typeface="Times New Roman"/>
                <a:cs typeface="Times New Roman"/>
                <a:sym typeface="Times New Roman"/>
              </a:rPr>
              <a:t>Framing Method 3: </a:t>
            </a:r>
            <a:r>
              <a:rPr lang="en-US" sz="4000">
                <a:latin typeface="Times New Roman"/>
                <a:ea typeface="Times New Roman"/>
                <a:cs typeface="Times New Roman"/>
                <a:sym typeface="Times New Roman"/>
              </a:rPr>
              <a:t>Flag Bits with Bit Stuffing Framing Method</a:t>
            </a:r>
            <a:endParaRPr/>
          </a:p>
        </p:txBody>
      </p:sp>
      <p:sp>
        <p:nvSpPr>
          <p:cNvPr id="167" name="Google Shape;167;p14"/>
          <p:cNvSpPr txBox="1"/>
          <p:nvPr>
            <p:ph idx="1" type="body"/>
          </p:nvPr>
        </p:nvSpPr>
        <p:spPr>
          <a:xfrm>
            <a:off x="220013" y="1313646"/>
            <a:ext cx="11757338" cy="2446985"/>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This methods achieves the same thing as Byte Stuffing method by using Bits (1) instead of Bytes (8 Bits).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was developed for High-level Data Link Control (HDLC) protocol.</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Each frames begins and ends with a special bit pattern:</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01111110 or 0x7E &lt;- Flag Byte</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Whenever the sender’s data link layer encounters five consecutive 1s in the data it automatically stuffs a 0 bit into the outgoing bit stream.</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USB uses bit stuffing.</a:t>
            </a:r>
            <a:endParaRPr/>
          </a:p>
        </p:txBody>
      </p:sp>
      <p:pic>
        <p:nvPicPr>
          <p:cNvPr id="168" name="Google Shape;168;p14"/>
          <p:cNvPicPr preferRelativeResize="0"/>
          <p:nvPr/>
        </p:nvPicPr>
        <p:blipFill rotWithShape="1">
          <a:blip r:embed="rId3">
            <a:alphaModFix/>
          </a:blip>
          <a:srcRect b="0" l="0" r="0" t="0"/>
          <a:stretch/>
        </p:blipFill>
        <p:spPr>
          <a:xfrm>
            <a:off x="0" y="3794751"/>
            <a:ext cx="6795508" cy="2814753"/>
          </a:xfrm>
          <a:prstGeom prst="rect">
            <a:avLst/>
          </a:prstGeom>
          <a:noFill/>
          <a:ln>
            <a:noFill/>
          </a:ln>
        </p:spPr>
      </p:pic>
      <p:sp>
        <p:nvSpPr>
          <p:cNvPr id="169" name="Google Shape;169;p14"/>
          <p:cNvSpPr/>
          <p:nvPr/>
        </p:nvSpPr>
        <p:spPr>
          <a:xfrm>
            <a:off x="7104845" y="3905526"/>
            <a:ext cx="4872506"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Bit stuffing. </a:t>
            </a:r>
            <a:r>
              <a:rPr b="0" i="0" lang="en-US" sz="2000" u="none" cap="none" strike="noStrike">
                <a:solidFill>
                  <a:srgbClr val="0033CC"/>
                </a:solidFill>
                <a:latin typeface="Times New Roman"/>
                <a:ea typeface="Times New Roman"/>
                <a:cs typeface="Times New Roman"/>
                <a:sym typeface="Times New Roman"/>
              </a:rPr>
              <a:t>(a) </a:t>
            </a:r>
            <a:r>
              <a:rPr b="0" i="0" lang="en-US" sz="2000" u="none" cap="none" strike="noStrike">
                <a:solidFill>
                  <a:schemeClr val="dk1"/>
                </a:solidFill>
                <a:latin typeface="Times New Roman"/>
                <a:ea typeface="Times New Roman"/>
                <a:cs typeface="Times New Roman"/>
                <a:sym typeface="Times New Roman"/>
              </a:rPr>
              <a:t>The original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CC"/>
              </a:buClr>
              <a:buSzPts val="2000"/>
              <a:buFont typeface="Times New Roman"/>
              <a:buNone/>
            </a:pPr>
            <a:r>
              <a:rPr b="0" i="0" lang="en-US" sz="2000" u="none" cap="none" strike="noStrike">
                <a:solidFill>
                  <a:srgbClr val="0033CC"/>
                </a:solidFill>
                <a:latin typeface="Times New Roman"/>
                <a:ea typeface="Times New Roman"/>
                <a:cs typeface="Times New Roman"/>
                <a:sym typeface="Times New Roman"/>
              </a:rPr>
              <a:t>(b) </a:t>
            </a:r>
            <a:r>
              <a:rPr b="0" i="0" lang="en-US" sz="2000" u="none" cap="none" strike="noStrike">
                <a:solidFill>
                  <a:schemeClr val="dk1"/>
                </a:solidFill>
                <a:latin typeface="Times New Roman"/>
                <a:ea typeface="Times New Roman"/>
                <a:cs typeface="Times New Roman"/>
                <a:sym typeface="Times New Roman"/>
              </a:rPr>
              <a:t>The data as they appear on the line.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CC"/>
              </a:buClr>
              <a:buSzPts val="2000"/>
              <a:buFont typeface="Times New Roman"/>
              <a:buNone/>
            </a:pPr>
            <a:r>
              <a:rPr b="0" i="0" lang="en-US" sz="2000" u="none" cap="none" strike="noStrike">
                <a:solidFill>
                  <a:srgbClr val="0033CC"/>
                </a:solidFill>
                <a:latin typeface="Times New Roman"/>
                <a:ea typeface="Times New Roman"/>
                <a:cs typeface="Times New Roman"/>
                <a:sym typeface="Times New Roman"/>
              </a:rPr>
              <a:t>(c) </a:t>
            </a:r>
            <a:r>
              <a:rPr b="0" i="0" lang="en-US" sz="2000" u="none" cap="none" strike="noStrike">
                <a:solidFill>
                  <a:schemeClr val="dk1"/>
                </a:solidFill>
                <a:latin typeface="Times New Roman"/>
                <a:ea typeface="Times New Roman"/>
                <a:cs typeface="Times New Roman"/>
                <a:sym typeface="Times New Roman"/>
              </a:rPr>
              <a:t>The data as they are stored in the receiver’s memory after destuffing.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258651" y="167425"/>
            <a:ext cx="10515600" cy="10467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Framing</a:t>
            </a:r>
            <a:endParaRPr/>
          </a:p>
        </p:txBody>
      </p:sp>
      <p:sp>
        <p:nvSpPr>
          <p:cNvPr id="175" name="Google Shape;175;p15"/>
          <p:cNvSpPr txBox="1"/>
          <p:nvPr>
            <p:ph idx="1" type="body"/>
          </p:nvPr>
        </p:nvSpPr>
        <p:spPr>
          <a:xfrm>
            <a:off x="258651" y="1536141"/>
            <a:ext cx="114353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Many data link protocols use a combination of presented methods for safety. </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For example in Ethernet and 802.11 each frame begin with a well-defined pattern called a preamble. </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Preamble is typically 72 bits long.</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It is then followed by a length field.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232892" y="210579"/>
            <a:ext cx="10515600" cy="8197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Error Control</a:t>
            </a:r>
            <a:endParaRPr/>
          </a:p>
        </p:txBody>
      </p:sp>
      <p:sp>
        <p:nvSpPr>
          <p:cNvPr id="181" name="Google Shape;181;p16"/>
          <p:cNvSpPr txBox="1"/>
          <p:nvPr>
            <p:ph idx="1" type="body"/>
          </p:nvPr>
        </p:nvSpPr>
        <p:spPr>
          <a:xfrm>
            <a:off x="232892" y="1300765"/>
            <a:ext cx="11396730" cy="42973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After solving the marking of the frame with start and end the data link layer has to handle eventual errors in transmission or detection.</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Ensuring that all frames are delivered to the network layer at the destination and in proper order.</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Unacknowledged connectionless service</a:t>
            </a:r>
            <a:r>
              <a:rPr lang="en-US" sz="2000">
                <a:latin typeface="Times New Roman"/>
                <a:ea typeface="Times New Roman"/>
                <a:cs typeface="Times New Roman"/>
                <a:sym typeface="Times New Roman"/>
              </a:rPr>
              <a:t>: it is OK for the sender to output frames regardless of its reception.</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Reliable connection-oriented service</a:t>
            </a:r>
            <a:r>
              <a:rPr lang="en-US" sz="2000">
                <a:latin typeface="Times New Roman"/>
                <a:ea typeface="Times New Roman"/>
                <a:cs typeface="Times New Roman"/>
                <a:sym typeface="Times New Roman"/>
              </a:rPr>
              <a:t>: it is NOT OK.</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Reliable connection-oriented service usually will provide a sender with some feedback about what is happening at the other end of the line.</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Receiver Sends Back Special Control Frames.</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If the Sender Receives positive Acknowledgment it will know that the frame has arrived safely.</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Timer and Frame Sequence Number for the Sender is Necessary  to handle the case when there is no response (positive or negative) from the Receiver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284408" y="171942"/>
            <a:ext cx="10515600" cy="6007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Flow Control</a:t>
            </a:r>
            <a:endParaRPr/>
          </a:p>
        </p:txBody>
      </p:sp>
      <p:sp>
        <p:nvSpPr>
          <p:cNvPr id="187" name="Google Shape;187;p17"/>
          <p:cNvSpPr txBox="1"/>
          <p:nvPr>
            <p:ph idx="1" type="body"/>
          </p:nvPr>
        </p:nvSpPr>
        <p:spPr>
          <a:xfrm>
            <a:off x="116984" y="936983"/>
            <a:ext cx="11886126" cy="541230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Important Design issue for the cases when the sender is running on a fast powerful computer and receiver is running on a slow low-end machine.</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Two approaches:</a:t>
            </a:r>
            <a:endParaRPr/>
          </a:p>
          <a:p>
            <a:pPr indent="-457200" lvl="1" marL="857250" rtl="0" algn="just">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Feedback-based flow control</a:t>
            </a:r>
            <a:endParaRPr/>
          </a:p>
          <a:p>
            <a:pPr indent="-457200" lvl="1" marL="857250" rtl="0" algn="just">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Rate-based flow control</a:t>
            </a:r>
            <a:endParaRPr/>
          </a:p>
          <a:p>
            <a:pPr indent="0" lvl="1" marL="400050" rtl="0" algn="just">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0" lvl="1" marL="400050" rtl="0" algn="just">
              <a:lnSpc>
                <a:spcPct val="90000"/>
              </a:lnSpc>
              <a:spcBef>
                <a:spcPts val="500"/>
              </a:spcBef>
              <a:spcAft>
                <a:spcPts val="0"/>
              </a:spcAft>
              <a:buClr>
                <a:schemeClr val="dk1"/>
              </a:buClr>
              <a:buSzPts val="2400"/>
              <a:buNone/>
            </a:pPr>
            <a:r>
              <a:rPr b="1" lang="en-US">
                <a:latin typeface="Times New Roman"/>
                <a:ea typeface="Times New Roman"/>
                <a:cs typeface="Times New Roman"/>
                <a:sym typeface="Times New Roman"/>
              </a:rPr>
              <a:t>1. Feedback-based Flow Control:</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Receiver sends back information to the sender giving it permission to send more data, or</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Telling sender how receiver is doing.</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2.  Rate-based Flow Control:</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Built in mechanism that limits the rate at which sender may transmit data, without the need for feedback from the receiver.</a:t>
            </a:r>
            <a:endParaRPr/>
          </a:p>
          <a:p>
            <a:pPr indent="0" lvl="0" marL="0" rtl="0" algn="just">
              <a:lnSpc>
                <a:spcPct val="90000"/>
              </a:lnSpc>
              <a:spcBef>
                <a:spcPts val="1000"/>
              </a:spcBef>
              <a:spcAft>
                <a:spcPts val="0"/>
              </a:spcAft>
              <a:buClr>
                <a:schemeClr val="dk1"/>
              </a:buClr>
              <a:buSzPts val="2000"/>
              <a:buNone/>
            </a:pPr>
            <a:r>
              <a:t/>
            </a:r>
            <a:endParaRPr sz="2000"/>
          </a:p>
          <a:p>
            <a:pPr indent="0" lvl="0" marL="0" rtl="0" algn="just">
              <a:lnSpc>
                <a:spcPct val="90000"/>
              </a:lnSpc>
              <a:spcBef>
                <a:spcPts val="1000"/>
              </a:spcBef>
              <a:spcAft>
                <a:spcPts val="0"/>
              </a:spcAft>
              <a:buClr>
                <a:schemeClr val="dk1"/>
              </a:buClr>
              <a:buSzPts val="2000"/>
              <a:buNone/>
            </a:pPr>
            <a:r>
              <a:t/>
            </a:r>
            <a:endParaRPr sz="2000"/>
          </a:p>
          <a:p>
            <a:pPr indent="0" lvl="1" marL="400050" rtl="0" algn="just">
              <a:lnSpc>
                <a:spcPct val="90000"/>
              </a:lnSpc>
              <a:spcBef>
                <a:spcPts val="500"/>
              </a:spcBef>
              <a:spcAft>
                <a:spcPts val="0"/>
              </a:spcAft>
              <a:buClr>
                <a:schemeClr val="dk1"/>
              </a:buClr>
              <a:buSzPts val="2000"/>
              <a:buNone/>
            </a:pPr>
            <a:r>
              <a:t/>
            </a:r>
            <a:endParaRPr sz="2000"/>
          </a:p>
          <a:p>
            <a:pPr indent="0" lvl="1" marL="400050" rtl="0" algn="just">
              <a:lnSpc>
                <a:spcPct val="90000"/>
              </a:lnSpc>
              <a:spcBef>
                <a:spcPts val="5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155619" y="107547"/>
            <a:ext cx="10515600" cy="10257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Error Detection and Correction</a:t>
            </a:r>
            <a:endParaRPr/>
          </a:p>
        </p:txBody>
      </p:sp>
      <p:sp>
        <p:nvSpPr>
          <p:cNvPr id="193" name="Google Shape;193;p18"/>
          <p:cNvSpPr txBox="1"/>
          <p:nvPr>
            <p:ph idx="1" type="body"/>
          </p:nvPr>
        </p:nvSpPr>
        <p:spPr>
          <a:xfrm>
            <a:off x="155619" y="1313644"/>
            <a:ext cx="11834612"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Two basic strategies to deal with errors:</a:t>
            </a:r>
            <a:endParaRPr/>
          </a:p>
          <a:p>
            <a:pPr indent="-514350" lvl="1" marL="971550" rtl="0" algn="l">
              <a:lnSpc>
                <a:spcPct val="90000"/>
              </a:lnSpc>
              <a:spcBef>
                <a:spcPts val="500"/>
              </a:spcBef>
              <a:spcAft>
                <a:spcPts val="0"/>
              </a:spcAft>
              <a:buClr>
                <a:schemeClr val="dk1"/>
              </a:buClr>
              <a:buSzPts val="3200"/>
              <a:buFont typeface="Calibri"/>
              <a:buAutoNum type="arabicPeriod"/>
            </a:pPr>
            <a:r>
              <a:rPr lang="en-US" sz="3200">
                <a:latin typeface="Times New Roman"/>
                <a:ea typeface="Times New Roman"/>
                <a:cs typeface="Times New Roman"/>
                <a:sym typeface="Times New Roman"/>
              </a:rPr>
              <a:t>Include enough redundant information  to enable the receiver to deduce what the transmitted data must have been.</a:t>
            </a:r>
            <a:br>
              <a:rPr lang="en-US" sz="3200">
                <a:latin typeface="Times New Roman"/>
                <a:ea typeface="Times New Roman"/>
                <a:cs typeface="Times New Roman"/>
                <a:sym typeface="Times New Roman"/>
              </a:rPr>
            </a:br>
            <a:r>
              <a:rPr b="1" lang="en-US" sz="3200">
                <a:solidFill>
                  <a:srgbClr val="0033CC"/>
                </a:solidFill>
                <a:latin typeface="Times New Roman"/>
                <a:ea typeface="Times New Roman"/>
                <a:cs typeface="Times New Roman"/>
                <a:sym typeface="Times New Roman"/>
              </a:rPr>
              <a:t>Error correcting codes.</a:t>
            </a:r>
            <a:endParaRPr/>
          </a:p>
          <a:p>
            <a:pPr indent="-514350" lvl="1" marL="971550" rtl="0" algn="l">
              <a:lnSpc>
                <a:spcPct val="90000"/>
              </a:lnSpc>
              <a:spcBef>
                <a:spcPts val="500"/>
              </a:spcBef>
              <a:spcAft>
                <a:spcPts val="0"/>
              </a:spcAft>
              <a:buClr>
                <a:schemeClr val="dk1"/>
              </a:buClr>
              <a:buSzPts val="3200"/>
              <a:buFont typeface="Calibri"/>
              <a:buAutoNum type="arabicPeriod"/>
            </a:pPr>
            <a:r>
              <a:rPr lang="en-US" sz="3200">
                <a:latin typeface="Times New Roman"/>
                <a:ea typeface="Times New Roman"/>
                <a:cs typeface="Times New Roman"/>
                <a:sym typeface="Times New Roman"/>
              </a:rPr>
              <a:t>Include only enough redundancy to allow the receiver to deduce that an error has occurred (but not which error). </a:t>
            </a:r>
            <a:br>
              <a:rPr lang="en-US" sz="3200">
                <a:latin typeface="Times New Roman"/>
                <a:ea typeface="Times New Roman"/>
                <a:cs typeface="Times New Roman"/>
                <a:sym typeface="Times New Roman"/>
              </a:rPr>
            </a:br>
            <a:br>
              <a:rPr lang="en-US" sz="3200">
                <a:latin typeface="Times New Roman"/>
                <a:ea typeface="Times New Roman"/>
                <a:cs typeface="Times New Roman"/>
                <a:sym typeface="Times New Roman"/>
              </a:rPr>
            </a:br>
            <a:r>
              <a:rPr b="1" lang="en-US" sz="3200">
                <a:solidFill>
                  <a:srgbClr val="0033CC"/>
                </a:solidFill>
                <a:latin typeface="Times New Roman"/>
                <a:ea typeface="Times New Roman"/>
                <a:cs typeface="Times New Roman"/>
                <a:sym typeface="Times New Roman"/>
              </a:rPr>
              <a:t>Error detecting codes.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68498" y="94669"/>
            <a:ext cx="10515600" cy="884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Error Detection and Correction</a:t>
            </a:r>
            <a:endParaRPr/>
          </a:p>
        </p:txBody>
      </p:sp>
      <p:sp>
        <p:nvSpPr>
          <p:cNvPr id="199" name="Google Shape;199;p19"/>
          <p:cNvSpPr txBox="1"/>
          <p:nvPr>
            <p:ph idx="1" type="body"/>
          </p:nvPr>
        </p:nvSpPr>
        <p:spPr>
          <a:xfrm>
            <a:off x="168497" y="1168802"/>
            <a:ext cx="11757339"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Error codes are examined in Link Layer because this is the first place that we have run up against the problem of reliability transmitting groups of bits.</a:t>
            </a:r>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Codes are reused because reliability is an overall concern.</a:t>
            </a:r>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The error correcting code are also seen in the physical layer for noise channels.</a:t>
            </a:r>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Commonly they  are used in link, network and transport layer.</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Error codes have been developed after long fundamental research conducted in mathematics.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Many protocol standards get codes from the large field in mathematics. </a:t>
            </a:r>
            <a:endParaRPr/>
          </a:p>
          <a:p>
            <a:pPr indent="-50800" lvl="1" marL="685800" rtl="0" algn="just">
              <a:lnSpc>
                <a:spcPct val="90000"/>
              </a:lnSpc>
              <a:spcBef>
                <a:spcPts val="50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232893" y="171941"/>
            <a:ext cx="10515600" cy="8841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Data Link layer</a:t>
            </a:r>
            <a:endParaRPr/>
          </a:p>
        </p:txBody>
      </p:sp>
      <p:sp>
        <p:nvSpPr>
          <p:cNvPr id="90" name="Google Shape;90;p2"/>
          <p:cNvSpPr txBox="1"/>
          <p:nvPr>
            <p:ph idx="1" type="body"/>
          </p:nvPr>
        </p:nvSpPr>
        <p:spPr>
          <a:xfrm>
            <a:off x="232892" y="1168803"/>
            <a:ext cx="11770217" cy="521911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Design principles for the Data Link Layer deals with algorithms for achieving reliable, efficient communication of whole units of information called </a:t>
            </a:r>
            <a:r>
              <a:rPr b="1" lang="en-US" sz="2400">
                <a:latin typeface="Times New Roman"/>
                <a:ea typeface="Times New Roman"/>
                <a:cs typeface="Times New Roman"/>
                <a:sym typeface="Times New Roman"/>
              </a:rPr>
              <a:t>Frames</a:t>
            </a:r>
            <a:r>
              <a:rPr lang="en-US" sz="2400">
                <a:latin typeface="Times New Roman"/>
                <a:ea typeface="Times New Roman"/>
                <a:cs typeface="Times New Roman"/>
                <a:sym typeface="Times New Roman"/>
              </a:rPr>
              <a:t> (as opposed to bits – Physical Layer) between two machines.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Two machines are connected by a communication channel that acts conceptually like a wire (e.g., telephone line, coaxial cable, or wireless channel).</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Essential property of a channel that makes it “wire-like” connection is that the bits are delivered in exactly the same order in which they are sent.</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 ideal channel (no distortion, unlimited bandwidth and no delay) the job of data link layer would be trivial.</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However, limited bandwidth, distortions and delay makes this job very difficult. </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261870" y="146900"/>
            <a:ext cx="9144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Error Detection &amp; Correction Code (1)</a:t>
            </a:r>
            <a:endParaRPr/>
          </a:p>
        </p:txBody>
      </p:sp>
      <p:sp>
        <p:nvSpPr>
          <p:cNvPr id="205" name="Google Shape;205;p20"/>
          <p:cNvSpPr txBox="1"/>
          <p:nvPr>
            <p:ph idx="1" type="body"/>
          </p:nvPr>
        </p:nvSpPr>
        <p:spPr>
          <a:xfrm>
            <a:off x="261870" y="1524000"/>
            <a:ext cx="8027987" cy="24942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Hamming codes.</a:t>
            </a:r>
            <a:endParaRPr/>
          </a:p>
          <a:p>
            <a:pPr indent="-228600" lvl="0" marL="228600" rtl="0" algn="l">
              <a:lnSpc>
                <a:spcPct val="90000"/>
              </a:lnSpc>
              <a:spcBef>
                <a:spcPts val="100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Binary convolutional codes.</a:t>
            </a:r>
            <a:endParaRPr/>
          </a:p>
          <a:p>
            <a:pPr indent="-228600" lvl="0" marL="228600" rtl="0" algn="l">
              <a:lnSpc>
                <a:spcPct val="90000"/>
              </a:lnSpc>
              <a:spcBef>
                <a:spcPts val="100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Reed-Solomon codes.</a:t>
            </a:r>
            <a:endParaRPr/>
          </a:p>
          <a:p>
            <a:pPr indent="-228600" lvl="0" marL="228600" rtl="0" algn="l">
              <a:lnSpc>
                <a:spcPct val="90000"/>
              </a:lnSpc>
              <a:spcBef>
                <a:spcPts val="100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Low-Density Parity Check codes.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220014" y="210579"/>
            <a:ext cx="10515600" cy="6780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Error Detection &amp; Correction Code</a:t>
            </a:r>
            <a:endParaRPr/>
          </a:p>
        </p:txBody>
      </p:sp>
      <p:sp>
        <p:nvSpPr>
          <p:cNvPr id="211" name="Google Shape;211;p21"/>
          <p:cNvSpPr txBox="1"/>
          <p:nvPr>
            <p:ph idx="1" type="body"/>
          </p:nvPr>
        </p:nvSpPr>
        <p:spPr>
          <a:xfrm>
            <a:off x="220014" y="1107583"/>
            <a:ext cx="11692944" cy="481180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All the codes presented in previous slide add redundancy to the information that is being sent.</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Times New Roman"/>
                <a:ea typeface="Times New Roman"/>
                <a:cs typeface="Times New Roman"/>
                <a:sym typeface="Times New Roman"/>
              </a:rPr>
              <a:t>A frame consists of </a:t>
            </a:r>
            <a:endParaRPr/>
          </a:p>
          <a:p>
            <a:pPr indent="-228600" lvl="1" marL="685800" rtl="0" algn="just">
              <a:lnSpc>
                <a:spcPct val="90000"/>
              </a:lnSpc>
              <a:spcBef>
                <a:spcPts val="500"/>
              </a:spcBef>
              <a:spcAft>
                <a:spcPts val="0"/>
              </a:spcAft>
              <a:buClr>
                <a:schemeClr val="dk1"/>
              </a:buClr>
              <a:buSzPts val="2800"/>
              <a:buFont typeface="Arial"/>
              <a:buChar char="–"/>
            </a:pPr>
            <a:r>
              <a:rPr b="1" i="1" lang="en-US" sz="2800">
                <a:latin typeface="Times New Roman"/>
                <a:ea typeface="Times New Roman"/>
                <a:cs typeface="Times New Roman"/>
                <a:sym typeface="Times New Roman"/>
              </a:rPr>
              <a:t>m</a:t>
            </a:r>
            <a:r>
              <a:rPr lang="en-US" sz="2800">
                <a:latin typeface="Times New Roman"/>
                <a:ea typeface="Times New Roman"/>
                <a:cs typeface="Times New Roman"/>
                <a:sym typeface="Times New Roman"/>
              </a:rPr>
              <a:t> data bits (message) and </a:t>
            </a:r>
            <a:endParaRPr/>
          </a:p>
          <a:p>
            <a:pPr indent="-228600" lvl="1" marL="685800" rtl="0" algn="just">
              <a:lnSpc>
                <a:spcPct val="90000"/>
              </a:lnSpc>
              <a:spcBef>
                <a:spcPts val="500"/>
              </a:spcBef>
              <a:spcAft>
                <a:spcPts val="0"/>
              </a:spcAft>
              <a:buClr>
                <a:schemeClr val="dk1"/>
              </a:buClr>
              <a:buSzPts val="2800"/>
              <a:buFont typeface="Arial"/>
              <a:buChar char="–"/>
            </a:pPr>
            <a:r>
              <a:rPr b="1" i="1" lang="en-US" sz="2800">
                <a:latin typeface="Times New Roman"/>
                <a:ea typeface="Times New Roman"/>
                <a:cs typeface="Times New Roman"/>
                <a:sym typeface="Times New Roman"/>
              </a:rPr>
              <a:t>r</a:t>
            </a:r>
            <a:r>
              <a:rPr lang="en-US" sz="2800">
                <a:latin typeface="Times New Roman"/>
                <a:ea typeface="Times New Roman"/>
                <a:cs typeface="Times New Roman"/>
                <a:sym typeface="Times New Roman"/>
              </a:rPr>
              <a:t> redundant bits (check).</a:t>
            </a:r>
            <a:endParaRPr/>
          </a:p>
          <a:p>
            <a:pPr indent="-228600" lvl="0" marL="228600" rtl="0" algn="just">
              <a:lnSpc>
                <a:spcPct val="90000"/>
              </a:lnSpc>
              <a:spcBef>
                <a:spcPts val="1000"/>
              </a:spcBef>
              <a:spcAft>
                <a:spcPts val="0"/>
              </a:spcAft>
              <a:buClr>
                <a:schemeClr val="dk1"/>
              </a:buClr>
              <a:buSzPts val="2800"/>
              <a:buFont typeface="Arial"/>
              <a:buChar char="•"/>
            </a:pPr>
            <a:r>
              <a:rPr b="1" i="1" lang="en-US">
                <a:latin typeface="Times New Roman"/>
                <a:ea typeface="Times New Roman"/>
                <a:cs typeface="Times New Roman"/>
                <a:sym typeface="Times New Roman"/>
              </a:rPr>
              <a:t>Block code</a:t>
            </a:r>
            <a:r>
              <a:rPr lang="en-US">
                <a:latin typeface="Times New Roman"/>
                <a:ea typeface="Times New Roman"/>
                <a:cs typeface="Times New Roman"/>
                <a:sym typeface="Times New Roman"/>
              </a:rPr>
              <a:t> - the </a:t>
            </a:r>
            <a:r>
              <a:rPr b="1" i="1" lang="en-US">
                <a:latin typeface="Times New Roman"/>
                <a:ea typeface="Times New Roman"/>
                <a:cs typeface="Times New Roman"/>
                <a:sym typeface="Times New Roman"/>
              </a:rPr>
              <a:t>r</a:t>
            </a:r>
            <a:r>
              <a:rPr lang="en-US">
                <a:latin typeface="Times New Roman"/>
                <a:ea typeface="Times New Roman"/>
                <a:cs typeface="Times New Roman"/>
                <a:sym typeface="Times New Roman"/>
              </a:rPr>
              <a:t> check bits are computed solely as function of the </a:t>
            </a:r>
            <a:r>
              <a:rPr b="1" i="1"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data bits with which they are associated.</a:t>
            </a:r>
            <a:endParaRPr/>
          </a:p>
          <a:p>
            <a:pPr indent="-50800" lvl="0" marL="22860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Font typeface="Arial"/>
              <a:buChar char="•"/>
            </a:pPr>
            <a:r>
              <a:rPr b="1" i="1" lang="en-US">
                <a:latin typeface="Times New Roman"/>
                <a:ea typeface="Times New Roman"/>
                <a:cs typeface="Times New Roman"/>
                <a:sym typeface="Times New Roman"/>
              </a:rPr>
              <a:t>Systemic code </a:t>
            </a:r>
            <a:r>
              <a:rPr lang="en-US">
                <a:latin typeface="Times New Roman"/>
                <a:ea typeface="Times New Roman"/>
                <a:cs typeface="Times New Roman"/>
                <a:sym typeface="Times New Roman"/>
              </a:rPr>
              <a:t>– the m data bits are send directly along with the check bits.</a:t>
            </a:r>
            <a:endParaRPr/>
          </a:p>
          <a:p>
            <a:pPr indent="-228600" lvl="0" marL="228600" rtl="0" algn="just">
              <a:lnSpc>
                <a:spcPct val="90000"/>
              </a:lnSpc>
              <a:spcBef>
                <a:spcPts val="1000"/>
              </a:spcBef>
              <a:spcAft>
                <a:spcPts val="0"/>
              </a:spcAft>
              <a:buClr>
                <a:schemeClr val="dk1"/>
              </a:buClr>
              <a:buSzPts val="2800"/>
              <a:buFont typeface="Arial"/>
              <a:buChar char="•"/>
            </a:pPr>
            <a:r>
              <a:rPr b="1" i="1" lang="en-US">
                <a:latin typeface="Times New Roman"/>
                <a:ea typeface="Times New Roman"/>
                <a:cs typeface="Times New Roman"/>
                <a:sym typeface="Times New Roman"/>
              </a:rPr>
              <a:t>Linear code</a:t>
            </a:r>
            <a:r>
              <a:rPr lang="en-US">
                <a:latin typeface="Times New Roman"/>
                <a:ea typeface="Times New Roman"/>
                <a:cs typeface="Times New Roman"/>
                <a:sym typeface="Times New Roman"/>
              </a:rPr>
              <a:t> – the </a:t>
            </a:r>
            <a:r>
              <a:rPr b="1" i="1" lang="en-US">
                <a:latin typeface="Times New Roman"/>
                <a:ea typeface="Times New Roman"/>
                <a:cs typeface="Times New Roman"/>
                <a:sym typeface="Times New Roman"/>
              </a:rPr>
              <a:t>r</a:t>
            </a:r>
            <a:r>
              <a:rPr lang="en-US">
                <a:latin typeface="Times New Roman"/>
                <a:ea typeface="Times New Roman"/>
                <a:cs typeface="Times New Roman"/>
                <a:sym typeface="Times New Roman"/>
              </a:rPr>
              <a:t> check bits are computed as a linear function of the </a:t>
            </a:r>
            <a:r>
              <a:rPr b="1" i="1"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data bits.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94256" y="210579"/>
            <a:ext cx="10515600" cy="5621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Error Detection &amp; Correction Code</a:t>
            </a:r>
            <a:endParaRPr/>
          </a:p>
        </p:txBody>
      </p:sp>
      <p:sp>
        <p:nvSpPr>
          <p:cNvPr id="217" name="Google Shape;217;p22"/>
          <p:cNvSpPr txBox="1"/>
          <p:nvPr>
            <p:ph idx="1" type="body"/>
          </p:nvPr>
        </p:nvSpPr>
        <p:spPr>
          <a:xfrm>
            <a:off x="194256" y="940158"/>
            <a:ext cx="11641429" cy="580193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 – total length of a block (i.e., </a:t>
            </a:r>
            <a:r>
              <a:rPr b="1" i="1" lang="en-US" sz="2400">
                <a:latin typeface="Times New Roman"/>
                <a:ea typeface="Times New Roman"/>
                <a:cs typeface="Times New Roman"/>
                <a:sym typeface="Times New Roman"/>
              </a:rPr>
              <a:t>n = m + r</a:t>
            </a:r>
            <a:r>
              <a:rPr lang="en-US"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t>
            </a:r>
            <a:r>
              <a:rPr b="1" i="1" lang="en-US" sz="2400">
                <a:latin typeface="Times New Roman"/>
                <a:ea typeface="Times New Roman"/>
                <a:cs typeface="Times New Roman"/>
                <a:sym typeface="Times New Roman"/>
              </a:rPr>
              <a:t>n, m</a:t>
            </a:r>
            <a:r>
              <a:rPr lang="en-US" sz="2400">
                <a:latin typeface="Times New Roman"/>
                <a:ea typeface="Times New Roman"/>
                <a:cs typeface="Times New Roman"/>
                <a:sym typeface="Times New Roman"/>
              </a:rPr>
              <a:t>) – code</a:t>
            </a:r>
            <a:endParaRPr/>
          </a:p>
          <a:p>
            <a:pPr indent="-228600" lvl="0" marL="228600" rtl="0" algn="l">
              <a:lnSpc>
                <a:spcPct val="90000"/>
              </a:lnSpc>
              <a:spcBef>
                <a:spcPts val="1000"/>
              </a:spcBef>
              <a:spcAft>
                <a:spcPts val="0"/>
              </a:spcAft>
              <a:buClr>
                <a:schemeClr val="dk1"/>
              </a:buClr>
              <a:buSzPts val="2400"/>
              <a:buChar char="•"/>
            </a:pPr>
            <a:r>
              <a:rPr b="1"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 – bit </a:t>
            </a:r>
            <a:r>
              <a:rPr b="1" i="1" lang="en-US" sz="2400">
                <a:latin typeface="Times New Roman"/>
                <a:ea typeface="Times New Roman"/>
                <a:cs typeface="Times New Roman"/>
                <a:sym typeface="Times New Roman"/>
              </a:rPr>
              <a:t>codeword</a:t>
            </a:r>
            <a:r>
              <a:rPr lang="en-US" sz="2400">
                <a:latin typeface="Times New Roman"/>
                <a:ea typeface="Times New Roman"/>
                <a:cs typeface="Times New Roman"/>
                <a:sym typeface="Times New Roman"/>
              </a:rPr>
              <a:t> containing n bits.</a:t>
            </a:r>
            <a:endParaRPr/>
          </a:p>
          <a:p>
            <a:pPr indent="-228600" lvl="0" marL="228600" rtl="0" algn="l">
              <a:lnSpc>
                <a:spcPct val="90000"/>
              </a:lnSpc>
              <a:spcBef>
                <a:spcPts val="1000"/>
              </a:spcBef>
              <a:spcAft>
                <a:spcPts val="0"/>
              </a:spcAft>
              <a:buClr>
                <a:schemeClr val="dk1"/>
              </a:buClr>
              <a:buSzPts val="2400"/>
              <a:buChar char="•"/>
            </a:pPr>
            <a:r>
              <a:rPr b="1" i="1" lang="en-US" sz="2400">
                <a:latin typeface="Times New Roman"/>
                <a:ea typeface="Times New Roman"/>
                <a:cs typeface="Times New Roman"/>
                <a:sym typeface="Times New Roman"/>
              </a:rPr>
              <a:t>m/n</a:t>
            </a:r>
            <a:r>
              <a:rPr lang="en-US" sz="2400">
                <a:latin typeface="Times New Roman"/>
                <a:ea typeface="Times New Roman"/>
                <a:cs typeface="Times New Roman"/>
                <a:sym typeface="Times New Roman"/>
              </a:rPr>
              <a:t> – code rate (range ½ for noisy channel and close to 1 for high-quality channel).</a:t>
            </a:r>
            <a:endParaRPr/>
          </a:p>
          <a:p>
            <a:pPr indent="0" lvl="0" marL="0" rtl="0" algn="l">
              <a:lnSpc>
                <a:spcPct val="90000"/>
              </a:lnSpc>
              <a:spcBef>
                <a:spcPts val="1000"/>
              </a:spcBef>
              <a:spcAft>
                <a:spcPts val="0"/>
              </a:spcAft>
              <a:buClr>
                <a:schemeClr val="dk1"/>
              </a:buClr>
              <a:buSzPts val="2400"/>
              <a:buNone/>
            </a:pPr>
            <a:r>
              <a:rPr b="1" i="1" lang="en-US" sz="2400">
                <a:latin typeface="Times New Roman"/>
                <a:ea typeface="Times New Roman"/>
                <a:cs typeface="Times New Roman"/>
                <a:sym typeface="Times New Roman"/>
              </a:rPr>
              <a:t>Example </a:t>
            </a:r>
            <a:endParaRPr/>
          </a:p>
          <a:p>
            <a:pPr indent="-228600" lvl="0" marL="22860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Transmitted: 	10001001</a:t>
            </a:r>
            <a:endParaRPr/>
          </a:p>
          <a:p>
            <a:pPr indent="-228600" lvl="0" marL="22860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Received:		10110001</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XOR operation gives number of bits that are different.</a:t>
            </a:r>
            <a:endParaRPr/>
          </a:p>
          <a:p>
            <a:pPr indent="-228600" lvl="0" marL="22860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XOR:		00111000</a:t>
            </a:r>
            <a:endParaRPr/>
          </a:p>
          <a:p>
            <a:pPr indent="-228600" lvl="0" marL="22860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Number of bit positions in which two codewords differ is called </a:t>
            </a:r>
            <a:r>
              <a:rPr b="1" i="1" lang="en-US" sz="2400">
                <a:latin typeface="Times New Roman"/>
                <a:ea typeface="Times New Roman"/>
                <a:cs typeface="Times New Roman"/>
                <a:sym typeface="Times New Roman"/>
              </a:rPr>
              <a:t>Hamming Distance</a:t>
            </a:r>
            <a:r>
              <a:rPr lang="en-US" sz="2400">
                <a:latin typeface="Times New Roman"/>
                <a:ea typeface="Times New Roman"/>
                <a:cs typeface="Times New Roman"/>
                <a:sym typeface="Times New Roman"/>
              </a:rPr>
              <a:t>. It shows that two codes are </a:t>
            </a:r>
            <a:r>
              <a:rPr b="1" i="1"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 distance apart, and it will require </a:t>
            </a:r>
            <a:r>
              <a:rPr b="1" i="1"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 errors to convert one into the other.</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idx="1" type="body"/>
          </p:nvPr>
        </p:nvSpPr>
        <p:spPr>
          <a:xfrm>
            <a:off x="194256" y="1206210"/>
            <a:ext cx="11757338" cy="42973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All 2</a:t>
            </a:r>
            <a:r>
              <a:rPr b="1" baseline="30000" i="1"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possible data messages are legal, but due to the way the check bits are computers not all 2</a:t>
            </a:r>
            <a:r>
              <a:rPr b="1" baseline="30000"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possible code words are used.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Only small fraction of 2</a:t>
            </a:r>
            <a:r>
              <a:rPr b="1" baseline="30000" i="1"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/2</a:t>
            </a:r>
            <a:r>
              <a:rPr b="1" baseline="30000"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=1/2</a:t>
            </a:r>
            <a:r>
              <a:rPr b="1" baseline="30000" i="1" lang="en-US">
                <a:latin typeface="Times New Roman"/>
                <a:ea typeface="Times New Roman"/>
                <a:cs typeface="Times New Roman"/>
                <a:sym typeface="Times New Roman"/>
              </a:rPr>
              <a:t>r</a:t>
            </a:r>
            <a:r>
              <a:rPr b="1" i="1" lang="en-US">
                <a:latin typeface="Times New Roman"/>
                <a:ea typeface="Times New Roman"/>
                <a:cs typeface="Times New Roman"/>
                <a:sym typeface="Times New Roman"/>
              </a:rPr>
              <a:t> are possible will be legal codewords.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error-detecting and error-correcting codes of the block code depend on this Hamming distance.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reliably detect </a:t>
            </a:r>
            <a:r>
              <a:rPr b="1" i="1" lang="en-US">
                <a:latin typeface="Times New Roman"/>
                <a:ea typeface="Times New Roman"/>
                <a:cs typeface="Times New Roman"/>
                <a:sym typeface="Times New Roman"/>
              </a:rPr>
              <a:t>d</a:t>
            </a:r>
            <a:r>
              <a:rPr lang="en-US">
                <a:latin typeface="Times New Roman"/>
                <a:ea typeface="Times New Roman"/>
                <a:cs typeface="Times New Roman"/>
                <a:sym typeface="Times New Roman"/>
              </a:rPr>
              <a:t> error, one would need a distance </a:t>
            </a:r>
            <a:r>
              <a:rPr b="1" i="1" lang="en-US">
                <a:latin typeface="Times New Roman"/>
                <a:ea typeface="Times New Roman"/>
                <a:cs typeface="Times New Roman"/>
                <a:sym typeface="Times New Roman"/>
              </a:rPr>
              <a:t>d</a:t>
            </a:r>
            <a:r>
              <a:rPr b="1"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code.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correct </a:t>
            </a:r>
            <a:r>
              <a:rPr b="1" i="1" lang="en-US">
                <a:latin typeface="Times New Roman"/>
                <a:ea typeface="Times New Roman"/>
                <a:cs typeface="Times New Roman"/>
                <a:sym typeface="Times New Roman"/>
              </a:rPr>
              <a:t>d</a:t>
            </a:r>
            <a:r>
              <a:rPr lang="en-US">
                <a:latin typeface="Times New Roman"/>
                <a:ea typeface="Times New Roman"/>
                <a:cs typeface="Times New Roman"/>
                <a:sym typeface="Times New Roman"/>
              </a:rPr>
              <a:t> error, one would need a distance 2</a:t>
            </a:r>
            <a:r>
              <a:rPr b="1" i="1" lang="en-US">
                <a:latin typeface="Times New Roman"/>
                <a:ea typeface="Times New Roman"/>
                <a:cs typeface="Times New Roman"/>
                <a:sym typeface="Times New Roman"/>
              </a:rPr>
              <a:t>d</a:t>
            </a:r>
            <a:r>
              <a:rPr b="1"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code.</a:t>
            </a:r>
            <a:endParaRPr/>
          </a:p>
        </p:txBody>
      </p:sp>
      <p:sp>
        <p:nvSpPr>
          <p:cNvPr id="223" name="Google Shape;223;p23"/>
          <p:cNvSpPr txBox="1"/>
          <p:nvPr/>
        </p:nvSpPr>
        <p:spPr>
          <a:xfrm>
            <a:off x="194256" y="210579"/>
            <a:ext cx="10515600" cy="562153"/>
          </a:xfrm>
          <a:prstGeom prst="rect">
            <a:avLst/>
          </a:prstGeom>
          <a:noFill/>
          <a:ln>
            <a:noFill/>
          </a:ln>
        </p:spPr>
        <p:txBody>
          <a:bodyPr anchorCtr="0" anchor="ctr" bIns="45700" lIns="91425" spcFirstLastPara="1" rIns="91425" wrap="square" tIns="45700">
            <a:normAutofit fontScale="90000" lnSpcReduction="20000"/>
          </a:bodyPr>
          <a:lstStyle/>
          <a:p>
            <a:pPr indent="0" lvl="0" marL="0" marR="0" rtl="0" algn="l">
              <a:lnSpc>
                <a:spcPct val="90000"/>
              </a:lnSpc>
              <a:spcBef>
                <a:spcPts val="0"/>
              </a:spcBef>
              <a:spcAft>
                <a:spcPts val="0"/>
              </a:spcAft>
              <a:buClr>
                <a:schemeClr val="dk1"/>
              </a:buClr>
              <a:buSzPct val="100000"/>
              <a:buFont typeface="Times New Roman"/>
              <a:buNone/>
            </a:pPr>
            <a:r>
              <a:rPr b="1" i="0" lang="en-US" sz="4400" u="none" cap="none" strike="noStrike">
                <a:solidFill>
                  <a:schemeClr val="dk1"/>
                </a:solidFill>
                <a:latin typeface="Times New Roman"/>
                <a:ea typeface="Times New Roman"/>
                <a:cs typeface="Times New Roman"/>
                <a:sym typeface="Times New Roman"/>
              </a:rPr>
              <a:t>Error Detection &amp; Correction Code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04104" y="184822"/>
            <a:ext cx="10515600" cy="6523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Error Detection &amp; Correction Code</a:t>
            </a:r>
            <a:endParaRPr/>
          </a:p>
        </p:txBody>
      </p:sp>
      <p:sp>
        <p:nvSpPr>
          <p:cNvPr id="229" name="Google Shape;229;p24"/>
          <p:cNvSpPr txBox="1"/>
          <p:nvPr>
            <p:ph idx="1" type="body"/>
          </p:nvPr>
        </p:nvSpPr>
        <p:spPr>
          <a:xfrm>
            <a:off x="220015" y="1081826"/>
            <a:ext cx="1161567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Example:</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Times New Roman"/>
                <a:ea typeface="Times New Roman"/>
                <a:cs typeface="Times New Roman"/>
                <a:sym typeface="Times New Roman"/>
              </a:rPr>
              <a:t> 4 valid codes:</a:t>
            </a:r>
            <a:endParaRPr/>
          </a:p>
          <a:p>
            <a:pPr indent="-228600" lvl="1" marL="685800" rtl="0" algn="just">
              <a:lnSpc>
                <a:spcPct val="90000"/>
              </a:lnSpc>
              <a:spcBef>
                <a:spcPts val="500"/>
              </a:spcBef>
              <a:spcAft>
                <a:spcPts val="0"/>
              </a:spcAft>
              <a:buClr>
                <a:schemeClr val="dk1"/>
              </a:buClr>
              <a:buSzPts val="2800"/>
              <a:buFont typeface="Arial"/>
              <a:buChar char="–"/>
            </a:pPr>
            <a:r>
              <a:rPr lang="en-US" sz="2800">
                <a:latin typeface="Times New Roman"/>
                <a:ea typeface="Times New Roman"/>
                <a:cs typeface="Times New Roman"/>
                <a:sym typeface="Times New Roman"/>
              </a:rPr>
              <a:t>0000000000</a:t>
            </a:r>
            <a:endParaRPr/>
          </a:p>
          <a:p>
            <a:pPr indent="-228600" lvl="1" marL="685800" rtl="0" algn="just">
              <a:lnSpc>
                <a:spcPct val="90000"/>
              </a:lnSpc>
              <a:spcBef>
                <a:spcPts val="500"/>
              </a:spcBef>
              <a:spcAft>
                <a:spcPts val="0"/>
              </a:spcAft>
              <a:buClr>
                <a:schemeClr val="dk1"/>
              </a:buClr>
              <a:buSzPts val="2800"/>
              <a:buFont typeface="Arial"/>
              <a:buChar char="–"/>
            </a:pPr>
            <a:r>
              <a:rPr lang="en-US" sz="2800">
                <a:latin typeface="Times New Roman"/>
                <a:ea typeface="Times New Roman"/>
                <a:cs typeface="Times New Roman"/>
                <a:sym typeface="Times New Roman"/>
              </a:rPr>
              <a:t>0000011111</a:t>
            </a:r>
            <a:endParaRPr/>
          </a:p>
          <a:p>
            <a:pPr indent="-228600" lvl="1" marL="685800" rtl="0" algn="just">
              <a:lnSpc>
                <a:spcPct val="90000"/>
              </a:lnSpc>
              <a:spcBef>
                <a:spcPts val="500"/>
              </a:spcBef>
              <a:spcAft>
                <a:spcPts val="0"/>
              </a:spcAft>
              <a:buClr>
                <a:schemeClr val="dk1"/>
              </a:buClr>
              <a:buSzPts val="2800"/>
              <a:buFont typeface="Arial"/>
              <a:buChar char="–"/>
            </a:pPr>
            <a:r>
              <a:rPr lang="en-US" sz="2800">
                <a:latin typeface="Times New Roman"/>
                <a:ea typeface="Times New Roman"/>
                <a:cs typeface="Times New Roman"/>
                <a:sym typeface="Times New Roman"/>
              </a:rPr>
              <a:t>1111100000</a:t>
            </a:r>
            <a:endParaRPr/>
          </a:p>
          <a:p>
            <a:pPr indent="-228600" lvl="1" marL="685800" rtl="0" algn="just">
              <a:lnSpc>
                <a:spcPct val="90000"/>
              </a:lnSpc>
              <a:spcBef>
                <a:spcPts val="500"/>
              </a:spcBef>
              <a:spcAft>
                <a:spcPts val="0"/>
              </a:spcAft>
              <a:buClr>
                <a:schemeClr val="dk1"/>
              </a:buClr>
              <a:buSzPts val="2800"/>
              <a:buFont typeface="Arial"/>
              <a:buChar char="–"/>
            </a:pPr>
            <a:r>
              <a:rPr lang="en-US" sz="2800">
                <a:latin typeface="Times New Roman"/>
                <a:ea typeface="Times New Roman"/>
                <a:cs typeface="Times New Roman"/>
                <a:sym typeface="Times New Roman"/>
              </a:rPr>
              <a:t>1111111111</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Times New Roman"/>
                <a:ea typeface="Times New Roman"/>
                <a:cs typeface="Times New Roman"/>
                <a:sym typeface="Times New Roman"/>
              </a:rPr>
              <a:t>Minimal Distance of this code is 5 =&gt; can correct and double  errors and it detect quadruple errors.</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Times New Roman"/>
                <a:ea typeface="Times New Roman"/>
                <a:cs typeface="Times New Roman"/>
                <a:sym typeface="Times New Roman"/>
              </a:rPr>
              <a:t>0000000111 =&gt; single or double – bit error. Hence the receiving end must assume the original transmission was 0000011111.</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Times New Roman"/>
                <a:ea typeface="Times New Roman"/>
                <a:cs typeface="Times New Roman"/>
                <a:sym typeface="Times New Roman"/>
              </a:rPr>
              <a:t>0000000000 =&gt; had triple error that was received as 0000000111 it would be detected in error.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181378" y="210580"/>
            <a:ext cx="10515600" cy="793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Error Detection &amp; Correction Code</a:t>
            </a:r>
            <a:endParaRPr/>
          </a:p>
        </p:txBody>
      </p:sp>
      <p:sp>
        <p:nvSpPr>
          <p:cNvPr id="235" name="Google Shape;235;p25"/>
          <p:cNvSpPr txBox="1"/>
          <p:nvPr>
            <p:ph idx="1" type="body"/>
          </p:nvPr>
        </p:nvSpPr>
        <p:spPr>
          <a:xfrm>
            <a:off x="181378" y="1439259"/>
            <a:ext cx="1187324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One cannot perform double errors and at the same time detect quadruple errors.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Error correction requires evaluation of each candidate codeword which may be time consuming search.</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Through design this search time can be minimized.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theory if  n = m + r, this requirement becomes:</a:t>
            </a:r>
            <a:endParaRPr/>
          </a:p>
          <a:p>
            <a:pPr indent="-228600" lvl="1" marL="685800" rtl="0" algn="l">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(m + r + 1) ≤ 2</a:t>
            </a:r>
            <a:r>
              <a:rPr baseline="30000" lang="en-US" sz="2800">
                <a:latin typeface="Times New Roman"/>
                <a:ea typeface="Times New Roman"/>
                <a:cs typeface="Times New Roman"/>
                <a:sym typeface="Times New Roman"/>
              </a:rPr>
              <a:t>r</a:t>
            </a:r>
            <a:r>
              <a:rPr lang="en-US" sz="2800">
                <a:latin typeface="Times New Roman"/>
                <a:ea typeface="Times New Roman"/>
                <a:cs typeface="Times New Roman"/>
                <a:sym typeface="Times New Roman"/>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42741" y="171943"/>
            <a:ext cx="10515600" cy="6780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1. Hamming Code</a:t>
            </a:r>
            <a:endParaRPr/>
          </a:p>
        </p:txBody>
      </p:sp>
      <p:sp>
        <p:nvSpPr>
          <p:cNvPr id="241" name="Google Shape;241;p26"/>
          <p:cNvSpPr txBox="1"/>
          <p:nvPr>
            <p:ph idx="1" type="body"/>
          </p:nvPr>
        </p:nvSpPr>
        <p:spPr>
          <a:xfrm>
            <a:off x="142741" y="850006"/>
            <a:ext cx="11860369" cy="39409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Codeword: b1 b2 b3 b4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Check bits: The bits that are powers of 2 (p1, p2, p4, p8, p16,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rest of bits (m3, m5, m6, m7, m9, …) are filled with </a:t>
            </a:r>
            <a:r>
              <a:rPr b="1" i="1" lang="en-US" sz="2400">
                <a:latin typeface="Times New Roman"/>
                <a:ea typeface="Times New Roman"/>
                <a:cs typeface="Times New Roman"/>
                <a:sym typeface="Times New Roman"/>
              </a:rPr>
              <a:t>m</a:t>
            </a:r>
            <a:r>
              <a:rPr lang="en-US" sz="2400">
                <a:latin typeface="Times New Roman"/>
                <a:ea typeface="Times New Roman"/>
                <a:cs typeface="Times New Roman"/>
                <a:sym typeface="Times New Roman"/>
              </a:rPr>
              <a:t> data bits.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Example of the Hamming code with </a:t>
            </a:r>
            <a:r>
              <a:rPr b="1" i="1" lang="en-US" sz="2400">
                <a:latin typeface="Times New Roman"/>
                <a:ea typeface="Times New Roman"/>
                <a:cs typeface="Times New Roman"/>
                <a:sym typeface="Times New Roman"/>
              </a:rPr>
              <a:t>m = </a:t>
            </a:r>
            <a:r>
              <a:rPr lang="en-US" sz="2400">
                <a:latin typeface="Times New Roman"/>
                <a:ea typeface="Times New Roman"/>
                <a:cs typeface="Times New Roman"/>
                <a:sym typeface="Times New Roman"/>
              </a:rPr>
              <a:t>7 data bits and </a:t>
            </a:r>
            <a:r>
              <a:rPr b="1" i="1" lang="en-US" sz="2400">
                <a:latin typeface="Times New Roman"/>
                <a:ea typeface="Times New Roman"/>
                <a:cs typeface="Times New Roman"/>
                <a:sym typeface="Times New Roman"/>
              </a:rPr>
              <a:t>r</a:t>
            </a:r>
            <a:r>
              <a:rPr lang="en-US" sz="2400">
                <a:latin typeface="Times New Roman"/>
                <a:ea typeface="Times New Roman"/>
                <a:cs typeface="Times New Roman"/>
                <a:sym typeface="Times New Roman"/>
              </a:rPr>
              <a:t> </a:t>
            </a:r>
            <a:r>
              <a:rPr b="1" i="1" lang="en-US" sz="2400">
                <a:latin typeface="Times New Roman"/>
                <a:ea typeface="Times New Roman"/>
                <a:cs typeface="Times New Roman"/>
                <a:sym typeface="Times New Roman"/>
              </a:rPr>
              <a:t>=</a:t>
            </a:r>
            <a:r>
              <a:rPr lang="en-US" sz="2400">
                <a:latin typeface="Times New Roman"/>
                <a:ea typeface="Times New Roman"/>
                <a:cs typeface="Times New Roman"/>
                <a:sym typeface="Times New Roman"/>
              </a:rPr>
              <a:t> 4 check bits is given in the next slide.</a:t>
            </a:r>
            <a:endParaRPr/>
          </a:p>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Consider a message having four data bits (D) which is to be transmitted as a 7-bit codeword by adding three error control bits. This would be called a (7,4) code. The three bits to be added are three EVEN Parity bits (P), where the parity of each is computed on different subsets of the message bits as shown below. </a:t>
            </a:r>
            <a:endParaRPr/>
          </a:p>
          <a:p>
            <a:pPr indent="-228600" lvl="0" marL="228600" rtl="0" algn="l">
              <a:lnSpc>
                <a:spcPct val="90000"/>
              </a:lnSpc>
              <a:spcBef>
                <a:spcPts val="0"/>
              </a:spcBef>
              <a:spcAft>
                <a:spcPts val="0"/>
              </a:spcAft>
              <a:buClr>
                <a:schemeClr val="dk1"/>
              </a:buClr>
              <a:buSzPts val="2800"/>
              <a:buFont typeface="Arial"/>
              <a:buNone/>
            </a:pPr>
            <a:r>
              <a:rPr lang="en-US">
                <a:latin typeface="Arial"/>
                <a:ea typeface="Arial"/>
                <a:cs typeface="Arial"/>
                <a:sym typeface="Arial"/>
              </a:rPr>
              <a:t> </a:t>
            </a:r>
            <a:endParaRPr sz="17700">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graphicFrame>
        <p:nvGraphicFramePr>
          <p:cNvPr id="242" name="Google Shape;242;p26"/>
          <p:cNvGraphicFramePr/>
          <p:nvPr/>
        </p:nvGraphicFramePr>
        <p:xfrm>
          <a:off x="1224030" y="4346393"/>
          <a:ext cx="3000000" cy="3000000"/>
        </p:xfrm>
        <a:graphic>
          <a:graphicData uri="http://schemas.openxmlformats.org/drawingml/2006/table">
            <a:tbl>
              <a:tblPr bandRow="1" firstRow="1">
                <a:noFill/>
                <a:tableStyleId>{841ABBD6-D9EB-4CB2-A3D8-EF7E6B84B5E3}</a:tableStyleId>
              </a:tblPr>
              <a:tblGrid>
                <a:gridCol w="489800"/>
                <a:gridCol w="489800"/>
                <a:gridCol w="489800"/>
                <a:gridCol w="489800"/>
                <a:gridCol w="489800"/>
                <a:gridCol w="587750"/>
                <a:gridCol w="616825"/>
                <a:gridCol w="6044275"/>
              </a:tblGrid>
              <a:tr h="390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7</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6</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5</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3</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r>
              <a:tr h="6833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7-BIT CODEWORD</a:t>
                      </a:r>
                      <a:endParaRPr sz="1400" u="none" cap="none" strike="noStrike"/>
                    </a:p>
                  </a:txBody>
                  <a:tcPr marT="45725" marB="45725" marR="91450" marL="91450" anchor="ctr"/>
                </a:tc>
              </a:tr>
              <a:tr h="390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(EVEN PARITY)</a:t>
                      </a:r>
                      <a:endParaRPr sz="1400" u="none" cap="none" strike="noStrike"/>
                    </a:p>
                  </a:txBody>
                  <a:tcPr marT="45725" marB="45725" marR="91450" marL="91450" anchor="ctr"/>
                </a:tc>
              </a:tr>
              <a:tr h="390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(EVEN PARITY)</a:t>
                      </a:r>
                      <a:endParaRPr sz="1400" u="none" cap="none" strike="noStrike"/>
                    </a:p>
                  </a:txBody>
                  <a:tcPr marT="45725" marB="45725" marR="91450" marL="91450" anchor="ctr"/>
                </a:tc>
              </a:tr>
              <a:tr h="390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(EVEN PARITY)</a:t>
                      </a:r>
                      <a:endParaRPr sz="1400" u="none" cap="none" strike="noStrike"/>
                    </a:p>
                  </a:txBody>
                  <a:tcPr marT="45725" marB="45725" marR="91450" marL="9145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94256" y="223458"/>
            <a:ext cx="10515600" cy="71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Hamming Code</a:t>
            </a:r>
            <a:endParaRPr/>
          </a:p>
        </p:txBody>
      </p:sp>
      <p:sp>
        <p:nvSpPr>
          <p:cNvPr id="248" name="Google Shape;248;p27"/>
          <p:cNvSpPr txBox="1"/>
          <p:nvPr>
            <p:ph idx="1" type="body"/>
          </p:nvPr>
        </p:nvSpPr>
        <p:spPr>
          <a:xfrm>
            <a:off x="310165" y="1867437"/>
            <a:ext cx="11718702"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Why Those Bits?</a:t>
            </a:r>
            <a:r>
              <a:rPr lang="en-US">
                <a:latin typeface="Times New Roman"/>
                <a:ea typeface="Times New Roman"/>
                <a:cs typeface="Times New Roman"/>
                <a:sym typeface="Times New Roman"/>
              </a:rPr>
              <a:t> - The three parity bits </a:t>
            </a:r>
            <a:r>
              <a:rPr lang="en-US">
                <a:solidFill>
                  <a:srgbClr val="0033CC"/>
                </a:solidFill>
                <a:latin typeface="Times New Roman"/>
                <a:ea typeface="Times New Roman"/>
                <a:cs typeface="Times New Roman"/>
                <a:sym typeface="Times New Roman"/>
              </a:rPr>
              <a:t>(</a:t>
            </a:r>
            <a:r>
              <a:rPr b="1" lang="en-US">
                <a:solidFill>
                  <a:srgbClr val="0033CC"/>
                </a:solidFill>
                <a:latin typeface="Times New Roman"/>
                <a:ea typeface="Times New Roman"/>
                <a:cs typeface="Times New Roman"/>
                <a:sym typeface="Times New Roman"/>
              </a:rPr>
              <a:t>1,2,4</a:t>
            </a:r>
            <a:r>
              <a:rPr lang="en-US">
                <a:solidFill>
                  <a:srgbClr val="0033CC"/>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are related to the data bits </a:t>
            </a:r>
            <a:r>
              <a:rPr lang="en-US">
                <a:solidFill>
                  <a:srgbClr val="FF0000"/>
                </a:solidFill>
                <a:latin typeface="Times New Roman"/>
                <a:ea typeface="Times New Roman"/>
                <a:cs typeface="Times New Roman"/>
                <a:sym typeface="Times New Roman"/>
              </a:rPr>
              <a:t>(</a:t>
            </a:r>
            <a:r>
              <a:rPr b="1" lang="en-US">
                <a:solidFill>
                  <a:srgbClr val="FF0000"/>
                </a:solidFill>
                <a:latin typeface="Times New Roman"/>
                <a:ea typeface="Times New Roman"/>
                <a:cs typeface="Times New Roman"/>
                <a:sym typeface="Times New Roman"/>
              </a:rPr>
              <a:t>3,5,6,7</a:t>
            </a:r>
            <a:r>
              <a:rPr lang="en-US">
                <a:solidFill>
                  <a:srgbClr val="FF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as shown at right. In this diagram, each overlapping circle corresponds to one parity bit and defines the four bits contributing to that parity computation. For example, data bit </a:t>
            </a:r>
            <a:r>
              <a:rPr b="1" lang="en-US">
                <a:solidFill>
                  <a:srgbClr val="FF0000"/>
                </a:solidFill>
                <a:latin typeface="Times New Roman"/>
                <a:ea typeface="Times New Roman"/>
                <a:cs typeface="Times New Roman"/>
                <a:sym typeface="Times New Roman"/>
              </a:rPr>
              <a:t>3</a:t>
            </a:r>
            <a:r>
              <a:rPr lang="en-US">
                <a:latin typeface="Times New Roman"/>
                <a:ea typeface="Times New Roman"/>
                <a:cs typeface="Times New Roman"/>
                <a:sym typeface="Times New Roman"/>
              </a:rPr>
              <a:t> contributes to parity bits </a:t>
            </a:r>
            <a:r>
              <a:rPr b="1" lang="en-US">
                <a:solidFill>
                  <a:srgbClr val="0033CC"/>
                </a:solidFill>
                <a:latin typeface="Times New Roman"/>
                <a:ea typeface="Times New Roman"/>
                <a:cs typeface="Times New Roman"/>
                <a:sym typeface="Times New Roman"/>
              </a:rPr>
              <a:t>1</a:t>
            </a:r>
            <a:r>
              <a:rPr lang="en-US">
                <a:latin typeface="Times New Roman"/>
                <a:ea typeface="Times New Roman"/>
                <a:cs typeface="Times New Roman"/>
                <a:sym typeface="Times New Roman"/>
              </a:rPr>
              <a:t> and </a:t>
            </a:r>
            <a:r>
              <a:rPr b="1" lang="en-US">
                <a:solidFill>
                  <a:srgbClr val="0033CC"/>
                </a:solidFill>
                <a:latin typeface="Times New Roman"/>
                <a:ea typeface="Times New Roman"/>
                <a:cs typeface="Times New Roman"/>
                <a:sym typeface="Times New Roman"/>
              </a:rPr>
              <a:t>2</a:t>
            </a:r>
            <a:r>
              <a:rPr lang="en-US">
                <a:latin typeface="Times New Roman"/>
                <a:ea typeface="Times New Roman"/>
                <a:cs typeface="Times New Roman"/>
                <a:sym typeface="Times New Roman"/>
              </a:rPr>
              <a:t>. Each circle (parity bit) encompasses a total of four bits, and each circle must have EVEN parity. Given four data bits, the three parity bits can easily be chosen to ensure this condition.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can be observed that changing any one bit numbered 1..7 uniquely affects the three parity bits. Changing bit </a:t>
            </a:r>
            <a:r>
              <a:rPr b="1" lang="en-US">
                <a:solidFill>
                  <a:srgbClr val="FF0000"/>
                </a:solidFill>
                <a:latin typeface="Times New Roman"/>
                <a:ea typeface="Times New Roman"/>
                <a:cs typeface="Times New Roman"/>
                <a:sym typeface="Times New Roman"/>
              </a:rPr>
              <a:t>7</a:t>
            </a:r>
            <a:r>
              <a:rPr lang="en-US">
                <a:latin typeface="Times New Roman"/>
                <a:ea typeface="Times New Roman"/>
                <a:cs typeface="Times New Roman"/>
                <a:sym typeface="Times New Roman"/>
              </a:rPr>
              <a:t> affects all three parity bits, while an error in bit </a:t>
            </a:r>
            <a:r>
              <a:rPr b="1" lang="en-US">
                <a:solidFill>
                  <a:srgbClr val="FF0000"/>
                </a:solidFill>
                <a:latin typeface="Times New Roman"/>
                <a:ea typeface="Times New Roman"/>
                <a:cs typeface="Times New Roman"/>
                <a:sym typeface="Times New Roman"/>
              </a:rPr>
              <a:t>6</a:t>
            </a:r>
            <a:r>
              <a:rPr lang="en-US">
                <a:latin typeface="Times New Roman"/>
                <a:ea typeface="Times New Roman"/>
                <a:cs typeface="Times New Roman"/>
                <a:sym typeface="Times New Roman"/>
              </a:rPr>
              <a:t> affects only parity bits </a:t>
            </a:r>
            <a:r>
              <a:rPr b="1" lang="en-US">
                <a:solidFill>
                  <a:srgbClr val="0033CC"/>
                </a:solidFill>
                <a:latin typeface="Times New Roman"/>
                <a:ea typeface="Times New Roman"/>
                <a:cs typeface="Times New Roman"/>
                <a:sym typeface="Times New Roman"/>
              </a:rPr>
              <a:t>2</a:t>
            </a:r>
            <a:r>
              <a:rPr lang="en-US">
                <a:latin typeface="Times New Roman"/>
                <a:ea typeface="Times New Roman"/>
                <a:cs typeface="Times New Roman"/>
                <a:sym typeface="Times New Roman"/>
              </a:rPr>
              <a:t> and </a:t>
            </a:r>
            <a:r>
              <a:rPr b="1" lang="en-US">
                <a:solidFill>
                  <a:srgbClr val="0033CC"/>
                </a:solidFill>
                <a:latin typeface="Times New Roman"/>
                <a:ea typeface="Times New Roman"/>
                <a:cs typeface="Times New Roman"/>
                <a:sym typeface="Times New Roman"/>
              </a:rPr>
              <a:t>4</a:t>
            </a:r>
            <a:r>
              <a:rPr lang="en-US">
                <a:latin typeface="Times New Roman"/>
                <a:ea typeface="Times New Roman"/>
                <a:cs typeface="Times New Roman"/>
                <a:sym typeface="Times New Roman"/>
              </a:rPr>
              <a:t>, and an error in a parity bit affects only that bit. The location of any single bit error is determined directly upon checking the three parity circles. </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descr="Venn" id="249" name="Google Shape;249;p27"/>
          <p:cNvPicPr preferRelativeResize="0"/>
          <p:nvPr/>
        </p:nvPicPr>
        <p:blipFill rotWithShape="1">
          <a:blip r:embed="rId3">
            <a:alphaModFix/>
          </a:blip>
          <a:srcRect b="0" l="0" r="0" t="0"/>
          <a:stretch/>
        </p:blipFill>
        <p:spPr>
          <a:xfrm>
            <a:off x="9878096" y="0"/>
            <a:ext cx="2150771" cy="18674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94257" y="120427"/>
            <a:ext cx="10515600" cy="1128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Hamming Code</a:t>
            </a:r>
            <a:endParaRPr/>
          </a:p>
        </p:txBody>
      </p:sp>
      <p:sp>
        <p:nvSpPr>
          <p:cNvPr id="255" name="Google Shape;255;p28"/>
          <p:cNvSpPr txBox="1"/>
          <p:nvPr>
            <p:ph idx="1" type="body"/>
          </p:nvPr>
        </p:nvSpPr>
        <p:spPr>
          <a:xfrm>
            <a:off x="194257" y="146501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For example, the message 1101 would be sent as 1100110, since: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56" name="Google Shape;256;p28"/>
          <p:cNvGraphicFramePr/>
          <p:nvPr/>
        </p:nvGraphicFramePr>
        <p:xfrm>
          <a:off x="734098" y="2153175"/>
          <a:ext cx="3000000" cy="3000000"/>
        </p:xfrm>
        <a:graphic>
          <a:graphicData uri="http://schemas.openxmlformats.org/drawingml/2006/table">
            <a:tbl>
              <a:tblPr bandRow="1" firstRow="1">
                <a:noFill/>
                <a:tableStyleId>{841ABBD6-D9EB-4CB2-A3D8-EF7E6B84B5E3}</a:tableStyleId>
              </a:tblPr>
              <a:tblGrid>
                <a:gridCol w="634525"/>
                <a:gridCol w="761425"/>
                <a:gridCol w="761425"/>
                <a:gridCol w="761425"/>
                <a:gridCol w="761425"/>
                <a:gridCol w="584825"/>
                <a:gridCol w="888325"/>
                <a:gridCol w="4822375"/>
              </a:tblGrid>
              <a:tr h="7143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6</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t/>
                      </a:r>
                      <a:endParaRPr b="1" sz="2400" u="none" cap="none" strike="noStrike">
                        <a:latin typeface="Times New Roman"/>
                        <a:ea typeface="Times New Roman"/>
                        <a:cs typeface="Times New Roman"/>
                        <a:sym typeface="Times New Roman"/>
                      </a:endParaRPr>
                    </a:p>
                  </a:txBody>
                  <a:tcPr marT="45725" marB="45725" marR="91450" marL="91450"/>
                </a:tc>
              </a:tr>
              <a:tr h="791150">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u="none" cap="none" strike="noStrike">
                          <a:latin typeface="Times New Roman"/>
                          <a:ea typeface="Times New Roman"/>
                          <a:cs typeface="Times New Roman"/>
                          <a:sym typeface="Times New Roman"/>
                        </a:rPr>
                        <a:t>7-BIT CODEWORD</a:t>
                      </a:r>
                      <a:endParaRPr sz="1400" u="none" cap="none" strike="noStrike"/>
                    </a:p>
                  </a:txBody>
                  <a:tcPr marT="45725" marB="45725" marR="91450" marL="91450"/>
                </a:tc>
              </a:tr>
              <a:tr h="791150">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33CC"/>
                          </a:solidFill>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u="none" cap="none" strike="noStrike">
                          <a:latin typeface="Times New Roman"/>
                          <a:ea typeface="Times New Roman"/>
                          <a:cs typeface="Times New Roman"/>
                          <a:sym typeface="Times New Roman"/>
                        </a:rPr>
                        <a:t>(EVEN PARITY)</a:t>
                      </a:r>
                      <a:endParaRPr sz="1400" u="none" cap="none" strike="noStrike"/>
                    </a:p>
                  </a:txBody>
                  <a:tcPr marT="45725" marB="45725" marR="91450" marL="91450"/>
                </a:tc>
              </a:tr>
              <a:tr h="791150">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33CC"/>
                          </a:solidFill>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u="none" cap="none" strike="noStrike">
                          <a:latin typeface="Times New Roman"/>
                          <a:ea typeface="Times New Roman"/>
                          <a:cs typeface="Times New Roman"/>
                          <a:sym typeface="Times New Roman"/>
                        </a:rPr>
                        <a:t>(EVEN PARITY)</a:t>
                      </a:r>
                      <a:endParaRPr sz="1400" u="none" cap="none" strike="noStrike"/>
                    </a:p>
                  </a:txBody>
                  <a:tcPr marT="45725" marB="45725" marR="91450" marL="91450"/>
                </a:tc>
              </a:tr>
              <a:tr h="791150">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33CC"/>
                          </a:solidFill>
                          <a:latin typeface="Times New Roman"/>
                          <a:ea typeface="Times New Roman"/>
                          <a:cs typeface="Times New Roman"/>
                          <a:sym typeface="Times New Roman"/>
                        </a:rPr>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u="none" cap="none" strike="noStrike">
                          <a:latin typeface="Times New Roman"/>
                          <a:ea typeface="Times New Roman"/>
                          <a:cs typeface="Times New Roman"/>
                          <a:sym typeface="Times New Roman"/>
                        </a:rPr>
                        <a:t>(EVEN PARITY)</a:t>
                      </a:r>
                      <a:endParaRPr sz="1400" u="none" cap="none" strike="noStrike"/>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228600" y="335566"/>
            <a:ext cx="10515600" cy="6909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Hamming Codes</a:t>
            </a:r>
            <a:endParaRPr/>
          </a:p>
        </p:txBody>
      </p:sp>
      <p:sp>
        <p:nvSpPr>
          <p:cNvPr id="262" name="Google Shape;262;p29"/>
          <p:cNvSpPr txBox="1"/>
          <p:nvPr>
            <p:ph idx="1" type="body"/>
          </p:nvPr>
        </p:nvSpPr>
        <p:spPr>
          <a:xfrm>
            <a:off x="228600" y="129759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When these seven bits are entered into the parity circles, it can be confirmed that the choice of these three parity bits ensures that the parity within each circle is EVEN, as shown here. </a:t>
            </a:r>
            <a:endParaRPr/>
          </a:p>
        </p:txBody>
      </p:sp>
      <p:pic>
        <p:nvPicPr>
          <p:cNvPr descr="Venn" id="263" name="Google Shape;263;p29"/>
          <p:cNvPicPr preferRelativeResize="0"/>
          <p:nvPr/>
        </p:nvPicPr>
        <p:blipFill rotWithShape="1">
          <a:blip r:embed="rId3">
            <a:alphaModFix/>
          </a:blip>
          <a:srcRect b="0" l="0" r="0" t="0"/>
          <a:stretch/>
        </p:blipFill>
        <p:spPr>
          <a:xfrm>
            <a:off x="4488287" y="2562895"/>
            <a:ext cx="3954082" cy="39540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104104" y="120427"/>
            <a:ext cx="10515600" cy="8197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2.1  Data Link Layer Issues</a:t>
            </a:r>
            <a:endParaRPr/>
          </a:p>
        </p:txBody>
      </p:sp>
      <p:sp>
        <p:nvSpPr>
          <p:cNvPr id="96" name="Google Shape;96;p3"/>
          <p:cNvSpPr txBox="1"/>
          <p:nvPr>
            <p:ph idx="1" type="body"/>
          </p:nvPr>
        </p:nvSpPr>
        <p:spPr>
          <a:xfrm>
            <a:off x="323045" y="1104408"/>
            <a:ext cx="11538397" cy="518048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Network layer services</a:t>
            </a:r>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Framing</a:t>
            </a:r>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Error control</a:t>
            </a:r>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Flow control</a:t>
            </a:r>
            <a:endParaRPr/>
          </a:p>
          <a:p>
            <a:pPr indent="-228600" lvl="0" marL="22860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Physical layer delivers bits of information to and from data link layer. The functions of Data Link Layer are:</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Providing a well-defined service interface to the network layer.</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Dealing with transmission errors.</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Regulating the flow of data so that slow receivers are not swamped by fast senders.</a:t>
            </a:r>
            <a:endParaRPr/>
          </a:p>
          <a:p>
            <a:pPr indent="-457200" lvl="0" marL="51435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Data Link layer </a:t>
            </a:r>
            <a:endParaRPr/>
          </a:p>
          <a:p>
            <a:pPr indent="-457200" lvl="1" marL="9144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Takes the packets from Physical layer, and </a:t>
            </a:r>
            <a:endParaRPr/>
          </a:p>
          <a:p>
            <a:pPr indent="-457200" lvl="1" marL="9144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Encapsulates them into </a:t>
            </a:r>
            <a:r>
              <a:rPr b="1" lang="en-US">
                <a:latin typeface="Times New Roman"/>
                <a:ea typeface="Times New Roman"/>
                <a:cs typeface="Times New Roman"/>
                <a:sym typeface="Times New Roman"/>
              </a:rPr>
              <a:t>frames</a:t>
            </a:r>
            <a:r>
              <a:rPr lang="en-US">
                <a:latin typeface="Times New Roman"/>
                <a:ea typeface="Times New Roman"/>
                <a:cs typeface="Times New Roman"/>
                <a:sym typeface="Times New Roman"/>
              </a:rPr>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94257" y="210580"/>
            <a:ext cx="10515600" cy="7166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Hamming Codes</a:t>
            </a:r>
            <a:endParaRPr/>
          </a:p>
        </p:txBody>
      </p:sp>
      <p:sp>
        <p:nvSpPr>
          <p:cNvPr id="269" name="Google Shape;269;p30"/>
          <p:cNvSpPr txBox="1"/>
          <p:nvPr>
            <p:ph idx="1" type="body"/>
          </p:nvPr>
        </p:nvSpPr>
        <p:spPr>
          <a:xfrm>
            <a:off x="194257" y="927279"/>
            <a:ext cx="11705822"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It may now be observed that if an error occurs in any of the seven bits, that error will affect different combinations of the three parity bits depending on the bit position. </a:t>
            </a:r>
            <a:endParaRPr/>
          </a:p>
          <a:p>
            <a:pPr indent="0" lvl="0" marL="0" rtl="0" algn="just">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For example, suppose the above message 1100110 is sent and a single bit error occurs such that the codeword 1110110 is received: </a:t>
            </a:r>
            <a:endParaRPr/>
          </a:p>
          <a:p>
            <a:pPr indent="-76200" lvl="0" marL="228600" rtl="0" algn="just">
              <a:lnSpc>
                <a:spcPct val="90000"/>
              </a:lnSpc>
              <a:spcBef>
                <a:spcPts val="0"/>
              </a:spcBef>
              <a:spcAft>
                <a:spcPts val="0"/>
              </a:spcAft>
              <a:buClr>
                <a:schemeClr val="dk1"/>
              </a:buClr>
              <a:buSzPts val="2400"/>
              <a:buFont typeface="Arial"/>
              <a:buNone/>
            </a:pPr>
            <a:r>
              <a:t/>
            </a:r>
            <a:endParaRPr sz="2400">
              <a:solidFill>
                <a:srgbClr val="0000FF"/>
              </a:solidFill>
              <a:latin typeface="Times New Roman"/>
              <a:ea typeface="Times New Roman"/>
              <a:cs typeface="Times New Roman"/>
              <a:sym typeface="Times New Roman"/>
            </a:endParaRPr>
          </a:p>
          <a:p>
            <a:pPr indent="0" lvl="0" marL="0" rtl="0" algn="just">
              <a:lnSpc>
                <a:spcPct val="90000"/>
              </a:lnSpc>
              <a:spcBef>
                <a:spcPts val="0"/>
              </a:spcBef>
              <a:spcAft>
                <a:spcPts val="0"/>
              </a:spcAft>
              <a:buClr>
                <a:srgbClr val="0000FF"/>
              </a:buClr>
              <a:buSzPts val="2400"/>
              <a:buNone/>
            </a:pPr>
            <a:r>
              <a:rPr lang="en-US" sz="2400">
                <a:solidFill>
                  <a:srgbClr val="0000FF"/>
                </a:solidFill>
                <a:latin typeface="Times New Roman"/>
                <a:ea typeface="Times New Roman"/>
                <a:cs typeface="Times New Roman"/>
                <a:sym typeface="Times New Roman"/>
              </a:rPr>
              <a:t>transmitted message 			received message </a:t>
            </a:r>
            <a:endParaRPr/>
          </a:p>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1 1 0 0 1 1 0 	------------&gt; 	        1 1 1 0 1 1 0</a:t>
            </a:r>
            <a:endParaRPr/>
          </a:p>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BIT: 7 6 5 4 3 2 1 			BIT: 7 6 5 4 3 2 1 </a:t>
            </a:r>
            <a:endParaRPr/>
          </a:p>
          <a:p>
            <a:pPr indent="0" lvl="0" marL="0" rtl="0" algn="just">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above error (in bit 5) can be corrected by examining which of the three parity bits was affected by the bad bit: </a:t>
            </a:r>
            <a:endParaRPr/>
          </a:p>
        </p:txBody>
      </p:sp>
      <p:graphicFrame>
        <p:nvGraphicFramePr>
          <p:cNvPr id="270" name="Google Shape;270;p30"/>
          <p:cNvGraphicFramePr/>
          <p:nvPr/>
        </p:nvGraphicFramePr>
        <p:xfrm>
          <a:off x="3624329" y="4810841"/>
          <a:ext cx="3000000" cy="3000000"/>
        </p:xfrm>
        <a:graphic>
          <a:graphicData uri="http://schemas.openxmlformats.org/drawingml/2006/table">
            <a:tbl>
              <a:tblPr bandCol="1" bandRow="1" firstRow="1">
                <a:noFill/>
                <a:tableStyleId>{841ABBD6-D9EB-4CB2-A3D8-EF7E6B84B5E3}</a:tableStyleId>
              </a:tblPr>
              <a:tblGrid>
                <a:gridCol w="456950"/>
                <a:gridCol w="457225"/>
                <a:gridCol w="457225"/>
                <a:gridCol w="457225"/>
                <a:gridCol w="457225"/>
                <a:gridCol w="457225"/>
                <a:gridCol w="457225"/>
                <a:gridCol w="2834675"/>
                <a:gridCol w="754375"/>
                <a:gridCol w="754375"/>
              </a:tblGrid>
              <a:tr h="365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7</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6</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5</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3</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 </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45725" marB="45725" marR="91450" marL="91450"/>
                </a:tc>
              </a:tr>
              <a:tr h="365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0</a:t>
                      </a:r>
                      <a:r>
                        <a:rPr b="1" lang="en-US" sz="1800" u="none" cap="none" strike="noStrike">
                          <a:latin typeface="Times New Roman"/>
                          <a:ea typeface="Times New Roman"/>
                          <a:cs typeface="Times New Roman"/>
                          <a:sym typeface="Times New Roman"/>
                        </a:rPr>
                        <a:t>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1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0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7-BIT CODEWORD </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45725" marB="45725" marR="91450" marL="91450"/>
                </a:tc>
              </a:tr>
              <a:tr h="365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(EVEN PARITY)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NOT!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1 </a:t>
                      </a:r>
                      <a:endParaRPr sz="1400" u="none" cap="none" strike="noStrike"/>
                    </a:p>
                  </a:txBody>
                  <a:tcPr marT="45725" marB="45725" marR="91450" marL="91450" anchor="ctr"/>
                </a:tc>
              </a:tr>
              <a:tr h="365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(EVEN PARITY)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0000"/>
                          </a:solidFill>
                          <a:latin typeface="Times New Roman"/>
                          <a:ea typeface="Times New Roman"/>
                          <a:cs typeface="Times New Roman"/>
                          <a:sym typeface="Times New Roman"/>
                        </a:rPr>
                        <a:t>OK!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0000"/>
                          </a:solidFill>
                          <a:latin typeface="Times New Roman"/>
                          <a:ea typeface="Times New Roman"/>
                          <a:cs typeface="Times New Roman"/>
                          <a:sym typeface="Times New Roman"/>
                        </a:rPr>
                        <a:t>0 </a:t>
                      </a:r>
                      <a:endParaRPr sz="1400" u="none" cap="none" strike="noStrike"/>
                    </a:p>
                  </a:txBody>
                  <a:tcPr marT="45725" marB="45725" marR="91450" marL="91450" anchor="ctr"/>
                </a:tc>
              </a:tr>
              <a:tr h="365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(EVEN PARITY)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NOT!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0033CC"/>
                          </a:solidFill>
                          <a:latin typeface="Times New Roman"/>
                          <a:ea typeface="Times New Roman"/>
                          <a:cs typeface="Times New Roman"/>
                          <a:sym typeface="Times New Roman"/>
                        </a:rPr>
                        <a:t>1</a:t>
                      </a:r>
                      <a:endParaRPr sz="1400" u="none" cap="none" strike="noStrike"/>
                    </a:p>
                  </a:txBody>
                  <a:tcPr marT="45725" marB="45725" marR="91450" marL="9145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181378" y="133306"/>
            <a:ext cx="10515600" cy="8583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Hamming Code</a:t>
            </a:r>
            <a:endParaRPr/>
          </a:p>
        </p:txBody>
      </p:sp>
      <p:sp>
        <p:nvSpPr>
          <p:cNvPr id="276" name="Google Shape;276;p31"/>
          <p:cNvSpPr txBox="1"/>
          <p:nvPr>
            <p:ph idx="1" type="body"/>
          </p:nvPr>
        </p:nvSpPr>
        <p:spPr>
          <a:xfrm>
            <a:off x="181378" y="1094705"/>
            <a:ext cx="11641428" cy="5074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Char char="•"/>
            </a:pPr>
            <a:r>
              <a:rPr lang="en-US" sz="2000">
                <a:latin typeface="Times New Roman"/>
                <a:ea typeface="Times New Roman"/>
                <a:cs typeface="Times New Roman"/>
                <a:sym typeface="Times New Roman"/>
              </a:rPr>
              <a:t>In fact, the bad parity bits labeled </a:t>
            </a:r>
            <a:r>
              <a:rPr b="1" lang="en-US" sz="2000">
                <a:solidFill>
                  <a:srgbClr val="0033CC"/>
                </a:solidFill>
                <a:latin typeface="Times New Roman"/>
                <a:ea typeface="Times New Roman"/>
                <a:cs typeface="Times New Roman"/>
                <a:sym typeface="Times New Roman"/>
              </a:rPr>
              <a:t>101</a:t>
            </a:r>
            <a:r>
              <a:rPr lang="en-US" sz="2000">
                <a:latin typeface="Times New Roman"/>
                <a:ea typeface="Times New Roman"/>
                <a:cs typeface="Times New Roman"/>
                <a:sym typeface="Times New Roman"/>
              </a:rPr>
              <a:t> point directly to the bad bit since </a:t>
            </a:r>
            <a:r>
              <a:rPr b="1" lang="en-US" sz="2000">
                <a:solidFill>
                  <a:srgbClr val="0033CC"/>
                </a:solidFill>
                <a:latin typeface="Times New Roman"/>
                <a:ea typeface="Times New Roman"/>
                <a:cs typeface="Times New Roman"/>
                <a:sym typeface="Times New Roman"/>
              </a:rPr>
              <a:t>101</a:t>
            </a:r>
            <a:r>
              <a:rPr lang="en-US" sz="2000">
                <a:latin typeface="Times New Roman"/>
                <a:ea typeface="Times New Roman"/>
                <a:cs typeface="Times New Roman"/>
                <a:sym typeface="Times New Roman"/>
              </a:rPr>
              <a:t> binary equals </a:t>
            </a:r>
            <a:r>
              <a:rPr b="1" lang="en-US" sz="2000">
                <a:solidFill>
                  <a:srgbClr val="0033CC"/>
                </a:solidFill>
                <a:latin typeface="Times New Roman"/>
                <a:ea typeface="Times New Roman"/>
                <a:cs typeface="Times New Roman"/>
                <a:sym typeface="Times New Roman"/>
              </a:rPr>
              <a:t>5</a:t>
            </a:r>
            <a:r>
              <a:rPr i="1"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Examination of the 'parity circles' confirms that any single bit error could be corrected in this way. </a:t>
            </a:r>
            <a:endParaRPr/>
          </a:p>
          <a:p>
            <a:pPr indent="-228600" lvl="0" marL="228600" rtl="0" algn="l">
              <a:lnSpc>
                <a:spcPct val="9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For Detection of Errors: d</a:t>
            </a:r>
            <a:r>
              <a:rPr baseline="-25000" lang="en-US" sz="2000">
                <a:latin typeface="Times New Roman"/>
                <a:ea typeface="Times New Roman"/>
                <a:cs typeface="Times New Roman"/>
                <a:sym typeface="Times New Roman"/>
              </a:rPr>
              <a:t>min</a:t>
            </a:r>
            <a:r>
              <a:rPr lang="en-US" sz="2000">
                <a:latin typeface="Times New Roman"/>
                <a:ea typeface="Times New Roman"/>
                <a:cs typeface="Times New Roman"/>
                <a:sym typeface="Times New Roman"/>
              </a:rPr>
              <a:t> &gt; = S+1 , For hammimg code d</a:t>
            </a:r>
            <a:r>
              <a:rPr baseline="-25000" lang="en-US" sz="2000">
                <a:latin typeface="Times New Roman"/>
                <a:ea typeface="Times New Roman"/>
                <a:cs typeface="Times New Roman"/>
                <a:sym typeface="Times New Roman"/>
              </a:rPr>
              <a:t>min </a:t>
            </a:r>
            <a:r>
              <a:rPr lang="en-US" sz="2000">
                <a:latin typeface="Times New Roman"/>
                <a:ea typeface="Times New Roman"/>
                <a:cs typeface="Times New Roman"/>
                <a:sym typeface="Times New Roman"/>
              </a:rPr>
              <a:t>=3 (from the property of Hamming Code)</a:t>
            </a:r>
            <a:endParaRPr/>
          </a:p>
          <a:p>
            <a:pPr indent="-228600" lvl="0" marL="228600" rtl="0" algn="l">
              <a:lnSpc>
                <a:spcPct val="9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Hence S=2 which indicated that HC detects 2 errors.</a:t>
            </a:r>
            <a:endParaRPr/>
          </a:p>
          <a:p>
            <a:pPr indent="-228600" lvl="0" marL="228600" rtl="0" algn="l">
              <a:lnSpc>
                <a:spcPct val="9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For Correction of errors: d</a:t>
            </a:r>
            <a:r>
              <a:rPr baseline="-25000" lang="en-US" sz="2000">
                <a:latin typeface="Times New Roman"/>
                <a:ea typeface="Times New Roman"/>
                <a:cs typeface="Times New Roman"/>
                <a:sym typeface="Times New Roman"/>
              </a:rPr>
              <a:t>min </a:t>
            </a:r>
            <a:r>
              <a:rPr lang="en-US" sz="2000">
                <a:latin typeface="Times New Roman"/>
                <a:ea typeface="Times New Roman"/>
                <a:cs typeface="Times New Roman"/>
                <a:sym typeface="Times New Roman"/>
              </a:rPr>
              <a:t>&lt;= 2t+1, if we put d</a:t>
            </a:r>
            <a:r>
              <a:rPr baseline="-25000" lang="en-US" sz="2000">
                <a:latin typeface="Times New Roman"/>
                <a:ea typeface="Times New Roman"/>
                <a:cs typeface="Times New Roman"/>
                <a:sym typeface="Times New Roman"/>
              </a:rPr>
              <a:t>min </a:t>
            </a:r>
            <a:r>
              <a:rPr lang="en-US" sz="2000">
                <a:latin typeface="Times New Roman"/>
                <a:ea typeface="Times New Roman"/>
                <a:cs typeface="Times New Roman"/>
                <a:sym typeface="Times New Roman"/>
              </a:rPr>
              <a:t>=3, we get t=1 which indicate HC can correct single bit error.</a:t>
            </a:r>
            <a:endParaRPr/>
          </a:p>
          <a:p>
            <a:pPr indent="-101600" lvl="0" marL="228600" rtl="0" algn="l">
              <a:lnSpc>
                <a:spcPct val="90000"/>
              </a:lnSpc>
              <a:spcBef>
                <a:spcPts val="10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The value of the Hamming code can be summarized: </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Detection of 2 bit errors (assuming no correction is attempted); </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Correction of single bit errors; </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Cost of 3 bits added to a 4-bit message. </a:t>
            </a:r>
            <a:endParaRPr/>
          </a:p>
          <a:p>
            <a:pPr indent="-228600" lvl="0" marL="228600" rtl="0" algn="l">
              <a:lnSpc>
                <a:spcPct val="9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The ability to correct single bit errors comes at a cost which is less than sending the entire message twice. (Recall that simply sending a message twice accomplishes no error correction.) </a:t>
            </a:r>
            <a:endParaRPr/>
          </a:p>
          <a:p>
            <a:pPr indent="-101600" lvl="0" marL="228600" rtl="0" algn="l">
              <a:lnSpc>
                <a:spcPct val="90000"/>
              </a:lnSpc>
              <a:spcBef>
                <a:spcPts val="1000"/>
              </a:spcBef>
              <a:spcAft>
                <a:spcPts val="0"/>
              </a:spcAft>
              <a:buClr>
                <a:schemeClr val="dk1"/>
              </a:buClr>
              <a:buSzPts val="2000"/>
              <a:buFont typeface="Arial"/>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152400" y="274973"/>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Hamming Code</a:t>
            </a:r>
            <a:endParaRPr b="1">
              <a:latin typeface="Times New Roman"/>
              <a:ea typeface="Times New Roman"/>
              <a:cs typeface="Times New Roman"/>
              <a:sym typeface="Times New Roman"/>
            </a:endParaRPr>
          </a:p>
        </p:txBody>
      </p:sp>
      <p:sp>
        <p:nvSpPr>
          <p:cNvPr id="282" name="Google Shape;282;p32"/>
          <p:cNvSpPr txBox="1"/>
          <p:nvPr>
            <p:ph idx="1" type="body"/>
          </p:nvPr>
        </p:nvSpPr>
        <p:spPr>
          <a:xfrm>
            <a:off x="896949" y="5550034"/>
            <a:ext cx="10320270" cy="11430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Calibri"/>
              <a:buNone/>
            </a:pPr>
            <a:r>
              <a:rPr lang="en-US"/>
              <a:t>Example of an (11, 7) Hamming code correcting a single-bit error.</a:t>
            </a:r>
            <a:endParaRPr/>
          </a:p>
        </p:txBody>
      </p:sp>
      <p:pic>
        <p:nvPicPr>
          <p:cNvPr id="283" name="Google Shape;283;p32"/>
          <p:cNvPicPr preferRelativeResize="0"/>
          <p:nvPr/>
        </p:nvPicPr>
        <p:blipFill rotWithShape="1">
          <a:blip r:embed="rId3">
            <a:alphaModFix/>
          </a:blip>
          <a:srcRect b="0" l="0" r="0" t="0"/>
          <a:stretch/>
        </p:blipFill>
        <p:spPr>
          <a:xfrm>
            <a:off x="162574" y="1411623"/>
            <a:ext cx="11789020" cy="413841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198782" y="142046"/>
            <a:ext cx="9144000" cy="9446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Error-Detecting Codes </a:t>
            </a:r>
            <a:endParaRPr/>
          </a:p>
        </p:txBody>
      </p:sp>
      <p:sp>
        <p:nvSpPr>
          <p:cNvPr id="289" name="Google Shape;289;p46"/>
          <p:cNvSpPr txBox="1"/>
          <p:nvPr>
            <p:ph idx="1" type="body"/>
          </p:nvPr>
        </p:nvSpPr>
        <p:spPr>
          <a:xfrm>
            <a:off x="198782" y="1169194"/>
            <a:ext cx="11448805" cy="266068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Three different types of error detecting codes which are Linear, systematic block codes are</a:t>
            </a:r>
            <a:endParaRPr/>
          </a:p>
          <a:p>
            <a:pPr indent="-228600" lvl="0" marL="228600" rtl="0" algn="l">
              <a:lnSpc>
                <a:spcPct val="90000"/>
              </a:lnSpc>
              <a:spcBef>
                <a:spcPts val="100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Parity.</a:t>
            </a:r>
            <a:endParaRPr/>
          </a:p>
          <a:p>
            <a:pPr indent="-228600" lvl="0" marL="228600" rtl="0" algn="l">
              <a:lnSpc>
                <a:spcPct val="90000"/>
              </a:lnSpc>
              <a:spcBef>
                <a:spcPts val="100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Checksums.</a:t>
            </a:r>
            <a:endParaRPr/>
          </a:p>
          <a:p>
            <a:pPr indent="-228600" lvl="0" marL="228600" rtl="0" algn="l">
              <a:lnSpc>
                <a:spcPct val="90000"/>
              </a:lnSpc>
              <a:spcBef>
                <a:spcPts val="1000"/>
              </a:spcBef>
              <a:spcAft>
                <a:spcPts val="0"/>
              </a:spcAft>
              <a:buClr>
                <a:schemeClr val="dk1"/>
              </a:buClr>
              <a:buSzPts val="3200"/>
              <a:buFont typeface="Times New Roman"/>
              <a:buAutoNum type="arabicPeriod"/>
            </a:pPr>
            <a:r>
              <a:rPr lang="en-US" sz="3200">
                <a:latin typeface="Times New Roman"/>
                <a:ea typeface="Times New Roman"/>
                <a:cs typeface="Times New Roman"/>
                <a:sym typeface="Times New Roman"/>
              </a:rPr>
              <a:t>Cyclic Redundancy Checks (CRCs).</a:t>
            </a:r>
            <a:endParaRPr/>
          </a:p>
        </p:txBody>
      </p:sp>
      <p:pic>
        <p:nvPicPr>
          <p:cNvPr id="290" name="Google Shape;290;p46"/>
          <p:cNvPicPr preferRelativeResize="0"/>
          <p:nvPr/>
        </p:nvPicPr>
        <p:blipFill rotWithShape="1">
          <a:blip r:embed="rId3">
            <a:alphaModFix/>
          </a:blip>
          <a:srcRect b="0" l="0" r="0" t="0"/>
          <a:stretch/>
        </p:blipFill>
        <p:spPr>
          <a:xfrm>
            <a:off x="596348" y="3912394"/>
            <a:ext cx="10800522" cy="253420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142740" y="184821"/>
            <a:ext cx="10515600" cy="7295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1. Parity Check</a:t>
            </a:r>
            <a:endParaRPr/>
          </a:p>
        </p:txBody>
      </p:sp>
      <p:sp>
        <p:nvSpPr>
          <p:cNvPr id="296" name="Google Shape;296;p47"/>
          <p:cNvSpPr txBox="1"/>
          <p:nvPr/>
        </p:nvSpPr>
        <p:spPr>
          <a:xfrm>
            <a:off x="142740" y="1093312"/>
            <a:ext cx="11906520" cy="2744788"/>
          </a:xfrm>
          <a:prstGeom prst="rect">
            <a:avLst/>
          </a:prstGeom>
          <a:noFill/>
          <a:ln>
            <a:noFill/>
          </a:ln>
        </p:spPr>
        <p:txBody>
          <a:bodyPr anchorCtr="0" anchor="t" bIns="45700" lIns="91425" spcFirstLastPara="1" rIns="91425" wrap="square" tIns="45700">
            <a:noAutofit/>
          </a:bodyPr>
          <a:lstStyle/>
          <a:p>
            <a:pPr indent="-341313" lvl="0" marL="341313"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A k-bit dataword is changed to an n-bit codeword where n = k + 1.</a:t>
            </a:r>
            <a:endParaRPr b="0" i="0" sz="1400" u="none" cap="none" strike="noStrike">
              <a:solidFill>
                <a:srgbClr val="000000"/>
              </a:solidFill>
              <a:latin typeface="Arial"/>
              <a:ea typeface="Arial"/>
              <a:cs typeface="Arial"/>
              <a:sym typeface="Arial"/>
            </a:endParaRPr>
          </a:p>
          <a:p>
            <a:pPr indent="-341313" lvl="0" marL="341313" marR="0" rtl="0" algn="just">
              <a:lnSpc>
                <a:spcPct val="100000"/>
              </a:lnSpc>
              <a:spcBef>
                <a:spcPts val="55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The extra bit (called the parity bit), is selected to make the total number of 1s in the codeword even.</a:t>
            </a:r>
            <a:endParaRPr b="0" i="0" sz="1400" u="none" cap="none" strike="noStrike">
              <a:solidFill>
                <a:srgbClr val="000000"/>
              </a:solidFill>
              <a:latin typeface="Arial"/>
              <a:ea typeface="Arial"/>
              <a:cs typeface="Arial"/>
              <a:sym typeface="Arial"/>
            </a:endParaRPr>
          </a:p>
          <a:p>
            <a:pPr indent="-341313" lvl="0" marL="341313" marR="0" rtl="0" algn="just">
              <a:lnSpc>
                <a:spcPct val="100000"/>
              </a:lnSpc>
              <a:spcBef>
                <a:spcPts val="55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The minimum Hamming distance d</a:t>
            </a:r>
            <a:r>
              <a:rPr b="0" baseline="-25000" i="0" lang="en-US" sz="2400" u="none" cap="none" strike="noStrike">
                <a:solidFill>
                  <a:srgbClr val="000000"/>
                </a:solidFill>
                <a:latin typeface="Times New Roman"/>
                <a:ea typeface="Times New Roman"/>
                <a:cs typeface="Times New Roman"/>
                <a:sym typeface="Times New Roman"/>
              </a:rPr>
              <a:t>min</a:t>
            </a:r>
            <a:r>
              <a:rPr b="0" i="0" lang="en-US" sz="2400" u="none" cap="none" strike="noStrike">
                <a:solidFill>
                  <a:srgbClr val="000000"/>
                </a:solidFill>
                <a:latin typeface="Times New Roman"/>
                <a:ea typeface="Times New Roman"/>
                <a:cs typeface="Times New Roman"/>
                <a:sym typeface="Times New Roman"/>
              </a:rPr>
              <a:t> = 2, which means that the code is a single-bit error-detecting code.</a:t>
            </a:r>
            <a:endParaRPr b="0" i="0" sz="1400" u="none" cap="none" strike="noStrike">
              <a:solidFill>
                <a:srgbClr val="000000"/>
              </a:solidFill>
              <a:latin typeface="Arial"/>
              <a:ea typeface="Arial"/>
              <a:cs typeface="Arial"/>
              <a:sym typeface="Arial"/>
            </a:endParaRPr>
          </a:p>
          <a:p>
            <a:pPr indent="-341313" lvl="0" marL="341313" marR="0" rtl="0" algn="just">
              <a:lnSpc>
                <a:spcPct val="100000"/>
              </a:lnSpc>
              <a:spcBef>
                <a:spcPts val="55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Example of parity-check code with k = 4, n = 5; C (5,4) :</a:t>
            </a:r>
            <a:endParaRPr b="0" i="0" sz="1400" u="none" cap="none" strike="noStrike">
              <a:solidFill>
                <a:srgbClr val="000000"/>
              </a:solidFill>
              <a:latin typeface="Arial"/>
              <a:ea typeface="Arial"/>
              <a:cs typeface="Arial"/>
              <a:sym typeface="Arial"/>
            </a:endParaRPr>
          </a:p>
          <a:p>
            <a:pPr indent="-325438" lvl="1" marL="668338" marR="0" rtl="0" algn="just">
              <a:lnSpc>
                <a:spcPct val="100000"/>
              </a:lnSpc>
              <a:spcBef>
                <a:spcPts val="45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97" name="Google Shape;297;p47"/>
          <p:cNvPicPr preferRelativeResize="0"/>
          <p:nvPr/>
        </p:nvPicPr>
        <p:blipFill rotWithShape="1">
          <a:blip r:embed="rId3">
            <a:alphaModFix/>
          </a:blip>
          <a:srcRect b="0" l="0" r="0" t="0"/>
          <a:stretch/>
        </p:blipFill>
        <p:spPr>
          <a:xfrm>
            <a:off x="721216" y="3748893"/>
            <a:ext cx="9684913" cy="310910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202096" y="153091"/>
            <a:ext cx="10515600" cy="6287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Parity Codes</a:t>
            </a:r>
            <a:endParaRPr/>
          </a:p>
        </p:txBody>
      </p:sp>
      <p:sp>
        <p:nvSpPr>
          <p:cNvPr id="303" name="Google Shape;303;p48"/>
          <p:cNvSpPr txBox="1"/>
          <p:nvPr>
            <p:ph idx="1" type="body"/>
          </p:nvPr>
        </p:nvSpPr>
        <p:spPr>
          <a:xfrm>
            <a:off x="838200" y="98066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Interleaving of parity bits to detect a burst error.</a:t>
            </a:r>
            <a:endParaRPr/>
          </a:p>
        </p:txBody>
      </p:sp>
      <p:pic>
        <p:nvPicPr>
          <p:cNvPr id="304" name="Google Shape;304;p48"/>
          <p:cNvPicPr preferRelativeResize="0"/>
          <p:nvPr/>
        </p:nvPicPr>
        <p:blipFill rotWithShape="1">
          <a:blip r:embed="rId3">
            <a:alphaModFix/>
          </a:blip>
          <a:srcRect b="0" l="0" r="0" t="0"/>
          <a:stretch/>
        </p:blipFill>
        <p:spPr>
          <a:xfrm>
            <a:off x="443324" y="1526001"/>
            <a:ext cx="11430623" cy="52611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nvSpPr>
        <p:spPr>
          <a:xfrm>
            <a:off x="381000" y="88071"/>
            <a:ext cx="5715000" cy="520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Times New Roman"/>
              <a:buNone/>
            </a:pPr>
            <a:r>
              <a:rPr b="1" i="1" lang="en-US" sz="2800" u="none" cap="none" strike="noStrike">
                <a:solidFill>
                  <a:srgbClr val="000000"/>
                </a:solidFill>
                <a:latin typeface="Times New Roman"/>
                <a:ea typeface="Times New Roman"/>
                <a:cs typeface="Times New Roman"/>
                <a:sym typeface="Times New Roman"/>
              </a:rPr>
              <a:t>Even-parity concept</a:t>
            </a:r>
            <a:endParaRPr b="0" i="0" sz="1400" u="none" cap="none" strike="noStrike">
              <a:solidFill>
                <a:srgbClr val="000000"/>
              </a:solidFill>
              <a:latin typeface="Arial"/>
              <a:ea typeface="Arial"/>
              <a:cs typeface="Arial"/>
              <a:sym typeface="Arial"/>
            </a:endParaRPr>
          </a:p>
        </p:txBody>
      </p:sp>
      <p:pic>
        <p:nvPicPr>
          <p:cNvPr id="311" name="Google Shape;311;p49"/>
          <p:cNvPicPr preferRelativeResize="0"/>
          <p:nvPr/>
        </p:nvPicPr>
        <p:blipFill rotWithShape="1">
          <a:blip r:embed="rId3">
            <a:alphaModFix/>
          </a:blip>
          <a:srcRect b="0" l="0" r="0" t="0"/>
          <a:stretch/>
        </p:blipFill>
        <p:spPr>
          <a:xfrm>
            <a:off x="1603513" y="2150317"/>
            <a:ext cx="8958470" cy="4619612"/>
          </a:xfrm>
          <a:prstGeom prst="rect">
            <a:avLst/>
          </a:prstGeom>
          <a:noFill/>
          <a:ln>
            <a:noFill/>
          </a:ln>
        </p:spPr>
      </p:pic>
      <p:sp>
        <p:nvSpPr>
          <p:cNvPr id="312" name="Google Shape;312;p49"/>
          <p:cNvSpPr/>
          <p:nvPr/>
        </p:nvSpPr>
        <p:spPr>
          <a:xfrm>
            <a:off x="477077" y="692150"/>
            <a:ext cx="11171583" cy="1202510"/>
          </a:xfrm>
          <a:prstGeom prst="rect">
            <a:avLst/>
          </a:prstGeom>
          <a:solidFill>
            <a:srgbClr val="FFFFFF"/>
          </a:solidFill>
          <a:ln cap="sq" cmpd="sng" w="57225">
            <a:solidFill>
              <a:srgbClr val="FF0066"/>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Times New Roman"/>
                <a:ea typeface="Times New Roman"/>
                <a:cs typeface="Times New Roman"/>
                <a:sym typeface="Times New Roman"/>
              </a:rPr>
              <a:t>A parity bit is added to every data unit so that the total number of 1s is even (or odd for odd-parity).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nvSpPr>
        <p:spPr>
          <a:xfrm>
            <a:off x="581786" y="368509"/>
            <a:ext cx="1994755" cy="586957"/>
          </a:xfrm>
          <a:prstGeom prst="rect">
            <a:avLst/>
          </a:prstGeom>
          <a:solidFill>
            <a:srgbClr val="FFFFFF"/>
          </a:solidFill>
          <a:ln cap="sq" cmpd="sng" w="38150">
            <a:solidFill>
              <a:srgbClr val="FF33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1" lang="en-US" sz="3200" u="none" cap="none" strike="noStrike">
                <a:solidFill>
                  <a:srgbClr val="000000"/>
                </a:solidFill>
                <a:latin typeface="Times New Roman"/>
                <a:ea typeface="Times New Roman"/>
                <a:cs typeface="Times New Roman"/>
                <a:sym typeface="Times New Roman"/>
              </a:rPr>
              <a:t>Example 1</a:t>
            </a:r>
            <a:endParaRPr b="0" i="0" sz="1400" u="none" cap="none" strike="noStrike">
              <a:solidFill>
                <a:srgbClr val="000000"/>
              </a:solidFill>
              <a:latin typeface="Arial"/>
              <a:ea typeface="Arial"/>
              <a:cs typeface="Arial"/>
              <a:sym typeface="Arial"/>
            </a:endParaRPr>
          </a:p>
        </p:txBody>
      </p:sp>
      <p:sp>
        <p:nvSpPr>
          <p:cNvPr id="319" name="Google Shape;319;p50"/>
          <p:cNvSpPr/>
          <p:nvPr/>
        </p:nvSpPr>
        <p:spPr>
          <a:xfrm>
            <a:off x="318053" y="1410805"/>
            <a:ext cx="11489634" cy="3518528"/>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Suppose the sender wants to send the word </a:t>
            </a:r>
            <a:r>
              <a:rPr b="0" i="1" lang="en-US" sz="3600" u="none" cap="none" strike="noStrike">
                <a:solidFill>
                  <a:srgbClr val="000000"/>
                </a:solidFill>
                <a:latin typeface="Times New Roman"/>
                <a:ea typeface="Times New Roman"/>
                <a:cs typeface="Times New Roman"/>
                <a:sym typeface="Times New Roman"/>
              </a:rPr>
              <a:t>world</a:t>
            </a:r>
            <a:r>
              <a:rPr b="0" i="0" lang="en-US" sz="3600" u="none" cap="none" strike="noStrike">
                <a:solidFill>
                  <a:srgbClr val="000000"/>
                </a:solidFill>
                <a:latin typeface="Times New Roman"/>
                <a:ea typeface="Times New Roman"/>
                <a:cs typeface="Times New Roman"/>
                <a:sym typeface="Times New Roman"/>
              </a:rPr>
              <a:t>. In ASCII the five characters are coded 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 </a:t>
            </a:r>
            <a:r>
              <a:rPr b="1" i="0" lang="en-US" sz="3600" u="none" cap="none" strike="noStrike">
                <a:solidFill>
                  <a:srgbClr val="000000"/>
                </a:solidFill>
                <a:latin typeface="Times New Roman"/>
                <a:ea typeface="Times New Roman"/>
                <a:cs typeface="Times New Roman"/>
                <a:sym typeface="Times New Roman"/>
              </a:rPr>
              <a:t>1110111   1101111   1110010   1101100   1100100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The following shows the actual bits sent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 1110111</a:t>
            </a:r>
            <a:r>
              <a:rPr b="1" i="0" lang="en-US" sz="3600" u="sng" cap="none" strike="noStrike">
                <a:solidFill>
                  <a:srgbClr val="009999"/>
                </a:solidFill>
                <a:latin typeface="Times New Roman"/>
                <a:ea typeface="Times New Roman"/>
                <a:cs typeface="Times New Roman"/>
                <a:sym typeface="Times New Roman"/>
              </a:rPr>
              <a:t>0</a:t>
            </a:r>
            <a:r>
              <a:rPr b="0" i="0" lang="en-US" sz="3600" u="none" cap="none" strike="noStrike">
                <a:solidFill>
                  <a:srgbClr val="000000"/>
                </a:solidFill>
                <a:latin typeface="Times New Roman"/>
                <a:ea typeface="Times New Roman"/>
                <a:cs typeface="Times New Roman"/>
                <a:sym typeface="Times New Roman"/>
              </a:rPr>
              <a:t>   1101111</a:t>
            </a:r>
            <a:r>
              <a:rPr b="1" i="0" lang="en-US" sz="3600" u="sng" cap="none" strike="noStrike">
                <a:solidFill>
                  <a:srgbClr val="009999"/>
                </a:solidFill>
                <a:latin typeface="Times New Roman"/>
                <a:ea typeface="Times New Roman"/>
                <a:cs typeface="Times New Roman"/>
                <a:sym typeface="Times New Roman"/>
              </a:rPr>
              <a:t>0</a:t>
            </a:r>
            <a:r>
              <a:rPr b="0" i="0" lang="en-US" sz="3600" u="none" cap="none" strike="noStrike">
                <a:solidFill>
                  <a:srgbClr val="000000"/>
                </a:solidFill>
                <a:latin typeface="Times New Roman"/>
                <a:ea typeface="Times New Roman"/>
                <a:cs typeface="Times New Roman"/>
                <a:sym typeface="Times New Roman"/>
              </a:rPr>
              <a:t>   1110010</a:t>
            </a:r>
            <a:r>
              <a:rPr b="1" i="0" lang="en-US" sz="3600" u="sng" cap="none" strike="noStrike">
                <a:solidFill>
                  <a:srgbClr val="009999"/>
                </a:solidFill>
                <a:latin typeface="Times New Roman"/>
                <a:ea typeface="Times New Roman"/>
                <a:cs typeface="Times New Roman"/>
                <a:sym typeface="Times New Roman"/>
              </a:rPr>
              <a:t>0</a:t>
            </a:r>
            <a:r>
              <a:rPr b="0" i="0" lang="en-US" sz="3600" u="none" cap="none" strike="noStrike">
                <a:solidFill>
                  <a:srgbClr val="000000"/>
                </a:solidFill>
                <a:latin typeface="Times New Roman"/>
                <a:ea typeface="Times New Roman"/>
                <a:cs typeface="Times New Roman"/>
                <a:sym typeface="Times New Roman"/>
              </a:rPr>
              <a:t>   1101100</a:t>
            </a:r>
            <a:r>
              <a:rPr b="1" i="0" lang="en-US" sz="3600" u="sng" cap="none" strike="noStrike">
                <a:solidFill>
                  <a:srgbClr val="009999"/>
                </a:solidFill>
                <a:latin typeface="Times New Roman"/>
                <a:ea typeface="Times New Roman"/>
                <a:cs typeface="Times New Roman"/>
                <a:sym typeface="Times New Roman"/>
              </a:rPr>
              <a:t>0</a:t>
            </a:r>
            <a:r>
              <a:rPr b="0" i="0" lang="en-US" sz="3600" u="none" cap="none" strike="noStrike">
                <a:solidFill>
                  <a:srgbClr val="000000"/>
                </a:solidFill>
                <a:latin typeface="Times New Roman"/>
                <a:ea typeface="Times New Roman"/>
                <a:cs typeface="Times New Roman"/>
                <a:sym typeface="Times New Roman"/>
              </a:rPr>
              <a:t>   1100100</a:t>
            </a:r>
            <a:r>
              <a:rPr b="1" i="0" lang="en-US" sz="3600" u="sng" cap="none" strike="noStrike">
                <a:solidFill>
                  <a:srgbClr val="009999"/>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nvSpPr>
        <p:spPr>
          <a:xfrm>
            <a:off x="356498" y="275744"/>
            <a:ext cx="1994755" cy="586957"/>
          </a:xfrm>
          <a:prstGeom prst="rect">
            <a:avLst/>
          </a:prstGeom>
          <a:solidFill>
            <a:srgbClr val="FFFFFF"/>
          </a:solidFill>
          <a:ln cap="sq" cmpd="sng" w="38150">
            <a:solidFill>
              <a:srgbClr val="FF33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1" lang="en-US" sz="3200" u="none" cap="none" strike="noStrike">
                <a:solidFill>
                  <a:srgbClr val="000000"/>
                </a:solidFill>
                <a:latin typeface="Times New Roman"/>
                <a:ea typeface="Times New Roman"/>
                <a:cs typeface="Times New Roman"/>
                <a:sym typeface="Times New Roman"/>
              </a:rPr>
              <a:t>Example 2</a:t>
            </a:r>
            <a:endParaRPr b="0" i="0" sz="1400" u="none" cap="none" strike="noStrike">
              <a:solidFill>
                <a:srgbClr val="000000"/>
              </a:solidFill>
              <a:latin typeface="Arial"/>
              <a:ea typeface="Arial"/>
              <a:cs typeface="Arial"/>
              <a:sym typeface="Arial"/>
            </a:endParaRPr>
          </a:p>
        </p:txBody>
      </p:sp>
      <p:sp>
        <p:nvSpPr>
          <p:cNvPr id="326" name="Google Shape;326;p51"/>
          <p:cNvSpPr/>
          <p:nvPr/>
        </p:nvSpPr>
        <p:spPr>
          <a:xfrm>
            <a:off x="337274" y="1437311"/>
            <a:ext cx="11517451" cy="4110998"/>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Now suppose the word world in Example 1 is received by the receiver without being corrupted in transmission.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 11101110   11011110   11100100   11011000   11001001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The receiver counts the 1s in each character and comes up with even numbers (6, 6, 4, 4,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Result: The data are accepted.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nvSpPr>
        <p:spPr>
          <a:xfrm>
            <a:off x="515525" y="249239"/>
            <a:ext cx="1994755" cy="586957"/>
          </a:xfrm>
          <a:prstGeom prst="rect">
            <a:avLst/>
          </a:prstGeom>
          <a:solidFill>
            <a:srgbClr val="FFFFFF"/>
          </a:solidFill>
          <a:ln cap="sq" cmpd="sng" w="38150">
            <a:solidFill>
              <a:srgbClr val="FF33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1" lang="en-US" sz="3200" u="none" cap="none" strike="noStrike">
                <a:solidFill>
                  <a:srgbClr val="000000"/>
                </a:solidFill>
                <a:latin typeface="Times New Roman"/>
                <a:ea typeface="Times New Roman"/>
                <a:cs typeface="Times New Roman"/>
                <a:sym typeface="Times New Roman"/>
              </a:rPr>
              <a:t>Example 3</a:t>
            </a:r>
            <a:endParaRPr b="0" i="0" sz="1400" u="none" cap="none" strike="noStrike">
              <a:solidFill>
                <a:srgbClr val="000000"/>
              </a:solidFill>
              <a:latin typeface="Arial"/>
              <a:ea typeface="Arial"/>
              <a:cs typeface="Arial"/>
              <a:sym typeface="Arial"/>
            </a:endParaRPr>
          </a:p>
        </p:txBody>
      </p:sp>
      <p:sp>
        <p:nvSpPr>
          <p:cNvPr id="333" name="Google Shape;333;p52"/>
          <p:cNvSpPr/>
          <p:nvPr/>
        </p:nvSpPr>
        <p:spPr>
          <a:xfrm>
            <a:off x="268355" y="1357796"/>
            <a:ext cx="11406810" cy="4664996"/>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Now suppose the word world in Example 1 is corrupted during transmission.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 11111110   11011110   11101100   11011000   11001001</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The receiver counts the 1s in each character and comes up with even and odd numbers (7, 6, 5, 4, 4).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75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Result: The receiver knows that the data are corrupted, discards them, and asks for retransmission.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310167" y="146185"/>
            <a:ext cx="10515600" cy="909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2.1  Data Link Layer Issues</a:t>
            </a:r>
            <a:endParaRPr/>
          </a:p>
        </p:txBody>
      </p:sp>
      <p:sp>
        <p:nvSpPr>
          <p:cNvPr id="102" name="Google Shape;102;p4"/>
          <p:cNvSpPr txBox="1"/>
          <p:nvPr>
            <p:ph idx="1" type="body"/>
          </p:nvPr>
        </p:nvSpPr>
        <p:spPr>
          <a:xfrm>
            <a:off x="207136" y="1056069"/>
            <a:ext cx="10515600" cy="164849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Each frame has a </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frame header – a field for holding the packet, and</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frame trailer.</a:t>
            </a:r>
            <a:endParaRPr/>
          </a:p>
          <a:p>
            <a:pPr indent="-228600" lvl="0" marL="228600" rtl="0" algn="l">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Frame Management is what Data Link Layer does.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103" name="Google Shape;103;p4"/>
          <p:cNvPicPr preferRelativeResize="0"/>
          <p:nvPr/>
        </p:nvPicPr>
        <p:blipFill rotWithShape="1">
          <a:blip r:embed="rId3">
            <a:alphaModFix/>
          </a:blip>
          <a:srcRect b="0" l="0" r="0" t="0"/>
          <a:stretch/>
        </p:blipFill>
        <p:spPr>
          <a:xfrm>
            <a:off x="721217" y="2896672"/>
            <a:ext cx="10483403" cy="3231263"/>
          </a:xfrm>
          <a:prstGeom prst="rect">
            <a:avLst/>
          </a:prstGeom>
          <a:noFill/>
          <a:ln>
            <a:noFill/>
          </a:ln>
        </p:spPr>
      </p:pic>
      <p:sp>
        <p:nvSpPr>
          <p:cNvPr id="104" name="Google Shape;104;p4"/>
          <p:cNvSpPr txBox="1"/>
          <p:nvPr/>
        </p:nvSpPr>
        <p:spPr>
          <a:xfrm>
            <a:off x="3786388" y="6127935"/>
            <a:ext cx="75470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Relationship between packets and frames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nvSpPr>
        <p:spPr>
          <a:xfrm>
            <a:off x="318051" y="0"/>
            <a:ext cx="3101009" cy="58695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cap="none" strike="noStrike">
                <a:solidFill>
                  <a:srgbClr val="000000"/>
                </a:solidFill>
                <a:latin typeface="Times New Roman"/>
                <a:ea typeface="Times New Roman"/>
                <a:cs typeface="Times New Roman"/>
                <a:sym typeface="Times New Roman"/>
              </a:rPr>
              <a:t>2. Checksum</a:t>
            </a:r>
            <a:endParaRPr b="0" i="0" sz="1400" u="none" cap="none" strike="noStrike">
              <a:solidFill>
                <a:srgbClr val="000000"/>
              </a:solidFill>
              <a:latin typeface="Arial"/>
              <a:ea typeface="Arial"/>
              <a:cs typeface="Arial"/>
              <a:sym typeface="Arial"/>
            </a:endParaRPr>
          </a:p>
        </p:txBody>
      </p:sp>
      <p:pic>
        <p:nvPicPr>
          <p:cNvPr id="340" name="Google Shape;340;p53"/>
          <p:cNvPicPr preferRelativeResize="0"/>
          <p:nvPr/>
        </p:nvPicPr>
        <p:blipFill rotWithShape="1">
          <a:blip r:embed="rId3">
            <a:alphaModFix/>
          </a:blip>
          <a:srcRect b="0" l="0" r="0" t="0"/>
          <a:stretch/>
        </p:blipFill>
        <p:spPr>
          <a:xfrm>
            <a:off x="954159" y="2851150"/>
            <a:ext cx="9939128" cy="4006850"/>
          </a:xfrm>
          <a:prstGeom prst="rect">
            <a:avLst/>
          </a:prstGeom>
          <a:noFill/>
          <a:ln>
            <a:noFill/>
          </a:ln>
        </p:spPr>
      </p:pic>
      <p:sp>
        <p:nvSpPr>
          <p:cNvPr id="341" name="Google Shape;341;p53"/>
          <p:cNvSpPr txBox="1"/>
          <p:nvPr/>
        </p:nvSpPr>
        <p:spPr>
          <a:xfrm>
            <a:off x="6059487" y="620714"/>
            <a:ext cx="5178355" cy="2125839"/>
          </a:xfrm>
          <a:prstGeom prst="rect">
            <a:avLst/>
          </a:prstGeom>
          <a:no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341313" lvl="0" marL="342900" marR="0" rtl="0" algn="l">
              <a:lnSpc>
                <a:spcPct val="100000"/>
              </a:lnSpc>
              <a:spcBef>
                <a:spcPts val="0"/>
              </a:spcBef>
              <a:spcAft>
                <a:spcPts val="0"/>
              </a:spcAft>
              <a:buClr>
                <a:srgbClr val="009999"/>
              </a:buClr>
              <a:buSzPts val="1800"/>
              <a:buFont typeface="Arial"/>
              <a:buNone/>
            </a:pPr>
            <a:r>
              <a:rPr b="1" i="0" lang="en-US" sz="1800" u="none" cap="none" strike="noStrike">
                <a:solidFill>
                  <a:srgbClr val="009999"/>
                </a:solidFill>
                <a:latin typeface="Arial"/>
                <a:ea typeface="Arial"/>
                <a:cs typeface="Arial"/>
                <a:sym typeface="Arial"/>
              </a:rPr>
              <a:t>The sender follows these steps:</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The unit is divided into k sections, each of n bits.</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All sections are added using one’s complement to get the sum.</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The sum is complemented and becomes the checksum.</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The checksum is sent with the data</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42" name="Google Shape;342;p53"/>
          <p:cNvSpPr txBox="1"/>
          <p:nvPr/>
        </p:nvSpPr>
        <p:spPr>
          <a:xfrm>
            <a:off x="954159" y="620713"/>
            <a:ext cx="4675118" cy="2064284"/>
          </a:xfrm>
          <a:prstGeom prst="rect">
            <a:avLst/>
          </a:prstGeom>
          <a:no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341313" lvl="0" marL="342900" marR="0" rtl="0" algn="l">
              <a:lnSpc>
                <a:spcPct val="100000"/>
              </a:lnSpc>
              <a:spcBef>
                <a:spcPts val="0"/>
              </a:spcBef>
              <a:spcAft>
                <a:spcPts val="0"/>
              </a:spcAft>
              <a:buClr>
                <a:srgbClr val="009999"/>
              </a:buClr>
              <a:buSzPts val="1600"/>
              <a:buFont typeface="Arial"/>
              <a:buNone/>
            </a:pPr>
            <a:r>
              <a:rPr b="1" i="0" lang="en-US" sz="1600" u="none" cap="none" strike="noStrike">
                <a:solidFill>
                  <a:srgbClr val="009999"/>
                </a:solidFill>
                <a:latin typeface="Arial"/>
                <a:ea typeface="Arial"/>
                <a:cs typeface="Arial"/>
                <a:sym typeface="Arial"/>
              </a:rPr>
              <a:t>The receiver follows these steps:</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The unit is divided into k sections, each of n bits.</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All sections are added using one’s complement to get the sum.</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The sum is complemented.</a:t>
            </a:r>
            <a:endParaRPr b="0" i="0" sz="1400" u="none" cap="none" strike="noStrike">
              <a:solidFill>
                <a:srgbClr val="000000"/>
              </a:solidFill>
              <a:latin typeface="Arial"/>
              <a:ea typeface="Arial"/>
              <a:cs typeface="Arial"/>
              <a:sym typeface="Arial"/>
            </a:endParaRPr>
          </a:p>
          <a:p>
            <a:pPr indent="-339725" lvl="0" marL="341313" marR="0" rtl="0" algn="l">
              <a:lnSpc>
                <a:spcPct val="100000"/>
              </a:lnSpc>
              <a:spcBef>
                <a:spcPts val="0"/>
              </a:spcBef>
              <a:spcAft>
                <a:spcPts val="0"/>
              </a:spcAft>
              <a:buClr>
                <a:srgbClr val="000000"/>
              </a:buClr>
              <a:buSzPts val="1600"/>
              <a:buFont typeface="Times New Roman"/>
              <a:buAutoNum type="arabicPeriod"/>
            </a:pPr>
            <a:r>
              <a:rPr b="1" i="0" lang="en-US" sz="1600" u="none" cap="none" strike="noStrike">
                <a:solidFill>
                  <a:srgbClr val="000000"/>
                </a:solidFill>
                <a:latin typeface="Arial"/>
                <a:ea typeface="Arial"/>
                <a:cs typeface="Arial"/>
                <a:sym typeface="Arial"/>
              </a:rPr>
              <a:t>If the result is zero, the data are accepted: otherwise, rejected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nvSpPr>
        <p:spPr>
          <a:xfrm>
            <a:off x="198784" y="156371"/>
            <a:ext cx="11542642" cy="2376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Implementation of checksum</a:t>
            </a:r>
            <a:endParaRPr b="0" i="0" sz="1400" u="none" cap="none" strike="noStrike">
              <a:solidFill>
                <a:srgbClr val="000000"/>
              </a:solidFill>
              <a:latin typeface="Arial"/>
              <a:ea typeface="Arial"/>
              <a:cs typeface="Arial"/>
              <a:sym typeface="Arial"/>
            </a:endParaRPr>
          </a:p>
          <a:p>
            <a:pPr indent="-342900" lvl="1" marL="685800" marR="0" rtl="0" algn="l">
              <a:lnSpc>
                <a:spcPct val="100000"/>
              </a:lnSpc>
              <a:spcBef>
                <a:spcPts val="500"/>
              </a:spcBef>
              <a:spcAft>
                <a:spcPts val="0"/>
              </a:spcAft>
              <a:buClr>
                <a:srgbClr val="000000"/>
              </a:buClr>
              <a:buSzPts val="2400"/>
              <a:buFont typeface="Noto Sans"/>
              <a:buChar char="⮚"/>
            </a:pPr>
            <a:r>
              <a:rPr b="0" i="0" lang="en-US" sz="2400" u="none" cap="none" strike="noStrike">
                <a:solidFill>
                  <a:srgbClr val="000000"/>
                </a:solidFill>
                <a:latin typeface="Times New Roman"/>
                <a:ea typeface="Times New Roman"/>
                <a:cs typeface="Times New Roman"/>
                <a:sym typeface="Times New Roman"/>
              </a:rPr>
              <a:t>The sender initializes the checksum to 0 and adds all data items and the checksum. </a:t>
            </a:r>
            <a:endParaRPr b="0" i="0" sz="1400" u="none" cap="none" strike="noStrike">
              <a:solidFill>
                <a:srgbClr val="000000"/>
              </a:solidFill>
              <a:latin typeface="Arial"/>
              <a:ea typeface="Arial"/>
              <a:cs typeface="Arial"/>
              <a:sym typeface="Arial"/>
            </a:endParaRPr>
          </a:p>
          <a:p>
            <a:pPr indent="-342900" lvl="1" marL="685800" marR="0" rtl="0" algn="l">
              <a:lnSpc>
                <a:spcPct val="100000"/>
              </a:lnSpc>
              <a:spcBef>
                <a:spcPts val="500"/>
              </a:spcBef>
              <a:spcAft>
                <a:spcPts val="0"/>
              </a:spcAft>
              <a:buClr>
                <a:srgbClr val="000000"/>
              </a:buClr>
              <a:buSzPts val="2400"/>
              <a:buFont typeface="Noto Sans"/>
              <a:buChar char="⮚"/>
            </a:pPr>
            <a:r>
              <a:rPr b="0" i="0" lang="en-US" sz="2400" u="none" cap="none" strike="noStrike">
                <a:solidFill>
                  <a:srgbClr val="000000"/>
                </a:solidFill>
                <a:latin typeface="Times New Roman"/>
                <a:ea typeface="Times New Roman"/>
                <a:cs typeface="Times New Roman"/>
                <a:sym typeface="Times New Roman"/>
              </a:rPr>
              <a:t> 36 cannot be expressed in 4 bits. The extra two bits are wrapped and added with the sum to create the wrapped sum value 6.</a:t>
            </a:r>
            <a:endParaRPr b="0" i="0" sz="1400" u="none" cap="none" strike="noStrike">
              <a:solidFill>
                <a:srgbClr val="000000"/>
              </a:solidFill>
              <a:latin typeface="Arial"/>
              <a:ea typeface="Arial"/>
              <a:cs typeface="Arial"/>
              <a:sym typeface="Arial"/>
            </a:endParaRPr>
          </a:p>
          <a:p>
            <a:pPr indent="-342900" lvl="1" marL="685800" marR="0" rtl="0" algn="l">
              <a:lnSpc>
                <a:spcPct val="100000"/>
              </a:lnSpc>
              <a:spcBef>
                <a:spcPts val="500"/>
              </a:spcBef>
              <a:spcAft>
                <a:spcPts val="0"/>
              </a:spcAft>
              <a:buClr>
                <a:srgbClr val="000000"/>
              </a:buClr>
              <a:buSzPts val="2400"/>
              <a:buFont typeface="Noto Sans"/>
              <a:buChar char="⮚"/>
            </a:pPr>
            <a:r>
              <a:rPr b="0" i="0" lang="en-US" sz="2400" u="none" cap="none" strike="noStrike">
                <a:solidFill>
                  <a:srgbClr val="000000"/>
                </a:solidFill>
                <a:latin typeface="Times New Roman"/>
                <a:ea typeface="Times New Roman"/>
                <a:cs typeface="Times New Roman"/>
                <a:sym typeface="Times New Roman"/>
              </a:rPr>
              <a:t> The sum is then complemented, resulting in the checksum value 9 (15 − 6 = 9). </a:t>
            </a:r>
            <a:endParaRPr b="0" i="0" sz="1400" u="none" cap="none" strike="noStrike">
              <a:solidFill>
                <a:srgbClr val="000000"/>
              </a:solidFill>
              <a:latin typeface="Arial"/>
              <a:ea typeface="Arial"/>
              <a:cs typeface="Arial"/>
              <a:sym typeface="Arial"/>
            </a:endParaRPr>
          </a:p>
        </p:txBody>
      </p:sp>
      <p:sp>
        <p:nvSpPr>
          <p:cNvPr id="351" name="Google Shape;351;p54"/>
          <p:cNvSpPr/>
          <p:nvPr/>
        </p:nvSpPr>
        <p:spPr>
          <a:xfrm>
            <a:off x="1524000" y="2776539"/>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52" name="Google Shape;352;p54"/>
          <p:cNvPicPr preferRelativeResize="0"/>
          <p:nvPr/>
        </p:nvPicPr>
        <p:blipFill rotWithShape="1">
          <a:blip r:embed="rId3">
            <a:alphaModFix/>
          </a:blip>
          <a:srcRect b="0" l="0" r="0" t="0"/>
          <a:stretch/>
        </p:blipFill>
        <p:spPr>
          <a:xfrm>
            <a:off x="800100" y="2343150"/>
            <a:ext cx="9867900" cy="451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nvSpPr>
        <p:spPr>
          <a:xfrm>
            <a:off x="291548" y="-1"/>
            <a:ext cx="9957352" cy="81279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2. Checksum</a:t>
            </a:r>
            <a:endParaRPr b="0" i="0" sz="1400" u="none" cap="none" strike="noStrike">
              <a:solidFill>
                <a:srgbClr val="000000"/>
              </a:solidFill>
              <a:latin typeface="Arial"/>
              <a:ea typeface="Arial"/>
              <a:cs typeface="Arial"/>
              <a:sym typeface="Arial"/>
            </a:endParaRPr>
          </a:p>
        </p:txBody>
      </p:sp>
      <p:sp>
        <p:nvSpPr>
          <p:cNvPr id="361" name="Google Shape;361;p55"/>
          <p:cNvSpPr txBox="1"/>
          <p:nvPr/>
        </p:nvSpPr>
        <p:spPr>
          <a:xfrm>
            <a:off x="478872" y="765176"/>
            <a:ext cx="11262553" cy="5831233"/>
          </a:xfrm>
          <a:prstGeom prst="rect">
            <a:avLst/>
          </a:prstGeom>
          <a:noFill/>
          <a:ln>
            <a:noFill/>
          </a:ln>
        </p:spPr>
        <p:txBody>
          <a:bodyPr anchorCtr="0" anchor="t" bIns="45700" lIns="91425" spcFirstLastPara="1" rIns="91425" wrap="square" tIns="45700">
            <a:noAutofit/>
          </a:bodyPr>
          <a:lstStyle/>
          <a:p>
            <a:pPr indent="-341313" lvl="0" marL="341313" marR="0" rtl="0" algn="l">
              <a:lnSpc>
                <a:spcPct val="90000"/>
              </a:lnSpc>
              <a:spcBef>
                <a:spcPts val="0"/>
              </a:spcBef>
              <a:spcAft>
                <a:spcPts val="0"/>
              </a:spcAft>
              <a:buClr>
                <a:srgbClr val="000000"/>
              </a:buClr>
              <a:buSzPts val="2400"/>
              <a:buFont typeface="Times New Roman"/>
              <a:buChar char="•"/>
            </a:pPr>
            <a:r>
              <a:rPr b="1" i="1" lang="en-US" sz="2400" u="none" cap="none" strike="noStrike">
                <a:solidFill>
                  <a:srgbClr val="000000"/>
                </a:solidFill>
                <a:latin typeface="Times New Roman"/>
                <a:ea typeface="Times New Roman"/>
                <a:cs typeface="Times New Roman"/>
                <a:sym typeface="Times New Roman"/>
              </a:rPr>
              <a:t>Internet checksum</a:t>
            </a:r>
            <a:endParaRPr b="0" i="0" sz="1400" u="none" cap="none" strike="noStrike">
              <a:solidFill>
                <a:srgbClr val="000000"/>
              </a:solidFill>
              <a:latin typeface="Arial"/>
              <a:ea typeface="Arial"/>
              <a:cs typeface="Arial"/>
              <a:sym typeface="Arial"/>
            </a:endParaRPr>
          </a:p>
          <a:p>
            <a:pPr indent="-341313" lvl="0" marL="341313" marR="0" rtl="0" algn="l">
              <a:lnSpc>
                <a:spcPct val="90000"/>
              </a:lnSpc>
              <a:spcBef>
                <a:spcPts val="675"/>
              </a:spcBef>
              <a:spcAft>
                <a:spcPts val="0"/>
              </a:spcAft>
              <a:buClr>
                <a:srgbClr val="000000"/>
              </a:buClr>
              <a:buSzPts val="2400"/>
              <a:buFont typeface="Times New Roman"/>
              <a:buChar char="•"/>
            </a:pPr>
            <a:r>
              <a:rPr b="1" i="1" lang="en-US" sz="2400" u="none" cap="none" strike="noStrike">
                <a:solidFill>
                  <a:srgbClr val="000000"/>
                </a:solidFill>
                <a:latin typeface="Times New Roman"/>
                <a:ea typeface="Times New Roman"/>
                <a:cs typeface="Times New Roman"/>
                <a:sym typeface="Times New Roman"/>
              </a:rPr>
              <a:t>Sender site:</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1. The message is divided into 16-bit words.</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2. The value of the checksum word is set to 0.</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3. All words including the checksum are added using one’s complement addition.</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4. The sum is complemented and becomes the checksum.</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5. The checksum is sent with the data.</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0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1313" lvl="0" marL="341313" marR="0" rtl="0" algn="l">
              <a:lnSpc>
                <a:spcPct val="90000"/>
              </a:lnSpc>
              <a:spcBef>
                <a:spcPts val="675"/>
              </a:spcBef>
              <a:spcAft>
                <a:spcPts val="0"/>
              </a:spcAft>
              <a:buClr>
                <a:srgbClr val="000000"/>
              </a:buClr>
              <a:buSzPts val="2400"/>
              <a:buFont typeface="Times New Roman"/>
              <a:buChar char="•"/>
            </a:pPr>
            <a:r>
              <a:rPr b="1" i="1" lang="en-US" sz="2400" u="none" cap="none" strike="noStrike">
                <a:solidFill>
                  <a:srgbClr val="000000"/>
                </a:solidFill>
                <a:latin typeface="Times New Roman"/>
                <a:ea typeface="Times New Roman"/>
                <a:cs typeface="Times New Roman"/>
                <a:sym typeface="Times New Roman"/>
              </a:rPr>
              <a:t>Receiver site:</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2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1. The message (including checksum) is divided into 16-bit words.</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2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2. All words are added using one’s complement addition.</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2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3. The sum is complemented and becomes the new checksum.</a:t>
            </a:r>
            <a:endParaRPr b="0" i="0" sz="1400" u="none" cap="none" strike="noStrike">
              <a:solidFill>
                <a:srgbClr val="000000"/>
              </a:solidFill>
              <a:latin typeface="Arial"/>
              <a:ea typeface="Arial"/>
              <a:cs typeface="Arial"/>
              <a:sym typeface="Arial"/>
            </a:endParaRPr>
          </a:p>
          <a:p>
            <a:pPr indent="0" lvl="1" marL="342900" marR="0" rtl="0" algn="l">
              <a:lnSpc>
                <a:spcPct val="90000"/>
              </a:lnSpc>
              <a:spcBef>
                <a:spcPts val="52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4. If the value of checksum is 0, the message is accepted; otherwise, it is rejected.</a:t>
            </a:r>
            <a:endParaRPr b="0" i="0" sz="1400" u="none" cap="none" strike="noStrike">
              <a:solidFill>
                <a:srgbClr val="000000"/>
              </a:solidFill>
              <a:latin typeface="Arial"/>
              <a:ea typeface="Arial"/>
              <a:cs typeface="Arial"/>
              <a:sym typeface="Arial"/>
            </a:endParaRPr>
          </a:p>
        </p:txBody>
      </p:sp>
      <p:sp>
        <p:nvSpPr>
          <p:cNvPr id="362" name="Google Shape;362;p55"/>
          <p:cNvSpPr/>
          <p:nvPr/>
        </p:nvSpPr>
        <p:spPr>
          <a:xfrm>
            <a:off x="1524000" y="2776539"/>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nvSpPr>
        <p:spPr>
          <a:xfrm>
            <a:off x="344556" y="0"/>
            <a:ext cx="8380343" cy="6238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2. Checksum</a:t>
            </a:r>
            <a:endParaRPr b="0" i="0" sz="1400" u="none" cap="none" strike="noStrike">
              <a:solidFill>
                <a:srgbClr val="000000"/>
              </a:solidFill>
              <a:latin typeface="Arial"/>
              <a:ea typeface="Arial"/>
              <a:cs typeface="Arial"/>
              <a:sym typeface="Arial"/>
            </a:endParaRPr>
          </a:p>
        </p:txBody>
      </p:sp>
      <p:sp>
        <p:nvSpPr>
          <p:cNvPr id="371" name="Google Shape;371;p56"/>
          <p:cNvSpPr txBox="1"/>
          <p:nvPr/>
        </p:nvSpPr>
        <p:spPr>
          <a:xfrm>
            <a:off x="2774467" y="146810"/>
            <a:ext cx="8602662" cy="657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Internet checksum : Example</a:t>
            </a:r>
            <a:endParaRPr b="0" i="0" sz="1400" u="none" cap="none" strike="noStrike">
              <a:solidFill>
                <a:srgbClr val="000000"/>
              </a:solidFill>
              <a:latin typeface="Arial"/>
              <a:ea typeface="Arial"/>
              <a:cs typeface="Arial"/>
              <a:sym typeface="Arial"/>
            </a:endParaRPr>
          </a:p>
        </p:txBody>
      </p:sp>
      <p:sp>
        <p:nvSpPr>
          <p:cNvPr id="372" name="Google Shape;372;p56"/>
          <p:cNvSpPr/>
          <p:nvPr/>
        </p:nvSpPr>
        <p:spPr>
          <a:xfrm>
            <a:off x="1524000" y="2776539"/>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73" name="Google Shape;373;p56"/>
          <p:cNvPicPr preferRelativeResize="0"/>
          <p:nvPr/>
        </p:nvPicPr>
        <p:blipFill rotWithShape="1">
          <a:blip r:embed="rId3">
            <a:alphaModFix/>
          </a:blip>
          <a:srcRect b="0" l="0" r="0" t="0"/>
          <a:stretch/>
        </p:blipFill>
        <p:spPr>
          <a:xfrm>
            <a:off x="302563" y="804035"/>
            <a:ext cx="11518376" cy="5808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nvSpPr>
        <p:spPr>
          <a:xfrm>
            <a:off x="489020" y="156474"/>
            <a:ext cx="1789570" cy="586957"/>
          </a:xfrm>
          <a:prstGeom prst="rect">
            <a:avLst/>
          </a:prstGeom>
          <a:solidFill>
            <a:srgbClr val="FFFFFF"/>
          </a:solidFill>
          <a:ln cap="sq" cmpd="sng" w="38150">
            <a:solidFill>
              <a:srgbClr val="FF33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1" lang="en-US" sz="3200" u="none" cap="none" strike="noStrike">
                <a:solidFill>
                  <a:srgbClr val="000000"/>
                </a:solidFill>
                <a:latin typeface="Times New Roman"/>
                <a:ea typeface="Times New Roman"/>
                <a:cs typeface="Times New Roman"/>
                <a:sym typeface="Times New Roman"/>
              </a:rPr>
              <a:t>Example </a:t>
            </a:r>
            <a:endParaRPr b="0" i="0" sz="1400" u="none" cap="none" strike="noStrike">
              <a:solidFill>
                <a:srgbClr val="000000"/>
              </a:solidFill>
              <a:latin typeface="Arial"/>
              <a:ea typeface="Arial"/>
              <a:cs typeface="Arial"/>
              <a:sym typeface="Arial"/>
            </a:endParaRPr>
          </a:p>
        </p:txBody>
      </p:sp>
      <p:sp>
        <p:nvSpPr>
          <p:cNvPr id="380" name="Google Shape;380;p57"/>
          <p:cNvSpPr/>
          <p:nvPr/>
        </p:nvSpPr>
        <p:spPr>
          <a:xfrm>
            <a:off x="423414" y="961849"/>
            <a:ext cx="11768586" cy="4934301"/>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Suppose the following block of 16 bits is to be sent using a checksum of 8 bits.                     10101001   00111001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numbers are added using one’s complement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10101001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00111001</a:t>
            </a:r>
            <a:br>
              <a:rPr b="0" i="0" lang="en-US" sz="2800" u="none" cap="none" strike="noStrike">
                <a:solidFill>
                  <a:srgbClr val="000000"/>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                           ------------</a:t>
            </a:r>
            <a:br>
              <a:rPr b="0" i="0" lang="en-US" sz="2800" u="none" cap="none" strike="noStrike">
                <a:solidFill>
                  <a:srgbClr val="000000"/>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Sum	                 11100010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Checksum           </a:t>
            </a:r>
            <a:r>
              <a:rPr b="1" i="0" lang="en-US" sz="2800" u="none" cap="none" strike="noStrike">
                <a:solidFill>
                  <a:srgbClr val="CC3300"/>
                </a:solidFill>
                <a:latin typeface="Times New Roman"/>
                <a:ea typeface="Times New Roman"/>
                <a:cs typeface="Times New Roman"/>
                <a:sym typeface="Times New Roman"/>
              </a:rPr>
              <a:t>00011101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pattern sent is       10101001   00111001   </a:t>
            </a:r>
            <a:r>
              <a:rPr b="1" i="0" lang="en-US" sz="2800" u="none" cap="none" strike="noStrike">
                <a:solidFill>
                  <a:srgbClr val="CC3300"/>
                </a:solidFill>
                <a:latin typeface="Times New Roman"/>
                <a:ea typeface="Times New Roman"/>
                <a:cs typeface="Times New Roman"/>
                <a:sym typeface="Times New Roman"/>
              </a:rPr>
              <a:t>00011101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nvSpPr>
        <p:spPr>
          <a:xfrm>
            <a:off x="449263" y="222734"/>
            <a:ext cx="1686978" cy="586957"/>
          </a:xfrm>
          <a:prstGeom prst="rect">
            <a:avLst/>
          </a:prstGeom>
          <a:solidFill>
            <a:srgbClr val="FFFFFF"/>
          </a:solidFill>
          <a:ln cap="sq" cmpd="sng" w="38150">
            <a:solidFill>
              <a:srgbClr val="FF33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1" lang="en-US" sz="3200" u="none" cap="none" strike="noStrike">
                <a:solidFill>
                  <a:srgbClr val="000000"/>
                </a:solidFill>
                <a:latin typeface="Times New Roman"/>
                <a:ea typeface="Times New Roman"/>
                <a:cs typeface="Times New Roman"/>
                <a:sym typeface="Times New Roman"/>
              </a:rPr>
              <a:t>Example</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a:off x="609600" y="1079501"/>
            <a:ext cx="10972800" cy="5126661"/>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Now suppose the receiver receives the pattern sent in previous Example  and there is no error.       10101001   00111001   00011101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When the receiver adds the three sections, it will get all 1s, which, after complementing, is all 0s and shows that there is no error.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10101001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00111001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00011101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Sum			11111111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CC3300"/>
                </a:solidFill>
                <a:latin typeface="Times New Roman"/>
                <a:ea typeface="Times New Roman"/>
                <a:cs typeface="Times New Roman"/>
                <a:sym typeface="Times New Roman"/>
              </a:rPr>
              <a:t>Complement        	</a:t>
            </a:r>
            <a:r>
              <a:rPr b="1" i="0" lang="en-US" sz="2800" u="none" cap="none" strike="noStrike">
                <a:solidFill>
                  <a:srgbClr val="CC3300"/>
                </a:solidFill>
                <a:latin typeface="Times New Roman"/>
                <a:ea typeface="Times New Roman"/>
                <a:cs typeface="Times New Roman"/>
                <a:sym typeface="Times New Roman"/>
              </a:rPr>
              <a:t>00000000</a:t>
            </a:r>
            <a:r>
              <a:rPr b="0" i="0" lang="en-US" sz="2800" u="none" cap="none" strike="noStrike">
                <a:solidFill>
                  <a:srgbClr val="CC3300"/>
                </a:solidFill>
                <a:latin typeface="Times New Roman"/>
                <a:ea typeface="Times New Roman"/>
                <a:cs typeface="Times New Roman"/>
                <a:sym typeface="Times New Roman"/>
              </a:rPr>
              <a:t>  means that the pattern is OK.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nvSpPr>
        <p:spPr>
          <a:xfrm>
            <a:off x="462515" y="87449"/>
            <a:ext cx="1686978" cy="586957"/>
          </a:xfrm>
          <a:prstGeom prst="rect">
            <a:avLst/>
          </a:prstGeom>
          <a:solidFill>
            <a:srgbClr val="FFFFFF"/>
          </a:solidFill>
          <a:ln cap="sq" cmpd="sng" w="38150">
            <a:solidFill>
              <a:srgbClr val="FF33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1" lang="en-US" sz="3200" u="none" cap="none" strike="noStrike">
                <a:solidFill>
                  <a:srgbClr val="000000"/>
                </a:solidFill>
                <a:latin typeface="Times New Roman"/>
                <a:ea typeface="Times New Roman"/>
                <a:cs typeface="Times New Roman"/>
                <a:sym typeface="Times New Roman"/>
              </a:rPr>
              <a:t>Example</a:t>
            </a:r>
            <a:endParaRPr b="0" i="0" sz="1400" u="none" cap="none" strike="noStrike">
              <a:solidFill>
                <a:srgbClr val="000000"/>
              </a:solidFill>
              <a:latin typeface="Arial"/>
              <a:ea typeface="Arial"/>
              <a:cs typeface="Arial"/>
              <a:sym typeface="Arial"/>
            </a:endParaRPr>
          </a:p>
        </p:txBody>
      </p:sp>
      <p:sp>
        <p:nvSpPr>
          <p:cNvPr id="394" name="Google Shape;394;p59"/>
          <p:cNvSpPr/>
          <p:nvPr/>
        </p:nvSpPr>
        <p:spPr>
          <a:xfrm>
            <a:off x="462515" y="723371"/>
            <a:ext cx="11239155" cy="6134629"/>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Now suppose there is a burst error of length 5 that affects 4 bits.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10101</a:t>
            </a:r>
            <a:r>
              <a:rPr b="1" i="0" lang="en-US" sz="2800" u="sng" cap="none" strike="noStrike">
                <a:solidFill>
                  <a:srgbClr val="CC3300"/>
                </a:solidFill>
                <a:latin typeface="Times New Roman"/>
                <a:ea typeface="Times New Roman"/>
                <a:cs typeface="Times New Roman"/>
                <a:sym typeface="Times New Roman"/>
              </a:rPr>
              <a:t>111</a:t>
            </a:r>
            <a:r>
              <a:rPr b="0" i="0" lang="en-US" sz="2800" u="sng" cap="none" strike="noStrike">
                <a:solidFill>
                  <a:srgbClr val="009999"/>
                </a:solidFill>
                <a:latin typeface="Times New Roman"/>
                <a:ea typeface="Times New Roman"/>
                <a:cs typeface="Times New Roman"/>
                <a:sym typeface="Times New Roman"/>
              </a:rPr>
              <a:t>   </a:t>
            </a:r>
            <a:r>
              <a:rPr b="1" i="0" lang="en-US" sz="2800" u="sng" cap="none" strike="noStrike">
                <a:solidFill>
                  <a:srgbClr val="CC3300"/>
                </a:solidFill>
                <a:latin typeface="Times New Roman"/>
                <a:ea typeface="Times New Roman"/>
                <a:cs typeface="Times New Roman"/>
                <a:sym typeface="Times New Roman"/>
              </a:rPr>
              <a:t>11</a:t>
            </a:r>
            <a:r>
              <a:rPr b="0" i="0" lang="en-US" sz="2800" u="none" cap="none" strike="noStrike">
                <a:solidFill>
                  <a:srgbClr val="000000"/>
                </a:solidFill>
                <a:latin typeface="Times New Roman"/>
                <a:ea typeface="Times New Roman"/>
                <a:cs typeface="Times New Roman"/>
                <a:sym typeface="Times New Roman"/>
              </a:rPr>
              <a:t>111001   00011101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When the receiver adds the three sections, it gets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10101111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11111001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				00011101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Partial Sum         </a:t>
            </a:r>
            <a:r>
              <a:rPr b="1" i="0" lang="en-US" sz="2800" u="none" cap="none" strike="noStrike">
                <a:solidFill>
                  <a:srgbClr val="CC3300"/>
                </a:solidFill>
                <a:latin typeface="Times New Roman"/>
                <a:ea typeface="Times New Roman"/>
                <a:cs typeface="Times New Roman"/>
                <a:sym typeface="Times New Roman"/>
              </a:rPr>
              <a:t>1</a:t>
            </a:r>
            <a:r>
              <a:rPr b="0" i="0" lang="en-US" sz="2800" u="none" cap="none" strike="noStrike">
                <a:solidFill>
                  <a:srgbClr val="000000"/>
                </a:solidFill>
                <a:latin typeface="Times New Roman"/>
                <a:ea typeface="Times New Roman"/>
                <a:cs typeface="Times New Roman"/>
                <a:sym typeface="Times New Roman"/>
              </a:rPr>
              <a:t> 11000101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Carry				   </a:t>
            </a:r>
            <a:r>
              <a:rPr b="1" i="0" lang="en-US" sz="2800" u="none" cap="none" strike="noStrike">
                <a:solidFill>
                  <a:srgbClr val="CC33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Sum			11000110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Complement          </a:t>
            </a:r>
            <a:r>
              <a:rPr b="1" i="0" lang="en-US" sz="2800" u="none" cap="none" strike="noStrike">
                <a:solidFill>
                  <a:srgbClr val="CC3300"/>
                </a:solidFill>
                <a:latin typeface="Times New Roman"/>
                <a:ea typeface="Times New Roman"/>
                <a:cs typeface="Times New Roman"/>
                <a:sym typeface="Times New Roman"/>
              </a:rPr>
              <a:t>00111001</a:t>
            </a:r>
            <a:r>
              <a:rPr b="0" i="0" lang="en-US" sz="2800" u="none" cap="none" strike="noStrike">
                <a:solidFill>
                  <a:srgbClr val="CC3300"/>
                </a:solidFill>
                <a:latin typeface="Times New Roman"/>
                <a:ea typeface="Times New Roman"/>
                <a:cs typeface="Times New Roman"/>
                <a:sym typeface="Times New Roman"/>
              </a:rPr>
              <a:t>    </a:t>
            </a:r>
            <a:r>
              <a:rPr b="1" i="0" lang="en-US" sz="2800" u="none" cap="none" strike="noStrike">
                <a:solidFill>
                  <a:srgbClr val="CC3300"/>
                </a:solidFill>
                <a:latin typeface="Times New Roman"/>
                <a:ea typeface="Times New Roman"/>
                <a:cs typeface="Times New Roman"/>
                <a:sym typeface="Times New Roman"/>
              </a:rPr>
              <a:t>the pattern is corrupted</a:t>
            </a:r>
            <a:r>
              <a:rPr b="1" i="0" lang="en-US" sz="2800" u="none" cap="none" strike="noStrike">
                <a:solidFill>
                  <a:srgbClr val="009999"/>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207135" y="133305"/>
            <a:ext cx="10515600" cy="8970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Cyclic Redundancy Checks (CRCs)</a:t>
            </a:r>
            <a:endParaRPr/>
          </a:p>
        </p:txBody>
      </p:sp>
      <p:sp>
        <p:nvSpPr>
          <p:cNvPr id="400" name="Google Shape;400;p60"/>
          <p:cNvSpPr txBox="1"/>
          <p:nvPr>
            <p:ph idx="1" type="body"/>
          </p:nvPr>
        </p:nvSpPr>
        <p:spPr>
          <a:xfrm>
            <a:off x="207136" y="1246076"/>
            <a:ext cx="11825838" cy="4351338"/>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800"/>
              <a:buNone/>
            </a:pPr>
            <a:r>
              <a:rPr lang="en-US" sz="2800">
                <a:latin typeface="Times New Roman"/>
                <a:ea typeface="Times New Roman"/>
                <a:cs typeface="Times New Roman"/>
                <a:sym typeface="Times New Roman"/>
              </a:rPr>
              <a:t>Cyclic codes are special linear block code.</a:t>
            </a:r>
            <a:endParaRPr/>
          </a:p>
          <a:p>
            <a:pPr indent="0" lvl="1" marL="457200" rtl="0" algn="l">
              <a:lnSpc>
                <a:spcPct val="90000"/>
              </a:lnSpc>
              <a:spcBef>
                <a:spcPts val="450"/>
              </a:spcBef>
              <a:spcAft>
                <a:spcPts val="0"/>
              </a:spcAft>
              <a:buClr>
                <a:schemeClr val="dk1"/>
              </a:buClr>
              <a:buSzPts val="2800"/>
              <a:buNone/>
            </a:pPr>
            <a:r>
              <a:rPr lang="en-US" sz="2800">
                <a:latin typeface="Times New Roman"/>
                <a:ea typeface="Times New Roman"/>
                <a:cs typeface="Times New Roman"/>
                <a:sym typeface="Times New Roman"/>
              </a:rPr>
              <a:t>If a codeword is cyclically shifted (rotated), the result is another codeword. </a:t>
            </a:r>
            <a:endParaRPr/>
          </a:p>
          <a:p>
            <a:pPr indent="0" lvl="1" marL="457200" rtl="0" algn="l">
              <a:lnSpc>
                <a:spcPct val="90000"/>
              </a:lnSpc>
              <a:spcBef>
                <a:spcPts val="450"/>
              </a:spcBef>
              <a:spcAft>
                <a:spcPts val="0"/>
              </a:spcAft>
              <a:buClr>
                <a:schemeClr val="dk1"/>
              </a:buClr>
              <a:buSzPts val="2800"/>
              <a:buNone/>
            </a:pPr>
            <a:r>
              <a:rPr lang="en-US" sz="2800">
                <a:latin typeface="Times New Roman"/>
                <a:ea typeface="Times New Roman"/>
                <a:cs typeface="Times New Roman"/>
                <a:sym typeface="Times New Roman"/>
              </a:rPr>
              <a:t>Ex : 1011000 is a codeword and if cyclically left-shifted, the result 0110001 is also a codeword.</a:t>
            </a:r>
            <a:endParaRPr/>
          </a:p>
          <a:p>
            <a:pPr indent="0" lvl="1" marL="457200" rtl="0" algn="l">
              <a:lnSpc>
                <a:spcPct val="90000"/>
              </a:lnSpc>
              <a:spcBef>
                <a:spcPts val="450"/>
              </a:spcBef>
              <a:spcAft>
                <a:spcPts val="0"/>
              </a:spcAft>
              <a:buClr>
                <a:schemeClr val="dk1"/>
              </a:buClr>
              <a:buSzPts val="2800"/>
              <a:buNone/>
            </a:pPr>
            <a:r>
              <a:t/>
            </a:r>
            <a:endParaRPr b="1" sz="2800">
              <a:latin typeface="Times New Roman"/>
              <a:ea typeface="Times New Roman"/>
              <a:cs typeface="Times New Roman"/>
              <a:sym typeface="Times New Roman"/>
            </a:endParaRPr>
          </a:p>
          <a:p>
            <a:pPr indent="-228600" lvl="0" marL="228600" rtl="0" algn="l">
              <a:lnSpc>
                <a:spcPct val="90000"/>
              </a:lnSpc>
              <a:spcBef>
                <a:spcPts val="55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Cyclic Redundancy Check</a:t>
            </a:r>
            <a:endParaRPr/>
          </a:p>
          <a:p>
            <a:pPr indent="-228600" lvl="1" marL="685800" rtl="0" algn="l">
              <a:lnSpc>
                <a:spcPct val="90000"/>
              </a:lnSpc>
              <a:spcBef>
                <a:spcPts val="45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The use of cyclic codes to detect and correct error</a:t>
            </a:r>
            <a:endParaRPr/>
          </a:p>
          <a:p>
            <a:pPr indent="-76200" lvl="1" marL="685800" rtl="0" algn="l">
              <a:lnSpc>
                <a:spcPct val="90000"/>
              </a:lnSpc>
              <a:spcBef>
                <a:spcPts val="450"/>
              </a:spcBef>
              <a:spcAft>
                <a:spcPts val="0"/>
              </a:spcAft>
              <a:buClr>
                <a:schemeClr val="dk1"/>
              </a:buClr>
              <a:buSzPts val="2400"/>
              <a:buFont typeface="Times New Roman"/>
              <a:buNone/>
            </a:pPr>
            <a:r>
              <a:t/>
            </a:r>
            <a:endParaRPr b="1">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ph type="title"/>
          </p:nvPr>
        </p:nvSpPr>
        <p:spPr>
          <a:xfrm>
            <a:off x="255104" y="126587"/>
            <a:ext cx="10515600" cy="6287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3. Cyclic Redundancy Checks (CRCs)</a:t>
            </a:r>
            <a:endParaRPr/>
          </a:p>
        </p:txBody>
      </p:sp>
      <p:sp>
        <p:nvSpPr>
          <p:cNvPr id="406" name="Google Shape;406;p61"/>
          <p:cNvSpPr/>
          <p:nvPr/>
        </p:nvSpPr>
        <p:spPr>
          <a:xfrm>
            <a:off x="2900907" y="6102625"/>
            <a:ext cx="530145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imes New Roman"/>
              <a:buNone/>
            </a:pPr>
            <a:r>
              <a:rPr b="0" i="0" lang="en-US" sz="3600" u="none" cap="none" strike="noStrike">
                <a:solidFill>
                  <a:schemeClr val="dk1"/>
                </a:solidFill>
                <a:latin typeface="Times New Roman"/>
                <a:ea typeface="Times New Roman"/>
                <a:cs typeface="Times New Roman"/>
                <a:sym typeface="Times New Roman"/>
              </a:rPr>
              <a:t>CRC generator and checker</a:t>
            </a:r>
            <a:endParaRPr b="0" i="0" sz="1400" u="none" cap="none" strike="noStrike">
              <a:solidFill>
                <a:srgbClr val="000000"/>
              </a:solidFill>
              <a:latin typeface="Arial"/>
              <a:ea typeface="Arial"/>
              <a:cs typeface="Arial"/>
              <a:sym typeface="Arial"/>
            </a:endParaRPr>
          </a:p>
        </p:txBody>
      </p:sp>
      <p:pic>
        <p:nvPicPr>
          <p:cNvPr id="407" name="Google Shape;407;p61"/>
          <p:cNvPicPr preferRelativeResize="0"/>
          <p:nvPr/>
        </p:nvPicPr>
        <p:blipFill rotWithShape="1">
          <a:blip r:embed="rId3">
            <a:alphaModFix/>
          </a:blip>
          <a:srcRect b="0" l="0" r="0" t="0"/>
          <a:stretch/>
        </p:blipFill>
        <p:spPr>
          <a:xfrm>
            <a:off x="319087" y="1152939"/>
            <a:ext cx="11634373" cy="485029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nvSpPr>
        <p:spPr>
          <a:xfrm>
            <a:off x="106016" y="107157"/>
            <a:ext cx="7465943" cy="4413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1" i="0" lang="en-US" sz="3200" u="none" cap="none" strike="noStrike">
                <a:solidFill>
                  <a:srgbClr val="000000"/>
                </a:solidFill>
                <a:latin typeface="Times New Roman"/>
                <a:ea typeface="Times New Roman"/>
                <a:cs typeface="Times New Roman"/>
                <a:sym typeface="Times New Roman"/>
              </a:rPr>
              <a:t>3. Cyclic Redundancy Checks (CRCs)</a:t>
            </a:r>
            <a:endParaRPr b="0" i="0" sz="3000" u="none" cap="none" strike="noStrike">
              <a:solidFill>
                <a:srgbClr val="000000"/>
              </a:solidFill>
              <a:latin typeface="Times New Roman"/>
              <a:ea typeface="Times New Roman"/>
              <a:cs typeface="Times New Roman"/>
              <a:sym typeface="Times New Roman"/>
            </a:endParaRPr>
          </a:p>
        </p:txBody>
      </p:sp>
      <p:sp>
        <p:nvSpPr>
          <p:cNvPr id="416" name="Google Shape;416;p62"/>
          <p:cNvSpPr txBox="1"/>
          <p:nvPr/>
        </p:nvSpPr>
        <p:spPr>
          <a:xfrm>
            <a:off x="7262190" y="176284"/>
            <a:ext cx="4518993" cy="44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Example : Division in CRC Encoder</a:t>
            </a:r>
            <a:endParaRPr b="0" i="0" sz="1400" u="none" cap="none" strike="noStrike">
              <a:solidFill>
                <a:srgbClr val="000000"/>
              </a:solidFill>
              <a:latin typeface="Arial"/>
              <a:ea typeface="Arial"/>
              <a:cs typeface="Arial"/>
              <a:sym typeface="Arial"/>
            </a:endParaRPr>
          </a:p>
        </p:txBody>
      </p:sp>
      <p:sp>
        <p:nvSpPr>
          <p:cNvPr id="417" name="Google Shape;417;p62"/>
          <p:cNvSpPr/>
          <p:nvPr/>
        </p:nvSpPr>
        <p:spPr>
          <a:xfrm>
            <a:off x="1524000" y="2776539"/>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8" name="Google Shape;418;p62"/>
          <p:cNvPicPr preferRelativeResize="0"/>
          <p:nvPr/>
        </p:nvPicPr>
        <p:blipFill rotWithShape="1">
          <a:blip r:embed="rId3">
            <a:alphaModFix/>
          </a:blip>
          <a:srcRect b="0" l="0" r="0" t="0"/>
          <a:stretch/>
        </p:blipFill>
        <p:spPr>
          <a:xfrm>
            <a:off x="980661" y="861392"/>
            <a:ext cx="10442713" cy="59966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297287" y="94668"/>
            <a:ext cx="10515600" cy="9227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Services Provided to the Network Layer</a:t>
            </a:r>
            <a:endParaRPr/>
          </a:p>
        </p:txBody>
      </p:sp>
      <p:sp>
        <p:nvSpPr>
          <p:cNvPr id="110" name="Google Shape;110;p5"/>
          <p:cNvSpPr txBox="1"/>
          <p:nvPr>
            <p:ph idx="1" type="body"/>
          </p:nvPr>
        </p:nvSpPr>
        <p:spPr>
          <a:xfrm>
            <a:off x="297287" y="1017431"/>
            <a:ext cx="11602792" cy="155834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Principal Service Function of the data link layer is to transfer the data from the network layer on the source machine to the network layer on the destination machine.</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Process in the network layer that hands some bits to the data link layer for transmission.</a:t>
            </a:r>
            <a:endParaRPr/>
          </a:p>
          <a:p>
            <a:pPr indent="-228600" lvl="1" marL="685800" rtl="0" algn="just">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Job of data link layer is to transmit the bits to the destination machine so they can be handed over to the network layer there</a:t>
            </a:r>
            <a:endParaRPr>
              <a:latin typeface="Times New Roman"/>
              <a:ea typeface="Times New Roman"/>
              <a:cs typeface="Times New Roman"/>
              <a:sym typeface="Times New Roman"/>
            </a:endParaRPr>
          </a:p>
        </p:txBody>
      </p:sp>
      <p:pic>
        <p:nvPicPr>
          <p:cNvPr id="111" name="Google Shape;111;p5"/>
          <p:cNvPicPr preferRelativeResize="0"/>
          <p:nvPr/>
        </p:nvPicPr>
        <p:blipFill rotWithShape="1">
          <a:blip r:embed="rId3">
            <a:alphaModFix/>
          </a:blip>
          <a:srcRect b="0" l="0" r="0" t="0"/>
          <a:stretch/>
        </p:blipFill>
        <p:spPr>
          <a:xfrm>
            <a:off x="3065172" y="2277414"/>
            <a:ext cx="8628845" cy="4268788"/>
          </a:xfrm>
          <a:prstGeom prst="rect">
            <a:avLst/>
          </a:prstGeom>
          <a:noFill/>
          <a:ln>
            <a:noFill/>
          </a:ln>
        </p:spPr>
      </p:pic>
      <p:sp>
        <p:nvSpPr>
          <p:cNvPr id="112" name="Google Shape;112;p5"/>
          <p:cNvSpPr txBox="1"/>
          <p:nvPr/>
        </p:nvSpPr>
        <p:spPr>
          <a:xfrm>
            <a:off x="4200694" y="6361536"/>
            <a:ext cx="68000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 Virtual communication                              (b) Actual communication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3"/>
          <p:cNvSpPr txBox="1"/>
          <p:nvPr/>
        </p:nvSpPr>
        <p:spPr>
          <a:xfrm>
            <a:off x="7108964" y="146049"/>
            <a:ext cx="4723645" cy="44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Example : Division in CRC Decoder</a:t>
            </a:r>
            <a:endParaRPr b="0" i="0" sz="1400" u="none" cap="none" strike="noStrike">
              <a:solidFill>
                <a:srgbClr val="000000"/>
              </a:solidFill>
              <a:latin typeface="Arial"/>
              <a:ea typeface="Arial"/>
              <a:cs typeface="Arial"/>
              <a:sym typeface="Arial"/>
            </a:endParaRPr>
          </a:p>
        </p:txBody>
      </p:sp>
      <p:sp>
        <p:nvSpPr>
          <p:cNvPr id="427" name="Google Shape;427;p63"/>
          <p:cNvSpPr/>
          <p:nvPr/>
        </p:nvSpPr>
        <p:spPr>
          <a:xfrm>
            <a:off x="1524000" y="2776539"/>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28" name="Google Shape;428;p63"/>
          <p:cNvPicPr preferRelativeResize="0"/>
          <p:nvPr/>
        </p:nvPicPr>
        <p:blipFill rotWithShape="1">
          <a:blip r:embed="rId3">
            <a:alphaModFix/>
          </a:blip>
          <a:srcRect b="0" l="0" r="0" t="0"/>
          <a:stretch/>
        </p:blipFill>
        <p:spPr>
          <a:xfrm>
            <a:off x="503583" y="1244602"/>
            <a:ext cx="11158330" cy="5558630"/>
          </a:xfrm>
          <a:prstGeom prst="rect">
            <a:avLst/>
          </a:prstGeom>
          <a:noFill/>
          <a:ln>
            <a:noFill/>
          </a:ln>
        </p:spPr>
      </p:pic>
      <p:sp>
        <p:nvSpPr>
          <p:cNvPr id="429" name="Google Shape;429;p63"/>
          <p:cNvSpPr txBox="1"/>
          <p:nvPr/>
        </p:nvSpPr>
        <p:spPr>
          <a:xfrm>
            <a:off x="0" y="54768"/>
            <a:ext cx="7465943" cy="62388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1" i="0" lang="en-US" sz="3200" u="none" cap="none" strike="noStrike">
                <a:solidFill>
                  <a:srgbClr val="000000"/>
                </a:solidFill>
                <a:latin typeface="Times New Roman"/>
                <a:ea typeface="Times New Roman"/>
                <a:cs typeface="Times New Roman"/>
                <a:sym typeface="Times New Roman"/>
              </a:rPr>
              <a:t>3. Cyclic Redundancy Checks (CRCs)</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4"/>
          <p:cNvSpPr txBox="1"/>
          <p:nvPr>
            <p:ph type="title"/>
          </p:nvPr>
        </p:nvSpPr>
        <p:spPr>
          <a:xfrm>
            <a:off x="225287" y="0"/>
            <a:ext cx="10442713" cy="106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3. Cyclic Redundancy Checks (CRCs)</a:t>
            </a:r>
            <a:endParaRPr>
              <a:latin typeface="Times New Roman"/>
              <a:ea typeface="Times New Roman"/>
              <a:cs typeface="Times New Roman"/>
              <a:sym typeface="Times New Roman"/>
            </a:endParaRPr>
          </a:p>
        </p:txBody>
      </p:sp>
      <p:sp>
        <p:nvSpPr>
          <p:cNvPr id="435" name="Google Shape;435;p64"/>
          <p:cNvSpPr txBox="1"/>
          <p:nvPr>
            <p:ph idx="1" type="body"/>
          </p:nvPr>
        </p:nvSpPr>
        <p:spPr>
          <a:xfrm>
            <a:off x="1524000" y="6248400"/>
            <a:ext cx="9144000" cy="6096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Example calculation of the CRC</a:t>
            </a:r>
            <a:endParaRPr/>
          </a:p>
        </p:txBody>
      </p:sp>
      <p:pic>
        <p:nvPicPr>
          <p:cNvPr id="436" name="Google Shape;436;p64"/>
          <p:cNvPicPr preferRelativeResize="0"/>
          <p:nvPr/>
        </p:nvPicPr>
        <p:blipFill rotWithShape="1">
          <a:blip r:embed="rId3">
            <a:alphaModFix/>
          </a:blip>
          <a:srcRect b="0" l="0" r="0" t="0"/>
          <a:stretch/>
        </p:blipFill>
        <p:spPr>
          <a:xfrm>
            <a:off x="490330" y="1066801"/>
            <a:ext cx="10946296" cy="51815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5"/>
          <p:cNvSpPr txBox="1"/>
          <p:nvPr>
            <p:ph type="title"/>
          </p:nvPr>
        </p:nvSpPr>
        <p:spPr>
          <a:xfrm>
            <a:off x="255104" y="500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DATA  LINK  PROTOCOLS</a:t>
            </a:r>
            <a:endParaRPr b="1"/>
          </a:p>
        </p:txBody>
      </p:sp>
      <p:sp>
        <p:nvSpPr>
          <p:cNvPr id="442" name="Google Shape;442;p65"/>
          <p:cNvSpPr txBox="1"/>
          <p:nvPr>
            <p:ph idx="1" type="body"/>
          </p:nvPr>
        </p:nvSpPr>
        <p:spPr>
          <a:xfrm>
            <a:off x="255104" y="1441312"/>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3200">
                <a:latin typeface="Times New Roman"/>
                <a:ea typeface="Times New Roman"/>
                <a:cs typeface="Times New Roman"/>
                <a:sym typeface="Times New Roman"/>
              </a:rPr>
              <a:t>Introduction</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Simplex protocol</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Stop and wait protocol (Error free channel)</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Stop and wait protocol (Noisy channel)</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Sliding Window Protocol</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Go Back N protocol</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Selective Repeat Protocol</a:t>
            </a:r>
            <a:endParaRPr/>
          </a:p>
          <a:p>
            <a:pPr indent="-228600" lvl="0" marL="228600" rtl="0" algn="l">
              <a:lnSpc>
                <a:spcPct val="90000"/>
              </a:lnSpc>
              <a:spcBef>
                <a:spcPts val="1000"/>
              </a:spcBef>
              <a:spcAft>
                <a:spcPts val="0"/>
              </a:spcAft>
              <a:buClr>
                <a:schemeClr val="dk1"/>
              </a:buClr>
              <a:buSzPts val="1800"/>
              <a:buChar char="•"/>
            </a:pPr>
            <a:r>
              <a:rPr lang="en-US" sz="3200">
                <a:latin typeface="Times New Roman"/>
                <a:ea typeface="Times New Roman"/>
                <a:cs typeface="Times New Roman"/>
                <a:sym typeface="Times New Roman"/>
              </a:rPr>
              <a:t>Examples of Data Link Protocols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168498" y="107549"/>
            <a:ext cx="10515600" cy="9871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Possible Services Offered</a:t>
            </a:r>
            <a:endParaRPr/>
          </a:p>
        </p:txBody>
      </p:sp>
      <p:sp>
        <p:nvSpPr>
          <p:cNvPr id="118" name="Google Shape;118;p6"/>
          <p:cNvSpPr txBox="1"/>
          <p:nvPr>
            <p:ph idx="1" type="body"/>
          </p:nvPr>
        </p:nvSpPr>
        <p:spPr>
          <a:xfrm>
            <a:off x="168497" y="1207439"/>
            <a:ext cx="11731581" cy="52706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a:buChar char="⮚"/>
            </a:pPr>
            <a:r>
              <a:rPr lang="en-US">
                <a:latin typeface="Times New Roman"/>
                <a:ea typeface="Times New Roman"/>
                <a:cs typeface="Times New Roman"/>
                <a:sym typeface="Times New Roman"/>
              </a:rPr>
              <a:t> Unacknowledged connectionless service.</a:t>
            </a:r>
            <a:endParaRPr/>
          </a:p>
          <a:p>
            <a:pPr indent="-228600" lvl="0" marL="228600" rtl="0" algn="just">
              <a:lnSpc>
                <a:spcPct val="90000"/>
              </a:lnSpc>
              <a:spcBef>
                <a:spcPts val="1000"/>
              </a:spcBef>
              <a:spcAft>
                <a:spcPts val="0"/>
              </a:spcAft>
              <a:buClr>
                <a:schemeClr val="dk1"/>
              </a:buClr>
              <a:buSzPts val="2800"/>
              <a:buFont typeface="Noto Sans"/>
              <a:buChar char="⮚"/>
            </a:pPr>
            <a:r>
              <a:rPr lang="en-US">
                <a:latin typeface="Times New Roman"/>
                <a:ea typeface="Times New Roman"/>
                <a:cs typeface="Times New Roman"/>
                <a:sym typeface="Times New Roman"/>
              </a:rPr>
              <a:t> Acknowledged connectionless service.</a:t>
            </a:r>
            <a:endParaRPr/>
          </a:p>
          <a:p>
            <a:pPr indent="-228600" lvl="0" marL="228600" rtl="0" algn="just">
              <a:lnSpc>
                <a:spcPct val="90000"/>
              </a:lnSpc>
              <a:spcBef>
                <a:spcPts val="1000"/>
              </a:spcBef>
              <a:spcAft>
                <a:spcPts val="0"/>
              </a:spcAft>
              <a:buClr>
                <a:schemeClr val="dk1"/>
              </a:buClr>
              <a:buSzPts val="2800"/>
              <a:buFont typeface="Noto Sans"/>
              <a:buChar char="⮚"/>
            </a:pPr>
            <a:r>
              <a:rPr lang="en-US">
                <a:latin typeface="Times New Roman"/>
                <a:ea typeface="Times New Roman"/>
                <a:cs typeface="Times New Roman"/>
                <a:sym typeface="Times New Roman"/>
              </a:rPr>
              <a:t> Acknowledged connection-oriented service</a:t>
            </a:r>
            <a:endParaRPr/>
          </a:p>
          <a:p>
            <a:pPr indent="-50800" lvl="0" marL="228600" rtl="0" algn="just">
              <a:lnSpc>
                <a:spcPct val="90000"/>
              </a:lnSpc>
              <a:spcBef>
                <a:spcPts val="1000"/>
              </a:spcBef>
              <a:spcAft>
                <a:spcPts val="0"/>
              </a:spcAft>
              <a:buClr>
                <a:schemeClr val="dk1"/>
              </a:buClr>
              <a:buSzPts val="2800"/>
              <a:buFont typeface="Noto Sans"/>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1.Unacknowledged Connectionless Service:</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consists of having the source machine send independent frames to the destination machine without having the destination machine acknowledge them.</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Example: Ethernet, Voice over IP, etc. in all the communication channel were real time operation is more important that quality of transmission. </a:t>
            </a:r>
            <a:endParaRPr/>
          </a:p>
          <a:p>
            <a:pPr indent="-336550" lvl="0" marL="51435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142741" y="210578"/>
            <a:ext cx="10515600" cy="755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2. Acknowledged Connectionless Service</a:t>
            </a:r>
            <a:endParaRPr/>
          </a:p>
        </p:txBody>
      </p:sp>
      <p:sp>
        <p:nvSpPr>
          <p:cNvPr id="124" name="Google Shape;124;p7"/>
          <p:cNvSpPr txBox="1"/>
          <p:nvPr>
            <p:ph idx="1" type="body"/>
          </p:nvPr>
        </p:nvSpPr>
        <p:spPr>
          <a:xfrm>
            <a:off x="297286" y="1181681"/>
            <a:ext cx="1149976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Each frame send by the Data Link layer is acknowledged and the sender knows if a specific frame has been received or lost.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Typically the protocol uses a specific time period that if has passed without getting acknowledgment it will re-send the frame.</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service is useful for commutation when an unreliable channel is being utilized (e.g., 802.11 WiFi).</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Network layer does not know frame size of the packets and other restriction of the data link layer. Hence it becomes necessary for data link layer to have some mechanism to optimize the transmission. </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284409" y="107548"/>
            <a:ext cx="10515600" cy="7939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3. Acknowledged Connection Oriented  Service</a:t>
            </a:r>
            <a:endParaRPr/>
          </a:p>
        </p:txBody>
      </p:sp>
      <p:sp>
        <p:nvSpPr>
          <p:cNvPr id="130" name="Google Shape;130;p8"/>
          <p:cNvSpPr txBox="1"/>
          <p:nvPr>
            <p:ph idx="1" type="body"/>
          </p:nvPr>
        </p:nvSpPr>
        <p:spPr>
          <a:xfrm>
            <a:off x="284409" y="1107583"/>
            <a:ext cx="11705822" cy="5486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Source and Destination establish a connection first.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Each frame sent is numbered</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Data link layer guarantees that each frame sent is indeed received.</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It guarantees that each frame is received only once and that all frames are received in the correct order.</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Examples: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Satellite channel communication</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Long-distance telephone communication etc.</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Three distinct phases:</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Connection is established by having both side initialize variables and counters needed to keep track of which frames have been received and which ones have not.</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One or more frames are transmitted.</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Finally, the connection is released – freeing up the variables, buffers, and other resources used to maintain the connection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55620" y="107547"/>
            <a:ext cx="10515600" cy="9227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Framing</a:t>
            </a:r>
            <a:endParaRPr/>
          </a:p>
        </p:txBody>
      </p:sp>
      <p:sp>
        <p:nvSpPr>
          <p:cNvPr id="136" name="Google Shape;136;p9"/>
          <p:cNvSpPr txBox="1"/>
          <p:nvPr>
            <p:ph idx="1" type="body"/>
          </p:nvPr>
        </p:nvSpPr>
        <p:spPr>
          <a:xfrm>
            <a:off x="155620" y="1030310"/>
            <a:ext cx="11795974" cy="548957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To provide service to the network layer the data link layer must use the service provided to it by physical layer.</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Stream of data bits provided to data link layer is not guaranteed to be without errors.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Errors could be:</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Number of received bits does not match number of transmitted bits (deletion or insertion) </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Bit Value</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is up to data link layer to correct the errors if necessary.</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Transmission of the data link layer starts with breaking up the bit stream </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into discrete frames</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Computation of a checksum for each frame, and</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Include the checksum into the frame before it is transmitted.</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Receiver computes its checksum error for a receiving frame and if it is different from the checksum that is being transmitted will have to deal with the error.</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2019-01-16T07:50:26Z</dcterms:created>
  <dc:creator>410</dc:creator>
</cp:coreProperties>
</file>