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Lato"/>
      <p:regular r:id="rId60"/>
      <p:bold r:id="rId61"/>
      <p:italic r:id="rId62"/>
      <p:boldItalic r:id="rId63"/>
    </p:embeddedFont>
    <p:embeddedFont>
      <p:font typeface="Montserrat"/>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iauQ1c9R4exXwgXMgo+OckCDpl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A3C8A7-2EBA-4FC4-B3A4-5970A7808568}">
  <a:tblStyle styleId="{9DA3C8A7-2EBA-4FC4-B3A4-5970A780856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Lato-boldItalic.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74"/>
          <p:cNvSpPr/>
          <p:nvPr/>
        </p:nvSpPr>
        <p:spPr>
          <a:xfrm>
            <a:off x="0" y="0"/>
            <a:ext cx="843600" cy="784800"/>
          </a:xfrm>
          <a:prstGeom prst="rect">
            <a:avLst/>
          </a:prstGeom>
          <a:solidFill>
            <a:srgbClr val="1B212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23" name="Google Shape;23;p74"/>
          <p:cNvSpPr/>
          <p:nvPr/>
        </p:nvSpPr>
        <p:spPr>
          <a:xfrm>
            <a:off x="282733" y="295668"/>
            <a:ext cx="292800" cy="25200"/>
          </a:xfrm>
          <a:prstGeom prst="rect">
            <a:avLst/>
          </a:prstGeom>
          <a:solidFill>
            <a:srgbClr val="55688B">
              <a:alpha val="35294"/>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24" name="Google Shape;24;p74"/>
          <p:cNvSpPr/>
          <p:nvPr/>
        </p:nvSpPr>
        <p:spPr>
          <a:xfrm>
            <a:off x="282733" y="378967"/>
            <a:ext cx="292800" cy="25200"/>
          </a:xfrm>
          <a:prstGeom prst="rect">
            <a:avLst/>
          </a:prstGeom>
          <a:solidFill>
            <a:srgbClr val="55688B">
              <a:alpha val="35294"/>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25" name="Google Shape;25;p74"/>
          <p:cNvSpPr/>
          <p:nvPr/>
        </p:nvSpPr>
        <p:spPr>
          <a:xfrm>
            <a:off x="282733" y="462265"/>
            <a:ext cx="292800" cy="25200"/>
          </a:xfrm>
          <a:prstGeom prst="rect">
            <a:avLst/>
          </a:prstGeom>
          <a:solidFill>
            <a:srgbClr val="55688B">
              <a:alpha val="35294"/>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nvGrpSpPr>
          <p:cNvPr id="26" name="Google Shape;26;p74"/>
          <p:cNvGrpSpPr/>
          <p:nvPr/>
        </p:nvGrpSpPr>
        <p:grpSpPr>
          <a:xfrm>
            <a:off x="0" y="508002"/>
            <a:ext cx="1383800" cy="1355050"/>
            <a:chOff x="0" y="381001"/>
            <a:chExt cx="1037850" cy="1016288"/>
          </a:xfrm>
        </p:grpSpPr>
        <p:sp>
          <p:nvSpPr>
            <p:cNvPr id="27" name="Google Shape;27;p7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28" name="Google Shape;28;p7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sp>
        <p:nvSpPr>
          <p:cNvPr id="29" name="Google Shape;29;p74"/>
          <p:cNvSpPr txBox="1"/>
          <p:nvPr>
            <p:ph type="title"/>
          </p:nvPr>
        </p:nvSpPr>
        <p:spPr>
          <a:xfrm>
            <a:off x="1730000" y="525000"/>
            <a:ext cx="9385200" cy="12188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0" name="Google Shape;30;p74"/>
          <p:cNvSpPr txBox="1"/>
          <p:nvPr>
            <p:ph idx="1" type="body"/>
          </p:nvPr>
        </p:nvSpPr>
        <p:spPr>
          <a:xfrm>
            <a:off x="1730000" y="2090067"/>
            <a:ext cx="9385200" cy="3881600"/>
          </a:xfrm>
          <a:prstGeom prst="rect">
            <a:avLst/>
          </a:prstGeom>
          <a:noFill/>
          <a:ln>
            <a:noFill/>
          </a:ln>
        </p:spPr>
        <p:txBody>
          <a:bodyPr anchorCtr="0" anchor="t" bIns="91425" lIns="91425" spcFirstLastPara="1" rIns="91425" wrap="square" tIns="91425">
            <a:normAutofit/>
          </a:bodyPr>
          <a:lstStyle>
            <a:lvl1pPr indent="-311150" lvl="0" marL="457200" algn="l">
              <a:lnSpc>
                <a:spcPct val="90000"/>
              </a:lnSpc>
              <a:spcBef>
                <a:spcPts val="0"/>
              </a:spcBef>
              <a:spcAft>
                <a:spcPts val="0"/>
              </a:spcAft>
              <a:buClr>
                <a:schemeClr val="dk1"/>
              </a:buClr>
              <a:buSzPts val="1300"/>
              <a:buChar char="●"/>
              <a:defRPr/>
            </a:lvl1pPr>
            <a:lvl2pPr indent="-298450" lvl="1" marL="914400" algn="l">
              <a:lnSpc>
                <a:spcPct val="90000"/>
              </a:lnSpc>
              <a:spcBef>
                <a:spcPts val="2133"/>
              </a:spcBef>
              <a:spcAft>
                <a:spcPts val="0"/>
              </a:spcAft>
              <a:buClr>
                <a:schemeClr val="dk1"/>
              </a:buClr>
              <a:buSzPts val="1100"/>
              <a:buChar char="○"/>
              <a:defRPr/>
            </a:lvl2pPr>
            <a:lvl3pPr indent="-298450" lvl="2" marL="1371600" algn="l">
              <a:lnSpc>
                <a:spcPct val="90000"/>
              </a:lnSpc>
              <a:spcBef>
                <a:spcPts val="2133"/>
              </a:spcBef>
              <a:spcAft>
                <a:spcPts val="0"/>
              </a:spcAft>
              <a:buClr>
                <a:schemeClr val="dk1"/>
              </a:buClr>
              <a:buSzPts val="1100"/>
              <a:buChar char="■"/>
              <a:defRPr/>
            </a:lvl3pPr>
            <a:lvl4pPr indent="-298450" lvl="3" marL="1828800" algn="l">
              <a:lnSpc>
                <a:spcPct val="90000"/>
              </a:lnSpc>
              <a:spcBef>
                <a:spcPts val="2133"/>
              </a:spcBef>
              <a:spcAft>
                <a:spcPts val="0"/>
              </a:spcAft>
              <a:buClr>
                <a:schemeClr val="dk1"/>
              </a:buClr>
              <a:buSzPts val="1100"/>
              <a:buChar char="●"/>
              <a:defRPr/>
            </a:lvl4pPr>
            <a:lvl5pPr indent="-298450" lvl="4" marL="2286000" algn="l">
              <a:lnSpc>
                <a:spcPct val="90000"/>
              </a:lnSpc>
              <a:spcBef>
                <a:spcPts val="2133"/>
              </a:spcBef>
              <a:spcAft>
                <a:spcPts val="0"/>
              </a:spcAft>
              <a:buClr>
                <a:schemeClr val="dk1"/>
              </a:buClr>
              <a:buSzPts val="1100"/>
              <a:buChar char="○"/>
              <a:defRPr/>
            </a:lvl5pPr>
            <a:lvl6pPr indent="-298450" lvl="5" marL="2743200" algn="l">
              <a:lnSpc>
                <a:spcPct val="90000"/>
              </a:lnSpc>
              <a:spcBef>
                <a:spcPts val="2133"/>
              </a:spcBef>
              <a:spcAft>
                <a:spcPts val="0"/>
              </a:spcAft>
              <a:buClr>
                <a:schemeClr val="dk1"/>
              </a:buClr>
              <a:buSzPts val="1100"/>
              <a:buChar char="■"/>
              <a:defRPr/>
            </a:lvl6pPr>
            <a:lvl7pPr indent="-298450" lvl="6" marL="3200400" algn="l">
              <a:lnSpc>
                <a:spcPct val="90000"/>
              </a:lnSpc>
              <a:spcBef>
                <a:spcPts val="2133"/>
              </a:spcBef>
              <a:spcAft>
                <a:spcPts val="0"/>
              </a:spcAft>
              <a:buClr>
                <a:schemeClr val="dk1"/>
              </a:buClr>
              <a:buSzPts val="1100"/>
              <a:buChar char="●"/>
              <a:defRPr/>
            </a:lvl7pPr>
            <a:lvl8pPr indent="-298450" lvl="7" marL="3657600" algn="l">
              <a:lnSpc>
                <a:spcPct val="90000"/>
              </a:lnSpc>
              <a:spcBef>
                <a:spcPts val="2133"/>
              </a:spcBef>
              <a:spcAft>
                <a:spcPts val="0"/>
              </a:spcAft>
              <a:buClr>
                <a:schemeClr val="dk1"/>
              </a:buClr>
              <a:buSzPts val="1100"/>
              <a:buChar char="○"/>
              <a:defRPr/>
            </a:lvl8pPr>
            <a:lvl9pPr indent="-298450" lvl="8" marL="4114800" algn="l">
              <a:lnSpc>
                <a:spcPct val="90000"/>
              </a:lnSpc>
              <a:spcBef>
                <a:spcPts val="2133"/>
              </a:spcBef>
              <a:spcAft>
                <a:spcPts val="2133"/>
              </a:spcAft>
              <a:buClr>
                <a:schemeClr val="dk1"/>
              </a:buClr>
              <a:buSzPts val="1100"/>
              <a:buChar char="■"/>
              <a:defRPr/>
            </a:lvl9pPr>
          </a:lstStyle>
          <a:p/>
        </p:txBody>
      </p:sp>
      <p:sp>
        <p:nvSpPr>
          <p:cNvPr id="31" name="Google Shape;31;p7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7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2"/>
          <p:cNvSpPr/>
          <p:nvPr>
            <p:ph idx="2" type="pic"/>
          </p:nvPr>
        </p:nvSpPr>
        <p:spPr>
          <a:xfrm>
            <a:off x="5183188" y="987425"/>
            <a:ext cx="6172200" cy="4873625"/>
          </a:xfrm>
          <a:prstGeom prst="rect">
            <a:avLst/>
          </a:prstGeom>
          <a:noFill/>
          <a:ln>
            <a:noFill/>
          </a:ln>
        </p:spPr>
      </p:sp>
      <p:sp>
        <p:nvSpPr>
          <p:cNvPr id="75" name="Google Shape;75;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767054" y="1058756"/>
            <a:ext cx="10696076" cy="21052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6000"/>
              <a:buFont typeface="Times New Roman"/>
              <a:buNone/>
            </a:pPr>
            <a:r>
              <a:rPr b="1" lang="en">
                <a:latin typeface="Times New Roman"/>
                <a:ea typeface="Times New Roman"/>
                <a:cs typeface="Times New Roman"/>
                <a:sym typeface="Times New Roman"/>
              </a:rPr>
              <a:t>Module 2.3</a:t>
            </a:r>
            <a:br>
              <a:rPr b="1" lang="en">
                <a:latin typeface="Times New Roman"/>
                <a:ea typeface="Times New Roman"/>
                <a:cs typeface="Times New Roman"/>
                <a:sym typeface="Times New Roman"/>
              </a:rPr>
            </a:b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DATA  LINK  PROTOCOLS</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616817" y="219433"/>
            <a:ext cx="11177618"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4000">
                <a:latin typeface="Times New Roman"/>
                <a:ea typeface="Times New Roman"/>
                <a:cs typeface="Times New Roman"/>
                <a:sym typeface="Times New Roman"/>
              </a:rPr>
              <a:t>Stop and wait protocol (Error free channel)</a:t>
            </a:r>
            <a:endParaRPr b="1" sz="4000">
              <a:latin typeface="Times New Roman"/>
              <a:ea typeface="Times New Roman"/>
              <a:cs typeface="Times New Roman"/>
              <a:sym typeface="Times New Roman"/>
            </a:endParaRPr>
          </a:p>
        </p:txBody>
      </p:sp>
      <p:sp>
        <p:nvSpPr>
          <p:cNvPr id="160" name="Google Shape;160;p10"/>
          <p:cNvSpPr txBox="1"/>
          <p:nvPr>
            <p:ph idx="1" type="body"/>
          </p:nvPr>
        </p:nvSpPr>
        <p:spPr>
          <a:xfrm>
            <a:off x="318052" y="1580023"/>
            <a:ext cx="11710159" cy="4637600"/>
          </a:xfrm>
          <a:prstGeom prst="rect">
            <a:avLst/>
          </a:prstGeom>
          <a:noFill/>
          <a:ln>
            <a:noFill/>
          </a:ln>
        </p:spPr>
        <p:txBody>
          <a:bodyPr anchorCtr="0" anchor="t" bIns="121900" lIns="121900" spcFirstLastPara="1" rIns="121900" wrap="square" tIns="121900">
            <a:noAutofit/>
          </a:bodyPr>
          <a:lstStyle/>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Protocols in which sender sends one frame and then waits for an acknowledgement before proceeding are stop and wait protocol</a:t>
            </a:r>
            <a:endParaRPr/>
          </a:p>
          <a:p>
            <a:pPr indent="-338654" lvl="0" marL="609585" rtl="0" algn="just">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Communication between sender and receiver is </a:t>
            </a:r>
            <a:r>
              <a:rPr b="1" lang="en">
                <a:latin typeface="Times New Roman"/>
                <a:ea typeface="Times New Roman"/>
                <a:cs typeface="Times New Roman"/>
                <a:sym typeface="Times New Roman"/>
              </a:rPr>
              <a:t>bi directional</a:t>
            </a:r>
            <a:endParaRPr/>
          </a:p>
          <a:p>
            <a:pPr indent="-338654" lvl="0" marL="609585" rtl="0" algn="just">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Only sender or receiver can send a frame at one time, </a:t>
            </a:r>
            <a:r>
              <a:rPr b="1" lang="en">
                <a:latin typeface="Times New Roman"/>
                <a:ea typeface="Times New Roman"/>
                <a:cs typeface="Times New Roman"/>
                <a:sym typeface="Times New Roman"/>
              </a:rPr>
              <a:t>half duplex </a:t>
            </a:r>
            <a:r>
              <a:rPr lang="en">
                <a:latin typeface="Times New Roman"/>
                <a:ea typeface="Times New Roman"/>
                <a:cs typeface="Times New Roman"/>
                <a:sym typeface="Times New Roman"/>
              </a:rPr>
              <a:t>connection is formed</a:t>
            </a:r>
            <a:endParaRPr/>
          </a:p>
          <a:p>
            <a:pPr indent="-338654" lvl="0" marL="609585" rtl="0" algn="just">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Sending data link layer </a:t>
            </a:r>
            <a:r>
              <a:rPr b="1" lang="en">
                <a:latin typeface="Times New Roman"/>
                <a:ea typeface="Times New Roman"/>
                <a:cs typeface="Times New Roman"/>
                <a:sym typeface="Times New Roman"/>
              </a:rPr>
              <a:t>need not check incoming frame </a:t>
            </a:r>
            <a:r>
              <a:rPr lang="en">
                <a:latin typeface="Times New Roman"/>
                <a:ea typeface="Times New Roman"/>
                <a:cs typeface="Times New Roman"/>
                <a:sym typeface="Times New Roman"/>
              </a:rPr>
              <a:t>as it will be an acknowledgement always</a:t>
            </a:r>
            <a:endParaRPr>
              <a:latin typeface="Times New Roman"/>
              <a:ea typeface="Times New Roman"/>
              <a:cs typeface="Times New Roman"/>
              <a:sym typeface="Times New Roman"/>
            </a:endParaRPr>
          </a:p>
          <a:p>
            <a:pPr indent="0" lvl="0" marL="609585" rtl="0" algn="just">
              <a:lnSpc>
                <a:spcPct val="90000"/>
              </a:lnSpc>
              <a:spcBef>
                <a:spcPts val="2133"/>
              </a:spcBef>
              <a:spcAft>
                <a:spcPts val="2133"/>
              </a:spcAft>
              <a:buClr>
                <a:schemeClr val="dk1"/>
              </a:buClr>
              <a:buSzPts val="1300"/>
              <a:buNone/>
            </a:pPr>
            <a:r>
              <a:t/>
            </a:r>
            <a:endParaRPr>
              <a:latin typeface="Times New Roman"/>
              <a:ea typeface="Times New Roman"/>
              <a:cs typeface="Times New Roman"/>
              <a:sym typeface="Times New Roman"/>
            </a:endParaRPr>
          </a:p>
        </p:txBody>
      </p:sp>
      <p:sp>
        <p:nvSpPr>
          <p:cNvPr id="161" name="Google Shape;161;p1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537304" y="206948"/>
            <a:ext cx="11336644"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2.3 Stop and wait protocol (Noisy channel)</a:t>
            </a:r>
            <a:endParaRPr b="1" sz="4000">
              <a:latin typeface="Times New Roman"/>
              <a:ea typeface="Times New Roman"/>
              <a:cs typeface="Times New Roman"/>
              <a:sym typeface="Times New Roman"/>
            </a:endParaRPr>
          </a:p>
          <a:p>
            <a:pPr indent="0" lvl="0" marL="0" rtl="0" algn="l">
              <a:lnSpc>
                <a:spcPct val="90000"/>
              </a:lnSpc>
              <a:spcBef>
                <a:spcPts val="2133"/>
              </a:spcBef>
              <a:spcAft>
                <a:spcPts val="0"/>
              </a:spcAft>
              <a:buClr>
                <a:srgbClr val="000000"/>
              </a:buClr>
              <a:buSzPts val="1100"/>
              <a:buFont typeface="Calibri"/>
              <a:buNone/>
            </a:pPr>
            <a:r>
              <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1100"/>
              <a:buFont typeface="Calibri"/>
              <a:buNone/>
            </a:pPr>
            <a:r>
              <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Font typeface="Calibri"/>
              <a:buNone/>
            </a:pPr>
            <a:r>
              <a:t/>
            </a:r>
            <a:endParaRPr b="1" sz="4000">
              <a:latin typeface="Times New Roman"/>
              <a:ea typeface="Times New Roman"/>
              <a:cs typeface="Times New Roman"/>
              <a:sym typeface="Times New Roman"/>
            </a:endParaRPr>
          </a:p>
        </p:txBody>
      </p:sp>
      <p:sp>
        <p:nvSpPr>
          <p:cNvPr id="167" name="Google Shape;167;p11"/>
          <p:cNvSpPr txBox="1"/>
          <p:nvPr>
            <p:ph idx="1" type="body"/>
          </p:nvPr>
        </p:nvSpPr>
        <p:spPr>
          <a:xfrm>
            <a:off x="318052" y="1425748"/>
            <a:ext cx="11555896" cy="4228000"/>
          </a:xfrm>
          <a:prstGeom prst="rect">
            <a:avLst/>
          </a:prstGeom>
          <a:noFill/>
          <a:ln>
            <a:noFill/>
          </a:ln>
        </p:spPr>
        <p:txBody>
          <a:bodyPr anchorCtr="0" anchor="t" bIns="121900" lIns="121900" spcFirstLastPara="1" rIns="121900" wrap="square" tIns="121900">
            <a:noAutofit/>
          </a:bodyPr>
          <a:lstStyle/>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Communication channel is not assumed to be error free</a:t>
            </a:r>
            <a:endParaRPr sz="32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Frames may be </a:t>
            </a:r>
            <a:r>
              <a:rPr b="1" lang="en" sz="3200">
                <a:latin typeface="Times New Roman"/>
                <a:ea typeface="Times New Roman"/>
                <a:cs typeface="Times New Roman"/>
                <a:sym typeface="Times New Roman"/>
              </a:rPr>
              <a:t>damaged or lost </a:t>
            </a:r>
            <a:r>
              <a:rPr lang="en" sz="3200">
                <a:latin typeface="Times New Roman"/>
                <a:ea typeface="Times New Roman"/>
                <a:cs typeface="Times New Roman"/>
                <a:sym typeface="Times New Roman"/>
              </a:rPr>
              <a:t>during transmission (Fig.a)</a:t>
            </a:r>
            <a:endParaRPr sz="32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This protocol assumes that if a frame is damaged, receiver hardware will detect it while compiling checksum due to which no acknowledgement will be sent and after a time out sender will resend the frame</a:t>
            </a:r>
            <a:endParaRPr sz="32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If a damaged frame gives correct checksum (unlikely occurrence), this protocol can fail (deliver incorrect packet)</a:t>
            </a:r>
            <a:endParaRPr sz="3200">
              <a:latin typeface="Times New Roman"/>
              <a:ea typeface="Times New Roman"/>
              <a:cs typeface="Times New Roman"/>
              <a:sym typeface="Times New Roman"/>
            </a:endParaRPr>
          </a:p>
          <a:p>
            <a:pPr indent="0" lvl="0" marL="0" rtl="0" algn="just">
              <a:lnSpc>
                <a:spcPct val="90000"/>
              </a:lnSpc>
              <a:spcBef>
                <a:spcPts val="2133"/>
              </a:spcBef>
              <a:spcAft>
                <a:spcPts val="2133"/>
              </a:spcAft>
              <a:buClr>
                <a:schemeClr val="dk1"/>
              </a:buClr>
              <a:buSzPts val="1300"/>
              <a:buNone/>
            </a:pPr>
            <a:r>
              <a:t/>
            </a:r>
            <a:endParaRPr sz="3200">
              <a:latin typeface="Times New Roman"/>
              <a:ea typeface="Times New Roman"/>
              <a:cs typeface="Times New Roman"/>
              <a:sym typeface="Times New Roman"/>
            </a:endParaRPr>
          </a:p>
        </p:txBody>
      </p:sp>
      <p:sp>
        <p:nvSpPr>
          <p:cNvPr id="168" name="Google Shape;168;p1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idx="1" type="body"/>
          </p:nvPr>
        </p:nvSpPr>
        <p:spPr>
          <a:xfrm>
            <a:off x="1730000" y="2090067"/>
            <a:ext cx="93852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174" name="Google Shape;174;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175" name="Google Shape;175;p12"/>
          <p:cNvPicPr preferRelativeResize="0"/>
          <p:nvPr/>
        </p:nvPicPr>
        <p:blipFill rotWithShape="1">
          <a:blip r:embed="rId3">
            <a:alphaModFix/>
          </a:blip>
          <a:srcRect b="0" l="0" r="0" t="0"/>
          <a:stretch/>
        </p:blipFill>
        <p:spPr>
          <a:xfrm>
            <a:off x="702365" y="555101"/>
            <a:ext cx="11025809" cy="5925212"/>
          </a:xfrm>
          <a:prstGeom prst="rect">
            <a:avLst/>
          </a:prstGeom>
          <a:noFill/>
          <a:ln>
            <a:noFill/>
          </a:ln>
        </p:spPr>
      </p:pic>
      <p:sp>
        <p:nvSpPr>
          <p:cNvPr id="176" name="Google Shape;176;p12"/>
          <p:cNvSpPr txBox="1"/>
          <p:nvPr/>
        </p:nvSpPr>
        <p:spPr>
          <a:xfrm>
            <a:off x="4942067" y="6114933"/>
            <a:ext cx="9784000" cy="114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Montserrat"/>
                <a:ea typeface="Montserrat"/>
                <a:cs typeface="Montserrat"/>
                <a:sym typeface="Montserrat"/>
              </a:rPr>
              <a:t>Fig. a</a:t>
            </a:r>
            <a:endParaRPr b="1" i="0" sz="24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282783" y="115577"/>
            <a:ext cx="11013828" cy="1012252"/>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4000">
                <a:latin typeface="Times New Roman"/>
                <a:ea typeface="Times New Roman"/>
                <a:cs typeface="Times New Roman"/>
                <a:sym typeface="Times New Roman"/>
              </a:rPr>
              <a:t>2.3.1 Stop and wait protocol scenario (Noisy channel) </a:t>
            </a:r>
            <a:endParaRPr b="1" sz="4000">
              <a:latin typeface="Times New Roman"/>
              <a:ea typeface="Times New Roman"/>
              <a:cs typeface="Times New Roman"/>
              <a:sym typeface="Times New Roman"/>
            </a:endParaRPr>
          </a:p>
        </p:txBody>
      </p:sp>
      <p:sp>
        <p:nvSpPr>
          <p:cNvPr id="182" name="Google Shape;182;p13"/>
          <p:cNvSpPr txBox="1"/>
          <p:nvPr>
            <p:ph idx="1" type="body"/>
          </p:nvPr>
        </p:nvSpPr>
        <p:spPr>
          <a:xfrm>
            <a:off x="87228" y="1975913"/>
            <a:ext cx="11799971" cy="3881600"/>
          </a:xfrm>
          <a:prstGeom prst="rect">
            <a:avLst/>
          </a:prstGeom>
          <a:noFill/>
          <a:ln>
            <a:noFill/>
          </a:ln>
        </p:spPr>
        <p:txBody>
          <a:bodyPr anchorCtr="0" anchor="t" bIns="121900" lIns="121900" spcFirstLastPara="1" rIns="121900" wrap="square" tIns="121900">
            <a:noAutofit/>
          </a:bodyPr>
          <a:lstStyle/>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Consider a scenario where machine A sends a series of packets  to its data link layer which needs to be sent to network layer of machine B by its own data link layer</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Network layer on machine B has no way of knowing if packet has been lost or duplicated</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Hence data link layer must guarantee no  combination of transmission errors take place</a:t>
            </a:r>
            <a:endParaRPr>
              <a:latin typeface="Times New Roman"/>
              <a:ea typeface="Times New Roman"/>
              <a:cs typeface="Times New Roman"/>
              <a:sym typeface="Times New Roman"/>
            </a:endParaRPr>
          </a:p>
          <a:p>
            <a:pPr indent="0" lvl="0" marL="609585" rtl="0" algn="just">
              <a:lnSpc>
                <a:spcPct val="90000"/>
              </a:lnSpc>
              <a:spcBef>
                <a:spcPts val="2133"/>
              </a:spcBef>
              <a:spcAft>
                <a:spcPts val="2133"/>
              </a:spcAft>
              <a:buClr>
                <a:schemeClr val="dk1"/>
              </a:buClr>
              <a:buSzPts val="1300"/>
              <a:buNone/>
            </a:pPr>
            <a:r>
              <a:t/>
            </a:r>
            <a:endParaRPr>
              <a:latin typeface="Times New Roman"/>
              <a:ea typeface="Times New Roman"/>
              <a:cs typeface="Times New Roman"/>
              <a:sym typeface="Times New Roman"/>
            </a:endParaRPr>
          </a:p>
        </p:txBody>
      </p:sp>
      <p:sp>
        <p:nvSpPr>
          <p:cNvPr id="183" name="Google Shape;183;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606582" y="30977"/>
            <a:ext cx="10978835"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2.3.1 Stop and wait protocol scenario (Noisy channel) </a:t>
            </a:r>
            <a:endParaRPr b="1" sz="4000">
              <a:latin typeface="Times New Roman"/>
              <a:ea typeface="Times New Roman"/>
              <a:cs typeface="Times New Roman"/>
              <a:sym typeface="Times New Roman"/>
            </a:endParaRPr>
          </a:p>
          <a:p>
            <a:pPr indent="0" lvl="0" marL="0" rtl="0" algn="l">
              <a:lnSpc>
                <a:spcPct val="90000"/>
              </a:lnSpc>
              <a:spcBef>
                <a:spcPts val="2133"/>
              </a:spcBef>
              <a:spcAft>
                <a:spcPts val="0"/>
              </a:spcAft>
              <a:buClr>
                <a:schemeClr val="dk1"/>
              </a:buClr>
              <a:buSzPts val="2400"/>
              <a:buFont typeface="Calibri"/>
              <a:buNone/>
            </a:pPr>
            <a:r>
              <a:t/>
            </a:r>
            <a:endParaRPr b="1" sz="4000">
              <a:latin typeface="Times New Roman"/>
              <a:ea typeface="Times New Roman"/>
              <a:cs typeface="Times New Roman"/>
              <a:sym typeface="Times New Roman"/>
            </a:endParaRPr>
          </a:p>
        </p:txBody>
      </p:sp>
      <p:sp>
        <p:nvSpPr>
          <p:cNvPr id="189" name="Google Shape;189;p14"/>
          <p:cNvSpPr txBox="1"/>
          <p:nvPr>
            <p:ph idx="1" type="body"/>
          </p:nvPr>
        </p:nvSpPr>
        <p:spPr>
          <a:xfrm>
            <a:off x="0" y="1645623"/>
            <a:ext cx="11558656" cy="4572000"/>
          </a:xfrm>
          <a:prstGeom prst="rect">
            <a:avLst/>
          </a:prstGeom>
          <a:noFill/>
          <a:ln>
            <a:noFill/>
          </a:ln>
        </p:spPr>
        <p:txBody>
          <a:bodyPr anchorCtr="0" anchor="t" bIns="121900" lIns="121900" spcFirstLastPara="1" rIns="121900" wrap="square" tIns="121900">
            <a:noAutofit/>
          </a:bodyPr>
          <a:lstStyle/>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In this scenario; consider following case:</a:t>
            </a:r>
            <a:endParaRPr>
              <a:latin typeface="Times New Roman"/>
              <a:ea typeface="Times New Roman"/>
              <a:cs typeface="Times New Roman"/>
              <a:sym typeface="Times New Roman"/>
            </a:endParaRPr>
          </a:p>
          <a:p>
            <a:pPr indent="-457200" lvl="1" marL="1236114" rtl="0" algn="just">
              <a:lnSpc>
                <a:spcPct val="90000"/>
              </a:lnSpc>
              <a:spcBef>
                <a:spcPts val="0"/>
              </a:spcBef>
              <a:spcAft>
                <a:spcPts val="0"/>
              </a:spcAft>
              <a:buClr>
                <a:schemeClr val="dk1"/>
              </a:buClr>
              <a:buSzPts val="1600"/>
              <a:buFont typeface="Noto Sans"/>
              <a:buChar char="⮚"/>
            </a:pPr>
            <a:r>
              <a:rPr lang="en" sz="2800">
                <a:latin typeface="Times New Roman"/>
                <a:ea typeface="Times New Roman"/>
                <a:cs typeface="Times New Roman"/>
                <a:sym typeface="Times New Roman"/>
              </a:rPr>
              <a:t>Network layer on A gives packet 1 to its data link layer. Packet is received error free at B and passed on to its network layer</a:t>
            </a:r>
            <a:endParaRPr sz="2800">
              <a:latin typeface="Times New Roman"/>
              <a:ea typeface="Times New Roman"/>
              <a:cs typeface="Times New Roman"/>
              <a:sym typeface="Times New Roman"/>
            </a:endParaRPr>
          </a:p>
          <a:p>
            <a:pPr indent="-457200" lvl="1" marL="1236114" rtl="0" algn="just">
              <a:lnSpc>
                <a:spcPct val="90000"/>
              </a:lnSpc>
              <a:spcBef>
                <a:spcPts val="0"/>
              </a:spcBef>
              <a:spcAft>
                <a:spcPts val="0"/>
              </a:spcAft>
              <a:buClr>
                <a:schemeClr val="dk1"/>
              </a:buClr>
              <a:buSzPts val="1600"/>
              <a:buFont typeface="Noto Sans"/>
              <a:buChar char="⮚"/>
            </a:pPr>
            <a:r>
              <a:rPr lang="en" sz="2800">
                <a:latin typeface="Times New Roman"/>
                <a:ea typeface="Times New Roman"/>
                <a:cs typeface="Times New Roman"/>
                <a:sym typeface="Times New Roman"/>
              </a:rPr>
              <a:t>B sends acknowledgement frame to A but it gets lost (Fig. b)</a:t>
            </a:r>
            <a:endParaRPr sz="2800">
              <a:latin typeface="Times New Roman"/>
              <a:ea typeface="Times New Roman"/>
              <a:cs typeface="Times New Roman"/>
              <a:sym typeface="Times New Roman"/>
            </a:endParaRPr>
          </a:p>
          <a:p>
            <a:pPr indent="-457200" lvl="1" marL="1236114" rtl="0" algn="just">
              <a:lnSpc>
                <a:spcPct val="90000"/>
              </a:lnSpc>
              <a:spcBef>
                <a:spcPts val="0"/>
              </a:spcBef>
              <a:spcAft>
                <a:spcPts val="0"/>
              </a:spcAft>
              <a:buClr>
                <a:schemeClr val="dk1"/>
              </a:buClr>
              <a:buSzPts val="1600"/>
              <a:buFont typeface="Noto Sans"/>
              <a:buChar char="⮚"/>
            </a:pPr>
            <a:r>
              <a:rPr lang="en" sz="2800">
                <a:latin typeface="Times New Roman"/>
                <a:ea typeface="Times New Roman"/>
                <a:cs typeface="Times New Roman"/>
                <a:sym typeface="Times New Roman"/>
              </a:rPr>
              <a:t>Data link layer on A eventually times out. Not receiving an acknowledgement , it assumes its data frame was lost or damaged and resends it</a:t>
            </a:r>
            <a:endParaRPr sz="2800">
              <a:latin typeface="Times New Roman"/>
              <a:ea typeface="Times New Roman"/>
              <a:cs typeface="Times New Roman"/>
              <a:sym typeface="Times New Roman"/>
            </a:endParaRPr>
          </a:p>
          <a:p>
            <a:pPr indent="-457200" lvl="1" marL="1236114" rtl="0" algn="just">
              <a:lnSpc>
                <a:spcPct val="90000"/>
              </a:lnSpc>
              <a:spcBef>
                <a:spcPts val="0"/>
              </a:spcBef>
              <a:spcAft>
                <a:spcPts val="0"/>
              </a:spcAft>
              <a:buClr>
                <a:schemeClr val="dk1"/>
              </a:buClr>
              <a:buSzPts val="1600"/>
              <a:buFont typeface="Noto Sans"/>
              <a:buChar char="⮚"/>
            </a:pPr>
            <a:r>
              <a:rPr lang="en" sz="2800">
                <a:latin typeface="Times New Roman"/>
                <a:ea typeface="Times New Roman"/>
                <a:cs typeface="Times New Roman"/>
                <a:sym typeface="Times New Roman"/>
              </a:rPr>
              <a:t>Duplicate frame also arrives at B error free and is passed on to network layer</a:t>
            </a:r>
            <a:endParaRPr sz="2800">
              <a:latin typeface="Times New Roman"/>
              <a:ea typeface="Times New Roman"/>
              <a:cs typeface="Times New Roman"/>
              <a:sym typeface="Times New Roman"/>
            </a:endParaRPr>
          </a:p>
          <a:p>
            <a:pPr indent="-457200" lvl="1" marL="1236114" rtl="0" algn="just">
              <a:lnSpc>
                <a:spcPct val="90000"/>
              </a:lnSpc>
              <a:spcBef>
                <a:spcPts val="0"/>
              </a:spcBef>
              <a:spcAft>
                <a:spcPts val="0"/>
              </a:spcAft>
              <a:buClr>
                <a:schemeClr val="dk1"/>
              </a:buClr>
              <a:buSzPts val="1600"/>
              <a:buFont typeface="Noto Sans"/>
              <a:buChar char="⮚"/>
            </a:pPr>
            <a:r>
              <a:rPr lang="en" sz="2800">
                <a:latin typeface="Times New Roman"/>
                <a:ea typeface="Times New Roman"/>
                <a:cs typeface="Times New Roman"/>
                <a:sym typeface="Times New Roman"/>
              </a:rPr>
              <a:t>Thus, if A is sending a file to B, part of it will be duplicated and copy of the file at B will be incorrect</a:t>
            </a:r>
            <a:endParaRPr sz="2800">
              <a:latin typeface="Times New Roman"/>
              <a:ea typeface="Times New Roman"/>
              <a:cs typeface="Times New Roman"/>
              <a:sym typeface="Times New Roman"/>
            </a:endParaRPr>
          </a:p>
        </p:txBody>
      </p:sp>
      <p:sp>
        <p:nvSpPr>
          <p:cNvPr id="190" name="Google Shape;190;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
        <p:nvSpPr>
          <p:cNvPr id="196" name="Google Shape;196;p15"/>
          <p:cNvSpPr txBox="1"/>
          <p:nvPr>
            <p:ph idx="1" type="body"/>
          </p:nvPr>
        </p:nvSpPr>
        <p:spPr>
          <a:xfrm>
            <a:off x="2345700" y="2090067"/>
            <a:ext cx="8165200" cy="3442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pic>
        <p:nvPicPr>
          <p:cNvPr id="197" name="Google Shape;197;p15"/>
          <p:cNvPicPr preferRelativeResize="0"/>
          <p:nvPr/>
        </p:nvPicPr>
        <p:blipFill rotWithShape="1">
          <a:blip r:embed="rId3">
            <a:alphaModFix/>
          </a:blip>
          <a:srcRect b="0" l="0" r="0" t="0"/>
          <a:stretch/>
        </p:blipFill>
        <p:spPr>
          <a:xfrm>
            <a:off x="726903" y="572034"/>
            <a:ext cx="10882001" cy="5987792"/>
          </a:xfrm>
          <a:prstGeom prst="rect">
            <a:avLst/>
          </a:prstGeom>
          <a:noFill/>
          <a:ln>
            <a:noFill/>
          </a:ln>
        </p:spPr>
      </p:pic>
      <p:sp>
        <p:nvSpPr>
          <p:cNvPr id="198" name="Google Shape;198;p15"/>
          <p:cNvSpPr txBox="1"/>
          <p:nvPr/>
        </p:nvSpPr>
        <p:spPr>
          <a:xfrm>
            <a:off x="4977867" y="6071133"/>
            <a:ext cx="9784000" cy="1141600"/>
          </a:xfrm>
          <a:prstGeom prst="rect">
            <a:avLst/>
          </a:prstGeom>
          <a:noFill/>
          <a:ln>
            <a:noFill/>
          </a:ln>
        </p:spPr>
        <p:txBody>
          <a:bodyPr anchorCtr="0" anchor="t" bIns="121900" lIns="121900" spcFirstLastPara="1" rIns="121900" wrap="square" tIns="121900">
            <a:noAutofit/>
          </a:bodyPr>
          <a:lstStyle/>
          <a:p>
            <a:pPr indent="0" lvl="0" marL="609585" marR="0" rtl="0" algn="l">
              <a:lnSpc>
                <a:spcPct val="115000"/>
              </a:lnSpc>
              <a:spcBef>
                <a:spcPts val="0"/>
              </a:spcBef>
              <a:spcAft>
                <a:spcPts val="2133"/>
              </a:spcAft>
              <a:buClr>
                <a:srgbClr val="000000"/>
              </a:buClr>
              <a:buSzPts val="2133"/>
              <a:buFont typeface="Arial"/>
              <a:buNone/>
            </a:pPr>
            <a:r>
              <a:rPr b="0" i="0" lang="en" sz="2133" u="none" cap="none" strike="noStrike">
                <a:solidFill>
                  <a:schemeClr val="lt1"/>
                </a:solidFill>
                <a:latin typeface="Lato"/>
                <a:ea typeface="Lato"/>
                <a:cs typeface="Lato"/>
                <a:sym typeface="Lato"/>
              </a:rPr>
              <a:t>Fig. b</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544138" y="39511"/>
            <a:ext cx="11356314"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4000">
                <a:latin typeface="Times New Roman"/>
                <a:ea typeface="Times New Roman"/>
                <a:cs typeface="Times New Roman"/>
                <a:sym typeface="Times New Roman"/>
              </a:rPr>
              <a:t>2.3.1 Stop and wait protocol scenario (Noisy channel)</a:t>
            </a:r>
            <a:endParaRPr b="1" sz="4000">
              <a:latin typeface="Times New Roman"/>
              <a:ea typeface="Times New Roman"/>
              <a:cs typeface="Times New Roman"/>
              <a:sym typeface="Times New Roman"/>
            </a:endParaRPr>
          </a:p>
        </p:txBody>
      </p:sp>
      <p:sp>
        <p:nvSpPr>
          <p:cNvPr id="204" name="Google Shape;204;p16"/>
          <p:cNvSpPr txBox="1"/>
          <p:nvPr>
            <p:ph idx="1" type="body"/>
          </p:nvPr>
        </p:nvSpPr>
        <p:spPr>
          <a:xfrm>
            <a:off x="-74252" y="1497939"/>
            <a:ext cx="11974704" cy="3153455"/>
          </a:xfrm>
          <a:prstGeom prst="rect">
            <a:avLst/>
          </a:prstGeom>
          <a:noFill/>
          <a:ln>
            <a:noFill/>
          </a:ln>
        </p:spPr>
        <p:txBody>
          <a:bodyPr anchorCtr="0" anchor="t" bIns="121900" lIns="121900" spcFirstLastPara="1" rIns="121900" wrap="square" tIns="121900">
            <a:noAutofit/>
          </a:bodyPr>
          <a:lstStyle/>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To avoid this, receiver needs to be able to distinguish a frame from its retransmitted one</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Solution for this is to </a:t>
            </a:r>
            <a:r>
              <a:rPr b="1" lang="en">
                <a:latin typeface="Times New Roman"/>
                <a:ea typeface="Times New Roman"/>
                <a:cs typeface="Times New Roman"/>
                <a:sym typeface="Times New Roman"/>
              </a:rPr>
              <a:t>add a sequence number </a:t>
            </a:r>
            <a:r>
              <a:rPr lang="en">
                <a:latin typeface="Times New Roman"/>
                <a:ea typeface="Times New Roman"/>
                <a:cs typeface="Times New Roman"/>
                <a:sym typeface="Times New Roman"/>
              </a:rPr>
              <a:t>in the header of each frame it sends</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Receiver can check the sequence number and see if it is a new frame or a duplicated one</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Number of bits assigned for the sequence number in the header should be minimum (1 bit is sufficient)</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If sender sends a frame m and it is damaged or lost, receiver will not acknowledge it and sender keeps sending it again instead of its successor fram m+1</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The ambiguity in this is, depending on reception of acknowledgement frame, sender sends either m or m+1 frame, </a:t>
            </a:r>
            <a:endParaRPr>
              <a:latin typeface="Times New Roman"/>
              <a:ea typeface="Times New Roman"/>
              <a:cs typeface="Times New Roman"/>
              <a:sym typeface="Times New Roman"/>
            </a:endParaRPr>
          </a:p>
        </p:txBody>
      </p:sp>
      <p:sp>
        <p:nvSpPr>
          <p:cNvPr id="205" name="Google Shape;205;p1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175592" y="1398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Disadvantages of Stop and Wait Protocol</a:t>
            </a:r>
            <a:endParaRPr b="1">
              <a:latin typeface="Times New Roman"/>
              <a:ea typeface="Times New Roman"/>
              <a:cs typeface="Times New Roman"/>
              <a:sym typeface="Times New Roman"/>
            </a:endParaRPr>
          </a:p>
        </p:txBody>
      </p:sp>
      <p:pic>
        <p:nvPicPr>
          <p:cNvPr id="211" name="Google Shape;211;p17"/>
          <p:cNvPicPr preferRelativeResize="0"/>
          <p:nvPr>
            <p:ph idx="1" type="body"/>
          </p:nvPr>
        </p:nvPicPr>
        <p:blipFill rotWithShape="1">
          <a:blip r:embed="rId3">
            <a:alphaModFix/>
          </a:blip>
          <a:srcRect b="0" l="0" r="0" t="0"/>
          <a:stretch/>
        </p:blipFill>
        <p:spPr>
          <a:xfrm>
            <a:off x="344557" y="1364973"/>
            <a:ext cx="11516139" cy="53008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341826" y="31081"/>
            <a:ext cx="10954785"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2.3.1.1 AUTOMATIC REPEAT REQUEST (ARQ) PROTOCOL</a:t>
            </a:r>
            <a:endParaRPr b="1" sz="4000">
              <a:latin typeface="Times New Roman"/>
              <a:ea typeface="Times New Roman"/>
              <a:cs typeface="Times New Roman"/>
              <a:sym typeface="Times New Roman"/>
            </a:endParaRPr>
          </a:p>
          <a:p>
            <a:pPr indent="0" lvl="0" marL="0" rtl="0" algn="l">
              <a:lnSpc>
                <a:spcPct val="90000"/>
              </a:lnSpc>
              <a:spcBef>
                <a:spcPts val="2133"/>
              </a:spcBef>
              <a:spcAft>
                <a:spcPts val="0"/>
              </a:spcAft>
              <a:buClr>
                <a:schemeClr val="dk1"/>
              </a:buClr>
              <a:buSzPts val="2400"/>
              <a:buFont typeface="Calibri"/>
              <a:buNone/>
            </a:pPr>
            <a:r>
              <a:t/>
            </a:r>
            <a:endParaRPr/>
          </a:p>
        </p:txBody>
      </p:sp>
      <p:sp>
        <p:nvSpPr>
          <p:cNvPr id="217" name="Google Shape;217;p18"/>
          <p:cNvSpPr txBox="1"/>
          <p:nvPr>
            <p:ph idx="1" type="body"/>
          </p:nvPr>
        </p:nvSpPr>
        <p:spPr>
          <a:xfrm>
            <a:off x="-1" y="1740745"/>
            <a:ext cx="12028211" cy="4635600"/>
          </a:xfrm>
          <a:prstGeom prst="rect">
            <a:avLst/>
          </a:prstGeom>
          <a:noFill/>
          <a:ln>
            <a:noFill/>
          </a:ln>
        </p:spPr>
        <p:txBody>
          <a:bodyPr anchorCtr="0" anchor="t" bIns="121900" lIns="121900" spcFirstLastPara="1" rIns="121900" wrap="square" tIns="121900">
            <a:noAutofit/>
          </a:bodyPr>
          <a:lstStyle/>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In this, </a:t>
            </a:r>
            <a:r>
              <a:rPr b="1" lang="en">
                <a:latin typeface="Times New Roman"/>
                <a:ea typeface="Times New Roman"/>
                <a:cs typeface="Times New Roman"/>
                <a:sym typeface="Times New Roman"/>
              </a:rPr>
              <a:t>1 bit sequence number is added in the</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header</a:t>
            </a:r>
            <a:endParaRPr b="1">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At each instant of time, receiver expects a particular sequence number next</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When a frame containing correct sequence number arrives, it is accepted and passed on to network layer and acknowledged</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Then the expected sequence number is incremented  modulo 2 (i.e. 0 becomes 1 and 1 becomes 0)</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If a frame arrives with a wrong sequence number, it is rejected as a duplicate (Fig. c)</a:t>
            </a:r>
            <a:endParaRPr>
              <a:latin typeface="Times New Roman"/>
              <a:ea typeface="Times New Roman"/>
              <a:cs typeface="Times New Roman"/>
              <a:sym typeface="Times New Roman"/>
            </a:endParaRPr>
          </a:p>
          <a:p>
            <a:pPr indent="-440255" lvl="0" marL="609585" rtl="0" algn="just">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In this case, last valid acknowledgement is repeated for sender to discover which frame has been received</a:t>
            </a:r>
            <a:endParaRPr>
              <a:latin typeface="Times New Roman"/>
              <a:ea typeface="Times New Roman"/>
              <a:cs typeface="Times New Roman"/>
              <a:sym typeface="Times New Roman"/>
            </a:endParaRPr>
          </a:p>
        </p:txBody>
      </p:sp>
      <p:sp>
        <p:nvSpPr>
          <p:cNvPr id="218" name="Google Shape;218;p1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idx="1" type="body"/>
          </p:nvPr>
        </p:nvSpPr>
        <p:spPr>
          <a:xfrm>
            <a:off x="3473767" y="2090067"/>
            <a:ext cx="54256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224" name="Google Shape;224;p1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225" name="Google Shape;225;p19"/>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226" name="Google Shape;226;p19"/>
          <p:cNvSpPr txBox="1"/>
          <p:nvPr/>
        </p:nvSpPr>
        <p:spPr>
          <a:xfrm>
            <a:off x="4870467" y="6217633"/>
            <a:ext cx="9784000" cy="114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1" i="0" lang="en" sz="2133" u="none" cap="none" strike="noStrike">
                <a:solidFill>
                  <a:srgbClr val="FFFFFF"/>
                </a:solidFill>
                <a:latin typeface="Montserrat"/>
                <a:ea typeface="Montserrat"/>
                <a:cs typeface="Montserrat"/>
                <a:sym typeface="Montserrat"/>
              </a:rPr>
              <a:t>Fig. c</a:t>
            </a:r>
            <a:endParaRPr b="1" i="0" sz="2133"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146904" y="246704"/>
            <a:ext cx="9385200" cy="1218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400"/>
              <a:buFont typeface="Times New Roman"/>
              <a:buNone/>
            </a:pPr>
            <a:r>
              <a:rPr b="1" lang="en" sz="4400">
                <a:latin typeface="Times New Roman"/>
                <a:ea typeface="Times New Roman"/>
                <a:cs typeface="Times New Roman"/>
                <a:sym typeface="Times New Roman"/>
              </a:rPr>
              <a:t>Contents</a:t>
            </a:r>
            <a:endParaRPr b="1" sz="4400">
              <a:latin typeface="Times New Roman"/>
              <a:ea typeface="Times New Roman"/>
              <a:cs typeface="Times New Roman"/>
              <a:sym typeface="Times New Roman"/>
            </a:endParaRPr>
          </a:p>
        </p:txBody>
      </p:sp>
      <p:sp>
        <p:nvSpPr>
          <p:cNvPr id="101" name="Google Shape;101;p2"/>
          <p:cNvSpPr txBox="1"/>
          <p:nvPr>
            <p:ph idx="1" type="body"/>
          </p:nvPr>
        </p:nvSpPr>
        <p:spPr>
          <a:xfrm>
            <a:off x="484294" y="1488200"/>
            <a:ext cx="9385200" cy="3881600"/>
          </a:xfrm>
          <a:prstGeom prst="rect">
            <a:avLst/>
          </a:prstGeom>
          <a:noFill/>
          <a:ln>
            <a:noFill/>
          </a:ln>
        </p:spPr>
        <p:txBody>
          <a:bodyPr anchorCtr="0" anchor="t" bIns="121900" lIns="121900" spcFirstLastPara="1" rIns="121900" wrap="square" tIns="121900">
            <a:noAutofit/>
          </a:bodyPr>
          <a:lstStyle/>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Data Link Layer Header</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Simplex protocol</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Stop and wait protocol (Error free channel)</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Stop and wait protocol (Noisy channel)</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Sliding WIndow Protocol</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Go Back N protocol</a:t>
            </a:r>
            <a:endParaRPr sz="3600">
              <a:latin typeface="Times New Roman"/>
              <a:ea typeface="Times New Roman"/>
              <a:cs typeface="Times New Roman"/>
              <a:sym typeface="Times New Roman"/>
            </a:endParaRPr>
          </a:p>
          <a:p>
            <a:pPr indent="-457188" lvl="0" marL="609585" rtl="0" algn="l">
              <a:lnSpc>
                <a:spcPct val="90000"/>
              </a:lnSpc>
              <a:spcBef>
                <a:spcPts val="0"/>
              </a:spcBef>
              <a:spcAft>
                <a:spcPts val="0"/>
              </a:spcAft>
              <a:buClr>
                <a:schemeClr val="dk1"/>
              </a:buClr>
              <a:buSzPts val="1800"/>
              <a:buChar char="●"/>
            </a:pPr>
            <a:r>
              <a:rPr lang="en" sz="3600">
                <a:latin typeface="Times New Roman"/>
                <a:ea typeface="Times New Roman"/>
                <a:cs typeface="Times New Roman"/>
                <a:sym typeface="Times New Roman"/>
              </a:rPr>
              <a:t>Selective Repeat Protocol</a:t>
            </a:r>
            <a:endParaRPr sz="3600">
              <a:latin typeface="Times New Roman"/>
              <a:ea typeface="Times New Roman"/>
              <a:cs typeface="Times New Roman"/>
              <a:sym typeface="Times New Roman"/>
            </a:endParaRPr>
          </a:p>
        </p:txBody>
      </p:sp>
      <p:sp>
        <p:nvSpPr>
          <p:cNvPr id="102" name="Google Shape;102;p2"/>
          <p:cNvSpPr txBox="1"/>
          <p:nvPr>
            <p:ph idx="12" type="sldNum"/>
          </p:nvPr>
        </p:nvSpPr>
        <p:spPr>
          <a:xfrm>
            <a:off x="10713515" y="5939327"/>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456162" y="284681"/>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3466">
                <a:latin typeface="Times New Roman"/>
                <a:ea typeface="Times New Roman"/>
                <a:cs typeface="Times New Roman"/>
                <a:sym typeface="Times New Roman"/>
              </a:rPr>
              <a:t>2.4 SLIDING WINDOW PROTOCOL</a:t>
            </a:r>
            <a:endParaRPr b="1">
              <a:latin typeface="Times New Roman"/>
              <a:ea typeface="Times New Roman"/>
              <a:cs typeface="Times New Roman"/>
              <a:sym typeface="Times New Roman"/>
            </a:endParaRPr>
          </a:p>
        </p:txBody>
      </p:sp>
      <p:sp>
        <p:nvSpPr>
          <p:cNvPr id="232" name="Google Shape;232;p20"/>
          <p:cNvSpPr txBox="1"/>
          <p:nvPr>
            <p:ph idx="1" type="body"/>
          </p:nvPr>
        </p:nvSpPr>
        <p:spPr>
          <a:xfrm>
            <a:off x="0" y="1496214"/>
            <a:ext cx="11873948" cy="4338400"/>
          </a:xfrm>
          <a:prstGeom prst="rect">
            <a:avLst/>
          </a:prstGeom>
          <a:noFill/>
          <a:ln>
            <a:noFill/>
          </a:ln>
        </p:spPr>
        <p:txBody>
          <a:bodyPr anchorCtr="0" anchor="t" bIns="121900" lIns="121900" spcFirstLastPara="1" rIns="121900" wrap="square" tIns="121900">
            <a:noAutofit/>
          </a:bodyPr>
          <a:lstStyle/>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In previous protocols, frames were transmitted in one direction only</a:t>
            </a:r>
            <a:endParaRPr/>
          </a:p>
          <a:p>
            <a:pPr indent="-342888" lvl="0" marL="609585"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To achieve </a:t>
            </a:r>
            <a:r>
              <a:rPr b="1" lang="en">
                <a:latin typeface="Times New Roman"/>
                <a:ea typeface="Times New Roman"/>
                <a:cs typeface="Times New Roman"/>
                <a:sym typeface="Times New Roman"/>
              </a:rPr>
              <a:t>full duplex transmission</a:t>
            </a:r>
            <a:r>
              <a:rPr lang="en">
                <a:latin typeface="Times New Roman"/>
                <a:ea typeface="Times New Roman"/>
                <a:cs typeface="Times New Roman"/>
                <a:sym typeface="Times New Roman"/>
              </a:rPr>
              <a:t>, we can run two instances of previous protocols using a separate link with simplex transmission in different directions</a:t>
            </a:r>
            <a:endParaRPr/>
          </a:p>
          <a:p>
            <a:pPr indent="-342888" lvl="0" marL="609585"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Each link has a “FORWARD CHANNEL” for data and a “REVERSE CHANNEL” for acknowledgements</a:t>
            </a:r>
            <a:endParaRPr/>
          </a:p>
          <a:p>
            <a:pPr indent="-342888" lvl="0" marL="609585"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In both the links capacity of reverse channels is wasted completely</a:t>
            </a:r>
            <a:endParaRPr/>
          </a:p>
          <a:p>
            <a:pPr indent="-342888" lvl="0" marL="609585"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Hence , there was a need for a full duplex transmission using same link, which is sliding window protocol</a:t>
            </a:r>
            <a:endParaRPr>
              <a:latin typeface="Times New Roman"/>
              <a:ea typeface="Times New Roman"/>
              <a:cs typeface="Times New Roman"/>
              <a:sym typeface="Times New Roman"/>
            </a:endParaRPr>
          </a:p>
        </p:txBody>
      </p:sp>
      <p:sp>
        <p:nvSpPr>
          <p:cNvPr id="233" name="Google Shape;233;p2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431286" y="163959"/>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3466">
                <a:latin typeface="Times New Roman"/>
                <a:ea typeface="Times New Roman"/>
                <a:cs typeface="Times New Roman"/>
                <a:sym typeface="Times New Roman"/>
              </a:rPr>
              <a:t>2.4 SLIDING WINDOW PROTOCOL</a:t>
            </a:r>
            <a:endParaRPr b="1">
              <a:latin typeface="Times New Roman"/>
              <a:ea typeface="Times New Roman"/>
              <a:cs typeface="Times New Roman"/>
              <a:sym typeface="Times New Roman"/>
            </a:endParaRPr>
          </a:p>
        </p:txBody>
      </p:sp>
      <p:sp>
        <p:nvSpPr>
          <p:cNvPr id="239" name="Google Shape;239;p21"/>
          <p:cNvSpPr txBox="1"/>
          <p:nvPr>
            <p:ph idx="1" type="body"/>
          </p:nvPr>
        </p:nvSpPr>
        <p:spPr>
          <a:xfrm>
            <a:off x="-1" y="1573518"/>
            <a:ext cx="12028211" cy="42480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In this protocol, data frames from A to B are intermixed with acknowledgement frames from A to B</a:t>
            </a:r>
            <a:endParaRPr/>
          </a:p>
          <a:p>
            <a:pPr indent="-347121" lvl="0" marL="609585" rtl="0" algn="just">
              <a:lnSpc>
                <a:spcPct val="90000"/>
              </a:lnSpc>
              <a:spcBef>
                <a:spcPts val="0"/>
              </a:spcBef>
              <a:spcAft>
                <a:spcPts val="0"/>
              </a:spcAft>
              <a:buClr>
                <a:schemeClr val="dk1"/>
              </a:buClr>
              <a:buSzPts val="2000"/>
              <a:buNone/>
            </a:pPr>
            <a:r>
              <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Referring to the “kind” field in the header of an incoming frame, receiver can differentiate whether it is data or acknowledgement.</a:t>
            </a:r>
            <a:endParaRPr/>
          </a:p>
          <a:p>
            <a:pPr indent="-347121" lvl="0" marL="609585" rtl="0" algn="just">
              <a:lnSpc>
                <a:spcPct val="90000"/>
              </a:lnSpc>
              <a:spcBef>
                <a:spcPts val="0"/>
              </a:spcBef>
              <a:spcAft>
                <a:spcPts val="0"/>
              </a:spcAft>
              <a:buClr>
                <a:schemeClr val="dk1"/>
              </a:buClr>
              <a:buSzPts val="2000"/>
              <a:buNone/>
            </a:pPr>
            <a:r>
              <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Hence, we </a:t>
            </a:r>
            <a:r>
              <a:rPr b="1" lang="en" sz="3200">
                <a:latin typeface="Times New Roman"/>
                <a:ea typeface="Times New Roman"/>
                <a:cs typeface="Times New Roman"/>
                <a:sym typeface="Times New Roman"/>
              </a:rPr>
              <a:t>INTERLEAVE</a:t>
            </a:r>
            <a:r>
              <a:rPr lang="en" sz="3200">
                <a:latin typeface="Times New Roman"/>
                <a:ea typeface="Times New Roman"/>
                <a:cs typeface="Times New Roman"/>
                <a:sym typeface="Times New Roman"/>
              </a:rPr>
              <a:t> data and control frames on the same link</a:t>
            </a:r>
            <a:endParaRPr sz="3200">
              <a:latin typeface="Times New Roman"/>
              <a:ea typeface="Times New Roman"/>
              <a:cs typeface="Times New Roman"/>
              <a:sym typeface="Times New Roman"/>
            </a:endParaRPr>
          </a:p>
          <a:p>
            <a:pPr indent="0" lvl="0" marL="0" rtl="0" algn="just">
              <a:lnSpc>
                <a:spcPct val="90000"/>
              </a:lnSpc>
              <a:spcBef>
                <a:spcPts val="2133"/>
              </a:spcBef>
              <a:spcAft>
                <a:spcPts val="2133"/>
              </a:spcAft>
              <a:buClr>
                <a:schemeClr val="dk1"/>
              </a:buClr>
              <a:buSzPts val="1300"/>
              <a:buNone/>
            </a:pPr>
            <a:r>
              <a:t/>
            </a:r>
            <a:endParaRPr sz="3200">
              <a:latin typeface="Times New Roman"/>
              <a:ea typeface="Times New Roman"/>
              <a:cs typeface="Times New Roman"/>
              <a:sym typeface="Times New Roman"/>
            </a:endParaRPr>
          </a:p>
        </p:txBody>
      </p:sp>
      <p:sp>
        <p:nvSpPr>
          <p:cNvPr id="240" name="Google Shape;240;p2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1133652" y="34632"/>
            <a:ext cx="9385200" cy="1218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Data Link Layer Header</a:t>
            </a:r>
            <a:endParaRPr b="1" sz="4000">
              <a:latin typeface="Times New Roman"/>
              <a:ea typeface="Times New Roman"/>
              <a:cs typeface="Times New Roman"/>
              <a:sym typeface="Times New Roman"/>
            </a:endParaRPr>
          </a:p>
        </p:txBody>
      </p:sp>
      <p:sp>
        <p:nvSpPr>
          <p:cNvPr id="246" name="Google Shape;246;p22"/>
          <p:cNvSpPr txBox="1"/>
          <p:nvPr>
            <p:ph idx="1" type="body"/>
          </p:nvPr>
        </p:nvSpPr>
        <p:spPr>
          <a:xfrm>
            <a:off x="1730000" y="2090067"/>
            <a:ext cx="93852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247" name="Google Shape;247;p2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
              <a:t>‹#›</a:t>
            </a:fld>
            <a:endParaRPr/>
          </a:p>
        </p:txBody>
      </p:sp>
      <p:pic>
        <p:nvPicPr>
          <p:cNvPr id="248" name="Google Shape;248;p22"/>
          <p:cNvPicPr preferRelativeResize="0"/>
          <p:nvPr/>
        </p:nvPicPr>
        <p:blipFill rotWithShape="1">
          <a:blip r:embed="rId3">
            <a:alphaModFix/>
          </a:blip>
          <a:srcRect b="0" l="0" r="0" t="0"/>
          <a:stretch/>
        </p:blipFill>
        <p:spPr>
          <a:xfrm>
            <a:off x="0" y="860576"/>
            <a:ext cx="12192000" cy="59716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815600" y="96577"/>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3466">
                <a:latin typeface="Times New Roman"/>
                <a:ea typeface="Times New Roman"/>
                <a:cs typeface="Times New Roman"/>
                <a:sym typeface="Times New Roman"/>
              </a:rPr>
              <a:t>2.4 SLIDING WINDOW PROTOCOL</a:t>
            </a:r>
            <a:endParaRPr b="1">
              <a:latin typeface="Times New Roman"/>
              <a:ea typeface="Times New Roman"/>
              <a:cs typeface="Times New Roman"/>
              <a:sym typeface="Times New Roman"/>
            </a:endParaRPr>
          </a:p>
        </p:txBody>
      </p:sp>
      <p:sp>
        <p:nvSpPr>
          <p:cNvPr id="254" name="Google Shape;254;p23"/>
          <p:cNvSpPr txBox="1"/>
          <p:nvPr>
            <p:ph idx="1" type="body"/>
          </p:nvPr>
        </p:nvSpPr>
        <p:spPr>
          <a:xfrm>
            <a:off x="0" y="1315377"/>
            <a:ext cx="12192000" cy="49780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Another advantage is, when a data frame arrives, instead of sending a control frame immediately, receiver restrains itself till the next data frame is passed down from the network layer </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Acknowledgement is attached to this next outgoing data frame, using the acknowledgement field in the header</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Thus, acknowledgement gets a free ride with the outgoing data packet and no bandwidth is wasted</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This technique of delaying acknowledgements temporarily so that they can be hooked to the next outgoing frame is known as </a:t>
            </a:r>
            <a:r>
              <a:rPr b="1" lang="en" sz="3200">
                <a:latin typeface="Times New Roman"/>
                <a:ea typeface="Times New Roman"/>
                <a:cs typeface="Times New Roman"/>
                <a:sym typeface="Times New Roman"/>
              </a:rPr>
              <a:t>PIGGYBACKING</a:t>
            </a:r>
            <a:endParaRPr b="1" sz="3200">
              <a:latin typeface="Times New Roman"/>
              <a:ea typeface="Times New Roman"/>
              <a:cs typeface="Times New Roman"/>
              <a:sym typeface="Times New Roman"/>
            </a:endParaRPr>
          </a:p>
        </p:txBody>
      </p:sp>
      <p:sp>
        <p:nvSpPr>
          <p:cNvPr id="255" name="Google Shape;255;p2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idx="1" type="body"/>
          </p:nvPr>
        </p:nvSpPr>
        <p:spPr>
          <a:xfrm>
            <a:off x="3914433" y="2090067"/>
            <a:ext cx="56652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261" name="Google Shape;261;p2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
              <a:t>‹#›</a:t>
            </a:fld>
            <a:endParaRPr/>
          </a:p>
        </p:txBody>
      </p:sp>
      <p:pic>
        <p:nvPicPr>
          <p:cNvPr id="262" name="Google Shape;262;p24"/>
          <p:cNvPicPr preferRelativeResize="0"/>
          <p:nvPr/>
        </p:nvPicPr>
        <p:blipFill rotWithShape="1">
          <a:blip r:embed="rId3">
            <a:alphaModFix/>
          </a:blip>
          <a:srcRect b="0" l="0" r="0" t="0"/>
          <a:stretch/>
        </p:blipFill>
        <p:spPr>
          <a:xfrm>
            <a:off x="0" y="0"/>
            <a:ext cx="12192000" cy="6857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207136" y="223459"/>
            <a:ext cx="10515600" cy="9227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Sender Window   &amp; Receiver Window</a:t>
            </a:r>
            <a:endParaRPr b="1">
              <a:latin typeface="Times New Roman"/>
              <a:ea typeface="Times New Roman"/>
              <a:cs typeface="Times New Roman"/>
              <a:sym typeface="Times New Roman"/>
            </a:endParaRPr>
          </a:p>
        </p:txBody>
      </p:sp>
      <p:pic>
        <p:nvPicPr>
          <p:cNvPr id="268" name="Google Shape;268;p25"/>
          <p:cNvPicPr preferRelativeResize="0"/>
          <p:nvPr>
            <p:ph idx="1" type="body"/>
          </p:nvPr>
        </p:nvPicPr>
        <p:blipFill rotWithShape="1">
          <a:blip r:embed="rId3">
            <a:alphaModFix/>
          </a:blip>
          <a:srcRect b="0" l="0" r="0" t="0"/>
          <a:stretch/>
        </p:blipFill>
        <p:spPr>
          <a:xfrm>
            <a:off x="207136" y="1571222"/>
            <a:ext cx="5422139" cy="4559122"/>
          </a:xfrm>
          <a:prstGeom prst="rect">
            <a:avLst/>
          </a:prstGeom>
          <a:noFill/>
          <a:ln>
            <a:noFill/>
          </a:ln>
        </p:spPr>
      </p:pic>
      <p:pic>
        <p:nvPicPr>
          <p:cNvPr id="269" name="Google Shape;269;p25"/>
          <p:cNvPicPr preferRelativeResize="0"/>
          <p:nvPr/>
        </p:nvPicPr>
        <p:blipFill rotWithShape="1">
          <a:blip r:embed="rId4">
            <a:alphaModFix/>
          </a:blip>
          <a:srcRect b="0" l="0" r="0" t="0"/>
          <a:stretch/>
        </p:blipFill>
        <p:spPr>
          <a:xfrm>
            <a:off x="6078828" y="1571222"/>
            <a:ext cx="5962919" cy="45591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444539" y="127435"/>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2.4 SLIDING WINDOW PROTOCOL</a:t>
            </a:r>
            <a:endParaRPr b="1" sz="4000">
              <a:latin typeface="Times New Roman"/>
              <a:ea typeface="Times New Roman"/>
              <a:cs typeface="Times New Roman"/>
              <a:sym typeface="Times New Roman"/>
            </a:endParaRPr>
          </a:p>
          <a:p>
            <a:pPr indent="0" lvl="0" marL="0" rtl="0" algn="l">
              <a:lnSpc>
                <a:spcPct val="90000"/>
              </a:lnSpc>
              <a:spcBef>
                <a:spcPts val="2133"/>
              </a:spcBef>
              <a:spcAft>
                <a:spcPts val="0"/>
              </a:spcAft>
              <a:buClr>
                <a:schemeClr val="dk1"/>
              </a:buClr>
              <a:buSzPts val="2400"/>
              <a:buFont typeface="Calibri"/>
              <a:buNone/>
            </a:pPr>
            <a:r>
              <a:t/>
            </a:r>
            <a:endParaRPr/>
          </a:p>
        </p:txBody>
      </p:sp>
      <p:sp>
        <p:nvSpPr>
          <p:cNvPr id="275" name="Google Shape;275;p26"/>
          <p:cNvSpPr txBox="1"/>
          <p:nvPr>
            <p:ph idx="1" type="body"/>
          </p:nvPr>
        </p:nvSpPr>
        <p:spPr>
          <a:xfrm>
            <a:off x="81894" y="1593623"/>
            <a:ext cx="12028211" cy="46240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b="1" lang="en">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p>
            <a:pPr indent="-457200" lvl="1" marL="1219181" rtl="0" algn="just">
              <a:lnSpc>
                <a:spcPct val="90000"/>
              </a:lnSpc>
              <a:spcBef>
                <a:spcPts val="0"/>
              </a:spcBef>
              <a:spcAft>
                <a:spcPts val="0"/>
              </a:spcAft>
              <a:buClr>
                <a:schemeClr val="dk1"/>
              </a:buClr>
              <a:buSzPts val="1800"/>
              <a:buFont typeface="Noto Sans"/>
              <a:buChar char="⮚"/>
            </a:pPr>
            <a:r>
              <a:rPr lang="en" sz="2800">
                <a:latin typeface="Times New Roman"/>
                <a:ea typeface="Times New Roman"/>
                <a:cs typeface="Times New Roman"/>
                <a:sym typeface="Times New Roman"/>
              </a:rPr>
              <a:t>Better use of available channel bandwidth</a:t>
            </a:r>
            <a:endParaRPr sz="2800">
              <a:latin typeface="Times New Roman"/>
              <a:ea typeface="Times New Roman"/>
              <a:cs typeface="Times New Roman"/>
              <a:sym typeface="Times New Roman"/>
            </a:endParaRPr>
          </a:p>
          <a:p>
            <a:pPr indent="-457200" lvl="1" marL="1219181" rtl="0" algn="just">
              <a:lnSpc>
                <a:spcPct val="90000"/>
              </a:lnSpc>
              <a:spcBef>
                <a:spcPts val="0"/>
              </a:spcBef>
              <a:spcAft>
                <a:spcPts val="0"/>
              </a:spcAft>
              <a:buClr>
                <a:schemeClr val="dk1"/>
              </a:buClr>
              <a:buSzPts val="1800"/>
              <a:buFont typeface="Noto Sans"/>
              <a:buChar char="⮚"/>
            </a:pPr>
            <a:r>
              <a:rPr lang="en" sz="2800">
                <a:latin typeface="Times New Roman"/>
                <a:ea typeface="Times New Roman"/>
                <a:cs typeface="Times New Roman"/>
                <a:sym typeface="Times New Roman"/>
              </a:rPr>
              <a:t>Number of frames sent is reduced</a:t>
            </a:r>
            <a:endParaRPr sz="2800">
              <a:latin typeface="Times New Roman"/>
              <a:ea typeface="Times New Roman"/>
              <a:cs typeface="Times New Roman"/>
              <a:sym typeface="Times New Roman"/>
            </a:endParaRPr>
          </a:p>
          <a:p>
            <a:pPr indent="-457200" lvl="1" marL="1219181" rtl="0" algn="just">
              <a:lnSpc>
                <a:spcPct val="90000"/>
              </a:lnSpc>
              <a:spcBef>
                <a:spcPts val="0"/>
              </a:spcBef>
              <a:spcAft>
                <a:spcPts val="0"/>
              </a:spcAft>
              <a:buClr>
                <a:schemeClr val="dk1"/>
              </a:buClr>
              <a:buSzPts val="1800"/>
              <a:buFont typeface="Noto Sans"/>
              <a:buChar char="⮚"/>
            </a:pPr>
            <a:r>
              <a:rPr lang="en" sz="2800">
                <a:latin typeface="Times New Roman"/>
                <a:ea typeface="Times New Roman"/>
                <a:cs typeface="Times New Roman"/>
                <a:sym typeface="Times New Roman"/>
              </a:rPr>
              <a:t>Thus reducing the processing load at the receiver</a:t>
            </a:r>
            <a:endParaRPr/>
          </a:p>
          <a:p>
            <a:pPr indent="0" lvl="1" marL="761981" rtl="0" algn="just">
              <a:lnSpc>
                <a:spcPct val="90000"/>
              </a:lnSpc>
              <a:spcBef>
                <a:spcPts val="0"/>
              </a:spcBef>
              <a:spcAft>
                <a:spcPts val="0"/>
              </a:spcAft>
              <a:buClr>
                <a:schemeClr val="dk1"/>
              </a:buClr>
              <a:buSzPts val="1800"/>
              <a:buNone/>
            </a:pPr>
            <a:r>
              <a:t/>
            </a:r>
            <a:endParaRPr sz="28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b="1" lang="en">
                <a:latin typeface="Times New Roman"/>
                <a:ea typeface="Times New Roman"/>
                <a:cs typeface="Times New Roman"/>
                <a:sym typeface="Times New Roman"/>
              </a:rPr>
              <a:t>Disadvantages:</a:t>
            </a:r>
            <a:endParaRPr b="1">
              <a:latin typeface="Times New Roman"/>
              <a:ea typeface="Times New Roman"/>
              <a:cs typeface="Times New Roman"/>
              <a:sym typeface="Times New Roman"/>
            </a:endParaRPr>
          </a:p>
          <a:p>
            <a:pPr indent="-457200" lvl="1" marL="1219181" rtl="0" algn="just">
              <a:lnSpc>
                <a:spcPct val="90000"/>
              </a:lnSpc>
              <a:spcBef>
                <a:spcPts val="0"/>
              </a:spcBef>
              <a:spcAft>
                <a:spcPts val="0"/>
              </a:spcAft>
              <a:buClr>
                <a:schemeClr val="dk1"/>
              </a:buClr>
              <a:buSzPts val="1800"/>
              <a:buFont typeface="Noto Sans"/>
              <a:buChar char="⮚"/>
            </a:pPr>
            <a:r>
              <a:rPr lang="en" sz="2800">
                <a:latin typeface="Times New Roman"/>
                <a:ea typeface="Times New Roman"/>
                <a:cs typeface="Times New Roman"/>
                <a:sym typeface="Times New Roman"/>
              </a:rPr>
              <a:t>Wait time for data link layer to piggyback the acknowledgement is not known</a:t>
            </a:r>
            <a:endParaRPr sz="2800">
              <a:latin typeface="Times New Roman"/>
              <a:ea typeface="Times New Roman"/>
              <a:cs typeface="Times New Roman"/>
              <a:sym typeface="Times New Roman"/>
            </a:endParaRPr>
          </a:p>
          <a:p>
            <a:pPr indent="-457200" lvl="1" marL="1219181" rtl="0" algn="just">
              <a:lnSpc>
                <a:spcPct val="90000"/>
              </a:lnSpc>
              <a:spcBef>
                <a:spcPts val="0"/>
              </a:spcBef>
              <a:spcAft>
                <a:spcPts val="0"/>
              </a:spcAft>
              <a:buClr>
                <a:schemeClr val="dk1"/>
              </a:buClr>
              <a:buSzPts val="1800"/>
              <a:buFont typeface="Noto Sans"/>
              <a:buChar char="⮚"/>
            </a:pPr>
            <a:r>
              <a:rPr lang="en" sz="2800">
                <a:latin typeface="Times New Roman"/>
                <a:ea typeface="Times New Roman"/>
                <a:cs typeface="Times New Roman"/>
                <a:sym typeface="Times New Roman"/>
              </a:rPr>
              <a:t>If DLL waits longer than sender’s time out period, retransmission takes place thus duplicating the frame</a:t>
            </a:r>
            <a:endParaRPr sz="2800">
              <a:latin typeface="Times New Roman"/>
              <a:ea typeface="Times New Roman"/>
              <a:cs typeface="Times New Roman"/>
              <a:sym typeface="Times New Roman"/>
            </a:endParaRPr>
          </a:p>
          <a:p>
            <a:pPr indent="-457200" lvl="1" marL="1219181" rtl="0" algn="just">
              <a:lnSpc>
                <a:spcPct val="90000"/>
              </a:lnSpc>
              <a:spcBef>
                <a:spcPts val="0"/>
              </a:spcBef>
              <a:spcAft>
                <a:spcPts val="0"/>
              </a:spcAft>
              <a:buClr>
                <a:schemeClr val="dk1"/>
              </a:buClr>
              <a:buSzPts val="1800"/>
              <a:buFont typeface="Noto Sans"/>
              <a:buChar char="⮚"/>
            </a:pPr>
            <a:r>
              <a:rPr lang="en" sz="2800">
                <a:latin typeface="Times New Roman"/>
                <a:ea typeface="Times New Roman"/>
                <a:cs typeface="Times New Roman"/>
                <a:sym typeface="Times New Roman"/>
              </a:rPr>
              <a:t>Needs an ad-hoc system to wait a fixed amount of time to piggyback acknowledgement or else send it as a separate frame</a:t>
            </a:r>
            <a:endParaRPr sz="2800">
              <a:latin typeface="Times New Roman"/>
              <a:ea typeface="Times New Roman"/>
              <a:cs typeface="Times New Roman"/>
              <a:sym typeface="Times New Roman"/>
            </a:endParaRPr>
          </a:p>
          <a:p>
            <a:pPr indent="0" lvl="0" marL="609585" rtl="0" algn="just">
              <a:lnSpc>
                <a:spcPct val="90000"/>
              </a:lnSpc>
              <a:spcBef>
                <a:spcPts val="2133"/>
              </a:spcBef>
              <a:spcAft>
                <a:spcPts val="2133"/>
              </a:spcAft>
              <a:buClr>
                <a:schemeClr val="dk1"/>
              </a:buClr>
              <a:buSzPts val="1300"/>
              <a:buNone/>
            </a:pPr>
            <a:r>
              <a:t/>
            </a:r>
            <a:endParaRPr>
              <a:latin typeface="Times New Roman"/>
              <a:ea typeface="Times New Roman"/>
              <a:cs typeface="Times New Roman"/>
              <a:sym typeface="Times New Roman"/>
            </a:endParaRPr>
          </a:p>
        </p:txBody>
      </p:sp>
      <p:sp>
        <p:nvSpPr>
          <p:cNvPr id="276" name="Google Shape;276;p2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365026" y="220200"/>
            <a:ext cx="11349896"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3466">
                <a:latin typeface="Times New Roman"/>
                <a:ea typeface="Times New Roman"/>
                <a:cs typeface="Times New Roman"/>
                <a:sym typeface="Times New Roman"/>
              </a:rPr>
              <a:t>2.4 TYPES OF SLIDING WINDOW PROTOCOL</a:t>
            </a:r>
            <a:endParaRPr b="1">
              <a:latin typeface="Times New Roman"/>
              <a:ea typeface="Times New Roman"/>
              <a:cs typeface="Times New Roman"/>
              <a:sym typeface="Times New Roman"/>
            </a:endParaRPr>
          </a:p>
        </p:txBody>
      </p:sp>
      <p:sp>
        <p:nvSpPr>
          <p:cNvPr id="282" name="Google Shape;282;p27"/>
          <p:cNvSpPr txBox="1"/>
          <p:nvPr>
            <p:ph idx="1" type="body"/>
          </p:nvPr>
        </p:nvSpPr>
        <p:spPr>
          <a:xfrm>
            <a:off x="126486" y="1439000"/>
            <a:ext cx="11700487" cy="3881600"/>
          </a:xfrm>
          <a:prstGeom prst="rect">
            <a:avLst/>
          </a:prstGeom>
          <a:noFill/>
          <a:ln>
            <a:noFill/>
          </a:ln>
        </p:spPr>
        <p:txBody>
          <a:bodyPr anchorCtr="0" anchor="t" bIns="121900" lIns="121900" spcFirstLastPara="1" rIns="121900" wrap="square" tIns="121900">
            <a:noAutofit/>
          </a:bodyPr>
          <a:lstStyle/>
          <a:p>
            <a:pPr indent="-507985" lvl="0" marL="609585" rtl="0" algn="l">
              <a:lnSpc>
                <a:spcPct val="90000"/>
              </a:lnSpc>
              <a:spcBef>
                <a:spcPts val="0"/>
              </a:spcBef>
              <a:spcAft>
                <a:spcPts val="0"/>
              </a:spcAft>
              <a:buClr>
                <a:schemeClr val="dk1"/>
              </a:buClr>
              <a:buSzPts val="2400"/>
              <a:buChar char="●"/>
            </a:pPr>
            <a:r>
              <a:rPr lang="en" sz="3600">
                <a:latin typeface="Times New Roman"/>
                <a:ea typeface="Times New Roman"/>
                <a:cs typeface="Times New Roman"/>
                <a:sym typeface="Times New Roman"/>
              </a:rPr>
              <a:t>There are three variations in Sliding Window Protocol</a:t>
            </a:r>
            <a:endParaRPr sz="3600">
              <a:latin typeface="Times New Roman"/>
              <a:ea typeface="Times New Roman"/>
              <a:cs typeface="Times New Roman"/>
              <a:sym typeface="Times New Roman"/>
            </a:endParaRPr>
          </a:p>
          <a:p>
            <a:pPr indent="-474119" lvl="1" marL="1219170" rtl="0" algn="l">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1 - bit sliding window </a:t>
            </a:r>
            <a:endParaRPr sz="3600">
              <a:latin typeface="Times New Roman"/>
              <a:ea typeface="Times New Roman"/>
              <a:cs typeface="Times New Roman"/>
              <a:sym typeface="Times New Roman"/>
            </a:endParaRPr>
          </a:p>
          <a:p>
            <a:pPr indent="-474119" lvl="1" marL="1219170" rtl="0" algn="l">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Go Back -N</a:t>
            </a:r>
            <a:endParaRPr sz="3600">
              <a:latin typeface="Times New Roman"/>
              <a:ea typeface="Times New Roman"/>
              <a:cs typeface="Times New Roman"/>
              <a:sym typeface="Times New Roman"/>
            </a:endParaRPr>
          </a:p>
          <a:p>
            <a:pPr indent="-474119" lvl="1" marL="1219170" rtl="0" algn="l">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Selective Repeat</a:t>
            </a:r>
            <a:endParaRPr sz="3600">
              <a:latin typeface="Times New Roman"/>
              <a:ea typeface="Times New Roman"/>
              <a:cs typeface="Times New Roman"/>
              <a:sym typeface="Times New Roman"/>
            </a:endParaRPr>
          </a:p>
        </p:txBody>
      </p:sp>
      <p:sp>
        <p:nvSpPr>
          <p:cNvPr id="283" name="Google Shape;283;p2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471043" y="204067"/>
            <a:ext cx="11217374"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4000">
                <a:latin typeface="Times New Roman"/>
                <a:ea typeface="Times New Roman"/>
                <a:cs typeface="Times New Roman"/>
                <a:sym typeface="Times New Roman"/>
              </a:rPr>
              <a:t>2.4.1 1-BIT SLIDING WINDOW PROTOCOL</a:t>
            </a:r>
            <a:endParaRPr b="1" sz="4000">
              <a:latin typeface="Times New Roman"/>
              <a:ea typeface="Times New Roman"/>
              <a:cs typeface="Times New Roman"/>
              <a:sym typeface="Times New Roman"/>
            </a:endParaRPr>
          </a:p>
        </p:txBody>
      </p:sp>
      <p:sp>
        <p:nvSpPr>
          <p:cNvPr id="289" name="Google Shape;289;p28"/>
          <p:cNvSpPr txBox="1"/>
          <p:nvPr>
            <p:ph idx="1" type="body"/>
          </p:nvPr>
        </p:nvSpPr>
        <p:spPr>
          <a:xfrm>
            <a:off x="0" y="1652924"/>
            <a:ext cx="12192000" cy="43604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A sliding window protocol with </a:t>
            </a:r>
            <a:r>
              <a:rPr b="1" lang="en" sz="3200">
                <a:latin typeface="Times New Roman"/>
                <a:ea typeface="Times New Roman"/>
                <a:cs typeface="Times New Roman"/>
                <a:sym typeface="Times New Roman"/>
              </a:rPr>
              <a:t>window size 1 uses a stop and wait protocol indirectly</a:t>
            </a:r>
            <a:r>
              <a:rPr lang="en" sz="3200">
                <a:latin typeface="Times New Roman"/>
                <a:ea typeface="Times New Roman"/>
                <a:cs typeface="Times New Roman"/>
                <a:sym typeface="Times New Roman"/>
              </a:rPr>
              <a:t> because sender transmits one frame and waits for acknowledgement before sending the next one</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Normally, one of the two data link layers goes first and transmits first frame</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Starting machine collects data from its network layer, builds a frame and sends it</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At the receiver, the frame is checked and is passed to the network layer and receiver’s window is slide up</a:t>
            </a:r>
            <a:endParaRPr sz="3200">
              <a:latin typeface="Times New Roman"/>
              <a:ea typeface="Times New Roman"/>
              <a:cs typeface="Times New Roman"/>
              <a:sym typeface="Times New Roman"/>
            </a:endParaRPr>
          </a:p>
        </p:txBody>
      </p:sp>
      <p:sp>
        <p:nvSpPr>
          <p:cNvPr id="290" name="Google Shape;290;p2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669825" y="261048"/>
            <a:ext cx="11358385"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4000">
                <a:latin typeface="Times New Roman"/>
                <a:ea typeface="Times New Roman"/>
                <a:cs typeface="Times New Roman"/>
                <a:sym typeface="Times New Roman"/>
              </a:rPr>
              <a:t>2.4.1 1-BIT SLIDING WINDOW PROTOCOL</a:t>
            </a:r>
            <a:endParaRPr b="1" sz="4000">
              <a:latin typeface="Times New Roman"/>
              <a:ea typeface="Times New Roman"/>
              <a:cs typeface="Times New Roman"/>
              <a:sym typeface="Times New Roman"/>
            </a:endParaRPr>
          </a:p>
        </p:txBody>
      </p:sp>
      <p:sp>
        <p:nvSpPr>
          <p:cNvPr id="296" name="Google Shape;296;p29"/>
          <p:cNvSpPr txBox="1"/>
          <p:nvPr>
            <p:ph idx="1" type="body"/>
          </p:nvPr>
        </p:nvSpPr>
        <p:spPr>
          <a:xfrm>
            <a:off x="0" y="1718823"/>
            <a:ext cx="12192000" cy="4498800"/>
          </a:xfrm>
          <a:prstGeom prst="rect">
            <a:avLst/>
          </a:prstGeom>
          <a:noFill/>
          <a:ln>
            <a:noFill/>
          </a:ln>
        </p:spPr>
        <p:txBody>
          <a:bodyPr anchorCtr="0" anchor="t" bIns="121900" lIns="121900" spcFirstLastPara="1" rIns="121900" wrap="square" tIns="121900">
            <a:noAutofit/>
          </a:bodyPr>
          <a:lstStyle/>
          <a:p>
            <a:pPr indent="-491054" lvl="0" marL="609585" rtl="0" algn="just">
              <a:lnSpc>
                <a:spcPct val="90000"/>
              </a:lnSpc>
              <a:spcBef>
                <a:spcPts val="0"/>
              </a:spcBef>
              <a:spcAft>
                <a:spcPts val="0"/>
              </a:spcAft>
              <a:buClr>
                <a:schemeClr val="dk1"/>
              </a:buClr>
              <a:buSzPts val="2200"/>
              <a:buChar char="●"/>
            </a:pPr>
            <a:r>
              <a:rPr b="1" lang="en" sz="3200">
                <a:latin typeface="Times New Roman"/>
                <a:ea typeface="Times New Roman"/>
                <a:cs typeface="Times New Roman"/>
                <a:sym typeface="Times New Roman"/>
              </a:rPr>
              <a:t>Steps for protocol:</a:t>
            </a:r>
            <a:endParaRPr b="1"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Acknowledgement field contains the number of last frame received without error</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If this number agrees with the sequence number of the frame the sender is trying to send, sender knows it is done with the frame stored in the buffer and can fetch the next packet</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If the sequence number disagrees, it continues to send the same frame</a:t>
            </a:r>
            <a:endParaRPr sz="3200">
              <a:latin typeface="Times New Roman"/>
              <a:ea typeface="Times New Roman"/>
              <a:cs typeface="Times New Roman"/>
              <a:sym typeface="Times New Roman"/>
            </a:endParaRPr>
          </a:p>
        </p:txBody>
      </p:sp>
      <p:sp>
        <p:nvSpPr>
          <p:cNvPr id="297" name="Google Shape;297;p2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1403400" y="189521"/>
            <a:ext cx="9385200" cy="951598"/>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0000"/>
              </a:buClr>
              <a:buSzPts val="1100"/>
              <a:buFont typeface="Times New Roman"/>
              <a:buNone/>
            </a:pPr>
            <a:r>
              <a:rPr b="1" lang="en" sz="4400">
                <a:latin typeface="Times New Roman"/>
                <a:ea typeface="Times New Roman"/>
                <a:cs typeface="Times New Roman"/>
                <a:sym typeface="Times New Roman"/>
              </a:rPr>
              <a:t>2.0 Introduction</a:t>
            </a:r>
            <a:endParaRPr b="1" sz="4400">
              <a:latin typeface="Times New Roman"/>
              <a:ea typeface="Times New Roman"/>
              <a:cs typeface="Times New Roman"/>
              <a:sym typeface="Times New Roman"/>
            </a:endParaRPr>
          </a:p>
        </p:txBody>
      </p:sp>
      <p:sp>
        <p:nvSpPr>
          <p:cNvPr id="108" name="Google Shape;108;p3"/>
          <p:cNvSpPr txBox="1"/>
          <p:nvPr>
            <p:ph idx="1" type="body"/>
          </p:nvPr>
        </p:nvSpPr>
        <p:spPr>
          <a:xfrm>
            <a:off x="163789" y="1094883"/>
            <a:ext cx="11864422" cy="5300167"/>
          </a:xfrm>
          <a:prstGeom prst="rect">
            <a:avLst/>
          </a:prstGeom>
          <a:noFill/>
          <a:ln>
            <a:noFill/>
          </a:ln>
        </p:spPr>
        <p:txBody>
          <a:bodyPr anchorCtr="0" anchor="t" bIns="121900" lIns="121900" spcFirstLastPara="1" rIns="121900" wrap="square" tIns="121900">
            <a:noAutofit/>
          </a:bodyPr>
          <a:lstStyle/>
          <a:p>
            <a:pPr indent="-342900" lvl="0" marL="457200" rtl="0" algn="just">
              <a:lnSpc>
                <a:spcPct val="90000"/>
              </a:lnSpc>
              <a:spcBef>
                <a:spcPts val="0"/>
              </a:spcBef>
              <a:spcAft>
                <a:spcPts val="0"/>
              </a:spcAft>
              <a:buClr>
                <a:srgbClr val="FFFFFF"/>
              </a:buClr>
              <a:buSzPts val="1800"/>
              <a:buFont typeface="Noto Sans"/>
              <a:buChar char="✔"/>
            </a:pPr>
            <a:r>
              <a:rPr lang="en">
                <a:latin typeface="Times New Roman"/>
                <a:ea typeface="Times New Roman"/>
                <a:cs typeface="Times New Roman"/>
                <a:sym typeface="Times New Roman"/>
              </a:rPr>
              <a:t>The Data Link layer exists as a connecting layer between the software processes of the layers above it and the Physical layer below it (Fig.a)</a:t>
            </a:r>
            <a:endParaRPr/>
          </a:p>
          <a:p>
            <a:pPr indent="-228600" lvl="0" marL="457200" rtl="0" algn="just">
              <a:lnSpc>
                <a:spcPct val="90000"/>
              </a:lnSpc>
              <a:spcBef>
                <a:spcPts val="0"/>
              </a:spcBef>
              <a:spcAft>
                <a:spcPts val="0"/>
              </a:spcAft>
              <a:buClr>
                <a:srgbClr val="FFFFFF"/>
              </a:buClr>
              <a:buSzPts val="1800"/>
              <a:buFont typeface="Noto Sans"/>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rgbClr val="FFFFFF"/>
              </a:buClr>
              <a:buSzPts val="1800"/>
              <a:buChar char="●"/>
            </a:pPr>
            <a:r>
              <a:rPr lang="en">
                <a:latin typeface="Times New Roman"/>
                <a:ea typeface="Times New Roman"/>
                <a:cs typeface="Times New Roman"/>
                <a:sym typeface="Times New Roman"/>
              </a:rPr>
              <a:t>It prepares the Network layer packets for transmission across some form of media, be it copper, fiber, or the atmosphere.</a:t>
            </a:r>
            <a:endParaRPr/>
          </a:p>
          <a:p>
            <a:pPr indent="-228600" lvl="0" marL="457200" rtl="0" algn="just">
              <a:lnSpc>
                <a:spcPct val="90000"/>
              </a:lnSpc>
              <a:spcBef>
                <a:spcPts val="0"/>
              </a:spcBef>
              <a:spcAft>
                <a:spcPts val="0"/>
              </a:spcAft>
              <a:buClr>
                <a:srgbClr val="FFFFFF"/>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rgbClr val="FFFFFF"/>
              </a:buClr>
              <a:buSzPts val="1800"/>
              <a:buChar char="●"/>
            </a:pPr>
            <a:r>
              <a:rPr lang="en">
                <a:latin typeface="Times New Roman"/>
                <a:ea typeface="Times New Roman"/>
                <a:cs typeface="Times New Roman"/>
                <a:sym typeface="Times New Roman"/>
              </a:rPr>
              <a:t>Data Link layer is embodied as a physical entity, such as an Ethernet network interface card (NIC), which inserts into the system bus of a computer and makes the connection between running software processes on the computer and physical media.</a:t>
            </a:r>
            <a:endParaRPr/>
          </a:p>
          <a:p>
            <a:pPr indent="-228600" lvl="0" marL="457200" rtl="0" algn="just">
              <a:lnSpc>
                <a:spcPct val="90000"/>
              </a:lnSpc>
              <a:spcBef>
                <a:spcPts val="0"/>
              </a:spcBef>
              <a:spcAft>
                <a:spcPts val="0"/>
              </a:spcAft>
              <a:buClr>
                <a:srgbClr val="FFFFFF"/>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rgbClr val="FFFFFF"/>
              </a:buClr>
              <a:buSzPts val="1800"/>
              <a:buChar char="●"/>
            </a:pPr>
            <a:r>
              <a:rPr lang="en">
                <a:latin typeface="Times New Roman"/>
                <a:ea typeface="Times New Roman"/>
                <a:cs typeface="Times New Roman"/>
                <a:sym typeface="Times New Roman"/>
              </a:rPr>
              <a:t>Software associated with the NIC enables it to prepare data for transmission and encode it as signal to be sent on the associated media</a:t>
            </a:r>
            <a:endParaRPr/>
          </a:p>
        </p:txBody>
      </p:sp>
      <p:sp>
        <p:nvSpPr>
          <p:cNvPr id="109" name="Google Shape;109;p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
        <p:nvSpPr>
          <p:cNvPr id="110" name="Google Shape;110;p3"/>
          <p:cNvSpPr txBox="1"/>
          <p:nvPr/>
        </p:nvSpPr>
        <p:spPr>
          <a:xfrm>
            <a:off x="10528733" y="2793333"/>
            <a:ext cx="9784000" cy="114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202390" y="204083"/>
            <a:ext cx="11989609"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3466">
                <a:latin typeface="Times New Roman"/>
                <a:ea typeface="Times New Roman"/>
                <a:cs typeface="Times New Roman"/>
                <a:sym typeface="Times New Roman"/>
              </a:rPr>
              <a:t>2.4.1 1-BIT SLIDING WINDOW PROTOCOL – ISSUES </a:t>
            </a:r>
            <a:endParaRPr b="1">
              <a:latin typeface="Times New Roman"/>
              <a:ea typeface="Times New Roman"/>
              <a:cs typeface="Times New Roman"/>
              <a:sym typeface="Times New Roman"/>
            </a:endParaRPr>
          </a:p>
          <a:p>
            <a:pPr indent="0" lvl="0" marL="0" rtl="0" algn="l">
              <a:lnSpc>
                <a:spcPct val="90000"/>
              </a:lnSpc>
              <a:spcBef>
                <a:spcPts val="2133"/>
              </a:spcBef>
              <a:spcAft>
                <a:spcPts val="0"/>
              </a:spcAft>
              <a:buClr>
                <a:schemeClr val="dk1"/>
              </a:buClr>
              <a:buSzPts val="2400"/>
              <a:buFont typeface="Calibri"/>
              <a:buNone/>
            </a:pPr>
            <a:r>
              <a:t/>
            </a:r>
            <a:endParaRPr/>
          </a:p>
        </p:txBody>
      </p:sp>
      <p:sp>
        <p:nvSpPr>
          <p:cNvPr id="303" name="Google Shape;303;p30"/>
          <p:cNvSpPr txBox="1"/>
          <p:nvPr>
            <p:ph idx="1" type="body"/>
          </p:nvPr>
        </p:nvSpPr>
        <p:spPr>
          <a:xfrm>
            <a:off x="0" y="1612116"/>
            <a:ext cx="12192000" cy="4921205"/>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Consider computer A is trying to send frame A0 to computer B but A’s timeout interval is too short</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In such a scenario, A will timeout repeatedly and send a series of identical frames all with Seq No 0 and Ack No 1</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B will reject every duplicate frame and it will send A a frame with Seq No 0 and Ack No 0</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Eventually A will send the correct packet</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Protocol works correctly in this scenario but after a series of lost frames and timeouts</a:t>
            </a:r>
            <a:endParaRPr sz="3200">
              <a:latin typeface="Times New Roman"/>
              <a:ea typeface="Times New Roman"/>
              <a:cs typeface="Times New Roman"/>
              <a:sym typeface="Times New Roman"/>
            </a:endParaRPr>
          </a:p>
        </p:txBody>
      </p:sp>
      <p:sp>
        <p:nvSpPr>
          <p:cNvPr id="304" name="Google Shape;304;p3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300179" y="115513"/>
            <a:ext cx="11728031"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rgbClr val="000000"/>
              </a:buClr>
              <a:buSzPts val="1100"/>
              <a:buFont typeface="Times New Roman"/>
              <a:buNone/>
            </a:pPr>
            <a:r>
              <a:rPr b="1" lang="en" sz="4000">
                <a:latin typeface="Times New Roman"/>
                <a:ea typeface="Times New Roman"/>
                <a:cs typeface="Times New Roman"/>
                <a:sym typeface="Times New Roman"/>
              </a:rPr>
              <a:t>2.4.1 1-BIT SLIDING WINDOW PROTOCOL - ISSUES </a:t>
            </a:r>
            <a:endParaRPr b="1" sz="4000">
              <a:latin typeface="Times New Roman"/>
              <a:ea typeface="Times New Roman"/>
              <a:cs typeface="Times New Roman"/>
              <a:sym typeface="Times New Roman"/>
            </a:endParaRPr>
          </a:p>
        </p:txBody>
      </p:sp>
      <p:sp>
        <p:nvSpPr>
          <p:cNvPr id="310" name="Google Shape;310;p31"/>
          <p:cNvSpPr txBox="1"/>
          <p:nvPr>
            <p:ph idx="1" type="body"/>
          </p:nvPr>
        </p:nvSpPr>
        <p:spPr>
          <a:xfrm>
            <a:off x="0" y="1915223"/>
            <a:ext cx="12192000" cy="4564800"/>
          </a:xfrm>
          <a:prstGeom prst="rect">
            <a:avLst/>
          </a:prstGeom>
          <a:noFill/>
          <a:ln>
            <a:noFill/>
          </a:ln>
        </p:spPr>
        <p:txBody>
          <a:bodyPr anchorCtr="0" anchor="t" bIns="121900" lIns="121900" spcFirstLastPara="1" rIns="121900" wrap="square" tIns="121900">
            <a:noAutofit/>
          </a:bodyPr>
          <a:lstStyle/>
          <a:p>
            <a:pPr indent="-457200" lvl="0" marL="626529" rtl="0" algn="just">
              <a:lnSpc>
                <a:spcPct val="90000"/>
              </a:lnSpc>
              <a:spcBef>
                <a:spcPts val="0"/>
              </a:spcBef>
              <a:spcAft>
                <a:spcPts val="0"/>
              </a:spcAft>
              <a:buClr>
                <a:schemeClr val="dk1"/>
              </a:buClr>
              <a:buSzPts val="1600"/>
              <a:buFont typeface="Noto Sans"/>
              <a:buChar char="❑"/>
            </a:pPr>
            <a:r>
              <a:rPr lang="en" sz="3200">
                <a:latin typeface="Times New Roman"/>
                <a:ea typeface="Times New Roman"/>
                <a:cs typeface="Times New Roman"/>
                <a:sym typeface="Times New Roman"/>
              </a:rPr>
              <a:t>Consider computer A and computer B both send an initial packet simultaneously</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If B waits for A’s first frame before sending its own, sequence is as shown in fig. 3.4a</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No duplicate packets arrive at any computer</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In the fig. 3.4b, first frames of A and B cross at the data link layer</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Half of the frames contain duplicates without any transmission errors causing waste of bandwidth</a:t>
            </a:r>
            <a:endParaRPr sz="3200">
              <a:latin typeface="Times New Roman"/>
              <a:ea typeface="Times New Roman"/>
              <a:cs typeface="Times New Roman"/>
              <a:sym typeface="Times New Roman"/>
            </a:endParaRPr>
          </a:p>
        </p:txBody>
      </p:sp>
      <p:sp>
        <p:nvSpPr>
          <p:cNvPr id="311" name="Google Shape;311;p3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idx="1" type="body"/>
          </p:nvPr>
        </p:nvSpPr>
        <p:spPr>
          <a:xfrm>
            <a:off x="1730000" y="2090067"/>
            <a:ext cx="93852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317" name="Google Shape;317;p3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318" name="Google Shape;318;p32"/>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319" name="Google Shape;319;p32"/>
          <p:cNvSpPr txBox="1"/>
          <p:nvPr/>
        </p:nvSpPr>
        <p:spPr>
          <a:xfrm>
            <a:off x="5747800" y="6217633"/>
            <a:ext cx="9784000" cy="114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Lato"/>
                <a:ea typeface="Lato"/>
                <a:cs typeface="Lato"/>
                <a:sym typeface="Lato"/>
              </a:rPr>
              <a:t>Fig. 3.4</a:t>
            </a:r>
            <a:endParaRPr b="1" i="0" sz="2400" u="none" cap="none" strike="noStrike">
              <a:solidFill>
                <a:srgbClr val="FFFF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524052" y="140133"/>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3466">
                <a:latin typeface="Times New Roman"/>
                <a:ea typeface="Times New Roman"/>
                <a:cs typeface="Times New Roman"/>
                <a:sym typeface="Times New Roman"/>
              </a:rPr>
              <a:t>2.4.2 GO BACK-N PROTOCOL</a:t>
            </a:r>
            <a:endParaRPr b="1">
              <a:latin typeface="Times New Roman"/>
              <a:ea typeface="Times New Roman"/>
              <a:cs typeface="Times New Roman"/>
              <a:sym typeface="Times New Roman"/>
            </a:endParaRPr>
          </a:p>
          <a:p>
            <a:pPr indent="0" lvl="0" marL="0" rtl="0" algn="l">
              <a:lnSpc>
                <a:spcPct val="90000"/>
              </a:lnSpc>
              <a:spcBef>
                <a:spcPts val="2133"/>
              </a:spcBef>
              <a:spcAft>
                <a:spcPts val="0"/>
              </a:spcAft>
              <a:buClr>
                <a:schemeClr val="dk1"/>
              </a:buClr>
              <a:buSzPts val="2400"/>
              <a:buFont typeface="Calibri"/>
              <a:buNone/>
            </a:pPr>
            <a:r>
              <a:t/>
            </a:r>
            <a:endParaRPr/>
          </a:p>
        </p:txBody>
      </p:sp>
      <p:sp>
        <p:nvSpPr>
          <p:cNvPr id="325" name="Google Shape;325;p33"/>
          <p:cNvSpPr txBox="1"/>
          <p:nvPr>
            <p:ph idx="1" type="body"/>
          </p:nvPr>
        </p:nvSpPr>
        <p:spPr>
          <a:xfrm>
            <a:off x="0" y="1703490"/>
            <a:ext cx="12192000" cy="4376000"/>
          </a:xfrm>
          <a:prstGeom prst="rect">
            <a:avLst/>
          </a:prstGeom>
          <a:noFill/>
          <a:ln>
            <a:noFill/>
          </a:ln>
        </p:spPr>
        <p:txBody>
          <a:bodyPr anchorCtr="0" anchor="t" bIns="121900" lIns="121900" spcFirstLastPara="1" rIns="121900" wrap="square" tIns="121900">
            <a:noAutofit/>
          </a:bodyPr>
          <a:lstStyle/>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In this protocol, the sender can transmit up to a window of </a:t>
            </a:r>
            <a:r>
              <a:rPr b="1" lang="en" sz="3200">
                <a:latin typeface="Times New Roman"/>
                <a:ea typeface="Times New Roman"/>
                <a:cs typeface="Times New Roman"/>
                <a:sym typeface="Times New Roman"/>
              </a:rPr>
              <a:t>w</a:t>
            </a:r>
            <a:r>
              <a:rPr lang="en" sz="3200">
                <a:latin typeface="Times New Roman"/>
                <a:ea typeface="Times New Roman"/>
                <a:cs typeface="Times New Roman"/>
                <a:sym typeface="Times New Roman"/>
              </a:rPr>
              <a:t> frames before blocking transmission while waiting for acknowledgement</a:t>
            </a:r>
            <a:endParaRPr sz="32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With large enough choice for </a:t>
            </a:r>
            <a:r>
              <a:rPr b="1" lang="en" sz="3200">
                <a:latin typeface="Times New Roman"/>
                <a:ea typeface="Times New Roman"/>
                <a:cs typeface="Times New Roman"/>
                <a:sym typeface="Times New Roman"/>
              </a:rPr>
              <a:t>w,</a:t>
            </a:r>
            <a:r>
              <a:rPr lang="en" sz="3200">
                <a:latin typeface="Times New Roman"/>
                <a:ea typeface="Times New Roman"/>
                <a:cs typeface="Times New Roman"/>
                <a:sym typeface="Times New Roman"/>
              </a:rPr>
              <a:t> sender will be able to continuously transmit frames since acknowledgements for previous frames will arrive before the window becomes full</a:t>
            </a:r>
            <a:endParaRPr sz="32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To find correct value of </a:t>
            </a:r>
            <a:r>
              <a:rPr b="1" lang="en" sz="3200">
                <a:latin typeface="Times New Roman"/>
                <a:ea typeface="Times New Roman"/>
                <a:cs typeface="Times New Roman"/>
                <a:sym typeface="Times New Roman"/>
              </a:rPr>
              <a:t>w</a:t>
            </a:r>
            <a:r>
              <a:rPr lang="en" sz="3200">
                <a:latin typeface="Times New Roman"/>
                <a:ea typeface="Times New Roman"/>
                <a:cs typeface="Times New Roman"/>
                <a:sym typeface="Times New Roman"/>
              </a:rPr>
              <a:t>, we consider how many frames can fit in the channel as they propagate from sender to receiver</a:t>
            </a:r>
            <a:endParaRPr sz="3200">
              <a:latin typeface="Times New Roman"/>
              <a:ea typeface="Times New Roman"/>
              <a:cs typeface="Times New Roman"/>
              <a:sym typeface="Times New Roman"/>
            </a:endParaRPr>
          </a:p>
          <a:p>
            <a:pPr indent="0" lvl="0" marL="609585" rtl="0" algn="l">
              <a:lnSpc>
                <a:spcPct val="90000"/>
              </a:lnSpc>
              <a:spcBef>
                <a:spcPts val="2133"/>
              </a:spcBef>
              <a:spcAft>
                <a:spcPts val="0"/>
              </a:spcAft>
              <a:buClr>
                <a:schemeClr val="dk1"/>
              </a:buClr>
              <a:buSzPts val="1300"/>
              <a:buNone/>
            </a:pPr>
            <a:r>
              <a:t/>
            </a:r>
            <a:endParaRPr sz="2133"/>
          </a:p>
          <a:p>
            <a:pPr indent="0" lvl="0" marL="0" rtl="0" algn="l">
              <a:lnSpc>
                <a:spcPct val="90000"/>
              </a:lnSpc>
              <a:spcBef>
                <a:spcPts val="2133"/>
              </a:spcBef>
              <a:spcAft>
                <a:spcPts val="2133"/>
              </a:spcAft>
              <a:buClr>
                <a:schemeClr val="dk1"/>
              </a:buClr>
              <a:buSzPts val="1300"/>
              <a:buNone/>
            </a:pPr>
            <a:r>
              <a:t/>
            </a:r>
            <a:endParaRPr sz="2133"/>
          </a:p>
        </p:txBody>
      </p:sp>
      <p:sp>
        <p:nvSpPr>
          <p:cNvPr id="326" name="Google Shape;326;p3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683078" y="209415"/>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2.4.2 GO BACK-N PROTOCOL</a:t>
            </a:r>
            <a:endParaRPr b="1" sz="4000">
              <a:latin typeface="Times New Roman"/>
              <a:ea typeface="Times New Roman"/>
              <a:cs typeface="Times New Roman"/>
              <a:sym typeface="Times New Roman"/>
            </a:endParaRPr>
          </a:p>
          <a:p>
            <a:pPr indent="0" lvl="0" marL="0" rtl="0" algn="l">
              <a:lnSpc>
                <a:spcPct val="90000"/>
              </a:lnSpc>
              <a:spcBef>
                <a:spcPts val="2133"/>
              </a:spcBef>
              <a:spcAft>
                <a:spcPts val="0"/>
              </a:spcAft>
              <a:buClr>
                <a:srgbClr val="000000"/>
              </a:buClr>
              <a:buSzPts val="1100"/>
              <a:buFont typeface="Calibri"/>
              <a:buNone/>
            </a:pPr>
            <a:r>
              <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Font typeface="Calibri"/>
              <a:buNone/>
            </a:pPr>
            <a:r>
              <a:t/>
            </a:r>
            <a:endParaRPr/>
          </a:p>
        </p:txBody>
      </p:sp>
      <p:sp>
        <p:nvSpPr>
          <p:cNvPr id="332" name="Google Shape;332;p34"/>
          <p:cNvSpPr txBox="1"/>
          <p:nvPr>
            <p:ph idx="1" type="body"/>
          </p:nvPr>
        </p:nvSpPr>
        <p:spPr>
          <a:xfrm>
            <a:off x="0" y="1362423"/>
            <a:ext cx="12192000" cy="48552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115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w can be calculated as</a:t>
            </a:r>
            <a:r>
              <a:rPr b="1" lang="en" sz="3200">
                <a:latin typeface="Times New Roman"/>
                <a:ea typeface="Times New Roman"/>
                <a:cs typeface="Times New Roman"/>
                <a:sym typeface="Times New Roman"/>
              </a:rPr>
              <a:t>:</a:t>
            </a:r>
            <a:endParaRPr b="1" sz="3200">
              <a:latin typeface="Times New Roman"/>
              <a:ea typeface="Times New Roman"/>
              <a:cs typeface="Times New Roman"/>
              <a:sym typeface="Times New Roman"/>
            </a:endParaRPr>
          </a:p>
          <a:p>
            <a:pPr indent="-474121" lvl="2" marL="1828754" rtl="0" algn="just">
              <a:lnSpc>
                <a:spcPct val="115000"/>
              </a:lnSpc>
              <a:spcBef>
                <a:spcPts val="0"/>
              </a:spcBef>
              <a:spcAft>
                <a:spcPts val="0"/>
              </a:spcAft>
              <a:buClr>
                <a:schemeClr val="dk1"/>
              </a:buClr>
              <a:buSzPts val="2000"/>
              <a:buChar char="■"/>
            </a:pPr>
            <a:r>
              <a:rPr b="1" lang="en" sz="3200">
                <a:latin typeface="Times New Roman"/>
                <a:ea typeface="Times New Roman"/>
                <a:cs typeface="Times New Roman"/>
                <a:sym typeface="Times New Roman"/>
              </a:rPr>
              <a:t>w = 2BD + 1</a:t>
            </a:r>
            <a:endParaRPr b="1" sz="3200">
              <a:latin typeface="Times New Roman"/>
              <a:ea typeface="Times New Roman"/>
              <a:cs typeface="Times New Roman"/>
              <a:sym typeface="Times New Roman"/>
            </a:endParaRPr>
          </a:p>
          <a:p>
            <a:pPr indent="-474119" lvl="3" marL="2438339" rtl="0" algn="just">
              <a:lnSpc>
                <a:spcPct val="115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Where BD is Bandwidth-Delay Product given as: </a:t>
            </a:r>
            <a:endParaRPr sz="3200">
              <a:latin typeface="Times New Roman"/>
              <a:ea typeface="Times New Roman"/>
              <a:cs typeface="Times New Roman"/>
              <a:sym typeface="Times New Roman"/>
            </a:endParaRPr>
          </a:p>
          <a:p>
            <a:pPr indent="0" lvl="4" marL="2573803" rtl="0" algn="just">
              <a:lnSpc>
                <a:spcPct val="115000"/>
              </a:lnSpc>
              <a:spcBef>
                <a:spcPts val="0"/>
              </a:spcBef>
              <a:spcAft>
                <a:spcPts val="0"/>
              </a:spcAft>
              <a:buClr>
                <a:schemeClr val="dk1"/>
              </a:buClr>
              <a:buSzPts val="2000"/>
              <a:buNone/>
            </a:pPr>
            <a:r>
              <a:rPr b="1" lang="en" sz="3200">
                <a:latin typeface="Times New Roman"/>
                <a:ea typeface="Times New Roman"/>
                <a:cs typeface="Times New Roman"/>
                <a:sym typeface="Times New Roman"/>
              </a:rPr>
              <a:t>=  </a:t>
            </a:r>
            <a:r>
              <a:rPr lang="en" sz="3200">
                <a:latin typeface="Times New Roman"/>
                <a:ea typeface="Times New Roman"/>
                <a:cs typeface="Times New Roman"/>
                <a:sym typeface="Times New Roman"/>
              </a:rPr>
              <a:t>bandwidth * one way transit time</a:t>
            </a:r>
            <a:endParaRPr sz="3200">
              <a:latin typeface="Times New Roman"/>
              <a:ea typeface="Times New Roman"/>
              <a:cs typeface="Times New Roman"/>
              <a:sym typeface="Times New Roman"/>
            </a:endParaRPr>
          </a:p>
          <a:p>
            <a:pPr indent="-474120" lvl="0" marL="609585" rtl="0" algn="just">
              <a:lnSpc>
                <a:spcPct val="115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2BD is the number of frames that can be outstanding if the sender continuously sends frames when the round trip time to receive an acknowledgement is considered</a:t>
            </a:r>
            <a:endParaRPr sz="3200">
              <a:latin typeface="Times New Roman"/>
              <a:ea typeface="Times New Roman"/>
              <a:cs typeface="Times New Roman"/>
              <a:sym typeface="Times New Roman"/>
            </a:endParaRPr>
          </a:p>
          <a:p>
            <a:pPr indent="-474120" lvl="0" marL="609585" rtl="0" algn="just">
              <a:lnSpc>
                <a:spcPct val="115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1 is added because an acknowledgement frame will not be sent unless a complete frame is received</a:t>
            </a:r>
            <a:endParaRPr sz="3200">
              <a:latin typeface="Times New Roman"/>
              <a:ea typeface="Times New Roman"/>
              <a:cs typeface="Times New Roman"/>
              <a:sym typeface="Times New Roman"/>
            </a:endParaRPr>
          </a:p>
          <a:p>
            <a:pPr indent="0" lvl="0" marL="0" rtl="0" algn="just">
              <a:lnSpc>
                <a:spcPct val="90000"/>
              </a:lnSpc>
              <a:spcBef>
                <a:spcPts val="2133"/>
              </a:spcBef>
              <a:spcAft>
                <a:spcPts val="2133"/>
              </a:spcAft>
              <a:buClr>
                <a:schemeClr val="dk1"/>
              </a:buClr>
              <a:buSzPts val="1300"/>
              <a:buNone/>
            </a:pPr>
            <a:r>
              <a:t/>
            </a:r>
            <a:endParaRPr sz="3200">
              <a:latin typeface="Times New Roman"/>
              <a:ea typeface="Times New Roman"/>
              <a:cs typeface="Times New Roman"/>
              <a:sym typeface="Times New Roman"/>
            </a:endParaRPr>
          </a:p>
        </p:txBody>
      </p:sp>
      <p:sp>
        <p:nvSpPr>
          <p:cNvPr id="333" name="Google Shape;333;p3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864119" y="134911"/>
            <a:ext cx="10983324"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2.4.2 GO BACK-N PROTOCOL </a:t>
            </a:r>
            <a:endParaRPr b="1" sz="4000">
              <a:latin typeface="Times New Roman"/>
              <a:ea typeface="Times New Roman"/>
              <a:cs typeface="Times New Roman"/>
              <a:sym typeface="Times New Roman"/>
            </a:endParaRPr>
          </a:p>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(example of window size)</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1100"/>
              <a:buFont typeface="Calibri"/>
              <a:buNone/>
            </a:pPr>
            <a:r>
              <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1100"/>
              <a:buFont typeface="Calibri"/>
              <a:buNone/>
            </a:pPr>
            <a:r>
              <a:t/>
            </a:r>
            <a:endParaRPr/>
          </a:p>
          <a:p>
            <a:pPr indent="0" lvl="0" marL="0" rtl="0" algn="l">
              <a:lnSpc>
                <a:spcPct val="90000"/>
              </a:lnSpc>
              <a:spcBef>
                <a:spcPts val="0"/>
              </a:spcBef>
              <a:spcAft>
                <a:spcPts val="0"/>
              </a:spcAft>
              <a:buClr>
                <a:schemeClr val="dk1"/>
              </a:buClr>
              <a:buSzPts val="2400"/>
              <a:buFont typeface="Calibri"/>
              <a:buNone/>
            </a:pPr>
            <a:r>
              <a:t/>
            </a:r>
            <a:endParaRPr/>
          </a:p>
        </p:txBody>
      </p:sp>
      <p:sp>
        <p:nvSpPr>
          <p:cNvPr id="339" name="Google Shape;339;p35"/>
          <p:cNvSpPr txBox="1"/>
          <p:nvPr>
            <p:ph idx="1" type="body"/>
          </p:nvPr>
        </p:nvSpPr>
        <p:spPr>
          <a:xfrm>
            <a:off x="0" y="1876423"/>
            <a:ext cx="12192000" cy="46036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Consider a link with bandwidth 50 kbps and a one way transmit time as 250 msec</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Thus, bandwidth delay product is 12.5kbit (50kbps*250msec) or 12.5 frames of 1000 bits each</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In this case, </a:t>
            </a:r>
            <a:r>
              <a:rPr b="1" lang="en" sz="3200">
                <a:latin typeface="Times New Roman"/>
                <a:ea typeface="Times New Roman"/>
                <a:cs typeface="Times New Roman"/>
                <a:sym typeface="Times New Roman"/>
              </a:rPr>
              <a:t>w is = 2(12.5)+1 = 26 frames</a:t>
            </a:r>
            <a:endParaRPr b="1"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Assume sender begins sending frame 0 and then sends a new frame every 20 msec</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By the time 26 frames are sent, time lapsed is 520msec and acknowledgement for frame 0 will have just arrived</a:t>
            </a:r>
            <a:endParaRPr sz="3200">
              <a:latin typeface="Times New Roman"/>
              <a:ea typeface="Times New Roman"/>
              <a:cs typeface="Times New Roman"/>
              <a:sym typeface="Times New Roman"/>
            </a:endParaRPr>
          </a:p>
        </p:txBody>
      </p:sp>
      <p:sp>
        <p:nvSpPr>
          <p:cNvPr id="340" name="Google Shape;340;p3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510800" y="49250"/>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2.4.2 GO BACK-N PROTOCOL</a:t>
            </a:r>
            <a:endParaRPr b="1" sz="4000">
              <a:latin typeface="Times New Roman"/>
              <a:ea typeface="Times New Roman"/>
              <a:cs typeface="Times New Roman"/>
              <a:sym typeface="Times New Roman"/>
            </a:endParaRPr>
          </a:p>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(example of window size)</a:t>
            </a:r>
            <a:endParaRPr b="1" sz="4000">
              <a:latin typeface="Times New Roman"/>
              <a:ea typeface="Times New Roman"/>
              <a:cs typeface="Times New Roman"/>
              <a:sym typeface="Times New Roman"/>
            </a:endParaRPr>
          </a:p>
        </p:txBody>
      </p:sp>
      <p:sp>
        <p:nvSpPr>
          <p:cNvPr id="346" name="Google Shape;346;p36"/>
          <p:cNvSpPr txBox="1"/>
          <p:nvPr>
            <p:ph idx="1" type="body"/>
          </p:nvPr>
        </p:nvSpPr>
        <p:spPr>
          <a:xfrm>
            <a:off x="0" y="1785619"/>
            <a:ext cx="12192000" cy="42280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Thereafter, acknowledgements arrive every 20 msec</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From then onwards, 26 unacknowledged frames will always be outstanding</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For smaller window sizes for this example, utilization of the link will be less than 100% since the sender will be blocked sometimes.</a:t>
            </a:r>
            <a:endParaRPr/>
          </a:p>
          <a:p>
            <a:pPr indent="-347121" lvl="0" marL="609585" rtl="0" algn="just">
              <a:lnSpc>
                <a:spcPct val="90000"/>
              </a:lnSpc>
              <a:spcBef>
                <a:spcPts val="0"/>
              </a:spcBef>
              <a:spcAft>
                <a:spcPts val="0"/>
              </a:spcAft>
              <a:buClr>
                <a:schemeClr val="dk1"/>
              </a:buClr>
              <a:buSzPts val="2000"/>
              <a:buNone/>
            </a:pPr>
            <a:r>
              <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Link utilization can be determined as: </a:t>
            </a:r>
            <a:endParaRPr sz="3200">
              <a:latin typeface="Times New Roman"/>
              <a:ea typeface="Times New Roman"/>
              <a:cs typeface="Times New Roman"/>
              <a:sym typeface="Times New Roman"/>
            </a:endParaRPr>
          </a:p>
          <a:p>
            <a:pPr indent="-457200" lvl="1" marL="1202249" rtl="0" algn="just">
              <a:lnSpc>
                <a:spcPct val="90000"/>
              </a:lnSpc>
              <a:spcBef>
                <a:spcPts val="0"/>
              </a:spcBef>
              <a:spcAft>
                <a:spcPts val="0"/>
              </a:spcAft>
              <a:buClr>
                <a:schemeClr val="dk1"/>
              </a:buClr>
              <a:buSzPts val="2000"/>
              <a:buFont typeface="Noto Sans"/>
              <a:buChar char="⮚"/>
            </a:pPr>
            <a:r>
              <a:rPr b="1" lang="en" sz="3200">
                <a:latin typeface="Times New Roman"/>
                <a:ea typeface="Times New Roman"/>
                <a:cs typeface="Times New Roman"/>
                <a:sym typeface="Times New Roman"/>
              </a:rPr>
              <a:t>Link utilization &lt;= w / (2BD + 1)</a:t>
            </a:r>
            <a:endParaRPr b="1" sz="3200">
              <a:latin typeface="Times New Roman"/>
              <a:ea typeface="Times New Roman"/>
              <a:cs typeface="Times New Roman"/>
              <a:sym typeface="Times New Roman"/>
            </a:endParaRPr>
          </a:p>
        </p:txBody>
      </p:sp>
      <p:sp>
        <p:nvSpPr>
          <p:cNvPr id="347" name="Google Shape;347;p3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423296" y="0"/>
            <a:ext cx="11239115"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2.4.2 GO BACK-N PROTOCOL (pipelining)</a:t>
            </a:r>
            <a:endParaRPr b="1" sz="4000">
              <a:latin typeface="Times New Roman"/>
              <a:ea typeface="Times New Roman"/>
              <a:cs typeface="Times New Roman"/>
              <a:sym typeface="Times New Roman"/>
            </a:endParaRPr>
          </a:p>
        </p:txBody>
      </p:sp>
      <p:sp>
        <p:nvSpPr>
          <p:cNvPr id="353" name="Google Shape;353;p3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
        <p:nvSpPr>
          <p:cNvPr id="354" name="Google Shape;354;p37"/>
          <p:cNvSpPr txBox="1"/>
          <p:nvPr>
            <p:ph idx="1" type="body"/>
          </p:nvPr>
        </p:nvSpPr>
        <p:spPr>
          <a:xfrm>
            <a:off x="423296" y="1218800"/>
            <a:ext cx="11668125" cy="3881437"/>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This </a:t>
            </a:r>
            <a:r>
              <a:rPr b="1" lang="en">
                <a:latin typeface="Times New Roman"/>
                <a:ea typeface="Times New Roman"/>
                <a:cs typeface="Times New Roman"/>
                <a:sym typeface="Times New Roman"/>
              </a:rPr>
              <a:t>technique of keeping multiple frames in flight </a:t>
            </a:r>
            <a:r>
              <a:rPr lang="en">
                <a:latin typeface="Times New Roman"/>
                <a:ea typeface="Times New Roman"/>
                <a:cs typeface="Times New Roman"/>
                <a:sym typeface="Times New Roman"/>
              </a:rPr>
              <a:t>is known as Pipelining</a:t>
            </a:r>
            <a:endParaRPr/>
          </a:p>
          <a:p>
            <a:pPr indent="-342900" lvl="0" marL="457200"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Pipelining frames over unreliable communication channel may result in lost or damaged frames at the receiver side.</a:t>
            </a:r>
            <a:endParaRPr/>
          </a:p>
          <a:p>
            <a:pPr indent="-342900" lvl="0" marL="457200"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Receiving data link layer hands frames in sequence to network layer.</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If any one frame is damaged, it is supposed to be discarded but question arises for the correct frames following it.</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There are two approaches in this scenario:</a:t>
            </a:r>
            <a:endParaRPr/>
          </a:p>
          <a:p>
            <a:pPr indent="-457188" lvl="0" marL="609585" rtl="0" algn="just">
              <a:lnSpc>
                <a:spcPct val="90000"/>
              </a:lnSpc>
              <a:spcBef>
                <a:spcPts val="0"/>
              </a:spcBef>
              <a:spcAft>
                <a:spcPts val="0"/>
              </a:spcAft>
              <a:buClr>
                <a:schemeClr val="dk1"/>
              </a:buClr>
              <a:buSzPts val="1800"/>
              <a:buChar char="●"/>
            </a:pPr>
            <a:r>
              <a:rPr b="1" lang="en">
                <a:latin typeface="Times New Roman"/>
                <a:ea typeface="Times New Roman"/>
                <a:cs typeface="Times New Roman"/>
                <a:sym typeface="Times New Roman"/>
              </a:rPr>
              <a:t>First option </a:t>
            </a:r>
            <a:r>
              <a:rPr lang="en">
                <a:latin typeface="Times New Roman"/>
                <a:ea typeface="Times New Roman"/>
                <a:cs typeface="Times New Roman"/>
                <a:sym typeface="Times New Roman"/>
              </a:rPr>
              <a:t>(w =1) is for receiver to discard all subsequent frames and no acknowledgement be sent for those frames</a:t>
            </a:r>
            <a:endParaRPr/>
          </a:p>
          <a:p>
            <a:pPr indent="-457188" lvl="0" marL="609585" rtl="0" algn="just">
              <a:lnSpc>
                <a:spcPct val="90000"/>
              </a:lnSpc>
              <a:spcBef>
                <a:spcPts val="0"/>
              </a:spcBef>
              <a:spcAft>
                <a:spcPts val="0"/>
              </a:spcAft>
              <a:buClr>
                <a:schemeClr val="dk1"/>
              </a:buClr>
              <a:buSzPts val="1800"/>
              <a:buChar char="●"/>
            </a:pPr>
            <a:r>
              <a:rPr lang="en">
                <a:latin typeface="Times New Roman"/>
                <a:ea typeface="Times New Roman"/>
                <a:cs typeface="Times New Roman"/>
                <a:sym typeface="Times New Roman"/>
              </a:rPr>
              <a:t>The sender will timeout and retransmit all unacknowledged frames in order starting with damaged one</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512071" y="-136008"/>
            <a:ext cx="10624811"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2.4.2 GO BACK-N PROTOCOL (Pipelining)</a:t>
            </a:r>
            <a:endParaRPr b="1" sz="4000">
              <a:latin typeface="Times New Roman"/>
              <a:ea typeface="Times New Roman"/>
              <a:cs typeface="Times New Roman"/>
              <a:sym typeface="Times New Roman"/>
            </a:endParaRPr>
          </a:p>
          <a:p>
            <a:pPr indent="0" lvl="0" marL="609585" rtl="0" algn="l">
              <a:lnSpc>
                <a:spcPct val="115000"/>
              </a:lnSpc>
              <a:spcBef>
                <a:spcPts val="0"/>
              </a:spcBef>
              <a:spcAft>
                <a:spcPts val="0"/>
              </a:spcAft>
              <a:buClr>
                <a:srgbClr val="000000"/>
              </a:buClr>
              <a:buSzPts val="1100"/>
              <a:buFont typeface="Calibri"/>
              <a:buNone/>
            </a:pPr>
            <a:r>
              <a:t/>
            </a:r>
            <a:endParaRPr sz="3466"/>
          </a:p>
        </p:txBody>
      </p:sp>
      <p:sp>
        <p:nvSpPr>
          <p:cNvPr id="360" name="Google Shape;360;p3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361" name="Google Shape;361;p38"/>
          <p:cNvPicPr preferRelativeResize="0"/>
          <p:nvPr/>
        </p:nvPicPr>
        <p:blipFill rotWithShape="1">
          <a:blip r:embed="rId3">
            <a:alphaModFix/>
          </a:blip>
          <a:srcRect b="0" l="0" r="0" t="0"/>
          <a:stretch/>
        </p:blipFill>
        <p:spPr>
          <a:xfrm>
            <a:off x="18044" y="772732"/>
            <a:ext cx="12192000" cy="608526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351774" y="233452"/>
            <a:ext cx="11389652"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chemeClr val="dk1"/>
              </a:buClr>
              <a:buSzPts val="2400"/>
              <a:buFont typeface="Times New Roman"/>
              <a:buNone/>
            </a:pPr>
            <a:r>
              <a:rPr b="1" lang="en" sz="3600">
                <a:latin typeface="Times New Roman"/>
                <a:ea typeface="Times New Roman"/>
                <a:cs typeface="Times New Roman"/>
                <a:sym typeface="Times New Roman"/>
              </a:rPr>
              <a:t>2.4.2 GO BACK-N PROTOCOL (Pipelining)</a:t>
            </a:r>
            <a:br>
              <a:rPr b="1" lang="en" sz="3600">
                <a:latin typeface="Times New Roman"/>
                <a:ea typeface="Times New Roman"/>
                <a:cs typeface="Times New Roman"/>
                <a:sym typeface="Times New Roman"/>
              </a:rPr>
            </a:br>
            <a:endParaRPr sz="3466"/>
          </a:p>
        </p:txBody>
      </p:sp>
      <p:sp>
        <p:nvSpPr>
          <p:cNvPr id="367" name="Google Shape;367;p39"/>
          <p:cNvSpPr txBox="1"/>
          <p:nvPr>
            <p:ph idx="1" type="body"/>
          </p:nvPr>
        </p:nvSpPr>
        <p:spPr>
          <a:xfrm>
            <a:off x="-1" y="1731965"/>
            <a:ext cx="12028211" cy="38816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In the first option, DLL refuses to accept any frame other than the next one </a:t>
            </a:r>
            <a:endParaRPr sz="3200">
              <a:latin typeface="Times New Roman"/>
              <a:ea typeface="Times New Roman"/>
              <a:cs typeface="Times New Roman"/>
              <a:sym typeface="Times New Roman"/>
            </a:endParaRPr>
          </a:p>
          <a:p>
            <a:pPr indent="0" lvl="0" marL="135464" rtl="0" algn="just">
              <a:lnSpc>
                <a:spcPct val="90000"/>
              </a:lnSpc>
              <a:spcBef>
                <a:spcPts val="0"/>
              </a:spcBef>
              <a:spcAft>
                <a:spcPts val="0"/>
              </a:spcAft>
              <a:buClr>
                <a:schemeClr val="dk1"/>
              </a:buClr>
              <a:buSzPts val="2000"/>
              <a:buNone/>
            </a:pPr>
            <a:r>
              <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b="1" lang="en" sz="3200">
                <a:latin typeface="Times New Roman"/>
                <a:ea typeface="Times New Roman"/>
                <a:cs typeface="Times New Roman"/>
                <a:sym typeface="Times New Roman"/>
              </a:rPr>
              <a:t>In the second option (w &gt;&gt; 1); </a:t>
            </a:r>
            <a:r>
              <a:rPr lang="en" sz="3200">
                <a:latin typeface="Times New Roman"/>
                <a:ea typeface="Times New Roman"/>
                <a:cs typeface="Times New Roman"/>
                <a:sym typeface="Times New Roman"/>
              </a:rPr>
              <a:t>(fig. b)</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Sender continues to send frames until the timer for damaged or lost frame is expired.</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As the timer expires, it backs up to the damaged frame and resends all the frames following it.</a:t>
            </a:r>
            <a:endParaRPr sz="3200">
              <a:latin typeface="Times New Roman"/>
              <a:ea typeface="Times New Roman"/>
              <a:cs typeface="Times New Roman"/>
              <a:sym typeface="Times New Roman"/>
            </a:endParaRPr>
          </a:p>
          <a:p>
            <a:pPr indent="0" lvl="0" marL="1219170" rtl="0" algn="just">
              <a:lnSpc>
                <a:spcPct val="90000"/>
              </a:lnSpc>
              <a:spcBef>
                <a:spcPts val="2133"/>
              </a:spcBef>
              <a:spcAft>
                <a:spcPts val="2133"/>
              </a:spcAft>
              <a:buClr>
                <a:schemeClr val="dk1"/>
              </a:buClr>
              <a:buSzPts val="1300"/>
              <a:buNone/>
            </a:pPr>
            <a:r>
              <a:t/>
            </a:r>
            <a:endParaRPr sz="3200">
              <a:latin typeface="Times New Roman"/>
              <a:ea typeface="Times New Roman"/>
              <a:cs typeface="Times New Roman"/>
              <a:sym typeface="Times New Roman"/>
            </a:endParaRPr>
          </a:p>
        </p:txBody>
      </p:sp>
      <p:sp>
        <p:nvSpPr>
          <p:cNvPr id="368" name="Google Shape;368;p3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idx="1" type="body"/>
          </p:nvPr>
        </p:nvSpPr>
        <p:spPr>
          <a:xfrm>
            <a:off x="3849800" y="2090067"/>
            <a:ext cx="59268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116" name="Google Shape;116;p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117" name="Google Shape;117;p4"/>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18" name="Google Shape;118;p4"/>
          <p:cNvSpPr txBox="1"/>
          <p:nvPr/>
        </p:nvSpPr>
        <p:spPr>
          <a:xfrm>
            <a:off x="5783667" y="6217633"/>
            <a:ext cx="9784000" cy="114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33"/>
              <a:buFont typeface="Arial"/>
              <a:buNone/>
            </a:pPr>
            <a:r>
              <a:rPr b="0" i="0" lang="en" sz="2133" u="none" cap="none" strike="noStrike">
                <a:solidFill>
                  <a:srgbClr val="FFFFFF"/>
                </a:solidFill>
                <a:latin typeface="Lato"/>
                <a:ea typeface="Lato"/>
                <a:cs typeface="Lato"/>
                <a:sym typeface="Lato"/>
              </a:rPr>
              <a:t>Fig. a</a:t>
            </a:r>
            <a:endParaRPr b="0" i="0" sz="2133" u="none" cap="none" strike="noStrike">
              <a:solidFill>
                <a:srgbClr val="FFFFFF"/>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550556" y="79568"/>
            <a:ext cx="93852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a:latin typeface="Times New Roman"/>
                <a:ea typeface="Times New Roman"/>
                <a:cs typeface="Times New Roman"/>
                <a:sym typeface="Times New Roman"/>
              </a:rPr>
              <a:t>2.4.2 GO BACK-N PROTOCOL (Pipelining)</a:t>
            </a:r>
            <a:br>
              <a:rPr b="1" lang="en">
                <a:latin typeface="Times New Roman"/>
                <a:ea typeface="Times New Roman"/>
                <a:cs typeface="Times New Roman"/>
                <a:sym typeface="Times New Roman"/>
              </a:rPr>
            </a:br>
            <a:endParaRPr sz="3466"/>
          </a:p>
          <a:p>
            <a:pPr indent="0" lvl="0" marL="0" rtl="0" algn="l">
              <a:lnSpc>
                <a:spcPct val="90000"/>
              </a:lnSpc>
              <a:spcBef>
                <a:spcPts val="0"/>
              </a:spcBef>
              <a:spcAft>
                <a:spcPts val="0"/>
              </a:spcAft>
              <a:buClr>
                <a:schemeClr val="dk1"/>
              </a:buClr>
              <a:buSzPts val="2400"/>
              <a:buFont typeface="Calibri"/>
              <a:buNone/>
            </a:pPr>
            <a:r>
              <a:t/>
            </a:r>
            <a:endParaRPr/>
          </a:p>
        </p:txBody>
      </p:sp>
      <p:sp>
        <p:nvSpPr>
          <p:cNvPr id="374" name="Google Shape;374;p40"/>
          <p:cNvSpPr txBox="1"/>
          <p:nvPr>
            <p:ph idx="1" type="body"/>
          </p:nvPr>
        </p:nvSpPr>
        <p:spPr>
          <a:xfrm>
            <a:off x="1730000" y="2090067"/>
            <a:ext cx="93852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375" name="Google Shape;375;p4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376" name="Google Shape;376;p40"/>
          <p:cNvPicPr preferRelativeResize="0"/>
          <p:nvPr/>
        </p:nvPicPr>
        <p:blipFill rotWithShape="1">
          <a:blip r:embed="rId3">
            <a:alphaModFix/>
          </a:blip>
          <a:srcRect b="0" l="0" r="0" t="0"/>
          <a:stretch/>
        </p:blipFill>
        <p:spPr>
          <a:xfrm>
            <a:off x="0" y="781878"/>
            <a:ext cx="12192000" cy="607612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1"/>
          <p:cNvSpPr txBox="1"/>
          <p:nvPr>
            <p:ph type="title"/>
          </p:nvPr>
        </p:nvSpPr>
        <p:spPr>
          <a:xfrm>
            <a:off x="371061" y="-21583"/>
            <a:ext cx="9776731" cy="8000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2.4.2  GO BACK-N PROTOCOL</a:t>
            </a:r>
            <a:endParaRPr b="1" sz="4000">
              <a:latin typeface="Times New Roman"/>
              <a:ea typeface="Times New Roman"/>
              <a:cs typeface="Times New Roman"/>
              <a:sym typeface="Times New Roman"/>
            </a:endParaRPr>
          </a:p>
        </p:txBody>
      </p:sp>
      <p:sp>
        <p:nvSpPr>
          <p:cNvPr id="382" name="Google Shape;382;p41"/>
          <p:cNvSpPr txBox="1"/>
          <p:nvPr>
            <p:ph idx="1" type="body"/>
          </p:nvPr>
        </p:nvSpPr>
        <p:spPr>
          <a:xfrm>
            <a:off x="1730000" y="2090067"/>
            <a:ext cx="9385200" cy="3881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2133"/>
              </a:spcAft>
              <a:buClr>
                <a:schemeClr val="dk1"/>
              </a:buClr>
              <a:buSzPts val="1300"/>
              <a:buNone/>
            </a:pPr>
            <a:r>
              <a:t/>
            </a:r>
            <a:endParaRPr/>
          </a:p>
        </p:txBody>
      </p:sp>
      <p:sp>
        <p:nvSpPr>
          <p:cNvPr id="383" name="Google Shape;383;p4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pic>
        <p:nvPicPr>
          <p:cNvPr id="384" name="Google Shape;384;p41"/>
          <p:cNvPicPr preferRelativeResize="0"/>
          <p:nvPr/>
        </p:nvPicPr>
        <p:blipFill rotWithShape="1">
          <a:blip r:embed="rId3">
            <a:alphaModFix/>
          </a:blip>
          <a:srcRect b="0" l="0" r="0" t="0"/>
          <a:stretch/>
        </p:blipFill>
        <p:spPr>
          <a:xfrm>
            <a:off x="163789" y="886333"/>
            <a:ext cx="11864422" cy="59716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title"/>
          </p:nvPr>
        </p:nvSpPr>
        <p:spPr>
          <a:xfrm>
            <a:off x="181378" y="159064"/>
            <a:ext cx="10515600" cy="7424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Advantages of Go back N ARQ</a:t>
            </a:r>
            <a:endParaRPr/>
          </a:p>
        </p:txBody>
      </p:sp>
      <p:pic>
        <p:nvPicPr>
          <p:cNvPr id="390" name="Google Shape;390;p42"/>
          <p:cNvPicPr preferRelativeResize="0"/>
          <p:nvPr>
            <p:ph idx="1" type="body"/>
          </p:nvPr>
        </p:nvPicPr>
        <p:blipFill rotWithShape="1">
          <a:blip r:embed="rId3">
            <a:alphaModFix/>
          </a:blip>
          <a:srcRect b="0" l="0" r="0" t="0"/>
          <a:stretch/>
        </p:blipFill>
        <p:spPr>
          <a:xfrm>
            <a:off x="309092" y="1197735"/>
            <a:ext cx="10818254" cy="534473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404783" y="140687"/>
            <a:ext cx="10462000"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2.4.2 GO BACK-N PROTOCOL (Issues)</a:t>
            </a:r>
            <a:endParaRPr b="1" sz="4000">
              <a:latin typeface="Times New Roman"/>
              <a:ea typeface="Times New Roman"/>
              <a:cs typeface="Times New Roman"/>
              <a:sym typeface="Times New Roman"/>
            </a:endParaRPr>
          </a:p>
        </p:txBody>
      </p:sp>
      <p:sp>
        <p:nvSpPr>
          <p:cNvPr id="396" name="Google Shape;396;p43"/>
          <p:cNvSpPr txBox="1"/>
          <p:nvPr>
            <p:ph idx="1" type="body"/>
          </p:nvPr>
        </p:nvSpPr>
        <p:spPr>
          <a:xfrm>
            <a:off x="-1" y="1642019"/>
            <a:ext cx="12028211" cy="40668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Works when errors are rare</a:t>
            </a:r>
            <a:endParaRPr sz="36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If connection is unreliable, bandwidth is wasted on retransmission of frames</a:t>
            </a:r>
            <a:endParaRPr sz="36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No buffer is applied to the frames received after a damaged or lost frame</a:t>
            </a:r>
            <a:endParaRPr sz="36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600">
                <a:latin typeface="Times New Roman"/>
                <a:ea typeface="Times New Roman"/>
                <a:cs typeface="Times New Roman"/>
                <a:sym typeface="Times New Roman"/>
              </a:rPr>
              <a:t>Multiple timers are needed; one for each frame</a:t>
            </a:r>
            <a:endParaRPr sz="3600">
              <a:latin typeface="Times New Roman"/>
              <a:ea typeface="Times New Roman"/>
              <a:cs typeface="Times New Roman"/>
              <a:sym typeface="Times New Roman"/>
            </a:endParaRPr>
          </a:p>
          <a:p>
            <a:pPr indent="0" lvl="0" marL="609585" rtl="0" algn="just">
              <a:lnSpc>
                <a:spcPct val="90000"/>
              </a:lnSpc>
              <a:spcBef>
                <a:spcPts val="2133"/>
              </a:spcBef>
              <a:spcAft>
                <a:spcPts val="2133"/>
              </a:spcAft>
              <a:buClr>
                <a:schemeClr val="dk1"/>
              </a:buClr>
              <a:buSzPts val="1300"/>
              <a:buNone/>
            </a:pPr>
            <a:r>
              <a:t/>
            </a:r>
            <a:endParaRPr sz="2667"/>
          </a:p>
        </p:txBody>
      </p:sp>
      <p:sp>
        <p:nvSpPr>
          <p:cNvPr id="397" name="Google Shape;397;p4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4"/>
          <p:cNvSpPr txBox="1"/>
          <p:nvPr>
            <p:ph type="title"/>
          </p:nvPr>
        </p:nvSpPr>
        <p:spPr>
          <a:xfrm>
            <a:off x="207136" y="171943"/>
            <a:ext cx="10515600" cy="793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Disadvantages of Go back N ARQ</a:t>
            </a:r>
            <a:endParaRPr b="1">
              <a:latin typeface="Times New Roman"/>
              <a:ea typeface="Times New Roman"/>
              <a:cs typeface="Times New Roman"/>
              <a:sym typeface="Times New Roman"/>
            </a:endParaRPr>
          </a:p>
        </p:txBody>
      </p:sp>
      <p:pic>
        <p:nvPicPr>
          <p:cNvPr id="403" name="Google Shape;403;p44"/>
          <p:cNvPicPr preferRelativeResize="0"/>
          <p:nvPr>
            <p:ph idx="1" type="body"/>
          </p:nvPr>
        </p:nvPicPr>
        <p:blipFill rotWithShape="1">
          <a:blip r:embed="rId3">
            <a:alphaModFix/>
          </a:blip>
          <a:srcRect b="0" l="0" r="0" t="0"/>
          <a:stretch/>
        </p:blipFill>
        <p:spPr>
          <a:xfrm>
            <a:off x="207137" y="965917"/>
            <a:ext cx="11705822" cy="5743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txBox="1"/>
          <p:nvPr>
            <p:ph type="title"/>
          </p:nvPr>
        </p:nvSpPr>
        <p:spPr>
          <a:xfrm>
            <a:off x="142741" y="14618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2.4.3 SELECTIVE REPEAT PROTOCOL</a:t>
            </a:r>
            <a:endParaRPr/>
          </a:p>
        </p:txBody>
      </p:sp>
      <p:sp>
        <p:nvSpPr>
          <p:cNvPr id="409" name="Google Shape;409;p45"/>
          <p:cNvSpPr txBox="1"/>
          <p:nvPr>
            <p:ph idx="1" type="body"/>
          </p:nvPr>
        </p:nvSpPr>
        <p:spPr>
          <a:xfrm>
            <a:off x="297288" y="1471747"/>
            <a:ext cx="11705822" cy="52381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
                <a:latin typeface="Times New Roman"/>
                <a:ea typeface="Times New Roman"/>
                <a:cs typeface="Times New Roman"/>
                <a:sym typeface="Times New Roman"/>
              </a:rPr>
              <a:t>Why Selective Repeat Protocol?</a:t>
            </a:r>
            <a:endParaRPr/>
          </a:p>
          <a:p>
            <a:pPr indent="0" lvl="0" marL="0" rtl="0" algn="just">
              <a:lnSpc>
                <a:spcPct val="90000"/>
              </a:lnSpc>
              <a:spcBef>
                <a:spcPts val="1000"/>
              </a:spcBef>
              <a:spcAft>
                <a:spcPts val="0"/>
              </a:spcAft>
              <a:buClr>
                <a:schemeClr val="dk1"/>
              </a:buClr>
              <a:buSzPts val="2800"/>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The go-back-n protocol works well if errors are less, but if the line is poor it wastes a lot of bandwidth on retransmitted frames. An alternative strategy, the selective repeat protocol, is to allow the receiver to accept and buffer the frames following a damaged or lost one.</a:t>
            </a:r>
            <a:endParaRPr/>
          </a:p>
          <a:p>
            <a:pPr indent="-228600" lvl="0" marL="228600" rtl="0" algn="just">
              <a:lnSpc>
                <a:spcPct val="90000"/>
              </a:lnSpc>
              <a:spcBef>
                <a:spcPts val="1000"/>
              </a:spcBef>
              <a:spcAft>
                <a:spcPts val="0"/>
              </a:spcAft>
              <a:buClr>
                <a:schemeClr val="dk1"/>
              </a:buClr>
              <a:buSzPts val="2800"/>
              <a:buChar char="•"/>
            </a:pPr>
            <a:r>
              <a:rPr lang="en">
                <a:latin typeface="Times New Roman"/>
                <a:ea typeface="Times New Roman"/>
                <a:cs typeface="Times New Roman"/>
                <a:sym typeface="Times New Roman"/>
              </a:rPr>
              <a:t>Selective Repeat attempts to retransmit only those packets that are actually lost (due to errors) :</a:t>
            </a:r>
            <a:endParaRPr/>
          </a:p>
          <a:p>
            <a:pPr indent="-228600" lvl="0" marL="228600" rtl="0" algn="just">
              <a:lnSpc>
                <a:spcPct val="90000"/>
              </a:lnSpc>
              <a:spcBef>
                <a:spcPts val="1000"/>
              </a:spcBef>
              <a:spcAft>
                <a:spcPts val="0"/>
              </a:spcAft>
              <a:buClr>
                <a:schemeClr val="dk1"/>
              </a:buClr>
              <a:buSzPts val="2800"/>
              <a:buChar char="•"/>
            </a:pPr>
            <a:r>
              <a:rPr lang="en">
                <a:latin typeface="Times New Roman"/>
                <a:ea typeface="Times New Roman"/>
                <a:cs typeface="Times New Roman"/>
                <a:sym typeface="Times New Roman"/>
              </a:rPr>
              <a:t>Receiver must be able to accept packets out of order.</a:t>
            </a:r>
            <a:endParaRPr/>
          </a:p>
          <a:p>
            <a:pPr indent="-228600" lvl="0" marL="228600" rtl="0" algn="just">
              <a:lnSpc>
                <a:spcPct val="90000"/>
              </a:lnSpc>
              <a:spcBef>
                <a:spcPts val="1000"/>
              </a:spcBef>
              <a:spcAft>
                <a:spcPts val="0"/>
              </a:spcAft>
              <a:buClr>
                <a:schemeClr val="dk1"/>
              </a:buClr>
              <a:buSzPts val="2800"/>
              <a:buChar char="•"/>
            </a:pPr>
            <a:r>
              <a:rPr lang="en">
                <a:latin typeface="Times New Roman"/>
                <a:ea typeface="Times New Roman"/>
                <a:cs typeface="Times New Roman"/>
                <a:sym typeface="Times New Roman"/>
              </a:rPr>
              <a:t>Since receiver must release packets to higher layer in order, the receiver must be able to buffer some packets.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391530" y="30967"/>
            <a:ext cx="11522174"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2.4.3 SELECTIVE REPEAT PROTOCOL</a:t>
            </a:r>
            <a:endParaRPr b="1" sz="4000">
              <a:latin typeface="Times New Roman"/>
              <a:ea typeface="Times New Roman"/>
              <a:cs typeface="Times New Roman"/>
              <a:sym typeface="Times New Roman"/>
            </a:endParaRPr>
          </a:p>
        </p:txBody>
      </p:sp>
      <p:sp>
        <p:nvSpPr>
          <p:cNvPr id="415" name="Google Shape;415;p46"/>
          <p:cNvSpPr txBox="1"/>
          <p:nvPr>
            <p:ph idx="1" type="body"/>
          </p:nvPr>
        </p:nvSpPr>
        <p:spPr>
          <a:xfrm>
            <a:off x="163789" y="1537695"/>
            <a:ext cx="12028211" cy="43920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In this protocol, sender and receiver both maintain a window of outstanding and acceptable sequence numbers respectively</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b="1" lang="en" sz="3200" u="sng">
                <a:latin typeface="Times New Roman"/>
                <a:ea typeface="Times New Roman"/>
                <a:cs typeface="Times New Roman"/>
                <a:sym typeface="Times New Roman"/>
              </a:rPr>
              <a:t>Sender’s window</a:t>
            </a:r>
            <a:r>
              <a:rPr lang="en" sz="3200">
                <a:latin typeface="Times New Roman"/>
                <a:ea typeface="Times New Roman"/>
                <a:cs typeface="Times New Roman"/>
                <a:sym typeface="Times New Roman"/>
              </a:rPr>
              <a:t> starts from 0 and </a:t>
            </a:r>
            <a:r>
              <a:rPr b="1" lang="en" sz="3200" u="sng">
                <a:latin typeface="Times New Roman"/>
                <a:ea typeface="Times New Roman"/>
                <a:cs typeface="Times New Roman"/>
                <a:sym typeface="Times New Roman"/>
              </a:rPr>
              <a:t>grows</a:t>
            </a:r>
            <a:r>
              <a:rPr lang="en" sz="3200">
                <a:latin typeface="Times New Roman"/>
                <a:ea typeface="Times New Roman"/>
                <a:cs typeface="Times New Roman"/>
                <a:sym typeface="Times New Roman"/>
              </a:rPr>
              <a:t> up to a predefined maximum number</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b="1" lang="en" sz="3200" u="sng">
                <a:latin typeface="Times New Roman"/>
                <a:ea typeface="Times New Roman"/>
                <a:cs typeface="Times New Roman"/>
                <a:sym typeface="Times New Roman"/>
              </a:rPr>
              <a:t>Receiver’s window</a:t>
            </a:r>
            <a:r>
              <a:rPr lang="en" sz="3200">
                <a:latin typeface="Times New Roman"/>
                <a:ea typeface="Times New Roman"/>
                <a:cs typeface="Times New Roman"/>
                <a:sym typeface="Times New Roman"/>
              </a:rPr>
              <a:t> in contrast, is </a:t>
            </a:r>
            <a:r>
              <a:rPr b="1" lang="en" sz="3200" u="sng">
                <a:latin typeface="Times New Roman"/>
                <a:ea typeface="Times New Roman"/>
                <a:cs typeface="Times New Roman"/>
                <a:sym typeface="Times New Roman"/>
              </a:rPr>
              <a:t>fixed</a:t>
            </a:r>
            <a:r>
              <a:rPr lang="en" sz="3200">
                <a:latin typeface="Times New Roman"/>
                <a:ea typeface="Times New Roman"/>
                <a:cs typeface="Times New Roman"/>
                <a:sym typeface="Times New Roman"/>
              </a:rPr>
              <a:t> and equal to predefined maximum</a:t>
            </a:r>
            <a:endParaRPr sz="3200">
              <a:latin typeface="Times New Roman"/>
              <a:ea typeface="Times New Roman"/>
              <a:cs typeface="Times New Roman"/>
              <a:sym typeface="Times New Roman"/>
            </a:endParaRPr>
          </a:p>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Receiver has a buffer reserved for each sequence number within its fixed window</a:t>
            </a:r>
            <a:endParaRPr sz="3200">
              <a:latin typeface="Times New Roman"/>
              <a:ea typeface="Times New Roman"/>
              <a:cs typeface="Times New Roman"/>
              <a:sym typeface="Times New Roman"/>
            </a:endParaRPr>
          </a:p>
          <a:p>
            <a:pPr indent="0" lvl="0" marL="0" rtl="0" algn="just">
              <a:lnSpc>
                <a:spcPct val="90000"/>
              </a:lnSpc>
              <a:spcBef>
                <a:spcPts val="2133"/>
              </a:spcBef>
              <a:spcAft>
                <a:spcPts val="2133"/>
              </a:spcAft>
              <a:buClr>
                <a:schemeClr val="dk1"/>
              </a:buClr>
              <a:buSzPts val="1300"/>
              <a:buNone/>
            </a:pPr>
            <a:r>
              <a:t/>
            </a:r>
            <a:endParaRPr sz="3200">
              <a:latin typeface="Times New Roman"/>
              <a:ea typeface="Times New Roman"/>
              <a:cs typeface="Times New Roman"/>
              <a:sym typeface="Times New Roman"/>
            </a:endParaRPr>
          </a:p>
        </p:txBody>
      </p:sp>
      <p:sp>
        <p:nvSpPr>
          <p:cNvPr id="416" name="Google Shape;416;p4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type="title"/>
          </p:nvPr>
        </p:nvSpPr>
        <p:spPr>
          <a:xfrm>
            <a:off x="272260" y="106667"/>
            <a:ext cx="11124609" cy="121880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2.4.3 SELECTIVE REPEAT PROTOCOL</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Font typeface="Calibri"/>
              <a:buNone/>
            </a:pPr>
            <a:r>
              <a:t/>
            </a:r>
            <a:endParaRPr sz="4000"/>
          </a:p>
        </p:txBody>
      </p:sp>
      <p:sp>
        <p:nvSpPr>
          <p:cNvPr id="422" name="Google Shape;422;p47"/>
          <p:cNvSpPr txBox="1"/>
          <p:nvPr>
            <p:ph idx="1" type="body"/>
          </p:nvPr>
        </p:nvSpPr>
        <p:spPr>
          <a:xfrm>
            <a:off x="0" y="1442441"/>
            <a:ext cx="12192000" cy="4297600"/>
          </a:xfrm>
          <a:prstGeom prst="rect">
            <a:avLst/>
          </a:prstGeom>
          <a:noFill/>
          <a:ln>
            <a:noFill/>
          </a:ln>
        </p:spPr>
        <p:txBody>
          <a:bodyPr anchorCtr="0" anchor="t" bIns="121900" lIns="121900" spcFirstLastPara="1" rIns="121900" wrap="square" tIns="121900">
            <a:noAutofit/>
          </a:bodyPr>
          <a:lstStyle/>
          <a:p>
            <a:pPr indent="-474120" lvl="0" marL="609585" rtl="0" algn="just">
              <a:lnSpc>
                <a:spcPct val="90000"/>
              </a:lnSpc>
              <a:spcBef>
                <a:spcPts val="0"/>
              </a:spcBef>
              <a:spcAft>
                <a:spcPts val="0"/>
              </a:spcAft>
              <a:buClr>
                <a:schemeClr val="dk1"/>
              </a:buClr>
              <a:buSzPts val="2000"/>
              <a:buChar char="●"/>
            </a:pPr>
            <a:r>
              <a:rPr lang="en" sz="3200">
                <a:latin typeface="Times New Roman"/>
                <a:ea typeface="Times New Roman"/>
                <a:cs typeface="Times New Roman"/>
                <a:sym typeface="Times New Roman"/>
              </a:rPr>
              <a:t>When a frame arrives, its sequence number is checked by the function to see if it falls within the window</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If so and it has not been received yet, it is accepted and stored</a:t>
            </a:r>
            <a:endParaRPr/>
          </a:p>
          <a:p>
            <a:pPr indent="0" lvl="1" marL="745049" rtl="0" algn="just">
              <a:lnSpc>
                <a:spcPct val="90000"/>
              </a:lnSpc>
              <a:spcBef>
                <a:spcPts val="0"/>
              </a:spcBef>
              <a:spcAft>
                <a:spcPts val="0"/>
              </a:spcAft>
              <a:buClr>
                <a:schemeClr val="dk1"/>
              </a:buClr>
              <a:buSzPts val="2000"/>
              <a:buNone/>
            </a:pPr>
            <a:r>
              <a:t/>
            </a:r>
            <a:endParaRPr sz="3200">
              <a:latin typeface="Times New Roman"/>
              <a:ea typeface="Times New Roman"/>
              <a:cs typeface="Times New Roman"/>
              <a:sym typeface="Times New Roman"/>
            </a:endParaRPr>
          </a:p>
          <a:p>
            <a:pPr indent="-474119" lvl="1" marL="1219170"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It is stored even if it is not the next packet expected by the network layer; it is kept in the DLL and not passed to network layer until all lower numbered frames are delivered to network layer</a:t>
            </a:r>
            <a:endParaRPr/>
          </a:p>
          <a:p>
            <a:pPr indent="-347120" lvl="1" marL="1219170" rtl="0" algn="just">
              <a:lnSpc>
                <a:spcPct val="90000"/>
              </a:lnSpc>
              <a:spcBef>
                <a:spcPts val="0"/>
              </a:spcBef>
              <a:spcAft>
                <a:spcPts val="0"/>
              </a:spcAft>
              <a:buClr>
                <a:schemeClr val="dk1"/>
              </a:buClr>
              <a:buSzPts val="2000"/>
              <a:buFont typeface="Noto Sans"/>
              <a:buNone/>
            </a:pPr>
            <a:r>
              <a:t/>
            </a:r>
            <a:endParaRPr sz="3200">
              <a:latin typeface="Times New Roman"/>
              <a:ea typeface="Times New Roman"/>
              <a:cs typeface="Times New Roman"/>
              <a:sym typeface="Times New Roman"/>
            </a:endParaRPr>
          </a:p>
          <a:p>
            <a:pPr indent="-457200" lvl="1" marL="1202249" rtl="0" algn="just">
              <a:lnSpc>
                <a:spcPct val="90000"/>
              </a:lnSpc>
              <a:spcBef>
                <a:spcPts val="0"/>
              </a:spcBef>
              <a:spcAft>
                <a:spcPts val="0"/>
              </a:spcAft>
              <a:buClr>
                <a:schemeClr val="dk1"/>
              </a:buClr>
              <a:buSzPts val="2000"/>
              <a:buFont typeface="Noto Sans"/>
              <a:buChar char="⮚"/>
            </a:pPr>
            <a:r>
              <a:rPr lang="en" sz="3200">
                <a:latin typeface="Times New Roman"/>
                <a:ea typeface="Times New Roman"/>
                <a:cs typeface="Times New Roman"/>
                <a:sym typeface="Times New Roman"/>
              </a:rPr>
              <a:t>In Selective Repeat ARQ, the size of the sender and receiver window must be at most one-half of 2^m.</a:t>
            </a:r>
            <a:endParaRPr/>
          </a:p>
          <a:p>
            <a:pPr indent="-347120" lvl="1" marL="1219170" rtl="0" algn="just">
              <a:lnSpc>
                <a:spcPct val="90000"/>
              </a:lnSpc>
              <a:spcBef>
                <a:spcPts val="0"/>
              </a:spcBef>
              <a:spcAft>
                <a:spcPts val="0"/>
              </a:spcAft>
              <a:buClr>
                <a:schemeClr val="dk1"/>
              </a:buClr>
              <a:buSzPts val="2000"/>
              <a:buFont typeface="Noto Sans"/>
              <a:buNone/>
            </a:pPr>
            <a:r>
              <a:t/>
            </a:r>
            <a:endParaRPr sz="3200">
              <a:latin typeface="Times New Roman"/>
              <a:ea typeface="Times New Roman"/>
              <a:cs typeface="Times New Roman"/>
              <a:sym typeface="Times New Roman"/>
            </a:endParaRPr>
          </a:p>
        </p:txBody>
      </p:sp>
      <p:sp>
        <p:nvSpPr>
          <p:cNvPr id="423" name="Google Shape;423;p4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ph type="title"/>
          </p:nvPr>
        </p:nvSpPr>
        <p:spPr>
          <a:xfrm>
            <a:off x="181377" y="120427"/>
            <a:ext cx="10515600" cy="935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2.4.3 SELECTIVE REPEAT PROTOCOL</a:t>
            </a:r>
            <a:endParaRPr/>
          </a:p>
        </p:txBody>
      </p:sp>
      <p:pic>
        <p:nvPicPr>
          <p:cNvPr id="429" name="Google Shape;429;p48"/>
          <p:cNvPicPr preferRelativeResize="0"/>
          <p:nvPr>
            <p:ph idx="1" type="body"/>
          </p:nvPr>
        </p:nvPicPr>
        <p:blipFill rotWithShape="1">
          <a:blip r:embed="rId3">
            <a:alphaModFix/>
          </a:blip>
          <a:srcRect b="0" l="0" r="0" t="0"/>
          <a:stretch/>
        </p:blipFill>
        <p:spPr>
          <a:xfrm>
            <a:off x="459100" y="1068947"/>
            <a:ext cx="10951582" cy="578905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224877" y="0"/>
            <a:ext cx="10515600" cy="1056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
                <a:latin typeface="Times New Roman"/>
                <a:ea typeface="Times New Roman"/>
                <a:cs typeface="Times New Roman"/>
                <a:sym typeface="Times New Roman"/>
              </a:rPr>
              <a:t>Example of Selective Repeat Protocol</a:t>
            </a:r>
            <a:endParaRPr>
              <a:latin typeface="Times New Roman"/>
              <a:ea typeface="Times New Roman"/>
              <a:cs typeface="Times New Roman"/>
              <a:sym typeface="Times New Roman"/>
            </a:endParaRPr>
          </a:p>
        </p:txBody>
      </p:sp>
      <p:pic>
        <p:nvPicPr>
          <p:cNvPr id="435" name="Google Shape;435;p49"/>
          <p:cNvPicPr preferRelativeResize="0"/>
          <p:nvPr>
            <p:ph idx="1" type="body"/>
          </p:nvPr>
        </p:nvPicPr>
        <p:blipFill rotWithShape="1">
          <a:blip r:embed="rId3">
            <a:alphaModFix/>
          </a:blip>
          <a:srcRect b="0" l="0" r="0" t="0"/>
          <a:stretch/>
        </p:blipFill>
        <p:spPr>
          <a:xfrm>
            <a:off x="224877" y="1056068"/>
            <a:ext cx="11700960" cy="56409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258957" y="164300"/>
            <a:ext cx="9776843" cy="1218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2.0 Introduction</a:t>
            </a:r>
            <a:endParaRPr b="1" sz="4000">
              <a:latin typeface="Times New Roman"/>
              <a:ea typeface="Times New Roman"/>
              <a:cs typeface="Times New Roman"/>
              <a:sym typeface="Times New Roman"/>
            </a:endParaRPr>
          </a:p>
        </p:txBody>
      </p:sp>
      <p:sp>
        <p:nvSpPr>
          <p:cNvPr id="124" name="Google Shape;124;p5"/>
          <p:cNvSpPr txBox="1"/>
          <p:nvPr>
            <p:ph idx="1" type="body"/>
          </p:nvPr>
        </p:nvSpPr>
        <p:spPr>
          <a:xfrm>
            <a:off x="-111200" y="1383100"/>
            <a:ext cx="6207200" cy="4605600"/>
          </a:xfrm>
          <a:prstGeom prst="rect">
            <a:avLst/>
          </a:prstGeom>
          <a:noFill/>
          <a:ln>
            <a:noFill/>
          </a:ln>
        </p:spPr>
        <p:txBody>
          <a:bodyPr anchorCtr="0" anchor="t" bIns="121900" lIns="121900" spcFirstLastPara="1" rIns="121900" wrap="square" tIns="121900">
            <a:noAutofit/>
          </a:bodyPr>
          <a:lstStyle/>
          <a:p>
            <a:pPr indent="-448720" lvl="0" marL="609585" rtl="0" algn="just">
              <a:lnSpc>
                <a:spcPct val="90000"/>
              </a:lnSpc>
              <a:spcBef>
                <a:spcPts val="0"/>
              </a:spcBef>
              <a:spcAft>
                <a:spcPts val="0"/>
              </a:spcAft>
              <a:buClr>
                <a:schemeClr val="dk1"/>
              </a:buClr>
              <a:buSzPts val="1700"/>
              <a:buChar char="●"/>
            </a:pPr>
            <a:r>
              <a:rPr lang="en">
                <a:latin typeface="Times New Roman"/>
                <a:ea typeface="Times New Roman"/>
                <a:cs typeface="Times New Roman"/>
                <a:sym typeface="Times New Roman"/>
              </a:rPr>
              <a:t>Goal of DLL is to provide error free &amp; transparent communication between network layer processes</a:t>
            </a:r>
            <a:endParaRPr>
              <a:latin typeface="Times New Roman"/>
              <a:ea typeface="Times New Roman"/>
              <a:cs typeface="Times New Roman"/>
              <a:sym typeface="Times New Roman"/>
            </a:endParaRPr>
          </a:p>
          <a:p>
            <a:pPr indent="-448720" lvl="0" marL="609585" rtl="0" algn="just">
              <a:lnSpc>
                <a:spcPct val="90000"/>
              </a:lnSpc>
              <a:spcBef>
                <a:spcPts val="0"/>
              </a:spcBef>
              <a:spcAft>
                <a:spcPts val="0"/>
              </a:spcAft>
              <a:buClr>
                <a:schemeClr val="dk1"/>
              </a:buClr>
              <a:buSzPts val="1700"/>
              <a:buChar char="●"/>
            </a:pPr>
            <a:r>
              <a:rPr lang="en">
                <a:latin typeface="Times New Roman"/>
                <a:ea typeface="Times New Roman"/>
                <a:cs typeface="Times New Roman"/>
                <a:sym typeface="Times New Roman"/>
              </a:rPr>
              <a:t>We assume physical, data link and network layer are independent processes</a:t>
            </a:r>
            <a:endParaRPr>
              <a:latin typeface="Times New Roman"/>
              <a:ea typeface="Times New Roman"/>
              <a:cs typeface="Times New Roman"/>
              <a:sym typeface="Times New Roman"/>
            </a:endParaRPr>
          </a:p>
          <a:p>
            <a:pPr indent="-448720" lvl="0" marL="609585" rtl="0" algn="just">
              <a:lnSpc>
                <a:spcPct val="90000"/>
              </a:lnSpc>
              <a:spcBef>
                <a:spcPts val="0"/>
              </a:spcBef>
              <a:spcAft>
                <a:spcPts val="0"/>
              </a:spcAft>
              <a:buClr>
                <a:schemeClr val="dk1"/>
              </a:buClr>
              <a:buSzPts val="1700"/>
              <a:buChar char="●"/>
            </a:pPr>
            <a:r>
              <a:rPr lang="en">
                <a:latin typeface="Times New Roman"/>
                <a:ea typeface="Times New Roman"/>
                <a:cs typeface="Times New Roman"/>
                <a:sym typeface="Times New Roman"/>
              </a:rPr>
              <a:t>Physical layer process and few data link layer process run on NICs</a:t>
            </a:r>
            <a:endParaRPr>
              <a:latin typeface="Times New Roman"/>
              <a:ea typeface="Times New Roman"/>
              <a:cs typeface="Times New Roman"/>
              <a:sym typeface="Times New Roman"/>
            </a:endParaRPr>
          </a:p>
          <a:p>
            <a:pPr indent="-448720" lvl="0" marL="609585" rtl="0" algn="just">
              <a:lnSpc>
                <a:spcPct val="90000"/>
              </a:lnSpc>
              <a:spcBef>
                <a:spcPts val="0"/>
              </a:spcBef>
              <a:spcAft>
                <a:spcPts val="0"/>
              </a:spcAft>
              <a:buClr>
                <a:schemeClr val="dk1"/>
              </a:buClr>
              <a:buSzPts val="1700"/>
              <a:buChar char="●"/>
            </a:pPr>
            <a:r>
              <a:rPr lang="en">
                <a:latin typeface="Times New Roman"/>
                <a:ea typeface="Times New Roman"/>
                <a:cs typeface="Times New Roman"/>
                <a:sym typeface="Times New Roman"/>
              </a:rPr>
              <a:t>Remaining link layer and network layer processes run on main CPU as part of OS</a:t>
            </a:r>
            <a:endParaRPr>
              <a:latin typeface="Times New Roman"/>
              <a:ea typeface="Times New Roman"/>
              <a:cs typeface="Times New Roman"/>
              <a:sym typeface="Times New Roman"/>
            </a:endParaRPr>
          </a:p>
          <a:p>
            <a:pPr indent="-448720" lvl="0" marL="609585" rtl="0" algn="just">
              <a:lnSpc>
                <a:spcPct val="90000"/>
              </a:lnSpc>
              <a:spcBef>
                <a:spcPts val="0"/>
              </a:spcBef>
              <a:spcAft>
                <a:spcPts val="0"/>
              </a:spcAft>
              <a:buClr>
                <a:schemeClr val="dk1"/>
              </a:buClr>
              <a:buSzPts val="1700"/>
              <a:buChar char="●"/>
            </a:pPr>
            <a:r>
              <a:rPr lang="en">
                <a:latin typeface="Times New Roman"/>
                <a:ea typeface="Times New Roman"/>
                <a:cs typeface="Times New Roman"/>
                <a:sym typeface="Times New Roman"/>
              </a:rPr>
              <a:t>Software for the link layer process takes form of device driver</a:t>
            </a:r>
            <a:endParaRPr>
              <a:latin typeface="Times New Roman"/>
              <a:ea typeface="Times New Roman"/>
              <a:cs typeface="Times New Roman"/>
              <a:sym typeface="Times New Roman"/>
            </a:endParaRPr>
          </a:p>
          <a:p>
            <a:pPr indent="0" lvl="0" marL="609585" rtl="0" algn="l">
              <a:lnSpc>
                <a:spcPct val="90000"/>
              </a:lnSpc>
              <a:spcBef>
                <a:spcPts val="2133"/>
              </a:spcBef>
              <a:spcAft>
                <a:spcPts val="2133"/>
              </a:spcAft>
              <a:buClr>
                <a:schemeClr val="dk1"/>
              </a:buClr>
              <a:buSzPts val="1300"/>
              <a:buNone/>
            </a:pPr>
            <a:r>
              <a:t/>
            </a:r>
            <a:endParaRPr sz="2267"/>
          </a:p>
        </p:txBody>
      </p:sp>
      <p:pic>
        <p:nvPicPr>
          <p:cNvPr id="125" name="Google Shape;125;p5"/>
          <p:cNvPicPr preferRelativeResize="0"/>
          <p:nvPr/>
        </p:nvPicPr>
        <p:blipFill rotWithShape="1">
          <a:blip r:embed="rId3">
            <a:alphaModFix/>
          </a:blip>
          <a:srcRect b="0" l="0" r="0" t="0"/>
          <a:stretch/>
        </p:blipFill>
        <p:spPr>
          <a:xfrm>
            <a:off x="6203034" y="304800"/>
            <a:ext cx="5891900" cy="5904300"/>
          </a:xfrm>
          <a:prstGeom prst="rect">
            <a:avLst/>
          </a:prstGeom>
          <a:noFill/>
          <a:ln>
            <a:noFill/>
          </a:ln>
        </p:spPr>
      </p:pic>
      <p:sp>
        <p:nvSpPr>
          <p:cNvPr id="126" name="Google Shape;126;p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0" y="0"/>
            <a:ext cx="12192000" cy="10174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 sz="3200">
                <a:latin typeface="Times New Roman"/>
                <a:ea typeface="Times New Roman"/>
                <a:cs typeface="Times New Roman"/>
                <a:sym typeface="Times New Roman"/>
              </a:rPr>
              <a:t>Comparison between Stop and wait and sliding window Protocol</a:t>
            </a:r>
            <a:endParaRPr sz="3200"/>
          </a:p>
        </p:txBody>
      </p:sp>
      <p:pic>
        <p:nvPicPr>
          <p:cNvPr descr="Stop-and-wait protocol vs Sliding window protocol" id="441" name="Google Shape;441;p50"/>
          <p:cNvPicPr preferRelativeResize="0"/>
          <p:nvPr>
            <p:ph idx="1" type="body"/>
          </p:nvPr>
        </p:nvPicPr>
        <p:blipFill rotWithShape="1">
          <a:blip r:embed="rId3">
            <a:alphaModFix/>
          </a:blip>
          <a:srcRect b="0" l="0" r="0" t="0"/>
          <a:stretch/>
        </p:blipFill>
        <p:spPr>
          <a:xfrm>
            <a:off x="257577" y="1017431"/>
            <a:ext cx="11822806" cy="545224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txBox="1"/>
          <p:nvPr>
            <p:ph type="title"/>
          </p:nvPr>
        </p:nvSpPr>
        <p:spPr>
          <a:xfrm>
            <a:off x="116982" y="1"/>
            <a:ext cx="11911885" cy="7083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 sz="3600">
                <a:latin typeface="Times New Roman"/>
                <a:ea typeface="Times New Roman"/>
                <a:cs typeface="Times New Roman"/>
                <a:sym typeface="Times New Roman"/>
              </a:rPr>
              <a:t>Comparison between Stop and wait and sliding window Protocol</a:t>
            </a:r>
            <a:endParaRPr sz="3600">
              <a:latin typeface="Times New Roman"/>
              <a:ea typeface="Times New Roman"/>
              <a:cs typeface="Times New Roman"/>
              <a:sym typeface="Times New Roman"/>
            </a:endParaRPr>
          </a:p>
        </p:txBody>
      </p:sp>
      <p:graphicFrame>
        <p:nvGraphicFramePr>
          <p:cNvPr id="447" name="Google Shape;447;p51"/>
          <p:cNvGraphicFramePr/>
          <p:nvPr/>
        </p:nvGraphicFramePr>
        <p:xfrm>
          <a:off x="1017428" y="575423"/>
          <a:ext cx="3000000" cy="3000000"/>
        </p:xfrm>
        <a:graphic>
          <a:graphicData uri="http://schemas.openxmlformats.org/drawingml/2006/table">
            <a:tbl>
              <a:tblPr>
                <a:noFill/>
                <a:tableStyleId>{9DA3C8A7-2EBA-4FC4-B3A4-5970A7808568}</a:tableStyleId>
              </a:tblPr>
              <a:tblGrid>
                <a:gridCol w="3627550"/>
                <a:gridCol w="3627550"/>
                <a:gridCol w="3627550"/>
              </a:tblGrid>
              <a:tr h="734100">
                <a:tc>
                  <a:txBody>
                    <a:bodyPr/>
                    <a:lstStyle/>
                    <a:p>
                      <a:pPr indent="0" lvl="0" marL="0" marR="0" rtl="0" algn="ctr">
                        <a:lnSpc>
                          <a:spcPct val="100000"/>
                        </a:lnSpc>
                        <a:spcBef>
                          <a:spcPts val="0"/>
                        </a:spcBef>
                        <a:spcAft>
                          <a:spcPts val="0"/>
                        </a:spcAft>
                        <a:buClr>
                          <a:srgbClr val="000000"/>
                        </a:buClr>
                        <a:buSzPts val="2400"/>
                        <a:buFont typeface="Arial"/>
                        <a:buNone/>
                      </a:pPr>
                      <a:r>
                        <a:rPr b="1" lang="en" sz="2400" u="none" cap="none" strike="noStrike">
                          <a:latin typeface="Times New Roman"/>
                          <a:ea typeface="Times New Roman"/>
                          <a:cs typeface="Times New Roman"/>
                          <a:sym typeface="Times New Roman"/>
                        </a:rPr>
                        <a:t>BASIS FOR COMPARISON</a:t>
                      </a:r>
                      <a:endParaRPr sz="1400" u="none" cap="none" strike="noStrike"/>
                    </a:p>
                  </a:txBody>
                  <a:tcPr marT="62150" marB="62150" marR="62150" marL="62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 sz="2400" u="none" cap="none" strike="noStrike">
                          <a:latin typeface="Times New Roman"/>
                          <a:ea typeface="Times New Roman"/>
                          <a:cs typeface="Times New Roman"/>
                          <a:sym typeface="Times New Roman"/>
                        </a:rPr>
                        <a:t>STOP-AND-WAIT PROTOCOL</a:t>
                      </a:r>
                      <a:endParaRPr sz="1400" u="none" cap="none" strike="noStrike"/>
                    </a:p>
                  </a:txBody>
                  <a:tcPr marT="62150" marB="62150" marR="62150" marL="62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 sz="2400" u="none" cap="none" strike="noStrike">
                          <a:latin typeface="Times New Roman"/>
                          <a:ea typeface="Times New Roman"/>
                          <a:cs typeface="Times New Roman"/>
                          <a:sym typeface="Times New Roman"/>
                        </a:rPr>
                        <a:t>SLIDING WINDOW PROTOCOL</a:t>
                      </a:r>
                      <a:endParaRPr sz="1400" u="none" cap="none" strike="noStrike"/>
                    </a:p>
                  </a:txBody>
                  <a:tcPr marT="62150" marB="62150" marR="62150" marL="62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734100">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Behaviour</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Request and reply</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Simultaneous transmit</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02267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Number of transferrable frames</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Only one</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Multiple</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734100">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Efficiency</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Less</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More comparatively</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02267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Acknowledgement</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Sent after each arriving packet</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Window of acknowledgement is maintained</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r>
              <a:tr h="734100">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Type of transmission</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Half duplex</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Full duplex</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4552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Propagation delay</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Long</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Short</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4552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Link utilization</a:t>
                      </a:r>
                      <a:endParaRPr sz="2400" u="none" cap="none" strike="noStrike">
                        <a:latin typeface="Times New Roman"/>
                        <a:ea typeface="Times New Roman"/>
                        <a:cs typeface="Times New Roman"/>
                        <a:sym typeface="Times New Roman"/>
                      </a:endParaRPr>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Poor</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Better</a:t>
                      </a:r>
                      <a:endParaRPr sz="1400" u="none" cap="none" strike="noStrike"/>
                    </a:p>
                  </a:txBody>
                  <a:tcPr marT="62150" marB="62150" marR="62150" marL="62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graphicFrame>
        <p:nvGraphicFramePr>
          <p:cNvPr id="452" name="Google Shape;452;p52"/>
          <p:cNvGraphicFramePr/>
          <p:nvPr/>
        </p:nvGraphicFramePr>
        <p:xfrm>
          <a:off x="850006" y="789924"/>
          <a:ext cx="3000000" cy="3000000"/>
        </p:xfrm>
        <a:graphic>
          <a:graphicData uri="http://schemas.openxmlformats.org/drawingml/2006/table">
            <a:tbl>
              <a:tblPr>
                <a:noFill/>
                <a:tableStyleId>{9DA3C8A7-2EBA-4FC4-B3A4-5970A7808568}</a:tableStyleId>
              </a:tblPr>
              <a:tblGrid>
                <a:gridCol w="3636125"/>
                <a:gridCol w="3636125"/>
                <a:gridCol w="3636125"/>
              </a:tblGrid>
              <a:tr h="639200">
                <a:tc>
                  <a:txBody>
                    <a:bodyPr/>
                    <a:lstStyle/>
                    <a:p>
                      <a:pPr indent="0" lvl="0" marL="0" marR="0" rtl="0" algn="ctr">
                        <a:lnSpc>
                          <a:spcPct val="100000"/>
                        </a:lnSpc>
                        <a:spcBef>
                          <a:spcPts val="0"/>
                        </a:spcBef>
                        <a:spcAft>
                          <a:spcPts val="0"/>
                        </a:spcAft>
                        <a:buClr>
                          <a:srgbClr val="000000"/>
                        </a:buClr>
                        <a:buSzPts val="2400"/>
                        <a:buFont typeface="Arial"/>
                        <a:buNone/>
                      </a:pPr>
                      <a:r>
                        <a:rPr b="1" lang="en" sz="2400" u="none" cap="none" strike="noStrike">
                          <a:latin typeface="Times New Roman"/>
                          <a:ea typeface="Times New Roman"/>
                          <a:cs typeface="Times New Roman"/>
                          <a:sym typeface="Times New Roman"/>
                        </a:rPr>
                        <a:t>BASIS FOR COMPARISON</a:t>
                      </a:r>
                      <a:endParaRPr sz="1400" u="none" cap="none" strike="noStrike"/>
                    </a:p>
                  </a:txBody>
                  <a:tcPr marT="58175" marB="58175" marR="58175" marL="58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 sz="2400" u="none" cap="none" strike="noStrike">
                          <a:latin typeface="Times New Roman"/>
                          <a:ea typeface="Times New Roman"/>
                          <a:cs typeface="Times New Roman"/>
                          <a:sym typeface="Times New Roman"/>
                        </a:rPr>
                        <a:t>GO-BACK-N</a:t>
                      </a:r>
                      <a:endParaRPr sz="1400" u="none" cap="none" strike="noStrike"/>
                    </a:p>
                  </a:txBody>
                  <a:tcPr marT="58175" marB="58175" marR="58175" marL="58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 sz="2400" u="none" cap="none" strike="noStrike">
                          <a:latin typeface="Times New Roman"/>
                          <a:ea typeface="Times New Roman"/>
                          <a:cs typeface="Times New Roman"/>
                          <a:sym typeface="Times New Roman"/>
                        </a:rPr>
                        <a:t>SELECTIVE REPEAT</a:t>
                      </a:r>
                      <a:endParaRPr sz="1400" u="none" cap="none" strike="noStrike"/>
                    </a:p>
                  </a:txBody>
                  <a:tcPr marT="58175" marB="58175" marR="58175" marL="58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164372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Basic</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Retransmits all the frames that sent after the frame which suspects to be damaged or lost.</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Retransmits only those frames that are suspected to lost or damaged.</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r>
              <a:tr h="114147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Bandwidth Utilization</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If error rate is high, it wastes a lot of bandwidth.</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Comparatively less bandwidth is wasted in retransmitting.</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164372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Complexity</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Less complicated.</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More complex as it require to apply extra logic and sorting and storage, at sender and receiver.</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88075">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Window size</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N-1</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latin typeface="Times New Roman"/>
                          <a:ea typeface="Times New Roman"/>
                          <a:cs typeface="Times New Roman"/>
                          <a:sym typeface="Times New Roman"/>
                        </a:rPr>
                        <a:t>&lt;= (N+1)/2</a:t>
                      </a:r>
                      <a:endParaRPr sz="1400" u="none" cap="none" strike="noStrike"/>
                    </a:p>
                  </a:txBody>
                  <a:tcPr marT="58175" marB="58175" marR="58175" marL="581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r>
            </a:tbl>
          </a:graphicData>
        </a:graphic>
      </p:graphicFrame>
      <p:sp>
        <p:nvSpPr>
          <p:cNvPr id="453" name="Google Shape;453;p52"/>
          <p:cNvSpPr txBox="1"/>
          <p:nvPr>
            <p:ph type="title"/>
          </p:nvPr>
        </p:nvSpPr>
        <p:spPr>
          <a:xfrm>
            <a:off x="0" y="1"/>
            <a:ext cx="12192000" cy="8886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b="1" lang="en" sz="3600">
                <a:latin typeface="Times New Roman"/>
                <a:ea typeface="Times New Roman"/>
                <a:cs typeface="Times New Roman"/>
                <a:sym typeface="Times New Roman"/>
              </a:rPr>
              <a:t>Comparison between Go back-N and Selective Repeat</a:t>
            </a:r>
            <a:endParaRPr b="1" sz="36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3"/>
          <p:cNvSpPr txBox="1"/>
          <p:nvPr>
            <p:ph type="title"/>
          </p:nvPr>
        </p:nvSpPr>
        <p:spPr>
          <a:xfrm>
            <a:off x="0" y="17463"/>
            <a:ext cx="121920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Comparison between Go back-N and Selective Repeat</a:t>
            </a:r>
            <a:endParaRPr b="1">
              <a:latin typeface="Times New Roman"/>
              <a:ea typeface="Times New Roman"/>
              <a:cs typeface="Times New Roman"/>
              <a:sym typeface="Times New Roman"/>
            </a:endParaRPr>
          </a:p>
        </p:txBody>
      </p:sp>
      <p:graphicFrame>
        <p:nvGraphicFramePr>
          <p:cNvPr id="459" name="Google Shape;459;p53"/>
          <p:cNvGraphicFramePr/>
          <p:nvPr/>
        </p:nvGraphicFramePr>
        <p:xfrm>
          <a:off x="2150771" y="1004553"/>
          <a:ext cx="3000000" cy="3000000"/>
        </p:xfrm>
        <a:graphic>
          <a:graphicData uri="http://schemas.openxmlformats.org/drawingml/2006/table">
            <a:tbl>
              <a:tblPr>
                <a:noFill/>
                <a:tableStyleId>{9DA3C8A7-2EBA-4FC4-B3A4-5970A7808568}</a:tableStyleId>
              </a:tblPr>
              <a:tblGrid>
                <a:gridCol w="3228300"/>
                <a:gridCol w="3228300"/>
                <a:gridCol w="3228300"/>
              </a:tblGrid>
              <a:tr h="1229600">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Sorting</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Sorting is neither required at sender side nor at receiver side.</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Receiver must be able to sort as it has to maintain the sequence of the frames.</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672250">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Storing</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Receiver do not store the frames received after the damaged frame until the damaged frame is retransmitted.</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Receiver stores the frames received after the damaged frame in the buffer until the damaged frame is replaced.</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1008275">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Searching</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No searching of frame is required neither on sender side nor on receiver</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The sender must be able to search and select only the requested frame.</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008275">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ACK Numbers</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NAK number refer to the next expected frame number.</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NAK number refer to the frame lost.</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r>
              <a:tr h="786950">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Use</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It more often used.</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 sz="2000" u="none" cap="none" strike="noStrike">
                          <a:latin typeface="Times New Roman"/>
                          <a:ea typeface="Times New Roman"/>
                          <a:cs typeface="Times New Roman"/>
                          <a:sym typeface="Times New Roman"/>
                        </a:rPr>
                        <a:t>It is less in practice because of its complexity.</a:t>
                      </a:r>
                      <a:endParaRPr sz="1400" u="none" cap="none" strike="noStrike"/>
                    </a:p>
                  </a:txBody>
                  <a:tcPr marT="46900" marB="46900" marR="46900" marL="46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0" y="120428"/>
            <a:ext cx="10515600" cy="7295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
                <a:latin typeface="Times New Roman"/>
                <a:ea typeface="Times New Roman"/>
                <a:cs typeface="Times New Roman"/>
                <a:sym typeface="Times New Roman"/>
              </a:rPr>
              <a:t>Comparison</a:t>
            </a:r>
            <a:endParaRPr b="1">
              <a:latin typeface="Times New Roman"/>
              <a:ea typeface="Times New Roman"/>
              <a:cs typeface="Times New Roman"/>
              <a:sym typeface="Times New Roman"/>
            </a:endParaRPr>
          </a:p>
        </p:txBody>
      </p:sp>
      <p:pic>
        <p:nvPicPr>
          <p:cNvPr id="465" name="Google Shape;465;p54"/>
          <p:cNvPicPr preferRelativeResize="0"/>
          <p:nvPr>
            <p:ph idx="1" type="body"/>
          </p:nvPr>
        </p:nvPicPr>
        <p:blipFill rotWithShape="1">
          <a:blip r:embed="rId3">
            <a:alphaModFix/>
          </a:blip>
          <a:srcRect b="0" l="0" r="0" t="0"/>
          <a:stretch/>
        </p:blipFill>
        <p:spPr>
          <a:xfrm>
            <a:off x="128789" y="850006"/>
            <a:ext cx="11964473" cy="58405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279427" y="257600"/>
            <a:ext cx="9385200" cy="1218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400"/>
              <a:buFont typeface="Times New Roman"/>
              <a:buNone/>
            </a:pPr>
            <a:r>
              <a:rPr b="1" lang="en" sz="4000">
                <a:latin typeface="Times New Roman"/>
                <a:ea typeface="Times New Roman"/>
                <a:cs typeface="Times New Roman"/>
                <a:sym typeface="Times New Roman"/>
              </a:rPr>
              <a:t>2.1 Utopian Simplex Protocol</a:t>
            </a:r>
            <a:endParaRPr b="1" sz="4000">
              <a:latin typeface="Times New Roman"/>
              <a:ea typeface="Times New Roman"/>
              <a:cs typeface="Times New Roman"/>
              <a:sym typeface="Times New Roman"/>
            </a:endParaRPr>
          </a:p>
        </p:txBody>
      </p:sp>
      <p:sp>
        <p:nvSpPr>
          <p:cNvPr id="132" name="Google Shape;132;p6"/>
          <p:cNvSpPr txBox="1"/>
          <p:nvPr>
            <p:ph idx="1" type="body"/>
          </p:nvPr>
        </p:nvSpPr>
        <p:spPr>
          <a:xfrm>
            <a:off x="251790" y="1328304"/>
            <a:ext cx="11940209" cy="4689200"/>
          </a:xfrm>
          <a:prstGeom prst="rect">
            <a:avLst/>
          </a:prstGeom>
          <a:noFill/>
          <a:ln>
            <a:noFill/>
          </a:ln>
        </p:spPr>
        <p:txBody>
          <a:bodyPr anchorCtr="0" anchor="t" bIns="121900" lIns="121900" spcFirstLastPara="1" rIns="121900" wrap="square" tIns="121900">
            <a:noAutofit/>
          </a:bodyPr>
          <a:lstStyle/>
          <a:p>
            <a:pPr indent="-474120" lvl="0" marL="609585" rtl="0" algn="l">
              <a:lnSpc>
                <a:spcPct val="90000"/>
              </a:lnSpc>
              <a:spcBef>
                <a:spcPts val="2133"/>
              </a:spcBef>
              <a:spcAft>
                <a:spcPts val="0"/>
              </a:spcAft>
              <a:buClr>
                <a:schemeClr val="dk1"/>
              </a:buClr>
              <a:buSzPts val="2000"/>
              <a:buChar char="●"/>
            </a:pPr>
            <a:r>
              <a:rPr lang="en" sz="3200">
                <a:latin typeface="Times New Roman"/>
                <a:ea typeface="Times New Roman"/>
                <a:cs typeface="Times New Roman"/>
                <a:sym typeface="Times New Roman"/>
              </a:rPr>
              <a:t>Unrealistic protocol because:</a:t>
            </a:r>
            <a:endParaRPr sz="3200">
              <a:latin typeface="Times New Roman"/>
              <a:ea typeface="Times New Roman"/>
              <a:cs typeface="Times New Roman"/>
              <a:sym typeface="Times New Roman"/>
            </a:endParaRPr>
          </a:p>
          <a:p>
            <a:pPr indent="-457188" lvl="1" marL="1219170" rtl="0" algn="l">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It does not worry about the possibility of anything going wrong </a:t>
            </a:r>
            <a:endParaRPr sz="3200">
              <a:latin typeface="Times New Roman"/>
              <a:ea typeface="Times New Roman"/>
              <a:cs typeface="Times New Roman"/>
              <a:sym typeface="Times New Roman"/>
            </a:endParaRPr>
          </a:p>
          <a:p>
            <a:pPr indent="-457188" lvl="1" marL="1219170" rtl="0" algn="l">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Unidirectional protocol</a:t>
            </a:r>
            <a:endParaRPr sz="3200">
              <a:latin typeface="Times New Roman"/>
              <a:ea typeface="Times New Roman"/>
              <a:cs typeface="Times New Roman"/>
              <a:sym typeface="Times New Roman"/>
            </a:endParaRPr>
          </a:p>
          <a:p>
            <a:pPr indent="-457188" lvl="1" marL="1219170" rtl="0" algn="l">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Transmitting and receiving layers are always ready; processing time is insignificant</a:t>
            </a:r>
            <a:endParaRPr sz="3200">
              <a:latin typeface="Times New Roman"/>
              <a:ea typeface="Times New Roman"/>
              <a:cs typeface="Times New Roman"/>
              <a:sym typeface="Times New Roman"/>
            </a:endParaRPr>
          </a:p>
          <a:p>
            <a:pPr indent="-457188" lvl="1" marL="1219170" rtl="0" algn="l">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Infinite buffer space</a:t>
            </a:r>
            <a:endParaRPr sz="3200">
              <a:latin typeface="Times New Roman"/>
              <a:ea typeface="Times New Roman"/>
              <a:cs typeface="Times New Roman"/>
              <a:sym typeface="Times New Roman"/>
            </a:endParaRPr>
          </a:p>
          <a:p>
            <a:pPr indent="-457188" lvl="1" marL="1219170" rtl="0" algn="l">
              <a:lnSpc>
                <a:spcPct val="90000"/>
              </a:lnSpc>
              <a:spcBef>
                <a:spcPts val="0"/>
              </a:spcBef>
              <a:spcAft>
                <a:spcPts val="0"/>
              </a:spcAft>
              <a:buClr>
                <a:schemeClr val="dk1"/>
              </a:buClr>
              <a:buSzPts val="1800"/>
              <a:buChar char="○"/>
            </a:pPr>
            <a:r>
              <a:rPr lang="en" sz="3200">
                <a:latin typeface="Times New Roman"/>
                <a:ea typeface="Times New Roman"/>
                <a:cs typeface="Times New Roman"/>
                <a:sym typeface="Times New Roman"/>
              </a:rPr>
              <a:t>Communication channel never breaks down or loses data</a:t>
            </a:r>
            <a:endParaRPr sz="3200">
              <a:latin typeface="Times New Roman"/>
              <a:ea typeface="Times New Roman"/>
              <a:cs typeface="Times New Roman"/>
              <a:sym typeface="Times New Roman"/>
            </a:endParaRPr>
          </a:p>
          <a:p>
            <a:pPr indent="0" lvl="0" marL="609585" rtl="0" algn="l">
              <a:lnSpc>
                <a:spcPct val="90000"/>
              </a:lnSpc>
              <a:spcBef>
                <a:spcPts val="2133"/>
              </a:spcBef>
              <a:spcAft>
                <a:spcPts val="2133"/>
              </a:spcAft>
              <a:buClr>
                <a:schemeClr val="dk1"/>
              </a:buClr>
              <a:buSzPts val="1300"/>
              <a:buNone/>
            </a:pPr>
            <a:r>
              <a:t/>
            </a:r>
            <a:endParaRPr sz="2400"/>
          </a:p>
        </p:txBody>
      </p:sp>
      <p:sp>
        <p:nvSpPr>
          <p:cNvPr id="133" name="Google Shape;133;p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1403400" y="434713"/>
            <a:ext cx="9385200" cy="1218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Utopian Simplex Protocol</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Font typeface="Calibri"/>
              <a:buNone/>
            </a:pPr>
            <a:r>
              <a:t/>
            </a:r>
            <a:endParaRPr/>
          </a:p>
        </p:txBody>
      </p:sp>
      <p:sp>
        <p:nvSpPr>
          <p:cNvPr id="139" name="Google Shape;139;p7"/>
          <p:cNvSpPr txBox="1"/>
          <p:nvPr>
            <p:ph idx="1" type="body"/>
          </p:nvPr>
        </p:nvSpPr>
        <p:spPr>
          <a:xfrm>
            <a:off x="567383" y="1338470"/>
            <a:ext cx="11624617" cy="4546800"/>
          </a:xfrm>
          <a:prstGeom prst="rect">
            <a:avLst/>
          </a:prstGeom>
          <a:noFill/>
          <a:ln>
            <a:noFill/>
          </a:ln>
        </p:spPr>
        <p:txBody>
          <a:bodyPr anchorCtr="0" anchor="t" bIns="121900" lIns="121900" spcFirstLastPara="1" rIns="121900" wrap="square" tIns="121900">
            <a:noAutofit/>
          </a:bodyPr>
          <a:lstStyle/>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Protocol consists of two procedures: sender and receiver</a:t>
            </a:r>
            <a:endParaRPr>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Both run in data link layer of source and destination machines respectively</a:t>
            </a:r>
            <a:endParaRPr>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No sequence numbers or acknowledgements are used</a:t>
            </a:r>
            <a:endParaRPr>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Only </a:t>
            </a:r>
            <a:r>
              <a:rPr b="1" lang="en">
                <a:latin typeface="Times New Roman"/>
                <a:ea typeface="Times New Roman"/>
                <a:cs typeface="Times New Roman"/>
                <a:sym typeface="Times New Roman"/>
              </a:rPr>
              <a:t>frame_arrival</a:t>
            </a:r>
            <a:r>
              <a:rPr lang="en">
                <a:latin typeface="Times New Roman"/>
                <a:ea typeface="Times New Roman"/>
                <a:cs typeface="Times New Roman"/>
                <a:sym typeface="Times New Roman"/>
              </a:rPr>
              <a:t> event type is used to indicate arrival of </a:t>
            </a:r>
            <a:r>
              <a:rPr b="1" lang="en">
                <a:latin typeface="Times New Roman"/>
                <a:ea typeface="Times New Roman"/>
                <a:cs typeface="Times New Roman"/>
                <a:sym typeface="Times New Roman"/>
              </a:rPr>
              <a:t>undamaged</a:t>
            </a:r>
            <a:r>
              <a:rPr lang="en">
                <a:latin typeface="Times New Roman"/>
                <a:ea typeface="Times New Roman"/>
                <a:cs typeface="Times New Roman"/>
                <a:sym typeface="Times New Roman"/>
              </a:rPr>
              <a:t> frame</a:t>
            </a:r>
            <a:endParaRPr>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Sender is in infinite while loop pumping data out onto the channel as fast as possible</a:t>
            </a:r>
            <a:endParaRPr>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Loop consists of three actions:</a:t>
            </a:r>
            <a:endParaRPr>
              <a:latin typeface="Times New Roman"/>
              <a:ea typeface="Times New Roman"/>
              <a:cs typeface="Times New Roman"/>
              <a:sym typeface="Times New Roman"/>
            </a:endParaRPr>
          </a:p>
          <a:p>
            <a:pPr indent="-440254" lvl="1" marL="1219170" rtl="0" algn="l">
              <a:lnSpc>
                <a:spcPct val="90000"/>
              </a:lnSpc>
              <a:spcBef>
                <a:spcPts val="0"/>
              </a:spcBef>
              <a:spcAft>
                <a:spcPts val="0"/>
              </a:spcAft>
              <a:buClr>
                <a:schemeClr val="dk1"/>
              </a:buClr>
              <a:buSzPts val="1600"/>
              <a:buChar char="○"/>
            </a:pPr>
            <a:r>
              <a:rPr lang="en" sz="2800">
                <a:latin typeface="Times New Roman"/>
                <a:ea typeface="Times New Roman"/>
                <a:cs typeface="Times New Roman"/>
                <a:sym typeface="Times New Roman"/>
              </a:rPr>
              <a:t>Fetch a packet from network layer</a:t>
            </a:r>
            <a:endParaRPr sz="2800">
              <a:latin typeface="Times New Roman"/>
              <a:ea typeface="Times New Roman"/>
              <a:cs typeface="Times New Roman"/>
              <a:sym typeface="Times New Roman"/>
            </a:endParaRPr>
          </a:p>
          <a:p>
            <a:pPr indent="-440254" lvl="1" marL="1219170" rtl="0" algn="l">
              <a:lnSpc>
                <a:spcPct val="90000"/>
              </a:lnSpc>
              <a:spcBef>
                <a:spcPts val="0"/>
              </a:spcBef>
              <a:spcAft>
                <a:spcPts val="0"/>
              </a:spcAft>
              <a:buClr>
                <a:schemeClr val="dk1"/>
              </a:buClr>
              <a:buSzPts val="1600"/>
              <a:buChar char="○"/>
            </a:pPr>
            <a:r>
              <a:rPr lang="en" sz="2800">
                <a:latin typeface="Times New Roman"/>
                <a:ea typeface="Times New Roman"/>
                <a:cs typeface="Times New Roman"/>
                <a:sym typeface="Times New Roman"/>
              </a:rPr>
              <a:t>Construct an outbound frame using variable s</a:t>
            </a:r>
            <a:endParaRPr sz="2800">
              <a:latin typeface="Times New Roman"/>
              <a:ea typeface="Times New Roman"/>
              <a:cs typeface="Times New Roman"/>
              <a:sym typeface="Times New Roman"/>
            </a:endParaRPr>
          </a:p>
          <a:p>
            <a:pPr indent="-440254" lvl="1" marL="1219170" rtl="0" algn="l">
              <a:lnSpc>
                <a:spcPct val="90000"/>
              </a:lnSpc>
              <a:spcBef>
                <a:spcPts val="0"/>
              </a:spcBef>
              <a:spcAft>
                <a:spcPts val="0"/>
              </a:spcAft>
              <a:buClr>
                <a:schemeClr val="dk1"/>
              </a:buClr>
              <a:buSzPts val="1600"/>
              <a:buChar char="○"/>
            </a:pPr>
            <a:r>
              <a:rPr lang="en" sz="2800">
                <a:latin typeface="Times New Roman"/>
                <a:ea typeface="Times New Roman"/>
                <a:cs typeface="Times New Roman"/>
                <a:sym typeface="Times New Roman"/>
              </a:rPr>
              <a:t>Send frame on it way</a:t>
            </a:r>
            <a:endParaRPr sz="2800">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a:latin typeface="Times New Roman"/>
                <a:ea typeface="Times New Roman"/>
                <a:cs typeface="Times New Roman"/>
                <a:sym typeface="Times New Roman"/>
              </a:rPr>
              <a:t>Only</a:t>
            </a:r>
            <a:r>
              <a:rPr b="1" lang="en">
                <a:latin typeface="Times New Roman"/>
                <a:ea typeface="Times New Roman"/>
                <a:cs typeface="Times New Roman"/>
                <a:sym typeface="Times New Roman"/>
              </a:rPr>
              <a:t> info </a:t>
            </a:r>
            <a:r>
              <a:rPr lang="en">
                <a:latin typeface="Times New Roman"/>
                <a:ea typeface="Times New Roman"/>
                <a:cs typeface="Times New Roman"/>
                <a:sym typeface="Times New Roman"/>
              </a:rPr>
              <a:t>field is used for the protocol </a:t>
            </a:r>
            <a:endParaRPr>
              <a:latin typeface="Times New Roman"/>
              <a:ea typeface="Times New Roman"/>
              <a:cs typeface="Times New Roman"/>
              <a:sym typeface="Times New Roman"/>
            </a:endParaRPr>
          </a:p>
        </p:txBody>
      </p:sp>
      <p:sp>
        <p:nvSpPr>
          <p:cNvPr id="140" name="Google Shape;140;p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987878" y="246704"/>
            <a:ext cx="9385200" cy="1218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0000"/>
              </a:buClr>
              <a:buSzPts val="1100"/>
              <a:buFont typeface="Times New Roman"/>
              <a:buNone/>
            </a:pPr>
            <a:r>
              <a:rPr b="1" lang="en" sz="4000">
                <a:latin typeface="Times New Roman"/>
                <a:ea typeface="Times New Roman"/>
                <a:cs typeface="Times New Roman"/>
                <a:sym typeface="Times New Roman"/>
              </a:rPr>
              <a:t>Utopian Simplex Protocol</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1100"/>
              <a:buFont typeface="Calibri"/>
              <a:buNone/>
            </a:pPr>
            <a:r>
              <a:t/>
            </a:r>
            <a:endParaRPr/>
          </a:p>
          <a:p>
            <a:pPr indent="0" lvl="0" marL="0" rtl="0" algn="l">
              <a:lnSpc>
                <a:spcPct val="90000"/>
              </a:lnSpc>
              <a:spcBef>
                <a:spcPts val="0"/>
              </a:spcBef>
              <a:spcAft>
                <a:spcPts val="0"/>
              </a:spcAft>
              <a:buClr>
                <a:schemeClr val="dk1"/>
              </a:buClr>
              <a:buSzPts val="2400"/>
              <a:buFont typeface="Calibri"/>
              <a:buNone/>
            </a:pPr>
            <a:r>
              <a:t/>
            </a:r>
            <a:endParaRPr/>
          </a:p>
        </p:txBody>
      </p:sp>
      <p:sp>
        <p:nvSpPr>
          <p:cNvPr id="146" name="Google Shape;146;p8"/>
          <p:cNvSpPr txBox="1"/>
          <p:nvPr>
            <p:ph idx="1" type="body"/>
          </p:nvPr>
        </p:nvSpPr>
        <p:spPr>
          <a:xfrm>
            <a:off x="418033" y="1743800"/>
            <a:ext cx="11389653" cy="3881600"/>
          </a:xfrm>
          <a:prstGeom prst="rect">
            <a:avLst/>
          </a:prstGeom>
          <a:noFill/>
          <a:ln>
            <a:noFill/>
          </a:ln>
        </p:spPr>
        <p:txBody>
          <a:bodyPr anchorCtr="0" anchor="t" bIns="121900" lIns="121900" spcFirstLastPara="1" rIns="121900" wrap="square" tIns="121900">
            <a:noAutofit/>
          </a:bodyPr>
          <a:lstStyle/>
          <a:p>
            <a:pPr indent="-440255" lvl="0" marL="609585" rtl="0" algn="l">
              <a:lnSpc>
                <a:spcPct val="90000"/>
              </a:lnSpc>
              <a:spcBef>
                <a:spcPts val="0"/>
              </a:spcBef>
              <a:spcAft>
                <a:spcPts val="0"/>
              </a:spcAft>
              <a:buClr>
                <a:schemeClr val="dk1"/>
              </a:buClr>
              <a:buSzPts val="1600"/>
              <a:buChar char="●"/>
            </a:pPr>
            <a:r>
              <a:rPr lang="en" sz="3200">
                <a:latin typeface="Times New Roman"/>
                <a:ea typeface="Times New Roman"/>
                <a:cs typeface="Times New Roman"/>
                <a:sym typeface="Times New Roman"/>
              </a:rPr>
              <a:t>At receiver side, it waits for an undamaged frame to arrive</a:t>
            </a:r>
            <a:endParaRPr sz="3200">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sz="3200">
                <a:latin typeface="Times New Roman"/>
                <a:ea typeface="Times New Roman"/>
                <a:cs typeface="Times New Roman"/>
                <a:sym typeface="Times New Roman"/>
              </a:rPr>
              <a:t>When the frame arrives, procedure “wait_for_event” returns and event is set at “frame arrival”</a:t>
            </a:r>
            <a:endParaRPr sz="3200">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sz="3200">
                <a:latin typeface="Times New Roman"/>
                <a:ea typeface="Times New Roman"/>
                <a:cs typeface="Times New Roman"/>
                <a:sym typeface="Times New Roman"/>
              </a:rPr>
              <a:t>The call to “from_physical_layer” removes the newly arrived frame from the hardware buffer and puts it in variable r</a:t>
            </a:r>
            <a:endParaRPr sz="3200">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sz="3200">
                <a:latin typeface="Times New Roman"/>
                <a:ea typeface="Times New Roman"/>
                <a:cs typeface="Times New Roman"/>
                <a:sym typeface="Times New Roman"/>
              </a:rPr>
              <a:t>Then the data is passed on to the network layer</a:t>
            </a:r>
            <a:endParaRPr sz="3200">
              <a:latin typeface="Times New Roman"/>
              <a:ea typeface="Times New Roman"/>
              <a:cs typeface="Times New Roman"/>
              <a:sym typeface="Times New Roman"/>
            </a:endParaRPr>
          </a:p>
          <a:p>
            <a:pPr indent="-440255" lvl="0" marL="609585" rtl="0" algn="l">
              <a:lnSpc>
                <a:spcPct val="90000"/>
              </a:lnSpc>
              <a:spcBef>
                <a:spcPts val="0"/>
              </a:spcBef>
              <a:spcAft>
                <a:spcPts val="0"/>
              </a:spcAft>
              <a:buClr>
                <a:schemeClr val="dk1"/>
              </a:buClr>
              <a:buSzPts val="1600"/>
              <a:buChar char="●"/>
            </a:pPr>
            <a:r>
              <a:rPr lang="en" sz="3200">
                <a:latin typeface="Times New Roman"/>
                <a:ea typeface="Times New Roman"/>
                <a:cs typeface="Times New Roman"/>
                <a:sym typeface="Times New Roman"/>
              </a:rPr>
              <a:t>Data link layer settles back waiting for next frame</a:t>
            </a:r>
            <a:endParaRPr sz="3200">
              <a:latin typeface="Times New Roman"/>
              <a:ea typeface="Times New Roman"/>
              <a:cs typeface="Times New Roman"/>
              <a:sym typeface="Times New Roman"/>
            </a:endParaRPr>
          </a:p>
          <a:p>
            <a:pPr indent="0" lvl="0" marL="609585" rtl="0" algn="l">
              <a:lnSpc>
                <a:spcPct val="90000"/>
              </a:lnSpc>
              <a:spcBef>
                <a:spcPts val="2133"/>
              </a:spcBef>
              <a:spcAft>
                <a:spcPts val="0"/>
              </a:spcAft>
              <a:buClr>
                <a:schemeClr val="dk1"/>
              </a:buClr>
              <a:buSzPts val="1300"/>
              <a:buNone/>
            </a:pPr>
            <a:r>
              <a:t/>
            </a:r>
            <a:endParaRPr sz="2133"/>
          </a:p>
          <a:p>
            <a:pPr indent="0" lvl="0" marL="0" rtl="0" algn="l">
              <a:lnSpc>
                <a:spcPct val="90000"/>
              </a:lnSpc>
              <a:spcBef>
                <a:spcPts val="2133"/>
              </a:spcBef>
              <a:spcAft>
                <a:spcPts val="2133"/>
              </a:spcAft>
              <a:buClr>
                <a:schemeClr val="dk1"/>
              </a:buClr>
              <a:buSzPts val="1300"/>
              <a:buNone/>
            </a:pPr>
            <a:r>
              <a:t/>
            </a:r>
            <a:endParaRPr sz="2133"/>
          </a:p>
        </p:txBody>
      </p:sp>
      <p:sp>
        <p:nvSpPr>
          <p:cNvPr id="147" name="Google Shape;147;p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677091" y="141305"/>
            <a:ext cx="11351119" cy="794730"/>
          </a:xfrm>
          <a:prstGeom prst="rect">
            <a:avLst/>
          </a:prstGeom>
          <a:noFill/>
          <a:ln>
            <a:noFill/>
          </a:ln>
        </p:spPr>
        <p:txBody>
          <a:bodyPr anchorCtr="0" anchor="t" bIns="121900" lIns="121900" spcFirstLastPara="1" rIns="121900" wrap="square" tIns="121900">
            <a:noAutofit/>
          </a:bodyPr>
          <a:lstStyle/>
          <a:p>
            <a:pPr indent="0" lvl="0" marL="609585" rtl="0" algn="l">
              <a:lnSpc>
                <a:spcPct val="115000"/>
              </a:lnSpc>
              <a:spcBef>
                <a:spcPts val="0"/>
              </a:spcBef>
              <a:spcAft>
                <a:spcPts val="2133"/>
              </a:spcAft>
              <a:buClr>
                <a:schemeClr val="dk1"/>
              </a:buClr>
              <a:buSzPts val="2400"/>
              <a:buFont typeface="Times New Roman"/>
              <a:buNone/>
            </a:pPr>
            <a:r>
              <a:rPr b="1" lang="en" sz="4000">
                <a:latin typeface="Times New Roman"/>
                <a:ea typeface="Times New Roman"/>
                <a:cs typeface="Times New Roman"/>
                <a:sym typeface="Times New Roman"/>
              </a:rPr>
              <a:t>2.2 Stop and wait protocol (Error free channel)</a:t>
            </a:r>
            <a:endParaRPr b="1" sz="4000">
              <a:latin typeface="Times New Roman"/>
              <a:ea typeface="Times New Roman"/>
              <a:cs typeface="Times New Roman"/>
              <a:sym typeface="Times New Roman"/>
            </a:endParaRPr>
          </a:p>
        </p:txBody>
      </p:sp>
      <p:sp>
        <p:nvSpPr>
          <p:cNvPr id="153" name="Google Shape;153;p9"/>
          <p:cNvSpPr txBox="1"/>
          <p:nvPr>
            <p:ph idx="1" type="body"/>
          </p:nvPr>
        </p:nvSpPr>
        <p:spPr>
          <a:xfrm>
            <a:off x="117769" y="1150585"/>
            <a:ext cx="11910441" cy="5534736"/>
          </a:xfrm>
          <a:prstGeom prst="rect">
            <a:avLst/>
          </a:prstGeom>
          <a:noFill/>
          <a:ln>
            <a:noFill/>
          </a:ln>
        </p:spPr>
        <p:txBody>
          <a:bodyPr anchorCtr="0" anchor="t" bIns="121900" lIns="121900" spcFirstLastPara="1" rIns="121900" wrap="square" tIns="121900">
            <a:noAutofit/>
          </a:bodyPr>
          <a:lstStyle/>
          <a:p>
            <a:pPr indent="-457188" lvl="0" marL="609585" rtl="0" algn="just">
              <a:lnSpc>
                <a:spcPct val="90000"/>
              </a:lnSpc>
              <a:spcBef>
                <a:spcPts val="2133"/>
              </a:spcBef>
              <a:spcAft>
                <a:spcPts val="0"/>
              </a:spcAft>
              <a:buClr>
                <a:schemeClr val="dk1"/>
              </a:buClr>
              <a:buSzPts val="1800"/>
              <a:buChar char="●"/>
            </a:pPr>
            <a:r>
              <a:rPr lang="en" sz="2400">
                <a:latin typeface="Times New Roman"/>
                <a:ea typeface="Times New Roman"/>
                <a:cs typeface="Times New Roman"/>
                <a:sym typeface="Times New Roman"/>
              </a:rPr>
              <a:t>Communication channel is assumed to be error free</a:t>
            </a:r>
            <a:endParaRPr sz="24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2400">
                <a:latin typeface="Times New Roman"/>
                <a:ea typeface="Times New Roman"/>
                <a:cs typeface="Times New Roman"/>
                <a:sym typeface="Times New Roman"/>
              </a:rPr>
              <a:t>Data traffic is considered to be simplex</a:t>
            </a:r>
            <a:endParaRPr sz="2400">
              <a:latin typeface="Times New Roman"/>
              <a:ea typeface="Times New Roman"/>
              <a:cs typeface="Times New Roman"/>
              <a:sym typeface="Times New Roman"/>
            </a:endParaRPr>
          </a:p>
          <a:p>
            <a:pPr indent="-457188" lvl="0" marL="609585" rtl="0" algn="just">
              <a:lnSpc>
                <a:spcPct val="90000"/>
              </a:lnSpc>
              <a:spcBef>
                <a:spcPts val="0"/>
              </a:spcBef>
              <a:spcAft>
                <a:spcPts val="0"/>
              </a:spcAft>
              <a:buClr>
                <a:schemeClr val="dk1"/>
              </a:buClr>
              <a:buSzPts val="1800"/>
              <a:buChar char="●"/>
            </a:pPr>
            <a:r>
              <a:rPr lang="en" sz="2400">
                <a:latin typeface="Times New Roman"/>
                <a:ea typeface="Times New Roman"/>
                <a:cs typeface="Times New Roman"/>
                <a:sym typeface="Times New Roman"/>
              </a:rPr>
              <a:t>It only tackles the problem of preventing the sender from flooding the receiver with frames faster than receiver is able to process them</a:t>
            </a:r>
            <a:endParaRPr/>
          </a:p>
          <a:p>
            <a:pPr indent="-457188" lvl="0" marL="609585" rtl="0" algn="just">
              <a:lnSpc>
                <a:spcPct val="90000"/>
              </a:lnSpc>
              <a:spcBef>
                <a:spcPts val="0"/>
              </a:spcBef>
              <a:spcAft>
                <a:spcPts val="0"/>
              </a:spcAft>
              <a:buClr>
                <a:schemeClr val="dk1"/>
              </a:buClr>
              <a:buSzPts val="1800"/>
              <a:buChar char="●"/>
            </a:pPr>
            <a:r>
              <a:rPr lang="en" sz="2400">
                <a:latin typeface="Times New Roman"/>
                <a:ea typeface="Times New Roman"/>
                <a:cs typeface="Times New Roman"/>
                <a:sym typeface="Times New Roman"/>
              </a:rPr>
              <a:t>Two ways to solve the problem of flooding:</a:t>
            </a:r>
            <a:endParaRPr/>
          </a:p>
          <a:p>
            <a:pPr indent="-440254" lvl="1" marL="1219170" rtl="0" algn="just">
              <a:lnSpc>
                <a:spcPct val="90000"/>
              </a:lnSpc>
              <a:spcBef>
                <a:spcPts val="0"/>
              </a:spcBef>
              <a:spcAft>
                <a:spcPts val="0"/>
              </a:spcAft>
              <a:buClr>
                <a:schemeClr val="dk1"/>
              </a:buClr>
              <a:buSzPts val="1600"/>
              <a:buAutoNum type="alphaLcPeriod"/>
            </a:pPr>
            <a:r>
              <a:rPr lang="en">
                <a:latin typeface="Times New Roman"/>
                <a:ea typeface="Times New Roman"/>
                <a:cs typeface="Times New Roman"/>
                <a:sym typeface="Times New Roman"/>
              </a:rPr>
              <a:t>Build a receiver powerful enough to process a continuous stream of back to back frames: </a:t>
            </a:r>
            <a:endParaRPr/>
          </a:p>
          <a:p>
            <a:pPr indent="-440256" lvl="2" marL="1828754" rtl="0" algn="just">
              <a:lnSpc>
                <a:spcPct val="90000"/>
              </a:lnSpc>
              <a:spcBef>
                <a:spcPts val="0"/>
              </a:spcBef>
              <a:spcAft>
                <a:spcPts val="0"/>
              </a:spcAft>
              <a:buClr>
                <a:schemeClr val="dk1"/>
              </a:buClr>
              <a:buSzPts val="1600"/>
              <a:buChar char="■"/>
            </a:pPr>
            <a:r>
              <a:rPr lang="en" sz="2400">
                <a:latin typeface="Times New Roman"/>
                <a:ea typeface="Times New Roman"/>
                <a:cs typeface="Times New Roman"/>
                <a:sym typeface="Times New Roman"/>
              </a:rPr>
              <a:t>Needs sufficient buffering and processing abilities</a:t>
            </a:r>
            <a:endParaRPr/>
          </a:p>
          <a:p>
            <a:pPr indent="-440256" lvl="2" marL="1828754" rtl="0" algn="just">
              <a:lnSpc>
                <a:spcPct val="90000"/>
              </a:lnSpc>
              <a:spcBef>
                <a:spcPts val="0"/>
              </a:spcBef>
              <a:spcAft>
                <a:spcPts val="0"/>
              </a:spcAft>
              <a:buClr>
                <a:schemeClr val="dk1"/>
              </a:buClr>
              <a:buSzPts val="1600"/>
              <a:buChar char="■"/>
            </a:pPr>
            <a:r>
              <a:rPr lang="en" sz="2400">
                <a:latin typeface="Times New Roman"/>
                <a:ea typeface="Times New Roman"/>
                <a:cs typeface="Times New Roman"/>
                <a:sym typeface="Times New Roman"/>
              </a:rPr>
              <a:t>Needs dedicated hardware</a:t>
            </a:r>
            <a:endParaRPr/>
          </a:p>
          <a:p>
            <a:pPr indent="-440256" lvl="2" marL="1828754" rtl="0" algn="just">
              <a:lnSpc>
                <a:spcPct val="90000"/>
              </a:lnSpc>
              <a:spcBef>
                <a:spcPts val="0"/>
              </a:spcBef>
              <a:spcAft>
                <a:spcPts val="0"/>
              </a:spcAft>
              <a:buClr>
                <a:schemeClr val="dk1"/>
              </a:buClr>
              <a:buSzPts val="1600"/>
              <a:buChar char="■"/>
            </a:pPr>
            <a:r>
              <a:rPr lang="en" sz="2400">
                <a:latin typeface="Times New Roman"/>
                <a:ea typeface="Times New Roman"/>
                <a:cs typeface="Times New Roman"/>
                <a:sym typeface="Times New Roman"/>
              </a:rPr>
              <a:t>Resources can be of no use if utilization of link is low most of the time</a:t>
            </a:r>
            <a:endParaRPr/>
          </a:p>
          <a:p>
            <a:pPr indent="-440254" lvl="1" marL="1219170" rtl="0" algn="just">
              <a:lnSpc>
                <a:spcPct val="90000"/>
              </a:lnSpc>
              <a:spcBef>
                <a:spcPts val="0"/>
              </a:spcBef>
              <a:spcAft>
                <a:spcPts val="0"/>
              </a:spcAft>
              <a:buClr>
                <a:schemeClr val="dk1"/>
              </a:buClr>
              <a:buSzPts val="1600"/>
              <a:buAutoNum type="alphaLcPeriod"/>
            </a:pPr>
            <a:r>
              <a:rPr lang="en">
                <a:latin typeface="Times New Roman"/>
                <a:ea typeface="Times New Roman"/>
                <a:cs typeface="Times New Roman"/>
                <a:sym typeface="Times New Roman"/>
              </a:rPr>
              <a:t>Receiver sends feedback</a:t>
            </a:r>
            <a:endParaRPr/>
          </a:p>
          <a:p>
            <a:pPr indent="-440256" lvl="2" marL="1828754" rtl="0" algn="just">
              <a:lnSpc>
                <a:spcPct val="90000"/>
              </a:lnSpc>
              <a:spcBef>
                <a:spcPts val="0"/>
              </a:spcBef>
              <a:spcAft>
                <a:spcPts val="0"/>
              </a:spcAft>
              <a:buClr>
                <a:schemeClr val="dk1"/>
              </a:buClr>
              <a:buSzPts val="1600"/>
              <a:buChar char="■"/>
            </a:pPr>
            <a:r>
              <a:rPr lang="en" sz="2400">
                <a:latin typeface="Times New Roman"/>
                <a:ea typeface="Times New Roman"/>
                <a:cs typeface="Times New Roman"/>
                <a:sym typeface="Times New Roman"/>
              </a:rPr>
              <a:t>Receiver sends a dummy frame (acknowledgement) to the sender after sending the packet to network layer; giving permission to sender to transmit next packet</a:t>
            </a:r>
            <a:endParaRPr/>
          </a:p>
        </p:txBody>
      </p:sp>
      <p:sp>
        <p:nvSpPr>
          <p:cNvPr id="154" name="Google Shape;154;p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Clr>
                <a:srgbClr val="000000"/>
              </a:buClr>
              <a:buSzPts val="1100"/>
              <a:buFont typeface="Calibri"/>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2019-02-03T11:18:33Z</dcterms:created>
  <dc:creator>Rasika Naik</dc:creator>
</cp:coreProperties>
</file>