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0"/>
  </p:notesMasterIdLst>
  <p:sldIdLst>
    <p:sldId id="316"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256" r:id="rId24"/>
    <p:sldId id="315" r:id="rId25"/>
    <p:sldId id="257" r:id="rId26"/>
    <p:sldId id="258" r:id="rId27"/>
    <p:sldId id="259" r:id="rId28"/>
    <p:sldId id="268" r:id="rId29"/>
    <p:sldId id="260" r:id="rId30"/>
    <p:sldId id="269" r:id="rId31"/>
    <p:sldId id="261" r:id="rId32"/>
    <p:sldId id="262" r:id="rId33"/>
    <p:sldId id="263" r:id="rId34"/>
    <p:sldId id="264" r:id="rId35"/>
    <p:sldId id="265" r:id="rId36"/>
    <p:sldId id="266" r:id="rId37"/>
    <p:sldId id="267"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338" r:id="rId56"/>
    <p:sldId id="350" r:id="rId57"/>
    <p:sldId id="352" r:id="rId58"/>
    <p:sldId id="365" r:id="rId59"/>
    <p:sldId id="366" r:id="rId60"/>
    <p:sldId id="367" r:id="rId61"/>
    <p:sldId id="368" r:id="rId62"/>
    <p:sldId id="369" r:id="rId63"/>
    <p:sldId id="374" r:id="rId64"/>
    <p:sldId id="375" r:id="rId65"/>
    <p:sldId id="376" r:id="rId66"/>
    <p:sldId id="377" r:id="rId67"/>
    <p:sldId id="378" r:id="rId68"/>
    <p:sldId id="379" r:id="rId69"/>
    <p:sldId id="380" r:id="rId70"/>
    <p:sldId id="381" r:id="rId71"/>
    <p:sldId id="382" r:id="rId72"/>
    <p:sldId id="383" r:id="rId73"/>
    <p:sldId id="390" r:id="rId74"/>
    <p:sldId id="391" r:id="rId75"/>
    <p:sldId id="392" r:id="rId76"/>
    <p:sldId id="393" r:id="rId77"/>
    <p:sldId id="394" r:id="rId78"/>
    <p:sldId id="31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4DCB4D-12CD-43BB-9FF0-4764AA7A130A}" type="datetimeFigureOut">
              <a:rPr lang="en-US" smtClean="0"/>
              <a:pPr/>
              <a:t>9/20/2022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35B3D-9E67-436F-9286-71ECD0E19A97}" type="slidenum">
              <a:rPr lang="en-US" smtClean="0"/>
              <a:pPr/>
              <a:t>‹#›</a:t>
            </a:fld>
            <a:endParaRPr lang="en-US"/>
          </a:p>
        </p:txBody>
      </p:sp>
    </p:spTree>
    <p:extLst>
      <p:ext uri="{BB962C8B-B14F-4D97-AF65-F5344CB8AC3E}">
        <p14:creationId xmlns:p14="http://schemas.microsoft.com/office/powerpoint/2010/main" val="69281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8D9B26B-C72E-49FD-BC72-66463106D868}" type="slidenum">
              <a:rPr lang="en-US" sz="1200" b="0" baseline="0">
                <a:latin typeface="Times New Roman" panose="02020603050405020304" pitchFamily="18" charset="0"/>
              </a:rPr>
              <a:pPr/>
              <a:t>56</a:t>
            </a:fld>
            <a:endParaRPr lang="en-US" sz="1200" b="0" baseline="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86299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ADA7ED0-F9BC-4F23-8438-8C7B33090E06}" type="slidenum">
              <a:rPr lang="en-US" sz="1200" b="0" baseline="0">
                <a:latin typeface="Times New Roman" panose="02020603050405020304" pitchFamily="18" charset="0"/>
              </a:rPr>
              <a:pPr/>
              <a:t>65</a:t>
            </a:fld>
            <a:endParaRPr lang="en-US" sz="1200" b="0" baseline="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4765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F4CCB5F-06F7-45AA-B110-F888BA4F3A37}" type="slidenum">
              <a:rPr lang="en-US" sz="1200" b="0" baseline="0">
                <a:latin typeface="Times New Roman" panose="02020603050405020304" pitchFamily="18" charset="0"/>
              </a:rPr>
              <a:pPr/>
              <a:t>66</a:t>
            </a:fld>
            <a:endParaRPr lang="en-US" sz="1200" b="0" baseline="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6297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D600CA3-89CE-4FAC-B76B-ECD6DAACF354}" type="slidenum">
              <a:rPr lang="en-US" sz="1200" b="0" baseline="0">
                <a:latin typeface="Times New Roman" panose="02020603050405020304" pitchFamily="18" charset="0"/>
              </a:rPr>
              <a:pPr/>
              <a:t>67</a:t>
            </a:fld>
            <a:endParaRPr lang="en-US" sz="1200" b="0" baseline="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0535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C0DA528-7B9A-4EC6-ABF6-54AF7CCED281}" type="slidenum">
              <a:rPr lang="en-US" sz="1200" b="0" baseline="0">
                <a:latin typeface="Times New Roman" panose="02020603050405020304" pitchFamily="18" charset="0"/>
              </a:rPr>
              <a:pPr/>
              <a:t>68</a:t>
            </a:fld>
            <a:endParaRPr lang="en-US" sz="1200" b="0" baseline="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3338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46BA31C-DE92-40FB-9234-0324530D628E}" type="slidenum">
              <a:rPr lang="en-US" sz="1200" b="0" baseline="0">
                <a:latin typeface="Times New Roman" panose="02020603050405020304" pitchFamily="18" charset="0"/>
              </a:rPr>
              <a:pPr/>
              <a:t>69</a:t>
            </a:fld>
            <a:endParaRPr lang="en-US" sz="1200" b="0" baseline="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83053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A187AFB-7B98-4C37-B3E0-2B3F839BAA19}" type="slidenum">
              <a:rPr lang="en-US" sz="1200" b="0" baseline="0">
                <a:latin typeface="Times New Roman" panose="02020603050405020304" pitchFamily="18" charset="0"/>
              </a:rPr>
              <a:pPr/>
              <a:t>70</a:t>
            </a:fld>
            <a:endParaRPr lang="en-US" sz="1200" b="0" baseline="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4433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1F76DD3-32B4-444F-9A67-A516CFACF776}" type="slidenum">
              <a:rPr lang="en-US" sz="1200" b="0" baseline="0">
                <a:latin typeface="Times New Roman" panose="02020603050405020304" pitchFamily="18" charset="0"/>
              </a:rPr>
              <a:pPr/>
              <a:t>71</a:t>
            </a:fld>
            <a:endParaRPr lang="en-US" sz="1200" b="0" baseline="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0354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5F25E2C-7E0C-4494-9B33-113E4091FD81}" type="slidenum">
              <a:rPr lang="en-AU" sz="1200" b="0" baseline="0">
                <a:latin typeface="Times New Roman" panose="02020603050405020304" pitchFamily="18" charset="0"/>
              </a:rPr>
              <a:pPr/>
              <a:t>72</a:t>
            </a:fld>
            <a:endParaRPr lang="en-AU" sz="1200" b="0" baseline="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2724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F986645-70E7-4378-91C0-4F597E7AF475}" type="slidenum">
              <a:rPr lang="en-AU" sz="1200" b="0" baseline="0">
                <a:latin typeface="Times New Roman" panose="02020603050405020304" pitchFamily="18" charset="0"/>
              </a:rPr>
              <a:pPr/>
              <a:t>73</a:t>
            </a:fld>
            <a:endParaRPr lang="en-AU" sz="1200" b="0" baseline="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sz="1000" smtClean="0"/>
          </a:p>
        </p:txBody>
      </p:sp>
    </p:spTree>
    <p:extLst>
      <p:ext uri="{BB962C8B-B14F-4D97-AF65-F5344CB8AC3E}">
        <p14:creationId xmlns:p14="http://schemas.microsoft.com/office/powerpoint/2010/main" val="62658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373E5DD-DEC7-4A78-BAA7-4ECC47832C92}" type="slidenum">
              <a:rPr lang="en-AU" sz="1200" b="0" baseline="0">
                <a:latin typeface="Times New Roman" panose="02020603050405020304" pitchFamily="18" charset="0"/>
              </a:rPr>
              <a:pPr/>
              <a:t>74</a:t>
            </a:fld>
            <a:endParaRPr lang="en-AU" sz="1200" b="0" baseline="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9509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5D1B205-659B-4665-B891-CA62AC8AF4F8}" type="slidenum">
              <a:rPr lang="en-US" sz="1200" b="0" baseline="0">
                <a:latin typeface="Times New Roman" panose="02020603050405020304" pitchFamily="18" charset="0"/>
              </a:rPr>
              <a:pPr/>
              <a:t>57</a:t>
            </a:fld>
            <a:endParaRPr lang="en-US" sz="1200" b="0" baseline="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4227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A294760-5C2A-452C-84EC-8E76A0C3B175}" type="slidenum">
              <a:rPr lang="en-AU" sz="1200" b="0" baseline="0">
                <a:latin typeface="Times New Roman" panose="02020603050405020304" pitchFamily="18" charset="0"/>
              </a:rPr>
              <a:pPr/>
              <a:t>75</a:t>
            </a:fld>
            <a:endParaRPr lang="en-AU" sz="1200" b="0" baseline="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0411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F0BFF15-930C-464A-925A-940C2AF5F660}" type="slidenum">
              <a:rPr lang="en-AU" sz="1200" b="0" baseline="0">
                <a:latin typeface="Times New Roman" panose="02020603050405020304" pitchFamily="18" charset="0"/>
              </a:rPr>
              <a:pPr/>
              <a:t>76</a:t>
            </a:fld>
            <a:endParaRPr lang="en-AU" sz="1200" b="0" baseline="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8822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E7AEC8E-C35C-4C1E-90A0-79A96767ED0D}" type="slidenum">
              <a:rPr lang="en-AU" sz="1200" b="0" baseline="0">
                <a:latin typeface="Times New Roman" panose="02020603050405020304" pitchFamily="18" charset="0"/>
              </a:rPr>
              <a:pPr/>
              <a:t>77</a:t>
            </a:fld>
            <a:endParaRPr lang="en-AU" sz="1200" b="0" baseline="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8877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9EEAE56-EB53-4FF5-9060-8273B83F7E00}" type="slidenum">
              <a:rPr lang="en-US" sz="1200" b="0" baseline="0">
                <a:latin typeface="Times New Roman" panose="02020603050405020304" pitchFamily="18" charset="0"/>
              </a:rPr>
              <a:pPr/>
              <a:t>58</a:t>
            </a:fld>
            <a:endParaRPr lang="en-US" sz="1200" b="0" baseline="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835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8B5087B-3D10-4B3B-AD13-FB8C2F886DC8}" type="slidenum">
              <a:rPr lang="en-US" sz="1200" b="0" baseline="0">
                <a:latin typeface="Times New Roman" panose="02020603050405020304" pitchFamily="18" charset="0"/>
              </a:rPr>
              <a:pPr/>
              <a:t>59</a:t>
            </a:fld>
            <a:endParaRPr lang="en-US" sz="1200" b="0" baseline="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1156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3CDB835-93C6-4AF3-A73B-F1DA6D89DF25}" type="slidenum">
              <a:rPr lang="en-US" sz="1200" b="0" baseline="0">
                <a:latin typeface="Times New Roman" panose="02020603050405020304" pitchFamily="18" charset="0"/>
              </a:rPr>
              <a:pPr/>
              <a:t>60</a:t>
            </a:fld>
            <a:endParaRPr lang="en-US" sz="1200" b="0" baseline="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367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61BC230-68C3-49AD-8678-C1474CF00E65}" type="slidenum">
              <a:rPr lang="en-US" sz="1200" b="0" baseline="0">
                <a:latin typeface="Times New Roman" panose="02020603050405020304" pitchFamily="18" charset="0"/>
              </a:rPr>
              <a:pPr/>
              <a:t>61</a:t>
            </a:fld>
            <a:endParaRPr lang="en-US" sz="1200" b="0" baseline="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7868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0E4FC13-BF7D-485C-83E5-7535A4397DFA}" type="slidenum">
              <a:rPr lang="en-US" sz="1200" b="0" baseline="0">
                <a:latin typeface="Times New Roman" panose="02020603050405020304" pitchFamily="18" charset="0"/>
              </a:rPr>
              <a:pPr/>
              <a:t>62</a:t>
            </a:fld>
            <a:endParaRPr lang="en-US" sz="1200" b="0" baseline="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808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A0884D3-81EE-4EF0-91C2-79B573ED84CE}" type="slidenum">
              <a:rPr lang="en-US" sz="1200" b="0" baseline="0">
                <a:latin typeface="Times New Roman" panose="02020603050405020304" pitchFamily="18" charset="0"/>
              </a:rPr>
              <a:pPr/>
              <a:t>63</a:t>
            </a:fld>
            <a:endParaRPr lang="en-US" sz="1200" b="0" baseline="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9486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9F33236-5ADC-4250-B3FF-F42EB096119C}" type="slidenum">
              <a:rPr lang="en-US" sz="1200" b="0" baseline="0">
                <a:latin typeface="Times New Roman" panose="02020603050405020304" pitchFamily="18" charset="0"/>
              </a:rPr>
              <a:pPr/>
              <a:t>64</a:t>
            </a:fld>
            <a:endParaRPr lang="en-US" sz="1200" b="0" baseline="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654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407C306-2383-489F-BAD4-ECAE80E0B8E3}" type="datetimeFigureOut">
              <a:rPr lang="en-US" smtClean="0"/>
              <a:pPr/>
              <a:t>9/20/2022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fld id="{B71B8A06-197C-404B-A7E4-0ABE851FD3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07C306-2383-489F-BAD4-ECAE80E0B8E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07C306-2383-489F-BAD4-ECAE80E0B8E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a:prstGeom prst="rect">
            <a:avLst/>
          </a:prstGeom>
        </p:spPr>
        <p:txBody>
          <a:bodyPr/>
          <a:lstStyle/>
          <a:p>
            <a:r>
              <a:rPr lang="en-US" smtClean="0"/>
              <a:t>Click to edit Master title style</a:t>
            </a:r>
            <a:endParaRPr lang="en-IN"/>
          </a:p>
        </p:txBody>
      </p:sp>
      <p:sp>
        <p:nvSpPr>
          <p:cNvPr id="3" name="Table Placeholder 2"/>
          <p:cNvSpPr>
            <a:spLocks noGrp="1"/>
          </p:cNvSpPr>
          <p:nvPr>
            <p:ph type="tbl" idx="1"/>
          </p:nvPr>
        </p:nvSpPr>
        <p:spPr>
          <a:xfrm>
            <a:off x="609600" y="1719263"/>
            <a:ext cx="10972800" cy="4411662"/>
          </a:xfrm>
          <a:prstGeom prst="rect">
            <a:avLst/>
          </a:prstGeom>
        </p:spPr>
        <p:txBody>
          <a:bodyPr/>
          <a:lstStyle/>
          <a:p>
            <a:pPr lvl="0"/>
            <a:endParaRPr lang="en-IN" noProof="0"/>
          </a:p>
        </p:txBody>
      </p:sp>
      <p:sp>
        <p:nvSpPr>
          <p:cNvPr id="4" name="Date Placeholder 3"/>
          <p:cNvSpPr>
            <a:spLocks noGrp="1"/>
          </p:cNvSpPr>
          <p:nvPr>
            <p:ph type="dt" sz="half" idx="10"/>
          </p:nvPr>
        </p:nvSpPr>
        <p:spPr>
          <a:xfrm>
            <a:off x="609600" y="6248400"/>
            <a:ext cx="2844800" cy="457200"/>
          </a:xfrm>
          <a:prstGeom prst="rect">
            <a:avLst/>
          </a:prstGeom>
        </p:spPr>
        <p:txBody>
          <a:bodyPr/>
          <a:lstStyle>
            <a:lvl1pPr>
              <a:defRPr smtClean="0">
                <a:latin typeface="Arial" charset="0"/>
              </a:defRPr>
            </a:lvl1pPr>
          </a:lstStyle>
          <a:p>
            <a:pPr>
              <a:defRPr/>
            </a:pPr>
            <a:endParaRPr lang="en-AU"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smtClean="0">
                <a:latin typeface="Arial" charset="0"/>
              </a:defRPr>
            </a:lvl1pPr>
          </a:lstStyle>
          <a:p>
            <a:pPr>
              <a:defRPr/>
            </a:pPr>
            <a:r>
              <a:rPr lang="en-AU" altLang="en-US"/>
              <a:t>IPv6 Packet Format</a:t>
            </a:r>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EE1AA2E2-3CAA-4654-B8E5-4FD3B424AA3F}" type="slidenum">
              <a:rPr lang="en-AU" altLang="en-US"/>
              <a:pPr/>
              <a:t>‹#›</a:t>
            </a:fld>
            <a:endParaRPr lang="en-AU" altLang="en-US"/>
          </a:p>
        </p:txBody>
      </p:sp>
    </p:spTree>
    <p:extLst>
      <p:ext uri="{BB962C8B-B14F-4D97-AF65-F5344CB8AC3E}">
        <p14:creationId xmlns:p14="http://schemas.microsoft.com/office/powerpoint/2010/main" val="108345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407C306-2383-489F-BAD4-ECAE80E0B8E3}" type="datetimeFigureOut">
              <a:rPr lang="en-US" smtClean="0"/>
              <a:pPr/>
              <a:t>9/20/2022</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fld id="{B71B8A06-197C-404B-A7E4-0ABE851FD3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407C306-2383-489F-BAD4-ECAE80E0B8E3}" type="datetimeFigureOut">
              <a:rPr lang="en-US" smtClean="0"/>
              <a:pPr/>
              <a:t>9/20/2022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71B8A06-197C-404B-A7E4-0ABE851FD31E}" type="slidenum">
              <a:rPr lang="en-US" smtClean="0"/>
              <a:pPr/>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407C306-2383-489F-BAD4-ECAE80E0B8E3}" type="datetimeFigureOut">
              <a:rPr lang="en-US" smtClean="0"/>
              <a:pPr/>
              <a:t>9/20/2022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407C306-2383-489F-BAD4-ECAE80E0B8E3}"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B71B8A06-197C-404B-A7E4-0ABE851FD31E}"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407C306-2383-489F-BAD4-ECAE80E0B8E3}" type="datetimeFigureOut">
              <a:rPr lang="en-US" smtClean="0"/>
              <a:pPr/>
              <a:t>9/20/2022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407C306-2383-489F-BAD4-ECAE80E0B8E3}" type="datetimeFigureOut">
              <a:rPr lang="en-US" smtClean="0"/>
              <a:pPr/>
              <a:t>9/20/2022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407C306-2383-489F-BAD4-ECAE80E0B8E3}" type="datetimeFigureOut">
              <a:rPr lang="en-US" smtClean="0"/>
              <a:pPr/>
              <a:t>9/20/2022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B8A06-197C-404B-A7E4-0ABE851FD3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1407C306-2383-489F-BAD4-ECAE80E0B8E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71B8A06-197C-404B-A7E4-0ABE851FD31E}"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407C306-2383-489F-BAD4-ECAE80E0B8E3}" type="datetimeFigureOut">
              <a:rPr lang="en-US" smtClean="0"/>
              <a:pPr/>
              <a:t>9/20/2022</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71B8A06-197C-404B-A7E4-0ABE851FD31E}" type="slidenum">
              <a:rPr lang="en-US" smtClean="0"/>
              <a:pPr/>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3"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11277600" cy="2883876"/>
          </a:xfrm>
        </p:spPr>
        <p:txBody>
          <a:bodyPr>
            <a:noAutofit/>
          </a:bodyPr>
          <a:lstStyle/>
          <a:p>
            <a:r>
              <a:rPr lang="en-US" sz="6000" dirty="0">
                <a:solidFill>
                  <a:srgbClr val="FF0000"/>
                </a:solidFill>
                <a:effectLst/>
                <a:latin typeface="Times New Roman" pitchFamily="18" charset="0"/>
                <a:cs typeface="Times New Roman" pitchFamily="18" charset="0"/>
              </a:rPr>
              <a:t>Chapter </a:t>
            </a:r>
            <a:r>
              <a:rPr lang="en-US" sz="6000" dirty="0" smtClean="0">
                <a:solidFill>
                  <a:srgbClr val="FF0000"/>
                </a:solidFill>
                <a:effectLst/>
                <a:latin typeface="Times New Roman" pitchFamily="18" charset="0"/>
                <a:cs typeface="Times New Roman" pitchFamily="18" charset="0"/>
              </a:rPr>
              <a:t>3-  </a:t>
            </a:r>
            <a:r>
              <a:rPr lang="en-US" sz="6000" dirty="0">
                <a:solidFill>
                  <a:srgbClr val="FF0000"/>
                </a:solidFill>
                <a:effectLst/>
                <a:latin typeface="Times New Roman" pitchFamily="18" charset="0"/>
                <a:cs typeface="Times New Roman" pitchFamily="18" charset="0"/>
              </a:rPr>
              <a:t>Internet</a:t>
            </a:r>
            <a:r>
              <a:rPr lang="en-US" sz="6000" dirty="0">
                <a:solidFill>
                  <a:srgbClr val="FF0000"/>
                </a:solidFill>
                <a:latin typeface="Times New Roman" pitchFamily="18" charset="0"/>
                <a:cs typeface="Times New Roman" pitchFamily="18" charset="0"/>
              </a:rPr>
              <a:t> Protocol Version 4 (IPv4)</a:t>
            </a:r>
          </a:p>
        </p:txBody>
      </p:sp>
      <p:sp>
        <p:nvSpPr>
          <p:cNvPr id="3" name="Subtitle 2"/>
          <p:cNvSpPr>
            <a:spLocks noGrp="1"/>
          </p:cNvSpPr>
          <p:nvPr>
            <p:ph type="subTitle" idx="1"/>
          </p:nvPr>
        </p:nvSpPr>
        <p:spPr>
          <a:xfrm>
            <a:off x="2895600" y="3352800"/>
            <a:ext cx="7772400" cy="1687111"/>
          </a:xfrm>
        </p:spPr>
        <p:txBody>
          <a:bodyPr>
            <a:normAutofit/>
          </a:bodyPr>
          <a:lstStyle/>
          <a:p>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136209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11353800" cy="4038600"/>
          </a:xfrm>
        </p:spPr>
        <p:txBody>
          <a:bodyPr>
            <a:normAutofit lnSpcReduction="10000"/>
          </a:bodyPr>
          <a:lstStyle/>
          <a:p>
            <a:pPr algn="just"/>
            <a:r>
              <a:rPr lang="en-US" dirty="0">
                <a:latin typeface="Times New Roman" pitchFamily="18" charset="0"/>
                <a:cs typeface="Times New Roman" pitchFamily="18" charset="0"/>
              </a:rPr>
              <a:t>This is a </a:t>
            </a:r>
            <a:r>
              <a:rPr lang="en-US" b="1" dirty="0">
                <a:latin typeface="Times New Roman" pitchFamily="18" charset="0"/>
                <a:cs typeface="Times New Roman" pitchFamily="18" charset="0"/>
              </a:rPr>
              <a:t>16 bit field</a:t>
            </a:r>
            <a:r>
              <a:rPr lang="en-US" dirty="0">
                <a:latin typeface="Times New Roman" pitchFamily="18" charset="0"/>
                <a:cs typeface="Times New Roman" pitchFamily="18" charset="0"/>
              </a:rPr>
              <a:t> that defines the total length (header plus data) of the IP datagram.</a:t>
            </a:r>
          </a:p>
          <a:p>
            <a:pPr algn="just"/>
            <a:r>
              <a:rPr lang="en-US" dirty="0">
                <a:latin typeface="Times New Roman" pitchFamily="18" charset="0"/>
                <a:cs typeface="Times New Roman" pitchFamily="18" charset="0"/>
              </a:rPr>
              <a:t>Length of Data= total length – header length</a:t>
            </a:r>
          </a:p>
          <a:p>
            <a:pPr algn="just"/>
            <a:r>
              <a:rPr lang="en-US" dirty="0">
                <a:latin typeface="Times New Roman" pitchFamily="18" charset="0"/>
                <a:cs typeface="Times New Roman" pitchFamily="18" charset="0"/>
              </a:rPr>
              <a:t>Header length can be found by multiplying the value in HLEN field by 4.</a:t>
            </a:r>
          </a:p>
          <a:p>
            <a:pPr algn="just"/>
            <a:r>
              <a:rPr lang="en-US" dirty="0">
                <a:latin typeface="Times New Roman" pitchFamily="18" charset="0"/>
                <a:cs typeface="Times New Roman" pitchFamily="18" charset="0"/>
              </a:rPr>
              <a:t>Since the field length is 16 bits, the total length of the IP datagram is limited to 65,535 (2</a:t>
            </a:r>
            <a:r>
              <a:rPr lang="en-US" baseline="30000" dirty="0">
                <a:latin typeface="Times New Roman" pitchFamily="18" charset="0"/>
                <a:cs typeface="Times New Roman" pitchFamily="18" charset="0"/>
              </a:rPr>
              <a:t>16  </a:t>
            </a:r>
            <a:r>
              <a:rPr lang="en-US" dirty="0">
                <a:latin typeface="Times New Roman" pitchFamily="18" charset="0"/>
                <a:cs typeface="Times New Roman" pitchFamily="18" charset="0"/>
              </a:rPr>
              <a:t>-1) bytes of which 20 to 60 bytes are the header and rest is data from upper layer.</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107157"/>
            <a:ext cx="8229600" cy="639762"/>
          </a:xfrm>
        </p:spPr>
        <p:txBody>
          <a:bodyPr>
            <a:normAutofit fontScale="90000"/>
          </a:bodyPr>
          <a:lstStyle/>
          <a:p>
            <a:r>
              <a:rPr lang="en-US" dirty="0">
                <a:solidFill>
                  <a:srgbClr val="FF0000"/>
                </a:solidFill>
                <a:effectLst/>
                <a:latin typeface="Times New Roman" pitchFamily="18" charset="0"/>
                <a:cs typeface="Times New Roman" pitchFamily="18" charset="0"/>
              </a:rPr>
              <a:t>Total Length</a:t>
            </a:r>
          </a:p>
        </p:txBody>
      </p:sp>
      <p:sp>
        <p:nvSpPr>
          <p:cNvPr id="6" name="Rectangle 2"/>
          <p:cNvSpPr>
            <a:spLocks noChangeArrowheads="1"/>
          </p:cNvSpPr>
          <p:nvPr/>
        </p:nvSpPr>
        <p:spPr bwMode="auto">
          <a:xfrm>
            <a:off x="1752600" y="5168205"/>
            <a:ext cx="9144000" cy="138499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wrap="square">
            <a:spAutoFit/>
          </a:bodyPr>
          <a:lstStyle/>
          <a:p>
            <a:pPr algn="ctr">
              <a:spcBef>
                <a:spcPts val="1100"/>
              </a:spcBef>
              <a:spcAft>
                <a:spcPts val="1100"/>
              </a:spcAft>
              <a:defRPr/>
            </a:pPr>
            <a:r>
              <a:rPr lang="en-US" sz="2800" b="1" i="1" dirty="0">
                <a:effectLst>
                  <a:outerShdw blurRad="38100" dist="38100" dir="2700000" algn="tl">
                    <a:srgbClr val="FFFFFF"/>
                  </a:outerShdw>
                </a:effectLst>
                <a:latin typeface="Times" charset="0"/>
              </a:rPr>
              <a:t>The total length field defines the</a:t>
            </a:r>
            <a:br>
              <a:rPr lang="en-US" sz="2800" b="1" i="1" dirty="0">
                <a:effectLst>
                  <a:outerShdw blurRad="38100" dist="38100" dir="2700000" algn="tl">
                    <a:srgbClr val="FFFFFF"/>
                  </a:outerShdw>
                </a:effectLst>
                <a:latin typeface="Times" charset="0"/>
              </a:rPr>
            </a:br>
            <a:r>
              <a:rPr lang="en-US" sz="2800" b="1" i="1" dirty="0">
                <a:effectLst>
                  <a:outerShdw blurRad="38100" dist="38100" dir="2700000" algn="tl">
                    <a:srgbClr val="FFFFFF"/>
                  </a:outerShdw>
                </a:effectLst>
                <a:latin typeface="Times" charset="0"/>
              </a:rPr>
              <a:t>total length of the </a:t>
            </a:r>
            <a:br>
              <a:rPr lang="en-US" sz="2800" b="1" i="1" dirty="0">
                <a:effectLst>
                  <a:outerShdw blurRad="38100" dist="38100" dir="2700000" algn="tl">
                    <a:srgbClr val="FFFFFF"/>
                  </a:outerShdw>
                </a:effectLst>
                <a:latin typeface="Times" charset="0"/>
              </a:rPr>
            </a:br>
            <a:r>
              <a:rPr lang="en-US" sz="2800" b="1" i="1" dirty="0">
                <a:effectLst>
                  <a:outerShdw blurRad="38100" dist="38100" dir="2700000" algn="tl">
                    <a:srgbClr val="FFFFFF"/>
                  </a:outerShdw>
                </a:effectLst>
                <a:latin typeface="Times" charset="0"/>
              </a:rPr>
              <a:t>datagram including the header.</a:t>
            </a:r>
          </a:p>
        </p:txBody>
      </p:sp>
    </p:spTree>
    <p:extLst>
      <p:ext uri="{BB962C8B-B14F-4D97-AF65-F5344CB8AC3E}">
        <p14:creationId xmlns:p14="http://schemas.microsoft.com/office/powerpoint/2010/main" val="247655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21674"/>
            <a:ext cx="10972800" cy="1143000"/>
          </a:xfrm>
        </p:spPr>
        <p:txBody>
          <a:bodyPr>
            <a:normAutofit fontScale="90000"/>
          </a:bodyPr>
          <a:lstStyle/>
          <a:p>
            <a:r>
              <a:rPr lang="en-US" b="1" dirty="0">
                <a:solidFill>
                  <a:srgbClr val="FF0000"/>
                </a:solidFill>
                <a:latin typeface="Times New Roman" pitchFamily="18" charset="0"/>
              </a:rPr>
              <a:t>Encapsulation of a small datagram in an Ethernet frame</a:t>
            </a:r>
            <a:r>
              <a:rPr lang="en-US" i="1" dirty="0">
                <a:solidFill>
                  <a:srgbClr val="FF0000"/>
                </a:solidFill>
                <a:latin typeface="Times New Roman" pitchFamily="18" charset="0"/>
              </a:rPr>
              <a:t/>
            </a:r>
            <a:br>
              <a:rPr lang="en-US" i="1" dirty="0">
                <a:solidFill>
                  <a:srgbClr val="FF0000"/>
                </a:solidFill>
                <a:latin typeface="Times New Roman" pitchFamily="18" charset="0"/>
              </a:rPr>
            </a:br>
            <a:endParaRPr lang="en-US" dirty="0">
              <a:solidFill>
                <a:srgbClr val="FF0000"/>
              </a:solidFill>
            </a:endParaRPr>
          </a:p>
        </p:txBody>
      </p:sp>
      <p:pic>
        <p:nvPicPr>
          <p:cNvPr id="5" name="Picture 6"/>
          <p:cNvPicPr>
            <a:picLocks noGrp="1" noChangeAspect="1" noChangeArrowheads="1"/>
          </p:cNvPicPr>
          <p:nvPr>
            <p:ph idx="1"/>
          </p:nvPr>
        </p:nvPicPr>
        <p:blipFill>
          <a:blip r:embed="rId2" cstate="print"/>
          <a:srcRect/>
          <a:stretch>
            <a:fillRect/>
          </a:stretch>
        </p:blipFill>
        <p:spPr bwMode="auto">
          <a:xfrm>
            <a:off x="762000" y="1143001"/>
            <a:ext cx="10820400" cy="2057400"/>
          </a:xfrm>
          <a:prstGeom prst="rect">
            <a:avLst/>
          </a:prstGeom>
          <a:noFill/>
          <a:ln w="9525">
            <a:noFill/>
            <a:miter lim="800000"/>
            <a:headEnd/>
            <a:tailEnd/>
          </a:ln>
        </p:spPr>
      </p:pic>
      <p:sp>
        <p:nvSpPr>
          <p:cNvPr id="6" name="TextBox 5"/>
          <p:cNvSpPr txBox="1"/>
          <p:nvPr/>
        </p:nvSpPr>
        <p:spPr>
          <a:xfrm>
            <a:off x="457200" y="3810000"/>
            <a:ext cx="11125200" cy="2308324"/>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Why to include extra field that is not needed??</a:t>
            </a:r>
          </a:p>
          <a:p>
            <a:pPr algn="just">
              <a:buFont typeface="Wingdings" pitchFamily="2" charset="2"/>
              <a:buChar char="ü"/>
            </a:pPr>
            <a:r>
              <a:rPr lang="en-US" sz="2400" dirty="0">
                <a:latin typeface="Times New Roman" pitchFamily="18" charset="0"/>
                <a:cs typeface="Times New Roman" pitchFamily="18" charset="0"/>
              </a:rPr>
              <a:t> The Ethernet protocol has a minimum and maximum restriction on the size of data that can be encapsulated in a frame (46 to 1500 bytes).</a:t>
            </a:r>
          </a:p>
          <a:p>
            <a:pPr algn="just">
              <a:buFont typeface="Wingdings" pitchFamily="2" charset="2"/>
              <a:buChar char="ü"/>
            </a:pPr>
            <a:r>
              <a:rPr lang="en-US" sz="2400" dirty="0">
                <a:latin typeface="Times New Roman" pitchFamily="18" charset="0"/>
                <a:cs typeface="Times New Roman" pitchFamily="18" charset="0"/>
              </a:rPr>
              <a:t> If the size of an IP datagram is &lt;46 bytes, some padding will be added</a:t>
            </a:r>
          </a:p>
          <a:p>
            <a:pPr algn="just">
              <a:buFont typeface="Wingdings" pitchFamily="2" charset="2"/>
              <a:buChar char="ü"/>
            </a:pPr>
            <a:r>
              <a:rPr lang="en-US" sz="2400" dirty="0">
                <a:latin typeface="Times New Roman" pitchFamily="18" charset="0"/>
                <a:cs typeface="Times New Roman" pitchFamily="18" charset="0"/>
              </a:rPr>
              <a:t> in such cases, when a machine </a:t>
            </a:r>
            <a:r>
              <a:rPr lang="en-US" sz="2400" dirty="0" err="1">
                <a:latin typeface="Times New Roman" pitchFamily="18" charset="0"/>
                <a:cs typeface="Times New Roman" pitchFamily="18" charset="0"/>
              </a:rPr>
              <a:t>decapsulates</a:t>
            </a:r>
            <a:r>
              <a:rPr lang="en-US" sz="2400" dirty="0">
                <a:latin typeface="Times New Roman" pitchFamily="18" charset="0"/>
                <a:cs typeface="Times New Roman" pitchFamily="18" charset="0"/>
              </a:rPr>
              <a:t> the datagram, it needs to check the total length field to determine how much is really data and how much is the padding.</a:t>
            </a:r>
          </a:p>
        </p:txBody>
      </p:sp>
    </p:spTree>
    <p:extLst>
      <p:ext uri="{BB962C8B-B14F-4D97-AF65-F5344CB8AC3E}">
        <p14:creationId xmlns:p14="http://schemas.microsoft.com/office/powerpoint/2010/main" val="384353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1"/>
            <a:ext cx="11277600" cy="4635691"/>
          </a:xfrm>
        </p:spPr>
        <p:txBody>
          <a:bodyPr>
            <a:normAutofit/>
          </a:bodyPr>
          <a:lstStyle/>
          <a:p>
            <a:pPr>
              <a:buFont typeface="Wingdings" pitchFamily="2" charset="2"/>
              <a:buChar char="§"/>
            </a:pPr>
            <a:r>
              <a:rPr lang="en-US" sz="2800" b="1" dirty="0">
                <a:latin typeface="Times New Roman" pitchFamily="18" charset="0"/>
                <a:cs typeface="Times New Roman" pitchFamily="18" charset="0"/>
              </a:rPr>
              <a:t>Identification :</a:t>
            </a:r>
            <a:r>
              <a:rPr lang="en-US" sz="2800" dirty="0">
                <a:latin typeface="Times New Roman" pitchFamily="18" charset="0"/>
                <a:cs typeface="Times New Roman" pitchFamily="18" charset="0"/>
              </a:rPr>
              <a:t> used in fragmentation</a:t>
            </a:r>
          </a:p>
          <a:p>
            <a:pPr>
              <a:buFont typeface="Wingdings" pitchFamily="2" charset="2"/>
              <a:buChar char="§"/>
            </a:pPr>
            <a:r>
              <a:rPr lang="en-US" sz="2800" b="1" dirty="0">
                <a:latin typeface="Times New Roman" pitchFamily="18" charset="0"/>
                <a:cs typeface="Times New Roman" pitchFamily="18" charset="0"/>
              </a:rPr>
              <a:t>Flags: </a:t>
            </a:r>
            <a:r>
              <a:rPr lang="en-US" sz="2800" dirty="0">
                <a:latin typeface="Times New Roman" pitchFamily="18" charset="0"/>
                <a:cs typeface="Times New Roman" pitchFamily="18" charset="0"/>
              </a:rPr>
              <a:t>used in fragmentation</a:t>
            </a:r>
          </a:p>
          <a:p>
            <a:pPr algn="just">
              <a:buFont typeface="Wingdings" pitchFamily="2" charset="2"/>
              <a:buChar char="§"/>
            </a:pPr>
            <a:r>
              <a:rPr lang="en-US" sz="2800" b="1" dirty="0">
                <a:latin typeface="Times New Roman" pitchFamily="18" charset="0"/>
                <a:cs typeface="Times New Roman" pitchFamily="18" charset="0"/>
              </a:rPr>
              <a:t>Time to Live:</a:t>
            </a:r>
          </a:p>
          <a:p>
            <a:pPr lvl="2">
              <a:buFont typeface="Wingdings" pitchFamily="2" charset="2"/>
              <a:buChar char="ü"/>
            </a:pPr>
            <a:r>
              <a:rPr lang="en-US" sz="2200" dirty="0">
                <a:latin typeface="Times New Roman" pitchFamily="18" charset="0"/>
                <a:cs typeface="Times New Roman" pitchFamily="18" charset="0"/>
              </a:rPr>
              <a:t> A datagram has a limited lifetime in its travel through an internet.</a:t>
            </a:r>
          </a:p>
          <a:p>
            <a:pPr lvl="2">
              <a:buFont typeface="Wingdings" pitchFamily="2" charset="2"/>
              <a:buChar char="ü"/>
            </a:pPr>
            <a:r>
              <a:rPr lang="en-US" sz="2200" dirty="0">
                <a:latin typeface="Times New Roman" pitchFamily="18" charset="0"/>
                <a:cs typeface="Times New Roman" pitchFamily="18" charset="0"/>
              </a:rPr>
              <a:t> It is designed </a:t>
            </a:r>
            <a:r>
              <a:rPr lang="en-US" sz="2200" b="1" dirty="0">
                <a:latin typeface="Times New Roman" pitchFamily="18" charset="0"/>
                <a:cs typeface="Times New Roman" pitchFamily="18" charset="0"/>
              </a:rPr>
              <a:t>to hold a timestamp</a:t>
            </a:r>
            <a:r>
              <a:rPr lang="en-US" sz="2200" dirty="0">
                <a:latin typeface="Times New Roman" pitchFamily="18" charset="0"/>
                <a:cs typeface="Times New Roman" pitchFamily="18" charset="0"/>
              </a:rPr>
              <a:t> which was decremented by each visited router.</a:t>
            </a:r>
          </a:p>
          <a:p>
            <a:pPr lvl="2">
              <a:buFont typeface="Wingdings" pitchFamily="2" charset="2"/>
              <a:buChar char="ü"/>
            </a:pPr>
            <a:r>
              <a:rPr lang="en-US" sz="2200" dirty="0">
                <a:latin typeface="Times New Roman" pitchFamily="18" charset="0"/>
                <a:cs typeface="Times New Roman" pitchFamily="18" charset="0"/>
              </a:rPr>
              <a:t>The datagram was discarded when the value =0</a:t>
            </a:r>
          </a:p>
          <a:p>
            <a:pPr marL="630936" lvl="2" indent="0">
              <a:buNone/>
            </a:pPr>
            <a:endParaRPr lang="en-US" sz="2200" dirty="0">
              <a:latin typeface="Times New Roman" pitchFamily="18" charset="0"/>
              <a:cs typeface="Times New Roman" pitchFamily="18" charset="0"/>
            </a:endParaRPr>
          </a:p>
          <a:p>
            <a:pPr>
              <a:buFont typeface="Wingdings" pitchFamily="2" charset="2"/>
              <a:buChar char="ü"/>
            </a:pPr>
            <a:r>
              <a:rPr lang="en-US" sz="2800" b="1" dirty="0">
                <a:latin typeface="Times New Roman" pitchFamily="18" charset="0"/>
                <a:cs typeface="Times New Roman" pitchFamily="18" charset="0"/>
              </a:rPr>
              <a:t>Use of ‘Time to Live’</a:t>
            </a:r>
          </a:p>
          <a:p>
            <a:pPr lvl="2">
              <a:buFont typeface="Wingdings" pitchFamily="2" charset="2"/>
              <a:buChar char="Ø"/>
            </a:pPr>
            <a:r>
              <a:rPr lang="en-US" sz="2200" dirty="0">
                <a:latin typeface="Times New Roman" pitchFamily="18" charset="0"/>
                <a:cs typeface="Times New Roman" pitchFamily="18" charset="0"/>
              </a:rPr>
              <a:t>This field is needed because routing tables in the internet can become corrupted.</a:t>
            </a:r>
          </a:p>
          <a:p>
            <a:pPr lvl="2">
              <a:buFont typeface="Wingdings" pitchFamily="2" charset="2"/>
              <a:buChar char="Ø"/>
            </a:pPr>
            <a:r>
              <a:rPr lang="en-US" sz="2200" dirty="0">
                <a:latin typeface="Times New Roman" pitchFamily="18" charset="0"/>
                <a:cs typeface="Times New Roman" pitchFamily="18" charset="0"/>
              </a:rPr>
              <a:t>This field intentionally limit the journey of the packet.</a:t>
            </a:r>
          </a:p>
          <a:p>
            <a:pPr>
              <a:buFont typeface="Wingdings" pitchFamily="2" charset="2"/>
              <a:buChar char="§"/>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457200" y="27709"/>
            <a:ext cx="8229600" cy="944562"/>
          </a:xfrm>
        </p:spPr>
        <p:txBody>
          <a:bodyPr>
            <a:normAutofit fontScale="90000"/>
          </a:bodyPr>
          <a:lstStyle/>
          <a:p>
            <a:r>
              <a:rPr lang="en-US" dirty="0">
                <a:solidFill>
                  <a:srgbClr val="FF0000"/>
                </a:solidFill>
                <a:latin typeface="Times New Roman" pitchFamily="18" charset="0"/>
                <a:cs typeface="Times New Roman" pitchFamily="18" charset="0"/>
              </a:rPr>
              <a:t>Remaining fields in IP header Format</a:t>
            </a:r>
          </a:p>
        </p:txBody>
      </p:sp>
    </p:spTree>
    <p:extLst>
      <p:ext uri="{BB962C8B-B14F-4D97-AF65-F5344CB8AC3E}">
        <p14:creationId xmlns:p14="http://schemas.microsoft.com/office/powerpoint/2010/main" val="37308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0099"/>
            <a:ext cx="10896600" cy="3276601"/>
          </a:xfrm>
        </p:spPr>
        <p:txBody>
          <a:bodyPr>
            <a:normAutofit/>
          </a:bodyPr>
          <a:lstStyle/>
          <a:p>
            <a:pPr algn="just">
              <a:buFont typeface="Wingdings" pitchFamily="2" charset="2"/>
              <a:buChar char="§"/>
            </a:pPr>
            <a:r>
              <a:rPr lang="en-US" sz="2800" b="1" dirty="0">
                <a:latin typeface="Times New Roman" pitchFamily="18" charset="0"/>
                <a:cs typeface="Times New Roman" pitchFamily="18" charset="0"/>
              </a:rPr>
              <a:t>Protocol</a:t>
            </a:r>
            <a:r>
              <a:rPr lang="en-US" sz="2000" b="1"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p>
            <a:pPr algn="just">
              <a:buFont typeface="Wingdings" pitchFamily="2" charset="2"/>
              <a:buChar char="ü"/>
            </a:pPr>
            <a:r>
              <a:rPr lang="en-US" sz="2000" dirty="0">
                <a:latin typeface="Times New Roman" pitchFamily="18" charset="0"/>
                <a:cs typeface="Times New Roman" pitchFamily="18" charset="0"/>
              </a:rPr>
              <a:t> This </a:t>
            </a:r>
            <a:r>
              <a:rPr lang="en-US" sz="2000" b="1" dirty="0">
                <a:latin typeface="Times New Roman" pitchFamily="18" charset="0"/>
                <a:cs typeface="Times New Roman" pitchFamily="18" charset="0"/>
              </a:rPr>
              <a:t>8 bit field </a:t>
            </a:r>
            <a:r>
              <a:rPr lang="en-US" sz="2000" dirty="0">
                <a:latin typeface="Times New Roman" pitchFamily="18" charset="0"/>
                <a:cs typeface="Times New Roman" pitchFamily="18" charset="0"/>
              </a:rPr>
              <a:t>defines the higher level protocols that uses the services of the IP layer.</a:t>
            </a:r>
          </a:p>
          <a:p>
            <a:pPr algn="just">
              <a:buFont typeface="Wingdings" pitchFamily="2" charset="2"/>
              <a:buChar char="ü"/>
            </a:pPr>
            <a:r>
              <a:rPr lang="en-US" sz="2000" dirty="0">
                <a:latin typeface="Times New Roman" pitchFamily="18" charset="0"/>
                <a:cs typeface="Times New Roman" pitchFamily="18" charset="0"/>
              </a:rPr>
              <a:t> IP protocol multiplex and demultiplex data from different higher level protocols, the value of this field helps in demultiplexing process when the datagram arrives at its final destination.</a:t>
            </a:r>
          </a:p>
        </p:txBody>
      </p:sp>
      <p:sp>
        <p:nvSpPr>
          <p:cNvPr id="4" name="Title 2"/>
          <p:cNvSpPr>
            <a:spLocks noGrp="1"/>
          </p:cNvSpPr>
          <p:nvPr>
            <p:ph type="title"/>
          </p:nvPr>
        </p:nvSpPr>
        <p:spPr>
          <a:xfrm>
            <a:off x="457200" y="226148"/>
            <a:ext cx="8229600" cy="411162"/>
          </a:xfrm>
        </p:spPr>
        <p:txBody>
          <a:bodyPr>
            <a:normAutofit fontScale="90000"/>
          </a:bodyPr>
          <a:lstStyle/>
          <a:p>
            <a:r>
              <a:rPr lang="en-US" dirty="0">
                <a:solidFill>
                  <a:srgbClr val="FF0000"/>
                </a:solidFill>
                <a:latin typeface="Times New Roman" pitchFamily="18" charset="0"/>
                <a:cs typeface="Times New Roman" pitchFamily="18" charset="0"/>
              </a:rPr>
              <a:t>Remaining fields in IP header Format</a:t>
            </a:r>
          </a:p>
        </p:txBody>
      </p:sp>
      <p:pic>
        <p:nvPicPr>
          <p:cNvPr id="5" name="Picture 2"/>
          <p:cNvPicPr>
            <a:picLocks noChangeAspect="1" noChangeArrowheads="1"/>
          </p:cNvPicPr>
          <p:nvPr/>
        </p:nvPicPr>
        <p:blipFill>
          <a:blip r:embed="rId2" cstate="print"/>
          <a:srcRect/>
          <a:stretch>
            <a:fillRect/>
          </a:stretch>
        </p:blipFill>
        <p:spPr bwMode="auto">
          <a:xfrm>
            <a:off x="457200" y="2514600"/>
            <a:ext cx="10744200" cy="2438401"/>
          </a:xfrm>
          <a:prstGeom prst="rect">
            <a:avLst/>
          </a:prstGeom>
          <a:noFill/>
          <a:ln w="9525">
            <a:noFill/>
            <a:miter lim="800000"/>
            <a:headEnd/>
            <a:tailEnd/>
          </a:ln>
        </p:spPr>
      </p:pic>
      <p:graphicFrame>
        <p:nvGraphicFramePr>
          <p:cNvPr id="7" name="Table 6"/>
          <p:cNvGraphicFramePr>
            <a:graphicFrameLocks noGrp="1"/>
          </p:cNvGraphicFramePr>
          <p:nvPr/>
        </p:nvGraphicFramePr>
        <p:xfrm>
          <a:off x="484909" y="5181600"/>
          <a:ext cx="6858000" cy="148336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714500">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370840">
                <a:tc>
                  <a:txBody>
                    <a:bodyPr/>
                    <a:lstStyle/>
                    <a:p>
                      <a:r>
                        <a:rPr lang="en-US" b="1" dirty="0">
                          <a:solidFill>
                            <a:schemeClr val="tx1"/>
                          </a:solidFill>
                          <a:latin typeface="Times New Roman" pitchFamily="18" charset="0"/>
                          <a:cs typeface="Times New Roman" pitchFamily="18" charset="0"/>
                        </a:rPr>
                        <a:t>Value</a:t>
                      </a:r>
                    </a:p>
                  </a:txBody>
                  <a:tcPr>
                    <a:solidFill>
                      <a:schemeClr val="accent2">
                        <a:lumMod val="60000"/>
                        <a:lumOff val="40000"/>
                        <a:alpha val="89000"/>
                      </a:schemeClr>
                    </a:solidFill>
                  </a:tcPr>
                </a:tc>
                <a:tc>
                  <a:txBody>
                    <a:bodyPr/>
                    <a:lstStyle/>
                    <a:p>
                      <a:r>
                        <a:rPr lang="en-US" b="1" dirty="0">
                          <a:solidFill>
                            <a:schemeClr val="tx1"/>
                          </a:solidFill>
                          <a:latin typeface="Times New Roman" pitchFamily="18" charset="0"/>
                          <a:cs typeface="Times New Roman" pitchFamily="18" charset="0"/>
                        </a:rPr>
                        <a:t>Protocol</a:t>
                      </a:r>
                    </a:p>
                  </a:txBody>
                  <a:tcPr>
                    <a:solidFill>
                      <a:schemeClr val="accent2">
                        <a:lumMod val="60000"/>
                        <a:lumOff val="40000"/>
                        <a:alpha val="89000"/>
                      </a:schemeClr>
                    </a:solidFill>
                  </a:tcPr>
                </a:tc>
                <a:tc>
                  <a:txBody>
                    <a:bodyPr/>
                    <a:lstStyle/>
                    <a:p>
                      <a:r>
                        <a:rPr lang="en-US" b="1" dirty="0">
                          <a:solidFill>
                            <a:schemeClr val="tx1"/>
                          </a:solidFill>
                          <a:latin typeface="Times New Roman" pitchFamily="18" charset="0"/>
                          <a:cs typeface="Times New Roman" pitchFamily="18" charset="0"/>
                        </a:rPr>
                        <a:t>Value</a:t>
                      </a:r>
                    </a:p>
                  </a:txBody>
                  <a:tcPr>
                    <a:solidFill>
                      <a:schemeClr val="accent2">
                        <a:lumMod val="60000"/>
                        <a:lumOff val="40000"/>
                        <a:alpha val="89000"/>
                      </a:schemeClr>
                    </a:solidFill>
                  </a:tcPr>
                </a:tc>
                <a:tc>
                  <a:txBody>
                    <a:bodyPr/>
                    <a:lstStyle/>
                    <a:p>
                      <a:r>
                        <a:rPr lang="en-US" b="1" dirty="0">
                          <a:solidFill>
                            <a:schemeClr val="tx1"/>
                          </a:solidFill>
                          <a:latin typeface="Times New Roman" pitchFamily="18" charset="0"/>
                          <a:cs typeface="Times New Roman" pitchFamily="18" charset="0"/>
                        </a:rPr>
                        <a:t>Protocol</a:t>
                      </a:r>
                    </a:p>
                  </a:txBody>
                  <a:tcPr>
                    <a:solidFill>
                      <a:schemeClr val="accent2">
                        <a:lumMod val="60000"/>
                        <a:lumOff val="40000"/>
                        <a:alpha val="89000"/>
                      </a:schemeClr>
                    </a:solidFill>
                  </a:tcPr>
                </a:tc>
                <a:extLst>
                  <a:ext uri="{0D108BD9-81ED-4DB2-BD59-A6C34878D82A}">
                    <a16:rowId xmlns:a16="http://schemas.microsoft.com/office/drawing/2014/main" xmlns="" val="10000"/>
                  </a:ext>
                </a:extLst>
              </a:tr>
              <a:tr h="370840">
                <a:tc>
                  <a:txBody>
                    <a:bodyPr/>
                    <a:lstStyle/>
                    <a:p>
                      <a:r>
                        <a:rPr lang="en-US" b="1" dirty="0">
                          <a:latin typeface="Times New Roman" pitchFamily="18" charset="0"/>
                          <a:cs typeface="Times New Roman" pitchFamily="18" charset="0"/>
                        </a:rPr>
                        <a:t>1</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ICMP</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17</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UDP</a:t>
                      </a:r>
                    </a:p>
                  </a:txBody>
                  <a:tcPr>
                    <a:solidFill>
                      <a:schemeClr val="accent2">
                        <a:lumMod val="60000"/>
                        <a:lumOff val="40000"/>
                        <a:alpha val="89000"/>
                      </a:schemeClr>
                    </a:solidFill>
                  </a:tcPr>
                </a:tc>
                <a:extLst>
                  <a:ext uri="{0D108BD9-81ED-4DB2-BD59-A6C34878D82A}">
                    <a16:rowId xmlns:a16="http://schemas.microsoft.com/office/drawing/2014/main" xmlns="" val="10001"/>
                  </a:ext>
                </a:extLst>
              </a:tr>
              <a:tr h="370840">
                <a:tc>
                  <a:txBody>
                    <a:bodyPr/>
                    <a:lstStyle/>
                    <a:p>
                      <a:r>
                        <a:rPr lang="en-US" b="1" dirty="0">
                          <a:latin typeface="Times New Roman" pitchFamily="18" charset="0"/>
                          <a:cs typeface="Times New Roman" pitchFamily="18" charset="0"/>
                        </a:rPr>
                        <a:t>2</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IGMP</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89</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OSPF</a:t>
                      </a:r>
                    </a:p>
                  </a:txBody>
                  <a:tcPr>
                    <a:solidFill>
                      <a:schemeClr val="accent2">
                        <a:lumMod val="60000"/>
                        <a:lumOff val="40000"/>
                        <a:alpha val="89000"/>
                      </a:schemeClr>
                    </a:solidFill>
                  </a:tcPr>
                </a:tc>
                <a:extLst>
                  <a:ext uri="{0D108BD9-81ED-4DB2-BD59-A6C34878D82A}">
                    <a16:rowId xmlns:a16="http://schemas.microsoft.com/office/drawing/2014/main" xmlns="" val="10002"/>
                  </a:ext>
                </a:extLst>
              </a:tr>
              <a:tr h="370840">
                <a:tc>
                  <a:txBody>
                    <a:bodyPr/>
                    <a:lstStyle/>
                    <a:p>
                      <a:r>
                        <a:rPr lang="en-US" b="1" dirty="0">
                          <a:latin typeface="Times New Roman" pitchFamily="18" charset="0"/>
                          <a:cs typeface="Times New Roman" pitchFamily="18" charset="0"/>
                        </a:rPr>
                        <a:t>16</a:t>
                      </a:r>
                    </a:p>
                  </a:txBody>
                  <a:tcPr>
                    <a:solidFill>
                      <a:schemeClr val="accent2">
                        <a:lumMod val="60000"/>
                        <a:lumOff val="40000"/>
                        <a:alpha val="89000"/>
                      </a:schemeClr>
                    </a:solidFill>
                  </a:tcPr>
                </a:tc>
                <a:tc>
                  <a:txBody>
                    <a:bodyPr/>
                    <a:lstStyle/>
                    <a:p>
                      <a:r>
                        <a:rPr lang="en-US" b="1" dirty="0">
                          <a:latin typeface="Times New Roman" pitchFamily="18" charset="0"/>
                          <a:cs typeface="Times New Roman" pitchFamily="18" charset="0"/>
                        </a:rPr>
                        <a:t>TCP</a:t>
                      </a:r>
                    </a:p>
                  </a:txBody>
                  <a:tcPr>
                    <a:solidFill>
                      <a:schemeClr val="accent2">
                        <a:lumMod val="60000"/>
                        <a:lumOff val="40000"/>
                        <a:alpha val="89000"/>
                      </a:schemeClr>
                    </a:solidFill>
                  </a:tcPr>
                </a:tc>
                <a:tc>
                  <a:txBody>
                    <a:bodyPr/>
                    <a:lstStyle/>
                    <a:p>
                      <a:endParaRPr lang="en-US" b="1">
                        <a:latin typeface="Times New Roman" pitchFamily="18" charset="0"/>
                        <a:cs typeface="Times New Roman" pitchFamily="18" charset="0"/>
                      </a:endParaRPr>
                    </a:p>
                  </a:txBody>
                  <a:tcPr>
                    <a:solidFill>
                      <a:schemeClr val="accent2">
                        <a:lumMod val="60000"/>
                        <a:lumOff val="40000"/>
                        <a:alpha val="89000"/>
                      </a:schemeClr>
                    </a:solidFill>
                  </a:tcPr>
                </a:tc>
                <a:tc>
                  <a:txBody>
                    <a:bodyPr/>
                    <a:lstStyle/>
                    <a:p>
                      <a:endParaRPr lang="en-US" b="1" dirty="0">
                        <a:latin typeface="Times New Roman" pitchFamily="18" charset="0"/>
                        <a:cs typeface="Times New Roman" pitchFamily="18" charset="0"/>
                      </a:endParaRPr>
                    </a:p>
                  </a:txBody>
                  <a:tcPr>
                    <a:solidFill>
                      <a:schemeClr val="accent2">
                        <a:lumMod val="60000"/>
                        <a:lumOff val="40000"/>
                        <a:alpha val="89000"/>
                      </a:schemeClr>
                    </a:solidFill>
                  </a:tcPr>
                </a:tc>
                <a:extLst>
                  <a:ext uri="{0D108BD9-81ED-4DB2-BD59-A6C34878D82A}">
                    <a16:rowId xmlns:a16="http://schemas.microsoft.com/office/drawing/2014/main" xmlns="" val="10003"/>
                  </a:ext>
                </a:extLst>
              </a:tr>
            </a:tbl>
          </a:graphicData>
        </a:graphic>
      </p:graphicFrame>
      <p:sp>
        <p:nvSpPr>
          <p:cNvPr id="9" name="TextBox 8"/>
          <p:cNvSpPr txBox="1"/>
          <p:nvPr/>
        </p:nvSpPr>
        <p:spPr>
          <a:xfrm>
            <a:off x="7924800" y="5334000"/>
            <a:ext cx="3429000" cy="923330"/>
          </a:xfrm>
          <a:prstGeom prst="rect">
            <a:avLst/>
          </a:prstGeom>
          <a:noFill/>
        </p:spPr>
        <p:txBody>
          <a:bodyPr wrap="square" rtlCol="0">
            <a:spAutoFit/>
          </a:bodyPr>
          <a:lstStyle/>
          <a:p>
            <a:r>
              <a:rPr lang="en-US" b="1" dirty="0">
                <a:latin typeface="Times New Roman" pitchFamily="18" charset="0"/>
                <a:cs typeface="Times New Roman" pitchFamily="18" charset="0"/>
              </a:rPr>
              <a:t>EGP: Exterior Gateway Protocol</a:t>
            </a:r>
          </a:p>
          <a:p>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OSPF: Open shortest Path First</a:t>
            </a:r>
          </a:p>
        </p:txBody>
      </p:sp>
    </p:spTree>
    <p:extLst>
      <p:ext uri="{BB962C8B-B14F-4D97-AF65-F5344CB8AC3E}">
        <p14:creationId xmlns:p14="http://schemas.microsoft.com/office/powerpoint/2010/main" val="351695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1"/>
            <a:ext cx="11277600" cy="4788092"/>
          </a:xfrm>
        </p:spPr>
        <p:txBody>
          <a:bodyPr>
            <a:normAutofit fontScale="85000" lnSpcReduction="20000"/>
          </a:bodyPr>
          <a:lstStyle/>
          <a:p>
            <a:pPr algn="just">
              <a:buFont typeface="Wingdings" pitchFamily="2" charset="2"/>
              <a:buChar char="§"/>
            </a:pPr>
            <a:r>
              <a:rPr lang="en-US" b="1" dirty="0">
                <a:latin typeface="Times New Roman" pitchFamily="18" charset="0"/>
                <a:cs typeface="Times New Roman" pitchFamily="18" charset="0"/>
              </a:rPr>
              <a:t>Checksum </a:t>
            </a:r>
            <a:r>
              <a:rPr lang="en-US" b="1"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buFont typeface="Wingdings" pitchFamily="2" charset="2"/>
              <a:buChar char="§"/>
            </a:pPr>
            <a:r>
              <a:rPr lang="en-US" b="1" dirty="0">
                <a:latin typeface="Times New Roman" pitchFamily="18" charset="0"/>
                <a:cs typeface="Times New Roman" pitchFamily="18" charset="0"/>
              </a:rPr>
              <a:t>Source Address: </a:t>
            </a:r>
          </a:p>
          <a:p>
            <a:pPr algn="just">
              <a:buFont typeface="Wingdings" pitchFamily="2" charset="2"/>
              <a:buChar char="ü"/>
            </a:pPr>
            <a:r>
              <a:rPr lang="en-US" dirty="0">
                <a:latin typeface="Times New Roman" pitchFamily="18" charset="0"/>
                <a:cs typeface="Times New Roman" pitchFamily="18" charset="0"/>
              </a:rPr>
              <a:t>32 bit field defines the IP address of the source.</a:t>
            </a:r>
          </a:p>
          <a:p>
            <a:pPr algn="just">
              <a:buFont typeface="Wingdings" pitchFamily="2" charset="2"/>
              <a:buChar char="ü"/>
            </a:pPr>
            <a:r>
              <a:rPr lang="en-US" dirty="0">
                <a:latin typeface="Times New Roman" pitchFamily="18" charset="0"/>
                <a:cs typeface="Times New Roman" pitchFamily="18" charset="0"/>
              </a:rPr>
              <a:t> this field must remain unchanged during the time the IP datagram travels from the source host to the destination host.</a:t>
            </a:r>
          </a:p>
          <a:p>
            <a:pPr marL="109728" indent="0" algn="just">
              <a:buNone/>
            </a:pPr>
            <a:endParaRPr lang="en-US" dirty="0">
              <a:latin typeface="Times New Roman" pitchFamily="18" charset="0"/>
              <a:cs typeface="Times New Roman" pitchFamily="18" charset="0"/>
            </a:endParaRPr>
          </a:p>
          <a:p>
            <a:pPr algn="just">
              <a:buFont typeface="Wingdings" pitchFamily="2" charset="2"/>
              <a:buChar char="§"/>
            </a:pPr>
            <a:r>
              <a:rPr lang="en-US" b="1" dirty="0">
                <a:latin typeface="Times New Roman" pitchFamily="18" charset="0"/>
                <a:cs typeface="Times New Roman" pitchFamily="18" charset="0"/>
              </a:rPr>
              <a:t>Destination Address:</a:t>
            </a:r>
          </a:p>
          <a:p>
            <a:pPr algn="just">
              <a:buFont typeface="Wingdings" pitchFamily="2" charset="2"/>
              <a:buChar char="ü"/>
            </a:pPr>
            <a:r>
              <a:rPr lang="en-US" dirty="0">
                <a:latin typeface="Times New Roman" pitchFamily="18" charset="0"/>
                <a:cs typeface="Times New Roman" pitchFamily="18" charset="0"/>
              </a:rPr>
              <a:t> 32 bit field defines the IP address of the destination.</a:t>
            </a:r>
          </a:p>
          <a:p>
            <a:pPr algn="just">
              <a:buFont typeface="Wingdings" pitchFamily="2" charset="2"/>
              <a:buChar char="ü"/>
            </a:pPr>
            <a:r>
              <a:rPr lang="en-US" dirty="0">
                <a:latin typeface="Times New Roman" pitchFamily="18" charset="0"/>
                <a:cs typeface="Times New Roman" pitchFamily="18" charset="0"/>
              </a:rPr>
              <a:t> this field must remain unchanged during the time the IP datagram travels from the source host to the destination host.</a:t>
            </a:r>
          </a:p>
        </p:txBody>
      </p:sp>
      <p:sp>
        <p:nvSpPr>
          <p:cNvPr id="4" name="Title 2"/>
          <p:cNvSpPr>
            <a:spLocks noGrp="1"/>
          </p:cNvSpPr>
          <p:nvPr>
            <p:ph type="title"/>
          </p:nvPr>
        </p:nvSpPr>
        <p:spPr>
          <a:xfrm>
            <a:off x="152400" y="0"/>
            <a:ext cx="8229600" cy="1020762"/>
          </a:xfrm>
        </p:spPr>
        <p:txBody>
          <a:bodyPr>
            <a:normAutofit fontScale="90000"/>
          </a:bodyPr>
          <a:lstStyle/>
          <a:p>
            <a:r>
              <a:rPr lang="en-US" dirty="0">
                <a:solidFill>
                  <a:srgbClr val="FF0000"/>
                </a:solidFill>
                <a:latin typeface="Times New Roman" pitchFamily="18" charset="0"/>
                <a:cs typeface="Times New Roman" pitchFamily="18" charset="0"/>
              </a:rPr>
              <a:t>Remaining fields in IP header Format</a:t>
            </a:r>
          </a:p>
        </p:txBody>
      </p:sp>
    </p:spTree>
    <p:extLst>
      <p:ext uri="{BB962C8B-B14F-4D97-AF65-F5344CB8AC3E}">
        <p14:creationId xmlns:p14="http://schemas.microsoft.com/office/powerpoint/2010/main" val="108618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44562"/>
          </a:xfrm>
        </p:spPr>
        <p:txBody>
          <a:bodyPr/>
          <a:lstStyle/>
          <a:p>
            <a:r>
              <a:rPr lang="en-US" dirty="0">
                <a:solidFill>
                  <a:srgbClr val="FF0000"/>
                </a:solidFill>
                <a:effectLst/>
                <a:latin typeface="Times New Roman" pitchFamily="18" charset="0"/>
              </a:rPr>
              <a:t>Example</a:t>
            </a:r>
            <a:r>
              <a:rPr lang="en-US" i="1" dirty="0">
                <a:solidFill>
                  <a:srgbClr val="FF0000"/>
                </a:solidFill>
                <a:latin typeface="Times New Roman" pitchFamily="18" charset="0"/>
              </a:rPr>
              <a:t> </a:t>
            </a:r>
            <a:r>
              <a:rPr lang="en-US" dirty="0">
                <a:solidFill>
                  <a:srgbClr val="FF0000"/>
                </a:solidFill>
                <a:effectLst/>
                <a:latin typeface="Times New Roman" pitchFamily="18" charset="0"/>
              </a:rPr>
              <a:t>1</a:t>
            </a:r>
            <a:endParaRPr lang="en-US" dirty="0">
              <a:solidFill>
                <a:srgbClr val="FF0000"/>
              </a:solidFill>
              <a:effectLst/>
            </a:endParaRPr>
          </a:p>
        </p:txBody>
      </p:sp>
      <p:sp>
        <p:nvSpPr>
          <p:cNvPr id="3" name="Content Placeholder 2"/>
          <p:cNvSpPr>
            <a:spLocks noGrp="1"/>
          </p:cNvSpPr>
          <p:nvPr>
            <p:ph sz="quarter" idx="1"/>
          </p:nvPr>
        </p:nvSpPr>
        <p:spPr>
          <a:xfrm>
            <a:off x="304800" y="1295400"/>
            <a:ext cx="11430000" cy="4711891"/>
          </a:xfrm>
        </p:spPr>
        <p:txBody>
          <a:bodyPr>
            <a:normAutofit/>
          </a:bodyPr>
          <a:lstStyle/>
          <a:p>
            <a:pPr algn="just">
              <a:buNone/>
            </a:pPr>
            <a:r>
              <a:rPr lang="en-US" sz="3200" i="1" dirty="0">
                <a:latin typeface="Times New Roman" pitchFamily="18" charset="0"/>
              </a:rPr>
              <a:t>	</a:t>
            </a:r>
            <a:r>
              <a:rPr lang="en-US" sz="4400" dirty="0">
                <a:latin typeface="Times New Roman" pitchFamily="18" charset="0"/>
              </a:rPr>
              <a:t>An IPv4 packet has arrived with the first 8 bits as shown:</a:t>
            </a:r>
            <a:r>
              <a:rPr lang="en-US" sz="4400" dirty="0">
                <a:solidFill>
                  <a:srgbClr val="0070C0"/>
                </a:solidFill>
                <a:latin typeface="Times New Roman" pitchFamily="18" charset="0"/>
              </a:rPr>
              <a:t>                     </a:t>
            </a:r>
          </a:p>
          <a:p>
            <a:pPr algn="just">
              <a:buNone/>
            </a:pPr>
            <a:r>
              <a:rPr lang="en-US" sz="4400" b="1" dirty="0">
                <a:solidFill>
                  <a:srgbClr val="0070C0"/>
                </a:solidFill>
                <a:latin typeface="Times New Roman" pitchFamily="18" charset="0"/>
              </a:rPr>
              <a:t>                             01000010</a:t>
            </a:r>
          </a:p>
          <a:p>
            <a:pPr algn="just">
              <a:buNone/>
            </a:pPr>
            <a:r>
              <a:rPr lang="en-US" sz="4400" dirty="0">
                <a:latin typeface="Times New Roman" pitchFamily="18" charset="0"/>
              </a:rPr>
              <a:t>	The receiver discards the packet. Why?</a:t>
            </a:r>
          </a:p>
          <a:p>
            <a:pPr algn="just">
              <a:buNone/>
            </a:pPr>
            <a:endParaRPr lang="en-US" sz="3200" dirty="0">
              <a:latin typeface="Times New Roman" pitchFamily="18" charset="0"/>
            </a:endParaRPr>
          </a:p>
          <a:p>
            <a:pPr algn="just">
              <a:buNone/>
            </a:pPr>
            <a:endParaRPr lang="en-US" dirty="0"/>
          </a:p>
        </p:txBody>
      </p:sp>
    </p:spTree>
    <p:extLst>
      <p:ext uri="{BB962C8B-B14F-4D97-AF65-F5344CB8AC3E}">
        <p14:creationId xmlns:p14="http://schemas.microsoft.com/office/powerpoint/2010/main" val="88590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11582400" cy="3970318"/>
          </a:xfrm>
          <a:prstGeom prst="rect">
            <a:avLst/>
          </a:prstGeom>
        </p:spPr>
        <p:txBody>
          <a:bodyPr wrap="square">
            <a:spAutoFit/>
          </a:bodyPr>
          <a:lstStyle/>
          <a:p>
            <a:pPr algn="just">
              <a:buNone/>
            </a:pPr>
            <a:r>
              <a:rPr lang="en-US" sz="3600" b="1" dirty="0">
                <a:solidFill>
                  <a:srgbClr val="FF0000"/>
                </a:solidFill>
                <a:latin typeface="Times New Roman" pitchFamily="18" charset="0"/>
                <a:cs typeface="Times New Roman" pitchFamily="18" charset="0"/>
              </a:rPr>
              <a:t>Solution</a:t>
            </a:r>
          </a:p>
          <a:p>
            <a:pPr algn="just">
              <a:buNone/>
            </a:pPr>
            <a:r>
              <a:rPr lang="en-US" sz="3600" dirty="0">
                <a:latin typeface="Times New Roman" pitchFamily="18" charset="0"/>
                <a:cs typeface="Times New Roman" pitchFamily="18" charset="0"/>
              </a:rPr>
              <a:t>	</a:t>
            </a:r>
          </a:p>
          <a:p>
            <a:pPr algn="just">
              <a:buNone/>
            </a:pPr>
            <a:r>
              <a:rPr lang="en-US" sz="3600" dirty="0">
                <a:latin typeface="Times New Roman" pitchFamily="18" charset="0"/>
                <a:cs typeface="Times New Roman" pitchFamily="18" charset="0"/>
              </a:rPr>
              <a:t>There is an error in this packet. The 4 leftmost bits (0100) show the version, which is correct. The next 4 bits (0010) show an invalid header length (2 × 4 = 8). The minimum number of bytes in the header must be </a:t>
            </a:r>
            <a:r>
              <a:rPr lang="en-US" sz="3600" dirty="0">
                <a:solidFill>
                  <a:schemeClr val="folHlink"/>
                </a:solidFill>
                <a:latin typeface="Times New Roman" pitchFamily="18" charset="0"/>
                <a:cs typeface="Times New Roman" pitchFamily="18" charset="0"/>
              </a:rPr>
              <a:t>20</a:t>
            </a:r>
            <a:r>
              <a:rPr lang="en-US" sz="3600" dirty="0">
                <a:latin typeface="Times New Roman" pitchFamily="18" charset="0"/>
                <a:cs typeface="Times New Roman" pitchFamily="18" charset="0"/>
              </a:rPr>
              <a:t>. The packet has been corrupted in transmission.</a:t>
            </a:r>
          </a:p>
        </p:txBody>
      </p:sp>
    </p:spTree>
    <p:extLst>
      <p:ext uri="{BB962C8B-B14F-4D97-AF65-F5344CB8AC3E}">
        <p14:creationId xmlns:p14="http://schemas.microsoft.com/office/powerpoint/2010/main" val="70245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972800" cy="1143000"/>
          </a:xfrm>
        </p:spPr>
        <p:txBody>
          <a:bodyPr/>
          <a:lstStyle/>
          <a:p>
            <a:r>
              <a:rPr lang="en-US" dirty="0">
                <a:solidFill>
                  <a:srgbClr val="FF0000"/>
                </a:solidFill>
                <a:effectLst/>
                <a:latin typeface="Times New Roman" pitchFamily="18" charset="0"/>
              </a:rPr>
              <a:t>Example</a:t>
            </a:r>
            <a:r>
              <a:rPr lang="en-US" dirty="0">
                <a:solidFill>
                  <a:srgbClr val="FF0000"/>
                </a:solidFill>
                <a:effectLst>
                  <a:outerShdw blurRad="38100" dist="38100" dir="2700000" algn="tl">
                    <a:srgbClr val="000000">
                      <a:alpha val="43137"/>
                    </a:srgbClr>
                  </a:outerShdw>
                </a:effectLst>
                <a:latin typeface="Times New Roman" pitchFamily="18" charset="0"/>
              </a:rPr>
              <a:t> </a:t>
            </a:r>
            <a:r>
              <a:rPr lang="en-US" dirty="0">
                <a:solidFill>
                  <a:srgbClr val="FF0000"/>
                </a:solidFill>
                <a:effectLst>
                  <a:outerShdw blurRad="38100" dist="38100" dir="2700000" algn="tl" rotWithShape="0">
                    <a:srgbClr val="000000">
                      <a:alpha val="43137"/>
                    </a:srgbClr>
                  </a:outerShdw>
                </a:effectLst>
                <a:latin typeface="Times New Roman" pitchFamily="18" charset="0"/>
              </a:rPr>
              <a:t>2</a:t>
            </a:r>
            <a:endParaRPr lang="en-US" dirty="0">
              <a:solidFill>
                <a:srgbClr val="FF0000"/>
              </a:solidFill>
              <a:effectLst>
                <a:outerShdw blurRad="38100" dist="38100" dir="2700000" algn="tl" rotWithShape="0">
                  <a:srgbClr val="000000">
                    <a:alpha val="43137"/>
                  </a:srgbClr>
                </a:outerShdw>
              </a:effectLst>
            </a:endParaRPr>
          </a:p>
        </p:txBody>
      </p:sp>
      <p:sp>
        <p:nvSpPr>
          <p:cNvPr id="3" name="Content Placeholder 2"/>
          <p:cNvSpPr>
            <a:spLocks noGrp="1"/>
          </p:cNvSpPr>
          <p:nvPr>
            <p:ph sz="quarter" idx="1"/>
          </p:nvPr>
        </p:nvSpPr>
        <p:spPr>
          <a:xfrm>
            <a:off x="27708" y="1371600"/>
            <a:ext cx="11935691" cy="4711891"/>
          </a:xfrm>
        </p:spPr>
        <p:txBody>
          <a:bodyPr>
            <a:normAutofit/>
          </a:bodyPr>
          <a:lstStyle/>
          <a:p>
            <a:pPr algn="just">
              <a:buNone/>
            </a:pPr>
            <a:r>
              <a:rPr lang="en-US" sz="3200" i="1" dirty="0">
                <a:latin typeface="Times New Roman" pitchFamily="18" charset="0"/>
              </a:rPr>
              <a:t>	</a:t>
            </a:r>
            <a:r>
              <a:rPr lang="en-US" sz="4000" dirty="0">
                <a:latin typeface="Times New Roman" pitchFamily="18" charset="0"/>
                <a:cs typeface="Times New Roman" pitchFamily="18" charset="0"/>
              </a:rPr>
              <a:t>In an IPv4 packet, the value of HLEN is 1000 in binary. How many bytes of options are being carried by this packet?</a:t>
            </a:r>
          </a:p>
          <a:p>
            <a:pPr algn="just">
              <a:buNone/>
            </a:pPr>
            <a:endParaRPr lang="en-US" sz="3200" dirty="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276824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11430000" cy="3785652"/>
          </a:xfrm>
          <a:prstGeom prst="rect">
            <a:avLst/>
          </a:prstGeom>
        </p:spPr>
        <p:txBody>
          <a:bodyPr wrap="square">
            <a:spAutoFit/>
          </a:bodyPr>
          <a:lstStyle/>
          <a:p>
            <a:pPr algn="just">
              <a:buNone/>
            </a:pPr>
            <a:r>
              <a:rPr lang="en-US" sz="4000" b="1" dirty="0">
                <a:solidFill>
                  <a:srgbClr val="C00000"/>
                </a:solidFill>
                <a:latin typeface="Times New Roman" pitchFamily="18" charset="0"/>
                <a:cs typeface="Times New Roman" pitchFamily="18" charset="0"/>
              </a:rPr>
              <a:t>Solution</a:t>
            </a:r>
          </a:p>
          <a:p>
            <a:pPr algn="just">
              <a:buNone/>
            </a:pPr>
            <a:endParaRPr lang="en-US" sz="4000" b="1" dirty="0">
              <a:solidFill>
                <a:srgbClr val="C00000"/>
              </a:solidFill>
              <a:latin typeface="Times New Roman" pitchFamily="18" charset="0"/>
              <a:cs typeface="Times New Roman" pitchFamily="18" charset="0"/>
            </a:endParaRPr>
          </a:p>
          <a:p>
            <a:pPr algn="just">
              <a:buNone/>
            </a:pPr>
            <a:r>
              <a:rPr lang="en-US" sz="4000" dirty="0">
                <a:latin typeface="Times New Roman" pitchFamily="18" charset="0"/>
                <a:cs typeface="Times New Roman" pitchFamily="18" charset="0"/>
              </a:rPr>
              <a:t>The HLEN value is 8, which means the total number of bytes in the header is 8 × 4, or 32 bytes. The first 20 bytes are the base header, the next </a:t>
            </a:r>
            <a:r>
              <a:rPr lang="en-US" sz="4000" dirty="0">
                <a:solidFill>
                  <a:srgbClr val="0070C0"/>
                </a:solidFill>
                <a:latin typeface="Times New Roman" pitchFamily="18" charset="0"/>
                <a:cs typeface="Times New Roman" pitchFamily="18" charset="0"/>
              </a:rPr>
              <a:t>12</a:t>
            </a:r>
            <a:r>
              <a:rPr lang="en-US" sz="4000" dirty="0">
                <a:solidFill>
                  <a:srgbClr val="C00000"/>
                </a:solidFill>
                <a:latin typeface="Times New Roman" pitchFamily="18" charset="0"/>
                <a:cs typeface="Times New Roman" pitchFamily="18" charset="0"/>
              </a:rPr>
              <a:t> </a:t>
            </a:r>
            <a:r>
              <a:rPr lang="en-US" sz="4000" dirty="0">
                <a:latin typeface="Times New Roman" pitchFamily="18" charset="0"/>
                <a:cs typeface="Times New Roman" pitchFamily="18" charset="0"/>
              </a:rPr>
              <a:t>bytes are the options.</a:t>
            </a:r>
          </a:p>
        </p:txBody>
      </p:sp>
    </p:spTree>
    <p:extLst>
      <p:ext uri="{BB962C8B-B14F-4D97-AF65-F5344CB8AC3E}">
        <p14:creationId xmlns:p14="http://schemas.microsoft.com/office/powerpoint/2010/main" val="16556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0"/>
            <a:ext cx="10972800" cy="1143000"/>
          </a:xfrm>
        </p:spPr>
        <p:txBody>
          <a:bodyPr/>
          <a:lstStyle/>
          <a:p>
            <a:r>
              <a:rPr lang="en-US" dirty="0">
                <a:solidFill>
                  <a:srgbClr val="FF0000"/>
                </a:solidFill>
                <a:effectLst/>
                <a:latin typeface="Times New Roman" pitchFamily="18" charset="0"/>
              </a:rPr>
              <a:t>Example 3</a:t>
            </a:r>
            <a:endParaRPr lang="en-US" dirty="0">
              <a:solidFill>
                <a:srgbClr val="FF0000"/>
              </a:solidFill>
              <a:effectLst/>
            </a:endParaRPr>
          </a:p>
        </p:txBody>
      </p:sp>
      <p:sp>
        <p:nvSpPr>
          <p:cNvPr id="3" name="Content Placeholder 2"/>
          <p:cNvSpPr>
            <a:spLocks noGrp="1"/>
          </p:cNvSpPr>
          <p:nvPr>
            <p:ph sz="quarter" idx="1"/>
          </p:nvPr>
        </p:nvSpPr>
        <p:spPr>
          <a:xfrm>
            <a:off x="228600" y="1371601"/>
            <a:ext cx="11430000" cy="4635691"/>
          </a:xfrm>
        </p:spPr>
        <p:txBody>
          <a:bodyPr>
            <a:normAutofit/>
          </a:bodyPr>
          <a:lstStyle/>
          <a:p>
            <a:pPr algn="just">
              <a:buNone/>
            </a:pPr>
            <a:r>
              <a:rPr lang="en-US" sz="4400" dirty="0">
                <a:latin typeface="Times New Roman" pitchFamily="18" charset="0"/>
                <a:cs typeface="Times New Roman" pitchFamily="18" charset="0"/>
              </a:rPr>
              <a:t> In an IPv4 packet, the value of HLEN is 5, and the value of the total length field is 0x0028. How many bytes of data are being carried by this packet?</a:t>
            </a:r>
          </a:p>
          <a:p>
            <a:pPr algn="just">
              <a:buNone/>
            </a:pPr>
            <a:endParaRPr lang="en-US" sz="3000" dirty="0">
              <a:latin typeface="Times New Roman" pitchFamily="18" charset="0"/>
              <a:cs typeface="Times New Roman" pitchFamily="18" charset="0"/>
            </a:endParaRPr>
          </a:p>
          <a:p>
            <a:pPr algn="just">
              <a:buNone/>
            </a:pPr>
            <a:r>
              <a:rPr lang="en-US" sz="3000" dirty="0">
                <a:solidFill>
                  <a:schemeClr val="hlink"/>
                </a:solidFill>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366128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11658600" cy="5333999"/>
          </a:xfrm>
        </p:spPr>
        <p:txBody>
          <a:bodyPr>
            <a:noAutofit/>
          </a:bodyPr>
          <a:lstStyle/>
          <a:p>
            <a:pPr algn="just">
              <a:buFont typeface="Wingdings" panose="05000000000000000000" pitchFamily="2" charset="2"/>
              <a:buChar char="Ø"/>
            </a:pPr>
            <a:r>
              <a:rPr lang="en-US" sz="3200" dirty="0">
                <a:latin typeface="Times New Roman" pitchFamily="18" charset="0"/>
                <a:cs typeface="Times New Roman" pitchFamily="18" charset="0"/>
              </a:rPr>
              <a:t>IP is the transmission mechanism used by TCP/IP protocols at the network layer.</a:t>
            </a:r>
          </a:p>
          <a:p>
            <a:pPr algn="just">
              <a:buFont typeface="Wingdings" panose="05000000000000000000" pitchFamily="2" charset="2"/>
              <a:buChar char="Ø"/>
            </a:pPr>
            <a:r>
              <a:rPr lang="en-US" sz="3200" dirty="0">
                <a:latin typeface="Times New Roman" pitchFamily="18" charset="0"/>
                <a:cs typeface="Times New Roman" pitchFamily="18" charset="0"/>
              </a:rPr>
              <a:t>IP is an </a:t>
            </a:r>
            <a:r>
              <a:rPr lang="en-US" sz="3200" b="1" dirty="0">
                <a:latin typeface="Times New Roman" pitchFamily="18" charset="0"/>
                <a:cs typeface="Times New Roman" pitchFamily="18" charset="0"/>
              </a:rPr>
              <a:t>unreliable and connectionless </a:t>
            </a:r>
            <a:r>
              <a:rPr lang="en-US" sz="3200" dirty="0">
                <a:latin typeface="Times New Roman" pitchFamily="18" charset="0"/>
                <a:cs typeface="Times New Roman" pitchFamily="18" charset="0"/>
              </a:rPr>
              <a:t>datagram protocol- best effort delivery service.</a:t>
            </a:r>
          </a:p>
          <a:p>
            <a:pPr algn="just">
              <a:buFont typeface="Wingdings" panose="05000000000000000000" pitchFamily="2" charset="2"/>
              <a:buChar char="Ø"/>
            </a:pPr>
            <a:r>
              <a:rPr lang="en-US" sz="3200" dirty="0">
                <a:latin typeface="Times New Roman" pitchFamily="18" charset="0"/>
                <a:cs typeface="Times New Roman" pitchFamily="18" charset="0"/>
              </a:rPr>
              <a:t>Each datagram is handled independently and each datagram can follow a different route to the destination. this implies that datagram send by the same source to the same destination could arrive out of </a:t>
            </a:r>
            <a:r>
              <a:rPr lang="en-US" sz="3200" dirty="0" smtClean="0">
                <a:latin typeface="Times New Roman" pitchFamily="18" charset="0"/>
                <a:cs typeface="Times New Roman" pitchFamily="18" charset="0"/>
              </a:rPr>
              <a:t>order</a:t>
            </a:r>
            <a:r>
              <a:rPr lang="en-US" sz="3200" dirty="0">
                <a:latin typeface="Times New Roman" pitchFamily="18" charset="0"/>
                <a:cs typeface="Times New Roman" pitchFamily="18" charset="0"/>
              </a:rPr>
              <a:t>.</a:t>
            </a:r>
          </a:p>
          <a:p>
            <a:pPr algn="just">
              <a:buFont typeface="Wingdings" panose="05000000000000000000" pitchFamily="2" charset="2"/>
              <a:buChar char="Ø"/>
            </a:pPr>
            <a:r>
              <a:rPr lang="en-US" sz="3200" dirty="0">
                <a:latin typeface="Times New Roman" pitchFamily="18" charset="0"/>
                <a:cs typeface="Times New Roman" pitchFamily="18" charset="0"/>
              </a:rPr>
              <a:t>Some could be lost or corrupted during transmission.</a:t>
            </a:r>
          </a:p>
          <a:p>
            <a:pPr algn="just">
              <a:buFont typeface="Wingdings" panose="05000000000000000000" pitchFamily="2" charset="2"/>
              <a:buChar char="Ø"/>
            </a:pPr>
            <a:r>
              <a:rPr lang="en-US" sz="3200" dirty="0">
                <a:latin typeface="Times New Roman" pitchFamily="18" charset="0"/>
                <a:cs typeface="Times New Roman" pitchFamily="18" charset="0"/>
              </a:rPr>
              <a:t>IP relies on </a:t>
            </a:r>
            <a:r>
              <a:rPr lang="en-US" sz="3200" b="1" dirty="0">
                <a:latin typeface="Times New Roman" pitchFamily="18" charset="0"/>
                <a:cs typeface="Times New Roman" pitchFamily="18" charset="0"/>
              </a:rPr>
              <a:t>higher level protocol </a:t>
            </a:r>
            <a:r>
              <a:rPr lang="en-US" sz="3200" dirty="0">
                <a:latin typeface="Times New Roman" pitchFamily="18" charset="0"/>
                <a:cs typeface="Times New Roman" pitchFamily="18" charset="0"/>
              </a:rPr>
              <a:t>to take care of all these problems.</a:t>
            </a:r>
          </a:p>
        </p:txBody>
      </p:sp>
      <p:sp>
        <p:nvSpPr>
          <p:cNvPr id="3" name="Title 2"/>
          <p:cNvSpPr>
            <a:spLocks noGrp="1"/>
          </p:cNvSpPr>
          <p:nvPr>
            <p:ph type="title"/>
          </p:nvPr>
        </p:nvSpPr>
        <p:spPr>
          <a:xfrm>
            <a:off x="228600" y="152400"/>
            <a:ext cx="10972800" cy="762000"/>
          </a:xfrm>
        </p:spPr>
        <p:txBody>
          <a:bodyPr/>
          <a:lstStyle/>
          <a:p>
            <a:r>
              <a:rPr lang="en-US" dirty="0">
                <a:solidFill>
                  <a:srgbClr val="FF0000"/>
                </a:solidFill>
                <a:effectLst/>
                <a:latin typeface="Times New Roman" pitchFamily="18" charset="0"/>
                <a:cs typeface="Times New Roman" pitchFamily="18" charset="0"/>
              </a:rPr>
              <a:t>Introduction</a:t>
            </a:r>
          </a:p>
        </p:txBody>
      </p:sp>
    </p:spTree>
    <p:extLst>
      <p:ext uri="{BB962C8B-B14F-4D97-AF65-F5344CB8AC3E}">
        <p14:creationId xmlns:p14="http://schemas.microsoft.com/office/powerpoint/2010/main" val="412998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11506200" cy="4401205"/>
          </a:xfrm>
          <a:prstGeom prst="rect">
            <a:avLst/>
          </a:prstGeom>
        </p:spPr>
        <p:txBody>
          <a:bodyPr wrap="square">
            <a:spAutoFit/>
          </a:bodyPr>
          <a:lstStyle/>
          <a:p>
            <a:pPr algn="just"/>
            <a:r>
              <a:rPr lang="en-US" sz="4000" b="1" dirty="0">
                <a:solidFill>
                  <a:srgbClr val="C00000"/>
                </a:solidFill>
                <a:latin typeface="Times New Roman" pitchFamily="18" charset="0"/>
                <a:cs typeface="Times New Roman" pitchFamily="18" charset="0"/>
              </a:rPr>
              <a:t>Solution</a:t>
            </a:r>
            <a:endParaRPr lang="en-US" sz="4000" i="1" dirty="0">
              <a:latin typeface="Times New Roman" pitchFamily="18" charset="0"/>
            </a:endParaRPr>
          </a:p>
          <a:p>
            <a:pPr marL="571500" indent="-571500" algn="just">
              <a:buFont typeface="Wingdings" panose="05000000000000000000" pitchFamily="2" charset="2"/>
              <a:buChar char="ü"/>
            </a:pPr>
            <a:r>
              <a:rPr lang="en-US" sz="4000" dirty="0">
                <a:latin typeface="Times New Roman" pitchFamily="18" charset="0"/>
                <a:cs typeface="Times New Roman" pitchFamily="18" charset="0"/>
              </a:rPr>
              <a:t>The HLEN value is 5, which means the total number of bytes in the header is 5 × 4 = 20 bytes (no options). </a:t>
            </a:r>
          </a:p>
          <a:p>
            <a:pPr marL="571500" indent="-571500" algn="just">
              <a:buFont typeface="Wingdings" panose="05000000000000000000" pitchFamily="2" charset="2"/>
              <a:buChar char="ü"/>
            </a:pPr>
            <a:endParaRPr lang="en-US" sz="4000" dirty="0">
              <a:latin typeface="Times New Roman" pitchFamily="18" charset="0"/>
              <a:cs typeface="Times New Roman" pitchFamily="18" charset="0"/>
            </a:endParaRPr>
          </a:p>
          <a:p>
            <a:pPr marL="571500" indent="-571500" algn="just">
              <a:buFont typeface="Wingdings" panose="05000000000000000000" pitchFamily="2" charset="2"/>
              <a:buChar char="ü"/>
            </a:pPr>
            <a:r>
              <a:rPr lang="en-US" sz="4000" dirty="0">
                <a:latin typeface="Times New Roman" pitchFamily="18" charset="0"/>
                <a:cs typeface="Times New Roman" pitchFamily="18" charset="0"/>
              </a:rPr>
              <a:t>The total length is 40 bytes, which means the packet is carrying </a:t>
            </a:r>
            <a:r>
              <a:rPr lang="en-US" sz="4000" dirty="0">
                <a:solidFill>
                  <a:schemeClr val="folHlink"/>
                </a:solidFill>
                <a:latin typeface="Times New Roman" pitchFamily="18" charset="0"/>
                <a:cs typeface="Times New Roman" pitchFamily="18" charset="0"/>
              </a:rPr>
              <a:t>20</a:t>
            </a:r>
            <a:r>
              <a:rPr lang="en-US" sz="4000" dirty="0">
                <a:latin typeface="Times New Roman" pitchFamily="18" charset="0"/>
                <a:cs typeface="Times New Roman" pitchFamily="18" charset="0"/>
              </a:rPr>
              <a:t> bytes of data (40 − 20).</a:t>
            </a:r>
          </a:p>
        </p:txBody>
      </p:sp>
    </p:spTree>
    <p:extLst>
      <p:ext uri="{BB962C8B-B14F-4D97-AF65-F5344CB8AC3E}">
        <p14:creationId xmlns:p14="http://schemas.microsoft.com/office/powerpoint/2010/main" val="25197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68362"/>
          </a:xfrm>
        </p:spPr>
        <p:txBody>
          <a:bodyPr/>
          <a:lstStyle/>
          <a:p>
            <a:r>
              <a:rPr lang="en-US" dirty="0">
                <a:solidFill>
                  <a:srgbClr val="FF0000"/>
                </a:solidFill>
                <a:effectLst/>
                <a:latin typeface="Times New Roman" pitchFamily="18" charset="0"/>
              </a:rPr>
              <a:t>Example 4</a:t>
            </a:r>
            <a:endParaRPr lang="en-US" dirty="0">
              <a:solidFill>
                <a:srgbClr val="FF0000"/>
              </a:solidFill>
              <a:effectLst/>
            </a:endParaRPr>
          </a:p>
        </p:txBody>
      </p:sp>
      <p:sp>
        <p:nvSpPr>
          <p:cNvPr id="3" name="Content Placeholder 2"/>
          <p:cNvSpPr>
            <a:spLocks noGrp="1"/>
          </p:cNvSpPr>
          <p:nvPr>
            <p:ph sz="quarter" idx="1"/>
          </p:nvPr>
        </p:nvSpPr>
        <p:spPr>
          <a:xfrm>
            <a:off x="228600" y="1066800"/>
            <a:ext cx="11506200" cy="5562600"/>
          </a:xfrm>
        </p:spPr>
        <p:txBody>
          <a:bodyPr>
            <a:normAutofit lnSpcReduction="10000"/>
          </a:bodyPr>
          <a:lstStyle/>
          <a:p>
            <a:pPr algn="just">
              <a:buNone/>
            </a:pPr>
            <a:r>
              <a:rPr lang="en-US" sz="3200" i="1" dirty="0">
                <a:latin typeface="Times New Roman" pitchFamily="18" charset="0"/>
              </a:rPr>
              <a:t>	</a:t>
            </a:r>
            <a:r>
              <a:rPr lang="en-US" sz="4400" dirty="0">
                <a:latin typeface="Times New Roman" pitchFamily="18" charset="0"/>
              </a:rPr>
              <a:t>An IPv4 packet has arrived with the first few hexadecimal digits as shown.</a:t>
            </a:r>
          </a:p>
          <a:p>
            <a:pPr algn="ctr">
              <a:buNone/>
            </a:pPr>
            <a:r>
              <a:rPr lang="en-US" sz="4400" b="1" dirty="0">
                <a:solidFill>
                  <a:srgbClr val="0070C0"/>
                </a:solidFill>
                <a:latin typeface="Times New Roman" pitchFamily="18" charset="0"/>
              </a:rPr>
              <a:t>0x45000028000100000102 . . .</a:t>
            </a:r>
          </a:p>
          <a:p>
            <a:pPr algn="just">
              <a:buNone/>
            </a:pPr>
            <a:r>
              <a:rPr lang="en-US" sz="4400" dirty="0">
                <a:latin typeface="Times New Roman" pitchFamily="18" charset="0"/>
              </a:rPr>
              <a:t>	How many hops can this packet travel before being dropped? The data belong to what upper-layer protocol?</a:t>
            </a:r>
          </a:p>
          <a:p>
            <a:pPr algn="just">
              <a:buNone/>
            </a:pPr>
            <a:endParaRPr lang="en-US" sz="4400" dirty="0">
              <a:latin typeface="Times New Roman" pitchFamily="18" charset="0"/>
            </a:endParaRPr>
          </a:p>
          <a:p>
            <a:pPr algn="just">
              <a:buNone/>
            </a:pPr>
            <a:r>
              <a:rPr lang="en-US" sz="3600" dirty="0">
                <a:solidFill>
                  <a:schemeClr val="hlink"/>
                </a:solidFill>
                <a:latin typeface="Times New Roman" pitchFamily="18" charset="0"/>
                <a:cs typeface="Times New Roman" pitchFamily="18" charset="0"/>
              </a:rPr>
              <a:t>	</a:t>
            </a:r>
            <a:endParaRPr lang="en-US" sz="3200" dirty="0">
              <a:latin typeface="Times New Roman" pitchFamily="18" charset="0"/>
            </a:endParaRPr>
          </a:p>
          <a:p>
            <a:pPr algn="just">
              <a:buNone/>
            </a:pPr>
            <a:endParaRPr lang="en-US" dirty="0"/>
          </a:p>
        </p:txBody>
      </p:sp>
    </p:spTree>
    <p:extLst>
      <p:ext uri="{BB962C8B-B14F-4D97-AF65-F5344CB8AC3E}">
        <p14:creationId xmlns:p14="http://schemas.microsoft.com/office/powerpoint/2010/main" val="186164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304800" y="533400"/>
            <a:ext cx="11430000" cy="5016758"/>
          </a:xfrm>
          <a:prstGeom prst="rect">
            <a:avLst/>
          </a:prstGeom>
        </p:spPr>
        <p:txBody>
          <a:bodyPr wrap="square">
            <a:spAutoFit/>
          </a:bodyPr>
          <a:lstStyle/>
          <a:p>
            <a:pPr algn="just">
              <a:buNone/>
            </a:pPr>
            <a:r>
              <a:rPr lang="en-US" sz="4000" b="1" dirty="0">
                <a:solidFill>
                  <a:srgbClr val="C00000"/>
                </a:solidFill>
                <a:latin typeface="Times New Roman" pitchFamily="18" charset="0"/>
                <a:cs typeface="Times New Roman" pitchFamily="18" charset="0"/>
              </a:rPr>
              <a:t>Solution</a:t>
            </a:r>
          </a:p>
          <a:p>
            <a:pPr algn="just">
              <a:buNone/>
            </a:pPr>
            <a:endParaRPr lang="en-US" sz="4000" dirty="0">
              <a:latin typeface="Times New Roman" pitchFamily="18" charset="0"/>
              <a:cs typeface="Times New Roman" pitchFamily="18" charset="0"/>
            </a:endParaRPr>
          </a:p>
          <a:p>
            <a:pPr marL="571500" indent="-571500" algn="just">
              <a:buFont typeface="Wingdings" panose="05000000000000000000" pitchFamily="2" charset="2"/>
              <a:buChar char="ü"/>
            </a:pPr>
            <a:r>
              <a:rPr lang="en-US" sz="4000" dirty="0">
                <a:latin typeface="Times New Roman" pitchFamily="18" charset="0"/>
                <a:cs typeface="Times New Roman" pitchFamily="18" charset="0"/>
              </a:rPr>
              <a:t>To find the time-to-live field, we skip 8 bytes(16 hexadecimal digits). </a:t>
            </a:r>
          </a:p>
          <a:p>
            <a:pPr marL="571500" indent="-571500" algn="just">
              <a:buFont typeface="Wingdings" panose="05000000000000000000" pitchFamily="2" charset="2"/>
              <a:buChar char="ü"/>
            </a:pPr>
            <a:r>
              <a:rPr lang="en-US" sz="4000" dirty="0">
                <a:latin typeface="Times New Roman" pitchFamily="18" charset="0"/>
                <a:cs typeface="Times New Roman" pitchFamily="18" charset="0"/>
              </a:rPr>
              <a:t>The time-to-live field is the ninth byte, which is 01. This means the packet can travel only one hop.</a:t>
            </a:r>
          </a:p>
          <a:p>
            <a:pPr marL="571500" indent="-571500" algn="just">
              <a:buFont typeface="Wingdings" panose="05000000000000000000" pitchFamily="2" charset="2"/>
              <a:buChar char="ü"/>
            </a:pPr>
            <a:r>
              <a:rPr lang="en-US" sz="4000" dirty="0">
                <a:latin typeface="Times New Roman" pitchFamily="18" charset="0"/>
                <a:cs typeface="Times New Roman" pitchFamily="18" charset="0"/>
              </a:rPr>
              <a:t>The protocol field is the next byte (02), which means that the upper-layer protocol is IGMP.</a:t>
            </a:r>
          </a:p>
        </p:txBody>
      </p:sp>
    </p:spTree>
    <p:extLst>
      <p:ext uri="{BB962C8B-B14F-4D97-AF65-F5344CB8AC3E}">
        <p14:creationId xmlns:p14="http://schemas.microsoft.com/office/powerpoint/2010/main" val="304251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24988"/>
            <a:ext cx="11734800" cy="1447799"/>
          </a:xfrm>
        </p:spPr>
        <p:txBody>
          <a:bodyPr>
            <a:noAutofit/>
          </a:bodyPr>
          <a:lstStyle/>
          <a:p>
            <a:r>
              <a:rPr lang="en-US" sz="7200" b="1" dirty="0" err="1">
                <a:latin typeface="Times New Roman" pitchFamily="18" charset="0"/>
                <a:cs typeface="Times New Roman" pitchFamily="18" charset="0"/>
              </a:rPr>
              <a:t>Classful</a:t>
            </a:r>
            <a:r>
              <a:rPr lang="en-US" sz="7200" b="1" dirty="0">
                <a:latin typeface="Times New Roman" pitchFamily="18" charset="0"/>
                <a:cs typeface="Times New Roman" pitchFamily="18" charset="0"/>
              </a:rPr>
              <a:t>  Addressing</a:t>
            </a:r>
          </a:p>
        </p:txBody>
      </p:sp>
      <p:sp>
        <p:nvSpPr>
          <p:cNvPr id="3" name="Subtitle 2"/>
          <p:cNvSpPr>
            <a:spLocks noGrp="1"/>
          </p:cNvSpPr>
          <p:nvPr>
            <p:ph type="subTitle" idx="1"/>
          </p:nvPr>
        </p:nvSpPr>
        <p:spPr>
          <a:xfrm>
            <a:off x="2133600" y="3493259"/>
            <a:ext cx="8458200" cy="533400"/>
          </a:xfrm>
        </p:spPr>
        <p:txBody>
          <a:bodyPr>
            <a:normAutofit/>
          </a:bodyPr>
          <a:lstStyle/>
          <a:p>
            <a:r>
              <a:rPr lang="en-US" dirty="0"/>
              <a:t>                                          </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70" y="152400"/>
            <a:ext cx="7498080" cy="792162"/>
          </a:xfrm>
        </p:spPr>
        <p:txBody>
          <a:bodyPr/>
          <a:lstStyle/>
          <a:p>
            <a:r>
              <a:rPr lang="en-US" b="1" dirty="0">
                <a:latin typeface="Times New Roman" pitchFamily="18" charset="0"/>
                <a:cs typeface="Times New Roman" pitchFamily="18" charset="0"/>
              </a:rPr>
              <a:t>IPv4 Addresses</a:t>
            </a:r>
          </a:p>
        </p:txBody>
      </p:sp>
      <p:sp>
        <p:nvSpPr>
          <p:cNvPr id="3" name="Content Placeholder 2"/>
          <p:cNvSpPr>
            <a:spLocks noGrp="1"/>
          </p:cNvSpPr>
          <p:nvPr>
            <p:ph idx="1"/>
          </p:nvPr>
        </p:nvSpPr>
        <p:spPr>
          <a:xfrm>
            <a:off x="152400" y="1447800"/>
            <a:ext cx="11734800" cy="4191000"/>
          </a:xfrm>
        </p:spPr>
        <p:txBody>
          <a:bodyPr>
            <a:normAutofit/>
          </a:bodyPr>
          <a:lstStyle/>
          <a:p>
            <a:pPr>
              <a:buFont typeface="Wingdings" panose="05000000000000000000" pitchFamily="2" charset="2"/>
              <a:buChar char="Ø"/>
            </a:pPr>
            <a:r>
              <a:rPr lang="en-US" sz="2800" b="1" dirty="0">
                <a:latin typeface="Times New Roman" pitchFamily="18" charset="0"/>
                <a:cs typeface="Times New Roman" pitchFamily="18" charset="0"/>
              </a:rPr>
              <a:t>IP Address</a:t>
            </a:r>
            <a:r>
              <a:rPr lang="en-US" sz="2800" dirty="0">
                <a:latin typeface="Times New Roman" pitchFamily="18" charset="0"/>
                <a:cs typeface="Times New Roman" pitchFamily="18" charset="0"/>
              </a:rPr>
              <a:t>: identifier used in IP layer to identify each device connected to the internet</a:t>
            </a:r>
          </a:p>
          <a:p>
            <a:pPr>
              <a:buFont typeface="Wingdings" panose="05000000000000000000" pitchFamily="2" charset="2"/>
              <a:buChar char="Ø"/>
            </a:pPr>
            <a:r>
              <a:rPr lang="en-US" sz="2800" dirty="0">
                <a:latin typeface="Times New Roman" pitchFamily="18" charset="0"/>
                <a:cs typeface="Times New Roman" pitchFamily="18" charset="0"/>
              </a:rPr>
              <a:t>It is a 32 bit long address ,unique and universal.</a:t>
            </a:r>
          </a:p>
          <a:p>
            <a:pPr>
              <a:buFont typeface="Wingdings" panose="05000000000000000000" pitchFamily="2" charset="2"/>
              <a:buChar char="Ø"/>
            </a:pPr>
            <a:r>
              <a:rPr lang="en-US" sz="2800" dirty="0">
                <a:latin typeface="Times New Roman" pitchFamily="18" charset="0"/>
                <a:cs typeface="Times New Roman" pitchFamily="18" charset="0"/>
              </a:rPr>
              <a:t>IPv4 addresses has address space.</a:t>
            </a:r>
          </a:p>
          <a:p>
            <a:pPr>
              <a:buFont typeface="Wingdings" panose="05000000000000000000" pitchFamily="2" charset="2"/>
              <a:buChar char="Ø"/>
            </a:pPr>
            <a:r>
              <a:rPr lang="en-US" sz="2800" b="1" dirty="0">
                <a:latin typeface="Times New Roman" pitchFamily="18" charset="0"/>
                <a:cs typeface="Times New Roman" pitchFamily="18" charset="0"/>
              </a:rPr>
              <a:t>Address space- </a:t>
            </a:r>
            <a:r>
              <a:rPr lang="en-US" sz="2800" dirty="0">
                <a:latin typeface="Times New Roman" pitchFamily="18" charset="0"/>
                <a:cs typeface="Times New Roman" pitchFamily="18" charset="0"/>
              </a:rPr>
              <a:t>is the total number of addresses used by the protocol.</a:t>
            </a:r>
          </a:p>
          <a:p>
            <a:pPr>
              <a:buFont typeface="Wingdings" panose="05000000000000000000" pitchFamily="2" charset="2"/>
              <a:buChar char="Ø"/>
            </a:pPr>
            <a:r>
              <a:rPr lang="en-US" sz="2800" dirty="0">
                <a:latin typeface="Times New Roman" pitchFamily="18" charset="0"/>
                <a:cs typeface="Times New Roman" pitchFamily="18" charset="0"/>
              </a:rPr>
              <a:t>If a protocol uses </a:t>
            </a:r>
            <a:r>
              <a:rPr lang="en-US" sz="2800" b="1" dirty="0">
                <a:latin typeface="Times New Roman" pitchFamily="18" charset="0"/>
                <a:cs typeface="Times New Roman" pitchFamily="18" charset="0"/>
              </a:rPr>
              <a:t>N bi</a:t>
            </a:r>
            <a:r>
              <a:rPr lang="en-US" sz="2800" dirty="0">
                <a:latin typeface="Times New Roman" pitchFamily="18" charset="0"/>
                <a:cs typeface="Times New Roman" pitchFamily="18" charset="0"/>
              </a:rPr>
              <a:t>ts to define an address, the address space is </a:t>
            </a:r>
            <a:r>
              <a:rPr lang="en-US" sz="2800" b="1" dirty="0">
                <a:latin typeface="Times New Roman" pitchFamily="18" charset="0"/>
                <a:cs typeface="Times New Roman" pitchFamily="18" charset="0"/>
              </a:rPr>
              <a:t>2</a:t>
            </a:r>
            <a:r>
              <a:rPr lang="en-US" sz="2800" b="1" baseline="30000" dirty="0">
                <a:latin typeface="Times New Roman" pitchFamily="18" charset="0"/>
                <a:cs typeface="Times New Roman" pitchFamily="18" charset="0"/>
              </a:rPr>
              <a:t>N</a:t>
            </a:r>
            <a:r>
              <a:rPr lang="en-US" sz="2800" dirty="0">
                <a:latin typeface="Times New Roman" pitchFamily="18" charset="0"/>
                <a:cs typeface="Times New Roman" pitchFamily="18" charset="0"/>
              </a:rPr>
              <a:t> because each bit can have two different values (0 and 1) and N bits can have 2</a:t>
            </a:r>
            <a:r>
              <a:rPr lang="en-US" sz="2800" baseline="30000" dirty="0">
                <a:latin typeface="Times New Roman" pitchFamily="18" charset="0"/>
                <a:cs typeface="Times New Roman" pitchFamily="18" charset="0"/>
              </a:rPr>
              <a:t>N</a:t>
            </a:r>
            <a:r>
              <a:rPr lang="en-US" sz="2800" dirty="0">
                <a:latin typeface="Times New Roman" pitchFamily="18" charset="0"/>
                <a:cs typeface="Times New Roman" pitchFamily="18" charset="0"/>
              </a:rPr>
              <a:t> values.</a:t>
            </a:r>
          </a:p>
          <a:p>
            <a:pPr algn="ctr">
              <a:spcBef>
                <a:spcPts val="1100"/>
              </a:spcBef>
              <a:spcAft>
                <a:spcPts val="1100"/>
              </a:spcAft>
              <a:buFont typeface="Wingdings" panose="05000000000000000000" pitchFamily="2" charset="2"/>
              <a:buChar char="Ø"/>
              <a:defRPr/>
            </a:pPr>
            <a:r>
              <a:rPr lang="en-US" sz="2800" dirty="0">
                <a:effectLst>
                  <a:outerShdw blurRad="38100" dist="38100" dir="2700000" algn="tl">
                    <a:srgbClr val="FFFFFF"/>
                  </a:outerShdw>
                </a:effectLst>
                <a:latin typeface="Times New Roman" pitchFamily="18" charset="0"/>
                <a:cs typeface="Times New Roman" pitchFamily="18" charset="0"/>
              </a:rPr>
              <a:t>The address space of IPv4 is </a:t>
            </a:r>
            <a:r>
              <a:rPr lang="en-US" sz="2800" b="1" dirty="0">
                <a:effectLst>
                  <a:outerShdw blurRad="38100" dist="38100" dir="2700000" algn="tl">
                    <a:srgbClr val="FFFFFF"/>
                  </a:outerShdw>
                </a:effectLst>
                <a:latin typeface="Times New Roman" pitchFamily="18" charset="0"/>
                <a:cs typeface="Times New Roman" pitchFamily="18" charset="0"/>
              </a:rPr>
              <a:t>2</a:t>
            </a:r>
            <a:r>
              <a:rPr lang="en-US" sz="2800" b="1" baseline="30000" dirty="0">
                <a:effectLst>
                  <a:outerShdw blurRad="38100" dist="38100" dir="2700000" algn="tl">
                    <a:srgbClr val="FFFFFF"/>
                  </a:outerShdw>
                </a:effectLst>
                <a:latin typeface="Times New Roman" pitchFamily="18" charset="0"/>
                <a:cs typeface="Times New Roman" pitchFamily="18" charset="0"/>
              </a:rPr>
              <a:t>32</a:t>
            </a:r>
            <a:r>
              <a:rPr lang="en-US" sz="2800" dirty="0">
                <a:effectLst>
                  <a:outerShdw blurRad="38100" dist="38100" dir="2700000" algn="tl">
                    <a:srgbClr val="FFFFFF"/>
                  </a:outerShdw>
                </a:effectLst>
                <a:latin typeface="Times New Roman" pitchFamily="18" charset="0"/>
                <a:cs typeface="Times New Roman" pitchFamily="18" charset="0"/>
              </a:rPr>
              <a:t> or </a:t>
            </a:r>
            <a:r>
              <a:rPr lang="en-US" sz="2800" b="1" dirty="0">
                <a:effectLst>
                  <a:outerShdw blurRad="38100" dist="38100" dir="2700000" algn="tl">
                    <a:srgbClr val="FFFFFF"/>
                  </a:outerShdw>
                </a:effectLst>
                <a:latin typeface="Times New Roman" pitchFamily="18" charset="0"/>
                <a:cs typeface="Times New Roman" pitchFamily="18" charset="0"/>
              </a:rPr>
              <a:t>4,294,967,296.</a:t>
            </a:r>
          </a:p>
        </p:txBody>
      </p:sp>
    </p:spTree>
    <p:extLst>
      <p:ext uri="{BB962C8B-B14F-4D97-AF65-F5344CB8AC3E}">
        <p14:creationId xmlns:p14="http://schemas.microsoft.com/office/powerpoint/2010/main" val="295890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641"/>
            <a:ext cx="8686800" cy="457200"/>
          </a:xfrm>
        </p:spPr>
        <p:txBody>
          <a:bodyPr>
            <a:normAutofit fontScale="90000"/>
          </a:bodyPr>
          <a:lstStyle/>
          <a:p>
            <a:r>
              <a:rPr lang="en-US" dirty="0" err="1"/>
              <a:t>Classful</a:t>
            </a:r>
            <a:r>
              <a:rPr lang="en-US" dirty="0"/>
              <a:t>  </a:t>
            </a:r>
            <a:r>
              <a:rPr lang="en-US" dirty="0" err="1"/>
              <a:t>Addrssing</a:t>
            </a:r>
            <a:endParaRPr lang="en-US" dirty="0"/>
          </a:p>
        </p:txBody>
      </p:sp>
      <p:sp>
        <p:nvSpPr>
          <p:cNvPr id="3" name="Content Placeholder 2"/>
          <p:cNvSpPr>
            <a:spLocks noGrp="1"/>
          </p:cNvSpPr>
          <p:nvPr>
            <p:ph idx="1"/>
          </p:nvPr>
        </p:nvSpPr>
        <p:spPr>
          <a:xfrm>
            <a:off x="457200" y="1105522"/>
            <a:ext cx="8703860" cy="533399"/>
          </a:xfrm>
        </p:spPr>
        <p:txBody>
          <a:bodyPr>
            <a:normAutofit fontScale="85000" lnSpcReduction="10000"/>
          </a:bodyPr>
          <a:lstStyle/>
          <a:p>
            <a:pPr>
              <a:buNone/>
            </a:pPr>
            <a:r>
              <a:rPr lang="en-US" dirty="0">
                <a:latin typeface="Times New Roman" pitchFamily="18" charset="0"/>
                <a:cs typeface="Times New Roman" pitchFamily="18" charset="0"/>
              </a:rPr>
              <a:t>IP address space is divided into five classes: A, B, C,D and E</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74260" y="3276600"/>
            <a:ext cx="4021540" cy="3381214"/>
          </a:xfrm>
          <a:prstGeom prst="rect">
            <a:avLst/>
          </a:prstGeom>
          <a:noFill/>
          <a:ln w="9525">
            <a:noFill/>
            <a:miter lim="800000"/>
            <a:headEnd/>
            <a:tailEnd/>
          </a:ln>
          <a:effectLst/>
        </p:spPr>
      </p:pic>
      <p:sp>
        <p:nvSpPr>
          <p:cNvPr id="6" name="TextBox 5"/>
          <p:cNvSpPr txBox="1"/>
          <p:nvPr/>
        </p:nvSpPr>
        <p:spPr>
          <a:xfrm>
            <a:off x="4851779" y="3318681"/>
            <a:ext cx="6934200" cy="2523768"/>
          </a:xfrm>
          <a:prstGeom prst="rect">
            <a:avLst/>
          </a:prstGeom>
          <a:noFill/>
        </p:spPr>
        <p:txBody>
          <a:bodyPr wrap="square" rtlCol="0">
            <a:spAutoFit/>
          </a:bodyPr>
          <a:lstStyle/>
          <a:p>
            <a:r>
              <a:rPr lang="en-US" sz="2800" dirty="0">
                <a:latin typeface="Times New Roman" pitchFamily="18" charset="0"/>
                <a:cs typeface="Times New Roman" pitchFamily="18" charset="0"/>
              </a:rPr>
              <a:t>Class A: 2 </a:t>
            </a:r>
            <a:r>
              <a:rPr lang="en-US" sz="2800" baseline="30000" dirty="0">
                <a:latin typeface="Times New Roman" pitchFamily="18" charset="0"/>
                <a:cs typeface="Times New Roman" pitchFamily="18" charset="0"/>
              </a:rPr>
              <a:t>31</a:t>
            </a:r>
            <a:r>
              <a:rPr lang="en-US" sz="2800" dirty="0">
                <a:latin typeface="Times New Roman" pitchFamily="18" charset="0"/>
                <a:cs typeface="Times New Roman" pitchFamily="18" charset="0"/>
              </a:rPr>
              <a:t>  = 2,147,483,648 addresses, 50%</a:t>
            </a:r>
          </a:p>
          <a:p>
            <a:r>
              <a:rPr lang="en-US" sz="2800" dirty="0">
                <a:latin typeface="Times New Roman" pitchFamily="18" charset="0"/>
                <a:cs typeface="Times New Roman" pitchFamily="18" charset="0"/>
              </a:rPr>
              <a:t>Class B: 2 </a:t>
            </a:r>
            <a:r>
              <a:rPr lang="en-US" sz="2800" baseline="30000" dirty="0">
                <a:latin typeface="Times New Roman" pitchFamily="18" charset="0"/>
                <a:cs typeface="Times New Roman" pitchFamily="18" charset="0"/>
              </a:rPr>
              <a:t>30</a:t>
            </a:r>
            <a:r>
              <a:rPr lang="en-US" sz="2800" dirty="0">
                <a:latin typeface="Times New Roman" pitchFamily="18" charset="0"/>
                <a:cs typeface="Times New Roman" pitchFamily="18" charset="0"/>
              </a:rPr>
              <a:t>  = 1,073,741,824 addresses, 25%</a:t>
            </a:r>
          </a:p>
          <a:p>
            <a:r>
              <a:rPr lang="en-US" sz="2800" dirty="0">
                <a:latin typeface="Times New Roman" pitchFamily="18" charset="0"/>
                <a:cs typeface="Times New Roman" pitchFamily="18" charset="0"/>
              </a:rPr>
              <a:t>Class C: 2 </a:t>
            </a:r>
            <a:r>
              <a:rPr lang="en-US" sz="2800" baseline="30000" dirty="0">
                <a:latin typeface="Times New Roman" pitchFamily="18" charset="0"/>
                <a:cs typeface="Times New Roman" pitchFamily="18" charset="0"/>
              </a:rPr>
              <a:t>29</a:t>
            </a:r>
            <a:r>
              <a:rPr lang="en-US" sz="2800" dirty="0">
                <a:latin typeface="Times New Roman" pitchFamily="18" charset="0"/>
                <a:cs typeface="Times New Roman" pitchFamily="18" charset="0"/>
              </a:rPr>
              <a:t>  = 536,870,912 addresses, 12.5%</a:t>
            </a:r>
          </a:p>
          <a:p>
            <a:r>
              <a:rPr lang="en-US" sz="2800" dirty="0">
                <a:latin typeface="Times New Roman" pitchFamily="18" charset="0"/>
                <a:cs typeface="Times New Roman" pitchFamily="18" charset="0"/>
              </a:rPr>
              <a:t>Class D: 2 </a:t>
            </a:r>
            <a:r>
              <a:rPr lang="en-US" sz="2800" baseline="30000" dirty="0">
                <a:latin typeface="Times New Roman" pitchFamily="18" charset="0"/>
                <a:cs typeface="Times New Roman" pitchFamily="18" charset="0"/>
              </a:rPr>
              <a:t>28</a:t>
            </a:r>
            <a:r>
              <a:rPr lang="en-US" sz="2800" dirty="0">
                <a:latin typeface="Times New Roman" pitchFamily="18" charset="0"/>
                <a:cs typeface="Times New Roman" pitchFamily="18" charset="0"/>
              </a:rPr>
              <a:t>  = 268,435,456 addresses, 6.25%</a:t>
            </a:r>
          </a:p>
          <a:p>
            <a:r>
              <a:rPr lang="en-US" sz="2800" dirty="0">
                <a:latin typeface="Times New Roman" pitchFamily="18" charset="0"/>
                <a:cs typeface="Times New Roman" pitchFamily="18" charset="0"/>
              </a:rPr>
              <a:t>Class E: 2 </a:t>
            </a:r>
            <a:r>
              <a:rPr lang="en-US" sz="2800" baseline="30000" dirty="0">
                <a:latin typeface="Times New Roman" pitchFamily="18" charset="0"/>
                <a:cs typeface="Times New Roman" pitchFamily="18" charset="0"/>
              </a:rPr>
              <a:t>28</a:t>
            </a:r>
            <a:r>
              <a:rPr lang="en-US" sz="2800" dirty="0">
                <a:latin typeface="Times New Roman" pitchFamily="18" charset="0"/>
                <a:cs typeface="Times New Roman" pitchFamily="18" charset="0"/>
              </a:rPr>
              <a:t>  = 268,435,456  addresses, 6.25%</a:t>
            </a:r>
          </a:p>
          <a:p>
            <a:endParaRPr lang="en-US" dirty="0"/>
          </a:p>
        </p:txBody>
      </p:sp>
      <p:pic>
        <p:nvPicPr>
          <p:cNvPr id="10" name="Picture 10"/>
          <p:cNvPicPr>
            <a:picLocks noChangeAspect="1" noChangeArrowheads="1"/>
          </p:cNvPicPr>
          <p:nvPr/>
        </p:nvPicPr>
        <p:blipFill>
          <a:blip r:embed="rId3" cstate="print"/>
          <a:srcRect/>
          <a:stretch>
            <a:fillRect/>
          </a:stretch>
        </p:blipFill>
        <p:spPr bwMode="auto">
          <a:xfrm>
            <a:off x="457200" y="1601390"/>
            <a:ext cx="10972800" cy="144842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47"/>
            <a:ext cx="8686800" cy="609600"/>
          </a:xfrm>
        </p:spPr>
        <p:txBody>
          <a:bodyPr>
            <a:normAutofit fontScale="90000"/>
          </a:bodyPr>
          <a:lstStyle/>
          <a:p>
            <a:r>
              <a:rPr lang="en-US" dirty="0"/>
              <a:t>Recognizing classes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1066801"/>
            <a:ext cx="10972800" cy="3200400"/>
          </a:xfrm>
          <a:prstGeom prst="rect">
            <a:avLst/>
          </a:prstGeom>
          <a:noFill/>
          <a:ln w="9525">
            <a:noFill/>
            <a:miter lim="800000"/>
            <a:headEnd/>
            <a:tailEnd/>
          </a:ln>
          <a:effectLst/>
        </p:spPr>
      </p:pic>
      <p:pic>
        <p:nvPicPr>
          <p:cNvPr id="5" name="Picture 10"/>
          <p:cNvPicPr>
            <a:picLocks noChangeAspect="1" noChangeArrowheads="1"/>
          </p:cNvPicPr>
          <p:nvPr/>
        </p:nvPicPr>
        <p:blipFill>
          <a:blip r:embed="rId3" cstate="print"/>
          <a:srcRect/>
          <a:stretch>
            <a:fillRect/>
          </a:stretch>
        </p:blipFill>
        <p:spPr bwMode="auto">
          <a:xfrm>
            <a:off x="685800" y="4419600"/>
            <a:ext cx="10896600" cy="22621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686800" cy="838200"/>
          </a:xfrm>
        </p:spPr>
        <p:txBody>
          <a:bodyPr>
            <a:normAutofit/>
          </a:bodyPr>
          <a:lstStyle/>
          <a:p>
            <a:r>
              <a:rPr lang="en-US" b="1" dirty="0">
                <a:latin typeface="Times New Roman" pitchFamily="18" charset="0"/>
                <a:cs typeface="Times New Roman" pitchFamily="18" charset="0"/>
              </a:rPr>
              <a:t>Example</a:t>
            </a:r>
          </a:p>
        </p:txBody>
      </p:sp>
      <p:sp>
        <p:nvSpPr>
          <p:cNvPr id="4" name="Rectangle 2"/>
          <p:cNvSpPr>
            <a:spLocks noGrp="1" noChangeArrowheads="1"/>
          </p:cNvSpPr>
          <p:nvPr>
            <p:ph idx="1"/>
          </p:nvPr>
        </p:nvSpPr>
        <p:spPr bwMode="auto">
          <a:xfrm>
            <a:off x="381000" y="1143000"/>
            <a:ext cx="10134600" cy="4401205"/>
          </a:xfrm>
          <a:prstGeom prst="rect">
            <a:avLst/>
          </a:prstGeom>
          <a:noFill/>
          <a:ln w="9525">
            <a:noFill/>
            <a:miter lim="800000"/>
            <a:headEnd/>
            <a:tailEnd/>
          </a:ln>
        </p:spPr>
        <p:txBody>
          <a:bodyPr wrap="square">
            <a:spAutoFit/>
          </a:bodyPr>
          <a:lstStyle/>
          <a:p>
            <a:pPr algn="just">
              <a:spcBef>
                <a:spcPct val="50000"/>
              </a:spcBef>
              <a:buNone/>
            </a:pPr>
            <a:r>
              <a:rPr lang="en-US" sz="4000" dirty="0">
                <a:latin typeface="Times New Roman" pitchFamily="18" charset="0"/>
                <a:cs typeface="Times New Roman" pitchFamily="18" charset="0"/>
              </a:rPr>
              <a:t>Find the class of each address:</a:t>
            </a:r>
          </a:p>
          <a:p>
            <a:pPr>
              <a:spcBef>
                <a:spcPct val="50000"/>
              </a:spcBef>
              <a:buNone/>
            </a:pPr>
            <a:r>
              <a:rPr lang="en-US" sz="4000" dirty="0">
                <a:solidFill>
                  <a:schemeClr val="hlink"/>
                </a:solidFill>
                <a:latin typeface="Times New Roman" pitchFamily="18" charset="0"/>
                <a:cs typeface="Times New Roman" pitchFamily="18" charset="0"/>
              </a:rPr>
              <a:t>a.</a:t>
            </a:r>
            <a:r>
              <a:rPr lang="en-US" sz="4000" dirty="0">
                <a:latin typeface="Times New Roman" pitchFamily="18" charset="0"/>
                <a:cs typeface="Times New Roman" pitchFamily="18" charset="0"/>
              </a:rPr>
              <a:t> </a:t>
            </a:r>
            <a:r>
              <a:rPr lang="en-US" sz="4000" dirty="0">
                <a:solidFill>
                  <a:srgbClr val="FF0000"/>
                </a:solidFill>
                <a:latin typeface="Times New Roman" pitchFamily="18" charset="0"/>
                <a:cs typeface="Times New Roman" pitchFamily="18" charset="0"/>
              </a:rPr>
              <a:t>0</a:t>
            </a:r>
            <a:r>
              <a:rPr lang="en-US" sz="4000" dirty="0">
                <a:latin typeface="Times New Roman" pitchFamily="18" charset="0"/>
                <a:cs typeface="Times New Roman" pitchFamily="18" charset="0"/>
              </a:rPr>
              <a:t>0000001 00001011 00001011 11101111</a:t>
            </a:r>
          </a:p>
          <a:p>
            <a:pPr>
              <a:spcBef>
                <a:spcPct val="50000"/>
              </a:spcBef>
              <a:buNone/>
            </a:pPr>
            <a:r>
              <a:rPr lang="en-US" sz="4000" dirty="0">
                <a:solidFill>
                  <a:schemeClr val="hlink"/>
                </a:solidFill>
                <a:latin typeface="Times New Roman" pitchFamily="18" charset="0"/>
                <a:cs typeface="Times New Roman" pitchFamily="18" charset="0"/>
              </a:rPr>
              <a:t>b.</a:t>
            </a:r>
            <a:r>
              <a:rPr lang="en-US" sz="4000" dirty="0">
                <a:latin typeface="Times New Roman" pitchFamily="18" charset="0"/>
                <a:cs typeface="Times New Roman" pitchFamily="18" charset="0"/>
              </a:rPr>
              <a:t> </a:t>
            </a:r>
            <a:r>
              <a:rPr lang="en-US" sz="4000" dirty="0">
                <a:solidFill>
                  <a:srgbClr val="FF0000"/>
                </a:solidFill>
                <a:latin typeface="Times New Roman" pitchFamily="18" charset="0"/>
                <a:cs typeface="Times New Roman" pitchFamily="18" charset="0"/>
              </a:rPr>
              <a:t>110</a:t>
            </a:r>
            <a:r>
              <a:rPr lang="en-US" sz="4000" dirty="0">
                <a:latin typeface="Times New Roman" pitchFamily="18" charset="0"/>
                <a:cs typeface="Times New Roman" pitchFamily="18" charset="0"/>
              </a:rPr>
              <a:t>00001 10000011 00011011 11111111</a:t>
            </a:r>
          </a:p>
          <a:p>
            <a:pPr>
              <a:spcBef>
                <a:spcPct val="50000"/>
              </a:spcBef>
              <a:buNone/>
            </a:pPr>
            <a:r>
              <a:rPr lang="en-US" sz="4000" dirty="0">
                <a:solidFill>
                  <a:schemeClr val="hlink"/>
                </a:solidFill>
                <a:latin typeface="Times New Roman" pitchFamily="18" charset="0"/>
                <a:cs typeface="Times New Roman" pitchFamily="18" charset="0"/>
              </a:rPr>
              <a:t>c</a:t>
            </a:r>
            <a:r>
              <a:rPr lang="en-US" sz="4000" dirty="0">
                <a:solidFill>
                  <a:srgbClr val="FF0000"/>
                </a:solidFill>
                <a:latin typeface="Times New Roman" pitchFamily="18" charset="0"/>
                <a:cs typeface="Times New Roman" pitchFamily="18" charset="0"/>
              </a:rPr>
              <a:t>. 10</a:t>
            </a:r>
            <a:r>
              <a:rPr lang="en-US" sz="4000" dirty="0">
                <a:latin typeface="Times New Roman" pitchFamily="18" charset="0"/>
                <a:cs typeface="Times New Roman" pitchFamily="18" charset="0"/>
              </a:rPr>
              <a:t>100111 11011011 10001011 01101111</a:t>
            </a:r>
          </a:p>
          <a:p>
            <a:pPr>
              <a:spcBef>
                <a:spcPct val="50000"/>
              </a:spcBef>
              <a:buNone/>
            </a:pPr>
            <a:r>
              <a:rPr lang="en-US" sz="4000" dirty="0">
                <a:solidFill>
                  <a:schemeClr val="hlink"/>
                </a:solidFill>
                <a:latin typeface="Times New Roman" pitchFamily="18" charset="0"/>
                <a:cs typeface="Times New Roman" pitchFamily="18" charset="0"/>
              </a:rPr>
              <a:t>d.</a:t>
            </a:r>
            <a:r>
              <a:rPr lang="en-US" sz="4000" dirty="0">
                <a:latin typeface="Times New Roman" pitchFamily="18" charset="0"/>
                <a:cs typeface="Times New Roman" pitchFamily="18" charset="0"/>
              </a:rPr>
              <a:t> </a:t>
            </a:r>
            <a:r>
              <a:rPr lang="en-US" sz="4000" dirty="0">
                <a:solidFill>
                  <a:srgbClr val="FF0000"/>
                </a:solidFill>
                <a:latin typeface="Times New Roman" pitchFamily="18" charset="0"/>
                <a:cs typeface="Times New Roman" pitchFamily="18" charset="0"/>
              </a:rPr>
              <a:t>1111</a:t>
            </a:r>
            <a:r>
              <a:rPr lang="en-US" sz="4000" dirty="0">
                <a:latin typeface="Times New Roman" pitchFamily="18" charset="0"/>
                <a:cs typeface="Times New Roman" pitchFamily="18" charset="0"/>
              </a:rPr>
              <a:t>0011 10011011 11111011 00001111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304800" y="1295400"/>
            <a:ext cx="11582400" cy="3970318"/>
          </a:xfrm>
          <a:prstGeom prst="rect">
            <a:avLst/>
          </a:prstGeom>
          <a:noFill/>
          <a:ln w="9525">
            <a:noFill/>
            <a:miter lim="800000"/>
            <a:headEnd/>
            <a:tailEnd/>
          </a:ln>
        </p:spPr>
        <p:txBody>
          <a:bodyPr wrap="square">
            <a:spAutoFit/>
          </a:bodyPr>
          <a:lstStyle/>
          <a:p>
            <a:pPr>
              <a:spcBef>
                <a:spcPct val="50000"/>
              </a:spcBef>
              <a:buNone/>
            </a:pPr>
            <a:r>
              <a:rPr lang="en-US" sz="3600" b="1" dirty="0">
                <a:solidFill>
                  <a:srgbClr val="FF0000"/>
                </a:solidFill>
                <a:latin typeface="Times New Roman" pitchFamily="18" charset="0"/>
                <a:cs typeface="Times New Roman" pitchFamily="18" charset="0"/>
              </a:rPr>
              <a:t>Solution</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solidFill>
                  <a:schemeClr val="hlink"/>
                </a:solidFill>
                <a:latin typeface="Times New Roman" pitchFamily="18" charset="0"/>
                <a:cs typeface="Times New Roman" pitchFamily="18" charset="0"/>
              </a:rPr>
              <a:t>a.</a:t>
            </a:r>
            <a:r>
              <a:rPr lang="en-US" sz="3600" dirty="0">
                <a:latin typeface="Times New Roman" pitchFamily="18" charset="0"/>
                <a:cs typeface="Times New Roman" pitchFamily="18" charset="0"/>
              </a:rPr>
              <a:t> The first bit is 0. This is a class A address.</a:t>
            </a:r>
            <a:br>
              <a:rPr lang="en-US" sz="3600" dirty="0">
                <a:latin typeface="Times New Roman" pitchFamily="18" charset="0"/>
                <a:cs typeface="Times New Roman" pitchFamily="18" charset="0"/>
              </a:rPr>
            </a:br>
            <a:r>
              <a:rPr lang="en-US" sz="3600" dirty="0">
                <a:solidFill>
                  <a:schemeClr val="hlink"/>
                </a:solidFill>
                <a:latin typeface="Times New Roman" pitchFamily="18" charset="0"/>
                <a:cs typeface="Times New Roman" pitchFamily="18" charset="0"/>
              </a:rPr>
              <a:t>b.</a:t>
            </a:r>
            <a:r>
              <a:rPr lang="en-US" sz="3600" dirty="0">
                <a:latin typeface="Times New Roman" pitchFamily="18" charset="0"/>
                <a:cs typeface="Times New Roman" pitchFamily="18" charset="0"/>
              </a:rPr>
              <a:t> The first 2 bits are 1; the third bit is 0. This is a class C address.</a:t>
            </a:r>
            <a:br>
              <a:rPr lang="en-US" sz="3600" dirty="0">
                <a:latin typeface="Times New Roman" pitchFamily="18" charset="0"/>
                <a:cs typeface="Times New Roman" pitchFamily="18" charset="0"/>
              </a:rPr>
            </a:br>
            <a:r>
              <a:rPr lang="en-US" sz="3600" dirty="0">
                <a:solidFill>
                  <a:schemeClr val="hlink"/>
                </a:solidFill>
                <a:latin typeface="Times New Roman" pitchFamily="18" charset="0"/>
                <a:cs typeface="Times New Roman" pitchFamily="18" charset="0"/>
              </a:rPr>
              <a:t>c.</a:t>
            </a:r>
            <a:r>
              <a:rPr lang="en-US" sz="3600" dirty="0">
                <a:latin typeface="Times New Roman" pitchFamily="18" charset="0"/>
                <a:cs typeface="Times New Roman" pitchFamily="18" charset="0"/>
              </a:rPr>
              <a:t> The first bit is 0; the second bit is 1. This is a class B address.</a:t>
            </a:r>
            <a:br>
              <a:rPr lang="en-US" sz="3600" dirty="0">
                <a:latin typeface="Times New Roman" pitchFamily="18" charset="0"/>
                <a:cs typeface="Times New Roman" pitchFamily="18" charset="0"/>
              </a:rPr>
            </a:br>
            <a:r>
              <a:rPr lang="en-US" sz="3600" dirty="0">
                <a:solidFill>
                  <a:schemeClr val="hlink"/>
                </a:solidFill>
                <a:latin typeface="Times New Roman" pitchFamily="18" charset="0"/>
                <a:cs typeface="Times New Roman" pitchFamily="18" charset="0"/>
              </a:rPr>
              <a:t>d.</a:t>
            </a:r>
            <a:r>
              <a:rPr lang="en-US" sz="3600" dirty="0">
                <a:latin typeface="Times New Roman" pitchFamily="18" charset="0"/>
                <a:cs typeface="Times New Roman" pitchFamily="18" charset="0"/>
              </a:rPr>
              <a:t> The first 4 bits are 1s. This is a class E address..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6400" y="304800"/>
            <a:ext cx="11582400" cy="838200"/>
          </a:xfrm>
        </p:spPr>
        <p:txBody>
          <a:bodyPr>
            <a:normAutofit/>
          </a:bodyPr>
          <a:lstStyle/>
          <a:p>
            <a:r>
              <a:rPr lang="en-US" b="1" dirty="0">
                <a:latin typeface="Times New Roman" pitchFamily="18" charset="0"/>
                <a:cs typeface="Times New Roman" pitchFamily="18" charset="0"/>
              </a:rPr>
              <a:t>Example</a:t>
            </a:r>
          </a:p>
        </p:txBody>
      </p:sp>
      <p:sp>
        <p:nvSpPr>
          <p:cNvPr id="5" name="Rectangle 2"/>
          <p:cNvSpPr>
            <a:spLocks noGrp="1" noChangeArrowheads="1"/>
          </p:cNvSpPr>
          <p:nvPr>
            <p:ph idx="1"/>
          </p:nvPr>
        </p:nvSpPr>
        <p:spPr bwMode="auto">
          <a:xfrm>
            <a:off x="439382" y="1160060"/>
            <a:ext cx="10109200" cy="5324535"/>
          </a:xfrm>
          <a:prstGeom prst="rect">
            <a:avLst/>
          </a:prstGeom>
          <a:noFill/>
          <a:ln w="9525">
            <a:noFill/>
            <a:miter lim="800000"/>
            <a:headEnd/>
            <a:tailEnd/>
          </a:ln>
        </p:spPr>
        <p:txBody>
          <a:bodyPr wrap="square">
            <a:spAutoFit/>
          </a:bodyPr>
          <a:lstStyle/>
          <a:p>
            <a:pPr algn="just">
              <a:spcBef>
                <a:spcPct val="50000"/>
              </a:spcBef>
              <a:buNone/>
            </a:pPr>
            <a:r>
              <a:rPr lang="en-US" sz="4000" dirty="0">
                <a:latin typeface="Times New Roman" pitchFamily="18" charset="0"/>
              </a:rPr>
              <a:t>Find the class of each address:</a:t>
            </a:r>
          </a:p>
          <a:p>
            <a:pPr algn="just">
              <a:spcBef>
                <a:spcPct val="50000"/>
              </a:spcBef>
              <a:buNone/>
            </a:pPr>
            <a:r>
              <a:rPr lang="en-US" sz="4000" dirty="0">
                <a:solidFill>
                  <a:schemeClr val="hlink"/>
                </a:solidFill>
                <a:latin typeface="Times New Roman" pitchFamily="18" charset="0"/>
              </a:rPr>
              <a:t>a.</a:t>
            </a:r>
            <a:r>
              <a:rPr lang="en-US" sz="4000" dirty="0">
                <a:latin typeface="Times New Roman" pitchFamily="18" charset="0"/>
              </a:rPr>
              <a:t> 227.12.14.87	</a:t>
            </a:r>
          </a:p>
          <a:p>
            <a:pPr algn="just">
              <a:spcBef>
                <a:spcPct val="50000"/>
              </a:spcBef>
              <a:buNone/>
            </a:pPr>
            <a:r>
              <a:rPr lang="en-US" sz="4000" dirty="0">
                <a:solidFill>
                  <a:schemeClr val="hlink"/>
                </a:solidFill>
                <a:latin typeface="Times New Roman" pitchFamily="18" charset="0"/>
              </a:rPr>
              <a:t>b.</a:t>
            </a:r>
            <a:r>
              <a:rPr lang="en-US" sz="4000" dirty="0">
                <a:latin typeface="Times New Roman" pitchFamily="18" charset="0"/>
              </a:rPr>
              <a:t>193.14.56.22	</a:t>
            </a:r>
          </a:p>
          <a:p>
            <a:pPr algn="just">
              <a:spcBef>
                <a:spcPct val="50000"/>
              </a:spcBef>
              <a:buNone/>
            </a:pPr>
            <a:r>
              <a:rPr lang="en-US" sz="4000" dirty="0">
                <a:solidFill>
                  <a:schemeClr val="hlink"/>
                </a:solidFill>
                <a:latin typeface="Times New Roman" pitchFamily="18" charset="0"/>
              </a:rPr>
              <a:t>c.</a:t>
            </a:r>
            <a:r>
              <a:rPr lang="en-US" sz="4000" dirty="0">
                <a:latin typeface="Times New Roman" pitchFamily="18" charset="0"/>
              </a:rPr>
              <a:t>14.23.120.8</a:t>
            </a:r>
          </a:p>
          <a:p>
            <a:pPr algn="just">
              <a:spcBef>
                <a:spcPct val="50000"/>
              </a:spcBef>
              <a:buNone/>
            </a:pPr>
            <a:r>
              <a:rPr lang="en-US" sz="4000" dirty="0">
                <a:solidFill>
                  <a:schemeClr val="hlink"/>
                </a:solidFill>
                <a:latin typeface="Times New Roman" pitchFamily="18" charset="0"/>
              </a:rPr>
              <a:t>d.</a:t>
            </a:r>
            <a:r>
              <a:rPr lang="en-US" sz="4000" dirty="0">
                <a:latin typeface="Times New Roman" pitchFamily="18" charset="0"/>
              </a:rPr>
              <a:t> 252.5.15.111	</a:t>
            </a:r>
          </a:p>
          <a:p>
            <a:pPr algn="just">
              <a:spcBef>
                <a:spcPct val="50000"/>
              </a:spcBef>
              <a:buNone/>
            </a:pPr>
            <a:r>
              <a:rPr lang="en-US" sz="4000" dirty="0">
                <a:solidFill>
                  <a:schemeClr val="hlink"/>
                </a:solidFill>
                <a:latin typeface="Times New Roman" pitchFamily="18" charset="0"/>
              </a:rPr>
              <a:t>e.</a:t>
            </a:r>
            <a:r>
              <a:rPr lang="en-US" sz="4000" dirty="0">
                <a:latin typeface="Times New Roman" pitchFamily="18" charset="0"/>
              </a:rPr>
              <a:t>134.11.78.56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title"/>
          </p:nvPr>
        </p:nvSpPr>
        <p:spPr bwMode="auto">
          <a:xfrm>
            <a:off x="498764" y="0"/>
            <a:ext cx="8229600" cy="584775"/>
          </a:xfrm>
          <a:prstGeom prst="rect">
            <a:avLst/>
          </a:prstGeom>
          <a:noFill/>
          <a:ln w="9525">
            <a:noFill/>
            <a:miter lim="800000"/>
            <a:headEnd/>
            <a:tailEnd/>
          </a:ln>
        </p:spPr>
        <p:txBody>
          <a:bodyPr wrap="square">
            <a:spAutoFit/>
          </a:bodyPr>
          <a:lstStyle/>
          <a:p>
            <a:pPr eaLnBrk="0" hangingPunct="0"/>
            <a:r>
              <a:rPr lang="en-US" sz="3200" dirty="0">
                <a:solidFill>
                  <a:schemeClr val="accent2"/>
                </a:solidFill>
                <a:latin typeface="Times" charset="0"/>
              </a:rPr>
              <a:t>Position of IP in TCP/IP protocol suite</a:t>
            </a:r>
          </a:p>
        </p:txBody>
      </p:sp>
      <p:pic>
        <p:nvPicPr>
          <p:cNvPr id="5" name="Picture 5"/>
          <p:cNvPicPr>
            <a:picLocks noGrp="1" noChangeAspect="1" noChangeArrowheads="1"/>
          </p:cNvPicPr>
          <p:nvPr>
            <p:ph idx="1"/>
          </p:nvPr>
        </p:nvPicPr>
        <p:blipFill>
          <a:blip r:embed="rId2" cstate="print"/>
          <a:srcRect/>
          <a:stretch>
            <a:fillRect/>
          </a:stretch>
        </p:blipFill>
        <p:spPr bwMode="auto">
          <a:xfrm>
            <a:off x="533400" y="737175"/>
            <a:ext cx="10744200" cy="5892225"/>
          </a:xfrm>
          <a:prstGeom prst="rect">
            <a:avLst/>
          </a:prstGeom>
          <a:noFill/>
          <a:ln w="9525">
            <a:noFill/>
            <a:miter lim="800000"/>
            <a:headEnd/>
            <a:tailEnd/>
          </a:ln>
        </p:spPr>
      </p:pic>
    </p:spTree>
    <p:extLst>
      <p:ext uri="{BB962C8B-B14F-4D97-AF65-F5344CB8AC3E}">
        <p14:creationId xmlns:p14="http://schemas.microsoft.com/office/powerpoint/2010/main" val="3797819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idx="1"/>
          </p:nvPr>
        </p:nvSpPr>
        <p:spPr bwMode="auto">
          <a:xfrm>
            <a:off x="533400" y="457200"/>
            <a:ext cx="11201400" cy="6063198"/>
          </a:xfrm>
          <a:prstGeom prst="rect">
            <a:avLst/>
          </a:prstGeom>
          <a:noFill/>
          <a:ln w="9525">
            <a:noFill/>
            <a:miter lim="800000"/>
            <a:headEnd/>
            <a:tailEnd/>
          </a:ln>
        </p:spPr>
        <p:txBody>
          <a:bodyPr wrap="square">
            <a:spAutoFit/>
          </a:bodyPr>
          <a:lstStyle/>
          <a:p>
            <a:pPr>
              <a:spcBef>
                <a:spcPct val="50000"/>
              </a:spcBef>
              <a:buNone/>
            </a:pPr>
            <a:r>
              <a:rPr lang="en-US" sz="3600" b="1" dirty="0">
                <a:solidFill>
                  <a:srgbClr val="FF0000"/>
                </a:solidFill>
                <a:latin typeface="Times New Roman" pitchFamily="18" charset="0"/>
              </a:rPr>
              <a:t>Solution</a:t>
            </a:r>
            <a:r>
              <a:rPr lang="en-US" dirty="0">
                <a:solidFill>
                  <a:schemeClr val="folHlink"/>
                </a:solidFill>
                <a:latin typeface="Times New Roman" pitchFamily="18" charset="0"/>
              </a:rPr>
              <a:t/>
            </a:r>
            <a:br>
              <a:rPr lang="en-US" dirty="0">
                <a:solidFill>
                  <a:schemeClr val="folHlink"/>
                </a:solidFill>
                <a:latin typeface="Times New Roman" pitchFamily="18" charset="0"/>
              </a:rPr>
            </a:br>
            <a:r>
              <a:rPr lang="en-US" dirty="0">
                <a:solidFill>
                  <a:schemeClr val="hlink"/>
                </a:solidFill>
                <a:latin typeface="Times New Roman" pitchFamily="18" charset="0"/>
              </a:rPr>
              <a:t>a.</a:t>
            </a:r>
            <a:r>
              <a:rPr lang="en-US" dirty="0">
                <a:latin typeface="Times New Roman" pitchFamily="18" charset="0"/>
              </a:rPr>
              <a:t> The first byte is 227 (between 224 and 239); the class is D.</a:t>
            </a:r>
          </a:p>
          <a:p>
            <a:pPr>
              <a:spcBef>
                <a:spcPct val="50000"/>
              </a:spcBef>
              <a:buNone/>
            </a:pPr>
            <a:r>
              <a:rPr lang="en-US" dirty="0">
                <a:latin typeface="Times New Roman" pitchFamily="18" charset="0"/>
              </a:rPr>
              <a:t/>
            </a:r>
            <a:br>
              <a:rPr lang="en-US" dirty="0">
                <a:latin typeface="Times New Roman" pitchFamily="18" charset="0"/>
              </a:rPr>
            </a:br>
            <a:r>
              <a:rPr lang="en-US" dirty="0">
                <a:solidFill>
                  <a:schemeClr val="hlink"/>
                </a:solidFill>
                <a:latin typeface="Times New Roman" pitchFamily="18" charset="0"/>
              </a:rPr>
              <a:t>b</a:t>
            </a:r>
            <a:r>
              <a:rPr lang="en-US" dirty="0">
                <a:latin typeface="Times New Roman" pitchFamily="18" charset="0"/>
              </a:rPr>
              <a:t>. The first byte is 193 (between 192 and 223); the class is C.</a:t>
            </a:r>
          </a:p>
          <a:p>
            <a:pPr>
              <a:spcBef>
                <a:spcPct val="50000"/>
              </a:spcBef>
              <a:buNone/>
            </a:pPr>
            <a:r>
              <a:rPr lang="en-US" dirty="0">
                <a:latin typeface="Times New Roman" pitchFamily="18" charset="0"/>
              </a:rPr>
              <a:t/>
            </a:r>
            <a:br>
              <a:rPr lang="en-US" dirty="0">
                <a:latin typeface="Times New Roman" pitchFamily="18" charset="0"/>
              </a:rPr>
            </a:br>
            <a:r>
              <a:rPr lang="en-US" dirty="0">
                <a:solidFill>
                  <a:schemeClr val="hlink"/>
                </a:solidFill>
                <a:latin typeface="Times New Roman" pitchFamily="18" charset="0"/>
              </a:rPr>
              <a:t>c.</a:t>
            </a:r>
            <a:r>
              <a:rPr lang="en-US" dirty="0">
                <a:latin typeface="Times New Roman" pitchFamily="18" charset="0"/>
              </a:rPr>
              <a:t> The first byte is 14 (between 0 and 127); the class is A.</a:t>
            </a:r>
          </a:p>
          <a:p>
            <a:pPr>
              <a:spcBef>
                <a:spcPct val="50000"/>
              </a:spcBef>
              <a:buNone/>
            </a:pPr>
            <a:r>
              <a:rPr lang="en-US" dirty="0">
                <a:latin typeface="Times New Roman" pitchFamily="18" charset="0"/>
              </a:rPr>
              <a:t/>
            </a:r>
            <a:br>
              <a:rPr lang="en-US" dirty="0">
                <a:latin typeface="Times New Roman" pitchFamily="18" charset="0"/>
              </a:rPr>
            </a:br>
            <a:r>
              <a:rPr lang="en-US" dirty="0">
                <a:solidFill>
                  <a:schemeClr val="hlink"/>
                </a:solidFill>
                <a:latin typeface="Times New Roman" pitchFamily="18" charset="0"/>
              </a:rPr>
              <a:t>d.</a:t>
            </a:r>
            <a:r>
              <a:rPr lang="en-US" dirty="0">
                <a:latin typeface="Times New Roman" pitchFamily="18" charset="0"/>
              </a:rPr>
              <a:t> The first byte is 252 (between 240 and 255); the class is E.</a:t>
            </a:r>
          </a:p>
          <a:p>
            <a:pPr>
              <a:spcBef>
                <a:spcPct val="50000"/>
              </a:spcBef>
              <a:buNone/>
            </a:pPr>
            <a:r>
              <a:rPr lang="en-US" dirty="0">
                <a:latin typeface="Times New Roman" pitchFamily="18" charset="0"/>
              </a:rPr>
              <a:t/>
            </a:r>
            <a:br>
              <a:rPr lang="en-US" dirty="0">
                <a:latin typeface="Times New Roman" pitchFamily="18" charset="0"/>
              </a:rPr>
            </a:br>
            <a:r>
              <a:rPr lang="en-US" dirty="0">
                <a:solidFill>
                  <a:schemeClr val="hlink"/>
                </a:solidFill>
                <a:latin typeface="Times New Roman" pitchFamily="18" charset="0"/>
              </a:rPr>
              <a:t>e.</a:t>
            </a:r>
            <a:r>
              <a:rPr lang="en-US" dirty="0">
                <a:latin typeface="Times New Roman" pitchFamily="18" charset="0"/>
              </a:rPr>
              <a:t>  The first byte is 134 (between 128 and 191); the class is 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9" y="228600"/>
            <a:ext cx="8686800" cy="609600"/>
          </a:xfrm>
        </p:spPr>
        <p:txBody>
          <a:bodyPr>
            <a:normAutofit fontScale="90000"/>
          </a:bodyPr>
          <a:lstStyle/>
          <a:p>
            <a:r>
              <a:rPr lang="en-US" sz="4000" b="1" cap="none" dirty="0" err="1">
                <a:latin typeface="Times New Roman" pitchFamily="18" charset="0"/>
                <a:cs typeface="Times New Roman" pitchFamily="18" charset="0"/>
              </a:rPr>
              <a:t>Netid</a:t>
            </a:r>
            <a:r>
              <a:rPr lang="en-US" sz="4000" b="1" cap="none" dirty="0">
                <a:latin typeface="Times New Roman" pitchFamily="18" charset="0"/>
                <a:cs typeface="Times New Roman" pitchFamily="18" charset="0"/>
              </a:rPr>
              <a:t> and </a:t>
            </a:r>
            <a:r>
              <a:rPr lang="en-US" sz="4000" b="1" cap="none" dirty="0" err="1">
                <a:latin typeface="Times New Roman" pitchFamily="18" charset="0"/>
                <a:cs typeface="Times New Roman" pitchFamily="18" charset="0"/>
              </a:rPr>
              <a:t>Hostid</a:t>
            </a:r>
            <a:endParaRPr lang="en-US" sz="4000" b="1" cap="none"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968326"/>
            <a:ext cx="11277600" cy="588967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457200"/>
          </a:xfrm>
        </p:spPr>
        <p:txBody>
          <a:bodyPr>
            <a:normAutofit fontScale="90000"/>
          </a:bodyPr>
          <a:lstStyle/>
          <a:p>
            <a:r>
              <a:rPr lang="en-US" b="1" dirty="0">
                <a:latin typeface="Times New Roman" pitchFamily="18" charset="0"/>
                <a:cs typeface="Times New Roman" pitchFamily="18" charset="0"/>
              </a:rPr>
              <a:t>Blocks in class A</a:t>
            </a:r>
          </a:p>
        </p:txBody>
      </p:sp>
      <p:pic>
        <p:nvPicPr>
          <p:cNvPr id="4" name="Picture 10"/>
          <p:cNvPicPr>
            <a:picLocks noGrp="1" noChangeAspect="1" noChangeArrowheads="1"/>
          </p:cNvPicPr>
          <p:nvPr>
            <p:ph idx="1"/>
          </p:nvPr>
        </p:nvPicPr>
        <p:blipFill>
          <a:blip r:embed="rId2" cstate="print"/>
          <a:srcRect/>
          <a:stretch>
            <a:fillRect/>
          </a:stretch>
        </p:blipFill>
        <p:spPr bwMode="auto">
          <a:xfrm>
            <a:off x="457200" y="914400"/>
            <a:ext cx="11277600" cy="5029200"/>
          </a:xfrm>
          <a:prstGeom prst="rect">
            <a:avLst/>
          </a:prstGeom>
          <a:noFill/>
          <a:ln w="9525">
            <a:noFill/>
            <a:miter lim="800000"/>
            <a:headEnd/>
            <a:tailEnd/>
          </a:ln>
        </p:spPr>
      </p:pic>
      <p:sp>
        <p:nvSpPr>
          <p:cNvPr id="5" name="TextBox 4"/>
          <p:cNvSpPr txBox="1"/>
          <p:nvPr/>
        </p:nvSpPr>
        <p:spPr>
          <a:xfrm>
            <a:off x="457200" y="6131917"/>
            <a:ext cx="10668000" cy="707886"/>
          </a:xfrm>
          <a:prstGeom prst="rect">
            <a:avLst/>
          </a:prstGeom>
          <a:noFill/>
        </p:spPr>
        <p:txBody>
          <a:bodyPr wrap="square" rtlCol="0">
            <a:spAutoFit/>
          </a:bodyPr>
          <a:lstStyle/>
          <a:p>
            <a:r>
              <a:rPr lang="en-US" sz="2000" b="1" dirty="0">
                <a:latin typeface="Times New Roman" pitchFamily="18" charset="0"/>
                <a:cs typeface="Times New Roman" pitchFamily="18" charset="0"/>
              </a:rPr>
              <a:t>1 byte=</a:t>
            </a:r>
            <a:r>
              <a:rPr lang="en-US" sz="2000" b="1" dirty="0" err="1">
                <a:latin typeface="Times New Roman" pitchFamily="18" charset="0"/>
                <a:cs typeface="Times New Roman" pitchFamily="18" charset="0"/>
              </a:rPr>
              <a:t>Netid</a:t>
            </a:r>
            <a:r>
              <a:rPr lang="en-US" sz="2000" b="1" dirty="0">
                <a:latin typeface="Times New Roman" pitchFamily="18" charset="0"/>
                <a:cs typeface="Times New Roman" pitchFamily="18" charset="0"/>
              </a:rPr>
              <a:t> with leftmost bit 0  , Number of blocks=2</a:t>
            </a:r>
            <a:r>
              <a:rPr lang="en-US" sz="2000" b="1" baseline="30000" dirty="0">
                <a:latin typeface="Times New Roman" pitchFamily="18" charset="0"/>
                <a:cs typeface="Times New Roman" pitchFamily="18" charset="0"/>
              </a:rPr>
              <a:t>7 </a:t>
            </a:r>
            <a:r>
              <a:rPr lang="en-US" sz="2000" b="1" dirty="0">
                <a:latin typeface="Times New Roman" pitchFamily="18" charset="0"/>
                <a:cs typeface="Times New Roman" pitchFamily="18" charset="0"/>
              </a:rPr>
              <a:t>= 128 , each block=16,777,216 addresses    Many addresses are wasted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686800" cy="685800"/>
          </a:xfrm>
        </p:spPr>
        <p:txBody>
          <a:bodyPr/>
          <a:lstStyle/>
          <a:p>
            <a:r>
              <a:rPr lang="en-US" altLang="en-US" b="1" dirty="0">
                <a:latin typeface="Times New Roman" pitchFamily="18" charset="0"/>
              </a:rPr>
              <a:t>Blocks  in class B</a:t>
            </a:r>
            <a:endParaRPr lang="en-US" b="1"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457200" y="838200"/>
            <a:ext cx="11125200" cy="5029200"/>
          </a:xfrm>
          <a:prstGeom prst="rect">
            <a:avLst/>
          </a:prstGeom>
          <a:noFill/>
          <a:ln w="9525">
            <a:noFill/>
            <a:miter lim="800000"/>
            <a:headEnd/>
            <a:tailEnd/>
          </a:ln>
        </p:spPr>
      </p:pic>
      <p:sp>
        <p:nvSpPr>
          <p:cNvPr id="5" name="TextBox 4"/>
          <p:cNvSpPr txBox="1"/>
          <p:nvPr/>
        </p:nvSpPr>
        <p:spPr>
          <a:xfrm>
            <a:off x="304800" y="5981700"/>
            <a:ext cx="11277600" cy="1015663"/>
          </a:xfrm>
          <a:prstGeom prst="rect">
            <a:avLst/>
          </a:prstGeom>
          <a:noFill/>
        </p:spPr>
        <p:txBody>
          <a:bodyPr wrap="square" rtlCol="0">
            <a:spAutoFit/>
          </a:bodyPr>
          <a:lstStyle/>
          <a:p>
            <a:r>
              <a:rPr lang="en-US" sz="2000" b="1" dirty="0">
                <a:latin typeface="Times New Roman" pitchFamily="18" charset="0"/>
                <a:cs typeface="Times New Roman" pitchFamily="18" charset="0"/>
              </a:rPr>
              <a:t>2 byte = </a:t>
            </a:r>
            <a:r>
              <a:rPr lang="en-US" sz="2000" b="1" dirty="0" err="1">
                <a:latin typeface="Times New Roman" pitchFamily="18" charset="0"/>
                <a:cs typeface="Times New Roman" pitchFamily="18" charset="0"/>
              </a:rPr>
              <a:t>Netid</a:t>
            </a:r>
            <a:r>
              <a:rPr lang="en-US" sz="2000" b="1" dirty="0">
                <a:latin typeface="Times New Roman" pitchFamily="18" charset="0"/>
                <a:cs typeface="Times New Roman" pitchFamily="18" charset="0"/>
              </a:rPr>
              <a:t> with </a:t>
            </a:r>
            <a:r>
              <a:rPr lang="en-US" sz="2000" b="1" dirty="0" err="1">
                <a:latin typeface="Times New Roman" pitchFamily="18" charset="0"/>
                <a:cs typeface="Times New Roman" pitchFamily="18" charset="0"/>
              </a:rPr>
              <a:t>leftmosts</a:t>
            </a:r>
            <a:r>
              <a:rPr lang="en-US" sz="2000" b="1" dirty="0">
                <a:latin typeface="Times New Roman" pitchFamily="18" charset="0"/>
                <a:cs typeface="Times New Roman" pitchFamily="18" charset="0"/>
              </a:rPr>
              <a:t> bit 10  , Number of blocks=2</a:t>
            </a:r>
            <a:r>
              <a:rPr lang="en-US" sz="2000" b="1" baseline="30000" dirty="0">
                <a:latin typeface="Times New Roman" pitchFamily="18" charset="0"/>
                <a:cs typeface="Times New Roman" pitchFamily="18" charset="0"/>
              </a:rPr>
              <a:t>14 </a:t>
            </a:r>
            <a:r>
              <a:rPr lang="en-US" sz="2000" b="1" dirty="0">
                <a:latin typeface="Times New Roman" pitchFamily="18" charset="0"/>
                <a:cs typeface="Times New Roman" pitchFamily="18" charset="0"/>
              </a:rPr>
              <a:t>= 16,384 , each block=65,536 addresses                Many addresses are wasted</a:t>
            </a:r>
          </a:p>
          <a:p>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718"/>
            <a:ext cx="8686800" cy="457200"/>
          </a:xfrm>
        </p:spPr>
        <p:txBody>
          <a:bodyPr>
            <a:normAutofit fontScale="90000"/>
          </a:bodyPr>
          <a:lstStyle/>
          <a:p>
            <a:r>
              <a:rPr lang="en-US" altLang="en-US" b="1" dirty="0">
                <a:latin typeface="Times New Roman" pitchFamily="18" charset="0"/>
              </a:rPr>
              <a:t>Blocks in class C</a:t>
            </a:r>
            <a:r>
              <a:rPr lang="en-US" altLang="en-US" i="1" dirty="0">
                <a:latin typeface="Times New Roman" pitchFamily="18" charset="0"/>
              </a:rPr>
              <a:t/>
            </a:r>
            <a:br>
              <a:rPr lang="en-US" altLang="en-US" i="1" dirty="0">
                <a:latin typeface="Times New Roman" pitchFamily="18" charset="0"/>
              </a:rPr>
            </a:br>
            <a:endParaRPr lang="en-US"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457200" y="838200"/>
            <a:ext cx="10972800" cy="5105400"/>
          </a:xfrm>
          <a:prstGeom prst="rect">
            <a:avLst/>
          </a:prstGeom>
          <a:noFill/>
          <a:ln w="9525">
            <a:noFill/>
            <a:miter lim="800000"/>
            <a:headEnd/>
            <a:tailEnd/>
          </a:ln>
        </p:spPr>
      </p:pic>
      <p:sp>
        <p:nvSpPr>
          <p:cNvPr id="7" name="TextBox 6"/>
          <p:cNvSpPr txBox="1"/>
          <p:nvPr/>
        </p:nvSpPr>
        <p:spPr>
          <a:xfrm>
            <a:off x="457200" y="6077804"/>
            <a:ext cx="11353800" cy="1015663"/>
          </a:xfrm>
          <a:prstGeom prst="rect">
            <a:avLst/>
          </a:prstGeom>
          <a:noFill/>
        </p:spPr>
        <p:txBody>
          <a:bodyPr wrap="square" rtlCol="0">
            <a:spAutoFit/>
          </a:bodyPr>
          <a:lstStyle/>
          <a:p>
            <a:r>
              <a:rPr lang="en-US" sz="2000" b="1" dirty="0">
                <a:latin typeface="Times New Roman" pitchFamily="18" charset="0"/>
                <a:cs typeface="Times New Roman" pitchFamily="18" charset="0"/>
              </a:rPr>
              <a:t>3 byte = </a:t>
            </a:r>
            <a:r>
              <a:rPr lang="en-US" sz="2000" b="1" dirty="0" err="1">
                <a:latin typeface="Times New Roman" pitchFamily="18" charset="0"/>
                <a:cs typeface="Times New Roman" pitchFamily="18" charset="0"/>
              </a:rPr>
              <a:t>Netid</a:t>
            </a:r>
            <a:r>
              <a:rPr lang="en-US" sz="2000" b="1" dirty="0">
                <a:latin typeface="Times New Roman" pitchFamily="18" charset="0"/>
                <a:cs typeface="Times New Roman" pitchFamily="18" charset="0"/>
              </a:rPr>
              <a:t> with leftmost bits 110  , Number of blocks=2</a:t>
            </a:r>
            <a:r>
              <a:rPr lang="en-US" sz="2000" b="1" baseline="30000" dirty="0">
                <a:latin typeface="Times New Roman" pitchFamily="18" charset="0"/>
                <a:cs typeface="Times New Roman" pitchFamily="18" charset="0"/>
              </a:rPr>
              <a:t>21 </a:t>
            </a:r>
            <a:r>
              <a:rPr lang="en-US" sz="2000" b="1" dirty="0">
                <a:latin typeface="Times New Roman" pitchFamily="18" charset="0"/>
                <a:cs typeface="Times New Roman" pitchFamily="18" charset="0"/>
              </a:rPr>
              <a:t>= 2,097,152 , each block=256 addresses .   Not so organizations are so small to have a class C block.</a:t>
            </a:r>
          </a:p>
          <a:p>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7804"/>
            <a:ext cx="11582400" cy="838200"/>
          </a:xfrm>
        </p:spPr>
        <p:txBody>
          <a:bodyPr/>
          <a:lstStyle/>
          <a:p>
            <a:r>
              <a:rPr lang="en-US" b="1" dirty="0">
                <a:latin typeface="Times New Roman" pitchFamily="18" charset="0"/>
                <a:cs typeface="Times New Roman" pitchFamily="18" charset="0"/>
              </a:rPr>
              <a:t>The single block in class D</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1219200"/>
            <a:ext cx="10668000" cy="2438400"/>
          </a:xfrm>
          <a:prstGeom prst="rect">
            <a:avLst/>
          </a:prstGeom>
          <a:noFill/>
          <a:ln w="9525">
            <a:noFill/>
            <a:miter lim="800000"/>
            <a:headEnd/>
            <a:tailEnd/>
          </a:ln>
          <a:effectLst/>
        </p:spPr>
      </p:pic>
      <p:sp>
        <p:nvSpPr>
          <p:cNvPr id="5" name="TextBox 4"/>
          <p:cNvSpPr txBox="1"/>
          <p:nvPr/>
        </p:nvSpPr>
        <p:spPr>
          <a:xfrm>
            <a:off x="381000" y="3770069"/>
            <a:ext cx="11430000" cy="3046988"/>
          </a:xfrm>
          <a:prstGeom prst="rect">
            <a:avLst/>
          </a:prstGeom>
          <a:noFill/>
        </p:spPr>
        <p:txBody>
          <a:bodyPr wrap="square" rtlCol="0">
            <a:spAutoFit/>
          </a:bodyPr>
          <a:lstStyle/>
          <a:p>
            <a:pPr algn="just">
              <a:buFont typeface="Wingdings" pitchFamily="2" charset="2"/>
              <a:buChar char="ü"/>
            </a:pPr>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Designed for multicasting</a:t>
            </a:r>
          </a:p>
          <a:p>
            <a:pPr algn="just">
              <a:buFont typeface="Wingdings" pitchFamily="2" charset="2"/>
              <a:buChar char="ü"/>
            </a:pPr>
            <a:r>
              <a:rPr lang="en-US" sz="2800" dirty="0">
                <a:latin typeface="Times New Roman" pitchFamily="18" charset="0"/>
                <a:cs typeface="Times New Roman" pitchFamily="18" charset="0"/>
              </a:rPr>
              <a:t> Each address in this class is used to define one group of hosts on the internet.</a:t>
            </a:r>
          </a:p>
          <a:p>
            <a:pPr algn="just">
              <a:buFont typeface="Wingdings" pitchFamily="2" charset="2"/>
              <a:buChar char="ü"/>
            </a:pPr>
            <a:r>
              <a:rPr lang="en-US" sz="2800" dirty="0">
                <a:latin typeface="Times New Roman" pitchFamily="18" charset="0"/>
                <a:cs typeface="Times New Roman" pitchFamily="18" charset="0"/>
              </a:rPr>
              <a:t> When a group is assigned an address in this class, every host that is a member of this group will have a multicast address in addition to its normal (</a:t>
            </a:r>
            <a:r>
              <a:rPr lang="en-US" sz="2800" dirty="0" err="1">
                <a:latin typeface="Times New Roman" pitchFamily="18" charset="0"/>
                <a:cs typeface="Times New Roman" pitchFamily="18" charset="0"/>
              </a:rPr>
              <a:t>unicast</a:t>
            </a:r>
            <a:r>
              <a:rPr lang="en-US" sz="2800" dirty="0">
                <a:latin typeface="Times New Roman" pitchFamily="18" charset="0"/>
                <a:cs typeface="Times New Roman" pitchFamily="18" charset="0"/>
              </a:rPr>
              <a:t>) address.</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66700"/>
            <a:ext cx="11582400" cy="838200"/>
          </a:xfrm>
        </p:spPr>
        <p:txBody>
          <a:bodyPr/>
          <a:lstStyle/>
          <a:p>
            <a:r>
              <a:rPr lang="en-US" b="1" dirty="0">
                <a:latin typeface="Times New Roman" pitchFamily="18" charset="0"/>
                <a:cs typeface="Times New Roman" pitchFamily="18" charset="0"/>
              </a:rPr>
              <a:t>The single block in class E</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685800" y="1524001"/>
            <a:ext cx="10668000" cy="2362200"/>
          </a:xfrm>
          <a:prstGeom prst="rect">
            <a:avLst/>
          </a:prstGeom>
          <a:noFill/>
          <a:ln w="9525">
            <a:noFill/>
            <a:miter lim="800000"/>
            <a:headEnd/>
            <a:tailEnd/>
          </a:ln>
          <a:effectLst/>
        </p:spPr>
      </p:pic>
      <p:sp>
        <p:nvSpPr>
          <p:cNvPr id="7" name="TextBox 6"/>
          <p:cNvSpPr txBox="1"/>
          <p:nvPr/>
        </p:nvSpPr>
        <p:spPr>
          <a:xfrm>
            <a:off x="762000" y="4343400"/>
            <a:ext cx="10591800" cy="1077218"/>
          </a:xfrm>
          <a:prstGeom prst="rect">
            <a:avLst/>
          </a:prstGeom>
          <a:noFill/>
        </p:spPr>
        <p:txBody>
          <a:bodyPr wrap="square" rtlCol="0">
            <a:spAutoFit/>
          </a:bodyPr>
          <a:lstStyle/>
          <a:p>
            <a:r>
              <a:rPr lang="en-US" sz="3200" b="1" dirty="0">
                <a:latin typeface="Times New Roman" pitchFamily="18" charset="0"/>
                <a:cs typeface="Times New Roman" pitchFamily="18" charset="0"/>
              </a:rPr>
              <a:t>The only block of class E addresses was reserved for future purposes.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763000" cy="685800"/>
          </a:xfrm>
        </p:spPr>
        <p:txBody>
          <a:bodyPr/>
          <a:lstStyle/>
          <a:p>
            <a:r>
              <a:rPr lang="en-US" b="1" dirty="0">
                <a:latin typeface="Times New Roman" pitchFamily="18" charset="0"/>
                <a:cs typeface="Times New Roman" pitchFamily="18" charset="0"/>
              </a:rPr>
              <a:t>Two  Level  Addressing</a:t>
            </a:r>
          </a:p>
        </p:txBody>
      </p:sp>
      <p:sp>
        <p:nvSpPr>
          <p:cNvPr id="3" name="Content Placeholder 2"/>
          <p:cNvSpPr>
            <a:spLocks noGrp="1"/>
          </p:cNvSpPr>
          <p:nvPr>
            <p:ph idx="1"/>
          </p:nvPr>
        </p:nvSpPr>
        <p:spPr>
          <a:xfrm>
            <a:off x="457200" y="1066802"/>
            <a:ext cx="11506200" cy="1981199"/>
          </a:xfrm>
        </p:spPr>
        <p:txBody>
          <a:bodyPr>
            <a:normAutofit/>
          </a:bodyPr>
          <a:lstStyle/>
          <a:p>
            <a:pPr algn="just">
              <a:buFont typeface="Wingdings" pitchFamily="2" charset="2"/>
              <a:buChar char="ü"/>
            </a:pPr>
            <a:r>
              <a:rPr lang="en-US" sz="2800" b="1" dirty="0">
                <a:latin typeface="Times New Roman" pitchFamily="18" charset="0"/>
                <a:cs typeface="Times New Roman" pitchFamily="18" charset="0"/>
              </a:rPr>
              <a:t>All addresses in a network belonged to a single block</a:t>
            </a:r>
          </a:p>
          <a:p>
            <a:pPr algn="just">
              <a:buFont typeface="Wingdings" pitchFamily="2" charset="2"/>
              <a:buChar char="ü"/>
            </a:pPr>
            <a:r>
              <a:rPr lang="en-US" sz="2800" b="1" dirty="0">
                <a:latin typeface="Times New Roman" pitchFamily="18" charset="0"/>
                <a:cs typeface="Times New Roman" pitchFamily="18" charset="0"/>
              </a:rPr>
              <a:t>Each address in </a:t>
            </a:r>
            <a:r>
              <a:rPr lang="en-US" sz="2800" b="1" dirty="0" err="1">
                <a:latin typeface="Times New Roman" pitchFamily="18" charset="0"/>
                <a:cs typeface="Times New Roman" pitchFamily="18" charset="0"/>
              </a:rPr>
              <a:t>classful</a:t>
            </a:r>
            <a:r>
              <a:rPr lang="en-US" sz="2800" b="1" dirty="0">
                <a:latin typeface="Times New Roman" pitchFamily="18" charset="0"/>
                <a:cs typeface="Times New Roman" pitchFamily="18" charset="0"/>
              </a:rPr>
              <a:t> addressing contains two parts: </a:t>
            </a:r>
            <a:r>
              <a:rPr lang="en-US" sz="2800" b="1" dirty="0" err="1">
                <a:latin typeface="Times New Roman" pitchFamily="18" charset="0"/>
                <a:cs typeface="Times New Roman" pitchFamily="18" charset="0"/>
              </a:rPr>
              <a:t>netid</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hostid</a:t>
            </a:r>
            <a:endParaRPr lang="en-US" sz="2800" b="1" dirty="0">
              <a:latin typeface="Times New Roman" pitchFamily="18" charset="0"/>
              <a:cs typeface="Times New Roman" pitchFamily="18" charset="0"/>
            </a:endParaRPr>
          </a:p>
          <a:p>
            <a:pPr algn="just">
              <a:buFont typeface="Wingdings" pitchFamily="2" charset="2"/>
              <a:buChar char="ü"/>
            </a:pP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netid</a:t>
            </a:r>
            <a:r>
              <a:rPr lang="en-US" sz="2800" b="1" dirty="0">
                <a:latin typeface="Times New Roman" pitchFamily="18" charset="0"/>
                <a:cs typeface="Times New Roman" pitchFamily="18" charset="0"/>
              </a:rPr>
              <a:t> defines the network and </a:t>
            </a:r>
            <a:r>
              <a:rPr lang="en-US" sz="2800" b="1" dirty="0" err="1">
                <a:latin typeface="Times New Roman" pitchFamily="18" charset="0"/>
                <a:cs typeface="Times New Roman" pitchFamily="18" charset="0"/>
              </a:rPr>
              <a:t>hostid</a:t>
            </a:r>
            <a:r>
              <a:rPr lang="en-US" sz="2800" b="1" dirty="0">
                <a:latin typeface="Times New Roman" pitchFamily="18" charset="0"/>
                <a:cs typeface="Times New Roman" pitchFamily="18" charset="0"/>
              </a:rPr>
              <a:t> defines particular host connected to that network.</a:t>
            </a:r>
          </a:p>
          <a:p>
            <a:pPr algn="just">
              <a:buFont typeface="Wingdings" pitchFamily="2" charset="2"/>
              <a:buChar char="ü"/>
            </a:pPr>
            <a:endParaRPr lang="en-US" sz="24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533400" y="3200403"/>
            <a:ext cx="11049000" cy="34020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04800"/>
            <a:ext cx="11582400" cy="838200"/>
          </a:xfrm>
        </p:spPr>
        <p:txBody>
          <a:bodyPr/>
          <a:lstStyle/>
          <a:p>
            <a:r>
              <a:rPr lang="en-US" b="1" dirty="0">
                <a:latin typeface="Times New Roman" pitchFamily="18" charset="0"/>
                <a:cs typeface="Times New Roman" pitchFamily="18" charset="0"/>
              </a:rPr>
              <a:t>Example:</a:t>
            </a:r>
          </a:p>
        </p:txBody>
      </p:sp>
      <p:pic>
        <p:nvPicPr>
          <p:cNvPr id="4" name="Picture 6"/>
          <p:cNvPicPr>
            <a:picLocks noGrp="1" noChangeAspect="1" noChangeArrowheads="1"/>
          </p:cNvPicPr>
          <p:nvPr>
            <p:ph idx="1"/>
          </p:nvPr>
        </p:nvPicPr>
        <p:blipFill>
          <a:blip r:embed="rId2" cstate="print">
            <a:lum bright="-3000" contrast="9000"/>
          </a:blip>
          <a:srcRect/>
          <a:stretch>
            <a:fillRect/>
          </a:stretch>
        </p:blipFill>
        <p:spPr bwMode="auto">
          <a:xfrm>
            <a:off x="406400" y="1447800"/>
            <a:ext cx="11176000" cy="51054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04800"/>
            <a:ext cx="12166600" cy="838200"/>
          </a:xfrm>
        </p:spPr>
        <p:txBody>
          <a:bodyPr>
            <a:normAutofit fontScale="90000"/>
          </a:bodyPr>
          <a:lstStyle/>
          <a:p>
            <a:r>
              <a:rPr lang="en-US" altLang="en-US" b="1" dirty="0">
                <a:latin typeface="Times New Roman" pitchFamily="18" charset="0"/>
                <a:cs typeface="Times New Roman" pitchFamily="18" charset="0"/>
              </a:rPr>
              <a:t>Information  extraction  in </a:t>
            </a:r>
            <a:r>
              <a:rPr lang="en-US" altLang="en-US" b="1" dirty="0" err="1">
                <a:latin typeface="Times New Roman" pitchFamily="18" charset="0"/>
                <a:cs typeface="Times New Roman" pitchFamily="18" charset="0"/>
              </a:rPr>
              <a:t>classful</a:t>
            </a:r>
            <a:r>
              <a:rPr lang="en-US" altLang="en-US" b="1" dirty="0">
                <a:latin typeface="Times New Roman" pitchFamily="18" charset="0"/>
                <a:cs typeface="Times New Roman" pitchFamily="18" charset="0"/>
              </a:rPr>
              <a:t>  addressing</a:t>
            </a:r>
            <a:r>
              <a:rPr lang="en-US" altLang="en-US" i="1" dirty="0">
                <a:latin typeface="Times New Roman" pitchFamily="18" charset="0"/>
              </a:rPr>
              <a:t/>
            </a:r>
            <a:br>
              <a:rPr lang="en-US" altLang="en-US" i="1" dirty="0">
                <a:latin typeface="Times New Roman" pitchFamily="18" charset="0"/>
              </a:rPr>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06400" y="1143001"/>
            <a:ext cx="11328400" cy="3529716"/>
          </a:xfrm>
          <a:prstGeom prst="rect">
            <a:avLst/>
          </a:prstGeom>
          <a:noFill/>
          <a:ln w="9525">
            <a:noFill/>
            <a:miter lim="800000"/>
            <a:headEnd/>
            <a:tailEnd/>
          </a:ln>
        </p:spPr>
      </p:pic>
      <p:sp>
        <p:nvSpPr>
          <p:cNvPr id="6" name="TextBox 5"/>
          <p:cNvSpPr txBox="1"/>
          <p:nvPr/>
        </p:nvSpPr>
        <p:spPr>
          <a:xfrm>
            <a:off x="406400" y="4672716"/>
            <a:ext cx="11582400" cy="2215991"/>
          </a:xfrm>
          <a:prstGeom prst="rect">
            <a:avLst/>
          </a:prstGeom>
          <a:noFill/>
        </p:spPr>
        <p:txBody>
          <a:bodyPr wrap="square" rtlCol="0">
            <a:spAutoFit/>
          </a:bodyPr>
          <a:lstStyle/>
          <a:p>
            <a:pPr marL="342900" indent="-342900">
              <a:buAutoNum type="arabicPeriod"/>
            </a:pPr>
            <a:r>
              <a:rPr lang="en-US" sz="2400" b="1" dirty="0">
                <a:latin typeface="Times New Roman" pitchFamily="18" charset="0"/>
                <a:cs typeface="Times New Roman" pitchFamily="18" charset="0"/>
              </a:rPr>
              <a:t>The number of addresses in the block, N , can be found using N = 2</a:t>
            </a:r>
            <a:r>
              <a:rPr lang="en-US" sz="2400" b="1" baseline="30000" dirty="0">
                <a:latin typeface="Times New Roman" pitchFamily="18" charset="0"/>
                <a:cs typeface="Times New Roman" pitchFamily="18" charset="0"/>
              </a:rPr>
              <a:t>32-n</a:t>
            </a:r>
          </a:p>
          <a:p>
            <a:pPr marL="342900" indent="-342900">
              <a:buAutoNum type="arabicPeriod"/>
            </a:pPr>
            <a:r>
              <a:rPr lang="en-US" sz="2400" b="1" dirty="0">
                <a:latin typeface="Times New Roman" pitchFamily="18" charset="0"/>
                <a:cs typeface="Times New Roman" pitchFamily="18" charset="0"/>
              </a:rPr>
              <a:t>To find the first address, we keep the n leftmost bits and set the (32-n) rightmost bits all to 0s.</a:t>
            </a:r>
          </a:p>
          <a:p>
            <a:pPr marL="342900" indent="-342900">
              <a:buAutoNum type="arabicPeriod"/>
            </a:pPr>
            <a:r>
              <a:rPr lang="en-US" sz="2400" b="1" dirty="0">
                <a:latin typeface="Times New Roman" pitchFamily="18" charset="0"/>
                <a:cs typeface="Times New Roman" pitchFamily="18" charset="0"/>
              </a:rPr>
              <a:t>To find the last address, we keep the n leftmost bits and set the (32-n) rightmost bits all to 1s.</a:t>
            </a:r>
          </a:p>
          <a:p>
            <a:pPr marL="342900" indent="-342900">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20762"/>
            <a:ext cx="11430000" cy="4525963"/>
          </a:xfrm>
        </p:spPr>
        <p:txBody>
          <a:bodyPr>
            <a:noAutofit/>
          </a:bodyPr>
          <a:lstStyle/>
          <a:p>
            <a:pPr algn="just">
              <a:buClr>
                <a:schemeClr val="tx1">
                  <a:lumMod val="75000"/>
                  <a:lumOff val="25000"/>
                </a:schemeClr>
              </a:buClr>
            </a:pPr>
            <a:r>
              <a:rPr lang="en-US" sz="3200" dirty="0">
                <a:latin typeface="Times New Roman" pitchFamily="18" charset="0"/>
                <a:cs typeface="Times New Roman" pitchFamily="18" charset="0"/>
              </a:rPr>
              <a:t>Packets in the network layer are called datagram.</a:t>
            </a:r>
          </a:p>
          <a:p>
            <a:pPr algn="just">
              <a:buClr>
                <a:schemeClr val="tx1">
                  <a:lumMod val="75000"/>
                  <a:lumOff val="25000"/>
                </a:schemeClr>
              </a:buClr>
            </a:pPr>
            <a:r>
              <a:rPr lang="en-US" sz="3200" dirty="0">
                <a:latin typeface="Times New Roman" pitchFamily="18" charset="0"/>
                <a:cs typeface="Times New Roman" pitchFamily="18" charset="0"/>
              </a:rPr>
              <a:t>It is a variable length packet consisting of two parts:-</a:t>
            </a:r>
          </a:p>
          <a:p>
            <a:pPr lvl="1" algn="just">
              <a:buClr>
                <a:schemeClr val="tx1">
                  <a:lumMod val="75000"/>
                  <a:lumOff val="25000"/>
                </a:schemeClr>
              </a:buClr>
              <a:buFont typeface="Wingdings" pitchFamily="2" charset="2"/>
              <a:buChar char="Ø"/>
            </a:pPr>
            <a:r>
              <a:rPr lang="en-US" sz="3200" dirty="0">
                <a:latin typeface="Times New Roman" pitchFamily="18" charset="0"/>
                <a:cs typeface="Times New Roman" pitchFamily="18" charset="0"/>
              </a:rPr>
              <a:t> Header </a:t>
            </a:r>
          </a:p>
          <a:p>
            <a:pPr lvl="1" algn="just">
              <a:buClr>
                <a:schemeClr val="tx1">
                  <a:lumMod val="75000"/>
                  <a:lumOff val="25000"/>
                </a:schemeClr>
              </a:buClr>
              <a:buFont typeface="Wingdings" pitchFamily="2" charset="2"/>
              <a:buChar char="Ø"/>
            </a:pPr>
            <a:r>
              <a:rPr lang="en-US" sz="3200" dirty="0">
                <a:latin typeface="Times New Roman" pitchFamily="18" charset="0"/>
                <a:cs typeface="Times New Roman" pitchFamily="18" charset="0"/>
              </a:rPr>
              <a:t> Data</a:t>
            </a:r>
          </a:p>
          <a:p>
            <a:pPr marL="393192" lvl="1" indent="0" algn="just">
              <a:buClr>
                <a:schemeClr val="tx1">
                  <a:lumMod val="75000"/>
                  <a:lumOff val="25000"/>
                </a:schemeClr>
              </a:buClr>
              <a:buNone/>
            </a:pPr>
            <a:endParaRPr lang="en-US" sz="3200" dirty="0">
              <a:latin typeface="Times New Roman" pitchFamily="18" charset="0"/>
              <a:cs typeface="Times New Roman" pitchFamily="18" charset="0"/>
            </a:endParaRPr>
          </a:p>
          <a:p>
            <a:pPr algn="just">
              <a:buClr>
                <a:schemeClr val="tx1">
                  <a:lumMod val="75000"/>
                  <a:lumOff val="25000"/>
                </a:schemeClr>
              </a:buClr>
              <a:buFont typeface="Wingdings" pitchFamily="2" charset="2"/>
              <a:buChar char="q"/>
            </a:pPr>
            <a:r>
              <a:rPr lang="en-US" sz="3200" b="1" dirty="0">
                <a:latin typeface="Times New Roman" pitchFamily="18" charset="0"/>
                <a:cs typeface="Times New Roman" pitchFamily="18" charset="0"/>
              </a:rPr>
              <a:t>Header:</a:t>
            </a:r>
            <a:r>
              <a:rPr lang="en-US" sz="3200" dirty="0">
                <a:latin typeface="Times New Roman" pitchFamily="18" charset="0"/>
                <a:cs typeface="Times New Roman" pitchFamily="18" charset="0"/>
              </a:rPr>
              <a:t> </a:t>
            </a:r>
          </a:p>
          <a:p>
            <a:pPr algn="just">
              <a:buClr>
                <a:schemeClr val="tx1">
                  <a:lumMod val="75000"/>
                  <a:lumOff val="25000"/>
                </a:schemeClr>
              </a:buClr>
              <a:buFont typeface="Wingdings" pitchFamily="2" charset="2"/>
              <a:buChar char="ü"/>
            </a:pPr>
            <a:r>
              <a:rPr lang="en-US" sz="3200" dirty="0">
                <a:latin typeface="Times New Roman" pitchFamily="18" charset="0"/>
                <a:cs typeface="Times New Roman" pitchFamily="18" charset="0"/>
              </a:rPr>
              <a:t> 20 to 60 bytes in length </a:t>
            </a:r>
          </a:p>
          <a:p>
            <a:pPr algn="just">
              <a:buClr>
                <a:schemeClr val="tx1">
                  <a:lumMod val="75000"/>
                  <a:lumOff val="25000"/>
                </a:schemeClr>
              </a:buClr>
              <a:buFont typeface="Wingdings" pitchFamily="2" charset="2"/>
              <a:buChar char="ü"/>
            </a:pPr>
            <a:r>
              <a:rPr lang="en-US" sz="3200" dirty="0">
                <a:latin typeface="Times New Roman" pitchFamily="18" charset="0"/>
                <a:cs typeface="Times New Roman" pitchFamily="18" charset="0"/>
              </a:rPr>
              <a:t> contains information essential to routing and delivery.</a:t>
            </a:r>
          </a:p>
          <a:p>
            <a:pPr algn="just">
              <a:buClr>
                <a:schemeClr val="tx1">
                  <a:lumMod val="75000"/>
                  <a:lumOff val="25000"/>
                </a:schemeClr>
              </a:buClr>
              <a:buFont typeface="Wingdings" pitchFamily="2" charset="2"/>
              <a:buChar char="ü"/>
            </a:pPr>
            <a:r>
              <a:rPr lang="en-US" sz="3200" dirty="0">
                <a:latin typeface="Times New Roman" pitchFamily="18" charset="0"/>
                <a:cs typeface="Times New Roman" pitchFamily="18" charset="0"/>
              </a:rPr>
              <a:t>In TCP/IP it is customary to show header in 4 byte section.</a:t>
            </a:r>
          </a:p>
        </p:txBody>
      </p:sp>
      <p:sp>
        <p:nvSpPr>
          <p:cNvPr id="3" name="Title 2"/>
          <p:cNvSpPr>
            <a:spLocks noGrp="1"/>
          </p:cNvSpPr>
          <p:nvPr>
            <p:ph type="title"/>
          </p:nvPr>
        </p:nvSpPr>
        <p:spPr>
          <a:xfrm>
            <a:off x="381000" y="152400"/>
            <a:ext cx="8382000" cy="868362"/>
          </a:xfrm>
        </p:spPr>
        <p:txBody>
          <a:bodyPr/>
          <a:lstStyle/>
          <a:p>
            <a:r>
              <a:rPr lang="en-US" dirty="0" err="1">
                <a:solidFill>
                  <a:srgbClr val="FF0000"/>
                </a:solidFill>
                <a:effectLst/>
                <a:latin typeface="Times New Roman" pitchFamily="18" charset="0"/>
                <a:cs typeface="Times New Roman" pitchFamily="18" charset="0"/>
              </a:rPr>
              <a:t>Datagrams</a:t>
            </a:r>
            <a:endParaRPr lang="en-US" dirty="0">
              <a:solidFill>
                <a:srgbClr val="FF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05717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609600"/>
          </a:xfrm>
        </p:spPr>
        <p:txBody>
          <a:bodyPr>
            <a:normAutofit fontScale="90000"/>
          </a:bodyPr>
          <a:lstStyle/>
          <a:p>
            <a:r>
              <a:rPr lang="en-US" b="1" dirty="0">
                <a:latin typeface="Times New Roman" pitchFamily="18" charset="0"/>
                <a:cs typeface="Times New Roman" pitchFamily="18" charset="0"/>
              </a:rPr>
              <a:t>Example</a:t>
            </a:r>
          </a:p>
        </p:txBody>
      </p:sp>
      <p:sp>
        <p:nvSpPr>
          <p:cNvPr id="4" name="Text Box 2"/>
          <p:cNvSpPr txBox="1">
            <a:spLocks noGrp="1" noChangeArrowheads="1"/>
          </p:cNvSpPr>
          <p:nvPr>
            <p:ph idx="1"/>
          </p:nvPr>
        </p:nvSpPr>
        <p:spPr bwMode="auto">
          <a:xfrm>
            <a:off x="457200" y="1219200"/>
            <a:ext cx="11353800" cy="5336846"/>
          </a:xfrm>
          <a:prstGeom prst="rect">
            <a:avLst/>
          </a:prstGeom>
          <a:noFill/>
          <a:ln w="9525">
            <a:noFill/>
            <a:miter lim="800000"/>
            <a:headEnd/>
            <a:tailEnd/>
          </a:ln>
          <a:effectLst/>
        </p:spPr>
        <p:txBody>
          <a:bodyPr wrap="square">
            <a:spAutoFit/>
          </a:bodyPr>
          <a:lstStyle/>
          <a:p>
            <a:pPr algn="just">
              <a:buNone/>
              <a:tabLst>
                <a:tab pos="457200" algn="l"/>
              </a:tabLst>
            </a:pPr>
            <a:r>
              <a:rPr lang="en-US" altLang="zh-TW" sz="2400" dirty="0">
                <a:latin typeface="Times New Roman" pitchFamily="18" charset="0"/>
                <a:ea typeface="新細明體" pitchFamily="18" charset="-120"/>
                <a:cs typeface="Times New Roman" pitchFamily="18" charset="0"/>
              </a:rPr>
              <a:t>   </a:t>
            </a:r>
            <a:r>
              <a:rPr lang="en-US" altLang="zh-TW" sz="4000" dirty="0">
                <a:latin typeface="Times New Roman" pitchFamily="18" charset="0"/>
                <a:ea typeface="新細明體" pitchFamily="18" charset="-120"/>
                <a:cs typeface="Times New Roman" pitchFamily="18" charset="0"/>
              </a:rPr>
              <a:t>An address in a block is given as 73.22.17.25.Find the number of addresses in the block, the first address, and the last address.</a:t>
            </a:r>
          </a:p>
          <a:p>
            <a:pPr algn="just">
              <a:buNone/>
              <a:tabLst>
                <a:tab pos="457200" algn="l"/>
              </a:tabLst>
            </a:pPr>
            <a:endParaRPr lang="en-US" altLang="zh-TW" sz="4000" i="1" dirty="0">
              <a:solidFill>
                <a:schemeClr val="hlink"/>
              </a:solidFill>
              <a:latin typeface="Times New Roman" pitchFamily="18" charset="0"/>
              <a:ea typeface="新細明體" pitchFamily="18" charset="-120"/>
              <a:cs typeface="Times New Roman" pitchFamily="18" charset="0"/>
            </a:endParaRPr>
          </a:p>
          <a:p>
            <a:pPr algn="just">
              <a:buNone/>
              <a:tabLst>
                <a:tab pos="457200" algn="l"/>
              </a:tabLst>
            </a:pPr>
            <a:r>
              <a:rPr lang="en-US" altLang="zh-TW" sz="4000" i="1" dirty="0">
                <a:solidFill>
                  <a:schemeClr val="hlink"/>
                </a:solidFill>
                <a:latin typeface="Times New Roman" pitchFamily="18" charset="0"/>
                <a:ea typeface="新細明體" pitchFamily="18" charset="-120"/>
                <a:cs typeface="Times New Roman" pitchFamily="18" charset="0"/>
              </a:rPr>
              <a:t>Solution</a:t>
            </a:r>
          </a:p>
          <a:p>
            <a:pPr algn="just">
              <a:buNone/>
              <a:tabLst>
                <a:tab pos="457200" algn="l"/>
              </a:tabLst>
            </a:pPr>
            <a:r>
              <a:rPr lang="en-US" altLang="zh-TW" sz="4000" i="1" dirty="0">
                <a:solidFill>
                  <a:schemeClr val="hlink"/>
                </a:solidFill>
                <a:latin typeface="Times New Roman" pitchFamily="18" charset="0"/>
                <a:ea typeface="新細明體" pitchFamily="18" charset="-120"/>
                <a:cs typeface="Times New Roman" pitchFamily="18" charset="0"/>
              </a:rPr>
              <a:t>As 73 is in between 0 &amp; 127, its Class=A , n=8</a:t>
            </a:r>
          </a:p>
          <a:p>
            <a:pPr algn="just">
              <a:buNone/>
              <a:tabLst>
                <a:tab pos="457200" algn="l"/>
              </a:tabLst>
            </a:pPr>
            <a:endParaRPr lang="en-US" altLang="zh-TW" sz="4000" b="1" i="1" dirty="0">
              <a:solidFill>
                <a:schemeClr val="hlink"/>
              </a:solidFill>
              <a:latin typeface="Times New Roman" pitchFamily="18" charset="0"/>
              <a:ea typeface="新細明體" pitchFamily="18" charset="-120"/>
              <a:cs typeface="Times New Roman" pitchFamily="18" charset="0"/>
            </a:endParaRPr>
          </a:p>
          <a:p>
            <a:pPr algn="just">
              <a:buNone/>
              <a:tabLst>
                <a:tab pos="457200" algn="l"/>
              </a:tabLst>
            </a:pPr>
            <a:endParaRPr lang="en-US" altLang="zh-TW" sz="2400" dirty="0">
              <a:latin typeface="Times New Roman" pitchFamily="18" charset="0"/>
              <a:ea typeface="新細明體" pitchFamily="18" charset="-12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686800" cy="838200"/>
          </a:xfrm>
        </p:spPr>
        <p:txBody>
          <a:bodyPr>
            <a:normAutofit/>
          </a:bodyPr>
          <a:lstStyle/>
          <a:p>
            <a:r>
              <a:rPr lang="en-US" b="1" dirty="0">
                <a:latin typeface="Times New Roman" pitchFamily="18" charset="0"/>
                <a:cs typeface="Times New Roman" pitchFamily="18" charset="0"/>
              </a:rPr>
              <a:t>Solution</a:t>
            </a:r>
          </a:p>
        </p:txBody>
      </p:sp>
      <p:pic>
        <p:nvPicPr>
          <p:cNvPr id="4" name="Picture 10"/>
          <p:cNvPicPr>
            <a:picLocks noGrp="1" noChangeAspect="1" noChangeArrowheads="1"/>
          </p:cNvPicPr>
          <p:nvPr>
            <p:ph idx="1"/>
          </p:nvPr>
        </p:nvPicPr>
        <p:blipFill>
          <a:blip r:embed="rId2" cstate="print">
            <a:lum bright="-17000" contrast="35000"/>
          </a:blip>
          <a:srcRect/>
          <a:stretch>
            <a:fillRect/>
          </a:stretch>
        </p:blipFill>
        <p:spPr bwMode="auto">
          <a:xfrm>
            <a:off x="609600" y="838200"/>
            <a:ext cx="10972800" cy="3124200"/>
          </a:xfrm>
          <a:prstGeom prst="rect">
            <a:avLst/>
          </a:prstGeom>
          <a:noFill/>
          <a:ln w="9525">
            <a:noFill/>
            <a:miter lim="800000"/>
            <a:headEnd/>
            <a:tailEnd/>
          </a:ln>
          <a:effectLst/>
        </p:spPr>
      </p:pic>
      <p:sp>
        <p:nvSpPr>
          <p:cNvPr id="5" name="TextBox 4"/>
          <p:cNvSpPr txBox="1"/>
          <p:nvPr/>
        </p:nvSpPr>
        <p:spPr>
          <a:xfrm>
            <a:off x="152400" y="4114800"/>
            <a:ext cx="11734800" cy="2215991"/>
          </a:xfrm>
          <a:prstGeom prst="rect">
            <a:avLst/>
          </a:prstGeom>
          <a:noFill/>
        </p:spPr>
        <p:txBody>
          <a:bodyPr wrap="square" rtlCol="0">
            <a:spAutoFit/>
          </a:bodyPr>
          <a:lstStyle/>
          <a:p>
            <a:pPr marL="342900" indent="-342900">
              <a:buAutoNum type="arabicPeriod"/>
            </a:pPr>
            <a:r>
              <a:rPr lang="en-US" sz="2000" b="1" dirty="0">
                <a:latin typeface="Times New Roman" pitchFamily="18" charset="0"/>
                <a:cs typeface="Times New Roman" pitchFamily="18" charset="0"/>
              </a:rPr>
              <a:t>The number of addresses in the block, N , can be found using N = 2</a:t>
            </a:r>
            <a:r>
              <a:rPr lang="en-US" sz="2000" b="1" baseline="30000" dirty="0">
                <a:latin typeface="Times New Roman" pitchFamily="18" charset="0"/>
                <a:cs typeface="Times New Roman" pitchFamily="18" charset="0"/>
              </a:rPr>
              <a:t>32-n </a:t>
            </a:r>
            <a:r>
              <a:rPr lang="en-US" sz="2000" b="1" dirty="0">
                <a:latin typeface="Times New Roman" pitchFamily="18" charset="0"/>
                <a:cs typeface="Times New Roman" pitchFamily="18" charset="0"/>
              </a:rPr>
              <a:t>= 2</a:t>
            </a:r>
            <a:r>
              <a:rPr lang="en-US" sz="2000" b="1" baseline="30000" dirty="0">
                <a:latin typeface="Times New Roman" pitchFamily="18" charset="0"/>
                <a:cs typeface="Times New Roman" pitchFamily="18" charset="0"/>
              </a:rPr>
              <a:t>24 </a:t>
            </a:r>
            <a:r>
              <a:rPr lang="en-US" sz="2000" b="1" dirty="0">
                <a:latin typeface="Times New Roman" pitchFamily="18" charset="0"/>
                <a:cs typeface="Times New Roman" pitchFamily="18" charset="0"/>
              </a:rPr>
              <a:t>=16,777,216</a:t>
            </a:r>
            <a:endParaRPr lang="en-US" sz="2000" b="1" baseline="30000" dirty="0">
              <a:latin typeface="Times New Roman" pitchFamily="18" charset="0"/>
              <a:cs typeface="Times New Roman" pitchFamily="18" charset="0"/>
            </a:endParaRPr>
          </a:p>
          <a:p>
            <a:pPr marL="342900" indent="-342900">
              <a:buAutoNum type="arabicPeriod"/>
            </a:pPr>
            <a:r>
              <a:rPr lang="en-US" sz="2000" b="1" dirty="0">
                <a:latin typeface="Times New Roman" pitchFamily="18" charset="0"/>
                <a:cs typeface="Times New Roman" pitchFamily="18" charset="0"/>
              </a:rPr>
              <a:t>To find the first address, we keep the n leftmost bits and set the (32-n = 24) rightmost bits all to 0s. The first address (called as network address) is 73.0.0.0/8 in which 8 is the value of n and not assigned to any host. </a:t>
            </a:r>
          </a:p>
          <a:p>
            <a:pPr marL="342900" indent="-342900">
              <a:buAutoNum type="arabicPeriod"/>
            </a:pPr>
            <a:r>
              <a:rPr lang="en-US" sz="2000" b="1" dirty="0">
                <a:latin typeface="Times New Roman" pitchFamily="18" charset="0"/>
                <a:cs typeface="Times New Roman" pitchFamily="18" charset="0"/>
              </a:rPr>
              <a:t>To find the last address, we keep the n leftmost bits as it is and set the (32-n=24) rightmost bits all to 1s. The last address is 73.255.255.255. the last address is normally used for a special purpose.</a:t>
            </a:r>
          </a:p>
          <a:p>
            <a:pPr marL="342900" indent="-342900">
              <a:buAutoNum type="arabicPeriod"/>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idx="1"/>
          </p:nvPr>
        </p:nvSpPr>
        <p:spPr bwMode="auto">
          <a:xfrm>
            <a:off x="228600" y="1143001"/>
            <a:ext cx="11582400" cy="5595378"/>
          </a:xfrm>
          <a:prstGeom prst="rect">
            <a:avLst/>
          </a:prstGeom>
          <a:noFill/>
          <a:ln w="9525">
            <a:noFill/>
            <a:miter lim="800000"/>
            <a:headEnd/>
            <a:tailEnd/>
          </a:ln>
          <a:effectLst/>
        </p:spPr>
        <p:txBody>
          <a:bodyPr wrap="square">
            <a:spAutoFit/>
          </a:bodyPr>
          <a:lstStyle/>
          <a:p>
            <a:pPr algn="just">
              <a:buNone/>
              <a:tabLst>
                <a:tab pos="457200" algn="l"/>
              </a:tabLst>
            </a:pPr>
            <a:r>
              <a:rPr lang="en-US" altLang="zh-TW" sz="3600" dirty="0">
                <a:latin typeface="Times New Roman" pitchFamily="18" charset="0"/>
                <a:ea typeface="新細明體" pitchFamily="18" charset="-120"/>
                <a:cs typeface="Times New Roman" pitchFamily="18" charset="0"/>
              </a:rPr>
              <a:t>    An address in a block is given as 180.8.17.9. Find the number of addresses in the block, the first address, and the last address.</a:t>
            </a:r>
          </a:p>
          <a:p>
            <a:pPr algn="just">
              <a:buNone/>
              <a:tabLst>
                <a:tab pos="457200" algn="l"/>
              </a:tabLst>
            </a:pPr>
            <a:r>
              <a:rPr lang="en-US" altLang="zh-TW" sz="3600" i="1" dirty="0">
                <a:solidFill>
                  <a:schemeClr val="hlink"/>
                </a:solidFill>
                <a:latin typeface="Times New Roman" pitchFamily="18" charset="0"/>
                <a:ea typeface="新細明體" pitchFamily="18" charset="-120"/>
                <a:cs typeface="Times New Roman" pitchFamily="18" charset="0"/>
              </a:rPr>
              <a:t>   </a:t>
            </a:r>
          </a:p>
          <a:p>
            <a:pPr algn="just">
              <a:buNone/>
              <a:tabLst>
                <a:tab pos="457200" algn="l"/>
              </a:tabLst>
            </a:pPr>
            <a:r>
              <a:rPr lang="en-US" altLang="zh-TW" sz="3600" i="1" dirty="0">
                <a:solidFill>
                  <a:schemeClr val="hlink"/>
                </a:solidFill>
                <a:latin typeface="Times New Roman" pitchFamily="18" charset="0"/>
                <a:ea typeface="新細明體" pitchFamily="18" charset="-120"/>
                <a:cs typeface="Times New Roman" pitchFamily="18" charset="0"/>
              </a:rPr>
              <a:t>Solution</a:t>
            </a:r>
          </a:p>
          <a:p>
            <a:pPr algn="just">
              <a:buNone/>
              <a:tabLst>
                <a:tab pos="457200" algn="l"/>
              </a:tabLst>
            </a:pPr>
            <a:r>
              <a:rPr lang="en-US" altLang="zh-TW" sz="4800" b="1" i="1" dirty="0">
                <a:solidFill>
                  <a:schemeClr val="hlink"/>
                </a:solidFill>
                <a:latin typeface="Times New Roman" pitchFamily="18" charset="0"/>
                <a:ea typeface="新細明體" pitchFamily="18" charset="-120"/>
                <a:cs typeface="Times New Roman" pitchFamily="18" charset="0"/>
              </a:rPr>
              <a:t>  </a:t>
            </a:r>
            <a:r>
              <a:rPr lang="en-US" altLang="zh-TW" sz="4800" i="1" dirty="0">
                <a:solidFill>
                  <a:schemeClr val="hlink"/>
                </a:solidFill>
                <a:latin typeface="Times New Roman" pitchFamily="18" charset="0"/>
                <a:ea typeface="新細明體" pitchFamily="18" charset="-120"/>
                <a:cs typeface="Times New Roman" pitchFamily="18" charset="0"/>
              </a:rPr>
              <a:t>As 180 is in between 128 &amp; 191, its Class=B, n=16</a:t>
            </a:r>
          </a:p>
          <a:p>
            <a:pPr algn="just">
              <a:buNone/>
              <a:tabLst>
                <a:tab pos="457200" algn="l"/>
              </a:tabLst>
            </a:pPr>
            <a:endParaRPr lang="en-US" altLang="zh-TW" sz="4800" b="1" i="1" dirty="0">
              <a:solidFill>
                <a:schemeClr val="hlink"/>
              </a:solidFill>
              <a:latin typeface="Times New Roman" pitchFamily="18" charset="0"/>
              <a:ea typeface="新細明體" pitchFamily="18" charset="-120"/>
              <a:cs typeface="Times New Roman" pitchFamily="18" charset="0"/>
            </a:endParaRPr>
          </a:p>
        </p:txBody>
      </p:sp>
      <p:sp>
        <p:nvSpPr>
          <p:cNvPr id="5" name="Title 1"/>
          <p:cNvSpPr>
            <a:spLocks noGrp="1"/>
          </p:cNvSpPr>
          <p:nvPr>
            <p:ph type="title"/>
          </p:nvPr>
        </p:nvSpPr>
        <p:spPr>
          <a:xfrm>
            <a:off x="609600" y="152400"/>
            <a:ext cx="8686800" cy="609600"/>
          </a:xfrm>
        </p:spPr>
        <p:txBody>
          <a:bodyPr>
            <a:normAutofit fontScale="90000"/>
          </a:bodyPr>
          <a:lstStyle/>
          <a:p>
            <a:r>
              <a:rPr lang="en-US" b="1" dirty="0">
                <a:latin typeface="Times New Roman" pitchFamily="18" charset="0"/>
                <a:cs typeface="Times New Roman" pitchFamily="18" charset="0"/>
              </a:rPr>
              <a:t>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93288"/>
            <a:ext cx="8686800" cy="685800"/>
          </a:xfrm>
        </p:spPr>
        <p:txBody>
          <a:bodyPr>
            <a:normAutofit/>
          </a:bodyPr>
          <a:lstStyle/>
          <a:p>
            <a:r>
              <a:rPr lang="en-US" b="1" dirty="0">
                <a:latin typeface="Times New Roman" pitchFamily="18" charset="0"/>
                <a:cs typeface="Times New Roman" pitchFamily="18" charset="0"/>
              </a:rPr>
              <a:t>Solution</a:t>
            </a:r>
          </a:p>
        </p:txBody>
      </p:sp>
      <p:pic>
        <p:nvPicPr>
          <p:cNvPr id="5" name="Picture 10"/>
          <p:cNvPicPr>
            <a:picLocks noGrp="1" noChangeAspect="1" noChangeArrowheads="1"/>
          </p:cNvPicPr>
          <p:nvPr>
            <p:ph idx="1"/>
          </p:nvPr>
        </p:nvPicPr>
        <p:blipFill>
          <a:blip r:embed="rId2" cstate="print"/>
          <a:srcRect/>
          <a:stretch>
            <a:fillRect/>
          </a:stretch>
        </p:blipFill>
        <p:spPr bwMode="auto">
          <a:xfrm>
            <a:off x="304800" y="1066801"/>
            <a:ext cx="11201400" cy="3036487"/>
          </a:xfrm>
          <a:prstGeom prst="rect">
            <a:avLst/>
          </a:prstGeom>
          <a:noFill/>
          <a:ln w="9525">
            <a:noFill/>
            <a:miter lim="800000"/>
            <a:headEnd/>
            <a:tailEnd/>
          </a:ln>
          <a:effectLst/>
        </p:spPr>
      </p:pic>
      <p:sp>
        <p:nvSpPr>
          <p:cNvPr id="6" name="TextBox 5"/>
          <p:cNvSpPr txBox="1"/>
          <p:nvPr/>
        </p:nvSpPr>
        <p:spPr>
          <a:xfrm>
            <a:off x="304800" y="4191001"/>
            <a:ext cx="11201400" cy="2585323"/>
          </a:xfrm>
          <a:prstGeom prst="rect">
            <a:avLst/>
          </a:prstGeom>
          <a:noFill/>
        </p:spPr>
        <p:txBody>
          <a:bodyPr wrap="square" rtlCol="0">
            <a:spAutoFit/>
          </a:bodyPr>
          <a:lstStyle/>
          <a:p>
            <a:pPr marL="342900" indent="-342900">
              <a:buAutoNum type="arabicPeriod"/>
            </a:pPr>
            <a:r>
              <a:rPr lang="en-US" sz="2400" b="1" dirty="0">
                <a:latin typeface="Times New Roman" pitchFamily="18" charset="0"/>
                <a:cs typeface="Times New Roman" pitchFamily="18" charset="0"/>
              </a:rPr>
              <a:t>The number of addresses in the block, N , can be found using N = 2</a:t>
            </a:r>
            <a:r>
              <a:rPr lang="en-US" sz="2400" b="1" baseline="30000" dirty="0">
                <a:latin typeface="Times New Roman" pitchFamily="18" charset="0"/>
                <a:cs typeface="Times New Roman" pitchFamily="18" charset="0"/>
              </a:rPr>
              <a:t>32-n</a:t>
            </a:r>
            <a:r>
              <a:rPr lang="en-US" sz="2400" b="1" dirty="0">
                <a:latin typeface="Times New Roman" pitchFamily="18" charset="0"/>
                <a:cs typeface="Times New Roman" pitchFamily="18" charset="0"/>
              </a:rPr>
              <a:t> </a:t>
            </a:r>
            <a:r>
              <a:rPr lang="en-US" sz="2400" b="1">
                <a:latin typeface="Times New Roman" pitchFamily="18" charset="0"/>
                <a:cs typeface="Times New Roman" pitchFamily="18" charset="0"/>
              </a:rPr>
              <a:t>= 2</a:t>
            </a:r>
            <a:r>
              <a:rPr lang="en-US" sz="2400" b="1" baseline="30000">
                <a:latin typeface="Times New Roman" pitchFamily="18" charset="0"/>
                <a:cs typeface="Times New Roman" pitchFamily="18" charset="0"/>
              </a:rPr>
              <a:t>16 </a:t>
            </a:r>
            <a:r>
              <a:rPr lang="en-US" sz="2400" b="1" dirty="0">
                <a:latin typeface="Times New Roman" pitchFamily="18" charset="0"/>
                <a:cs typeface="Times New Roman" pitchFamily="18" charset="0"/>
              </a:rPr>
              <a:t>=65,536</a:t>
            </a:r>
            <a:endParaRPr lang="en-US" sz="2400" b="1" baseline="30000" dirty="0">
              <a:latin typeface="Times New Roman" pitchFamily="18" charset="0"/>
              <a:cs typeface="Times New Roman" pitchFamily="18" charset="0"/>
            </a:endParaRPr>
          </a:p>
          <a:p>
            <a:pPr marL="342900" indent="-342900">
              <a:buAutoNum type="arabicPeriod"/>
            </a:pPr>
            <a:r>
              <a:rPr lang="en-US" sz="2400" b="1" dirty="0">
                <a:latin typeface="Times New Roman" pitchFamily="18" charset="0"/>
                <a:cs typeface="Times New Roman" pitchFamily="18" charset="0"/>
              </a:rPr>
              <a:t>To find the first address, we keep the leftmost 16 bits and set the (32-n=16) rightmost 16 bits all to 0s. The first address(network address) is 18.8.0.0/16</a:t>
            </a:r>
          </a:p>
          <a:p>
            <a:pPr marL="342900" indent="-342900">
              <a:buAutoNum type="arabicPeriod"/>
            </a:pPr>
            <a:r>
              <a:rPr lang="en-US" sz="2400" b="1" dirty="0">
                <a:latin typeface="Times New Roman" pitchFamily="18" charset="0"/>
                <a:cs typeface="Times New Roman" pitchFamily="18" charset="0"/>
              </a:rPr>
              <a:t>To find the last address, we keep the leftmost  16 bits and rightmost 16 bits to 1s. The last address is 18.8.255.255</a:t>
            </a:r>
          </a:p>
          <a:p>
            <a:pPr marL="342900" indent="-342900">
              <a:buAutoNum type="arabicPeriod"/>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idx="1"/>
          </p:nvPr>
        </p:nvSpPr>
        <p:spPr bwMode="auto">
          <a:xfrm>
            <a:off x="304800" y="1219201"/>
            <a:ext cx="11582400" cy="5595378"/>
          </a:xfrm>
          <a:prstGeom prst="rect">
            <a:avLst/>
          </a:prstGeom>
          <a:noFill/>
          <a:ln w="9525">
            <a:noFill/>
            <a:miter lim="800000"/>
            <a:headEnd/>
            <a:tailEnd/>
          </a:ln>
          <a:effectLst/>
        </p:spPr>
        <p:txBody>
          <a:bodyPr wrap="square">
            <a:spAutoFit/>
          </a:bodyPr>
          <a:lstStyle/>
          <a:p>
            <a:pPr algn="just">
              <a:buNone/>
              <a:tabLst>
                <a:tab pos="400050" algn="l"/>
              </a:tabLst>
            </a:pPr>
            <a:r>
              <a:rPr lang="en-US" altLang="zh-TW" sz="3600" dirty="0">
                <a:latin typeface="Times New Roman" pitchFamily="18" charset="0"/>
                <a:ea typeface="新細明體" pitchFamily="18" charset="-120"/>
                <a:cs typeface="Times New Roman" pitchFamily="18" charset="0"/>
              </a:rPr>
              <a:t>   An address in a block is given as 200.11.8.45. Find the number of addresses in the block, the first address, and the last address.</a:t>
            </a:r>
          </a:p>
          <a:p>
            <a:pPr algn="just">
              <a:buNone/>
              <a:tabLst>
                <a:tab pos="400050" algn="l"/>
              </a:tabLst>
            </a:pPr>
            <a:endParaRPr lang="en-US" altLang="zh-TW" sz="3600" i="1" dirty="0">
              <a:solidFill>
                <a:schemeClr val="hlink"/>
              </a:solidFill>
              <a:latin typeface="Times New Roman" pitchFamily="18" charset="0"/>
              <a:ea typeface="新細明體" pitchFamily="18" charset="-120"/>
              <a:cs typeface="Times New Roman" pitchFamily="18" charset="0"/>
            </a:endParaRPr>
          </a:p>
          <a:p>
            <a:pPr algn="just">
              <a:buNone/>
              <a:tabLst>
                <a:tab pos="400050" algn="l"/>
              </a:tabLst>
            </a:pPr>
            <a:r>
              <a:rPr lang="en-US" altLang="zh-TW" sz="3600" i="1" dirty="0">
                <a:solidFill>
                  <a:schemeClr val="hlink"/>
                </a:solidFill>
                <a:latin typeface="Times New Roman" pitchFamily="18" charset="0"/>
                <a:ea typeface="新細明體" pitchFamily="18" charset="-120"/>
                <a:cs typeface="Times New Roman" pitchFamily="18" charset="0"/>
              </a:rPr>
              <a:t>Solution</a:t>
            </a:r>
          </a:p>
          <a:p>
            <a:pPr algn="just">
              <a:buNone/>
              <a:tabLst>
                <a:tab pos="400050" algn="l"/>
              </a:tabLst>
            </a:pPr>
            <a:r>
              <a:rPr lang="en-US" altLang="zh-TW" sz="4800" i="1" dirty="0">
                <a:solidFill>
                  <a:schemeClr val="hlink"/>
                </a:solidFill>
                <a:latin typeface="Times New Roman" pitchFamily="18" charset="0"/>
                <a:ea typeface="新細明體" pitchFamily="18" charset="-120"/>
                <a:cs typeface="Times New Roman" pitchFamily="18" charset="0"/>
              </a:rPr>
              <a:t>As 200 is in between 192 &amp; 223, its Class=C, n=24 </a:t>
            </a:r>
          </a:p>
          <a:p>
            <a:pPr algn="just">
              <a:buNone/>
              <a:tabLst>
                <a:tab pos="400050" algn="l"/>
              </a:tabLst>
            </a:pPr>
            <a:endParaRPr lang="en-US" altLang="zh-TW" sz="4800" b="1" i="1" dirty="0">
              <a:solidFill>
                <a:schemeClr val="hlink"/>
              </a:solidFill>
              <a:latin typeface="Times New Roman" pitchFamily="18" charset="0"/>
              <a:ea typeface="新細明體" pitchFamily="18" charset="-120"/>
              <a:cs typeface="Times New Roman" pitchFamily="18" charset="0"/>
            </a:endParaRPr>
          </a:p>
        </p:txBody>
      </p:sp>
      <p:sp>
        <p:nvSpPr>
          <p:cNvPr id="5" name="Title 1"/>
          <p:cNvSpPr>
            <a:spLocks noGrp="1"/>
          </p:cNvSpPr>
          <p:nvPr>
            <p:ph type="title"/>
          </p:nvPr>
        </p:nvSpPr>
        <p:spPr>
          <a:xfrm>
            <a:off x="457200" y="228600"/>
            <a:ext cx="8686800" cy="685800"/>
          </a:xfrm>
        </p:spPr>
        <p:txBody>
          <a:bodyPr>
            <a:normAutofit/>
          </a:bodyPr>
          <a:lstStyle/>
          <a:p>
            <a:r>
              <a:rPr lang="en-US" b="1" dirty="0">
                <a:latin typeface="Times New Roman" pitchFamily="18" charset="0"/>
                <a:cs typeface="Times New Roman" pitchFamily="18" charset="0"/>
              </a:rPr>
              <a:t>Example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06376"/>
            <a:ext cx="8686800" cy="685800"/>
          </a:xfrm>
        </p:spPr>
        <p:txBody>
          <a:bodyPr>
            <a:normAutofit/>
          </a:bodyPr>
          <a:lstStyle/>
          <a:p>
            <a:r>
              <a:rPr lang="en-US" b="1" dirty="0">
                <a:latin typeface="Times New Roman" pitchFamily="18" charset="0"/>
                <a:cs typeface="Times New Roman" pitchFamily="18" charset="0"/>
              </a:rPr>
              <a:t>Solution</a:t>
            </a:r>
          </a:p>
        </p:txBody>
      </p:sp>
      <p:sp>
        <p:nvSpPr>
          <p:cNvPr id="6" name="TextBox 5"/>
          <p:cNvSpPr txBox="1"/>
          <p:nvPr/>
        </p:nvSpPr>
        <p:spPr>
          <a:xfrm>
            <a:off x="838200" y="4191001"/>
            <a:ext cx="10972800" cy="2215991"/>
          </a:xfrm>
          <a:prstGeom prst="rect">
            <a:avLst/>
          </a:prstGeom>
          <a:noFill/>
        </p:spPr>
        <p:txBody>
          <a:bodyPr wrap="square" rtlCol="0">
            <a:spAutoFit/>
          </a:bodyPr>
          <a:lstStyle/>
          <a:p>
            <a:pPr marL="342900" indent="-342900">
              <a:buAutoNum type="arabicPeriod"/>
            </a:pPr>
            <a:r>
              <a:rPr lang="en-US" sz="2400" b="1" dirty="0">
                <a:latin typeface="Times New Roman" pitchFamily="18" charset="0"/>
                <a:cs typeface="Times New Roman" pitchFamily="18" charset="0"/>
              </a:rPr>
              <a:t>The number of addresses in the block, N , can be found using N = 2</a:t>
            </a:r>
            <a:r>
              <a:rPr lang="en-US" sz="2400" b="1" baseline="30000" dirty="0">
                <a:latin typeface="Times New Roman" pitchFamily="18" charset="0"/>
                <a:cs typeface="Times New Roman" pitchFamily="18" charset="0"/>
              </a:rPr>
              <a:t>32-n</a:t>
            </a:r>
            <a:r>
              <a:rPr lang="en-US" sz="2400" b="1" dirty="0">
                <a:latin typeface="Times New Roman" pitchFamily="18" charset="0"/>
                <a:cs typeface="Times New Roman" pitchFamily="18" charset="0"/>
              </a:rPr>
              <a:t> = 2</a:t>
            </a:r>
            <a:r>
              <a:rPr lang="en-US" sz="2400" b="1" baseline="30000" dirty="0">
                <a:latin typeface="Times New Roman" pitchFamily="18" charset="0"/>
                <a:cs typeface="Times New Roman" pitchFamily="18" charset="0"/>
              </a:rPr>
              <a:t>8 </a:t>
            </a:r>
            <a:r>
              <a:rPr lang="en-US" sz="2400" b="1" dirty="0">
                <a:latin typeface="Times New Roman" pitchFamily="18" charset="0"/>
                <a:cs typeface="Times New Roman" pitchFamily="18" charset="0"/>
              </a:rPr>
              <a:t>=256</a:t>
            </a:r>
            <a:endParaRPr lang="en-US" sz="2400" b="1" baseline="30000" dirty="0">
              <a:latin typeface="Times New Roman" pitchFamily="18" charset="0"/>
              <a:cs typeface="Times New Roman" pitchFamily="18" charset="0"/>
            </a:endParaRPr>
          </a:p>
          <a:p>
            <a:pPr marL="342900" indent="-342900">
              <a:buAutoNum type="arabicPeriod"/>
            </a:pPr>
            <a:r>
              <a:rPr lang="en-US" sz="2400" b="1" dirty="0">
                <a:latin typeface="Times New Roman" pitchFamily="18" charset="0"/>
                <a:cs typeface="Times New Roman" pitchFamily="18" charset="0"/>
              </a:rPr>
              <a:t>To find the first address, we keep the leftmost  24 bits and set the (32-n=16) rightmost 8 bits all to 0s. The first address(network address) is 200.11.8.o/24</a:t>
            </a:r>
          </a:p>
          <a:p>
            <a:pPr marL="342900" indent="-342900">
              <a:buAutoNum type="arabicPeriod"/>
            </a:pPr>
            <a:r>
              <a:rPr lang="en-US" sz="2400" b="1" dirty="0">
                <a:latin typeface="Times New Roman" pitchFamily="18" charset="0"/>
                <a:cs typeface="Times New Roman" pitchFamily="18" charset="0"/>
              </a:rPr>
              <a:t>To find the last address, we keep the leftmost  24 bits and all to 1s. The last address is 200.11.8.255</a:t>
            </a:r>
          </a:p>
          <a:p>
            <a:pPr marL="342900" indent="-342900">
              <a:buAutoNum type="arabicPeriod"/>
            </a:pPr>
            <a:endParaRPr lang="en-US" dirty="0"/>
          </a:p>
        </p:txBody>
      </p:sp>
      <p:pic>
        <p:nvPicPr>
          <p:cNvPr id="7" name="Picture 10"/>
          <p:cNvPicPr>
            <a:picLocks noChangeAspect="1" noChangeArrowheads="1"/>
          </p:cNvPicPr>
          <p:nvPr/>
        </p:nvPicPr>
        <p:blipFill>
          <a:blip r:embed="rId2" cstate="print"/>
          <a:srcRect/>
          <a:stretch>
            <a:fillRect/>
          </a:stretch>
        </p:blipFill>
        <p:spPr bwMode="auto">
          <a:xfrm>
            <a:off x="990600" y="1066801"/>
            <a:ext cx="10439400" cy="29495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latin typeface="Times New Roman" pitchFamily="18" charset="0"/>
              </a:rPr>
              <a:t>Sample  Internet</a:t>
            </a:r>
            <a:br>
              <a:rPr lang="en-US" altLang="en-US" b="1" dirty="0">
                <a:latin typeface="Times New Roman" pitchFamily="18" charset="0"/>
              </a:rPr>
            </a:br>
            <a:endParaRPr lang="en-US" b="1"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406400" y="1066801"/>
            <a:ext cx="11328400" cy="3729904"/>
          </a:xfrm>
          <a:prstGeom prst="rect">
            <a:avLst/>
          </a:prstGeom>
          <a:noFill/>
          <a:ln w="9525">
            <a:noFill/>
            <a:miter lim="800000"/>
            <a:headEnd/>
            <a:tailEnd/>
          </a:ln>
          <a:effectLst/>
        </p:spPr>
      </p:pic>
      <p:sp>
        <p:nvSpPr>
          <p:cNvPr id="5" name="TextBox 4"/>
          <p:cNvSpPr txBox="1"/>
          <p:nvPr/>
        </p:nvSpPr>
        <p:spPr>
          <a:xfrm>
            <a:off x="500039" y="4796705"/>
            <a:ext cx="11480800" cy="1754326"/>
          </a:xfrm>
          <a:prstGeom prst="rect">
            <a:avLst/>
          </a:prstGeom>
          <a:noFill/>
        </p:spPr>
        <p:txBody>
          <a:bodyPr wrap="square" rtlCol="0">
            <a:spAutoFit/>
          </a:bodyPr>
          <a:lstStyle/>
          <a:p>
            <a:r>
              <a:rPr lang="en-US" b="1" dirty="0">
                <a:latin typeface="Times New Roman" pitchFamily="18" charset="0"/>
                <a:cs typeface="Times New Roman" pitchFamily="18" charset="0"/>
              </a:rPr>
              <a:t>Example: A hypothetical part of an internet with three network.</a:t>
            </a:r>
          </a:p>
          <a:p>
            <a:pPr marL="342900" indent="-342900">
              <a:buAutoNum type="arabicPeriod"/>
            </a:pPr>
            <a:r>
              <a:rPr lang="en-US" b="1" dirty="0">
                <a:latin typeface="Times New Roman" pitchFamily="18" charset="0"/>
                <a:cs typeface="Times New Roman" pitchFamily="18" charset="0"/>
              </a:rPr>
              <a:t>A LAN with the network address 220.3.6.0 (class C)</a:t>
            </a:r>
          </a:p>
          <a:p>
            <a:pPr marL="342900" indent="-342900">
              <a:buAutoNum type="arabicPeriod"/>
            </a:pPr>
            <a:r>
              <a:rPr lang="en-US" b="1" dirty="0">
                <a:latin typeface="Times New Roman" pitchFamily="18" charset="0"/>
                <a:cs typeface="Times New Roman" pitchFamily="18" charset="0"/>
              </a:rPr>
              <a:t>A LAN with the internet address 134.18.0.0 (class B)</a:t>
            </a:r>
          </a:p>
          <a:p>
            <a:pPr marL="342900" indent="-342900">
              <a:buAutoNum type="arabicPeriod"/>
            </a:pPr>
            <a:r>
              <a:rPr lang="en-US" b="1" dirty="0">
                <a:latin typeface="Times New Roman" pitchFamily="18" charset="0"/>
                <a:cs typeface="Times New Roman" pitchFamily="18" charset="0"/>
              </a:rPr>
              <a:t>A switched WAN (class C) such as Frame Relay or ATM, can be connected to many routers. (here 3 routers- 1  for WAN to left LAN, 2</a:t>
            </a:r>
            <a:r>
              <a:rPr lang="en-US" b="1" baseline="30000" dirty="0">
                <a:latin typeface="Times New Roman" pitchFamily="18" charset="0"/>
                <a:cs typeface="Times New Roman" pitchFamily="18" charset="0"/>
              </a:rPr>
              <a:t>nd</a:t>
            </a:r>
            <a:r>
              <a:rPr lang="en-US" b="1" dirty="0">
                <a:latin typeface="Times New Roman" pitchFamily="18" charset="0"/>
                <a:cs typeface="Times New Roman" pitchFamily="18" charset="0"/>
              </a:rPr>
              <a:t> WAN to right LAN and 3</a:t>
            </a:r>
            <a:r>
              <a:rPr lang="en-US" b="1" baseline="30000" dirty="0">
                <a:latin typeface="Times New Roman" pitchFamily="18" charset="0"/>
                <a:cs typeface="Times New Roman" pitchFamily="18" charset="0"/>
              </a:rPr>
              <a:t>rd</a:t>
            </a:r>
            <a:r>
              <a:rPr lang="en-US" b="1" dirty="0">
                <a:latin typeface="Times New Roman" pitchFamily="18" charset="0"/>
                <a:cs typeface="Times New Roman" pitchFamily="18" charset="0"/>
              </a:rPr>
              <a:t> WAN to rest of the internet.)</a:t>
            </a:r>
          </a:p>
          <a:p>
            <a:pPr marL="342900" indent="-342900"/>
            <a:r>
              <a:rPr lang="en-US" b="1" dirty="0">
                <a:latin typeface="Times New Roman" pitchFamily="18" charset="0"/>
                <a:cs typeface="Times New Roman" pitchFamily="18"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8686800" cy="914400"/>
          </a:xfrm>
        </p:spPr>
        <p:txBody>
          <a:bodyPr/>
          <a:lstStyle/>
          <a:p>
            <a:r>
              <a:rPr lang="en-US" dirty="0"/>
              <a:t>Network  Address</a:t>
            </a:r>
          </a:p>
        </p:txBody>
      </p:sp>
      <p:sp>
        <p:nvSpPr>
          <p:cNvPr id="3" name="Content Placeholder 2"/>
          <p:cNvSpPr>
            <a:spLocks noGrp="1"/>
          </p:cNvSpPr>
          <p:nvPr>
            <p:ph idx="1"/>
          </p:nvPr>
        </p:nvSpPr>
        <p:spPr>
          <a:xfrm>
            <a:off x="152400" y="1066801"/>
            <a:ext cx="11811000" cy="5013325"/>
          </a:xfrm>
        </p:spPr>
        <p:txBody>
          <a:bodyPr/>
          <a:lstStyle/>
          <a:p>
            <a:pPr>
              <a:buFont typeface="Wingdings" pitchFamily="2" charset="2"/>
              <a:buChar char="ü"/>
            </a:pPr>
            <a:r>
              <a:rPr lang="en-US" altLang="zh-TW" dirty="0">
                <a:solidFill>
                  <a:schemeClr val="tx1"/>
                </a:solidFill>
                <a:latin typeface="Times New Roman" pitchFamily="18" charset="0"/>
                <a:ea typeface="新細明體" pitchFamily="18" charset="-120"/>
                <a:cs typeface="Times New Roman" pitchFamily="18" charset="0"/>
              </a:rPr>
              <a:t>The network address is the identifier of a network.</a:t>
            </a:r>
          </a:p>
          <a:p>
            <a:pPr>
              <a:buFont typeface="Wingdings" pitchFamily="2" charset="2"/>
              <a:buChar char="ü"/>
            </a:pPr>
            <a:r>
              <a:rPr lang="en-US" altLang="zh-TW" dirty="0">
                <a:solidFill>
                  <a:schemeClr val="tx1"/>
                </a:solidFill>
                <a:latin typeface="Times New Roman" pitchFamily="18" charset="0"/>
                <a:ea typeface="新細明體" pitchFamily="18" charset="-120"/>
                <a:cs typeface="Times New Roman" pitchFamily="18" charset="0"/>
              </a:rPr>
              <a:t>It is the first address, used in routing a packet to its destination address.</a:t>
            </a:r>
          </a:p>
          <a:p>
            <a:pPr>
              <a:buNone/>
            </a:pP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1752600" y="2743201"/>
            <a:ext cx="8991600" cy="2065887"/>
          </a:xfrm>
          <a:prstGeom prst="rect">
            <a:avLst/>
          </a:prstGeom>
          <a:noFill/>
          <a:ln w="9525">
            <a:noFill/>
            <a:miter lim="800000"/>
            <a:headEnd/>
            <a:tailEnd/>
          </a:ln>
          <a:effectLst/>
        </p:spPr>
      </p:pic>
      <p:pic>
        <p:nvPicPr>
          <p:cNvPr id="5" name="Picture 11"/>
          <p:cNvPicPr>
            <a:picLocks noChangeAspect="1" noChangeArrowheads="1"/>
          </p:cNvPicPr>
          <p:nvPr/>
        </p:nvPicPr>
        <p:blipFill>
          <a:blip r:embed="rId3" cstate="print"/>
          <a:srcRect/>
          <a:stretch>
            <a:fillRect/>
          </a:stretch>
        </p:blipFill>
        <p:spPr bwMode="auto">
          <a:xfrm>
            <a:off x="1752600" y="4835246"/>
            <a:ext cx="8991600" cy="18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470"/>
            <a:ext cx="8686800" cy="762000"/>
          </a:xfrm>
        </p:spPr>
        <p:txBody>
          <a:bodyPr/>
          <a:lstStyle/>
          <a:p>
            <a:r>
              <a:rPr lang="en-US" dirty="0"/>
              <a:t>Network Mask</a:t>
            </a:r>
          </a:p>
        </p:txBody>
      </p:sp>
      <p:pic>
        <p:nvPicPr>
          <p:cNvPr id="4" name="Picture 10"/>
          <p:cNvPicPr>
            <a:picLocks noGrp="1" noChangeAspect="1" noChangeArrowheads="1"/>
          </p:cNvPicPr>
          <p:nvPr>
            <p:ph idx="1"/>
          </p:nvPr>
        </p:nvPicPr>
        <p:blipFill>
          <a:blip r:embed="rId2" cstate="print"/>
          <a:srcRect/>
          <a:stretch>
            <a:fillRect/>
          </a:stretch>
        </p:blipFill>
        <p:spPr bwMode="auto">
          <a:xfrm>
            <a:off x="609600" y="1371601"/>
            <a:ext cx="10972800" cy="949517"/>
          </a:xfrm>
          <a:prstGeom prst="rect">
            <a:avLst/>
          </a:prstGeom>
          <a:noFill/>
          <a:ln w="9525">
            <a:noFill/>
            <a:miter lim="800000"/>
            <a:headEnd/>
            <a:tailEnd/>
          </a:ln>
          <a:effectLst/>
        </p:spPr>
      </p:pic>
      <p:pic>
        <p:nvPicPr>
          <p:cNvPr id="5" name="Picture 11"/>
          <p:cNvPicPr>
            <a:picLocks noChangeAspect="1" noChangeArrowheads="1"/>
          </p:cNvPicPr>
          <p:nvPr/>
        </p:nvPicPr>
        <p:blipFill>
          <a:blip r:embed="rId3" cstate="print"/>
          <a:srcRect/>
          <a:stretch>
            <a:fillRect/>
          </a:stretch>
        </p:blipFill>
        <p:spPr bwMode="auto">
          <a:xfrm>
            <a:off x="609600" y="2514601"/>
            <a:ext cx="10972800" cy="871537"/>
          </a:xfrm>
          <a:prstGeom prst="rect">
            <a:avLst/>
          </a:prstGeom>
          <a:noFill/>
          <a:ln w="9525">
            <a:noFill/>
            <a:miter lim="800000"/>
            <a:headEnd/>
            <a:tailEnd/>
          </a:ln>
          <a:effectLst/>
        </p:spPr>
      </p:pic>
      <p:pic>
        <p:nvPicPr>
          <p:cNvPr id="6" name="Picture 12"/>
          <p:cNvPicPr>
            <a:picLocks noChangeAspect="1" noChangeArrowheads="1"/>
          </p:cNvPicPr>
          <p:nvPr/>
        </p:nvPicPr>
        <p:blipFill>
          <a:blip r:embed="rId4" cstate="print"/>
          <a:srcRect/>
          <a:stretch>
            <a:fillRect/>
          </a:stretch>
        </p:blipFill>
        <p:spPr bwMode="auto">
          <a:xfrm>
            <a:off x="609600" y="3581401"/>
            <a:ext cx="10972800" cy="865187"/>
          </a:xfrm>
          <a:prstGeom prst="rect">
            <a:avLst/>
          </a:prstGeom>
          <a:noFill/>
          <a:ln w="9525">
            <a:noFill/>
            <a:miter lim="800000"/>
            <a:headEnd/>
            <a:tailEnd/>
          </a:ln>
          <a:effectLst/>
        </p:spPr>
      </p:pic>
      <p:sp>
        <p:nvSpPr>
          <p:cNvPr id="7" name="TextBox 6"/>
          <p:cNvSpPr txBox="1"/>
          <p:nvPr/>
        </p:nvSpPr>
        <p:spPr>
          <a:xfrm>
            <a:off x="609600" y="4724400"/>
            <a:ext cx="10972800" cy="1569660"/>
          </a:xfrm>
          <a:prstGeom prst="rect">
            <a:avLst/>
          </a:prstGeom>
          <a:noFill/>
        </p:spPr>
        <p:txBody>
          <a:bodyPr wrap="square" rtlCol="0">
            <a:spAutoFit/>
          </a:bodyPr>
          <a:lstStyle/>
          <a:p>
            <a:pPr>
              <a:buFont typeface="Wingdings" pitchFamily="2" charset="2"/>
              <a:buChar char="ü"/>
            </a:pP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A network mask or default mask in </a:t>
            </a:r>
            <a:r>
              <a:rPr lang="en-US" sz="2400" b="1" dirty="0" err="1">
                <a:latin typeface="Times New Roman" pitchFamily="18" charset="0"/>
                <a:cs typeface="Times New Roman" pitchFamily="18" charset="0"/>
              </a:rPr>
              <a:t>classful</a:t>
            </a:r>
            <a:r>
              <a:rPr lang="en-US" sz="2400" b="1" dirty="0">
                <a:latin typeface="Times New Roman" pitchFamily="18" charset="0"/>
                <a:cs typeface="Times New Roman" pitchFamily="18" charset="0"/>
              </a:rPr>
              <a:t> addressing 32 bit number with n leftmost bits all set to 1s and (32-n)  rightmost bits all set to 0s.</a:t>
            </a:r>
          </a:p>
          <a:p>
            <a:pPr>
              <a:buFont typeface="Wingdings" pitchFamily="2" charset="2"/>
              <a:buChar char="ü"/>
            </a:pPr>
            <a:r>
              <a:rPr lang="en-US" sz="2400" b="1" dirty="0">
                <a:latin typeface="Times New Roman" pitchFamily="18" charset="0"/>
                <a:cs typeface="Times New Roman" pitchFamily="18" charset="0"/>
              </a:rPr>
              <a:t> Since n is different for each class in </a:t>
            </a:r>
            <a:r>
              <a:rPr lang="en-US" sz="2400" b="1" dirty="0" err="1">
                <a:latin typeface="Times New Roman" pitchFamily="18" charset="0"/>
                <a:cs typeface="Times New Roman" pitchFamily="18" charset="0"/>
              </a:rPr>
              <a:t>classful</a:t>
            </a:r>
            <a:r>
              <a:rPr lang="en-US" sz="2400" b="1" dirty="0">
                <a:latin typeface="Times New Roman" pitchFamily="18" charset="0"/>
                <a:cs typeface="Times New Roman" pitchFamily="18" charset="0"/>
              </a:rPr>
              <a:t> addressing, we have 3 default masks in </a:t>
            </a:r>
            <a:r>
              <a:rPr lang="en-US" sz="2400" b="1" dirty="0" err="1">
                <a:latin typeface="Times New Roman" pitchFamily="18" charset="0"/>
                <a:cs typeface="Times New Roman" pitchFamily="18" charset="0"/>
              </a:rPr>
              <a:t>classful</a:t>
            </a:r>
            <a:r>
              <a:rPr lang="en-US" sz="2400" b="1" dirty="0">
                <a:latin typeface="Times New Roman" pitchFamily="18" charset="0"/>
                <a:cs typeface="Times New Roman" pitchFamily="18" charset="0"/>
              </a:rPr>
              <a:t> addressing as shown in above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378"/>
            <a:ext cx="11430000" cy="1143000"/>
          </a:xfrm>
        </p:spPr>
        <p:txBody>
          <a:bodyPr>
            <a:normAutofit fontScale="90000"/>
          </a:bodyPr>
          <a:lstStyle/>
          <a:p>
            <a:r>
              <a:rPr lang="en-US" b="1" dirty="0">
                <a:latin typeface="Times New Roman" pitchFamily="18" charset="0"/>
                <a:cs typeface="Times New Roman" pitchFamily="18" charset="0"/>
              </a:rPr>
              <a:t>Finding  a  network  address using the default  mask</a:t>
            </a:r>
          </a:p>
        </p:txBody>
      </p:sp>
      <p:pic>
        <p:nvPicPr>
          <p:cNvPr id="3074" name="Picture 2"/>
          <p:cNvPicPr>
            <a:picLocks noGrp="1" noChangeAspect="1" noChangeArrowheads="1"/>
          </p:cNvPicPr>
          <p:nvPr>
            <p:ph idx="1"/>
          </p:nvPr>
        </p:nvPicPr>
        <p:blipFill>
          <a:blip r:embed="rId2" cstate="print">
            <a:lum bright="-3000" contrast="13000"/>
          </a:blip>
          <a:srcRect/>
          <a:stretch>
            <a:fillRect/>
          </a:stretch>
        </p:blipFill>
        <p:spPr bwMode="auto">
          <a:xfrm>
            <a:off x="381000" y="1371600"/>
            <a:ext cx="11049000" cy="4114800"/>
          </a:xfrm>
          <a:prstGeom prst="rect">
            <a:avLst/>
          </a:prstGeom>
          <a:noFill/>
          <a:ln w="9525">
            <a:noFill/>
            <a:miter lim="800000"/>
            <a:headEnd/>
            <a:tailEnd/>
          </a:ln>
        </p:spPr>
      </p:pic>
      <p:sp>
        <p:nvSpPr>
          <p:cNvPr id="5" name="TextBox 4"/>
          <p:cNvSpPr txBox="1"/>
          <p:nvPr/>
        </p:nvSpPr>
        <p:spPr>
          <a:xfrm>
            <a:off x="362803" y="5606957"/>
            <a:ext cx="11430000" cy="830997"/>
          </a:xfrm>
          <a:prstGeom prst="rect">
            <a:avLst/>
          </a:prstGeom>
          <a:noFill/>
        </p:spPr>
        <p:txBody>
          <a:bodyPr wrap="square" rtlCol="0">
            <a:spAutoFit/>
          </a:bodyPr>
          <a:lstStyle/>
          <a:p>
            <a:pPr>
              <a:buFont typeface="Wingdings" pitchFamily="2" charset="2"/>
              <a:buChar char="ü"/>
            </a:pPr>
            <a:r>
              <a:rPr lang="en-US" dirty="0"/>
              <a:t> </a:t>
            </a:r>
            <a:r>
              <a:rPr lang="en-US" sz="2400" b="1" dirty="0">
                <a:latin typeface="Times New Roman" pitchFamily="18" charset="0"/>
                <a:cs typeface="Times New Roman" pitchFamily="18" charset="0"/>
              </a:rPr>
              <a:t>To extract the network address from destination address of a packet, a router uses the AND operation.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868362"/>
          </a:xfrm>
        </p:spPr>
        <p:txBody>
          <a:bodyPr>
            <a:normAutofit/>
          </a:bodyPr>
          <a:lstStyle/>
          <a:p>
            <a:r>
              <a:rPr lang="en-US" sz="4000" dirty="0">
                <a:solidFill>
                  <a:srgbClr val="C00000"/>
                </a:solidFill>
                <a:latin typeface="Times New Roman" pitchFamily="18" charset="0"/>
              </a:rPr>
              <a:t>IPv4 datagram format</a:t>
            </a:r>
            <a:endParaRPr lang="en-US" sz="4000" dirty="0">
              <a:solidFill>
                <a:srgbClr val="C00000"/>
              </a:solidFill>
            </a:endParaRPr>
          </a:p>
        </p:txBody>
      </p:sp>
      <p:pic>
        <p:nvPicPr>
          <p:cNvPr id="4" name="Picture 6"/>
          <p:cNvPicPr>
            <a:picLocks noGrp="1" noChangeAspect="1" noChangeArrowheads="1"/>
          </p:cNvPicPr>
          <p:nvPr>
            <p:ph sz="quarter" idx="1"/>
          </p:nvPr>
        </p:nvPicPr>
        <p:blipFill>
          <a:blip r:embed="rId2" cstate="print"/>
          <a:srcRect/>
          <a:stretch>
            <a:fillRect/>
          </a:stretch>
        </p:blipFill>
        <p:spPr bwMode="auto">
          <a:xfrm>
            <a:off x="609600" y="944562"/>
            <a:ext cx="10896600" cy="5787836"/>
          </a:xfrm>
          <a:prstGeom prst="rect">
            <a:avLst/>
          </a:prstGeom>
          <a:noFill/>
          <a:ln w="9525">
            <a:noFill/>
            <a:miter lim="800000"/>
            <a:headEnd/>
            <a:tailEnd/>
          </a:ln>
        </p:spPr>
      </p:pic>
    </p:spTree>
    <p:extLst>
      <p:ext uri="{BB962C8B-B14F-4D97-AF65-F5344CB8AC3E}">
        <p14:creationId xmlns:p14="http://schemas.microsoft.com/office/powerpoint/2010/main" val="3140154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261"/>
            <a:ext cx="8686800" cy="838200"/>
          </a:xfrm>
        </p:spPr>
        <p:txBody>
          <a:bodyPr/>
          <a:lstStyle/>
          <a:p>
            <a:r>
              <a:rPr lang="en-US" b="1" dirty="0">
                <a:latin typeface="Times New Roman" pitchFamily="18" charset="0"/>
                <a:cs typeface="Times New Roman" pitchFamily="18" charset="0"/>
              </a:rPr>
              <a:t>Example</a:t>
            </a:r>
          </a:p>
        </p:txBody>
      </p:sp>
      <p:sp>
        <p:nvSpPr>
          <p:cNvPr id="4" name="Text Box 2"/>
          <p:cNvSpPr txBox="1">
            <a:spLocks noGrp="1" noChangeArrowheads="1"/>
          </p:cNvSpPr>
          <p:nvPr>
            <p:ph idx="1"/>
          </p:nvPr>
        </p:nvSpPr>
        <p:spPr bwMode="auto">
          <a:xfrm>
            <a:off x="381000" y="1143000"/>
            <a:ext cx="11430000" cy="2936188"/>
          </a:xfrm>
          <a:prstGeom prst="rect">
            <a:avLst/>
          </a:prstGeom>
          <a:noFill/>
          <a:ln w="9525">
            <a:noFill/>
            <a:miter lim="800000"/>
            <a:headEnd/>
            <a:tailEnd/>
          </a:ln>
          <a:effectLst/>
        </p:spPr>
        <p:txBody>
          <a:bodyPr wrap="square">
            <a:spAutoFit/>
          </a:bodyPr>
          <a:lstStyle/>
          <a:p>
            <a:pPr algn="just">
              <a:buNone/>
            </a:pPr>
            <a:r>
              <a:rPr lang="en-US" altLang="zh-TW" sz="2800" dirty="0">
                <a:latin typeface="Times New Roman" pitchFamily="18" charset="0"/>
                <a:ea typeface="新細明體" pitchFamily="18" charset="-120"/>
                <a:cs typeface="Times New Roman" pitchFamily="18" charset="0"/>
              </a:rPr>
              <a:t>A router receives a packet with the destination address 201.24.67.32. Show how the router finds the network address of the packet.</a:t>
            </a:r>
          </a:p>
          <a:p>
            <a:pPr algn="just">
              <a:buNone/>
            </a:pPr>
            <a:endParaRPr lang="en-US" altLang="zh-TW" sz="2800" dirty="0">
              <a:latin typeface="Times New Roman" pitchFamily="18" charset="0"/>
              <a:ea typeface="新細明體" pitchFamily="18" charset="-120"/>
              <a:cs typeface="Times New Roman" pitchFamily="18" charset="0"/>
            </a:endParaRPr>
          </a:p>
          <a:p>
            <a:pPr algn="just">
              <a:buNone/>
            </a:pPr>
            <a:r>
              <a:rPr lang="en-US" altLang="zh-TW" sz="2800" i="1" dirty="0">
                <a:solidFill>
                  <a:schemeClr val="hlink"/>
                </a:solidFill>
                <a:latin typeface="Times New Roman" pitchFamily="18" charset="0"/>
                <a:ea typeface="新細明體" pitchFamily="18" charset="-120"/>
                <a:cs typeface="Times New Roman" pitchFamily="18" charset="0"/>
              </a:rPr>
              <a:t>Solution</a:t>
            </a:r>
          </a:p>
          <a:p>
            <a:pPr algn="just">
              <a:buNone/>
            </a:pPr>
            <a:r>
              <a:rPr lang="en-US" altLang="zh-TW" sz="2800" dirty="0">
                <a:latin typeface="Times New Roman" pitchFamily="18" charset="0"/>
                <a:ea typeface="新細明體" pitchFamily="18" charset="-120"/>
                <a:cs typeface="Times New Roman" pitchFamily="18" charset="0"/>
              </a:rPr>
              <a:t>Since the class of the address is C, we assume that the router applies the default mask for class B, 255.255.255.0 to find the network address.</a:t>
            </a:r>
          </a:p>
        </p:txBody>
      </p:sp>
      <p:pic>
        <p:nvPicPr>
          <p:cNvPr id="5" name="Picture 6"/>
          <p:cNvPicPr>
            <a:picLocks noChangeAspect="1" noChangeArrowheads="1"/>
          </p:cNvPicPr>
          <p:nvPr/>
        </p:nvPicPr>
        <p:blipFill>
          <a:blip r:embed="rId2" cstate="print">
            <a:lum bright="-11000" contrast="38000"/>
          </a:blip>
          <a:srcRect/>
          <a:stretch>
            <a:fillRect/>
          </a:stretch>
        </p:blipFill>
        <p:spPr bwMode="auto">
          <a:xfrm>
            <a:off x="370764" y="4239727"/>
            <a:ext cx="11201400" cy="2205062"/>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46"/>
            <a:ext cx="8686800" cy="914400"/>
          </a:xfrm>
        </p:spPr>
        <p:txBody>
          <a:bodyPr/>
          <a:lstStyle/>
          <a:p>
            <a:r>
              <a:rPr lang="en-US" dirty="0" err="1"/>
              <a:t>Subnetting</a:t>
            </a:r>
            <a:endParaRPr lang="en-US" dirty="0"/>
          </a:p>
        </p:txBody>
      </p:sp>
      <p:sp>
        <p:nvSpPr>
          <p:cNvPr id="3" name="Content Placeholder 2"/>
          <p:cNvSpPr>
            <a:spLocks noGrp="1"/>
          </p:cNvSpPr>
          <p:nvPr>
            <p:ph idx="1"/>
          </p:nvPr>
        </p:nvSpPr>
        <p:spPr>
          <a:xfrm>
            <a:off x="304800" y="1143001"/>
            <a:ext cx="11506200" cy="4937125"/>
          </a:xfrm>
        </p:spPr>
        <p:txBody>
          <a:bodyPr/>
          <a:lstStyle/>
          <a:p>
            <a:pPr>
              <a:buFont typeface="Wingdings" pitchFamily="2" charset="2"/>
              <a:buChar char="ü"/>
            </a:pPr>
            <a:r>
              <a:rPr lang="en-US" sz="2400" dirty="0">
                <a:solidFill>
                  <a:schemeClr val="tx1"/>
                </a:solidFill>
                <a:latin typeface="Times New Roman" pitchFamily="18" charset="0"/>
                <a:cs typeface="Times New Roman" pitchFamily="18" charset="0"/>
              </a:rPr>
              <a:t>Splitting a block to smaller blocks is </a:t>
            </a:r>
            <a:r>
              <a:rPr lang="en-US" sz="2400" dirty="0" err="1">
                <a:solidFill>
                  <a:schemeClr val="tx1"/>
                </a:solidFill>
                <a:latin typeface="Times New Roman" pitchFamily="18" charset="0"/>
                <a:cs typeface="Times New Roman" pitchFamily="18" charset="0"/>
              </a:rPr>
              <a:t>subnetting</a:t>
            </a:r>
            <a:endParaRPr lang="en-US" sz="2400" dirty="0">
              <a:solidFill>
                <a:schemeClr val="tx1"/>
              </a:solidFill>
              <a:latin typeface="Times New Roman" pitchFamily="18" charset="0"/>
              <a:cs typeface="Times New Roman" pitchFamily="18" charset="0"/>
            </a:endParaRPr>
          </a:p>
          <a:p>
            <a:pPr>
              <a:buFont typeface="Wingdings" pitchFamily="2" charset="2"/>
              <a:buChar char="ü"/>
            </a:pPr>
            <a:r>
              <a:rPr lang="en-US" sz="2400" dirty="0">
                <a:solidFill>
                  <a:schemeClr val="tx1"/>
                </a:solidFill>
                <a:latin typeface="Times New Roman" pitchFamily="18" charset="0"/>
                <a:cs typeface="Times New Roman" pitchFamily="18" charset="0"/>
              </a:rPr>
              <a:t>In </a:t>
            </a:r>
            <a:r>
              <a:rPr lang="en-US" sz="2400" dirty="0" err="1">
                <a:solidFill>
                  <a:schemeClr val="tx1"/>
                </a:solidFill>
                <a:latin typeface="Times New Roman" pitchFamily="18" charset="0"/>
                <a:cs typeface="Times New Roman" pitchFamily="18" charset="0"/>
              </a:rPr>
              <a:t>Subnetting</a:t>
            </a:r>
            <a:r>
              <a:rPr lang="en-US" sz="2400" dirty="0">
                <a:solidFill>
                  <a:schemeClr val="tx1"/>
                </a:solidFill>
                <a:latin typeface="Times New Roman" pitchFamily="18" charset="0"/>
                <a:cs typeface="Times New Roman" pitchFamily="18" charset="0"/>
              </a:rPr>
              <a:t>, a network is divided into several smaller </a:t>
            </a:r>
            <a:r>
              <a:rPr lang="en-US" sz="2400" dirty="0" err="1">
                <a:solidFill>
                  <a:schemeClr val="tx1"/>
                </a:solidFill>
                <a:latin typeface="Times New Roman" pitchFamily="18" charset="0"/>
                <a:cs typeface="Times New Roman" pitchFamily="18" charset="0"/>
              </a:rPr>
              <a:t>subnetworks</a:t>
            </a:r>
            <a:r>
              <a:rPr lang="en-US" sz="2400" dirty="0">
                <a:solidFill>
                  <a:schemeClr val="tx1"/>
                </a:solidFill>
                <a:latin typeface="Times New Roman" pitchFamily="18" charset="0"/>
                <a:cs typeface="Times New Roman" pitchFamily="18" charset="0"/>
              </a:rPr>
              <a:t> (subnets) with each </a:t>
            </a:r>
            <a:r>
              <a:rPr lang="en-US" sz="2400" dirty="0" err="1">
                <a:solidFill>
                  <a:schemeClr val="tx1"/>
                </a:solidFill>
                <a:latin typeface="Times New Roman" pitchFamily="18" charset="0"/>
                <a:cs typeface="Times New Roman" pitchFamily="18" charset="0"/>
              </a:rPr>
              <a:t>subnetworking</a:t>
            </a:r>
            <a:r>
              <a:rPr lang="en-US" sz="2400" dirty="0">
                <a:solidFill>
                  <a:schemeClr val="tx1"/>
                </a:solidFill>
                <a:latin typeface="Times New Roman" pitchFamily="18" charset="0"/>
                <a:cs typeface="Times New Roman" pitchFamily="18" charset="0"/>
              </a:rPr>
              <a:t> having its own </a:t>
            </a:r>
            <a:r>
              <a:rPr lang="en-US" sz="2400" dirty="0" err="1">
                <a:solidFill>
                  <a:schemeClr val="tx1"/>
                </a:solidFill>
                <a:latin typeface="Times New Roman" pitchFamily="18" charset="0"/>
                <a:cs typeface="Times New Roman" pitchFamily="18" charset="0"/>
              </a:rPr>
              <a:t>subnetwork</a:t>
            </a:r>
            <a:r>
              <a:rPr lang="en-US" sz="2400" dirty="0">
                <a:solidFill>
                  <a:schemeClr val="tx1"/>
                </a:solidFill>
                <a:latin typeface="Times New Roman" pitchFamily="18" charset="0"/>
                <a:cs typeface="Times New Roman" pitchFamily="18" charset="0"/>
              </a:rPr>
              <a:t> address.</a:t>
            </a:r>
          </a:p>
          <a:p>
            <a:pPr>
              <a:buFont typeface="Wingdings" pitchFamily="2" charset="2"/>
              <a:buChar char="ü"/>
            </a:pPr>
            <a:endParaRPr lang="en-US" b="1" dirty="0">
              <a:solidFill>
                <a:srgbClr val="FF0000"/>
              </a:solidFill>
            </a:endParaRPr>
          </a:p>
          <a:p>
            <a:pPr>
              <a:buFont typeface="Wingdings" pitchFamily="2" charset="2"/>
              <a:buChar char="ü"/>
            </a:pPr>
            <a:r>
              <a:rPr lang="en-US" b="1" dirty="0">
                <a:solidFill>
                  <a:srgbClr val="FF0000"/>
                </a:solidFill>
              </a:rPr>
              <a:t>Three  level  </a:t>
            </a:r>
            <a:r>
              <a:rPr lang="en-US" b="1" dirty="0">
                <a:solidFill>
                  <a:srgbClr val="FF0000"/>
                </a:solidFill>
                <a:latin typeface="Times New Roman" pitchFamily="18" charset="0"/>
                <a:cs typeface="Times New Roman" pitchFamily="18" charset="0"/>
              </a:rPr>
              <a:t>Addressing</a:t>
            </a:r>
            <a:r>
              <a:rPr lang="en-US" b="1" dirty="0">
                <a:solidFill>
                  <a:srgbClr val="FF0000"/>
                </a:solidFill>
              </a:rPr>
              <a:t>:</a:t>
            </a:r>
            <a:endParaRPr lang="en-US" b="1" dirty="0">
              <a:solidFill>
                <a:srgbClr val="FF0000"/>
              </a:solidFill>
              <a:latin typeface="Times New Roman" pitchFamily="18" charset="0"/>
              <a:cs typeface="Times New Roman" pitchFamily="18" charset="0"/>
            </a:endParaRPr>
          </a:p>
          <a:p>
            <a:pPr>
              <a:buNone/>
            </a:pPr>
            <a:endParaRPr lang="en-US" sz="2400" dirty="0">
              <a:solidFill>
                <a:schemeClr val="tx1"/>
              </a:solidFill>
              <a:latin typeface="Times New Roman" pitchFamily="18" charset="0"/>
              <a:cs typeface="Times New Roman" pitchFamily="18" charset="0"/>
            </a:endParaRPr>
          </a:p>
          <a:p>
            <a:endParaRPr lang="en-US" dirty="0"/>
          </a:p>
          <a:p>
            <a:endParaRPr lang="en-US" dirty="0"/>
          </a:p>
        </p:txBody>
      </p:sp>
      <p:sp>
        <p:nvSpPr>
          <p:cNvPr id="4" name="Text Box 2"/>
          <p:cNvSpPr txBox="1">
            <a:spLocks noChangeArrowheads="1"/>
          </p:cNvSpPr>
          <p:nvPr/>
        </p:nvSpPr>
        <p:spPr bwMode="auto">
          <a:xfrm>
            <a:off x="533400" y="3611563"/>
            <a:ext cx="8534400" cy="461665"/>
          </a:xfrm>
          <a:prstGeom prst="rect">
            <a:avLst/>
          </a:prstGeom>
          <a:noFill/>
          <a:ln w="9525">
            <a:noFill/>
            <a:miter lim="800000"/>
            <a:headEnd/>
            <a:tailEnd/>
          </a:ln>
          <a:effectLst/>
        </p:spPr>
        <p:txBody>
          <a:bodyPr wrap="square">
            <a:spAutoFit/>
          </a:bodyPr>
          <a:lstStyle/>
          <a:p>
            <a:pPr algn="just">
              <a:buFont typeface="Wingdings" pitchFamily="2" charset="2"/>
              <a:buChar char="ü"/>
            </a:pPr>
            <a:r>
              <a:rPr lang="en-US" altLang="zh-TW" sz="2400" dirty="0">
                <a:latin typeface="Times New Roman" pitchFamily="18" charset="0"/>
                <a:ea typeface="新細明體" pitchFamily="18" charset="-120"/>
                <a:cs typeface="Times New Roman" pitchFamily="18" charset="0"/>
              </a:rPr>
              <a:t> Three-level addressing can be found in the telephone system </a:t>
            </a:r>
          </a:p>
        </p:txBody>
      </p:sp>
      <p:pic>
        <p:nvPicPr>
          <p:cNvPr id="5" name="Picture 7"/>
          <p:cNvPicPr>
            <a:picLocks noChangeAspect="1" noChangeArrowheads="1"/>
          </p:cNvPicPr>
          <p:nvPr/>
        </p:nvPicPr>
        <p:blipFill>
          <a:blip r:embed="rId2" cstate="print">
            <a:lum bright="-21000" contrast="20000"/>
          </a:blip>
          <a:srcRect/>
          <a:stretch>
            <a:fillRect/>
          </a:stretch>
        </p:blipFill>
        <p:spPr bwMode="auto">
          <a:xfrm>
            <a:off x="838200" y="4132113"/>
            <a:ext cx="9220200" cy="944563"/>
          </a:xfrm>
          <a:prstGeom prst="rect">
            <a:avLst/>
          </a:prstGeom>
          <a:noFill/>
          <a:ln w="9525">
            <a:noFill/>
            <a:miter lim="800000"/>
            <a:headEnd/>
            <a:tailEnd/>
          </a:ln>
          <a:effectLst/>
        </p:spPr>
      </p:pic>
      <p:sp>
        <p:nvSpPr>
          <p:cNvPr id="6" name="Text Box 8"/>
          <p:cNvSpPr txBox="1">
            <a:spLocks noChangeArrowheads="1"/>
          </p:cNvSpPr>
          <p:nvPr/>
        </p:nvSpPr>
        <p:spPr bwMode="auto">
          <a:xfrm>
            <a:off x="482220" y="5335355"/>
            <a:ext cx="11176379" cy="461665"/>
          </a:xfrm>
          <a:prstGeom prst="rect">
            <a:avLst/>
          </a:prstGeom>
          <a:noFill/>
          <a:ln w="9525">
            <a:noFill/>
            <a:miter lim="800000"/>
            <a:headEnd/>
            <a:tailEnd/>
          </a:ln>
          <a:effectLst/>
        </p:spPr>
        <p:txBody>
          <a:bodyPr wrap="square">
            <a:spAutoFit/>
          </a:bodyPr>
          <a:lstStyle/>
          <a:p>
            <a:pPr algn="just">
              <a:buFont typeface="Wingdings" pitchFamily="2" charset="2"/>
              <a:buChar char="ü"/>
            </a:pPr>
            <a:r>
              <a:rPr lang="en-US" altLang="zh-TW" sz="2400" dirty="0">
                <a:latin typeface="Times New Roman" pitchFamily="18" charset="0"/>
                <a:ea typeface="新細明體" pitchFamily="18" charset="-120"/>
                <a:cs typeface="Times New Roman" pitchFamily="18" charset="0"/>
              </a:rPr>
              <a:t> 626 is the area code, 358 is the exchange, and 1301 is the subscriber connection.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648"/>
            <a:ext cx="8686800" cy="914400"/>
          </a:xfrm>
        </p:spPr>
        <p:txBody>
          <a:bodyPr/>
          <a:lstStyle/>
          <a:p>
            <a:r>
              <a:rPr lang="en-US" dirty="0"/>
              <a:t>Example</a:t>
            </a:r>
          </a:p>
        </p:txBody>
      </p:sp>
      <p:sp>
        <p:nvSpPr>
          <p:cNvPr id="3" name="Content Placeholder 2"/>
          <p:cNvSpPr>
            <a:spLocks noGrp="1"/>
          </p:cNvSpPr>
          <p:nvPr>
            <p:ph idx="1"/>
          </p:nvPr>
        </p:nvSpPr>
        <p:spPr>
          <a:xfrm>
            <a:off x="381000" y="762001"/>
            <a:ext cx="11506200" cy="4038601"/>
          </a:xfrm>
        </p:spPr>
        <p:txBody>
          <a:bodyPr/>
          <a:lstStyle/>
          <a:p>
            <a:pPr algn="just">
              <a:buNone/>
            </a:pPr>
            <a:r>
              <a:rPr lang="en-US" altLang="zh-TW" sz="2400" dirty="0">
                <a:latin typeface="Times New Roman" pitchFamily="18" charset="0"/>
                <a:ea typeface="新細明體" pitchFamily="18" charset="-120"/>
                <a:cs typeface="Times New Roman" pitchFamily="18" charset="0"/>
              </a:rPr>
              <a:t>Figure (next) shows  </a:t>
            </a:r>
            <a:r>
              <a:rPr lang="en-US" altLang="zh-TW" sz="2400" b="1" dirty="0">
                <a:latin typeface="Times New Roman" pitchFamily="18" charset="0"/>
                <a:ea typeface="新細明體" pitchFamily="18" charset="-120"/>
                <a:cs typeface="Times New Roman" pitchFamily="18" charset="0"/>
              </a:rPr>
              <a:t>class B addresses before </a:t>
            </a:r>
            <a:r>
              <a:rPr lang="en-US" altLang="zh-TW" sz="2400" b="1" dirty="0" err="1">
                <a:latin typeface="Times New Roman" pitchFamily="18" charset="0"/>
                <a:ea typeface="新細明體" pitchFamily="18" charset="-120"/>
                <a:cs typeface="Times New Roman" pitchFamily="18" charset="0"/>
              </a:rPr>
              <a:t>subnetting</a:t>
            </a:r>
            <a:r>
              <a:rPr lang="en-US" altLang="zh-TW" sz="2400" b="1" dirty="0">
                <a:latin typeface="Times New Roman" pitchFamily="18" charset="0"/>
                <a:ea typeface="新細明體" pitchFamily="18" charset="-120"/>
                <a:cs typeface="Times New Roman" pitchFamily="18" charset="0"/>
              </a:rPr>
              <a:t>.</a:t>
            </a:r>
            <a:r>
              <a:rPr lang="en-US" altLang="zh-TW" sz="2400" dirty="0">
                <a:latin typeface="Times New Roman" pitchFamily="18" charset="0"/>
                <a:ea typeface="新細明體" pitchFamily="18" charset="-120"/>
                <a:cs typeface="Times New Roman" pitchFamily="18" charset="0"/>
              </a:rPr>
              <a:t> </a:t>
            </a:r>
          </a:p>
          <a:p>
            <a:pPr algn="just">
              <a:buNone/>
            </a:pPr>
            <a:r>
              <a:rPr lang="en-US" altLang="zh-TW" sz="2400" dirty="0">
                <a:latin typeface="Times New Roman" pitchFamily="18" charset="0"/>
                <a:ea typeface="新細明體" pitchFamily="18" charset="-120"/>
                <a:cs typeface="Times New Roman" pitchFamily="18" charset="0"/>
              </a:rPr>
              <a:t>   one network with almost 2</a:t>
            </a:r>
            <a:r>
              <a:rPr lang="en-US" altLang="zh-TW" sz="2400" baseline="30000" dirty="0">
                <a:latin typeface="Times New Roman" pitchFamily="18" charset="0"/>
                <a:ea typeface="新細明體" pitchFamily="18" charset="-120"/>
                <a:cs typeface="Times New Roman" pitchFamily="18" charset="0"/>
              </a:rPr>
              <a:t>16</a:t>
            </a:r>
            <a:r>
              <a:rPr lang="en-US" altLang="zh-TW" sz="2400" dirty="0">
                <a:latin typeface="Times New Roman" pitchFamily="18" charset="0"/>
                <a:ea typeface="新細明體" pitchFamily="18" charset="-120"/>
                <a:cs typeface="Times New Roman" pitchFamily="18" charset="0"/>
              </a:rPr>
              <a:t> hosts. The whole network is connected, through one single connection, to one of the routers in the Internet. </a:t>
            </a:r>
          </a:p>
          <a:p>
            <a:pPr algn="just">
              <a:buNone/>
            </a:pPr>
            <a:r>
              <a:rPr lang="en-US" altLang="zh-TW" sz="2400" b="1" dirty="0">
                <a:latin typeface="Times New Roman" pitchFamily="18" charset="0"/>
                <a:ea typeface="新細明體" pitchFamily="18" charset="-120"/>
                <a:cs typeface="Times New Roman" pitchFamily="18" charset="0"/>
              </a:rPr>
              <a:t>   /16 to show the length of the </a:t>
            </a:r>
            <a:r>
              <a:rPr lang="en-US" altLang="zh-TW" sz="2400" b="1" dirty="0" err="1">
                <a:latin typeface="Times New Roman" pitchFamily="18" charset="0"/>
                <a:ea typeface="新細明體" pitchFamily="18" charset="-120"/>
                <a:cs typeface="Times New Roman" pitchFamily="18" charset="0"/>
              </a:rPr>
              <a:t>netid</a:t>
            </a:r>
            <a:r>
              <a:rPr lang="en-US" altLang="zh-TW" sz="2400" b="1" dirty="0">
                <a:latin typeface="Times New Roman" pitchFamily="18" charset="0"/>
                <a:ea typeface="新細明體" pitchFamily="18" charset="-120"/>
                <a:cs typeface="Times New Roman" pitchFamily="18" charset="0"/>
              </a:rPr>
              <a:t> (class B).</a:t>
            </a:r>
          </a:p>
          <a:p>
            <a:endParaRPr lang="en-US" dirty="0"/>
          </a:p>
        </p:txBody>
      </p:sp>
      <p:pic>
        <p:nvPicPr>
          <p:cNvPr id="4" name="Picture 10"/>
          <p:cNvPicPr>
            <a:picLocks noChangeAspect="1" noChangeArrowheads="1"/>
          </p:cNvPicPr>
          <p:nvPr/>
        </p:nvPicPr>
        <p:blipFill>
          <a:blip r:embed="rId2" cstate="print">
            <a:lum bright="-21000" contrast="17000"/>
          </a:blip>
          <a:srcRect/>
          <a:stretch>
            <a:fillRect/>
          </a:stretch>
        </p:blipFill>
        <p:spPr bwMode="auto">
          <a:xfrm>
            <a:off x="381000" y="2667001"/>
            <a:ext cx="11353800" cy="3979968"/>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1582400" cy="838200"/>
          </a:xfrm>
        </p:spPr>
        <p:txBody>
          <a:bodyPr>
            <a:normAutofit/>
          </a:bodyPr>
          <a:lstStyle/>
          <a:p>
            <a:r>
              <a:rPr lang="en-US" altLang="zh-TW" b="1" dirty="0">
                <a:latin typeface="Times New Roman" pitchFamily="18" charset="0"/>
                <a:ea typeface="新細明體" pitchFamily="18" charset="-120"/>
                <a:cs typeface="Times New Roman" pitchFamily="18" charset="0"/>
              </a:rPr>
              <a:t>same  network  after </a:t>
            </a:r>
            <a:r>
              <a:rPr lang="en-US" altLang="zh-TW" b="1" dirty="0" err="1">
                <a:latin typeface="Times New Roman" pitchFamily="18" charset="0"/>
                <a:ea typeface="新細明體" pitchFamily="18" charset="-120"/>
                <a:cs typeface="Times New Roman" pitchFamily="18" charset="0"/>
              </a:rPr>
              <a:t>subnetting</a:t>
            </a:r>
            <a:endParaRPr lang="en-US" b="1" dirty="0">
              <a:latin typeface="Times New Roman" pitchFamily="18" charset="0"/>
              <a:cs typeface="Times New Roman" pitchFamily="18" charset="0"/>
            </a:endParaRPr>
          </a:p>
        </p:txBody>
      </p:sp>
      <p:sp>
        <p:nvSpPr>
          <p:cNvPr id="4" name="Text Box 2"/>
          <p:cNvSpPr txBox="1">
            <a:spLocks noGrp="1" noChangeArrowheads="1"/>
          </p:cNvSpPr>
          <p:nvPr>
            <p:ph idx="1"/>
          </p:nvPr>
        </p:nvSpPr>
        <p:spPr bwMode="auto">
          <a:xfrm>
            <a:off x="0" y="1828800"/>
            <a:ext cx="11887200" cy="2677656"/>
          </a:xfrm>
          <a:prstGeom prst="rect">
            <a:avLst/>
          </a:prstGeom>
          <a:noFill/>
          <a:ln w="9525">
            <a:noFill/>
            <a:miter lim="800000"/>
            <a:headEnd/>
            <a:tailEnd/>
          </a:ln>
          <a:effectLst/>
        </p:spPr>
        <p:txBody>
          <a:bodyPr wrap="square">
            <a:spAutoFit/>
          </a:bodyPr>
          <a:lstStyle/>
          <a:p>
            <a:pPr algn="just">
              <a:buNone/>
            </a:pPr>
            <a:r>
              <a:rPr lang="en-US" altLang="zh-TW" sz="2400" dirty="0">
                <a:latin typeface="Times New Roman" pitchFamily="18" charset="0"/>
                <a:ea typeface="新細明體" pitchFamily="18" charset="-120"/>
                <a:cs typeface="Times New Roman" pitchFamily="18" charset="0"/>
              </a:rPr>
              <a:t>The whole network is still connected to the Internet through the same router. However, the network has used a private router to divide the network into four </a:t>
            </a:r>
            <a:r>
              <a:rPr lang="en-US" altLang="zh-TW" sz="2400" dirty="0" err="1">
                <a:latin typeface="Times New Roman" pitchFamily="18" charset="0"/>
                <a:ea typeface="新細明體" pitchFamily="18" charset="-120"/>
                <a:cs typeface="Times New Roman" pitchFamily="18" charset="0"/>
              </a:rPr>
              <a:t>subnetworks</a:t>
            </a:r>
            <a:r>
              <a:rPr lang="en-US" altLang="zh-TW" sz="2400" dirty="0">
                <a:latin typeface="Times New Roman" pitchFamily="18" charset="0"/>
                <a:ea typeface="新細明體" pitchFamily="18" charset="-120"/>
                <a:cs typeface="Times New Roman" pitchFamily="18" charset="0"/>
              </a:rPr>
              <a:t>. The rest of the Internet still sees only one network; internally the network is made of four </a:t>
            </a:r>
            <a:r>
              <a:rPr lang="en-US" altLang="zh-TW" sz="2400" dirty="0" err="1">
                <a:latin typeface="Times New Roman" pitchFamily="18" charset="0"/>
                <a:ea typeface="新細明體" pitchFamily="18" charset="-120"/>
                <a:cs typeface="Times New Roman" pitchFamily="18" charset="0"/>
              </a:rPr>
              <a:t>subnetworks</a:t>
            </a:r>
            <a:r>
              <a:rPr lang="en-US" altLang="zh-TW" sz="2400" dirty="0">
                <a:latin typeface="Times New Roman" pitchFamily="18" charset="0"/>
                <a:ea typeface="新細明體" pitchFamily="18" charset="-120"/>
                <a:cs typeface="Times New Roman" pitchFamily="18" charset="0"/>
              </a:rPr>
              <a:t>. Each </a:t>
            </a:r>
            <a:r>
              <a:rPr lang="en-US" altLang="zh-TW" sz="2400" dirty="0" err="1">
                <a:latin typeface="Times New Roman" pitchFamily="18" charset="0"/>
                <a:ea typeface="新細明體" pitchFamily="18" charset="-120"/>
                <a:cs typeface="Times New Roman" pitchFamily="18" charset="0"/>
              </a:rPr>
              <a:t>subnetwork</a:t>
            </a:r>
            <a:r>
              <a:rPr lang="en-US" altLang="zh-TW" sz="2400" dirty="0">
                <a:latin typeface="Times New Roman" pitchFamily="18" charset="0"/>
                <a:ea typeface="新細明體" pitchFamily="18" charset="-120"/>
                <a:cs typeface="Times New Roman" pitchFamily="18" charset="0"/>
              </a:rPr>
              <a:t> can now have almost 2</a:t>
            </a:r>
            <a:r>
              <a:rPr lang="en-US" altLang="zh-TW" sz="2400" baseline="30000" dirty="0">
                <a:latin typeface="Times New Roman" pitchFamily="18" charset="0"/>
                <a:ea typeface="新細明體" pitchFamily="18" charset="-120"/>
                <a:cs typeface="Times New Roman" pitchFamily="18" charset="0"/>
              </a:rPr>
              <a:t>14</a:t>
            </a:r>
            <a:r>
              <a:rPr lang="en-US" altLang="zh-TW" sz="2400" dirty="0">
                <a:latin typeface="Times New Roman" pitchFamily="18" charset="0"/>
                <a:ea typeface="新細明體" pitchFamily="18" charset="-120"/>
                <a:cs typeface="Times New Roman" pitchFamily="18" charset="0"/>
              </a:rPr>
              <a:t> hosts. The network can belong to a university campus with four different schools (buildings). After </a:t>
            </a:r>
            <a:r>
              <a:rPr lang="en-US" altLang="zh-TW" sz="2400" dirty="0" err="1">
                <a:latin typeface="Times New Roman" pitchFamily="18" charset="0"/>
                <a:ea typeface="新細明體" pitchFamily="18" charset="-120"/>
                <a:cs typeface="Times New Roman" pitchFamily="18" charset="0"/>
              </a:rPr>
              <a:t>subnetting</a:t>
            </a:r>
            <a:r>
              <a:rPr lang="en-US" altLang="zh-TW" sz="2400" dirty="0">
                <a:latin typeface="Times New Roman" pitchFamily="18" charset="0"/>
                <a:ea typeface="新細明體" pitchFamily="18" charset="-120"/>
                <a:cs typeface="Times New Roman" pitchFamily="18" charset="0"/>
              </a:rPr>
              <a:t>, each school has its own </a:t>
            </a:r>
            <a:r>
              <a:rPr lang="en-US" altLang="zh-TW" sz="2400" dirty="0" err="1">
                <a:latin typeface="Times New Roman" pitchFamily="18" charset="0"/>
                <a:ea typeface="新細明體" pitchFamily="18" charset="-120"/>
                <a:cs typeface="Times New Roman" pitchFamily="18" charset="0"/>
              </a:rPr>
              <a:t>subnetworks</a:t>
            </a:r>
            <a:r>
              <a:rPr lang="en-US" altLang="zh-TW" sz="2400" dirty="0">
                <a:latin typeface="Times New Roman" pitchFamily="18" charset="0"/>
                <a:ea typeface="新細明體" pitchFamily="18" charset="-120"/>
                <a:cs typeface="Times New Roman" pitchFamily="18" charset="0"/>
              </a:rPr>
              <a:t>, but still the whole campus is one network for the rest of the Internet. Note that /16 and /18 show the length of the </a:t>
            </a:r>
            <a:r>
              <a:rPr lang="en-US" altLang="zh-TW" sz="2400" dirty="0" err="1">
                <a:latin typeface="Times New Roman" pitchFamily="18" charset="0"/>
                <a:ea typeface="新細明體" pitchFamily="18" charset="-120"/>
                <a:cs typeface="Times New Roman" pitchFamily="18" charset="0"/>
              </a:rPr>
              <a:t>netid</a:t>
            </a:r>
            <a:r>
              <a:rPr lang="en-US" altLang="zh-TW" sz="2400" dirty="0">
                <a:latin typeface="Times New Roman" pitchFamily="18" charset="0"/>
                <a:ea typeface="新細明體" pitchFamily="18" charset="-120"/>
                <a:cs typeface="Times New Roman" pitchFamily="18" charset="0"/>
              </a:rPr>
              <a:t> and </a:t>
            </a:r>
            <a:r>
              <a:rPr lang="en-US" altLang="zh-TW" sz="2400" dirty="0" err="1">
                <a:latin typeface="Times New Roman" pitchFamily="18" charset="0"/>
                <a:ea typeface="新細明體" pitchFamily="18" charset="-120"/>
                <a:cs typeface="Times New Roman" pitchFamily="18" charset="0"/>
              </a:rPr>
              <a:t>subnetids</a:t>
            </a:r>
            <a:r>
              <a:rPr lang="en-US" altLang="zh-TW" sz="2400" dirty="0">
                <a:latin typeface="Times New Roman" pitchFamily="18" charset="0"/>
                <a:ea typeface="新細明體" pitchFamily="18" charset="-120"/>
                <a:cs typeface="Times New Roman" pitchFamily="18"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noChangeAspect="1" noChangeArrowheads="1"/>
          </p:cNvPicPr>
          <p:nvPr>
            <p:ph idx="1"/>
          </p:nvPr>
        </p:nvPicPr>
        <p:blipFill>
          <a:blip r:embed="rId2" cstate="print"/>
          <a:srcRect/>
          <a:stretch>
            <a:fillRect/>
          </a:stretch>
        </p:blipFill>
        <p:spPr bwMode="auto">
          <a:xfrm>
            <a:off x="228600" y="304800"/>
            <a:ext cx="11734800" cy="63246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367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188505BF-7EDA-48C5-9744-B8368C940E68}" type="slidenum">
              <a:rPr lang="en-US" sz="2000" baseline="0">
                <a:solidFill>
                  <a:schemeClr val="bg2"/>
                </a:solidFill>
              </a:rPr>
              <a:pPr/>
              <a:t>56</a:t>
            </a:fld>
            <a:endParaRPr lang="en-US" sz="2000" baseline="0">
              <a:solidFill>
                <a:schemeClr val="bg2"/>
              </a:solidFill>
            </a:endParaRPr>
          </a:p>
        </p:txBody>
      </p:sp>
      <p:sp>
        <p:nvSpPr>
          <p:cNvPr id="16387" name="Text Box 2"/>
          <p:cNvSpPr txBox="1">
            <a:spLocks noChangeArrowheads="1"/>
          </p:cNvSpPr>
          <p:nvPr/>
        </p:nvSpPr>
        <p:spPr bwMode="auto">
          <a:xfrm>
            <a:off x="2057401" y="1828800"/>
            <a:ext cx="796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Table 19.1  </a:t>
            </a:r>
            <a:r>
              <a:rPr lang="en-US" sz="2000" i="1" baseline="0">
                <a:latin typeface="Times New Roman" panose="02020603050405020304" pitchFamily="18" charset="0"/>
              </a:rPr>
              <a:t>Number of blocks and block size in classful IPv4 addressing</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2939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930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FB010B49-C457-406D-A88D-BEE0177ACC50}" type="slidenum">
              <a:rPr lang="en-US" sz="2000" baseline="0">
                <a:solidFill>
                  <a:schemeClr val="bg2"/>
                </a:solidFill>
              </a:rPr>
              <a:pPr/>
              <a:t>57</a:t>
            </a:fld>
            <a:endParaRPr lang="en-US" sz="2000" baseline="0">
              <a:solidFill>
                <a:schemeClr val="bg2"/>
              </a:solidFill>
            </a:endParaRPr>
          </a:p>
        </p:txBody>
      </p:sp>
      <p:sp>
        <p:nvSpPr>
          <p:cNvPr id="18435" name="Text Box 2"/>
          <p:cNvSpPr txBox="1">
            <a:spLocks noChangeArrowheads="1"/>
          </p:cNvSpPr>
          <p:nvPr/>
        </p:nvSpPr>
        <p:spPr bwMode="auto">
          <a:xfrm>
            <a:off x="2057400" y="2209800"/>
            <a:ext cx="561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Table 19.2  </a:t>
            </a:r>
            <a:r>
              <a:rPr lang="en-US" sz="2000" i="1" baseline="0">
                <a:latin typeface="Times New Roman" panose="02020603050405020304" pitchFamily="18" charset="0"/>
              </a:rPr>
              <a:t>Default masks for classful addressing</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722564"/>
            <a:ext cx="82915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582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896DEB4B-B693-4D91-9E27-4C844B95AFEB}" type="slidenum">
              <a:rPr lang="en-US" sz="2000" baseline="0">
                <a:solidFill>
                  <a:schemeClr val="bg2"/>
                </a:solidFill>
              </a:rPr>
              <a:pPr/>
              <a:t>58</a:t>
            </a:fld>
            <a:endParaRPr lang="en-US" sz="2000" baseline="0">
              <a:solidFill>
                <a:schemeClr val="bg2"/>
              </a:solidFill>
            </a:endParaRPr>
          </a:p>
        </p:txBody>
      </p:sp>
      <p:sp>
        <p:nvSpPr>
          <p:cNvPr id="3174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4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5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1754"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5" name="Line 10"/>
          <p:cNvSpPr>
            <a:spLocks noChangeShapeType="1"/>
          </p:cNvSpPr>
          <p:nvPr/>
        </p:nvSpPr>
        <p:spPr bwMode="auto">
          <a:xfrm>
            <a:off x="1982788"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6" name="Rectangle 11"/>
          <p:cNvSpPr>
            <a:spLocks noChangeArrowheads="1"/>
          </p:cNvSpPr>
          <p:nvPr/>
        </p:nvSpPr>
        <p:spPr bwMode="auto">
          <a:xfrm>
            <a:off x="2019300" y="2759076"/>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baseline="0"/>
              <a:t>The first address in a block is </a:t>
            </a:r>
            <a:br>
              <a:rPr lang="en-US" baseline="0"/>
            </a:br>
            <a:r>
              <a:rPr lang="en-US" baseline="0"/>
              <a:t>normally not assigned to any device; </a:t>
            </a:r>
            <a:br>
              <a:rPr lang="en-US" baseline="0"/>
            </a:br>
            <a:r>
              <a:rPr lang="en-US" baseline="0"/>
              <a:t>it is used as the network address that represents the organization </a:t>
            </a:r>
            <a:br>
              <a:rPr lang="en-US" baseline="0"/>
            </a:br>
            <a:r>
              <a:rPr lang="en-US" baseline="0"/>
              <a:t>to the rest of the world.</a:t>
            </a:r>
          </a:p>
        </p:txBody>
      </p:sp>
      <p:grpSp>
        <p:nvGrpSpPr>
          <p:cNvPr id="31757" name="Group 12"/>
          <p:cNvGrpSpPr>
            <a:grpSpLocks/>
          </p:cNvGrpSpPr>
          <p:nvPr/>
        </p:nvGrpSpPr>
        <p:grpSpPr bwMode="auto">
          <a:xfrm>
            <a:off x="1981200" y="1981200"/>
            <a:ext cx="1143000" cy="566738"/>
            <a:chOff x="1200" y="1248"/>
            <a:chExt cx="720" cy="357"/>
          </a:xfrm>
        </p:grpSpPr>
        <p:pic>
          <p:nvPicPr>
            <p:cNvPr id="317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8395960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C9C616F2-E7E8-448F-ADBB-C18EDF3BDF8F}" type="slidenum">
              <a:rPr lang="en-US" sz="2000" baseline="0">
                <a:solidFill>
                  <a:schemeClr val="bg2"/>
                </a:solidFill>
              </a:rPr>
              <a:pPr/>
              <a:t>59</a:t>
            </a:fld>
            <a:endParaRPr lang="en-US" sz="2000" baseline="0">
              <a:solidFill>
                <a:schemeClr val="bg2"/>
              </a:solidFill>
            </a:endParaRPr>
          </a:p>
        </p:txBody>
      </p:sp>
      <p:sp>
        <p:nvSpPr>
          <p:cNvPr id="32771"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72"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73" name="Text Box 4"/>
          <p:cNvSpPr txBox="1">
            <a:spLocks noChangeArrowheads="1"/>
          </p:cNvSpPr>
          <p:nvPr/>
        </p:nvSpPr>
        <p:spPr bwMode="auto">
          <a:xfrm>
            <a:off x="1828801" y="381000"/>
            <a:ext cx="605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19.6  </a:t>
            </a:r>
            <a:r>
              <a:rPr lang="en-US" sz="2000" i="1" baseline="0">
                <a:latin typeface="Times New Roman" panose="02020603050405020304" pitchFamily="18" charset="0"/>
              </a:rPr>
              <a:t>A frame in a character-oriented protocol</a:t>
            </a:r>
          </a:p>
        </p:txBody>
      </p:sp>
      <p:sp>
        <p:nvSpPr>
          <p:cNvPr id="32774"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989" y="2470150"/>
            <a:ext cx="68040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044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92162"/>
          </a:xfrm>
        </p:spPr>
        <p:txBody>
          <a:bodyPr/>
          <a:lstStyle/>
          <a:p>
            <a:r>
              <a:rPr lang="en-US" b="1" dirty="0">
                <a:solidFill>
                  <a:srgbClr val="C00000"/>
                </a:solidFill>
                <a:latin typeface="Times New Roman" pitchFamily="18" charset="0"/>
              </a:rPr>
              <a:t>IPv4 datagram header format</a:t>
            </a:r>
            <a:endParaRPr lang="en-US" dirty="0"/>
          </a:p>
        </p:txBody>
      </p:sp>
      <p:sp>
        <p:nvSpPr>
          <p:cNvPr id="3" name="Content Placeholder 2"/>
          <p:cNvSpPr>
            <a:spLocks noGrp="1"/>
          </p:cNvSpPr>
          <p:nvPr>
            <p:ph sz="quarter" idx="1"/>
          </p:nvPr>
        </p:nvSpPr>
        <p:spPr>
          <a:xfrm>
            <a:off x="457200" y="1066800"/>
            <a:ext cx="11430000" cy="5562600"/>
          </a:xfrm>
        </p:spPr>
        <p:txBody>
          <a:bodyPr>
            <a:normAutofit/>
          </a:bodyPr>
          <a:lstStyle/>
          <a:p>
            <a:pPr algn="just">
              <a:buNone/>
            </a:pPr>
            <a:r>
              <a:rPr lang="en-US" sz="2800" b="1" dirty="0">
                <a:solidFill>
                  <a:srgbClr val="0070C0"/>
                </a:solidFill>
                <a:latin typeface="Times New Roman" pitchFamily="18" charset="0"/>
                <a:cs typeface="Times New Roman" pitchFamily="18" charset="0"/>
              </a:rPr>
              <a:t>Version(VER):- </a:t>
            </a:r>
          </a:p>
          <a:p>
            <a:pPr algn="just">
              <a:buClrTx/>
              <a:buFont typeface="Wingdings" pitchFamily="2" charset="2"/>
              <a:buChar char="Ø"/>
            </a:pPr>
            <a:r>
              <a:rPr lang="en-US" sz="2800" b="1" dirty="0">
                <a:latin typeface="Times New Roman" pitchFamily="18" charset="0"/>
                <a:cs typeface="Times New Roman" pitchFamily="18" charset="0"/>
              </a:rPr>
              <a:t>4 bit field </a:t>
            </a:r>
            <a:r>
              <a:rPr lang="en-US" sz="2800" dirty="0">
                <a:latin typeface="Times New Roman" pitchFamily="18" charset="0"/>
                <a:cs typeface="Times New Roman" pitchFamily="18" charset="0"/>
              </a:rPr>
              <a:t>defines the version [Version 4] of IP software running </a:t>
            </a:r>
          </a:p>
          <a:p>
            <a:pPr algn="just">
              <a:buClrTx/>
              <a:buFont typeface="Wingdings" pitchFamily="2" charset="2"/>
              <a:buChar char="Ø"/>
            </a:pPr>
            <a:r>
              <a:rPr lang="en-US" sz="2800" dirty="0">
                <a:latin typeface="Times New Roman" pitchFamily="18" charset="0"/>
                <a:cs typeface="Times New Roman" pitchFamily="18" charset="0"/>
              </a:rPr>
              <a:t> If machine is using some other version of IP, the datagram is discarded rather that interpreted incorrectly.</a:t>
            </a:r>
          </a:p>
          <a:p>
            <a:pPr algn="just">
              <a:buNone/>
            </a:pPr>
            <a:r>
              <a:rPr lang="en-US" sz="2800" b="1" dirty="0">
                <a:solidFill>
                  <a:srgbClr val="0070C0"/>
                </a:solidFill>
                <a:latin typeface="Times New Roman" pitchFamily="18" charset="0"/>
                <a:cs typeface="Times New Roman" pitchFamily="18" charset="0"/>
              </a:rPr>
              <a:t>Header Length(HLEN):- </a:t>
            </a:r>
          </a:p>
          <a:p>
            <a:pPr algn="just">
              <a:buClr>
                <a:schemeClr val="tx1"/>
              </a:buClr>
              <a:buFont typeface="Wingdings" pitchFamily="2" charset="2"/>
              <a:buChar char="Ø"/>
            </a:pPr>
            <a:r>
              <a:rPr lang="en-US" sz="2800" b="1" dirty="0">
                <a:latin typeface="Times New Roman" pitchFamily="18" charset="0"/>
                <a:cs typeface="Times New Roman" pitchFamily="18" charset="0"/>
              </a:rPr>
              <a:t>4 bit field </a:t>
            </a:r>
            <a:r>
              <a:rPr lang="en-US" sz="2800" dirty="0">
                <a:latin typeface="Times New Roman" pitchFamily="18" charset="0"/>
                <a:cs typeface="Times New Roman" pitchFamily="18" charset="0"/>
              </a:rPr>
              <a:t>defines the total length of the datagram header in 4 byte words.</a:t>
            </a:r>
          </a:p>
          <a:p>
            <a:pPr algn="just">
              <a:buClr>
                <a:schemeClr val="tx1"/>
              </a:buClr>
              <a:buFont typeface="Wingdings" pitchFamily="2" charset="2"/>
              <a:buChar char="Ø"/>
            </a:pPr>
            <a:r>
              <a:rPr lang="en-US" sz="2800" dirty="0">
                <a:latin typeface="Times New Roman" pitchFamily="18" charset="0"/>
                <a:cs typeface="Times New Roman" pitchFamily="18" charset="0"/>
              </a:rPr>
              <a:t>The length of the header is variable (between 20 and 60 bytes)</a:t>
            </a:r>
          </a:p>
          <a:p>
            <a:pPr algn="just">
              <a:buClr>
                <a:schemeClr val="tx1"/>
              </a:buClr>
              <a:buFont typeface="Wingdings" pitchFamily="2" charset="2"/>
              <a:buChar char="Ø"/>
            </a:pPr>
            <a:r>
              <a:rPr lang="en-US" sz="2800" dirty="0">
                <a:latin typeface="Times New Roman" pitchFamily="18" charset="0"/>
                <a:cs typeface="Times New Roman" pitchFamily="18" charset="0"/>
              </a:rPr>
              <a:t>When there are </a:t>
            </a:r>
            <a:r>
              <a:rPr lang="en-US" sz="2800" b="1" dirty="0">
                <a:latin typeface="Times New Roman" pitchFamily="18" charset="0"/>
                <a:cs typeface="Times New Roman" pitchFamily="18" charset="0"/>
              </a:rPr>
              <a:t>no options</a:t>
            </a:r>
            <a:r>
              <a:rPr lang="en-US" sz="2800" dirty="0">
                <a:latin typeface="Times New Roman" pitchFamily="18" charset="0"/>
                <a:cs typeface="Times New Roman" pitchFamily="18" charset="0"/>
              </a:rPr>
              <a:t>:- </a:t>
            </a:r>
          </a:p>
          <a:p>
            <a:pPr lvl="1" algn="just">
              <a:buClr>
                <a:schemeClr val="tx1"/>
              </a:buClr>
              <a:buFont typeface="Wingdings" pitchFamily="2" charset="2"/>
              <a:buChar char="ü"/>
            </a:pPr>
            <a:r>
              <a:rPr lang="en-US" sz="2400" dirty="0">
                <a:latin typeface="Times New Roman" pitchFamily="18" charset="0"/>
                <a:cs typeface="Times New Roman" pitchFamily="18" charset="0"/>
              </a:rPr>
              <a:t> HLEN is </a:t>
            </a:r>
            <a:r>
              <a:rPr lang="en-US" sz="2400" b="1" dirty="0">
                <a:latin typeface="Times New Roman" pitchFamily="18" charset="0"/>
                <a:cs typeface="Times New Roman" pitchFamily="18" charset="0"/>
              </a:rPr>
              <a:t>20</a:t>
            </a:r>
            <a:r>
              <a:rPr lang="en-US" sz="2400" dirty="0">
                <a:latin typeface="Times New Roman" pitchFamily="18" charset="0"/>
                <a:cs typeface="Times New Roman" pitchFamily="18" charset="0"/>
              </a:rPr>
              <a:t> bytes and the value of the field is 5 (5*4=20)</a:t>
            </a:r>
          </a:p>
          <a:p>
            <a:pPr algn="just">
              <a:buClr>
                <a:schemeClr val="tx1"/>
              </a:buClr>
              <a:buFont typeface="Wingdings" pitchFamily="2" charset="2"/>
              <a:buChar char="Ø"/>
            </a:pPr>
            <a:r>
              <a:rPr lang="en-US" sz="2800" dirty="0">
                <a:latin typeface="Times New Roman" pitchFamily="18" charset="0"/>
                <a:cs typeface="Times New Roman" pitchFamily="18" charset="0"/>
              </a:rPr>
              <a:t>When the </a:t>
            </a:r>
            <a:r>
              <a:rPr lang="en-US" sz="2800" b="1" dirty="0">
                <a:latin typeface="Times New Roman" pitchFamily="18" charset="0"/>
                <a:cs typeface="Times New Roman" pitchFamily="18" charset="0"/>
              </a:rPr>
              <a:t>options</a:t>
            </a:r>
            <a:r>
              <a:rPr lang="en-US" sz="2800" dirty="0">
                <a:latin typeface="Times New Roman" pitchFamily="18" charset="0"/>
                <a:cs typeface="Times New Roman" pitchFamily="18" charset="0"/>
              </a:rPr>
              <a:t> field is at maximum size: </a:t>
            </a:r>
          </a:p>
          <a:p>
            <a:pPr lvl="1" algn="just">
              <a:buClr>
                <a:schemeClr val="tx1"/>
              </a:buClr>
              <a:buFont typeface="Wingdings" pitchFamily="2" charset="2"/>
              <a:buChar char="ü"/>
            </a:pPr>
            <a:r>
              <a:rPr lang="en-US" sz="2400" dirty="0">
                <a:latin typeface="Times New Roman" pitchFamily="18" charset="0"/>
                <a:cs typeface="Times New Roman" pitchFamily="18" charset="0"/>
              </a:rPr>
              <a:t> HLEN is </a:t>
            </a:r>
            <a:r>
              <a:rPr lang="en-US" sz="2400" b="1" dirty="0">
                <a:latin typeface="Times New Roman" pitchFamily="18" charset="0"/>
                <a:cs typeface="Times New Roman" pitchFamily="18" charset="0"/>
              </a:rPr>
              <a:t>60</a:t>
            </a:r>
            <a:r>
              <a:rPr lang="en-US" sz="2400" dirty="0">
                <a:latin typeface="Times New Roman" pitchFamily="18" charset="0"/>
                <a:cs typeface="Times New Roman" pitchFamily="18" charset="0"/>
              </a:rPr>
              <a:t> bytes value of field is 15 (15*4=60)</a:t>
            </a:r>
          </a:p>
          <a:p>
            <a:pPr algn="just">
              <a:buNone/>
            </a:pPr>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5237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641BC79D-02AF-4A8E-9DC4-F8D09E175F5F}" type="slidenum">
              <a:rPr lang="en-US" sz="2000" baseline="0">
                <a:solidFill>
                  <a:schemeClr val="bg2"/>
                </a:solidFill>
              </a:rPr>
              <a:pPr/>
              <a:t>60</a:t>
            </a:fld>
            <a:endParaRPr lang="en-US" sz="2000" baseline="0">
              <a:solidFill>
                <a:schemeClr val="bg2"/>
              </a:solidFill>
            </a:endParaRPr>
          </a:p>
        </p:txBody>
      </p:sp>
      <p:sp>
        <p:nvSpPr>
          <p:cNvPr id="33795"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79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797"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79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79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800"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80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33802" name="Line 9"/>
          <p:cNvSpPr>
            <a:spLocks noChangeShapeType="1"/>
          </p:cNvSpPr>
          <p:nvPr/>
        </p:nvSpPr>
        <p:spPr bwMode="auto">
          <a:xfrm>
            <a:off x="1981200" y="2133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03" name="Line 10"/>
          <p:cNvSpPr>
            <a:spLocks noChangeShapeType="1"/>
          </p:cNvSpPr>
          <p:nvPr/>
        </p:nvSpPr>
        <p:spPr bwMode="auto">
          <a:xfrm>
            <a:off x="1982788" y="5791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04" name="Rectangle 11"/>
          <p:cNvSpPr>
            <a:spLocks noChangeArrowheads="1"/>
          </p:cNvSpPr>
          <p:nvPr/>
        </p:nvSpPr>
        <p:spPr bwMode="auto">
          <a:xfrm>
            <a:off x="2019300" y="2225675"/>
            <a:ext cx="8077200" cy="353943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baseline="0"/>
              <a:t>Each address in the block can be considered as a two-level </a:t>
            </a:r>
            <a:br>
              <a:rPr lang="en-US" baseline="0"/>
            </a:br>
            <a:r>
              <a:rPr lang="en-US" baseline="0"/>
              <a:t>hierarchical structure: </a:t>
            </a:r>
            <a:br>
              <a:rPr lang="en-US" baseline="0"/>
            </a:br>
            <a:r>
              <a:rPr lang="en-US" baseline="0"/>
              <a:t>the leftmost </a:t>
            </a:r>
            <a:r>
              <a:rPr lang="en-US" i="1" baseline="0"/>
              <a:t>n</a:t>
            </a:r>
            <a:r>
              <a:rPr lang="en-US" baseline="0"/>
              <a:t> bits (prefix) define </a:t>
            </a:r>
            <a:br>
              <a:rPr lang="en-US" baseline="0"/>
            </a:br>
            <a:r>
              <a:rPr lang="en-US" baseline="0"/>
              <a:t>the network;</a:t>
            </a:r>
          </a:p>
          <a:p>
            <a:pPr algn="ctr"/>
            <a:r>
              <a:rPr lang="en-US" baseline="0"/>
              <a:t>the rightmost 32 − n bits define </a:t>
            </a:r>
            <a:br>
              <a:rPr lang="en-US" baseline="0"/>
            </a:br>
            <a:r>
              <a:rPr lang="en-US" baseline="0"/>
              <a:t>the host.</a:t>
            </a:r>
          </a:p>
        </p:txBody>
      </p:sp>
      <p:grpSp>
        <p:nvGrpSpPr>
          <p:cNvPr id="33805" name="Group 12"/>
          <p:cNvGrpSpPr>
            <a:grpSpLocks/>
          </p:cNvGrpSpPr>
          <p:nvPr/>
        </p:nvGrpSpPr>
        <p:grpSpPr bwMode="auto">
          <a:xfrm>
            <a:off x="1981200" y="1447800"/>
            <a:ext cx="1143000" cy="566738"/>
            <a:chOff x="1200" y="1248"/>
            <a:chExt cx="720" cy="357"/>
          </a:xfrm>
        </p:grpSpPr>
        <p:pic>
          <p:nvPicPr>
            <p:cNvPr id="3380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4006784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AB3AA74F-AD87-4458-B761-3750A7BFDD37}" type="slidenum">
              <a:rPr lang="en-US" sz="2000" baseline="0">
                <a:solidFill>
                  <a:schemeClr val="bg2"/>
                </a:solidFill>
              </a:rPr>
              <a:pPr/>
              <a:t>61</a:t>
            </a:fld>
            <a:endParaRPr lang="en-US" sz="2000" baseline="0">
              <a:solidFill>
                <a:schemeClr val="bg2"/>
              </a:solidFill>
            </a:endParaRPr>
          </a:p>
        </p:txBody>
      </p:sp>
      <p:sp>
        <p:nvSpPr>
          <p:cNvPr id="3481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1" name="Text Box 4"/>
          <p:cNvSpPr txBox="1">
            <a:spLocks noChangeArrowheads="1"/>
          </p:cNvSpPr>
          <p:nvPr/>
        </p:nvSpPr>
        <p:spPr bwMode="auto">
          <a:xfrm>
            <a:off x="1828801" y="381000"/>
            <a:ext cx="726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19.7  </a:t>
            </a:r>
            <a:r>
              <a:rPr lang="en-US" sz="2000" i="1" baseline="0">
                <a:latin typeface="Times New Roman" panose="02020603050405020304" pitchFamily="18" charset="0"/>
              </a:rPr>
              <a:t>Configuration and addresses in a subnetted network</a:t>
            </a:r>
          </a:p>
        </p:txBody>
      </p:sp>
      <p:sp>
        <p:nvSpPr>
          <p:cNvPr id="3482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482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1" y="1506538"/>
            <a:ext cx="54387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911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76E87E7A-F117-43EF-84E7-A6034A4A58A6}" type="slidenum">
              <a:rPr lang="en-US" sz="2000" baseline="0">
                <a:solidFill>
                  <a:schemeClr val="bg2"/>
                </a:solidFill>
              </a:rPr>
              <a:pPr/>
              <a:t>62</a:t>
            </a:fld>
            <a:endParaRPr lang="en-US" sz="2000" baseline="0">
              <a:solidFill>
                <a:schemeClr val="bg2"/>
              </a:solidFill>
            </a:endParaRPr>
          </a:p>
        </p:txBody>
      </p:sp>
      <p:sp>
        <p:nvSpPr>
          <p:cNvPr id="35843"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4"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5" name="Text Box 4"/>
          <p:cNvSpPr txBox="1">
            <a:spLocks noChangeArrowheads="1"/>
          </p:cNvSpPr>
          <p:nvPr/>
        </p:nvSpPr>
        <p:spPr bwMode="auto">
          <a:xfrm>
            <a:off x="1828800" y="381000"/>
            <a:ext cx="608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19.8  </a:t>
            </a:r>
            <a:r>
              <a:rPr lang="en-US" sz="2000" i="1" baseline="0">
                <a:latin typeface="Times New Roman" panose="02020603050405020304" pitchFamily="18" charset="0"/>
              </a:rPr>
              <a:t>Three-level hierarchy in an IPv4 address</a:t>
            </a:r>
          </a:p>
        </p:txBody>
      </p:sp>
      <p:sp>
        <p:nvSpPr>
          <p:cNvPr id="35846"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600325"/>
            <a:ext cx="82994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1590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3F96B8E5-127D-410E-8212-C5995901F516}" type="slidenum">
              <a:rPr lang="en-US" sz="2000" baseline="0">
                <a:solidFill>
                  <a:schemeClr val="bg2"/>
                </a:solidFill>
              </a:rPr>
              <a:pPr/>
              <a:t>63</a:t>
            </a:fld>
            <a:endParaRPr lang="en-US" sz="2000" baseline="0">
              <a:solidFill>
                <a:schemeClr val="bg2"/>
              </a:solidFill>
            </a:endParaRPr>
          </a:p>
        </p:txBody>
      </p:sp>
      <p:sp>
        <p:nvSpPr>
          <p:cNvPr id="40963"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4"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5" name="Text Box 4"/>
          <p:cNvSpPr txBox="1">
            <a:spLocks noChangeArrowheads="1"/>
          </p:cNvSpPr>
          <p:nvPr/>
        </p:nvSpPr>
        <p:spPr bwMode="auto">
          <a:xfrm>
            <a:off x="1828801" y="381000"/>
            <a:ext cx="439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dirty="0">
                <a:solidFill>
                  <a:schemeClr val="folHlink"/>
                </a:solidFill>
                <a:latin typeface="Times New Roman" panose="02020603050405020304" pitchFamily="18" charset="0"/>
              </a:rPr>
              <a:t>Figure 19.10  </a:t>
            </a:r>
            <a:r>
              <a:rPr lang="en-US" sz="2000" i="1" baseline="0" dirty="0">
                <a:latin typeface="Times New Roman" panose="02020603050405020304" pitchFamily="18" charset="0"/>
              </a:rPr>
              <a:t>A NAT implementation</a:t>
            </a:r>
          </a:p>
        </p:txBody>
      </p:sp>
      <p:sp>
        <p:nvSpPr>
          <p:cNvPr id="40966"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09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117726"/>
            <a:ext cx="87296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9171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76E16644-D8C7-450F-98B1-5184E95BE580}" type="slidenum">
              <a:rPr lang="en-US" sz="2000" baseline="0">
                <a:solidFill>
                  <a:schemeClr val="bg2"/>
                </a:solidFill>
              </a:rPr>
              <a:pPr/>
              <a:t>64</a:t>
            </a:fld>
            <a:endParaRPr lang="en-US" sz="2000" baseline="0">
              <a:solidFill>
                <a:schemeClr val="bg2"/>
              </a:solidFill>
            </a:endParaRPr>
          </a:p>
        </p:txBody>
      </p:sp>
      <p:sp>
        <p:nvSpPr>
          <p:cNvPr id="4198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9" name="Text Box 4"/>
          <p:cNvSpPr txBox="1">
            <a:spLocks noChangeArrowheads="1"/>
          </p:cNvSpPr>
          <p:nvPr/>
        </p:nvSpPr>
        <p:spPr bwMode="auto">
          <a:xfrm>
            <a:off x="1828801" y="381000"/>
            <a:ext cx="404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19.11  </a:t>
            </a:r>
            <a:r>
              <a:rPr lang="en-US" sz="2000" i="1" baseline="0">
                <a:latin typeface="Times New Roman" panose="02020603050405020304" pitchFamily="18" charset="0"/>
              </a:rPr>
              <a:t>Addresses in a NAT</a:t>
            </a:r>
          </a:p>
        </p:txBody>
      </p:sp>
      <p:sp>
        <p:nvSpPr>
          <p:cNvPr id="4199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19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162176"/>
            <a:ext cx="90138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6578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E9EC90AA-8E2D-4CAA-BE7B-2AB7C3847C67}" type="slidenum">
              <a:rPr lang="en-US" sz="2000" baseline="0">
                <a:solidFill>
                  <a:schemeClr val="bg2"/>
                </a:solidFill>
              </a:rPr>
              <a:pPr/>
              <a:t>65</a:t>
            </a:fld>
            <a:endParaRPr lang="en-US" sz="2000" baseline="0">
              <a:solidFill>
                <a:schemeClr val="bg2"/>
              </a:solidFill>
            </a:endParaRPr>
          </a:p>
        </p:txBody>
      </p:sp>
      <p:sp>
        <p:nvSpPr>
          <p:cNvPr id="43011"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12"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13" name="Text Box 4"/>
          <p:cNvSpPr txBox="1">
            <a:spLocks noChangeArrowheads="1"/>
          </p:cNvSpPr>
          <p:nvPr/>
        </p:nvSpPr>
        <p:spPr bwMode="auto">
          <a:xfrm>
            <a:off x="1828801" y="381000"/>
            <a:ext cx="452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19.12  </a:t>
            </a:r>
            <a:r>
              <a:rPr lang="en-US" sz="2000" i="1" baseline="0">
                <a:latin typeface="Times New Roman" panose="02020603050405020304" pitchFamily="18" charset="0"/>
              </a:rPr>
              <a:t>NAT address translation</a:t>
            </a:r>
          </a:p>
        </p:txBody>
      </p:sp>
      <p:sp>
        <p:nvSpPr>
          <p:cNvPr id="43014"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30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1363664"/>
            <a:ext cx="605155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4693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E9064EE9-1F72-415A-B1A7-908550F0CCBB}" type="slidenum">
              <a:rPr lang="en-US" sz="2000" baseline="0">
                <a:solidFill>
                  <a:schemeClr val="bg2"/>
                </a:solidFill>
              </a:rPr>
              <a:pPr/>
              <a:t>66</a:t>
            </a:fld>
            <a:endParaRPr lang="en-US" sz="2000" baseline="0">
              <a:solidFill>
                <a:schemeClr val="bg2"/>
              </a:solidFill>
            </a:endParaRPr>
          </a:p>
        </p:txBody>
      </p:sp>
      <p:sp>
        <p:nvSpPr>
          <p:cNvPr id="44035" name="Text Box 2"/>
          <p:cNvSpPr txBox="1">
            <a:spLocks noChangeArrowheads="1"/>
          </p:cNvSpPr>
          <p:nvPr/>
        </p:nvSpPr>
        <p:spPr bwMode="auto">
          <a:xfrm>
            <a:off x="2513014" y="1828800"/>
            <a:ext cx="4802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Table 19.4  </a:t>
            </a:r>
            <a:r>
              <a:rPr lang="en-US" sz="2000" i="1" baseline="0">
                <a:latin typeface="Times New Roman" panose="02020603050405020304" pitchFamily="18" charset="0"/>
              </a:rPr>
              <a:t>Five-column translation table</a:t>
            </a:r>
          </a:p>
        </p:txBody>
      </p:sp>
      <p:pic>
        <p:nvPicPr>
          <p:cNvPr id="440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4" y="2244726"/>
            <a:ext cx="765968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423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CE3CC16C-AE17-47FB-A8D5-F51DE6BE09C1}" type="slidenum">
              <a:rPr lang="en-US" sz="2000" baseline="0">
                <a:solidFill>
                  <a:schemeClr val="bg2"/>
                </a:solidFill>
              </a:rPr>
              <a:pPr/>
              <a:t>67</a:t>
            </a:fld>
            <a:endParaRPr lang="en-US" sz="2000" baseline="0">
              <a:solidFill>
                <a:schemeClr val="bg2"/>
              </a:solidFill>
            </a:endParaRPr>
          </a:p>
        </p:txBody>
      </p:sp>
      <p:sp>
        <p:nvSpPr>
          <p:cNvPr id="1076226"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1752601" y="406400"/>
            <a:ext cx="2582823"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19-2   IPv6 ADDRESSES</a:t>
            </a:r>
          </a:p>
        </p:txBody>
      </p:sp>
      <p:sp>
        <p:nvSpPr>
          <p:cNvPr id="45061" name="Text Box 4"/>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sz="1800" baseline="0">
              <a:latin typeface="Times New Roman" panose="02020603050405020304" pitchFamily="18" charset="0"/>
            </a:endParaRPr>
          </a:p>
        </p:txBody>
      </p:sp>
      <p:sp>
        <p:nvSpPr>
          <p:cNvPr id="1076229" name="Rectangle 5"/>
          <p:cNvSpPr>
            <a:spLocks noChangeArrowheads="1"/>
          </p:cNvSpPr>
          <p:nvPr/>
        </p:nvSpPr>
        <p:spPr bwMode="auto">
          <a:xfrm>
            <a:off x="1828800" y="1524001"/>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Despite all short-term solutions, address depletion is still a long-term problem for the Internet. This and other problems in the IP protocol itself have been the motivation for IPv6. </a:t>
            </a:r>
          </a:p>
        </p:txBody>
      </p:sp>
      <p:sp>
        <p:nvSpPr>
          <p:cNvPr id="45063" name="Rectangle 6"/>
          <p:cNvSpPr>
            <a:spLocks noChangeArrowheads="1"/>
          </p:cNvSpPr>
          <p:nvPr/>
        </p:nvSpPr>
        <p:spPr bwMode="auto">
          <a:xfrm>
            <a:off x="1828800" y="4394201"/>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sz="2400" baseline="0">
                <a:solidFill>
                  <a:srgbClr val="0033CC"/>
                </a:solidFill>
                <a:latin typeface="Times New Roman" panose="02020603050405020304" pitchFamily="18" charset="0"/>
              </a:rPr>
              <a:t>Structure</a:t>
            </a:r>
            <a:r>
              <a:rPr lang="fr-FR" sz="2400" baseline="0">
                <a:solidFill>
                  <a:srgbClr val="0033CC"/>
                </a:solidFill>
                <a:latin typeface="Times New Roman" panose="02020603050405020304" pitchFamily="18" charset="0"/>
              </a:rPr>
              <a:t/>
            </a:r>
            <a:br>
              <a:rPr lang="fr-FR" sz="2400" baseline="0">
                <a:solidFill>
                  <a:srgbClr val="0033CC"/>
                </a:solidFill>
                <a:latin typeface="Times New Roman" panose="02020603050405020304" pitchFamily="18" charset="0"/>
              </a:rPr>
            </a:br>
            <a:r>
              <a:rPr lang="fr-FR" sz="2400" baseline="0">
                <a:solidFill>
                  <a:srgbClr val="0033CC"/>
                </a:solidFill>
                <a:latin typeface="Times New Roman" panose="02020603050405020304" pitchFamily="18" charset="0"/>
              </a:rPr>
              <a:t>Address Space</a:t>
            </a:r>
            <a:endParaRPr lang="en-US" sz="2400" baseline="0">
              <a:solidFill>
                <a:srgbClr val="0033CC"/>
              </a:solidFill>
              <a:latin typeface="Times New Roman" panose="02020603050405020304" pitchFamily="18" charset="0"/>
            </a:endParaRPr>
          </a:p>
        </p:txBody>
      </p:sp>
      <p:sp>
        <p:nvSpPr>
          <p:cNvPr id="1076231" name="Text Box 7"/>
          <p:cNvSpPr txBox="1">
            <a:spLocks noChangeArrowheads="1"/>
          </p:cNvSpPr>
          <p:nvPr/>
        </p:nvSpPr>
        <p:spPr bwMode="auto">
          <a:xfrm>
            <a:off x="1841501" y="3900488"/>
            <a:ext cx="4862513" cy="519112"/>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5983510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2BAD395D-9926-4062-8234-A08BD3054286}" type="slidenum">
              <a:rPr lang="en-US" sz="2000" baseline="0">
                <a:solidFill>
                  <a:schemeClr val="bg2"/>
                </a:solidFill>
              </a:rPr>
              <a:pPr/>
              <a:t>68</a:t>
            </a:fld>
            <a:endParaRPr lang="en-US" sz="2000" baseline="0">
              <a:solidFill>
                <a:schemeClr val="bg2"/>
              </a:solidFill>
            </a:endParaRPr>
          </a:p>
        </p:txBody>
      </p:sp>
      <p:sp>
        <p:nvSpPr>
          <p:cNvPr id="4608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8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6090"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091" name="Line 10"/>
          <p:cNvSpPr>
            <a:spLocks noChangeShapeType="1"/>
          </p:cNvSpPr>
          <p:nvPr/>
        </p:nvSpPr>
        <p:spPr bwMode="auto">
          <a:xfrm>
            <a:off x="1982788" y="3429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092" name="Rectangle 11"/>
          <p:cNvSpPr>
            <a:spLocks noChangeArrowheads="1"/>
          </p:cNvSpPr>
          <p:nvPr/>
        </p:nvSpPr>
        <p:spPr bwMode="auto">
          <a:xfrm>
            <a:off x="2019300" y="2759075"/>
            <a:ext cx="8077200" cy="5794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baseline="0"/>
              <a:t>An IPv6 address is 128 bits long.</a:t>
            </a:r>
          </a:p>
        </p:txBody>
      </p:sp>
      <p:grpSp>
        <p:nvGrpSpPr>
          <p:cNvPr id="46093" name="Group 12"/>
          <p:cNvGrpSpPr>
            <a:grpSpLocks/>
          </p:cNvGrpSpPr>
          <p:nvPr/>
        </p:nvGrpSpPr>
        <p:grpSpPr bwMode="auto">
          <a:xfrm>
            <a:off x="1981200" y="1981200"/>
            <a:ext cx="1143000" cy="566738"/>
            <a:chOff x="1200" y="1248"/>
            <a:chExt cx="720" cy="357"/>
          </a:xfrm>
        </p:grpSpPr>
        <p:pic>
          <p:nvPicPr>
            <p:cNvPr id="460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262501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D70A946B-5C69-4931-97A5-30DE7AFB21A9}" type="slidenum">
              <a:rPr lang="en-US" sz="2000" baseline="0">
                <a:solidFill>
                  <a:schemeClr val="bg2"/>
                </a:solidFill>
              </a:rPr>
              <a:pPr/>
              <a:t>69</a:t>
            </a:fld>
            <a:endParaRPr lang="en-US" sz="2000" baseline="0">
              <a:solidFill>
                <a:schemeClr val="bg2"/>
              </a:solidFill>
            </a:endParaRPr>
          </a:p>
        </p:txBody>
      </p:sp>
      <p:sp>
        <p:nvSpPr>
          <p:cNvPr id="4710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0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09" name="Text Box 4"/>
          <p:cNvSpPr txBox="1">
            <a:spLocks noChangeArrowheads="1"/>
          </p:cNvSpPr>
          <p:nvPr/>
        </p:nvSpPr>
        <p:spPr bwMode="auto">
          <a:xfrm>
            <a:off x="1828801" y="381000"/>
            <a:ext cx="774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19.14  </a:t>
            </a:r>
            <a:r>
              <a:rPr lang="en-US" sz="2000" i="1" baseline="0">
                <a:latin typeface="Times New Roman" panose="02020603050405020304" pitchFamily="18" charset="0"/>
              </a:rPr>
              <a:t>IPv6 address in binary and hexadecimal colon notation</a:t>
            </a:r>
          </a:p>
        </p:txBody>
      </p:sp>
      <p:sp>
        <p:nvSpPr>
          <p:cNvPr id="4711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6814"/>
            <a:ext cx="79898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957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1"/>
            <a:ext cx="11277600" cy="4711891"/>
          </a:xfrm>
        </p:spPr>
        <p:txBody>
          <a:bodyPr>
            <a:normAutofit fontScale="92500" lnSpcReduction="20000"/>
          </a:bodyPr>
          <a:lstStyle/>
          <a:p>
            <a:pPr algn="just"/>
            <a:r>
              <a:rPr lang="en-US" dirty="0">
                <a:latin typeface="Times New Roman" pitchFamily="18" charset="0"/>
                <a:cs typeface="Times New Roman" pitchFamily="18" charset="0"/>
              </a:rPr>
              <a:t>In original design it can be called as ‘</a:t>
            </a:r>
            <a:r>
              <a:rPr lang="en-US" b="1" dirty="0">
                <a:latin typeface="Times New Roman" pitchFamily="18" charset="0"/>
                <a:cs typeface="Times New Roman" pitchFamily="18" charset="0"/>
              </a:rPr>
              <a:t>Type of Service (TOS)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It define how the datagram should be handled.</a:t>
            </a:r>
          </a:p>
          <a:p>
            <a:pPr algn="just"/>
            <a:r>
              <a:rPr lang="en-US" dirty="0">
                <a:latin typeface="Times New Roman" pitchFamily="18" charset="0"/>
                <a:cs typeface="Times New Roman" pitchFamily="18" charset="0"/>
              </a:rPr>
              <a:t>Part of the field was used to define the precedence of the datagram and rest of the field define type of service (low delay, high </a:t>
            </a:r>
            <a:r>
              <a:rPr lang="en-US" dirty="0" err="1">
                <a:latin typeface="Times New Roman" pitchFamily="18" charset="0"/>
                <a:cs typeface="Times New Roman" pitchFamily="18" charset="0"/>
              </a:rPr>
              <a:t>throuput</a:t>
            </a:r>
            <a:r>
              <a:rPr lang="en-US" dirty="0">
                <a:latin typeface="Times New Roman" pitchFamily="18" charset="0"/>
                <a:cs typeface="Times New Roman" pitchFamily="18" charset="0"/>
              </a:rPr>
              <a:t> and so on)</a:t>
            </a:r>
          </a:p>
          <a:p>
            <a:pPr algn="just"/>
            <a:r>
              <a:rPr lang="en-US" dirty="0">
                <a:latin typeface="Times New Roman" pitchFamily="18" charset="0"/>
                <a:cs typeface="Times New Roman" pitchFamily="18" charset="0"/>
              </a:rPr>
              <a:t>IETF (Internet engineering task Force) has changed the interpretation of this 8 bit field.</a:t>
            </a:r>
          </a:p>
          <a:p>
            <a:pPr algn="just"/>
            <a:r>
              <a:rPr lang="en-US" dirty="0">
                <a:latin typeface="Times New Roman" pitchFamily="18" charset="0"/>
                <a:cs typeface="Times New Roman" pitchFamily="18" charset="0"/>
              </a:rPr>
              <a:t>This field now defines a set of </a:t>
            </a:r>
            <a:r>
              <a:rPr lang="en-US" b="1" dirty="0">
                <a:latin typeface="Times New Roman" pitchFamily="18" charset="0"/>
                <a:cs typeface="Times New Roman" pitchFamily="18" charset="0"/>
              </a:rPr>
              <a:t>Differentiated Services.</a:t>
            </a:r>
          </a:p>
          <a:p>
            <a:pPr algn="just"/>
            <a:r>
              <a:rPr lang="en-US" dirty="0">
                <a:latin typeface="Times New Roman" pitchFamily="18" charset="0"/>
                <a:cs typeface="Times New Roman" pitchFamily="18" charset="0"/>
              </a:rPr>
              <a:t>The  new interpretation is shown in next figure.</a:t>
            </a:r>
          </a:p>
          <a:p>
            <a:pPr algn="just"/>
            <a:r>
              <a:rPr lang="en-US" dirty="0">
                <a:latin typeface="Times New Roman" pitchFamily="18" charset="0"/>
                <a:cs typeface="Times New Roman" pitchFamily="18" charset="0"/>
              </a:rPr>
              <a:t>In this first 6 bits make up the </a:t>
            </a:r>
            <a:r>
              <a:rPr lang="en-US" b="1" dirty="0" err="1">
                <a:latin typeface="Times New Roman" pitchFamily="18" charset="0"/>
                <a:cs typeface="Times New Roman" pitchFamily="18" charset="0"/>
              </a:rPr>
              <a:t>codepoint</a:t>
            </a:r>
            <a:r>
              <a:rPr lang="en-US" dirty="0">
                <a:latin typeface="Times New Roman" pitchFamily="18" charset="0"/>
                <a:cs typeface="Times New Roman" pitchFamily="18" charset="0"/>
              </a:rPr>
              <a:t> subfield and last 2 bits are not used.</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304800" y="152400"/>
            <a:ext cx="8229600" cy="868362"/>
          </a:xfrm>
        </p:spPr>
        <p:txBody>
          <a:bodyPr/>
          <a:lstStyle/>
          <a:p>
            <a:r>
              <a:rPr lang="en-US" dirty="0">
                <a:solidFill>
                  <a:srgbClr val="FF0000"/>
                </a:solidFill>
                <a:effectLst/>
                <a:latin typeface="Times New Roman" pitchFamily="18" charset="0"/>
                <a:cs typeface="Times New Roman" pitchFamily="18" charset="0"/>
              </a:rPr>
              <a:t>Service</a:t>
            </a:r>
            <a:r>
              <a:rPr lang="en-US" dirty="0"/>
              <a:t> </a:t>
            </a:r>
            <a:r>
              <a:rPr lang="en-US" dirty="0">
                <a:solidFill>
                  <a:srgbClr val="FF0000"/>
                </a:solidFill>
              </a:rPr>
              <a:t>Type</a:t>
            </a:r>
          </a:p>
        </p:txBody>
      </p:sp>
    </p:spTree>
    <p:extLst>
      <p:ext uri="{BB962C8B-B14F-4D97-AF65-F5344CB8AC3E}">
        <p14:creationId xmlns:p14="http://schemas.microsoft.com/office/powerpoint/2010/main" val="1067406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C368829F-B5B2-41CE-BDD9-B42D8BB661DC}" type="slidenum">
              <a:rPr lang="en-US" sz="2000" baseline="0">
                <a:solidFill>
                  <a:schemeClr val="bg2"/>
                </a:solidFill>
              </a:rPr>
              <a:pPr/>
              <a:t>70</a:t>
            </a:fld>
            <a:endParaRPr lang="en-US" sz="2000" baseline="0">
              <a:solidFill>
                <a:schemeClr val="bg2"/>
              </a:solidFill>
            </a:endParaRPr>
          </a:p>
        </p:txBody>
      </p:sp>
      <p:sp>
        <p:nvSpPr>
          <p:cNvPr id="48131"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32"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33" name="Text Box 4"/>
          <p:cNvSpPr txBox="1">
            <a:spLocks noChangeArrowheads="1"/>
          </p:cNvSpPr>
          <p:nvPr/>
        </p:nvSpPr>
        <p:spPr bwMode="auto">
          <a:xfrm>
            <a:off x="1828801" y="381000"/>
            <a:ext cx="483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400" baseline="0">
                <a:solidFill>
                  <a:schemeClr val="folHlink"/>
                </a:solidFill>
                <a:latin typeface="Times New Roman" panose="02020603050405020304" pitchFamily="18" charset="0"/>
              </a:rPr>
              <a:t>Figure 19.15  </a:t>
            </a:r>
            <a:r>
              <a:rPr lang="en-US" sz="2000" i="1" baseline="0">
                <a:latin typeface="Times New Roman" panose="02020603050405020304" pitchFamily="18" charset="0"/>
              </a:rPr>
              <a:t>Abbreviated IPv6 addresses</a:t>
            </a:r>
          </a:p>
        </p:txBody>
      </p:sp>
      <p:sp>
        <p:nvSpPr>
          <p:cNvPr id="48134"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81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58976"/>
            <a:ext cx="7304088"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3301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sz="2000" baseline="0">
                <a:solidFill>
                  <a:schemeClr val="bg2"/>
                </a:solidFill>
              </a:rPr>
              <a:t>19.</a:t>
            </a:r>
            <a:fld id="{D600CFBF-A572-47AF-B963-0085BA7920EB}" type="slidenum">
              <a:rPr lang="en-US" sz="2000" baseline="0">
                <a:solidFill>
                  <a:schemeClr val="bg2"/>
                </a:solidFill>
              </a:rPr>
              <a:pPr/>
              <a:t>71</a:t>
            </a:fld>
            <a:endParaRPr lang="en-US" sz="2000" baseline="0">
              <a:solidFill>
                <a:schemeClr val="bg2"/>
              </a:solidFill>
            </a:endParaRPr>
          </a:p>
        </p:txBody>
      </p:sp>
      <p:sp>
        <p:nvSpPr>
          <p:cNvPr id="49155"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5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57"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5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5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60"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6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sz="2400" b="0" baseline="0">
              <a:latin typeface="Tahoma" panose="020B0604030504040204" pitchFamily="34" charset="0"/>
            </a:endParaRPr>
          </a:p>
        </p:txBody>
      </p:sp>
      <p:sp>
        <p:nvSpPr>
          <p:cNvPr id="49162" name="Rectangle 9"/>
          <p:cNvSpPr>
            <a:spLocks noChangeArrowheads="1"/>
          </p:cNvSpPr>
          <p:nvPr/>
        </p:nvSpPr>
        <p:spPr bwMode="auto">
          <a:xfrm>
            <a:off x="1752600" y="9144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sz="2800" i="1" baseline="0">
                <a:latin typeface="Times New Roman" panose="02020603050405020304" pitchFamily="18" charset="0"/>
              </a:rPr>
              <a:t>Expand the address 0:15::1:12:1213 to its original.</a:t>
            </a:r>
          </a:p>
        </p:txBody>
      </p:sp>
      <p:sp>
        <p:nvSpPr>
          <p:cNvPr id="49163" name="Text Box 10"/>
          <p:cNvSpPr txBox="1">
            <a:spLocks noChangeArrowheads="1"/>
          </p:cNvSpPr>
          <p:nvPr/>
        </p:nvSpPr>
        <p:spPr bwMode="auto">
          <a:xfrm>
            <a:off x="2667001" y="0"/>
            <a:ext cx="2690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i="1" baseline="0">
                <a:solidFill>
                  <a:schemeClr val="hlink"/>
                </a:solidFill>
                <a:latin typeface="Times New Roman" panose="02020603050405020304" pitchFamily="18" charset="0"/>
              </a:rPr>
              <a:t>Example 19.11</a:t>
            </a:r>
          </a:p>
        </p:txBody>
      </p:sp>
      <p:sp>
        <p:nvSpPr>
          <p:cNvPr id="49164" name="Rectangle 11"/>
          <p:cNvSpPr>
            <a:spLocks noChangeArrowheads="1"/>
          </p:cNvSpPr>
          <p:nvPr/>
        </p:nvSpPr>
        <p:spPr bwMode="auto">
          <a:xfrm>
            <a:off x="1676400" y="1752601"/>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sz="2800" i="1" baseline="0">
                <a:solidFill>
                  <a:schemeClr val="hlink"/>
                </a:solidFill>
                <a:latin typeface="Times New Roman" panose="02020603050405020304" pitchFamily="18" charset="0"/>
              </a:rPr>
              <a:t>Solution</a:t>
            </a:r>
          </a:p>
          <a:p>
            <a:pPr algn="just"/>
            <a:r>
              <a:rPr lang="en-US" sz="2800" i="1" baseline="0">
                <a:latin typeface="Times New Roman" panose="02020603050405020304"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4916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9" y="4152900"/>
            <a:ext cx="5138737" cy="6477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49166" name="Rectangle 13"/>
          <p:cNvSpPr>
            <a:spLocks noChangeArrowheads="1"/>
          </p:cNvSpPr>
          <p:nvPr/>
        </p:nvSpPr>
        <p:spPr bwMode="auto">
          <a:xfrm>
            <a:off x="1676400" y="50292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sz="2800" i="1" baseline="0">
                <a:latin typeface="Times New Roman" panose="02020603050405020304" pitchFamily="18" charset="0"/>
              </a:rPr>
              <a:t>This means that the original address is.</a:t>
            </a:r>
          </a:p>
        </p:txBody>
      </p:sp>
      <p:pic>
        <p:nvPicPr>
          <p:cNvPr id="491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889" y="5799138"/>
            <a:ext cx="5102225" cy="29686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7507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AU" altLang="en-US"/>
              <a:t>IPv6 Packet Format</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9404216-C6DF-4674-81F2-4162A89F6DE1}" type="slidenum">
              <a:rPr lang="en-AU" altLang="en-US" sz="2000" baseline="0">
                <a:solidFill>
                  <a:schemeClr val="bg2"/>
                </a:solidFill>
              </a:rPr>
              <a:pPr/>
              <a:t>72</a:t>
            </a:fld>
            <a:endParaRPr lang="en-AU" altLang="en-US" sz="2000" baseline="0">
              <a:solidFill>
                <a:schemeClr val="bg2"/>
              </a:solidFill>
            </a:endParaRPr>
          </a:p>
        </p:txBody>
      </p:sp>
      <p:sp>
        <p:nvSpPr>
          <p:cNvPr id="5018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mtClean="0"/>
              <a:t>IPv4 Addressing Concepts and Their IPv6 Equivalents </a:t>
            </a:r>
          </a:p>
        </p:txBody>
      </p:sp>
      <p:graphicFrame>
        <p:nvGraphicFramePr>
          <p:cNvPr id="149507" name="Group 3"/>
          <p:cNvGraphicFramePr>
            <a:graphicFrameLocks noGrp="1"/>
          </p:cNvGraphicFramePr>
          <p:nvPr>
            <p:ph idx="1"/>
          </p:nvPr>
        </p:nvGraphicFramePr>
        <p:xfrm>
          <a:off x="1981200" y="1600201"/>
          <a:ext cx="8229600" cy="4727573"/>
        </p:xfrm>
        <a:graphic>
          <a:graphicData uri="http://schemas.openxmlformats.org/drawingml/2006/table">
            <a:tbl>
              <a:tblPr/>
              <a:tblGrid>
                <a:gridCol w="4114800"/>
                <a:gridCol w="4114800"/>
              </a:tblGrid>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charset="0"/>
                        </a:rPr>
                        <a:t>IPv4 Address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charset="0"/>
                        </a:rPr>
                        <a:t>IPv6 Address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Address Length – 32 bits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128 bits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Address Representation - decimal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hexadecimal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Internet address classes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Not applicable in IPv6</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Multicast addresses (224.0.0.0/4)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IPv6 multicast addresses (FF00::/8)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Broadcast addresses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Not applicable in IPv6</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Unspecified address is 0.0.0.0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Unspecified address is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Loopback address is 127.0.0.1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Loopback address is ::1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7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Public IP addresses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Global unicast addresses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5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Private IP addresses (10.0.0.0/8, 172.16.0.0/12, and 192.168.0.0/16)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Site-local addresses (FEC0::/10)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rPr>
                        <a:t>Autoconfigured addresses (169.254.0.0/16)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smtClean="0">
                          <a:ln>
                            <a:noFill/>
                          </a:ln>
                          <a:solidFill>
                            <a:schemeClr val="tx1"/>
                          </a:solidFill>
                          <a:effectLst/>
                          <a:latin typeface="Arial" charset="0"/>
                          <a:ea typeface="Times New Roman" pitchFamily="18" charset="0"/>
                          <a:cs typeface="Arial" charset="0"/>
                        </a:rPr>
                        <a:t>Link-local addresses (FE80::/64)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033090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4294967295"/>
          </p:nvPr>
        </p:nvSpPr>
        <p:spPr bwMode="auto">
          <a:xfrm>
            <a:off x="4648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AU" altLang="en-US"/>
              <a:t>IPv6 Packet Format</a:t>
            </a:r>
          </a:p>
        </p:txBody>
      </p:sp>
      <p:sp>
        <p:nvSpPr>
          <p:cNvPr id="57347" name="Rectangle 2"/>
          <p:cNvSpPr>
            <a:spLocks noGrp="1" noChangeArrowheads="1"/>
          </p:cNvSpPr>
          <p:nvPr>
            <p:ph type="title"/>
          </p:nvPr>
        </p:nvSpPr>
        <p:spPr bwMode="auto">
          <a:xfrm>
            <a:off x="1981200" y="122238"/>
            <a:ext cx="7543800" cy="984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z="3500"/>
              <a:t>IPv4 vs IPv6 Header</a:t>
            </a:r>
          </a:p>
        </p:txBody>
      </p:sp>
      <p:pic>
        <p:nvPicPr>
          <p:cNvPr id="573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4507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4294967295"/>
          </p:nvPr>
        </p:nvSpPr>
        <p:spPr bwMode="auto">
          <a:xfrm>
            <a:off x="4648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AU" altLang="en-US"/>
              <a:t>IPv6 Packet Format</a:t>
            </a:r>
          </a:p>
        </p:txBody>
      </p:sp>
      <p:sp>
        <p:nvSpPr>
          <p:cNvPr id="58371" name="Slide Number Placeholder 4"/>
          <p:cNvSpPr>
            <a:spLocks noGrp="1"/>
          </p:cNvSpPr>
          <p:nvPr>
            <p:ph type="sldNum" sz="quarter" idx="10"/>
          </p:nvPr>
        </p:nvSpPr>
        <p:spPr>
          <a:xfrm>
            <a:off x="8077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552D46C-F813-46EB-A7E6-CE22C8C5F2F3}" type="slidenum">
              <a:rPr lang="en-AU" altLang="en-US" sz="2000" baseline="0">
                <a:solidFill>
                  <a:schemeClr val="bg2"/>
                </a:solidFill>
              </a:rPr>
              <a:pPr/>
              <a:t>74</a:t>
            </a:fld>
            <a:endParaRPr lang="en-AU" altLang="en-US" sz="2000" baseline="0">
              <a:solidFill>
                <a:schemeClr val="bg2"/>
              </a:solidFill>
            </a:endParaRPr>
          </a:p>
        </p:txBody>
      </p:sp>
      <p:sp>
        <p:nvSpPr>
          <p:cNvPr id="5837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mtClean="0"/>
              <a:t>IPv6 Header</a:t>
            </a:r>
          </a:p>
        </p:txBody>
      </p:sp>
      <p:pic>
        <p:nvPicPr>
          <p:cNvPr id="58373" name="Picture 5" descr="FIG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106613"/>
            <a:ext cx="5715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9837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1828800" y="228600"/>
            <a:ext cx="7543800" cy="808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mtClean="0"/>
              <a:t>IPv6 Header Fields</a:t>
            </a:r>
          </a:p>
        </p:txBody>
      </p:sp>
      <p:sp>
        <p:nvSpPr>
          <p:cNvPr id="59395" name="Rectangle 3"/>
          <p:cNvSpPr>
            <a:spLocks noGrp="1" noChangeArrowheads="1"/>
          </p:cNvSpPr>
          <p:nvPr>
            <p:ph type="body" idx="1"/>
          </p:nvPr>
        </p:nvSpPr>
        <p:spPr bwMode="auto">
          <a:xfrm>
            <a:off x="1981200" y="1447801"/>
            <a:ext cx="8229600" cy="4779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57200" indent="-457200" algn="just">
              <a:lnSpc>
                <a:spcPct val="90000"/>
              </a:lnSpc>
            </a:pPr>
            <a:r>
              <a:rPr lang="en-AU" sz="1800" dirty="0"/>
              <a:t>Based on these rules, RFC 2460 defines the following IPv6 header fields:</a:t>
            </a:r>
          </a:p>
          <a:p>
            <a:pPr marL="457200" indent="-457200" algn="just">
              <a:lnSpc>
                <a:spcPct val="90000"/>
              </a:lnSpc>
              <a:buNone/>
            </a:pPr>
            <a:endParaRPr lang="en-AU" sz="1800" dirty="0"/>
          </a:p>
          <a:p>
            <a:pPr marL="838200" lvl="1" indent="-493713" algn="just">
              <a:lnSpc>
                <a:spcPct val="90000"/>
              </a:lnSpc>
              <a:buFontTx/>
              <a:buAutoNum type="arabicPeriod"/>
            </a:pPr>
            <a:r>
              <a:rPr lang="en-AU" sz="1800" b="1" dirty="0"/>
              <a:t>Version (4 bits)</a:t>
            </a:r>
          </a:p>
          <a:p>
            <a:pPr marL="1257300" lvl="2" indent="-563563" algn="just">
              <a:lnSpc>
                <a:spcPct val="90000"/>
              </a:lnSpc>
            </a:pPr>
            <a:r>
              <a:rPr lang="en-AU" sz="1900" dirty="0"/>
              <a:t>4 bits are used to indicate the version of IP and is set to 6</a:t>
            </a:r>
            <a:r>
              <a:rPr lang="en-AU" sz="2100" dirty="0"/>
              <a:t> </a:t>
            </a:r>
          </a:p>
          <a:p>
            <a:pPr marL="838200" lvl="1" indent="-493713" algn="just">
              <a:lnSpc>
                <a:spcPct val="90000"/>
              </a:lnSpc>
            </a:pPr>
            <a:endParaRPr lang="en-AU" sz="1800" b="1" dirty="0"/>
          </a:p>
          <a:p>
            <a:pPr marL="838200" lvl="1" indent="-493713" algn="just">
              <a:lnSpc>
                <a:spcPct val="90000"/>
              </a:lnSpc>
            </a:pPr>
            <a:r>
              <a:rPr lang="en-AU" sz="1800" b="1" dirty="0"/>
              <a:t>Traffic Class (8 bits)</a:t>
            </a:r>
          </a:p>
          <a:p>
            <a:pPr marL="1257300" lvl="2" indent="-563563" algn="just">
              <a:lnSpc>
                <a:spcPct val="90000"/>
              </a:lnSpc>
            </a:pPr>
            <a:r>
              <a:rPr lang="en-AU" sz="1800" dirty="0"/>
              <a:t>same function as the Type of Service field in the IPv4 header. </a:t>
            </a:r>
            <a:endParaRPr lang="en-AU" sz="1600" dirty="0"/>
          </a:p>
          <a:p>
            <a:pPr marL="838200" lvl="1" indent="-493713" algn="just">
              <a:lnSpc>
                <a:spcPct val="90000"/>
              </a:lnSpc>
              <a:buFontTx/>
              <a:buAutoNum type="arabicPeriod"/>
            </a:pPr>
            <a:endParaRPr lang="en-AU" sz="1800" b="1" dirty="0"/>
          </a:p>
          <a:p>
            <a:pPr marL="838200" lvl="1" indent="-493713" algn="just">
              <a:lnSpc>
                <a:spcPct val="90000"/>
              </a:lnSpc>
              <a:buFontTx/>
              <a:buAutoNum type="arabicPeriod"/>
            </a:pPr>
            <a:r>
              <a:rPr lang="en-AU" sz="1800" b="1" dirty="0"/>
              <a:t>Flow Label (20 bits)</a:t>
            </a:r>
          </a:p>
          <a:p>
            <a:pPr marL="1257300" lvl="2" indent="-563563" algn="just">
              <a:lnSpc>
                <a:spcPct val="90000"/>
              </a:lnSpc>
            </a:pPr>
            <a:r>
              <a:rPr lang="en-AU" sz="1800" dirty="0"/>
              <a:t>identifies a flow and it is intended to enable the router to identify packets that should be treated in a similar way without the need for deep lookups within those packets. </a:t>
            </a:r>
          </a:p>
          <a:p>
            <a:pPr marL="1257300" lvl="2" indent="-563563" algn="just">
              <a:lnSpc>
                <a:spcPct val="90000"/>
              </a:lnSpc>
            </a:pPr>
            <a:r>
              <a:rPr lang="en-AU" sz="1800" dirty="0"/>
              <a:t>set by the source and should not be changed by routers along the path to destination.</a:t>
            </a:r>
          </a:p>
        </p:txBody>
      </p:sp>
    </p:spTree>
    <p:extLst>
      <p:ext uri="{BB962C8B-B14F-4D97-AF65-F5344CB8AC3E}">
        <p14:creationId xmlns:p14="http://schemas.microsoft.com/office/powerpoint/2010/main" val="11706339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4294967295"/>
          </p:nvPr>
        </p:nvSpPr>
        <p:spPr bwMode="auto">
          <a:xfrm>
            <a:off x="4648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AU" altLang="en-US"/>
              <a:t>IPv6 Packet Format</a:t>
            </a:r>
          </a:p>
        </p:txBody>
      </p:sp>
      <p:sp>
        <p:nvSpPr>
          <p:cNvPr id="60419" name="Slide Number Placeholder 5"/>
          <p:cNvSpPr>
            <a:spLocks noGrp="1"/>
          </p:cNvSpPr>
          <p:nvPr>
            <p:ph type="sldNum" sz="quarter" idx="10"/>
          </p:nvPr>
        </p:nvSpPr>
        <p:spPr>
          <a:xfrm>
            <a:off x="8077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2313CAD-22F4-46B9-AB57-C4FA149A93D6}" type="slidenum">
              <a:rPr lang="en-AU" altLang="en-US" sz="2000" baseline="0">
                <a:solidFill>
                  <a:schemeClr val="bg2"/>
                </a:solidFill>
              </a:rPr>
              <a:pPr/>
              <a:t>76</a:t>
            </a:fld>
            <a:endParaRPr lang="en-AU" altLang="en-US" sz="2000" baseline="0">
              <a:solidFill>
                <a:schemeClr val="bg2"/>
              </a:solidFill>
            </a:endParaRPr>
          </a:p>
        </p:txBody>
      </p:sp>
      <p:sp>
        <p:nvSpPr>
          <p:cNvPr id="60420" name="Rectangle 2"/>
          <p:cNvSpPr>
            <a:spLocks noGrp="1" noChangeArrowheads="1"/>
          </p:cNvSpPr>
          <p:nvPr>
            <p:ph type="title"/>
          </p:nvPr>
        </p:nvSpPr>
        <p:spPr bwMode="auto">
          <a:xfrm>
            <a:off x="1752600" y="304800"/>
            <a:ext cx="75438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mtClean="0"/>
              <a:t>IPv6 Header Fields</a:t>
            </a:r>
          </a:p>
        </p:txBody>
      </p:sp>
      <p:sp>
        <p:nvSpPr>
          <p:cNvPr id="60421" name="Rectangle 3"/>
          <p:cNvSpPr>
            <a:spLocks noGrp="1" noChangeArrowheads="1"/>
          </p:cNvSpPr>
          <p:nvPr>
            <p:ph type="body" idx="1"/>
          </p:nvPr>
        </p:nvSpPr>
        <p:spPr bwMode="auto">
          <a:xfrm>
            <a:off x="1981200" y="1447801"/>
            <a:ext cx="8229600" cy="4411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571500" indent="-571500" algn="just">
              <a:lnSpc>
                <a:spcPct val="80000"/>
              </a:lnSpc>
              <a:buFontTx/>
              <a:buAutoNum type="arabicPeriod" startAt="4"/>
            </a:pPr>
            <a:r>
              <a:rPr lang="en-AU" sz="2000" b="1"/>
              <a:t>Payload Length (16 bits)</a:t>
            </a:r>
          </a:p>
          <a:p>
            <a:pPr marL="839788" lvl="1" indent="-495300" algn="just">
              <a:lnSpc>
                <a:spcPct val="80000"/>
              </a:lnSpc>
            </a:pPr>
            <a:r>
              <a:rPr lang="en-AU" sz="1800"/>
              <a:t>With the header length fixed at 40 bytes, it is enough to indicate the length of the payload to determine the length of the entire packet. </a:t>
            </a:r>
          </a:p>
          <a:p>
            <a:pPr marL="839788" lvl="1" indent="-495300" algn="just">
              <a:lnSpc>
                <a:spcPct val="80000"/>
              </a:lnSpc>
            </a:pPr>
            <a:endParaRPr lang="en-AU" sz="2000"/>
          </a:p>
          <a:p>
            <a:pPr marL="571500" indent="-571500" algn="just">
              <a:lnSpc>
                <a:spcPct val="80000"/>
              </a:lnSpc>
              <a:buFontTx/>
              <a:buAutoNum type="arabicPeriod" startAt="4"/>
            </a:pPr>
            <a:r>
              <a:rPr lang="en-AU" sz="2000" b="1"/>
              <a:t>Next Header (8 bits)</a:t>
            </a:r>
          </a:p>
          <a:p>
            <a:pPr marL="839788" lvl="1" indent="-495300" algn="just">
              <a:lnSpc>
                <a:spcPct val="80000"/>
              </a:lnSpc>
            </a:pPr>
            <a:r>
              <a:rPr lang="en-AU" sz="1800"/>
              <a:t>Indicates either the first extension header (if present) or the protocol in the upper layer PDU (such as TCP, UDP, or ICMPv6). </a:t>
            </a:r>
          </a:p>
          <a:p>
            <a:pPr marL="571500" indent="-571500" algn="just">
              <a:lnSpc>
                <a:spcPct val="80000"/>
              </a:lnSpc>
              <a:buFont typeface="Wingdings" panose="05000000000000000000" pitchFamily="2" charset="2"/>
              <a:buAutoNum type="arabicPeriod" startAt="6"/>
            </a:pPr>
            <a:endParaRPr lang="en-AU" sz="2100" b="1"/>
          </a:p>
          <a:p>
            <a:pPr marL="571500" indent="-571500" algn="just">
              <a:lnSpc>
                <a:spcPct val="80000"/>
              </a:lnSpc>
              <a:buFont typeface="Wingdings" panose="05000000000000000000" pitchFamily="2" charset="2"/>
              <a:buAutoNum type="arabicPeriod" startAt="6"/>
            </a:pPr>
            <a:r>
              <a:rPr lang="en-AU" sz="2000" b="1"/>
              <a:t>Hop Limit (8 bits)</a:t>
            </a:r>
          </a:p>
          <a:p>
            <a:pPr marL="839788" lvl="1" indent="-495300" algn="just">
              <a:lnSpc>
                <a:spcPct val="80000"/>
              </a:lnSpc>
            </a:pPr>
            <a:r>
              <a:rPr lang="en-AU" sz="1800"/>
              <a:t>In IPv6, the IPv4 TTL was appropriately renamed Hop Limit because it is a variable that is decremented at each hop, and it does not have a temporal dimension. </a:t>
            </a:r>
          </a:p>
        </p:txBody>
      </p:sp>
    </p:spTree>
    <p:extLst>
      <p:ext uri="{BB962C8B-B14F-4D97-AF65-F5344CB8AC3E}">
        <p14:creationId xmlns:p14="http://schemas.microsoft.com/office/powerpoint/2010/main" val="31549656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4294967295"/>
          </p:nvPr>
        </p:nvSpPr>
        <p:spPr bwMode="auto">
          <a:xfrm>
            <a:off x="4648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AU" altLang="en-US"/>
              <a:t>IPv6 Packet Format</a:t>
            </a:r>
          </a:p>
        </p:txBody>
      </p:sp>
      <p:sp>
        <p:nvSpPr>
          <p:cNvPr id="61443" name="Slide Number Placeholder 5"/>
          <p:cNvSpPr>
            <a:spLocks noGrp="1"/>
          </p:cNvSpPr>
          <p:nvPr>
            <p:ph type="sldNum" sz="quarter" idx="10"/>
          </p:nvPr>
        </p:nvSpPr>
        <p:spPr>
          <a:xfrm>
            <a:off x="8077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DD699EC-1F27-4DCD-8B0E-59579C1E3225}" type="slidenum">
              <a:rPr lang="en-AU" altLang="en-US" sz="2000" baseline="0">
                <a:solidFill>
                  <a:schemeClr val="bg2"/>
                </a:solidFill>
              </a:rPr>
              <a:pPr/>
              <a:t>77</a:t>
            </a:fld>
            <a:endParaRPr lang="en-AU" altLang="en-US" sz="2000" baseline="0">
              <a:solidFill>
                <a:schemeClr val="bg2"/>
              </a:solidFill>
            </a:endParaRPr>
          </a:p>
        </p:txBody>
      </p:sp>
      <p:sp>
        <p:nvSpPr>
          <p:cNvPr id="6144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AU" smtClean="0"/>
              <a:t>IPv6 Header Fields</a:t>
            </a:r>
          </a:p>
        </p:txBody>
      </p:sp>
      <p:sp>
        <p:nvSpPr>
          <p:cNvPr id="614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571500" indent="-571500">
              <a:buFontTx/>
              <a:buAutoNum type="arabicPeriod" startAt="7"/>
            </a:pPr>
            <a:r>
              <a:rPr lang="en-AU" sz="2500" b="1"/>
              <a:t>Source IPv6 Address (128 bits)</a:t>
            </a:r>
          </a:p>
          <a:p>
            <a:pPr marL="839788" lvl="1" indent="-495300">
              <a:buFontTx/>
              <a:buChar char="•"/>
            </a:pPr>
            <a:r>
              <a:rPr lang="en-AU" sz="2100"/>
              <a:t>Stores the IPv6 address of the originating host. </a:t>
            </a:r>
          </a:p>
          <a:p>
            <a:pPr marL="571500" indent="-571500">
              <a:buFontTx/>
              <a:buAutoNum type="arabicPeriod" startAt="8"/>
            </a:pPr>
            <a:r>
              <a:rPr lang="en-AU" sz="2500" b="1"/>
              <a:t>Destination IPv6 Address (128 bits)</a:t>
            </a:r>
          </a:p>
          <a:p>
            <a:pPr marL="839788" lvl="1" indent="-495300"/>
            <a:r>
              <a:rPr lang="en-AU" sz="2100"/>
              <a:t>Stores the IPv6 address of the current destination host. </a:t>
            </a:r>
          </a:p>
        </p:txBody>
      </p:sp>
    </p:spTree>
    <p:extLst>
      <p:ext uri="{BB962C8B-B14F-4D97-AF65-F5344CB8AC3E}">
        <p14:creationId xmlns:p14="http://schemas.microsoft.com/office/powerpoint/2010/main" val="355012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848600" cy="841248"/>
          </a:xfrm>
        </p:spPr>
        <p:txBody>
          <a:bodyPr>
            <a:no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924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1"/>
            <a:ext cx="11506200" cy="5092891"/>
          </a:xfrm>
        </p:spPr>
        <p:txBody>
          <a:bodyPr>
            <a:noAutofit/>
          </a:bodyPr>
          <a:lstStyle/>
          <a:p>
            <a:pPr algn="just"/>
            <a:r>
              <a:rPr lang="en-US" sz="2400" dirty="0">
                <a:latin typeface="Times New Roman" pitchFamily="18" charset="0"/>
                <a:cs typeface="Times New Roman" pitchFamily="18" charset="0"/>
              </a:rPr>
              <a:t>The </a:t>
            </a:r>
            <a:r>
              <a:rPr lang="en-US" sz="2400" b="1" dirty="0" err="1">
                <a:latin typeface="Times New Roman" pitchFamily="18" charset="0"/>
                <a:cs typeface="Times New Roman" pitchFamily="18" charset="0"/>
              </a:rPr>
              <a:t>codepoint</a:t>
            </a:r>
            <a:r>
              <a:rPr lang="en-US" sz="2400" dirty="0">
                <a:latin typeface="Times New Roman" pitchFamily="18" charset="0"/>
                <a:cs typeface="Times New Roman" pitchFamily="18" charset="0"/>
              </a:rPr>
              <a:t> subfield can be used in </a:t>
            </a:r>
            <a:r>
              <a:rPr lang="en-US" sz="2400" b="1" dirty="0">
                <a:latin typeface="Times New Roman" pitchFamily="18" charset="0"/>
                <a:cs typeface="Times New Roman" pitchFamily="18" charset="0"/>
              </a:rPr>
              <a:t>2 different ways.</a:t>
            </a:r>
          </a:p>
          <a:p>
            <a:pPr marL="624078" indent="-514350" algn="just">
              <a:buNone/>
            </a:pPr>
            <a:r>
              <a:rPr lang="en-US" sz="2400" dirty="0">
                <a:latin typeface="Times New Roman" pitchFamily="18" charset="0"/>
                <a:cs typeface="Times New Roman" pitchFamily="18" charset="0"/>
              </a:rPr>
              <a:t>   1. When the </a:t>
            </a:r>
            <a:r>
              <a:rPr lang="en-US" sz="2400" b="1" dirty="0">
                <a:latin typeface="Times New Roman" pitchFamily="18" charset="0"/>
                <a:cs typeface="Times New Roman" pitchFamily="18" charset="0"/>
              </a:rPr>
              <a:t>3 rightmost bits are 0s</a:t>
            </a:r>
            <a:r>
              <a:rPr lang="en-US" sz="2400" dirty="0">
                <a:latin typeface="Times New Roman" pitchFamily="18" charset="0"/>
                <a:cs typeface="Times New Roman" pitchFamily="18" charset="0"/>
              </a:rPr>
              <a:t>, the 3 left most bits are interpreted as the precedence bits in the service type interpretation. </a:t>
            </a:r>
          </a:p>
          <a:p>
            <a:pPr marL="880110" lvl="1" indent="-514350" algn="just">
              <a:buFont typeface="Wingdings" pitchFamily="2" charset="2"/>
              <a:buChar char="ü"/>
            </a:pPr>
            <a:r>
              <a:rPr lang="en-US" sz="2400" dirty="0">
                <a:latin typeface="Times New Roman" pitchFamily="18" charset="0"/>
                <a:cs typeface="Times New Roman" pitchFamily="18" charset="0"/>
              </a:rPr>
              <a:t>The precedence defines the 8 level priority datagram (0 to 7) in issue such as congestion.</a:t>
            </a:r>
          </a:p>
          <a:p>
            <a:pPr marL="880110" lvl="1" indent="-514350" algn="just">
              <a:buFont typeface="Wingdings" pitchFamily="2" charset="2"/>
              <a:buChar char="ü"/>
            </a:pPr>
            <a:r>
              <a:rPr lang="en-US" sz="2400" dirty="0">
                <a:latin typeface="Times New Roman" pitchFamily="18" charset="0"/>
                <a:cs typeface="Times New Roman" pitchFamily="18" charset="0"/>
              </a:rPr>
              <a:t>If a router is congested and needs to discard some datagram, those datagram with the lowest precedence are discarded first.</a:t>
            </a:r>
          </a:p>
          <a:p>
            <a:pPr marL="365760" lvl="1" indent="0" algn="just">
              <a:buNone/>
            </a:pPr>
            <a:endParaRPr lang="en-US" sz="2400" dirty="0">
              <a:latin typeface="Times New Roman" pitchFamily="18" charset="0"/>
              <a:cs typeface="Times New Roman" pitchFamily="18" charset="0"/>
            </a:endParaRPr>
          </a:p>
          <a:p>
            <a:pPr marL="880110" lvl="1" indent="-514350" algn="just">
              <a:buNone/>
            </a:pPr>
            <a:r>
              <a:rPr lang="en-US" sz="2400" dirty="0">
                <a:latin typeface="Times New Roman" pitchFamily="18" charset="0"/>
                <a:cs typeface="Times New Roman" pitchFamily="18" charset="0"/>
              </a:rPr>
              <a:t>2. When the </a:t>
            </a:r>
            <a:r>
              <a:rPr lang="en-US" sz="2400" b="1" dirty="0">
                <a:latin typeface="Times New Roman" pitchFamily="18" charset="0"/>
                <a:cs typeface="Times New Roman" pitchFamily="18" charset="0"/>
              </a:rPr>
              <a:t>3 rightmost bits are not all 0s</a:t>
            </a:r>
            <a:r>
              <a:rPr lang="en-US" sz="2400" dirty="0">
                <a:latin typeface="Times New Roman" pitchFamily="18" charset="0"/>
                <a:cs typeface="Times New Roman" pitchFamily="18" charset="0"/>
              </a:rPr>
              <a:t>, the 6 bits define 56(64-8) services based on the priority assignment by the internet or local authorities according to table (next).   </a:t>
            </a:r>
          </a:p>
          <a:p>
            <a:pPr marL="880110" lvl="1" indent="-514350" algn="just">
              <a:buFont typeface="Wingdings" pitchFamily="2" charset="2"/>
              <a:buChar char="ü"/>
            </a:pPr>
            <a:r>
              <a:rPr lang="en-US" sz="2400" dirty="0">
                <a:latin typeface="Times New Roman" pitchFamily="18" charset="0"/>
                <a:cs typeface="Times New Roman" pitchFamily="18" charset="0"/>
              </a:rPr>
              <a:t>The first category contains 24 services types, the second and third each contain 16.</a:t>
            </a:r>
          </a:p>
          <a:p>
            <a:pPr marL="880110" lvl="1" indent="-514350" algn="just">
              <a:buFont typeface="Wingdings" pitchFamily="2" charset="2"/>
              <a:buChar char="ü"/>
            </a:pPr>
            <a:r>
              <a:rPr lang="en-US" sz="2400" dirty="0">
                <a:latin typeface="Times New Roman" pitchFamily="18" charset="0"/>
                <a:cs typeface="Times New Roman" pitchFamily="18" charset="0"/>
              </a:rPr>
              <a:t>The 1</a:t>
            </a:r>
            <a:r>
              <a:rPr lang="en-US" sz="2400" baseline="30000" dirty="0">
                <a:latin typeface="Times New Roman" pitchFamily="18" charset="0"/>
                <a:cs typeface="Times New Roman" pitchFamily="18" charset="0"/>
              </a:rPr>
              <a:t>st</a:t>
            </a:r>
            <a:r>
              <a:rPr lang="en-US" sz="2400" dirty="0">
                <a:latin typeface="Times New Roman" pitchFamily="18" charset="0"/>
                <a:cs typeface="Times New Roman" pitchFamily="18" charset="0"/>
              </a:rPr>
              <a:t> category is assigned by  internet authorities (IETF)</a:t>
            </a:r>
          </a:p>
          <a:p>
            <a:pPr marL="880110" lvl="1" indent="-514350" algn="just">
              <a:buFont typeface="Wingdings" pitchFamily="2" charset="2"/>
              <a:buChar char="ü"/>
            </a:pPr>
            <a:r>
              <a:rPr lang="en-US" sz="2400" dirty="0">
                <a:latin typeface="Times New Roman" pitchFamily="18" charset="0"/>
                <a:cs typeface="Times New Roman" pitchFamily="18" charset="0"/>
              </a:rPr>
              <a:t>The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category can be used by local authorities (organizations)</a:t>
            </a:r>
          </a:p>
          <a:p>
            <a:pPr marL="880110" lvl="1" indent="-514350" algn="just">
              <a:buFont typeface="Wingdings" pitchFamily="2" charset="2"/>
              <a:buChar char="ü"/>
            </a:pPr>
            <a:r>
              <a:rPr lang="en-US" sz="2400" dirty="0">
                <a:latin typeface="Times New Roman" pitchFamily="18" charset="0"/>
                <a:cs typeface="Times New Roman" pitchFamily="18" charset="0"/>
              </a:rPr>
              <a:t>The 3</a:t>
            </a:r>
            <a:r>
              <a:rPr lang="en-US" sz="2400" baseline="30000" dirty="0">
                <a:latin typeface="Times New Roman" pitchFamily="18" charset="0"/>
                <a:cs typeface="Times New Roman" pitchFamily="18" charset="0"/>
              </a:rPr>
              <a:t>rd</a:t>
            </a:r>
            <a:r>
              <a:rPr lang="en-US" sz="2400" dirty="0">
                <a:latin typeface="Times New Roman" pitchFamily="18" charset="0"/>
                <a:cs typeface="Times New Roman" pitchFamily="18" charset="0"/>
              </a:rPr>
              <a:t> category is temporary, can be used for experimental purpose.</a:t>
            </a:r>
          </a:p>
          <a:p>
            <a:pPr marL="880110" lvl="1" indent="-514350" algn="just">
              <a:buNone/>
            </a:pPr>
            <a:endParaRPr lang="en-US" sz="2000" dirty="0">
              <a:latin typeface="Times New Roman" pitchFamily="18" charset="0"/>
              <a:cs typeface="Times New Roman" pitchFamily="18" charset="0"/>
            </a:endParaRPr>
          </a:p>
          <a:p>
            <a:pPr marL="624078" indent="-514350" algn="just">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228600" y="228600"/>
            <a:ext cx="8229600" cy="563562"/>
          </a:xfrm>
        </p:spPr>
        <p:txBody>
          <a:bodyPr>
            <a:normAutofit fontScale="90000"/>
          </a:bodyPr>
          <a:lstStyle/>
          <a:p>
            <a:r>
              <a:rPr lang="en-US" dirty="0">
                <a:solidFill>
                  <a:srgbClr val="FF0000"/>
                </a:solidFill>
                <a:effectLst/>
                <a:latin typeface="Times New Roman" pitchFamily="18" charset="0"/>
                <a:cs typeface="Times New Roman" pitchFamily="18" charset="0"/>
              </a:rPr>
              <a:t>Service Type</a:t>
            </a:r>
          </a:p>
        </p:txBody>
      </p:sp>
    </p:spTree>
    <p:extLst>
      <p:ext uri="{BB962C8B-B14F-4D97-AF65-F5344CB8AC3E}">
        <p14:creationId xmlns:p14="http://schemas.microsoft.com/office/powerpoint/2010/main" val="122101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381000" y="1106471"/>
            <a:ext cx="11125200" cy="195149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6019800" y="3962401"/>
            <a:ext cx="5943600" cy="2438398"/>
          </a:xfrm>
          <a:prstGeom prst="rect">
            <a:avLst/>
          </a:prstGeom>
          <a:noFill/>
          <a:ln w="9525">
            <a:noFill/>
            <a:miter lim="800000"/>
            <a:headEnd/>
            <a:tailEnd/>
          </a:ln>
        </p:spPr>
      </p:pic>
      <p:sp>
        <p:nvSpPr>
          <p:cNvPr id="7" name="Title 2"/>
          <p:cNvSpPr>
            <a:spLocks noGrp="1"/>
          </p:cNvSpPr>
          <p:nvPr>
            <p:ph type="title"/>
          </p:nvPr>
        </p:nvSpPr>
        <p:spPr>
          <a:xfrm>
            <a:off x="381000" y="-2159"/>
            <a:ext cx="8229600" cy="944562"/>
          </a:xfrm>
        </p:spPr>
        <p:txBody>
          <a:bodyPr>
            <a:normAutofit fontScale="90000"/>
          </a:bodyPr>
          <a:lstStyle/>
          <a:p>
            <a:r>
              <a:rPr lang="en-US" dirty="0">
                <a:solidFill>
                  <a:srgbClr val="FF0000"/>
                </a:solidFill>
                <a:latin typeface="Times New Roman" pitchFamily="18" charset="0"/>
                <a:cs typeface="Times New Roman" pitchFamily="18" charset="0"/>
              </a:rPr>
              <a:t>Service Type and value for </a:t>
            </a:r>
            <a:r>
              <a:rPr lang="en-US" dirty="0" err="1">
                <a:solidFill>
                  <a:srgbClr val="FF0000"/>
                </a:solidFill>
                <a:latin typeface="Times New Roman" pitchFamily="18" charset="0"/>
                <a:cs typeface="Times New Roman" pitchFamily="18" charset="0"/>
              </a:rPr>
              <a:t>codepoints</a:t>
            </a:r>
            <a:endParaRPr lang="en-US" dirty="0">
              <a:solidFill>
                <a:srgbClr val="FF0000"/>
              </a:solidFill>
              <a:latin typeface="Times New Roman" pitchFamily="18" charset="0"/>
              <a:cs typeface="Times New Roman" pitchFamily="18" charset="0"/>
            </a:endParaRPr>
          </a:p>
        </p:txBody>
      </p:sp>
      <p:sp>
        <p:nvSpPr>
          <p:cNvPr id="8" name="TextBox 7"/>
          <p:cNvSpPr txBox="1"/>
          <p:nvPr/>
        </p:nvSpPr>
        <p:spPr>
          <a:xfrm>
            <a:off x="5334000" y="3364468"/>
            <a:ext cx="44196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                                Values for </a:t>
            </a:r>
            <a:r>
              <a:rPr lang="en-US" b="1" dirty="0" err="1">
                <a:latin typeface="Times New Roman" pitchFamily="18" charset="0"/>
                <a:cs typeface="Times New Roman" pitchFamily="18" charset="0"/>
              </a:rPr>
              <a:t>Codepoints</a:t>
            </a:r>
            <a:endParaRPr lang="en-US" b="1" dirty="0">
              <a:latin typeface="Times New Roman" pitchFamily="18" charset="0"/>
              <a:cs typeface="Times New Roman" pitchFamily="18" charset="0"/>
            </a:endParaRPr>
          </a:p>
        </p:txBody>
      </p:sp>
      <p:pic>
        <p:nvPicPr>
          <p:cNvPr id="9" name="Picture 4"/>
          <p:cNvPicPr>
            <a:picLocks noGrp="1" noChangeAspect="1" noChangeArrowheads="1"/>
          </p:cNvPicPr>
          <p:nvPr>
            <p:ph sz="quarter" idx="1"/>
          </p:nvPr>
        </p:nvPicPr>
        <p:blipFill>
          <a:blip r:embed="rId4" cstate="print">
            <a:lum bright="-20000" contrast="37000"/>
          </a:blip>
          <a:srcRect/>
          <a:stretch>
            <a:fillRect/>
          </a:stretch>
        </p:blipFill>
        <p:spPr bwMode="auto">
          <a:xfrm>
            <a:off x="533400" y="3733800"/>
            <a:ext cx="4648200" cy="2666999"/>
          </a:xfrm>
          <a:prstGeom prst="rect">
            <a:avLst/>
          </a:prstGeom>
          <a:noFill/>
          <a:ln w="9525">
            <a:noFill/>
            <a:miter lim="800000"/>
            <a:headEnd/>
            <a:tailEnd/>
          </a:ln>
        </p:spPr>
      </p:pic>
      <p:sp>
        <p:nvSpPr>
          <p:cNvPr id="10" name="TextBox 9"/>
          <p:cNvSpPr txBox="1"/>
          <p:nvPr/>
        </p:nvSpPr>
        <p:spPr>
          <a:xfrm>
            <a:off x="1371600" y="3287417"/>
            <a:ext cx="2514600" cy="369332"/>
          </a:xfrm>
          <a:prstGeom prst="rect">
            <a:avLst/>
          </a:prstGeom>
          <a:noFill/>
        </p:spPr>
        <p:txBody>
          <a:bodyPr wrap="square" rtlCol="0">
            <a:spAutoFit/>
          </a:bodyPr>
          <a:lstStyle/>
          <a:p>
            <a:r>
              <a:rPr lang="en-US" b="1" dirty="0">
                <a:latin typeface="Times New Roman" pitchFamily="18" charset="0"/>
                <a:cs typeface="Times New Roman" pitchFamily="18" charset="0"/>
              </a:rPr>
              <a:t>TOS bits</a:t>
            </a:r>
          </a:p>
        </p:txBody>
      </p:sp>
    </p:spTree>
    <p:extLst>
      <p:ext uri="{BB962C8B-B14F-4D97-AF65-F5344CB8AC3E}">
        <p14:creationId xmlns:p14="http://schemas.microsoft.com/office/powerpoint/2010/main" val="22864987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3571</TotalTime>
  <Words>3256</Words>
  <Application>Microsoft Office PowerPoint</Application>
  <PresentationFormat>Widescreen</PresentationFormat>
  <Paragraphs>380</Paragraphs>
  <Slides>78</Slides>
  <Notes>22</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新細明體</vt:lpstr>
      <vt:lpstr>Arial</vt:lpstr>
      <vt:lpstr>Calibri</vt:lpstr>
      <vt:lpstr>Franklin Gothic Book</vt:lpstr>
      <vt:lpstr>Franklin Gothic Medium</vt:lpstr>
      <vt:lpstr>Tahoma</vt:lpstr>
      <vt:lpstr>Times</vt:lpstr>
      <vt:lpstr>Times New Roman</vt:lpstr>
      <vt:lpstr>Wingdings</vt:lpstr>
      <vt:lpstr>Wingdings 2</vt:lpstr>
      <vt:lpstr>Trek</vt:lpstr>
      <vt:lpstr>Chapter 3-  Internet Protocol Version 4 (IPv4)</vt:lpstr>
      <vt:lpstr>Introduction</vt:lpstr>
      <vt:lpstr>Position of IP in TCP/IP protocol suite</vt:lpstr>
      <vt:lpstr>Datagrams</vt:lpstr>
      <vt:lpstr>IPv4 datagram format</vt:lpstr>
      <vt:lpstr>IPv4 datagram header format</vt:lpstr>
      <vt:lpstr>Service Type</vt:lpstr>
      <vt:lpstr>Service Type</vt:lpstr>
      <vt:lpstr>Service Type and value for codepoints</vt:lpstr>
      <vt:lpstr>Total Length</vt:lpstr>
      <vt:lpstr>Encapsulation of a small datagram in an Ethernet frame </vt:lpstr>
      <vt:lpstr>Remaining fields in IP header Format</vt:lpstr>
      <vt:lpstr>Remaining fields in IP header Format</vt:lpstr>
      <vt:lpstr>Remaining fields in IP header Format</vt:lpstr>
      <vt:lpstr>Example 1</vt:lpstr>
      <vt:lpstr>PowerPoint Presentation</vt:lpstr>
      <vt:lpstr>Example 2</vt:lpstr>
      <vt:lpstr>PowerPoint Presentation</vt:lpstr>
      <vt:lpstr>Example 3</vt:lpstr>
      <vt:lpstr>PowerPoint Presentation</vt:lpstr>
      <vt:lpstr>Example 4</vt:lpstr>
      <vt:lpstr>PowerPoint Presentation</vt:lpstr>
      <vt:lpstr>Classful  Addressing</vt:lpstr>
      <vt:lpstr>IPv4 Addresses</vt:lpstr>
      <vt:lpstr>Classful  Addrssing</vt:lpstr>
      <vt:lpstr>Recognizing classes</vt:lpstr>
      <vt:lpstr>Example</vt:lpstr>
      <vt:lpstr>PowerPoint Presentation</vt:lpstr>
      <vt:lpstr>Example</vt:lpstr>
      <vt:lpstr>PowerPoint Presentation</vt:lpstr>
      <vt:lpstr>Netid and Hostid</vt:lpstr>
      <vt:lpstr>Blocks in class A</vt:lpstr>
      <vt:lpstr>Blocks  in class B</vt:lpstr>
      <vt:lpstr>Blocks in class C </vt:lpstr>
      <vt:lpstr>The single block in class D</vt:lpstr>
      <vt:lpstr>The single block in class E</vt:lpstr>
      <vt:lpstr>Two  Level  Addressing</vt:lpstr>
      <vt:lpstr>Example:</vt:lpstr>
      <vt:lpstr>Information  extraction  in classful  addressing </vt:lpstr>
      <vt:lpstr>Example</vt:lpstr>
      <vt:lpstr>Solution</vt:lpstr>
      <vt:lpstr>Example</vt:lpstr>
      <vt:lpstr>Solution</vt:lpstr>
      <vt:lpstr>Example</vt:lpstr>
      <vt:lpstr>Solution</vt:lpstr>
      <vt:lpstr>Sample  Internet </vt:lpstr>
      <vt:lpstr>Network  Address</vt:lpstr>
      <vt:lpstr>Network Mask</vt:lpstr>
      <vt:lpstr>Finding  a  network  address using the default  mask</vt:lpstr>
      <vt:lpstr>Example</vt:lpstr>
      <vt:lpstr>Subnetting</vt:lpstr>
      <vt:lpstr>Example</vt:lpstr>
      <vt:lpstr>same  network  after subnetting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IPv4 Addressing Concepts and Their IPv6 Equivalents </vt:lpstr>
      <vt:lpstr>IPv4 vs IPv6 Header</vt:lpstr>
      <vt:lpstr>IPv6 Header</vt:lpstr>
      <vt:lpstr>IPv6 Header Fields</vt:lpstr>
      <vt:lpstr>IPv6 Header Fields</vt:lpstr>
      <vt:lpstr>IPv6 Header Fields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Classful Addressing</dc:title>
  <dc:creator>410</dc:creator>
  <cp:lastModifiedBy>Admin1</cp:lastModifiedBy>
  <cp:revision>174</cp:revision>
  <dcterms:created xsi:type="dcterms:W3CDTF">2016-01-13T03:45:27Z</dcterms:created>
  <dcterms:modified xsi:type="dcterms:W3CDTF">2022-09-20T04:08:28Z</dcterms:modified>
</cp:coreProperties>
</file>