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4" r:id="rId6"/>
    <p:sldMasterId id="2147483666" r:id="rId7"/>
    <p:sldMasterId id="214748366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61" roundtripDataSignature="AMtx7miL3givmO13gSGz6Yx7KNBOn8ku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1" Type="http://customschemas.google.com/relationships/presentationmetadata" Target="meta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9" name="Google Shape;2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1" name="Google Shape;2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6" name="Google Shape;29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3" name="Google Shape;3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1" name="Google Shape;3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8" name="Google Shape;31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5" name="Google Shape;32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2" name="Google Shape;33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1" name="Google Shape;3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8" name="Google Shape;3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5" name="Google Shape;3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2" name="Google Shape;3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9" name="Google Shape;36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6" name="Google Shape;37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4" name="Google Shape;38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21590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429" name="Google Shape;42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30" name="Google Shape;430;p33: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21590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437" name="Google Shape;43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38" name="Google Shape;438;p34: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21590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447" name="Google Shape;44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8" name="Google Shape;448;p35: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21590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457" name="Google Shape;45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58" name="Google Shape;458;p36: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21590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465" name="Google Shape;46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6" name="Google Shape;466;p37: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21590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479" name="Google Shape;47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80" name="Google Shape;480;p39: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21590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494" name="Google Shape;49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5" name="Google Shape;495;p41: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imes New Roman"/>
              <a:buNone/>
            </a:pPr>
            <a:fld id="{00000000-1234-1234-1234-123412341234}" type="slidenum">
              <a:rPr b="0" i="0" lang="en-US" sz="1800" u="none">
                <a:solidFill>
                  <a:srgbClr val="000000"/>
                </a:solidFill>
                <a:latin typeface="Times New Roman"/>
                <a:ea typeface="Times New Roman"/>
                <a:cs typeface="Times New Roman"/>
                <a:sym typeface="Times New Roman"/>
              </a:rPr>
              <a:t>‹#›</a:t>
            </a:fld>
            <a:endParaRPr/>
          </a:p>
        </p:txBody>
      </p:sp>
      <p:sp>
        <p:nvSpPr>
          <p:cNvPr id="555" name="Google Shape;55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6" name="Google Shape;556;p4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7" name="Google Shape;55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256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9" name="Google Shape;29;p53"/>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3"/>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3"/>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7" name="Shape 97"/>
        <p:cNvGrpSpPr/>
        <p:nvPr/>
      </p:nvGrpSpPr>
      <p:grpSpPr>
        <a:xfrm>
          <a:off x="0" y="0"/>
          <a:ext cx="0" cy="0"/>
          <a:chOff x="0" y="0"/>
          <a:chExt cx="0" cy="0"/>
        </a:xfrm>
      </p:grpSpPr>
      <p:sp>
        <p:nvSpPr>
          <p:cNvPr id="98" name="Google Shape;98;p6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6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01" name="Google Shape;101;p65"/>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65"/>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5"/>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6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6"/>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6"/>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66"/>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9" name="Shape 109"/>
        <p:cNvGrpSpPr/>
        <p:nvPr/>
      </p:nvGrpSpPr>
      <p:grpSpPr>
        <a:xfrm>
          <a:off x="0" y="0"/>
          <a:ext cx="0" cy="0"/>
          <a:chOff x="0" y="0"/>
          <a:chExt cx="0" cy="0"/>
        </a:xfrm>
      </p:grpSpPr>
      <p:sp>
        <p:nvSpPr>
          <p:cNvPr id="110" name="Google Shape;110;p67"/>
          <p:cNvSpPr txBox="1"/>
          <p:nvPr>
            <p:ph type="title"/>
          </p:nvPr>
        </p:nvSpPr>
        <p:spPr>
          <a:xfrm>
            <a:off x="677862" y="609600"/>
            <a:ext cx="8596312"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6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6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6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4" name="Google Shape;114;p6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5" name="Google Shape;115;p67"/>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7"/>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67"/>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68"/>
          <p:cNvSpPr txBox="1"/>
          <p:nvPr>
            <p:ph type="title"/>
          </p:nvPr>
        </p:nvSpPr>
        <p:spPr>
          <a:xfrm>
            <a:off x="677862" y="609600"/>
            <a:ext cx="8596312"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6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1" name="Google Shape;121;p6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2" name="Google Shape;122;p68"/>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68"/>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68"/>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6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6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69"/>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69"/>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69"/>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9" name="Shape 149"/>
        <p:cNvGrpSpPr/>
        <p:nvPr/>
      </p:nvGrpSpPr>
      <p:grpSpPr>
        <a:xfrm>
          <a:off x="0" y="0"/>
          <a:ext cx="0" cy="0"/>
          <a:chOff x="0" y="0"/>
          <a:chExt cx="0" cy="0"/>
        </a:xfrm>
      </p:grpSpPr>
      <p:sp>
        <p:nvSpPr>
          <p:cNvPr id="150" name="Google Shape;150;p58"/>
          <p:cNvSpPr txBox="1"/>
          <p:nvPr>
            <p:ph type="title"/>
          </p:nvPr>
        </p:nvSpPr>
        <p:spPr>
          <a:xfrm>
            <a:off x="1738400" y="798100"/>
            <a:ext cx="9374000" cy="13324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accent1"/>
              </a:buClr>
              <a:buSzPts val="2800"/>
              <a:buFont typeface="Trebuchet MS"/>
              <a:buNone/>
              <a:defRPr/>
            </a:lvl2pPr>
            <a:lvl3pPr lvl="2" algn="l">
              <a:spcBef>
                <a:spcPts val="0"/>
              </a:spcBef>
              <a:spcAft>
                <a:spcPts val="0"/>
              </a:spcAft>
              <a:buClr>
                <a:schemeClr val="accent1"/>
              </a:buClr>
              <a:buSzPts val="2800"/>
              <a:buFont typeface="Trebuchet MS"/>
              <a:buNone/>
              <a:defRPr/>
            </a:lvl3pPr>
            <a:lvl4pPr lvl="3" algn="l">
              <a:spcBef>
                <a:spcPts val="0"/>
              </a:spcBef>
              <a:spcAft>
                <a:spcPts val="0"/>
              </a:spcAft>
              <a:buClr>
                <a:schemeClr val="accent1"/>
              </a:buClr>
              <a:buSzPts val="2800"/>
              <a:buFont typeface="Trebuchet MS"/>
              <a:buNone/>
              <a:defRPr/>
            </a:lvl4pPr>
            <a:lvl5pPr lvl="4" algn="l">
              <a:spcBef>
                <a:spcPts val="0"/>
              </a:spcBef>
              <a:spcAft>
                <a:spcPts val="0"/>
              </a:spcAft>
              <a:buClr>
                <a:schemeClr val="accent1"/>
              </a:buClr>
              <a:buSzPts val="2800"/>
              <a:buFont typeface="Trebuchet MS"/>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151" name="Google Shape;151;p58"/>
          <p:cNvSpPr txBox="1"/>
          <p:nvPr>
            <p:ph idx="1" type="body"/>
          </p:nvPr>
        </p:nvSpPr>
        <p:spPr>
          <a:xfrm>
            <a:off x="1738400" y="2653400"/>
            <a:ext cx="9374000" cy="3388800"/>
          </a:xfrm>
          <a:prstGeom prst="rect">
            <a:avLst/>
          </a:prstGeom>
          <a:noFill/>
          <a:ln>
            <a:noFill/>
          </a:ln>
        </p:spPr>
        <p:txBody>
          <a:bodyPr anchorCtr="0" anchor="t" bIns="91425" lIns="91425" spcFirstLastPara="1" rIns="91425" wrap="square" tIns="91425">
            <a:noAutofit/>
          </a:bodyPr>
          <a:lstStyle>
            <a:lvl1pPr indent="-311150" lvl="0" marL="457200" algn="l">
              <a:spcBef>
                <a:spcPts val="0"/>
              </a:spcBef>
              <a:spcAft>
                <a:spcPts val="0"/>
              </a:spcAft>
              <a:buSzPts val="1300"/>
              <a:buChar char="●"/>
              <a:defRPr/>
            </a:lvl1pPr>
            <a:lvl2pPr indent="-298450" lvl="1" marL="914400" algn="l">
              <a:spcBef>
                <a:spcPts val="2133"/>
              </a:spcBef>
              <a:spcAft>
                <a:spcPts val="0"/>
              </a:spcAft>
              <a:buSzPts val="1100"/>
              <a:buChar char="○"/>
              <a:defRPr/>
            </a:lvl2pPr>
            <a:lvl3pPr indent="-298450" lvl="2" marL="1371600" algn="l">
              <a:spcBef>
                <a:spcPts val="2133"/>
              </a:spcBef>
              <a:spcAft>
                <a:spcPts val="0"/>
              </a:spcAft>
              <a:buSzPts val="1100"/>
              <a:buChar char="■"/>
              <a:defRPr/>
            </a:lvl3pPr>
            <a:lvl4pPr indent="-298450" lvl="3" marL="1828800" algn="l">
              <a:spcBef>
                <a:spcPts val="2133"/>
              </a:spcBef>
              <a:spcAft>
                <a:spcPts val="0"/>
              </a:spcAft>
              <a:buSzPts val="1100"/>
              <a:buChar char="●"/>
              <a:defRPr/>
            </a:lvl4pPr>
            <a:lvl5pPr indent="-298450" lvl="4" marL="2286000" algn="l">
              <a:spcBef>
                <a:spcPts val="2133"/>
              </a:spcBef>
              <a:spcAft>
                <a:spcPts val="0"/>
              </a:spcAft>
              <a:buSzPts val="1100"/>
              <a:buChar char="○"/>
              <a:defRPr/>
            </a:lvl5pPr>
            <a:lvl6pPr indent="-298450" lvl="5" marL="2743200" algn="l">
              <a:spcBef>
                <a:spcPts val="2133"/>
              </a:spcBef>
              <a:spcAft>
                <a:spcPts val="0"/>
              </a:spcAft>
              <a:buSzPts val="1100"/>
              <a:buChar char="■"/>
              <a:defRPr/>
            </a:lvl6pPr>
            <a:lvl7pPr indent="-298450" lvl="6" marL="3200400" algn="l">
              <a:spcBef>
                <a:spcPts val="2133"/>
              </a:spcBef>
              <a:spcAft>
                <a:spcPts val="0"/>
              </a:spcAft>
              <a:buSzPts val="1100"/>
              <a:buChar char="●"/>
              <a:defRPr/>
            </a:lvl7pPr>
            <a:lvl8pPr indent="-298450" lvl="7" marL="3657600" algn="l">
              <a:spcBef>
                <a:spcPts val="2133"/>
              </a:spcBef>
              <a:spcAft>
                <a:spcPts val="0"/>
              </a:spcAft>
              <a:buSzPts val="1100"/>
              <a:buChar char="○"/>
              <a:defRPr/>
            </a:lvl8pPr>
            <a:lvl9pPr indent="-298450" lvl="8" marL="4114800" algn="l">
              <a:spcBef>
                <a:spcPts val="2133"/>
              </a:spcBef>
              <a:spcAft>
                <a:spcPts val="2133"/>
              </a:spcAft>
              <a:buSzPts val="1100"/>
              <a:buChar char="■"/>
              <a:defRPr/>
            </a:lvl9pPr>
          </a:lstStyle>
          <a:p/>
        </p:txBody>
      </p:sp>
      <p:sp>
        <p:nvSpPr>
          <p:cNvPr id="152" name="Google Shape;152;p58"/>
          <p:cNvSpPr txBox="1"/>
          <p:nvPr>
            <p:ph idx="12" type="sldNum"/>
          </p:nvPr>
        </p:nvSpPr>
        <p:spPr>
          <a:xfrm>
            <a:off x="11268075" y="6316662"/>
            <a:ext cx="731837" cy="52387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2" name="Shape 172"/>
        <p:cNvGrpSpPr/>
        <p:nvPr/>
      </p:nvGrpSpPr>
      <p:grpSpPr>
        <a:xfrm>
          <a:off x="0" y="0"/>
          <a:ext cx="0" cy="0"/>
          <a:chOff x="0" y="0"/>
          <a:chExt cx="0" cy="0"/>
        </a:xfrm>
      </p:grpSpPr>
      <p:sp>
        <p:nvSpPr>
          <p:cNvPr id="173" name="Google Shape;173;p7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7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5" name="Google Shape;175;p7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6" name="Google Shape;176;p71"/>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71"/>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71"/>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98" name="Shape 198"/>
        <p:cNvGrpSpPr/>
        <p:nvPr/>
      </p:nvGrpSpPr>
      <p:grpSpPr>
        <a:xfrm>
          <a:off x="0" y="0"/>
          <a:ext cx="0" cy="0"/>
          <a:chOff x="0" y="0"/>
          <a:chExt cx="0" cy="0"/>
        </a:xfrm>
      </p:grpSpPr>
      <p:sp>
        <p:nvSpPr>
          <p:cNvPr id="199" name="Google Shape;199;p7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7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1" name="Google Shape;201;p7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02" name="Google Shape;202;p73"/>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73"/>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73"/>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55"/>
          <p:cNvSpPr txBox="1"/>
          <p:nvPr>
            <p:ph type="title"/>
          </p:nvPr>
        </p:nvSpPr>
        <p:spPr>
          <a:xfrm>
            <a:off x="677862" y="609600"/>
            <a:ext cx="8596312"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5"/>
          <p:cNvSpPr txBox="1"/>
          <p:nvPr>
            <p:ph idx="1" type="body"/>
          </p:nvPr>
        </p:nvSpPr>
        <p:spPr>
          <a:xfrm>
            <a:off x="677862" y="2160587"/>
            <a:ext cx="8596312" cy="3881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2" name="Google Shape;52;p55"/>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5"/>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5"/>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6"/>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6"/>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6"/>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Google Shape;60;p5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59"/>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9"/>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9"/>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60"/>
          <p:cNvSpPr txBox="1"/>
          <p:nvPr>
            <p:ph type="title"/>
          </p:nvPr>
        </p:nvSpPr>
        <p:spPr>
          <a:xfrm>
            <a:off x="677862" y="609600"/>
            <a:ext cx="8596312"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0"/>
          <p:cNvSpPr txBox="1"/>
          <p:nvPr>
            <p:ph idx="1" type="body"/>
          </p:nvPr>
        </p:nvSpPr>
        <p:spPr>
          <a:xfrm rot="5400000">
            <a:off x="3035299" y="-196850"/>
            <a:ext cx="3881437" cy="859631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0"/>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0"/>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0"/>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71" name="Shape 71"/>
        <p:cNvGrpSpPr/>
        <p:nvPr/>
      </p:nvGrpSpPr>
      <p:grpSpPr>
        <a:xfrm>
          <a:off x="0" y="0"/>
          <a:ext cx="0" cy="0"/>
          <a:chOff x="0" y="0"/>
          <a:chExt cx="0" cy="0"/>
        </a:xfrm>
      </p:grpSpPr>
      <p:sp>
        <p:nvSpPr>
          <p:cNvPr id="72" name="Google Shape;72;p6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4" name="Google Shape;74;p6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75" name="Google Shape;75;p61"/>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1"/>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1"/>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78" name="Shape 78"/>
        <p:cNvGrpSpPr/>
        <p:nvPr/>
      </p:nvGrpSpPr>
      <p:grpSpPr>
        <a:xfrm>
          <a:off x="0" y="0"/>
          <a:ext cx="0" cy="0"/>
          <a:chOff x="0" y="0"/>
          <a:chExt cx="0" cy="0"/>
        </a:xfrm>
      </p:grpSpPr>
      <p:sp>
        <p:nvSpPr>
          <p:cNvPr id="79" name="Google Shape;79;p6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81" name="Google Shape;81;p62"/>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2"/>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2"/>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sp>
        <p:nvSpPr>
          <p:cNvPr id="85" name="Google Shape;85;p6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87" name="Google Shape;87;p63"/>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3"/>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63"/>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0" name="Shape 90"/>
        <p:cNvGrpSpPr/>
        <p:nvPr/>
      </p:nvGrpSpPr>
      <p:grpSpPr>
        <a:xfrm>
          <a:off x="0" y="0"/>
          <a:ext cx="0" cy="0"/>
          <a:chOff x="0" y="0"/>
          <a:chExt cx="0" cy="0"/>
        </a:xfrm>
      </p:grpSpPr>
      <p:sp>
        <p:nvSpPr>
          <p:cNvPr id="91" name="Google Shape;91;p6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4"/>
          <p:cNvSpPr/>
          <p:nvPr>
            <p:ph idx="2" type="pic"/>
          </p:nvPr>
        </p:nvSpPr>
        <p:spPr>
          <a:xfrm>
            <a:off x="677334" y="609600"/>
            <a:ext cx="8596668" cy="3845718"/>
          </a:xfrm>
          <a:prstGeom prst="rect">
            <a:avLst/>
          </a:prstGeom>
          <a:noFill/>
          <a:ln>
            <a:noFill/>
          </a:ln>
        </p:spPr>
      </p:sp>
      <p:sp>
        <p:nvSpPr>
          <p:cNvPr id="93" name="Google Shape;93;p6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64"/>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4"/>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64"/>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52"/>
          <p:cNvGrpSpPr/>
          <p:nvPr/>
        </p:nvGrpSpPr>
        <p:grpSpPr>
          <a:xfrm>
            <a:off x="0" y="-7937"/>
            <a:ext cx="12192000" cy="6865937"/>
            <a:chOff x="0" y="-8467"/>
            <a:chExt cx="12192000" cy="6866467"/>
          </a:xfrm>
        </p:grpSpPr>
        <p:cxnSp>
          <p:nvCxnSpPr>
            <p:cNvPr id="11" name="Google Shape;11;p52"/>
            <p:cNvCxnSpPr/>
            <p:nvPr/>
          </p:nvCxnSpPr>
          <p:spPr>
            <a:xfrm>
              <a:off x="9371013" y="-528"/>
              <a:ext cx="1219200" cy="6858528"/>
            </a:xfrm>
            <a:prstGeom prst="straightConnector1">
              <a:avLst/>
            </a:prstGeom>
            <a:noFill/>
            <a:ln cap="rnd" cmpd="sng" w="9525">
              <a:solidFill>
                <a:srgbClr val="BFBFBF"/>
              </a:solidFill>
              <a:prstDash val="solid"/>
              <a:miter lim="800000"/>
              <a:headEnd len="med" w="med" type="none"/>
              <a:tailEnd len="med" w="med" type="none"/>
            </a:ln>
          </p:spPr>
        </p:cxnSp>
        <p:cxnSp>
          <p:nvCxnSpPr>
            <p:cNvPr id="12" name="Google Shape;12;p52"/>
            <p:cNvCxnSpPr/>
            <p:nvPr/>
          </p:nvCxnSpPr>
          <p:spPr>
            <a:xfrm flipH="1">
              <a:off x="7424738" y="3681168"/>
              <a:ext cx="4764087" cy="3176832"/>
            </a:xfrm>
            <a:prstGeom prst="straightConnector1">
              <a:avLst/>
            </a:prstGeom>
            <a:noFill/>
            <a:ln cap="rnd" cmpd="sng" w="9525">
              <a:solidFill>
                <a:srgbClr val="D9D9D9"/>
              </a:solidFill>
              <a:prstDash val="solid"/>
              <a:miter lim="800000"/>
              <a:headEnd len="med" w="med" type="none"/>
              <a:tailEnd len="med" w="med" type="none"/>
            </a:ln>
          </p:spPr>
        </p:cxnSp>
        <p:sp>
          <p:nvSpPr>
            <p:cNvPr id="13" name="Google Shape;13;p52"/>
            <p:cNvSpPr/>
            <p:nvPr/>
          </p:nvSpPr>
          <p:spPr>
            <a:xfrm>
              <a:off x="9182100" y="-8467"/>
              <a:ext cx="3006725"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52"/>
            <p:cNvSpPr/>
            <p:nvPr/>
          </p:nvSpPr>
          <p:spPr>
            <a:xfrm>
              <a:off x="9602788" y="-8467"/>
              <a:ext cx="2589212"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52"/>
            <p:cNvSpPr/>
            <p:nvPr/>
          </p:nvSpPr>
          <p:spPr>
            <a:xfrm>
              <a:off x="8932863" y="3047706"/>
              <a:ext cx="3259137" cy="3810294"/>
            </a:xfrm>
            <a:prstGeom prst="triangle">
              <a:avLst>
                <a:gd fmla="val 216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52"/>
            <p:cNvSpPr/>
            <p:nvPr/>
          </p:nvSpPr>
          <p:spPr>
            <a:xfrm>
              <a:off x="9334500" y="-8467"/>
              <a:ext cx="2854325"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52"/>
            <p:cNvSpPr/>
            <p:nvPr/>
          </p:nvSpPr>
          <p:spPr>
            <a:xfrm>
              <a:off x="10898188" y="-8467"/>
              <a:ext cx="1290637"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52"/>
            <p:cNvSpPr/>
            <p:nvPr/>
          </p:nvSpPr>
          <p:spPr>
            <a:xfrm>
              <a:off x="10939463" y="-8467"/>
              <a:ext cx="1249362"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52"/>
            <p:cNvSpPr/>
            <p:nvPr/>
          </p:nvSpPr>
          <p:spPr>
            <a:xfrm>
              <a:off x="10371138" y="3589086"/>
              <a:ext cx="1817687" cy="3268914"/>
            </a:xfrm>
            <a:prstGeom prst="triangle">
              <a:avLst>
                <a:gd fmla="val 21600" name="adj"/>
              </a:avLst>
            </a:prstGeom>
            <a:solidFill>
              <a:schemeClr val="accent1">
                <a:alpha val="7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52"/>
            <p:cNvSpPr/>
            <p:nvPr/>
          </p:nvSpPr>
          <p:spPr>
            <a:xfrm rot="10800000">
              <a:off x="0" y="-528"/>
              <a:ext cx="842963" cy="5666225"/>
            </a:xfrm>
            <a:prstGeom prst="triangle">
              <a:avLst>
                <a:gd fmla="val 2160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1" name="Google Shape;21;p52"/>
          <p:cNvSpPr txBox="1"/>
          <p:nvPr>
            <p:ph type="title"/>
          </p:nvPr>
        </p:nvSpPr>
        <p:spPr>
          <a:xfrm>
            <a:off x="677862" y="609600"/>
            <a:ext cx="8596312"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52"/>
          <p:cNvSpPr txBox="1"/>
          <p:nvPr>
            <p:ph idx="1" type="body"/>
          </p:nvPr>
        </p:nvSpPr>
        <p:spPr>
          <a:xfrm>
            <a:off x="677862" y="2160587"/>
            <a:ext cx="8596312" cy="3881437"/>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1000"/>
              </a:spcBef>
              <a:spcAft>
                <a:spcPts val="0"/>
              </a:spcAft>
              <a:buClr>
                <a:schemeClr val="accent1"/>
              </a:buClr>
              <a:buSzPts val="2560"/>
              <a:buFont typeface="Noto Sans Symbols"/>
              <a:buChar char="►"/>
              <a:defRPr b="0" i="0" sz="3200" u="none" cap="none" strike="noStrike">
                <a:solidFill>
                  <a:srgbClr val="404040"/>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404040"/>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404040"/>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52"/>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2"/>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52"/>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grpSp>
        <p:nvGrpSpPr>
          <p:cNvPr id="33" name="Google Shape;33;p54"/>
          <p:cNvGrpSpPr/>
          <p:nvPr/>
        </p:nvGrpSpPr>
        <p:grpSpPr>
          <a:xfrm>
            <a:off x="0" y="-7937"/>
            <a:ext cx="12192000" cy="6865937"/>
            <a:chOff x="0" y="-8467"/>
            <a:chExt cx="12192000" cy="6866467"/>
          </a:xfrm>
        </p:grpSpPr>
        <p:cxnSp>
          <p:nvCxnSpPr>
            <p:cNvPr id="34" name="Google Shape;34;p54"/>
            <p:cNvCxnSpPr/>
            <p:nvPr/>
          </p:nvCxnSpPr>
          <p:spPr>
            <a:xfrm>
              <a:off x="9371013" y="-528"/>
              <a:ext cx="1219200" cy="6858528"/>
            </a:xfrm>
            <a:prstGeom prst="straightConnector1">
              <a:avLst/>
            </a:prstGeom>
            <a:noFill/>
            <a:ln cap="rnd" cmpd="sng" w="9525">
              <a:solidFill>
                <a:srgbClr val="BFBFBF"/>
              </a:solidFill>
              <a:prstDash val="solid"/>
              <a:miter lim="800000"/>
              <a:headEnd len="med" w="med" type="none"/>
              <a:tailEnd len="med" w="med" type="none"/>
            </a:ln>
          </p:spPr>
        </p:cxnSp>
        <p:cxnSp>
          <p:nvCxnSpPr>
            <p:cNvPr id="35" name="Google Shape;35;p54"/>
            <p:cNvCxnSpPr/>
            <p:nvPr/>
          </p:nvCxnSpPr>
          <p:spPr>
            <a:xfrm flipH="1">
              <a:off x="7424738" y="3681168"/>
              <a:ext cx="4764087" cy="3176832"/>
            </a:xfrm>
            <a:prstGeom prst="straightConnector1">
              <a:avLst/>
            </a:prstGeom>
            <a:noFill/>
            <a:ln cap="rnd" cmpd="sng" w="9525">
              <a:solidFill>
                <a:srgbClr val="D9D9D9"/>
              </a:solidFill>
              <a:prstDash val="solid"/>
              <a:miter lim="800000"/>
              <a:headEnd len="med" w="med" type="none"/>
              <a:tailEnd len="med" w="med" type="none"/>
            </a:ln>
          </p:spPr>
        </p:cxnSp>
        <p:sp>
          <p:nvSpPr>
            <p:cNvPr id="36" name="Google Shape;36;p54"/>
            <p:cNvSpPr/>
            <p:nvPr/>
          </p:nvSpPr>
          <p:spPr>
            <a:xfrm>
              <a:off x="9182100" y="-8467"/>
              <a:ext cx="3006725"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54"/>
            <p:cNvSpPr/>
            <p:nvPr/>
          </p:nvSpPr>
          <p:spPr>
            <a:xfrm>
              <a:off x="9602788" y="-8467"/>
              <a:ext cx="2589212"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54"/>
            <p:cNvSpPr/>
            <p:nvPr/>
          </p:nvSpPr>
          <p:spPr>
            <a:xfrm>
              <a:off x="8932863" y="3047706"/>
              <a:ext cx="3259137" cy="3810294"/>
            </a:xfrm>
            <a:prstGeom prst="triangle">
              <a:avLst>
                <a:gd fmla="val 216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54"/>
            <p:cNvSpPr/>
            <p:nvPr/>
          </p:nvSpPr>
          <p:spPr>
            <a:xfrm>
              <a:off x="9334500" y="-8467"/>
              <a:ext cx="2854325"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54"/>
            <p:cNvSpPr/>
            <p:nvPr/>
          </p:nvSpPr>
          <p:spPr>
            <a:xfrm>
              <a:off x="10898188" y="-8467"/>
              <a:ext cx="1290637"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54"/>
            <p:cNvSpPr/>
            <p:nvPr/>
          </p:nvSpPr>
          <p:spPr>
            <a:xfrm>
              <a:off x="10939463" y="-8467"/>
              <a:ext cx="1249362"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54"/>
            <p:cNvSpPr/>
            <p:nvPr/>
          </p:nvSpPr>
          <p:spPr>
            <a:xfrm>
              <a:off x="10371138" y="3589086"/>
              <a:ext cx="1817687" cy="3268914"/>
            </a:xfrm>
            <a:prstGeom prst="triangle">
              <a:avLst>
                <a:gd fmla="val 21600" name="adj"/>
              </a:avLst>
            </a:prstGeom>
            <a:solidFill>
              <a:schemeClr val="accent1">
                <a:alpha val="7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54"/>
            <p:cNvSpPr/>
            <p:nvPr/>
          </p:nvSpPr>
          <p:spPr>
            <a:xfrm>
              <a:off x="0" y="4012981"/>
              <a:ext cx="449263" cy="2845019"/>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4" name="Google Shape;44;p54"/>
          <p:cNvSpPr txBox="1"/>
          <p:nvPr>
            <p:ph type="title"/>
          </p:nvPr>
        </p:nvSpPr>
        <p:spPr>
          <a:xfrm>
            <a:off x="677862" y="609600"/>
            <a:ext cx="8596312"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5" name="Google Shape;45;p54"/>
          <p:cNvSpPr txBox="1"/>
          <p:nvPr>
            <p:ph idx="1" type="body"/>
          </p:nvPr>
        </p:nvSpPr>
        <p:spPr>
          <a:xfrm>
            <a:off x="677862" y="2160587"/>
            <a:ext cx="8596312" cy="3881437"/>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1000"/>
              </a:spcBef>
              <a:spcAft>
                <a:spcPts val="0"/>
              </a:spcAft>
              <a:buClr>
                <a:schemeClr val="accent1"/>
              </a:buClr>
              <a:buSzPts val="2560"/>
              <a:buFont typeface="Noto Sans Symbols"/>
              <a:buChar char="►"/>
              <a:defRPr b="0" i="0" sz="3200" u="none" cap="none" strike="noStrike">
                <a:solidFill>
                  <a:srgbClr val="404040"/>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404040"/>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404040"/>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6" name="Google Shape;46;p54"/>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54"/>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54"/>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grpSp>
        <p:nvGrpSpPr>
          <p:cNvPr id="132" name="Google Shape;132;p57"/>
          <p:cNvGrpSpPr/>
          <p:nvPr/>
        </p:nvGrpSpPr>
        <p:grpSpPr>
          <a:xfrm>
            <a:off x="0" y="-7937"/>
            <a:ext cx="12192000" cy="6865937"/>
            <a:chOff x="0" y="-8467"/>
            <a:chExt cx="12192000" cy="6866467"/>
          </a:xfrm>
        </p:grpSpPr>
        <p:cxnSp>
          <p:nvCxnSpPr>
            <p:cNvPr id="133" name="Google Shape;133;p57"/>
            <p:cNvCxnSpPr/>
            <p:nvPr/>
          </p:nvCxnSpPr>
          <p:spPr>
            <a:xfrm>
              <a:off x="9371013" y="-528"/>
              <a:ext cx="1219200" cy="6858528"/>
            </a:xfrm>
            <a:prstGeom prst="straightConnector1">
              <a:avLst/>
            </a:prstGeom>
            <a:noFill/>
            <a:ln cap="rnd" cmpd="sng" w="9525">
              <a:solidFill>
                <a:srgbClr val="BFBFBF"/>
              </a:solidFill>
              <a:prstDash val="solid"/>
              <a:miter lim="800000"/>
              <a:headEnd len="med" w="med" type="none"/>
              <a:tailEnd len="med" w="med" type="none"/>
            </a:ln>
          </p:spPr>
        </p:cxnSp>
        <p:cxnSp>
          <p:nvCxnSpPr>
            <p:cNvPr id="134" name="Google Shape;134;p57"/>
            <p:cNvCxnSpPr/>
            <p:nvPr/>
          </p:nvCxnSpPr>
          <p:spPr>
            <a:xfrm flipH="1">
              <a:off x="7424738" y="3681168"/>
              <a:ext cx="4764087" cy="3176832"/>
            </a:xfrm>
            <a:prstGeom prst="straightConnector1">
              <a:avLst/>
            </a:prstGeom>
            <a:noFill/>
            <a:ln cap="rnd" cmpd="sng" w="9525">
              <a:solidFill>
                <a:srgbClr val="D9D9D9"/>
              </a:solidFill>
              <a:prstDash val="solid"/>
              <a:miter lim="800000"/>
              <a:headEnd len="med" w="med" type="none"/>
              <a:tailEnd len="med" w="med" type="none"/>
            </a:ln>
          </p:spPr>
        </p:cxnSp>
        <p:sp>
          <p:nvSpPr>
            <p:cNvPr id="135" name="Google Shape;135;p57"/>
            <p:cNvSpPr/>
            <p:nvPr/>
          </p:nvSpPr>
          <p:spPr>
            <a:xfrm>
              <a:off x="9182100" y="-8467"/>
              <a:ext cx="3006725"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57"/>
            <p:cNvSpPr/>
            <p:nvPr/>
          </p:nvSpPr>
          <p:spPr>
            <a:xfrm>
              <a:off x="9602788" y="-8467"/>
              <a:ext cx="2589212"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57"/>
            <p:cNvSpPr/>
            <p:nvPr/>
          </p:nvSpPr>
          <p:spPr>
            <a:xfrm>
              <a:off x="8932863" y="3047706"/>
              <a:ext cx="3259137" cy="3810294"/>
            </a:xfrm>
            <a:prstGeom prst="triangle">
              <a:avLst>
                <a:gd fmla="val 216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57"/>
            <p:cNvSpPr/>
            <p:nvPr/>
          </p:nvSpPr>
          <p:spPr>
            <a:xfrm>
              <a:off x="9334500" y="-8467"/>
              <a:ext cx="2854325"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57"/>
            <p:cNvSpPr/>
            <p:nvPr/>
          </p:nvSpPr>
          <p:spPr>
            <a:xfrm>
              <a:off x="10898188" y="-8467"/>
              <a:ext cx="1290637"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57"/>
            <p:cNvSpPr/>
            <p:nvPr/>
          </p:nvSpPr>
          <p:spPr>
            <a:xfrm>
              <a:off x="10939463" y="-8467"/>
              <a:ext cx="1249362"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 name="Google Shape;141;p57"/>
            <p:cNvSpPr/>
            <p:nvPr/>
          </p:nvSpPr>
          <p:spPr>
            <a:xfrm>
              <a:off x="10371138" y="3589086"/>
              <a:ext cx="1817687" cy="3268914"/>
            </a:xfrm>
            <a:prstGeom prst="triangle">
              <a:avLst>
                <a:gd fmla="val 21600" name="adj"/>
              </a:avLst>
            </a:prstGeom>
            <a:solidFill>
              <a:schemeClr val="accent1">
                <a:alpha val="7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57"/>
            <p:cNvSpPr/>
            <p:nvPr/>
          </p:nvSpPr>
          <p:spPr>
            <a:xfrm>
              <a:off x="0" y="4012981"/>
              <a:ext cx="449263" cy="2845019"/>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43" name="Google Shape;143;p57"/>
          <p:cNvGrpSpPr/>
          <p:nvPr/>
        </p:nvGrpSpPr>
        <p:grpSpPr>
          <a:xfrm>
            <a:off x="835025" y="398462"/>
            <a:ext cx="1331912" cy="1333500"/>
            <a:chOff x="348199" y="179450"/>
            <a:chExt cx="1116300" cy="1116300"/>
          </a:xfrm>
        </p:grpSpPr>
        <p:sp>
          <p:nvSpPr>
            <p:cNvPr id="144" name="Google Shape;144;p57"/>
            <p:cNvSpPr/>
            <p:nvPr/>
          </p:nvSpPr>
          <p:spPr>
            <a:xfrm rot="-5400000">
              <a:off x="574117" y="405637"/>
              <a:ext cx="664464" cy="663926"/>
            </a:xfrm>
            <a:custGeom>
              <a:rect b="b" l="l" r="r" t="t"/>
              <a:pathLst>
                <a:path extrusionOk="0" h="663926" w="664464">
                  <a:moveTo>
                    <a:pt x="1" y="332655"/>
                  </a:moveTo>
                  <a:cubicBezTo>
                    <a:pt x="-183" y="244447"/>
                    <a:pt x="34776" y="159792"/>
                    <a:pt x="97159" y="97379"/>
                  </a:cubicBezTo>
                  <a:cubicBezTo>
                    <a:pt x="159477" y="35032"/>
                    <a:pt x="244045" y="0"/>
                    <a:pt x="332232" y="0"/>
                  </a:cubicBezTo>
                  <a:lnTo>
                    <a:pt x="332232" y="331963"/>
                  </a:lnTo>
                  <a:lnTo>
                    <a:pt x="1" y="332655"/>
                  </a:lnTo>
                  <a:close/>
                </a:path>
              </a:pathLst>
            </a:cu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Google Shape;145;p57"/>
            <p:cNvSpPr/>
            <p:nvPr/>
          </p:nvSpPr>
          <p:spPr>
            <a:xfrm rot="-5400000">
              <a:off x="348199" y="179450"/>
              <a:ext cx="1116300" cy="1116300"/>
            </a:xfrm>
            <a:custGeom>
              <a:rect b="b" l="l" r="r" t="t"/>
              <a:pathLst>
                <a:path extrusionOk="0" h="1116300" w="1116300">
                  <a:moveTo>
                    <a:pt x="1" y="559313"/>
                  </a:moveTo>
                  <a:cubicBezTo>
                    <a:pt x="-308" y="411081"/>
                    <a:pt x="58361" y="268815"/>
                    <a:pt x="163067" y="163890"/>
                  </a:cubicBezTo>
                  <a:cubicBezTo>
                    <a:pt x="267774" y="58965"/>
                    <a:pt x="409917" y="0"/>
                    <a:pt x="558150" y="0"/>
                  </a:cubicBezTo>
                  <a:lnTo>
                    <a:pt x="558150" y="558150"/>
                  </a:lnTo>
                  <a:lnTo>
                    <a:pt x="1" y="559313"/>
                  </a:lnTo>
                  <a:close/>
                </a:path>
              </a:pathLst>
            </a:cu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46" name="Google Shape;146;p57"/>
          <p:cNvSpPr txBox="1"/>
          <p:nvPr>
            <p:ph type="title"/>
          </p:nvPr>
        </p:nvSpPr>
        <p:spPr>
          <a:xfrm>
            <a:off x="677862" y="609600"/>
            <a:ext cx="8596312"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7" name="Google Shape;147;p57"/>
          <p:cNvSpPr txBox="1"/>
          <p:nvPr>
            <p:ph idx="1" type="body"/>
          </p:nvPr>
        </p:nvSpPr>
        <p:spPr>
          <a:xfrm>
            <a:off x="677862" y="2160587"/>
            <a:ext cx="8596312" cy="3881437"/>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1000"/>
              </a:spcBef>
              <a:spcAft>
                <a:spcPts val="0"/>
              </a:spcAft>
              <a:buClr>
                <a:schemeClr val="accent1"/>
              </a:buClr>
              <a:buSzPts val="2560"/>
              <a:buFont typeface="Noto Sans Symbols"/>
              <a:buChar char="►"/>
              <a:defRPr b="0" i="0" sz="3200" u="none" cap="none" strike="noStrike">
                <a:solidFill>
                  <a:srgbClr val="404040"/>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404040"/>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404040"/>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48" name="Google Shape;148;p57"/>
          <p:cNvSpPr txBox="1"/>
          <p:nvPr>
            <p:ph idx="12" type="sldNum"/>
          </p:nvPr>
        </p:nvSpPr>
        <p:spPr>
          <a:xfrm>
            <a:off x="11268075" y="6316662"/>
            <a:ext cx="731837" cy="52387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grpSp>
        <p:nvGrpSpPr>
          <p:cNvPr id="154" name="Google Shape;154;p70"/>
          <p:cNvGrpSpPr/>
          <p:nvPr/>
        </p:nvGrpSpPr>
        <p:grpSpPr>
          <a:xfrm>
            <a:off x="0" y="-7937"/>
            <a:ext cx="12192000" cy="6865937"/>
            <a:chOff x="0" y="-8467"/>
            <a:chExt cx="12192000" cy="6866467"/>
          </a:xfrm>
        </p:grpSpPr>
        <p:cxnSp>
          <p:nvCxnSpPr>
            <p:cNvPr id="155" name="Google Shape;155;p70"/>
            <p:cNvCxnSpPr/>
            <p:nvPr/>
          </p:nvCxnSpPr>
          <p:spPr>
            <a:xfrm>
              <a:off x="9371013" y="-528"/>
              <a:ext cx="1219200" cy="6858528"/>
            </a:xfrm>
            <a:prstGeom prst="straightConnector1">
              <a:avLst/>
            </a:prstGeom>
            <a:noFill/>
            <a:ln cap="rnd" cmpd="sng" w="9525">
              <a:solidFill>
                <a:srgbClr val="BFBFBF"/>
              </a:solidFill>
              <a:prstDash val="solid"/>
              <a:miter lim="800000"/>
              <a:headEnd len="med" w="med" type="none"/>
              <a:tailEnd len="med" w="med" type="none"/>
            </a:ln>
          </p:spPr>
        </p:cxnSp>
        <p:cxnSp>
          <p:nvCxnSpPr>
            <p:cNvPr id="156" name="Google Shape;156;p70"/>
            <p:cNvCxnSpPr/>
            <p:nvPr/>
          </p:nvCxnSpPr>
          <p:spPr>
            <a:xfrm flipH="1">
              <a:off x="7424738" y="3681168"/>
              <a:ext cx="4764087" cy="3176832"/>
            </a:xfrm>
            <a:prstGeom prst="straightConnector1">
              <a:avLst/>
            </a:prstGeom>
            <a:noFill/>
            <a:ln cap="rnd" cmpd="sng" w="9525">
              <a:solidFill>
                <a:srgbClr val="D9D9D9"/>
              </a:solidFill>
              <a:prstDash val="solid"/>
              <a:miter lim="800000"/>
              <a:headEnd len="med" w="med" type="none"/>
              <a:tailEnd len="med" w="med" type="none"/>
            </a:ln>
          </p:spPr>
        </p:cxnSp>
        <p:sp>
          <p:nvSpPr>
            <p:cNvPr id="157" name="Google Shape;157;p70"/>
            <p:cNvSpPr/>
            <p:nvPr/>
          </p:nvSpPr>
          <p:spPr>
            <a:xfrm>
              <a:off x="9182100" y="-8467"/>
              <a:ext cx="3006725"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70"/>
            <p:cNvSpPr/>
            <p:nvPr/>
          </p:nvSpPr>
          <p:spPr>
            <a:xfrm>
              <a:off x="9602788" y="-8467"/>
              <a:ext cx="2589212"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70"/>
            <p:cNvSpPr/>
            <p:nvPr/>
          </p:nvSpPr>
          <p:spPr>
            <a:xfrm>
              <a:off x="8932863" y="3047706"/>
              <a:ext cx="3259137" cy="3810294"/>
            </a:xfrm>
            <a:prstGeom prst="triangle">
              <a:avLst>
                <a:gd fmla="val 216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70"/>
            <p:cNvSpPr/>
            <p:nvPr/>
          </p:nvSpPr>
          <p:spPr>
            <a:xfrm>
              <a:off x="9334500" y="-8467"/>
              <a:ext cx="2854325"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70"/>
            <p:cNvSpPr/>
            <p:nvPr/>
          </p:nvSpPr>
          <p:spPr>
            <a:xfrm>
              <a:off x="10898188" y="-8467"/>
              <a:ext cx="1290637"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70"/>
            <p:cNvSpPr/>
            <p:nvPr/>
          </p:nvSpPr>
          <p:spPr>
            <a:xfrm>
              <a:off x="10939463" y="-8467"/>
              <a:ext cx="1249362"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70"/>
            <p:cNvSpPr/>
            <p:nvPr/>
          </p:nvSpPr>
          <p:spPr>
            <a:xfrm>
              <a:off x="10371138" y="3589086"/>
              <a:ext cx="1817687" cy="3268914"/>
            </a:xfrm>
            <a:prstGeom prst="triangle">
              <a:avLst>
                <a:gd fmla="val 21600" name="adj"/>
              </a:avLst>
            </a:prstGeom>
            <a:solidFill>
              <a:schemeClr val="accent1">
                <a:alpha val="7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Google Shape;164;p70"/>
            <p:cNvSpPr/>
            <p:nvPr/>
          </p:nvSpPr>
          <p:spPr>
            <a:xfrm>
              <a:off x="0" y="4012981"/>
              <a:ext cx="449263" cy="2845019"/>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65" name="Google Shape;165;p70"/>
          <p:cNvSpPr txBox="1"/>
          <p:nvPr/>
        </p:nvSpPr>
        <p:spPr>
          <a:xfrm>
            <a:off x="541337" y="790575"/>
            <a:ext cx="6096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a:solidFill>
                  <a:srgbClr val="C0E474"/>
                </a:solidFill>
                <a:latin typeface="Arial"/>
                <a:ea typeface="Arial"/>
                <a:cs typeface="Arial"/>
                <a:sym typeface="Arial"/>
              </a:rPr>
              <a:t>“</a:t>
            </a:r>
            <a:endParaRPr/>
          </a:p>
        </p:txBody>
      </p:sp>
      <p:sp>
        <p:nvSpPr>
          <p:cNvPr id="166" name="Google Shape;166;p70"/>
          <p:cNvSpPr txBox="1"/>
          <p:nvPr/>
        </p:nvSpPr>
        <p:spPr>
          <a:xfrm>
            <a:off x="8893175" y="2886075"/>
            <a:ext cx="609600"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a:solidFill>
                  <a:srgbClr val="C0E474"/>
                </a:solidFill>
                <a:latin typeface="Arial"/>
                <a:ea typeface="Arial"/>
                <a:cs typeface="Arial"/>
                <a:sym typeface="Arial"/>
              </a:rPr>
              <a:t>”</a:t>
            </a:r>
            <a:endParaRPr/>
          </a:p>
        </p:txBody>
      </p:sp>
      <p:sp>
        <p:nvSpPr>
          <p:cNvPr id="167" name="Google Shape;167;p70"/>
          <p:cNvSpPr txBox="1"/>
          <p:nvPr>
            <p:ph type="title"/>
          </p:nvPr>
        </p:nvSpPr>
        <p:spPr>
          <a:xfrm>
            <a:off x="677862" y="609600"/>
            <a:ext cx="8596312"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8" name="Google Shape;168;p70"/>
          <p:cNvSpPr txBox="1"/>
          <p:nvPr>
            <p:ph idx="1" type="body"/>
          </p:nvPr>
        </p:nvSpPr>
        <p:spPr>
          <a:xfrm>
            <a:off x="677862" y="2160587"/>
            <a:ext cx="8596312" cy="3881437"/>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1000"/>
              </a:spcBef>
              <a:spcAft>
                <a:spcPts val="0"/>
              </a:spcAft>
              <a:buClr>
                <a:schemeClr val="accent1"/>
              </a:buClr>
              <a:buSzPts val="2560"/>
              <a:buFont typeface="Noto Sans Symbols"/>
              <a:buChar char="►"/>
              <a:defRPr b="0" i="0" sz="3200" u="none" cap="none" strike="noStrike">
                <a:solidFill>
                  <a:srgbClr val="404040"/>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404040"/>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404040"/>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69" name="Google Shape;169;p70"/>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0" name="Google Shape;170;p70"/>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1" name="Google Shape;171;p70"/>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grpSp>
        <p:nvGrpSpPr>
          <p:cNvPr id="180" name="Google Shape;180;p72"/>
          <p:cNvGrpSpPr/>
          <p:nvPr/>
        </p:nvGrpSpPr>
        <p:grpSpPr>
          <a:xfrm>
            <a:off x="0" y="-7937"/>
            <a:ext cx="12192000" cy="6865937"/>
            <a:chOff x="0" y="-8467"/>
            <a:chExt cx="12192000" cy="6866467"/>
          </a:xfrm>
        </p:grpSpPr>
        <p:cxnSp>
          <p:nvCxnSpPr>
            <p:cNvPr id="181" name="Google Shape;181;p72"/>
            <p:cNvCxnSpPr/>
            <p:nvPr/>
          </p:nvCxnSpPr>
          <p:spPr>
            <a:xfrm>
              <a:off x="9371013" y="-528"/>
              <a:ext cx="1219200" cy="6858528"/>
            </a:xfrm>
            <a:prstGeom prst="straightConnector1">
              <a:avLst/>
            </a:prstGeom>
            <a:noFill/>
            <a:ln cap="rnd" cmpd="sng" w="9525">
              <a:solidFill>
                <a:srgbClr val="BFBFBF"/>
              </a:solidFill>
              <a:prstDash val="solid"/>
              <a:miter lim="800000"/>
              <a:headEnd len="med" w="med" type="none"/>
              <a:tailEnd len="med" w="med" type="none"/>
            </a:ln>
          </p:spPr>
        </p:cxnSp>
        <p:cxnSp>
          <p:nvCxnSpPr>
            <p:cNvPr id="182" name="Google Shape;182;p72"/>
            <p:cNvCxnSpPr/>
            <p:nvPr/>
          </p:nvCxnSpPr>
          <p:spPr>
            <a:xfrm flipH="1">
              <a:off x="7424738" y="3681168"/>
              <a:ext cx="4764087" cy="3176832"/>
            </a:xfrm>
            <a:prstGeom prst="straightConnector1">
              <a:avLst/>
            </a:prstGeom>
            <a:noFill/>
            <a:ln cap="rnd" cmpd="sng" w="9525">
              <a:solidFill>
                <a:srgbClr val="D9D9D9"/>
              </a:solidFill>
              <a:prstDash val="solid"/>
              <a:miter lim="800000"/>
              <a:headEnd len="med" w="med" type="none"/>
              <a:tailEnd len="med" w="med" type="none"/>
            </a:ln>
          </p:spPr>
        </p:cxnSp>
        <p:sp>
          <p:nvSpPr>
            <p:cNvPr id="183" name="Google Shape;183;p72"/>
            <p:cNvSpPr/>
            <p:nvPr/>
          </p:nvSpPr>
          <p:spPr>
            <a:xfrm>
              <a:off x="9182100" y="-8467"/>
              <a:ext cx="3006725"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72"/>
            <p:cNvSpPr/>
            <p:nvPr/>
          </p:nvSpPr>
          <p:spPr>
            <a:xfrm>
              <a:off x="9602788" y="-8467"/>
              <a:ext cx="2589212"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72"/>
            <p:cNvSpPr/>
            <p:nvPr/>
          </p:nvSpPr>
          <p:spPr>
            <a:xfrm>
              <a:off x="8932863" y="3047706"/>
              <a:ext cx="3259137" cy="3810294"/>
            </a:xfrm>
            <a:prstGeom prst="triangle">
              <a:avLst>
                <a:gd fmla="val 21600" name="adj"/>
              </a:avLst>
            </a:prstGeom>
            <a:solidFill>
              <a:schemeClr val="accent2">
                <a:alpha val="71764"/>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72"/>
            <p:cNvSpPr/>
            <p:nvPr/>
          </p:nvSpPr>
          <p:spPr>
            <a:xfrm>
              <a:off x="9334500" y="-8467"/>
              <a:ext cx="2854325"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9">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72"/>
            <p:cNvSpPr/>
            <p:nvPr/>
          </p:nvSpPr>
          <p:spPr>
            <a:xfrm>
              <a:off x="10898188" y="-8467"/>
              <a:ext cx="1290637"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C0E474">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72"/>
            <p:cNvSpPr/>
            <p:nvPr/>
          </p:nvSpPr>
          <p:spPr>
            <a:xfrm>
              <a:off x="10939463" y="-8467"/>
              <a:ext cx="1249362"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72"/>
            <p:cNvSpPr/>
            <p:nvPr/>
          </p:nvSpPr>
          <p:spPr>
            <a:xfrm>
              <a:off x="10371138" y="3589086"/>
              <a:ext cx="1817687" cy="3268914"/>
            </a:xfrm>
            <a:prstGeom prst="triangle">
              <a:avLst>
                <a:gd fmla="val 21600" name="adj"/>
              </a:avLst>
            </a:prstGeom>
            <a:solidFill>
              <a:schemeClr val="accent1">
                <a:alpha val="7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72"/>
            <p:cNvSpPr/>
            <p:nvPr/>
          </p:nvSpPr>
          <p:spPr>
            <a:xfrm>
              <a:off x="0" y="4012981"/>
              <a:ext cx="449263" cy="2845019"/>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91" name="Google Shape;191;p72"/>
          <p:cNvSpPr txBox="1"/>
          <p:nvPr/>
        </p:nvSpPr>
        <p:spPr>
          <a:xfrm>
            <a:off x="541337" y="790575"/>
            <a:ext cx="6096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a:solidFill>
                  <a:srgbClr val="C0E474"/>
                </a:solidFill>
                <a:latin typeface="Arial"/>
                <a:ea typeface="Arial"/>
                <a:cs typeface="Arial"/>
                <a:sym typeface="Arial"/>
              </a:rPr>
              <a:t>“</a:t>
            </a:r>
            <a:endParaRPr/>
          </a:p>
        </p:txBody>
      </p:sp>
      <p:sp>
        <p:nvSpPr>
          <p:cNvPr id="192" name="Google Shape;192;p72"/>
          <p:cNvSpPr txBox="1"/>
          <p:nvPr/>
        </p:nvSpPr>
        <p:spPr>
          <a:xfrm>
            <a:off x="8893175" y="2886075"/>
            <a:ext cx="609600"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a:solidFill>
                  <a:srgbClr val="C0E474"/>
                </a:solidFill>
                <a:latin typeface="Arial"/>
                <a:ea typeface="Arial"/>
                <a:cs typeface="Arial"/>
                <a:sym typeface="Arial"/>
              </a:rPr>
              <a:t>”</a:t>
            </a:r>
            <a:endParaRPr/>
          </a:p>
        </p:txBody>
      </p:sp>
      <p:sp>
        <p:nvSpPr>
          <p:cNvPr id="193" name="Google Shape;193;p72"/>
          <p:cNvSpPr txBox="1"/>
          <p:nvPr>
            <p:ph type="title"/>
          </p:nvPr>
        </p:nvSpPr>
        <p:spPr>
          <a:xfrm>
            <a:off x="677862" y="609600"/>
            <a:ext cx="8596312"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94" name="Google Shape;194;p72"/>
          <p:cNvSpPr txBox="1"/>
          <p:nvPr>
            <p:ph idx="1" type="body"/>
          </p:nvPr>
        </p:nvSpPr>
        <p:spPr>
          <a:xfrm>
            <a:off x="677862" y="2160587"/>
            <a:ext cx="8596312" cy="3881437"/>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1000"/>
              </a:spcBef>
              <a:spcAft>
                <a:spcPts val="0"/>
              </a:spcAft>
              <a:buClr>
                <a:schemeClr val="accent1"/>
              </a:buClr>
              <a:buSzPts val="2560"/>
              <a:buFont typeface="Noto Sans Symbols"/>
              <a:buChar char="►"/>
              <a:defRPr b="0" i="0" sz="3200" u="none" cap="none" strike="noStrike">
                <a:solidFill>
                  <a:srgbClr val="404040"/>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404040"/>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404040"/>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5" name="Google Shape;195;p72"/>
          <p:cNvSpPr txBox="1"/>
          <p:nvPr>
            <p:ph idx="10" type="dt"/>
          </p:nvPr>
        </p:nvSpPr>
        <p:spPr>
          <a:xfrm>
            <a:off x="7205662" y="6042025"/>
            <a:ext cx="91122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6" name="Google Shape;196;p72"/>
          <p:cNvSpPr txBox="1"/>
          <p:nvPr>
            <p:ph idx="11" type="ftr"/>
          </p:nvPr>
        </p:nvSpPr>
        <p:spPr>
          <a:xfrm>
            <a:off x="677862" y="6042025"/>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7" name="Google Shape;197;p72"/>
          <p:cNvSpPr txBox="1"/>
          <p:nvPr>
            <p:ph idx="12" type="sldNum"/>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8.png"/><Relationship Id="rId6" Type="http://schemas.openxmlformats.org/officeDocument/2006/relationships/image" Target="../media/image34.png"/><Relationship Id="rId7" Type="http://schemas.openxmlformats.org/officeDocument/2006/relationships/image" Target="../media/image20.png"/><Relationship Id="rId8"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9.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3.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2.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
          <p:cNvSpPr txBox="1"/>
          <p:nvPr>
            <p:ph type="ctrTitle"/>
          </p:nvPr>
        </p:nvSpPr>
        <p:spPr>
          <a:xfrm>
            <a:off x="682625" y="1304925"/>
            <a:ext cx="9515475" cy="1363662"/>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Clr>
                <a:schemeClr val="accent1"/>
              </a:buClr>
              <a:buSzPts val="5400"/>
              <a:buFont typeface="Times New Roman"/>
              <a:buNone/>
            </a:pPr>
            <a:r>
              <a:rPr b="0" i="0" lang="en-US" sz="5400" u="none">
                <a:solidFill>
                  <a:schemeClr val="accent1"/>
                </a:solidFill>
                <a:latin typeface="Times New Roman"/>
                <a:ea typeface="Times New Roman"/>
                <a:cs typeface="Times New Roman"/>
                <a:sym typeface="Times New Roman"/>
              </a:rPr>
              <a:t>Chapter 3- NETWORK LAYER</a:t>
            </a:r>
            <a:endParaRPr/>
          </a:p>
        </p:txBody>
      </p:sp>
      <p:sp>
        <p:nvSpPr>
          <p:cNvPr id="210" name="Google Shape;210;p1"/>
          <p:cNvSpPr txBox="1"/>
          <p:nvPr>
            <p:ph idx="1" type="subTitle"/>
          </p:nvPr>
        </p:nvSpPr>
        <p:spPr>
          <a:xfrm>
            <a:off x="1741487" y="3014662"/>
            <a:ext cx="6494462" cy="1057275"/>
          </a:xfrm>
          <a:prstGeom prst="rect">
            <a:avLst/>
          </a:prstGeom>
          <a:noFill/>
          <a:ln>
            <a:noFill/>
          </a:ln>
        </p:spPr>
        <p:txBody>
          <a:bodyPr anchorCtr="0" anchor="t" bIns="121900" lIns="121900" spcFirstLastPara="1" rIns="121900" wrap="square" tIns="121900">
            <a:noAutofit/>
          </a:bodyPr>
          <a:lstStyle/>
          <a:p>
            <a:pPr indent="0" lvl="0" marL="0" rtl="0" algn="r">
              <a:spcBef>
                <a:spcPts val="0"/>
              </a:spcBef>
              <a:spcAft>
                <a:spcPts val="0"/>
              </a:spcAft>
              <a:buSzPts val="2560"/>
              <a:buNone/>
            </a:pPr>
            <a:r>
              <a:t/>
            </a:r>
            <a:endParaRPr>
              <a:solidFill>
                <a:srgbClr val="7F7F7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0"/>
          <p:cNvSpPr txBox="1"/>
          <p:nvPr>
            <p:ph type="ctrTitle"/>
          </p:nvPr>
        </p:nvSpPr>
        <p:spPr>
          <a:xfrm>
            <a:off x="771525" y="293687"/>
            <a:ext cx="8813800" cy="587375"/>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Distance Vector Routings</a:t>
            </a:r>
            <a:endParaRPr/>
          </a:p>
        </p:txBody>
      </p:sp>
      <p:sp>
        <p:nvSpPr>
          <p:cNvPr id="272" name="Google Shape;272;p10"/>
          <p:cNvSpPr txBox="1"/>
          <p:nvPr/>
        </p:nvSpPr>
        <p:spPr>
          <a:xfrm>
            <a:off x="0" y="1123950"/>
            <a:ext cx="12192000" cy="57340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880"/>
              <a:buFont typeface="Noto Sans Symbols"/>
              <a:buChar char="►"/>
            </a:pPr>
            <a:r>
              <a:rPr b="0" i="0" lang="en-US" sz="3600" u="none" cap="none" strike="noStrike">
                <a:solidFill>
                  <a:srgbClr val="404040"/>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In this, each router maintains a routing table containing one entry for each router in the subnet. This entry contains two parts: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preferred outgoing line to use for that destination and an estimate of the time or distance to that destination.</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 The metric used might be number of hops, time delay in milliseconds, total number of packets queued along the path, or something similar.</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 The router is assumed to know the ''distance'' to each of its neighbors.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If the metric is hops, the distance is just one hop. If the metric is queue length, the router simply examines each queue.</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 If the metric is delay, the router can measure it directly with special ECHO packets that the receiver just timestamps and sends back as fast as it can.</a:t>
            </a:r>
            <a:endParaRPr b="0" i="0" sz="2800" u="none" cap="none" strike="noStrike">
              <a:solidFill>
                <a:srgbClr val="40404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cap="none" strike="noStrike">
              <a:solidFill>
                <a:srgbClr val="40404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1"/>
          <p:cNvSpPr txBox="1"/>
          <p:nvPr>
            <p:ph type="title"/>
          </p:nvPr>
        </p:nvSpPr>
        <p:spPr>
          <a:xfrm>
            <a:off x="265112" y="133350"/>
            <a:ext cx="8596312" cy="7032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Distance Vector Routings</a:t>
            </a:r>
            <a:endParaRPr/>
          </a:p>
        </p:txBody>
      </p:sp>
      <p:sp>
        <p:nvSpPr>
          <p:cNvPr id="278" name="Google Shape;278;p11"/>
          <p:cNvSpPr txBox="1"/>
          <p:nvPr>
            <p:ph idx="1" type="body"/>
          </p:nvPr>
        </p:nvSpPr>
        <p:spPr>
          <a:xfrm>
            <a:off x="265112" y="836612"/>
            <a:ext cx="11531600" cy="49736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2240"/>
              <a:buFont typeface="Noto Sans Symbols"/>
              <a:buChar char="►"/>
            </a:pPr>
            <a:r>
              <a:rPr b="0" i="0" lang="en-US" sz="2800" u="none">
                <a:solidFill>
                  <a:srgbClr val="404040"/>
                </a:solidFill>
                <a:latin typeface="Times New Roman"/>
                <a:ea typeface="Times New Roman"/>
                <a:cs typeface="Times New Roman"/>
                <a:sym typeface="Times New Roman"/>
              </a:rPr>
              <a:t>Example: Assume that delay is used as a metric and the router knows the delay of each of its neighbors.</a:t>
            </a:r>
            <a:endParaRPr/>
          </a:p>
          <a:p>
            <a:pPr indent="-342900" lvl="0" marL="342900" marR="0" rtl="0" algn="just">
              <a:lnSpc>
                <a:spcPct val="100000"/>
              </a:lnSpc>
              <a:spcBef>
                <a:spcPts val="1000"/>
              </a:spcBef>
              <a:spcAft>
                <a:spcPts val="0"/>
              </a:spcAft>
              <a:buClr>
                <a:schemeClr val="accent1"/>
              </a:buClr>
              <a:buSzPts val="2240"/>
              <a:buFont typeface="Noto Sans Symbols"/>
              <a:buChar char="►"/>
            </a:pPr>
            <a:r>
              <a:rPr b="0" i="0" lang="en-US" sz="2800" u="none">
                <a:solidFill>
                  <a:srgbClr val="404040"/>
                </a:solidFill>
                <a:latin typeface="Times New Roman"/>
                <a:ea typeface="Times New Roman"/>
                <a:cs typeface="Times New Roman"/>
                <a:sym typeface="Times New Roman"/>
              </a:rPr>
              <a:t>Once every T msec, each router sends to each neighbor a list of its estimated delays to each destination.</a:t>
            </a:r>
            <a:endParaRPr/>
          </a:p>
          <a:p>
            <a:pPr indent="-342900" lvl="0" marL="342900" marR="0" rtl="0" algn="just">
              <a:lnSpc>
                <a:spcPct val="100000"/>
              </a:lnSpc>
              <a:spcBef>
                <a:spcPts val="1000"/>
              </a:spcBef>
              <a:spcAft>
                <a:spcPts val="0"/>
              </a:spcAft>
              <a:buClr>
                <a:schemeClr val="accent1"/>
              </a:buClr>
              <a:buSzPts val="2240"/>
              <a:buFont typeface="Noto Sans Symbols"/>
              <a:buChar char="►"/>
            </a:pPr>
            <a:r>
              <a:rPr b="0" i="0" lang="en-US" sz="2800" u="none">
                <a:solidFill>
                  <a:srgbClr val="404040"/>
                </a:solidFill>
                <a:latin typeface="Times New Roman"/>
                <a:ea typeface="Times New Roman"/>
                <a:cs typeface="Times New Roman"/>
                <a:sym typeface="Times New Roman"/>
              </a:rPr>
              <a:t>It also receives a similar list from each neighbor.</a:t>
            </a:r>
            <a:endParaRPr/>
          </a:p>
          <a:p>
            <a:pPr indent="-342900" lvl="0" marL="342900" marR="0" rtl="0" algn="just">
              <a:lnSpc>
                <a:spcPct val="100000"/>
              </a:lnSpc>
              <a:spcBef>
                <a:spcPts val="1000"/>
              </a:spcBef>
              <a:spcAft>
                <a:spcPts val="0"/>
              </a:spcAft>
              <a:buClr>
                <a:schemeClr val="accent1"/>
              </a:buClr>
              <a:buSzPts val="2240"/>
              <a:buFont typeface="Noto Sans Symbols"/>
              <a:buChar char="►"/>
            </a:pPr>
            <a:r>
              <a:rPr b="0" i="0" lang="en-US" sz="2800" u="none">
                <a:solidFill>
                  <a:srgbClr val="404040"/>
                </a:solidFill>
                <a:latin typeface="Times New Roman"/>
                <a:ea typeface="Times New Roman"/>
                <a:cs typeface="Times New Roman"/>
                <a:sym typeface="Times New Roman"/>
              </a:rPr>
              <a:t>Imagine that one of these tables has just come in from neighbor X, with Xi being X’s estimate of how long it takes to get to router i. If the router knows that the delay to X is msec, it also knows that it can reach router I via X Xi+ m msec.</a:t>
            </a:r>
            <a:endParaRPr/>
          </a:p>
          <a:p>
            <a:pPr indent="-342900" lvl="0" marL="342900" marR="0" rtl="0" algn="just">
              <a:lnSpc>
                <a:spcPct val="100000"/>
              </a:lnSpc>
              <a:spcBef>
                <a:spcPts val="1000"/>
              </a:spcBef>
              <a:spcAft>
                <a:spcPts val="0"/>
              </a:spcAft>
              <a:buClr>
                <a:schemeClr val="accent1"/>
              </a:buClr>
              <a:buSzPts val="2240"/>
              <a:buFont typeface="Noto Sans Symbols"/>
              <a:buChar char="►"/>
            </a:pPr>
            <a:r>
              <a:rPr b="0" i="0" lang="en-US" sz="2800" u="none">
                <a:solidFill>
                  <a:srgbClr val="404040"/>
                </a:solidFill>
                <a:latin typeface="Times New Roman"/>
                <a:ea typeface="Times New Roman"/>
                <a:cs typeface="Times New Roman"/>
                <a:sym typeface="Times New Roman"/>
              </a:rPr>
              <a:t>By performing this calculation for each neighbor, a router can find out which estimate seems the best and use that estimate and the corresponding link in its new routing table. Old routing table is not used in the calculations.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12"/>
          <p:cNvSpPr txBox="1"/>
          <p:nvPr>
            <p:ph type="title"/>
          </p:nvPr>
        </p:nvSpPr>
        <p:spPr>
          <a:xfrm>
            <a:off x="0" y="0"/>
            <a:ext cx="9374187" cy="796925"/>
          </a:xfrm>
          <a:prstGeom prst="rect">
            <a:avLst/>
          </a:prstGeom>
          <a:noFill/>
          <a:ln>
            <a:noFill/>
          </a:ln>
        </p:spPr>
        <p:txBody>
          <a:bodyPr anchorCtr="0" anchor="t" bIns="121900" lIns="121900" spcFirstLastPara="1" rIns="121900" wrap="square" tIns="121900">
            <a:noAutofit/>
          </a:bodyPr>
          <a:lstStyle/>
          <a:p>
            <a:pPr indent="-342900" lvl="0" marL="342900" rtl="0" algn="l">
              <a:lnSpc>
                <a:spcPct val="100000"/>
              </a:lnSpc>
              <a:spcBef>
                <a:spcPts val="0"/>
              </a:spcBef>
              <a:spcAft>
                <a:spcPts val="0"/>
              </a:spcAft>
              <a:buClr>
                <a:schemeClr val="dk1"/>
              </a:buClr>
              <a:buSzPts val="2800"/>
              <a:buFont typeface="Times New Roman"/>
              <a:buNone/>
            </a:pPr>
            <a:r>
              <a:rPr b="1" i="0" lang="en-US" sz="4000" u="none">
                <a:solidFill>
                  <a:schemeClr val="dk1"/>
                </a:solidFill>
                <a:latin typeface="Times New Roman"/>
                <a:ea typeface="Times New Roman"/>
                <a:cs typeface="Times New Roman"/>
                <a:sym typeface="Times New Roman"/>
              </a:rPr>
              <a:t>Distance Vector Routing</a:t>
            </a:r>
            <a:endParaRPr/>
          </a:p>
        </p:txBody>
      </p:sp>
      <p:sp>
        <p:nvSpPr>
          <p:cNvPr id="284" name="Google Shape;284;p12"/>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pic>
        <p:nvPicPr>
          <p:cNvPr id="285" name="Google Shape;285;p12"/>
          <p:cNvPicPr preferRelativeResize="0"/>
          <p:nvPr/>
        </p:nvPicPr>
        <p:blipFill rotWithShape="1">
          <a:blip r:embed="rId3">
            <a:alphaModFix/>
          </a:blip>
          <a:srcRect b="2141" l="0" r="0" t="0"/>
          <a:stretch/>
        </p:blipFill>
        <p:spPr>
          <a:xfrm>
            <a:off x="219075" y="979487"/>
            <a:ext cx="11780837" cy="4029075"/>
          </a:xfrm>
          <a:prstGeom prst="rect">
            <a:avLst/>
          </a:prstGeom>
          <a:noFill/>
          <a:ln>
            <a:noFill/>
          </a:ln>
        </p:spPr>
      </p:pic>
      <p:sp>
        <p:nvSpPr>
          <p:cNvPr id="286" name="Google Shape;286;p12"/>
          <p:cNvSpPr txBox="1"/>
          <p:nvPr/>
        </p:nvSpPr>
        <p:spPr>
          <a:xfrm>
            <a:off x="450850" y="5008562"/>
            <a:ext cx="11329987"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Part (a) shows a subnet. The first four columns of part (b) show the delay vectors received from the neighbors of router J. A claims to have a 12-msec delay to B, a 25-msec delay to C, a 40-msec delay to D, etc. Suppose that J has measured or estimated its delay to its neighbors, A, I, H, and K as 8, 10, 12, and 6 msec, respectively.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3"/>
          <p:cNvSpPr txBox="1"/>
          <p:nvPr>
            <p:ph type="title"/>
          </p:nvPr>
        </p:nvSpPr>
        <p:spPr>
          <a:xfrm>
            <a:off x="254000" y="155575"/>
            <a:ext cx="8596312" cy="66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Distance Vector Routing</a:t>
            </a:r>
            <a:endParaRPr/>
          </a:p>
        </p:txBody>
      </p:sp>
      <p:pic>
        <p:nvPicPr>
          <p:cNvPr id="292" name="Google Shape;292;p13"/>
          <p:cNvPicPr preferRelativeResize="0"/>
          <p:nvPr>
            <p:ph idx="1" type="body"/>
          </p:nvPr>
        </p:nvPicPr>
        <p:blipFill rotWithShape="1">
          <a:blip r:embed="rId3">
            <a:alphaModFix/>
          </a:blip>
          <a:srcRect b="2141" l="0" r="0" t="0"/>
          <a:stretch/>
        </p:blipFill>
        <p:spPr>
          <a:xfrm>
            <a:off x="254000" y="890587"/>
            <a:ext cx="7021512" cy="5967412"/>
          </a:xfrm>
          <a:prstGeom prst="rect">
            <a:avLst/>
          </a:prstGeom>
          <a:noFill/>
          <a:ln>
            <a:noFill/>
          </a:ln>
        </p:spPr>
      </p:pic>
      <p:sp>
        <p:nvSpPr>
          <p:cNvPr id="293" name="Google Shape;293;p13"/>
          <p:cNvSpPr txBox="1"/>
          <p:nvPr/>
        </p:nvSpPr>
        <p:spPr>
          <a:xfrm>
            <a:off x="7421562" y="890587"/>
            <a:ext cx="4516437" cy="50768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Ex1. How J computes its new route to router G</a:t>
            </a:r>
            <a:endParaRPr/>
          </a:p>
          <a:p>
            <a:pPr indent="-114300" lvl="0" marL="0" marR="0" rtl="0" algn="just">
              <a:lnSpc>
                <a:spcPct val="100000"/>
              </a:lnSpc>
              <a:spcBef>
                <a:spcPts val="0"/>
              </a:spcBef>
              <a:spcAft>
                <a:spcPts val="0"/>
              </a:spcAft>
              <a:buClr>
                <a:schemeClr val="dk1"/>
              </a:buClr>
              <a:buSzPts val="1800"/>
              <a:buFont typeface="Noto Sans Symbols"/>
              <a:buChar char="⮚"/>
            </a:pPr>
            <a:r>
              <a:rPr b="1" i="0" lang="en-US" sz="1800" u="none">
                <a:solidFill>
                  <a:schemeClr val="dk1"/>
                </a:solidFill>
                <a:latin typeface="Arial"/>
                <a:ea typeface="Arial"/>
                <a:cs typeface="Arial"/>
                <a:sym typeface="Arial"/>
              </a:rPr>
              <a:t>1. It knows that it can get to A in 8 msec</a:t>
            </a:r>
            <a:endParaRPr/>
          </a:p>
          <a:p>
            <a:pPr indent="-114300" lvl="0" marL="0" marR="0" rtl="0" algn="just">
              <a:lnSpc>
                <a:spcPct val="100000"/>
              </a:lnSpc>
              <a:spcBef>
                <a:spcPts val="0"/>
              </a:spcBef>
              <a:spcAft>
                <a:spcPts val="0"/>
              </a:spcAft>
              <a:buClr>
                <a:schemeClr val="dk1"/>
              </a:buClr>
              <a:buSzPts val="1800"/>
              <a:buFont typeface="Noto Sans Symbols"/>
              <a:buChar char="⮚"/>
            </a:pPr>
            <a:r>
              <a:rPr b="1" i="0" lang="en-US" sz="1800" u="none">
                <a:solidFill>
                  <a:schemeClr val="dk1"/>
                </a:solidFill>
                <a:latin typeface="Arial"/>
                <a:ea typeface="Arial"/>
                <a:cs typeface="Arial"/>
                <a:sym typeface="Arial"/>
              </a:rPr>
              <a:t> furthermore A claims to be able to get to G in 18 msec</a:t>
            </a:r>
            <a:endParaRPr/>
          </a:p>
          <a:p>
            <a:pPr indent="-114300" lvl="0" marL="0" marR="0" rtl="0" algn="just">
              <a:lnSpc>
                <a:spcPct val="100000"/>
              </a:lnSpc>
              <a:spcBef>
                <a:spcPts val="0"/>
              </a:spcBef>
              <a:spcAft>
                <a:spcPts val="0"/>
              </a:spcAft>
              <a:buClr>
                <a:schemeClr val="dk1"/>
              </a:buClr>
              <a:buSzPts val="1800"/>
              <a:buFont typeface="Noto Sans Symbols"/>
              <a:buChar char="⮚"/>
            </a:pPr>
            <a:r>
              <a:rPr b="1" i="0" lang="en-US" sz="1800" u="none">
                <a:solidFill>
                  <a:schemeClr val="dk1"/>
                </a:solidFill>
                <a:latin typeface="Arial"/>
                <a:ea typeface="Arial"/>
                <a:cs typeface="Arial"/>
                <a:sym typeface="Arial"/>
              </a:rPr>
              <a:t>So J knows it can count on a delay of 26msec to G if it forwards packet bound for G to A.</a:t>
            </a:r>
            <a:endParaRPr/>
          </a:p>
          <a:p>
            <a:pPr indent="0" lvl="0" marL="0" marR="0" rtl="0" algn="just">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 2. How it computes delay to G via I</a:t>
            </a:r>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 = 31+10 = 41msec</a:t>
            </a:r>
            <a:endParaRPr/>
          </a:p>
          <a:p>
            <a:pPr indent="0" lvl="0" marL="0" marR="0" rtl="0" algn="just">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 3. How it computes delay to G via H</a:t>
            </a:r>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6 + 12 = 18msec</a:t>
            </a:r>
            <a:endParaRPr/>
          </a:p>
          <a:p>
            <a:pPr indent="0" lvl="0" marL="0" marR="0" rtl="0" algn="just">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Ex4. How it computes delay to G via K</a:t>
            </a:r>
            <a:endParaRPr/>
          </a:p>
          <a:p>
            <a:pPr indent="0" lvl="0" marL="0" marR="0" rtl="0" algn="just">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31+6=37msec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4"/>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299" name="Google Shape;299;p14"/>
          <p:cNvSpPr txBox="1"/>
          <p:nvPr/>
        </p:nvSpPr>
        <p:spPr>
          <a:xfrm>
            <a:off x="-203200" y="103187"/>
            <a:ext cx="8831262" cy="1319212"/>
          </a:xfrm>
          <a:prstGeom prst="rect">
            <a:avLst/>
          </a:prstGeom>
          <a:noFill/>
          <a:ln>
            <a:noFill/>
          </a:ln>
        </p:spPr>
        <p:txBody>
          <a:bodyPr anchorCtr="0" anchor="t" bIns="121900" lIns="121900" spcFirstLastPara="1" rIns="121900" wrap="square" tIns="121900">
            <a:noAutofit/>
          </a:bodyPr>
          <a:lstStyle/>
          <a:p>
            <a:pPr indent="-608012" lvl="1" marL="1217612"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The Count-to-Infinity Problem</a:t>
            </a:r>
            <a:endParaRPr/>
          </a:p>
        </p:txBody>
      </p:sp>
      <p:sp>
        <p:nvSpPr>
          <p:cNvPr id="300" name="Google Shape;300;p14"/>
          <p:cNvSpPr txBox="1"/>
          <p:nvPr/>
        </p:nvSpPr>
        <p:spPr>
          <a:xfrm>
            <a:off x="0" y="1422400"/>
            <a:ext cx="11564937" cy="57340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Distance vector routing works in theory but has a serious drawback in practice: although it converges to the correct answer, it may do so slowly.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In particular, it reacts rapidly to good news, but leisurely to bad news. Consider a router whose best route to destination X is large.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If on the next exchange neighbor A suddenly reports a short delay to X, the router just switches over to using the line to A to send traffic to X.</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 In one vector exchange, the good news is processed</a:t>
            </a:r>
            <a:r>
              <a:rPr b="0" i="0" lang="en-US" sz="2800" u="none" cap="none" strike="noStrike">
                <a:solidFill>
                  <a:schemeClr val="dk1"/>
                </a:solidFill>
                <a:latin typeface="Trebuchet MS"/>
                <a:ea typeface="Trebuchet MS"/>
                <a:cs typeface="Trebuchet MS"/>
                <a:sym typeface="Trebuchet MS"/>
              </a:rPr>
              <a:t>.</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5"/>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306" name="Google Shape;306;p15"/>
          <p:cNvSpPr txBox="1"/>
          <p:nvPr/>
        </p:nvSpPr>
        <p:spPr>
          <a:xfrm>
            <a:off x="234950" y="0"/>
            <a:ext cx="8393112" cy="1319212"/>
          </a:xfrm>
          <a:prstGeom prst="rect">
            <a:avLst/>
          </a:prstGeom>
          <a:noFill/>
          <a:ln>
            <a:noFill/>
          </a:ln>
        </p:spPr>
        <p:txBody>
          <a:bodyPr anchorCtr="0" anchor="t" bIns="121900" lIns="121900" spcFirstLastPara="1" rIns="121900" wrap="square" tIns="121900">
            <a:noAutofit/>
          </a:bodyPr>
          <a:lstStyle/>
          <a:p>
            <a:pPr indent="-608012" lvl="1" marL="1217612"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The Count-to-Infinity Problem</a:t>
            </a:r>
            <a:endParaRPr/>
          </a:p>
        </p:txBody>
      </p:sp>
      <p:sp>
        <p:nvSpPr>
          <p:cNvPr id="307" name="Google Shape;307;p15"/>
          <p:cNvSpPr txBox="1"/>
          <p:nvPr/>
        </p:nvSpPr>
        <p:spPr>
          <a:xfrm>
            <a:off x="0" y="969962"/>
            <a:ext cx="12192000" cy="57340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To see how fast good news propagates, consider the five-node (linear) subnet of Fig. where the delay metric is the number of hops. Suppose A is down initially and all the other routers know this. In other words, they have all recorded the delay to A as infinity.. </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308" name="Google Shape;308;p15"/>
          <p:cNvPicPr preferRelativeResize="0"/>
          <p:nvPr/>
        </p:nvPicPr>
        <p:blipFill rotWithShape="1">
          <a:blip r:embed="rId3">
            <a:alphaModFix/>
          </a:blip>
          <a:srcRect b="0" l="0" r="0" t="0"/>
          <a:stretch/>
        </p:blipFill>
        <p:spPr>
          <a:xfrm>
            <a:off x="234950" y="2941637"/>
            <a:ext cx="11764962" cy="376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6"/>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314" name="Google Shape;314;p16"/>
          <p:cNvSpPr txBox="1"/>
          <p:nvPr/>
        </p:nvSpPr>
        <p:spPr>
          <a:xfrm>
            <a:off x="0" y="0"/>
            <a:ext cx="6884987" cy="1319212"/>
          </a:xfrm>
          <a:prstGeom prst="rect">
            <a:avLst/>
          </a:prstGeom>
          <a:noFill/>
          <a:ln>
            <a:noFill/>
          </a:ln>
        </p:spPr>
        <p:txBody>
          <a:bodyPr anchorCtr="0" anchor="t" bIns="121900" lIns="121900" spcFirstLastPara="1" rIns="121900" wrap="square" tIns="121900">
            <a:noAutofit/>
          </a:bodyPr>
          <a:lstStyle/>
          <a:p>
            <a:pPr indent="-608012" lvl="1" marL="1217612"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5.2.5  Link State Routing</a:t>
            </a:r>
            <a:endParaRPr/>
          </a:p>
        </p:txBody>
      </p:sp>
      <p:sp>
        <p:nvSpPr>
          <p:cNvPr id="315" name="Google Shape;315;p16"/>
          <p:cNvSpPr txBox="1"/>
          <p:nvPr/>
        </p:nvSpPr>
        <p:spPr>
          <a:xfrm>
            <a:off x="0" y="957262"/>
            <a:ext cx="12192000" cy="57340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Distance vector routing was used in the ARPANET until 1979, when it was replaced by link state routing.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Variants of link state routing are now widely used.</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 The idea behind link state routing is simple and can be stated as five parts.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Each router must do the following:</a:t>
            </a:r>
            <a:endParaRPr/>
          </a:p>
          <a:p>
            <a:pPr indent="-285750" lvl="1" marL="742950" marR="0" rtl="0" algn="just">
              <a:lnSpc>
                <a:spcPct val="100000"/>
              </a:lnSpc>
              <a:spcBef>
                <a:spcPts val="100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1. Discover its neighbors and learn their network addresses. </a:t>
            </a:r>
            <a:endParaRPr/>
          </a:p>
          <a:p>
            <a:pPr indent="-285750" lvl="1" marL="742950" marR="0" rtl="0" algn="just">
              <a:lnSpc>
                <a:spcPct val="100000"/>
              </a:lnSpc>
              <a:spcBef>
                <a:spcPts val="100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2. Measure the delay or cost to each of its neighbors. </a:t>
            </a:r>
            <a:endParaRPr/>
          </a:p>
          <a:p>
            <a:pPr indent="-285750" lvl="1" marL="742950" marR="0" rtl="0" algn="just">
              <a:lnSpc>
                <a:spcPct val="100000"/>
              </a:lnSpc>
              <a:spcBef>
                <a:spcPts val="100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3. Construct a packet telling all it has just learned.</a:t>
            </a:r>
            <a:endParaRPr/>
          </a:p>
          <a:p>
            <a:pPr indent="-285750" lvl="1" marL="742950" marR="0" rtl="0" algn="just">
              <a:lnSpc>
                <a:spcPct val="100000"/>
              </a:lnSpc>
              <a:spcBef>
                <a:spcPts val="100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4. Send this packet to all other routers. </a:t>
            </a:r>
            <a:endParaRPr/>
          </a:p>
          <a:p>
            <a:pPr indent="-285750" lvl="1" marL="742950" marR="0" rtl="0" algn="just">
              <a:lnSpc>
                <a:spcPct val="100000"/>
              </a:lnSpc>
              <a:spcBef>
                <a:spcPts val="100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5. Compute the shortest path to every other router. </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7"/>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321" name="Google Shape;321;p17"/>
          <p:cNvSpPr txBox="1"/>
          <p:nvPr/>
        </p:nvSpPr>
        <p:spPr>
          <a:xfrm>
            <a:off x="-125412" y="0"/>
            <a:ext cx="10058400" cy="1319212"/>
          </a:xfrm>
          <a:prstGeom prst="rect">
            <a:avLst/>
          </a:prstGeom>
          <a:noFill/>
          <a:ln>
            <a:noFill/>
          </a:ln>
        </p:spPr>
        <p:txBody>
          <a:bodyPr anchorCtr="0" anchor="t" bIns="121900" lIns="121900" spcFirstLastPara="1" rIns="121900" wrap="square" tIns="121900">
            <a:noAutofit/>
          </a:bodyPr>
          <a:lstStyle/>
          <a:p>
            <a:pPr indent="-608012" lvl="1" marL="1217612"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Learning about the Neighbors </a:t>
            </a:r>
            <a:endParaRPr/>
          </a:p>
        </p:txBody>
      </p:sp>
      <p:sp>
        <p:nvSpPr>
          <p:cNvPr id="322" name="Google Shape;322;p17"/>
          <p:cNvSpPr txBox="1"/>
          <p:nvPr/>
        </p:nvSpPr>
        <p:spPr>
          <a:xfrm>
            <a:off x="0" y="1123950"/>
            <a:ext cx="11836400" cy="57340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When a router is booted, its first task is to learn who its neighbors are. It accomplishes this goal by sending a special HELLO packet on each point-to-point line.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router on the other end is expected to send back a reply telling who it is.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These names must be globally unique because when a distant router later hears that three routers are all connected to F, it is essential that it can determine whether all three mean the same F.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When two or more routers are connected by a LAN, the situation is slightly more complicated. </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8"/>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328" name="Google Shape;328;p18"/>
          <p:cNvSpPr txBox="1"/>
          <p:nvPr/>
        </p:nvSpPr>
        <p:spPr>
          <a:xfrm>
            <a:off x="0" y="844550"/>
            <a:ext cx="12192000" cy="57340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Arial"/>
                <a:ea typeface="Arial"/>
                <a:cs typeface="Arial"/>
                <a:sym typeface="Arial"/>
              </a:rPr>
              <a:t>Fig. 5-11(a) illustrates a LAN to which three routers, A, C, and F, are directly connected. Each of these routers is connected to one or more additional routers, as shown</a:t>
            </a:r>
            <a:endParaRPr/>
          </a:p>
          <a:p>
            <a:pPr indent="-143509" lvl="1" marL="742950" marR="0" rtl="0" algn="just">
              <a:lnSpc>
                <a:spcPct val="100000"/>
              </a:lnSpc>
              <a:spcBef>
                <a:spcPts val="1000"/>
              </a:spcBef>
              <a:spcAft>
                <a:spcPts val="0"/>
              </a:spcAft>
              <a:buClr>
                <a:schemeClr val="accent1"/>
              </a:buClr>
              <a:buSzPts val="22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43509" lvl="1" marL="742950" marR="0" rtl="0" algn="just">
              <a:lnSpc>
                <a:spcPct val="100000"/>
              </a:lnSpc>
              <a:spcBef>
                <a:spcPts val="1000"/>
              </a:spcBef>
              <a:spcAft>
                <a:spcPts val="0"/>
              </a:spcAft>
              <a:buClr>
                <a:schemeClr val="accent1"/>
              </a:buClr>
              <a:buSzPts val="22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329" name="Google Shape;329;p18"/>
          <p:cNvPicPr preferRelativeResize="0"/>
          <p:nvPr/>
        </p:nvPicPr>
        <p:blipFill rotWithShape="1">
          <a:blip r:embed="rId3">
            <a:alphaModFix/>
          </a:blip>
          <a:srcRect b="0" l="0" r="0" t="0"/>
          <a:stretch/>
        </p:blipFill>
        <p:spPr>
          <a:xfrm>
            <a:off x="566737" y="2189162"/>
            <a:ext cx="11204575" cy="43926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9"/>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335" name="Google Shape;335;p19"/>
          <p:cNvSpPr txBox="1"/>
          <p:nvPr/>
        </p:nvSpPr>
        <p:spPr>
          <a:xfrm>
            <a:off x="234950" y="0"/>
            <a:ext cx="6884987" cy="1319212"/>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19"/>
          <p:cNvSpPr txBox="1"/>
          <p:nvPr/>
        </p:nvSpPr>
        <p:spPr>
          <a:xfrm>
            <a:off x="0" y="1008062"/>
            <a:ext cx="12192000" cy="57340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Arial"/>
                <a:ea typeface="Arial"/>
                <a:cs typeface="Arial"/>
                <a:sym typeface="Arial"/>
              </a:rPr>
              <a:t>Fig. 5-11(a) illustrates a LAN to which three routers, A, C, and F, are directly connected. Each of these routers is connected to one or more additional routers, as shown</a:t>
            </a:r>
            <a:endParaRPr/>
          </a:p>
          <a:p>
            <a:pPr indent="-143509" lvl="1" marL="742950" marR="0" rtl="0" algn="just">
              <a:lnSpc>
                <a:spcPct val="100000"/>
              </a:lnSpc>
              <a:spcBef>
                <a:spcPts val="1000"/>
              </a:spcBef>
              <a:spcAft>
                <a:spcPts val="0"/>
              </a:spcAft>
              <a:buClr>
                <a:schemeClr val="accent1"/>
              </a:buClr>
              <a:buSzPts val="22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43509" lvl="1" marL="742950" marR="0" rtl="0" algn="just">
              <a:lnSpc>
                <a:spcPct val="100000"/>
              </a:lnSpc>
              <a:spcBef>
                <a:spcPts val="1000"/>
              </a:spcBef>
              <a:spcAft>
                <a:spcPts val="0"/>
              </a:spcAft>
              <a:buClr>
                <a:schemeClr val="accent1"/>
              </a:buClr>
              <a:buSzPts val="22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337" name="Google Shape;337;p19"/>
          <p:cNvPicPr preferRelativeResize="0"/>
          <p:nvPr/>
        </p:nvPicPr>
        <p:blipFill rotWithShape="1">
          <a:blip r:embed="rId3">
            <a:alphaModFix/>
          </a:blip>
          <a:srcRect b="0" l="0" r="0" t="0"/>
          <a:stretch/>
        </p:blipFill>
        <p:spPr>
          <a:xfrm>
            <a:off x="234950" y="2520950"/>
            <a:ext cx="6270625" cy="3917950"/>
          </a:xfrm>
          <a:prstGeom prst="rect">
            <a:avLst/>
          </a:prstGeom>
          <a:noFill/>
          <a:ln>
            <a:noFill/>
          </a:ln>
        </p:spPr>
      </p:pic>
      <p:pic>
        <p:nvPicPr>
          <p:cNvPr id="338" name="Google Shape;338;p19"/>
          <p:cNvPicPr preferRelativeResize="0"/>
          <p:nvPr/>
        </p:nvPicPr>
        <p:blipFill rotWithShape="1">
          <a:blip r:embed="rId4">
            <a:alphaModFix/>
          </a:blip>
          <a:srcRect b="0" l="0" r="0" t="0"/>
          <a:stretch/>
        </p:blipFill>
        <p:spPr>
          <a:xfrm>
            <a:off x="6310312" y="2676525"/>
            <a:ext cx="5551487" cy="376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
          <p:cNvSpPr txBox="1"/>
          <p:nvPr>
            <p:ph type="title"/>
          </p:nvPr>
        </p:nvSpPr>
        <p:spPr>
          <a:xfrm>
            <a:off x="333375" y="119062"/>
            <a:ext cx="10771187"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Popular Routing Protocols</a:t>
            </a:r>
            <a:endParaRPr/>
          </a:p>
        </p:txBody>
      </p:sp>
      <p:pic>
        <p:nvPicPr>
          <p:cNvPr id="216" name="Google Shape;216;p2"/>
          <p:cNvPicPr preferRelativeResize="0"/>
          <p:nvPr>
            <p:ph idx="1" type="body"/>
          </p:nvPr>
        </p:nvPicPr>
        <p:blipFill rotWithShape="1">
          <a:blip r:embed="rId3">
            <a:alphaModFix/>
          </a:blip>
          <a:srcRect b="0" l="0" r="0" t="0"/>
          <a:stretch/>
        </p:blipFill>
        <p:spPr>
          <a:xfrm>
            <a:off x="254000" y="927100"/>
            <a:ext cx="11222037" cy="4527550"/>
          </a:xfrm>
          <a:prstGeom prst="rect">
            <a:avLst/>
          </a:prstGeom>
          <a:noFill/>
          <a:ln>
            <a:noFill/>
          </a:ln>
        </p:spPr>
      </p:pic>
      <p:sp>
        <p:nvSpPr>
          <p:cNvPr id="217" name="Google Shape;217;p2"/>
          <p:cNvSpPr txBox="1"/>
          <p:nvPr/>
        </p:nvSpPr>
        <p:spPr>
          <a:xfrm>
            <a:off x="436562" y="5711825"/>
            <a:ext cx="11039475"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RIP: Routing Information protocol   </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OSPF: Open Shortest Path First                        BGP: Border Gateway protocol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0"/>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344" name="Google Shape;344;p20"/>
          <p:cNvSpPr txBox="1"/>
          <p:nvPr/>
        </p:nvSpPr>
        <p:spPr>
          <a:xfrm>
            <a:off x="234950" y="0"/>
            <a:ext cx="6884987" cy="1319212"/>
          </a:xfrm>
          <a:prstGeom prst="rect">
            <a:avLst/>
          </a:prstGeom>
          <a:noFill/>
          <a:ln>
            <a:noFill/>
          </a:ln>
        </p:spPr>
        <p:txBody>
          <a:bodyPr anchorCtr="0" anchor="t" bIns="121900" lIns="121900" spcFirstLastPara="1" rIns="121900" wrap="square" tIns="121900">
            <a:noAutofit/>
          </a:bodyPr>
          <a:lstStyle/>
          <a:p>
            <a:pPr indent="-608012" lvl="1" marL="1217612"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Building Link State Packets</a:t>
            </a:r>
            <a:endParaRPr/>
          </a:p>
        </p:txBody>
      </p:sp>
      <p:sp>
        <p:nvSpPr>
          <p:cNvPr id="345" name="Google Shape;345;p20"/>
          <p:cNvSpPr txBox="1"/>
          <p:nvPr/>
        </p:nvSpPr>
        <p:spPr>
          <a:xfrm>
            <a:off x="0" y="1123950"/>
            <a:ext cx="12192000" cy="57340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information needed for the exchange has been collected, the next step is for each router to build a packet containing all the data.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packet starts with the identity of the sender, followed by a sequence number and age (to be described later), and a list of neighbors.</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 For each neighbor, the delay to that neighbor is given. </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chemeClr val="dk1"/>
                </a:solidFill>
                <a:latin typeface="Times New Roman"/>
                <a:ea typeface="Times New Roman"/>
                <a:cs typeface="Times New Roman"/>
                <a:sym typeface="Times New Roman"/>
              </a:rPr>
              <a:t>An example subnet is given in Fig. 5-13(a) with delays shown as labels on the lines. The corresponding link state packets for all six routers are shown in Fig. 5-13(b). </a:t>
            </a:r>
            <a:endParaRPr/>
          </a:p>
          <a:p>
            <a:pPr indent="-143509" lvl="1" marL="742950" marR="0" rtl="0" algn="just">
              <a:lnSpc>
                <a:spcPct val="100000"/>
              </a:lnSpc>
              <a:spcBef>
                <a:spcPts val="1000"/>
              </a:spcBef>
              <a:spcAft>
                <a:spcPts val="0"/>
              </a:spcAft>
              <a:buClr>
                <a:schemeClr val="accent1"/>
              </a:buClr>
              <a:buSzPts val="22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43509" lvl="1" marL="742950" marR="0" rtl="0" algn="just">
              <a:lnSpc>
                <a:spcPct val="100000"/>
              </a:lnSpc>
              <a:spcBef>
                <a:spcPts val="1000"/>
              </a:spcBef>
              <a:spcAft>
                <a:spcPts val="0"/>
              </a:spcAft>
              <a:buClr>
                <a:schemeClr val="accent1"/>
              </a:buClr>
              <a:buSzPts val="22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1"/>
          <p:cNvSpPr txBox="1"/>
          <p:nvPr>
            <p:ph type="title"/>
          </p:nvPr>
        </p:nvSpPr>
        <p:spPr>
          <a:xfrm>
            <a:off x="0" y="155575"/>
            <a:ext cx="9374187" cy="785812"/>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dk1"/>
              </a:buClr>
              <a:buSzPts val="2800"/>
              <a:buFont typeface="Times New Roman"/>
              <a:buNone/>
            </a:pPr>
            <a:r>
              <a:rPr b="1" i="0" lang="en-US" sz="3600" u="none">
                <a:solidFill>
                  <a:schemeClr val="dk1"/>
                </a:solidFill>
                <a:latin typeface="Times New Roman"/>
                <a:ea typeface="Times New Roman"/>
                <a:cs typeface="Times New Roman"/>
                <a:sym typeface="Times New Roman"/>
              </a:rPr>
              <a:t>   Building Link State Packets</a:t>
            </a:r>
            <a:endParaRPr/>
          </a:p>
        </p:txBody>
      </p:sp>
      <p:sp>
        <p:nvSpPr>
          <p:cNvPr id="351" name="Google Shape;351;p21"/>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pic>
        <p:nvPicPr>
          <p:cNvPr id="352" name="Google Shape;352;p21"/>
          <p:cNvPicPr preferRelativeResize="0"/>
          <p:nvPr/>
        </p:nvPicPr>
        <p:blipFill rotWithShape="1">
          <a:blip r:embed="rId3">
            <a:alphaModFix/>
          </a:blip>
          <a:srcRect b="0" l="0" r="0" t="0"/>
          <a:stretch/>
        </p:blipFill>
        <p:spPr>
          <a:xfrm>
            <a:off x="360362" y="909637"/>
            <a:ext cx="11639550" cy="5838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201612" y="149225"/>
            <a:ext cx="9374187" cy="1331912"/>
          </a:xfrm>
          <a:prstGeom prst="rect">
            <a:avLst/>
          </a:prstGeom>
          <a:noFill/>
          <a:ln>
            <a:noFill/>
          </a:ln>
        </p:spPr>
        <p:txBody>
          <a:bodyPr anchorCtr="0" anchor="t" bIns="121900" lIns="121900" spcFirstLastPara="1" rIns="121900" wrap="square" tIns="121900">
            <a:noAutofit/>
          </a:bodyPr>
          <a:lstStyle/>
          <a:p>
            <a:pPr indent="-342900" lvl="0" marL="342900" rtl="0" algn="l">
              <a:lnSpc>
                <a:spcPct val="100000"/>
              </a:lnSpc>
              <a:spcBef>
                <a:spcPts val="0"/>
              </a:spcBef>
              <a:spcAft>
                <a:spcPts val="0"/>
              </a:spcAft>
              <a:buClr>
                <a:schemeClr val="accent1"/>
              </a:buClr>
              <a:buSzPts val="2800"/>
              <a:buFont typeface="Times New Roman"/>
              <a:buNone/>
            </a:pPr>
            <a:r>
              <a:rPr b="1" i="0" lang="en-US" sz="3600" u="none">
                <a:solidFill>
                  <a:schemeClr val="accent1"/>
                </a:solidFill>
                <a:latin typeface="Times New Roman"/>
                <a:ea typeface="Times New Roman"/>
                <a:cs typeface="Times New Roman"/>
                <a:sym typeface="Times New Roman"/>
              </a:rPr>
              <a:t>Distributing the Link State Packets</a:t>
            </a:r>
            <a:endParaRPr/>
          </a:p>
        </p:txBody>
      </p:sp>
      <p:sp>
        <p:nvSpPr>
          <p:cNvPr id="358" name="Google Shape;358;p22"/>
          <p:cNvSpPr txBox="1"/>
          <p:nvPr>
            <p:ph idx="1" type="body"/>
          </p:nvPr>
        </p:nvSpPr>
        <p:spPr>
          <a:xfrm>
            <a:off x="201612" y="1319212"/>
            <a:ext cx="11395075" cy="4997450"/>
          </a:xfrm>
          <a:prstGeom prst="rect">
            <a:avLst/>
          </a:prstGeom>
          <a:noFill/>
          <a:ln>
            <a:noFill/>
          </a:ln>
        </p:spPr>
        <p:txBody>
          <a:bodyPr anchorCtr="0" anchor="t" bIns="121900" lIns="121900" spcFirstLastPara="1" rIns="121900" wrap="square" tIns="121900">
            <a:noAutofit/>
          </a:bodyPr>
          <a:lstStyle/>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The difficult part of the algorithm is distributing the link state packets reliably.</a:t>
            </a:r>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 As the packets are distributed and installed, the routers getting the first ones will change their routes.</a:t>
            </a:r>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 The different routers may be using different versions of the topology, which can lead to inconsistencies, loops, unreachable machines, and other problems.</a:t>
            </a:r>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 First we will describe the basic distribution algorithm. Later we will give some refinements. </a:t>
            </a:r>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The fundamental idea is to use flooding to distribute the link state packets. </a:t>
            </a:r>
            <a:endParaRPr/>
          </a:p>
        </p:txBody>
      </p:sp>
      <p:sp>
        <p:nvSpPr>
          <p:cNvPr id="359" name="Google Shape;359;p22"/>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3"/>
          <p:cNvSpPr txBox="1"/>
          <p:nvPr>
            <p:ph type="title"/>
          </p:nvPr>
        </p:nvSpPr>
        <p:spPr>
          <a:xfrm>
            <a:off x="161925" y="149225"/>
            <a:ext cx="9374187" cy="1331912"/>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Clr>
                <a:schemeClr val="accent1"/>
              </a:buClr>
              <a:buSzPts val="2800"/>
              <a:buFont typeface="Times New Roman"/>
              <a:buNone/>
            </a:pPr>
            <a:r>
              <a:rPr b="1" i="0" lang="en-US" sz="4000" u="none">
                <a:solidFill>
                  <a:schemeClr val="accent1"/>
                </a:solidFill>
                <a:latin typeface="Times New Roman"/>
                <a:ea typeface="Times New Roman"/>
                <a:cs typeface="Times New Roman"/>
                <a:sym typeface="Times New Roman"/>
              </a:rPr>
              <a:t>Distributing the Link State Packets</a:t>
            </a:r>
            <a:endParaRPr/>
          </a:p>
        </p:txBody>
      </p:sp>
      <p:sp>
        <p:nvSpPr>
          <p:cNvPr id="365" name="Google Shape;365;p23"/>
          <p:cNvSpPr txBox="1"/>
          <p:nvPr>
            <p:ph idx="1" type="body"/>
          </p:nvPr>
        </p:nvSpPr>
        <p:spPr>
          <a:xfrm>
            <a:off x="161925" y="1365250"/>
            <a:ext cx="11698287" cy="8183562"/>
          </a:xfrm>
          <a:prstGeom prst="rect">
            <a:avLst/>
          </a:prstGeom>
          <a:noFill/>
          <a:ln>
            <a:noFill/>
          </a:ln>
        </p:spPr>
        <p:txBody>
          <a:bodyPr anchorCtr="0" anchor="t" bIns="121900" lIns="121900" spcFirstLastPara="1" rIns="121900" wrap="square" tIns="121900">
            <a:noAutofit/>
          </a:bodyPr>
          <a:lstStyle/>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To keep the flood in check, each packet contains a sequence number that is incremented for each new packet sent. </a:t>
            </a:r>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Routers keep track of all the pairs they see.</a:t>
            </a:r>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 When a new link state packet comes in, it is checked against the list of packets already seen. </a:t>
            </a:r>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If it is new, it is forwarded on all lines except the one it arrived on. If it is a duplicate, it is discarded.</a:t>
            </a:r>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800" u="none">
                <a:solidFill>
                  <a:srgbClr val="404040"/>
                </a:solidFill>
                <a:latin typeface="Times New Roman"/>
                <a:ea typeface="Times New Roman"/>
                <a:cs typeface="Times New Roman"/>
                <a:sym typeface="Times New Roman"/>
              </a:rPr>
              <a:t> If a packet with a sequence number lower than the highest one seen so far ever arrives, it is rejected as being obsolete since the router has more recent data. </a:t>
            </a:r>
            <a:endParaRPr/>
          </a:p>
        </p:txBody>
      </p:sp>
      <p:sp>
        <p:nvSpPr>
          <p:cNvPr id="366" name="Google Shape;366;p23"/>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4"/>
          <p:cNvSpPr txBox="1"/>
          <p:nvPr>
            <p:ph type="title"/>
          </p:nvPr>
        </p:nvSpPr>
        <p:spPr>
          <a:xfrm>
            <a:off x="0" y="149225"/>
            <a:ext cx="9374187" cy="1333500"/>
          </a:xfrm>
          <a:prstGeom prst="rect">
            <a:avLst/>
          </a:prstGeom>
          <a:noFill/>
          <a:ln>
            <a:noFill/>
          </a:ln>
        </p:spPr>
        <p:txBody>
          <a:bodyPr anchorCtr="0" anchor="t" bIns="121900" lIns="121900" spcFirstLastPara="1" rIns="121900" wrap="square" tIns="121900">
            <a:noAutofit/>
          </a:bodyPr>
          <a:lstStyle/>
          <a:p>
            <a:pPr indent="-342900" lvl="0" marL="342900" rtl="0" algn="l">
              <a:lnSpc>
                <a:spcPct val="100000"/>
              </a:lnSpc>
              <a:spcBef>
                <a:spcPts val="0"/>
              </a:spcBef>
              <a:spcAft>
                <a:spcPts val="0"/>
              </a:spcAft>
              <a:buClr>
                <a:srgbClr val="000000"/>
              </a:buClr>
              <a:buSzPts val="2800"/>
              <a:buFont typeface="Times New Roman"/>
              <a:buNone/>
            </a:pPr>
            <a:r>
              <a:rPr b="1" i="0" lang="en-US" sz="4000" u="none">
                <a:solidFill>
                  <a:srgbClr val="000000"/>
                </a:solidFill>
                <a:latin typeface="Times New Roman"/>
                <a:ea typeface="Times New Roman"/>
                <a:cs typeface="Times New Roman"/>
                <a:sym typeface="Times New Roman"/>
              </a:rPr>
              <a:t>Disadvantages</a:t>
            </a:r>
            <a:endParaRPr/>
          </a:p>
        </p:txBody>
      </p:sp>
      <p:sp>
        <p:nvSpPr>
          <p:cNvPr id="372" name="Google Shape;372;p24"/>
          <p:cNvSpPr txBox="1"/>
          <p:nvPr>
            <p:ph idx="1" type="body"/>
          </p:nvPr>
        </p:nvSpPr>
        <p:spPr>
          <a:xfrm>
            <a:off x="0" y="1384300"/>
            <a:ext cx="11649075" cy="4089400"/>
          </a:xfrm>
          <a:prstGeom prst="rect">
            <a:avLst/>
          </a:prstGeom>
          <a:noFill/>
          <a:ln>
            <a:noFill/>
          </a:ln>
        </p:spPr>
        <p:txBody>
          <a:bodyPr anchorCtr="0" anchor="t" bIns="121900" lIns="121900" spcFirstLastPara="1" rIns="121900" wrap="square" tIns="121900">
            <a:noAutofit/>
          </a:bodyPr>
          <a:lstStyle/>
          <a:p>
            <a:pPr indent="-473074" lvl="0" marL="608012" rtl="0" algn="just">
              <a:lnSpc>
                <a:spcPct val="100000"/>
              </a:lnSpc>
              <a:spcBef>
                <a:spcPts val="0"/>
              </a:spcBef>
              <a:spcAft>
                <a:spcPts val="0"/>
              </a:spcAft>
              <a:buClr>
                <a:srgbClr val="000000"/>
              </a:buClr>
              <a:buSzPts val="200"/>
              <a:buFont typeface="Noto Sans Symbols"/>
              <a:buChar char="⮚"/>
            </a:pPr>
            <a:r>
              <a:rPr b="0" i="0" lang="en-US" sz="2800" u="none">
                <a:solidFill>
                  <a:srgbClr val="404040"/>
                </a:solidFill>
                <a:latin typeface="Times New Roman"/>
                <a:ea typeface="Times New Roman"/>
                <a:cs typeface="Times New Roman"/>
                <a:sym typeface="Times New Roman"/>
              </a:rPr>
              <a:t>This algorithm has a few problems, but they are manageable. </a:t>
            </a:r>
            <a:endParaRPr/>
          </a:p>
          <a:p>
            <a:pPr indent="-473074" lvl="0" marL="608012" rtl="0" algn="just">
              <a:lnSpc>
                <a:spcPct val="100000"/>
              </a:lnSpc>
              <a:spcBef>
                <a:spcPts val="0"/>
              </a:spcBef>
              <a:spcAft>
                <a:spcPts val="0"/>
              </a:spcAft>
              <a:buClr>
                <a:srgbClr val="000000"/>
              </a:buClr>
              <a:buSzPts val="200"/>
              <a:buFont typeface="Noto Sans Symbols"/>
              <a:buChar char="⮚"/>
            </a:pPr>
            <a:r>
              <a:rPr b="0" i="0" lang="en-US" sz="2800" u="none">
                <a:solidFill>
                  <a:srgbClr val="404040"/>
                </a:solidFill>
                <a:latin typeface="Times New Roman"/>
                <a:ea typeface="Times New Roman"/>
                <a:cs typeface="Times New Roman"/>
                <a:sym typeface="Times New Roman"/>
              </a:rPr>
              <a:t>First, if the sequence numbers wrap around, confusion will reign. </a:t>
            </a:r>
            <a:endParaRPr/>
          </a:p>
          <a:p>
            <a:pPr indent="-473074" lvl="0" marL="608012" rtl="0" algn="just">
              <a:lnSpc>
                <a:spcPct val="100000"/>
              </a:lnSpc>
              <a:spcBef>
                <a:spcPts val="0"/>
              </a:spcBef>
              <a:spcAft>
                <a:spcPts val="0"/>
              </a:spcAft>
              <a:buClr>
                <a:srgbClr val="000000"/>
              </a:buClr>
              <a:buSzPts val="200"/>
              <a:buFont typeface="Noto Sans Symbols"/>
              <a:buChar char="⮚"/>
            </a:pPr>
            <a:r>
              <a:rPr b="0" i="0" lang="en-US" sz="2800" u="none">
                <a:solidFill>
                  <a:srgbClr val="404040"/>
                </a:solidFill>
                <a:latin typeface="Times New Roman"/>
                <a:ea typeface="Times New Roman"/>
                <a:cs typeface="Times New Roman"/>
                <a:sym typeface="Times New Roman"/>
              </a:rPr>
              <a:t>The Second, if a router ever crashes, it will lose track of its sequence number. If it starts again at 0, the next packet will be rejected as a duplicate. </a:t>
            </a:r>
            <a:endParaRPr/>
          </a:p>
          <a:p>
            <a:pPr indent="-473074" lvl="0" marL="608012" rtl="0" algn="just">
              <a:lnSpc>
                <a:spcPct val="100000"/>
              </a:lnSpc>
              <a:spcBef>
                <a:spcPts val="0"/>
              </a:spcBef>
              <a:spcAft>
                <a:spcPts val="0"/>
              </a:spcAft>
              <a:buClr>
                <a:srgbClr val="000000"/>
              </a:buClr>
              <a:buSzPts val="200"/>
              <a:buFont typeface="Noto Sans Symbols"/>
              <a:buChar char="⮚"/>
            </a:pPr>
            <a:r>
              <a:rPr b="0" i="0" lang="en-US" sz="2800" u="none">
                <a:solidFill>
                  <a:srgbClr val="404040"/>
                </a:solidFill>
                <a:latin typeface="Times New Roman"/>
                <a:ea typeface="Times New Roman"/>
                <a:cs typeface="Times New Roman"/>
                <a:sym typeface="Times New Roman"/>
              </a:rPr>
              <a:t>Third, if a sequence number is ever corrupted and 65,540 is received instead of 4 (a 1-bit error), packets 5 through 65,540 will be rejected as obsolete, since the current sequence number is thought to be 65,540.</a:t>
            </a:r>
            <a:endParaRPr/>
          </a:p>
          <a:p>
            <a:pPr indent="-473074" lvl="0" marL="608012" rtl="0" algn="just">
              <a:lnSpc>
                <a:spcPct val="100000"/>
              </a:lnSpc>
              <a:spcBef>
                <a:spcPts val="0"/>
              </a:spcBef>
              <a:spcAft>
                <a:spcPts val="0"/>
              </a:spcAft>
              <a:buClr>
                <a:srgbClr val="000000"/>
              </a:buClr>
              <a:buSzPts val="200"/>
              <a:buFont typeface="Noto Sans Symbols"/>
              <a:buChar char="⮚"/>
            </a:pPr>
            <a:r>
              <a:rPr b="0" i="0" lang="en-US" sz="2800" u="none">
                <a:solidFill>
                  <a:srgbClr val="404040"/>
                </a:solidFill>
                <a:latin typeface="Times New Roman"/>
                <a:ea typeface="Times New Roman"/>
                <a:cs typeface="Times New Roman"/>
                <a:sym typeface="Times New Roman"/>
              </a:rPr>
              <a:t> The solution to all these problems is to include the age of each packet after the sequence number and decrement it once per second. </a:t>
            </a:r>
            <a:endParaRPr/>
          </a:p>
          <a:p>
            <a:pPr indent="-473074" lvl="0" marL="608012" rtl="0" algn="just">
              <a:lnSpc>
                <a:spcPct val="100000"/>
              </a:lnSpc>
              <a:spcBef>
                <a:spcPts val="0"/>
              </a:spcBef>
              <a:spcAft>
                <a:spcPts val="0"/>
              </a:spcAft>
              <a:buClr>
                <a:srgbClr val="000000"/>
              </a:buClr>
              <a:buSzPts val="200"/>
              <a:buFont typeface="Noto Sans Symbols"/>
              <a:buChar char="⮚"/>
            </a:pPr>
            <a:r>
              <a:rPr b="0" i="0" lang="en-US" sz="2800" u="none">
                <a:solidFill>
                  <a:srgbClr val="404040"/>
                </a:solidFill>
                <a:latin typeface="Times New Roman"/>
                <a:ea typeface="Times New Roman"/>
                <a:cs typeface="Times New Roman"/>
                <a:sym typeface="Times New Roman"/>
              </a:rPr>
              <a:t>When the age hits zero, the information from that router is discarded</a:t>
            </a:r>
            <a:r>
              <a:rPr b="0" i="0" lang="en-US" sz="2800" u="none">
                <a:solidFill>
                  <a:srgbClr val="000000"/>
                </a:solidFill>
                <a:latin typeface="Times New Roman"/>
                <a:ea typeface="Times New Roman"/>
                <a:cs typeface="Times New Roman"/>
                <a:sym typeface="Times New Roman"/>
              </a:rPr>
              <a:t>. </a:t>
            </a:r>
            <a:endParaRPr/>
          </a:p>
        </p:txBody>
      </p:sp>
      <p:sp>
        <p:nvSpPr>
          <p:cNvPr id="373" name="Google Shape;373;p24"/>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0" y="149225"/>
            <a:ext cx="9374187" cy="1333500"/>
          </a:xfrm>
          <a:prstGeom prst="rect">
            <a:avLst/>
          </a:prstGeom>
          <a:noFill/>
          <a:ln>
            <a:noFill/>
          </a:ln>
        </p:spPr>
        <p:txBody>
          <a:bodyPr anchorCtr="0" anchor="t" bIns="121900" lIns="121900" spcFirstLastPara="1" rIns="121900" wrap="square" tIns="121900">
            <a:noAutofit/>
          </a:bodyPr>
          <a:lstStyle/>
          <a:p>
            <a:pPr indent="-342900" lvl="0" marL="342900" rtl="0" algn="l">
              <a:lnSpc>
                <a:spcPct val="100000"/>
              </a:lnSpc>
              <a:spcBef>
                <a:spcPts val="0"/>
              </a:spcBef>
              <a:spcAft>
                <a:spcPts val="0"/>
              </a:spcAft>
              <a:buClr>
                <a:schemeClr val="accent1"/>
              </a:buClr>
              <a:buSzPts val="2800"/>
              <a:buFont typeface="Times New Roman"/>
              <a:buNone/>
            </a:pPr>
            <a:r>
              <a:rPr b="1" i="0" lang="en-US" sz="3600" u="none">
                <a:solidFill>
                  <a:schemeClr val="accent1"/>
                </a:solidFill>
                <a:latin typeface="Times New Roman"/>
                <a:ea typeface="Times New Roman"/>
                <a:cs typeface="Times New Roman"/>
                <a:sym typeface="Times New Roman"/>
              </a:rPr>
              <a:t>Distributing the Link State Packets</a:t>
            </a:r>
            <a:endParaRPr/>
          </a:p>
        </p:txBody>
      </p:sp>
      <p:sp>
        <p:nvSpPr>
          <p:cNvPr id="379" name="Google Shape;379;p25"/>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pic>
        <p:nvPicPr>
          <p:cNvPr id="380" name="Google Shape;380;p25"/>
          <p:cNvPicPr preferRelativeResize="0"/>
          <p:nvPr/>
        </p:nvPicPr>
        <p:blipFill rotWithShape="1">
          <a:blip r:embed="rId3">
            <a:alphaModFix/>
          </a:blip>
          <a:srcRect b="0" l="0" r="0" t="0"/>
          <a:stretch/>
        </p:blipFill>
        <p:spPr>
          <a:xfrm>
            <a:off x="314325" y="1055687"/>
            <a:ext cx="11495087" cy="4841875"/>
          </a:xfrm>
          <a:prstGeom prst="rect">
            <a:avLst/>
          </a:prstGeom>
          <a:noFill/>
          <a:ln>
            <a:noFill/>
          </a:ln>
        </p:spPr>
      </p:pic>
      <p:sp>
        <p:nvSpPr>
          <p:cNvPr id="381" name="Google Shape;381;p25"/>
          <p:cNvSpPr txBox="1"/>
          <p:nvPr/>
        </p:nvSpPr>
        <p:spPr>
          <a:xfrm>
            <a:off x="1633537" y="5897562"/>
            <a:ext cx="8856662" cy="838200"/>
          </a:xfrm>
          <a:prstGeom prst="rect">
            <a:avLst/>
          </a:prstGeom>
          <a:noFill/>
          <a:ln>
            <a:noFill/>
          </a:ln>
        </p:spPr>
        <p:txBody>
          <a:bodyPr anchorCtr="0" anchor="t" bIns="91425" lIns="91425" spcFirstLastPara="1" rIns="91425" wrap="square" tIns="91425">
            <a:noAutofit/>
          </a:bodyPr>
          <a:lstStyle/>
          <a:p>
            <a:pPr indent="-414337" lvl="0" marL="608012" marR="0" rtl="0" algn="ctr">
              <a:lnSpc>
                <a:spcPct val="100000"/>
              </a:lnSpc>
              <a:spcBef>
                <a:spcPts val="0"/>
              </a:spcBef>
              <a:spcAft>
                <a:spcPts val="0"/>
              </a:spcAft>
              <a:buClr>
                <a:srgbClr val="404040"/>
              </a:buClr>
              <a:buSzPts val="2800"/>
              <a:buFont typeface="Times New Roman"/>
              <a:buNone/>
            </a:pPr>
            <a:r>
              <a:rPr b="0" i="0" lang="en-US" sz="2800" u="none">
                <a:solidFill>
                  <a:srgbClr val="404040"/>
                </a:solidFill>
                <a:latin typeface="Times New Roman"/>
                <a:ea typeface="Times New Roman"/>
                <a:cs typeface="Times New Roman"/>
                <a:sym typeface="Times New Roman"/>
              </a:rPr>
              <a:t>The packet buffer for router </a:t>
            </a:r>
            <a:r>
              <a:rPr b="0" i="1" lang="en-US" sz="2800" u="none">
                <a:solidFill>
                  <a:srgbClr val="404040"/>
                </a:solidFill>
                <a:latin typeface="Times New Roman"/>
                <a:ea typeface="Times New Roman"/>
                <a:cs typeface="Times New Roman"/>
                <a:sym typeface="Times New Roman"/>
              </a:rPr>
              <a:t>B</a:t>
            </a:r>
            <a:r>
              <a:rPr b="0" i="0" lang="en-US" sz="2800" u="none">
                <a:solidFill>
                  <a:srgbClr val="404040"/>
                </a:solidFill>
                <a:latin typeface="Times New Roman"/>
                <a:ea typeface="Times New Roman"/>
                <a:cs typeface="Times New Roman"/>
                <a:sym typeface="Times New Roman"/>
              </a:rPr>
              <a:t> in previous slide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6"/>
          <p:cNvSpPr txBox="1"/>
          <p:nvPr>
            <p:ph type="title"/>
          </p:nvPr>
        </p:nvSpPr>
        <p:spPr>
          <a:xfrm>
            <a:off x="0" y="182562"/>
            <a:ext cx="9374187" cy="1331912"/>
          </a:xfrm>
          <a:prstGeom prst="rect">
            <a:avLst/>
          </a:prstGeom>
          <a:noFill/>
          <a:ln>
            <a:noFill/>
          </a:ln>
        </p:spPr>
        <p:txBody>
          <a:bodyPr anchorCtr="0" anchor="t" bIns="121900" lIns="121900" spcFirstLastPara="1" rIns="121900" wrap="square" tIns="121900">
            <a:noAutofit/>
          </a:bodyPr>
          <a:lstStyle/>
          <a:p>
            <a:pPr indent="-342900" lvl="0" marL="342900" rtl="0" algn="l">
              <a:lnSpc>
                <a:spcPct val="100000"/>
              </a:lnSpc>
              <a:spcBef>
                <a:spcPts val="0"/>
              </a:spcBef>
              <a:spcAft>
                <a:spcPts val="0"/>
              </a:spcAft>
              <a:buClr>
                <a:schemeClr val="dk1"/>
              </a:buClr>
              <a:buSzPts val="2800"/>
              <a:buFont typeface="Times New Roman"/>
              <a:buNone/>
            </a:pPr>
            <a:r>
              <a:rPr b="0" i="0" lang="en-US" sz="3200" u="none">
                <a:solidFill>
                  <a:schemeClr val="dk1"/>
                </a:solidFill>
                <a:latin typeface="Times New Roman"/>
                <a:ea typeface="Times New Roman"/>
                <a:cs typeface="Times New Roman"/>
                <a:sym typeface="Times New Roman"/>
              </a:rPr>
              <a:t>5.2.6 Hierarchical Routing</a:t>
            </a:r>
            <a:endParaRPr/>
          </a:p>
        </p:txBody>
      </p:sp>
      <p:sp>
        <p:nvSpPr>
          <p:cNvPr id="387" name="Google Shape;387;p26"/>
          <p:cNvSpPr txBox="1"/>
          <p:nvPr>
            <p:ph idx="1" type="body"/>
          </p:nvPr>
        </p:nvSpPr>
        <p:spPr>
          <a:xfrm>
            <a:off x="203200" y="1077912"/>
            <a:ext cx="11553825" cy="5500687"/>
          </a:xfrm>
          <a:prstGeom prst="rect">
            <a:avLst/>
          </a:prstGeom>
          <a:noFill/>
          <a:ln>
            <a:noFill/>
          </a:ln>
        </p:spPr>
        <p:txBody>
          <a:bodyPr anchorCtr="0" anchor="t" bIns="121900" lIns="121900" spcFirstLastPara="1" rIns="121900" wrap="square" tIns="121900">
            <a:noAutofit/>
          </a:bodyPr>
          <a:lstStyle/>
          <a:p>
            <a:pPr indent="-473074" lvl="0" marL="608012" rtl="0" algn="just">
              <a:lnSpc>
                <a:spcPct val="100000"/>
              </a:lnSpc>
              <a:spcBef>
                <a:spcPts val="0"/>
              </a:spcBef>
              <a:spcAft>
                <a:spcPts val="0"/>
              </a:spcAft>
              <a:buClr>
                <a:schemeClr val="accent1"/>
              </a:buClr>
              <a:buSzPts val="200"/>
              <a:buFont typeface="Noto Sans Symbols"/>
              <a:buChar char="⮚"/>
            </a:pPr>
            <a:r>
              <a:rPr b="0" i="0" lang="en-US" sz="2400" u="none">
                <a:solidFill>
                  <a:srgbClr val="404040"/>
                </a:solidFill>
                <a:latin typeface="Times New Roman"/>
                <a:ea typeface="Times New Roman"/>
                <a:cs typeface="Times New Roman"/>
                <a:sym typeface="Times New Roman"/>
              </a:rPr>
              <a:t>At a certain point the network may grow to the point where it is no longer feasible for every router to have an entry for every other router, so the routing will have to be done hierarchically, as it is in the telephone network.</a:t>
            </a:r>
            <a:endParaRPr/>
          </a:p>
          <a:p>
            <a:pPr indent="-460374" lvl="0" marL="608012" rtl="0" algn="just">
              <a:lnSpc>
                <a:spcPct val="100000"/>
              </a:lnSpc>
              <a:spcBef>
                <a:spcPts val="0"/>
              </a:spcBef>
              <a:spcAft>
                <a:spcPts val="0"/>
              </a:spcAft>
              <a:buClr>
                <a:schemeClr val="accent1"/>
              </a:buClr>
              <a:buSzPts val="200"/>
              <a:buFont typeface="Noto Sans Symbols"/>
              <a:buNone/>
            </a:pPr>
            <a:r>
              <a:t/>
            </a:r>
            <a:endParaRPr b="0" i="0" sz="2400" u="none">
              <a:solidFill>
                <a:srgbClr val="404040"/>
              </a:solidFill>
              <a:latin typeface="Times New Roman"/>
              <a:ea typeface="Times New Roman"/>
              <a:cs typeface="Times New Roman"/>
              <a:sym typeface="Times New Roman"/>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400" u="none">
                <a:solidFill>
                  <a:srgbClr val="404040"/>
                </a:solidFill>
                <a:latin typeface="Times New Roman"/>
                <a:ea typeface="Times New Roman"/>
                <a:cs typeface="Times New Roman"/>
                <a:sym typeface="Times New Roman"/>
              </a:rPr>
              <a:t> When hierarchical routing is used, the routers are divided into what we will call regions, with each router knowing all the details about how to route packets to destinations within its own region, but knowing nothing about the internal structure of other regions. </a:t>
            </a:r>
            <a:endParaRPr/>
          </a:p>
          <a:p>
            <a:pPr indent="-460374" lvl="0" marL="608012" rtl="0" algn="just">
              <a:lnSpc>
                <a:spcPct val="100000"/>
              </a:lnSpc>
              <a:spcBef>
                <a:spcPts val="0"/>
              </a:spcBef>
              <a:spcAft>
                <a:spcPts val="0"/>
              </a:spcAft>
              <a:buClr>
                <a:schemeClr val="accent1"/>
              </a:buClr>
              <a:buSzPts val="200"/>
              <a:buFont typeface="Noto Sans Symbols"/>
              <a:buNone/>
            </a:pPr>
            <a:r>
              <a:t/>
            </a:r>
            <a:endParaRPr b="0" i="0" sz="2400" u="none">
              <a:solidFill>
                <a:srgbClr val="404040"/>
              </a:solidFill>
              <a:latin typeface="Times New Roman"/>
              <a:ea typeface="Times New Roman"/>
              <a:cs typeface="Times New Roman"/>
              <a:sym typeface="Times New Roman"/>
            </a:endParaRPr>
          </a:p>
          <a:p>
            <a:pPr indent="-473074" lvl="0" marL="608012" rtl="0" algn="just">
              <a:lnSpc>
                <a:spcPct val="100000"/>
              </a:lnSpc>
              <a:spcBef>
                <a:spcPts val="0"/>
              </a:spcBef>
              <a:spcAft>
                <a:spcPts val="0"/>
              </a:spcAft>
              <a:buClr>
                <a:schemeClr val="accent1"/>
              </a:buClr>
              <a:buSzPts val="200"/>
              <a:buFont typeface="Noto Sans Symbols"/>
              <a:buChar char="⮚"/>
            </a:pPr>
            <a:r>
              <a:rPr b="0" i="0" lang="en-US" sz="2400" u="none">
                <a:solidFill>
                  <a:srgbClr val="404040"/>
                </a:solidFill>
                <a:latin typeface="Times New Roman"/>
                <a:ea typeface="Times New Roman"/>
                <a:cs typeface="Times New Roman"/>
                <a:sym typeface="Times New Roman"/>
              </a:rPr>
              <a:t>When different networks are interconnected, it is natural to regard each one as a separate region in order to free the routers in one network from having to know the topological structure of the other ones. </a:t>
            </a:r>
            <a:endParaRPr/>
          </a:p>
          <a:p>
            <a:pPr indent="-332305" lvl="0" marL="609585" rtl="0" algn="l">
              <a:spcBef>
                <a:spcPts val="0"/>
              </a:spcBef>
              <a:spcAft>
                <a:spcPts val="0"/>
              </a:spcAft>
              <a:buSzPts val="1300"/>
              <a:buNone/>
            </a:pPr>
            <a:r>
              <a:t/>
            </a:r>
            <a:endParaRPr b="0" i="0" sz="2400" u="none">
              <a:solidFill>
                <a:srgbClr val="404040"/>
              </a:solidFill>
              <a:latin typeface="Times New Roman"/>
              <a:ea typeface="Times New Roman"/>
              <a:cs typeface="Times New Roman"/>
              <a:sym typeface="Times New Roman"/>
            </a:endParaRPr>
          </a:p>
        </p:txBody>
      </p:sp>
      <p:sp>
        <p:nvSpPr>
          <p:cNvPr id="388" name="Google Shape;388;p26"/>
          <p:cNvSpPr txBox="1"/>
          <p:nvPr/>
        </p:nvSpPr>
        <p:spPr>
          <a:xfrm>
            <a:off x="11268075" y="6316662"/>
            <a:ext cx="731837"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7"/>
          <p:cNvSpPr txBox="1"/>
          <p:nvPr>
            <p:ph type="title"/>
          </p:nvPr>
        </p:nvSpPr>
        <p:spPr>
          <a:xfrm>
            <a:off x="187325" y="196850"/>
            <a:ext cx="8597900" cy="7683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Hierarchical Routing </a:t>
            </a:r>
            <a:br>
              <a:rPr b="1" i="0" lang="en-US" sz="3200" u="none">
                <a:solidFill>
                  <a:schemeClr val="accent1"/>
                </a:solidFill>
                <a:latin typeface="Times New Roman"/>
                <a:ea typeface="Times New Roman"/>
                <a:cs typeface="Times New Roman"/>
                <a:sym typeface="Times New Roman"/>
              </a:rPr>
            </a:br>
            <a:endParaRPr/>
          </a:p>
        </p:txBody>
      </p:sp>
      <p:sp>
        <p:nvSpPr>
          <p:cNvPr id="394" name="Google Shape;394;p27"/>
          <p:cNvSpPr txBox="1"/>
          <p:nvPr>
            <p:ph idx="1" type="body"/>
          </p:nvPr>
        </p:nvSpPr>
        <p:spPr>
          <a:xfrm>
            <a:off x="187325" y="965200"/>
            <a:ext cx="11739562" cy="49863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200"/>
              <a:buFont typeface="Noto Sans Symbols"/>
              <a:buChar char="⮚"/>
            </a:pPr>
            <a:r>
              <a:rPr b="0" i="0" lang="en-US" sz="2400" u="none">
                <a:solidFill>
                  <a:srgbClr val="404040"/>
                </a:solidFill>
                <a:latin typeface="Times New Roman"/>
                <a:ea typeface="Times New Roman"/>
                <a:cs typeface="Times New Roman"/>
                <a:sym typeface="Times New Roman"/>
              </a:rPr>
              <a:t>For huge networks, a two-level hierarchy may be insufficient; it may be necessary to group the regions into clusters, the clusters into zones, the zones into groups, and so on, until we run out of names for aggregations.</a:t>
            </a:r>
            <a:endParaRPr/>
          </a:p>
          <a:p>
            <a:pPr indent="-342900" lvl="0" marL="342900" marR="0" rtl="0" algn="just">
              <a:lnSpc>
                <a:spcPct val="100000"/>
              </a:lnSpc>
              <a:spcBef>
                <a:spcPts val="1000"/>
              </a:spcBef>
              <a:spcAft>
                <a:spcPts val="0"/>
              </a:spcAft>
              <a:buClr>
                <a:schemeClr val="accent1"/>
              </a:buClr>
              <a:buSzPts val="200"/>
              <a:buFont typeface="Noto Sans Symbols"/>
              <a:buChar char="⮚"/>
            </a:pPr>
            <a:r>
              <a:rPr b="0" i="0" lang="en-US" sz="2400" u="none">
                <a:solidFill>
                  <a:srgbClr val="404040"/>
                </a:solidFill>
                <a:latin typeface="Times New Roman"/>
                <a:ea typeface="Times New Roman"/>
                <a:cs typeface="Times New Roman"/>
                <a:sym typeface="Times New Roman"/>
              </a:rPr>
              <a:t>Figure 5-15 gives a quantitative example of routing in a two-level hierarchy with five regions.</a:t>
            </a:r>
            <a:endParaRPr/>
          </a:p>
          <a:p>
            <a:pPr indent="-342900" lvl="0" marL="342900" marR="0" rtl="0" algn="just">
              <a:lnSpc>
                <a:spcPct val="100000"/>
              </a:lnSpc>
              <a:spcBef>
                <a:spcPts val="1000"/>
              </a:spcBef>
              <a:spcAft>
                <a:spcPts val="0"/>
              </a:spcAft>
              <a:buClr>
                <a:schemeClr val="accent1"/>
              </a:buClr>
              <a:buSzPts val="200"/>
              <a:buFont typeface="Noto Sans Symbols"/>
              <a:buChar char="⮚"/>
            </a:pPr>
            <a:r>
              <a:rPr b="0" i="0" lang="en-US" sz="2400" u="none">
                <a:solidFill>
                  <a:srgbClr val="404040"/>
                </a:solidFill>
                <a:latin typeface="Times New Roman"/>
                <a:ea typeface="Times New Roman"/>
                <a:cs typeface="Times New Roman"/>
                <a:sym typeface="Times New Roman"/>
              </a:rPr>
              <a:t> The full routing table for router 1A has 17 entries, as shown in Fig. 5-15(b).</a:t>
            </a:r>
            <a:endParaRPr/>
          </a:p>
          <a:p>
            <a:pPr indent="-342900" lvl="0" marL="342900" marR="0" rtl="0" algn="just">
              <a:lnSpc>
                <a:spcPct val="100000"/>
              </a:lnSpc>
              <a:spcBef>
                <a:spcPts val="1000"/>
              </a:spcBef>
              <a:spcAft>
                <a:spcPts val="0"/>
              </a:spcAft>
              <a:buClr>
                <a:schemeClr val="accent1"/>
              </a:buClr>
              <a:buSzPts val="200"/>
              <a:buFont typeface="Noto Sans Symbols"/>
              <a:buChar char="⮚"/>
            </a:pPr>
            <a:r>
              <a:rPr b="0" i="0" lang="en-US" sz="2400" u="none">
                <a:solidFill>
                  <a:srgbClr val="404040"/>
                </a:solidFill>
                <a:latin typeface="Times New Roman"/>
                <a:ea typeface="Times New Roman"/>
                <a:cs typeface="Times New Roman"/>
                <a:sym typeface="Times New Roman"/>
              </a:rPr>
              <a:t> When routing is done hierarchically, as in Fig. 5-15(c), there are entries for all the local routers as before, but all other regions have been condensed into a single router, so all traffic for region 2 goes via the 1B -2A line, but the rest of the remote traffic goes via the 1C -3B line. </a:t>
            </a:r>
            <a:endParaRPr/>
          </a:p>
          <a:p>
            <a:pPr indent="-342900" lvl="0" marL="342900" marR="0" rtl="0" algn="just">
              <a:lnSpc>
                <a:spcPct val="100000"/>
              </a:lnSpc>
              <a:spcBef>
                <a:spcPts val="1000"/>
              </a:spcBef>
              <a:spcAft>
                <a:spcPts val="0"/>
              </a:spcAft>
              <a:buClr>
                <a:schemeClr val="accent1"/>
              </a:buClr>
              <a:buSzPts val="200"/>
              <a:buFont typeface="Noto Sans Symbols"/>
              <a:buChar char="⮚"/>
            </a:pPr>
            <a:r>
              <a:rPr b="0" i="0" lang="en-US" sz="2400" u="none">
                <a:solidFill>
                  <a:srgbClr val="404040"/>
                </a:solidFill>
                <a:latin typeface="Times New Roman"/>
                <a:ea typeface="Times New Roman"/>
                <a:cs typeface="Times New Roman"/>
                <a:sym typeface="Times New Roman"/>
              </a:rPr>
              <a:t>Hierarchical routing has reduced the table from 17 to 7 entries. As the ratio of the number of regions to the number of routers per region grows, the savings in table space increase.</a:t>
            </a:r>
            <a:endParaRPr/>
          </a:p>
          <a:p>
            <a:pPr indent="-220980" lvl="0" marL="342900" marR="0" rtl="0" algn="l">
              <a:spcBef>
                <a:spcPts val="1000"/>
              </a:spcBef>
              <a:spcAft>
                <a:spcPts val="0"/>
              </a:spcAft>
              <a:buClr>
                <a:schemeClr val="accent1"/>
              </a:buClr>
              <a:buSzPts val="1920"/>
              <a:buFont typeface="Noto Sans Symbols"/>
              <a:buNone/>
            </a:pPr>
            <a:r>
              <a:t/>
            </a:r>
            <a:endParaRPr b="0" i="0" sz="2400" u="none">
              <a:solidFill>
                <a:srgbClr val="40404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8"/>
          <p:cNvSpPr txBox="1"/>
          <p:nvPr>
            <p:ph type="title"/>
          </p:nvPr>
        </p:nvSpPr>
        <p:spPr>
          <a:xfrm>
            <a:off x="279400" y="252412"/>
            <a:ext cx="8596312" cy="7016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Hierarchical Routing</a:t>
            </a:r>
            <a:endParaRPr/>
          </a:p>
        </p:txBody>
      </p:sp>
      <p:sp>
        <p:nvSpPr>
          <p:cNvPr id="400" name="Google Shape;400;p28"/>
          <p:cNvSpPr txBox="1"/>
          <p:nvPr>
            <p:ph idx="1" type="body"/>
          </p:nvPr>
        </p:nvSpPr>
        <p:spPr>
          <a:xfrm>
            <a:off x="382587" y="1166812"/>
            <a:ext cx="11290300" cy="4968875"/>
          </a:xfrm>
          <a:prstGeom prst="rect">
            <a:avLst/>
          </a:prstGeom>
          <a:noFill/>
          <a:ln>
            <a:noFill/>
          </a:ln>
        </p:spPr>
        <p:txBody>
          <a:bodyPr anchorCtr="0" anchor="t" bIns="45700" lIns="91425" spcFirstLastPara="1" rIns="91425" wrap="square" tIns="45700">
            <a:noAutofit/>
          </a:bodyPr>
          <a:lstStyle/>
          <a:p>
            <a:pPr indent="-220980" lvl="0" marL="342900" marR="0" rtl="0" algn="just">
              <a:lnSpc>
                <a:spcPct val="100000"/>
              </a:lnSpc>
              <a:spcBef>
                <a:spcPts val="0"/>
              </a:spcBef>
              <a:spcAft>
                <a:spcPts val="0"/>
              </a:spcAft>
              <a:buClr>
                <a:schemeClr val="accent1"/>
              </a:buClr>
              <a:buSzPts val="1920"/>
              <a:buFont typeface="Noto Sans Symbols"/>
              <a:buNone/>
            </a:pPr>
            <a:r>
              <a:t/>
            </a:r>
            <a:endParaRPr b="0" i="0" sz="2400" u="none">
              <a:solidFill>
                <a:srgbClr val="404040"/>
              </a:solidFill>
              <a:latin typeface="Times New Roman"/>
              <a:ea typeface="Times New Roman"/>
              <a:cs typeface="Times New Roman"/>
              <a:sym typeface="Times New Roman"/>
            </a:endParaRPr>
          </a:p>
          <a:p>
            <a:pPr indent="-342900" lvl="0" marL="342900" marR="0" rtl="0" algn="just">
              <a:lnSpc>
                <a:spcPct val="100000"/>
              </a:lnSpc>
              <a:spcBef>
                <a:spcPts val="1000"/>
              </a:spcBef>
              <a:spcAft>
                <a:spcPts val="0"/>
              </a:spcAft>
              <a:buClr>
                <a:schemeClr val="accent1"/>
              </a:buClr>
              <a:buSzPts val="1920"/>
              <a:buFont typeface="Noto Sans Symbols"/>
              <a:buNone/>
            </a:pPr>
            <a:r>
              <a:t/>
            </a:r>
            <a:endParaRPr b="0" i="0" sz="2400" u="none">
              <a:solidFill>
                <a:srgbClr val="404040"/>
              </a:solidFill>
              <a:latin typeface="Times New Roman"/>
              <a:ea typeface="Times New Roman"/>
              <a:cs typeface="Times New Roman"/>
              <a:sym typeface="Times New Roman"/>
            </a:endParaRPr>
          </a:p>
          <a:p>
            <a:pPr indent="-220980" lvl="0" marL="342900" marR="0" rtl="0" algn="l">
              <a:spcBef>
                <a:spcPts val="1000"/>
              </a:spcBef>
              <a:spcAft>
                <a:spcPts val="0"/>
              </a:spcAft>
              <a:buClr>
                <a:schemeClr val="accent1"/>
              </a:buClr>
              <a:buSzPts val="1920"/>
              <a:buFont typeface="Noto Sans Symbols"/>
              <a:buNone/>
            </a:pPr>
            <a:r>
              <a:t/>
            </a:r>
            <a:endParaRPr b="0" i="0" sz="2400" u="none">
              <a:solidFill>
                <a:srgbClr val="404040"/>
              </a:solidFill>
              <a:latin typeface="Times New Roman"/>
              <a:ea typeface="Times New Roman"/>
              <a:cs typeface="Times New Roman"/>
              <a:sym typeface="Times New Roman"/>
            </a:endParaRPr>
          </a:p>
        </p:txBody>
      </p:sp>
      <p:pic>
        <p:nvPicPr>
          <p:cNvPr id="401" name="Google Shape;401;p28"/>
          <p:cNvPicPr preferRelativeResize="0"/>
          <p:nvPr/>
        </p:nvPicPr>
        <p:blipFill rotWithShape="1">
          <a:blip r:embed="rId3">
            <a:alphaModFix/>
          </a:blip>
          <a:srcRect b="0" l="0" r="0" t="0"/>
          <a:stretch/>
        </p:blipFill>
        <p:spPr>
          <a:xfrm>
            <a:off x="166687" y="954087"/>
            <a:ext cx="11506200" cy="5670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9"/>
          <p:cNvSpPr txBox="1"/>
          <p:nvPr>
            <p:ph type="title"/>
          </p:nvPr>
        </p:nvSpPr>
        <p:spPr>
          <a:xfrm>
            <a:off x="306387" y="155575"/>
            <a:ext cx="11422062" cy="66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5.2.7 Broadcast Routing</a:t>
            </a:r>
            <a:endParaRPr/>
          </a:p>
        </p:txBody>
      </p:sp>
      <p:sp>
        <p:nvSpPr>
          <p:cNvPr id="407" name="Google Shape;407;p29"/>
          <p:cNvSpPr txBox="1"/>
          <p:nvPr>
            <p:ph idx="1" type="body"/>
          </p:nvPr>
        </p:nvSpPr>
        <p:spPr>
          <a:xfrm>
            <a:off x="306387" y="1219200"/>
            <a:ext cx="11660187" cy="51419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In some applications, hosts need to send messages to many or all other hosts. For example, a service distributing weather reports, stock market updates, or live radio programs might work best by broadcasting to all machines and letting those that are interested read the data. </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Sending a packet to all destinations simultaneously is called broadcasting;</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 various methods have been proposed for doing it.</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 One broadcasting method that requires no special features from the subnet is for the source to simply send a distinct packet to each destination. </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Not only is the method wasteful of bandwidth, but it also requires the source to have a complete list of all destinations.</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 In practice this may be the only possibility, but it is the least desirable of the methods.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
          <p:cNvSpPr txBox="1"/>
          <p:nvPr>
            <p:ph type="title"/>
          </p:nvPr>
        </p:nvSpPr>
        <p:spPr>
          <a:xfrm>
            <a:off x="174625" y="155575"/>
            <a:ext cx="9602787" cy="58737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imes New Roman"/>
              <a:buNone/>
            </a:pPr>
            <a:r>
              <a:rPr b="1" i="0" lang="en-US" sz="3600" u="none">
                <a:solidFill>
                  <a:schemeClr val="accent1"/>
                </a:solidFill>
                <a:latin typeface="Times New Roman"/>
                <a:ea typeface="Times New Roman"/>
                <a:cs typeface="Times New Roman"/>
                <a:sym typeface="Times New Roman"/>
              </a:rPr>
              <a:t>5.2.1. Optimality principle</a:t>
            </a:r>
            <a:endParaRPr/>
          </a:p>
        </p:txBody>
      </p:sp>
      <p:sp>
        <p:nvSpPr>
          <p:cNvPr id="223" name="Google Shape;223;p3"/>
          <p:cNvSpPr txBox="1"/>
          <p:nvPr>
            <p:ph idx="1" type="body"/>
          </p:nvPr>
        </p:nvSpPr>
        <p:spPr>
          <a:xfrm>
            <a:off x="174625" y="1165225"/>
            <a:ext cx="11341100" cy="45275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560"/>
              <a:buFont typeface="Noto Sans Symbols"/>
              <a:buChar char="⮚"/>
            </a:pPr>
            <a:r>
              <a:rPr b="0" i="0" lang="en-US" sz="3200" u="none" cap="none" strike="noStrike">
                <a:solidFill>
                  <a:srgbClr val="404040"/>
                </a:solidFill>
                <a:latin typeface="Times New Roman"/>
                <a:ea typeface="Times New Roman"/>
                <a:cs typeface="Times New Roman"/>
                <a:sym typeface="Times New Roman"/>
              </a:rPr>
              <a:t>A general statement about optimality is called as optimality.</a:t>
            </a:r>
            <a:endParaRPr/>
          </a:p>
          <a:p>
            <a:pPr indent="-123190" lvl="1" marL="742950" marR="0" rtl="0" algn="just">
              <a:lnSpc>
                <a:spcPct val="100000"/>
              </a:lnSpc>
              <a:spcBef>
                <a:spcPts val="1000"/>
              </a:spcBef>
              <a:spcAft>
                <a:spcPts val="0"/>
              </a:spcAft>
              <a:buClr>
                <a:schemeClr val="accent1"/>
              </a:buClr>
              <a:buSzPts val="2560"/>
              <a:buFont typeface="Noto Sans Symbols"/>
              <a:buNone/>
            </a:pPr>
            <a:r>
              <a:t/>
            </a:r>
            <a:endParaRPr b="0" i="0" sz="3200" u="none" cap="none" strike="noStrike">
              <a:solidFill>
                <a:srgbClr val="404040"/>
              </a:solidFill>
              <a:latin typeface="Times New Roman"/>
              <a:ea typeface="Times New Roman"/>
              <a:cs typeface="Times New Roman"/>
              <a:sym typeface="Times New Roman"/>
            </a:endParaRPr>
          </a:p>
          <a:p>
            <a:pPr indent="-285750" lvl="1" marL="742950" marR="0" rtl="0" algn="just">
              <a:lnSpc>
                <a:spcPct val="100000"/>
              </a:lnSpc>
              <a:spcBef>
                <a:spcPts val="1000"/>
              </a:spcBef>
              <a:spcAft>
                <a:spcPts val="0"/>
              </a:spcAft>
              <a:buClr>
                <a:schemeClr val="accent1"/>
              </a:buClr>
              <a:buSzPts val="2560"/>
              <a:buFont typeface="Noto Sans Symbols"/>
              <a:buChar char="⮚"/>
            </a:pPr>
            <a:r>
              <a:rPr b="0" i="0" lang="en-US" sz="3200" u="none" cap="none" strike="noStrike">
                <a:solidFill>
                  <a:srgbClr val="404040"/>
                </a:solidFill>
                <a:latin typeface="Times New Roman"/>
                <a:ea typeface="Times New Roman"/>
                <a:cs typeface="Times New Roman"/>
                <a:sym typeface="Times New Roman"/>
              </a:rPr>
              <a:t>It states that if router J is on the optimal path from router I to router K, then the optimal path from Jto K will also be along the same route.</a:t>
            </a:r>
            <a:endParaRPr/>
          </a:p>
          <a:p>
            <a:pPr indent="-123190" lvl="1" marL="742950" marR="0" rtl="0" algn="just">
              <a:lnSpc>
                <a:spcPct val="100000"/>
              </a:lnSpc>
              <a:spcBef>
                <a:spcPts val="1000"/>
              </a:spcBef>
              <a:spcAft>
                <a:spcPts val="0"/>
              </a:spcAft>
              <a:buClr>
                <a:schemeClr val="accent1"/>
              </a:buClr>
              <a:buSzPts val="2560"/>
              <a:buFont typeface="Noto Sans Symbols"/>
              <a:buNone/>
            </a:pPr>
            <a:r>
              <a:t/>
            </a:r>
            <a:endParaRPr b="0" i="0" sz="3200" u="none" cap="none" strike="noStrike">
              <a:solidFill>
                <a:srgbClr val="404040"/>
              </a:solidFill>
              <a:latin typeface="Times New Roman"/>
              <a:ea typeface="Times New Roman"/>
              <a:cs typeface="Times New Roman"/>
              <a:sym typeface="Times New Roman"/>
            </a:endParaRPr>
          </a:p>
          <a:p>
            <a:pPr indent="-180340" lvl="0" marL="342900" marR="0" rtl="0" algn="l">
              <a:spcBef>
                <a:spcPts val="1000"/>
              </a:spcBef>
              <a:spcAft>
                <a:spcPts val="0"/>
              </a:spcAft>
              <a:buClr>
                <a:schemeClr val="accent1"/>
              </a:buClr>
              <a:buSzPts val="2560"/>
              <a:buFont typeface="Noto Sans Symbols"/>
              <a:buNone/>
            </a:pPr>
            <a:r>
              <a:t/>
            </a:r>
            <a:endParaRPr b="0" i="0" sz="3200" u="none" cap="none" strike="noStrike">
              <a:solidFill>
                <a:srgbClr val="40404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0"/>
          <p:cNvSpPr txBox="1"/>
          <p:nvPr>
            <p:ph idx="1" type="body"/>
          </p:nvPr>
        </p:nvSpPr>
        <p:spPr>
          <a:xfrm>
            <a:off x="280987" y="1004887"/>
            <a:ext cx="11075987" cy="49641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If multi destination routing method is used, each packet contains either a list of destinations or a bit map indicating the desired destinations.</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 When a packet arrives at a router, the router checks all the destinations to determine the set of output lines that will be needed. </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The router generates a new copy of the packet for each output line to be used and includes in each packet only those destinations that are to use the line. In effect, the destination set is partitioned among the output lines.</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 After a sufficient number of hops, each packet will carry only one destination and can be treated as a normal packet.</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 Multi destination routing is like separately addressed packets, except that when several packets must follow the same route, one of them pays full fare and the rest ride free.</a:t>
            </a:r>
            <a:endParaRPr/>
          </a:p>
        </p:txBody>
      </p:sp>
      <p:sp>
        <p:nvSpPr>
          <p:cNvPr id="413" name="Google Shape;413;p30"/>
          <p:cNvSpPr txBox="1"/>
          <p:nvPr>
            <p:ph type="title"/>
          </p:nvPr>
        </p:nvSpPr>
        <p:spPr>
          <a:xfrm>
            <a:off x="280987" y="155575"/>
            <a:ext cx="11195050" cy="7858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Broadcast Routing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1"/>
          <p:cNvSpPr txBox="1"/>
          <p:nvPr>
            <p:ph type="title"/>
          </p:nvPr>
        </p:nvSpPr>
        <p:spPr>
          <a:xfrm>
            <a:off x="200025" y="155575"/>
            <a:ext cx="10440987" cy="66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Broadcast Routing</a:t>
            </a:r>
            <a:endParaRPr/>
          </a:p>
        </p:txBody>
      </p:sp>
      <p:sp>
        <p:nvSpPr>
          <p:cNvPr id="419" name="Google Shape;419;p31"/>
          <p:cNvSpPr txBox="1"/>
          <p:nvPr>
            <p:ph idx="1" type="body"/>
          </p:nvPr>
        </p:nvSpPr>
        <p:spPr>
          <a:xfrm>
            <a:off x="200025" y="1127125"/>
            <a:ext cx="11422062" cy="57308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An Other broadcast algorithm makes explicit use of the sink tree for the router initiating the broadcast—or any other convenient spanning tree for that matter.</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 A spanning tree is a subset of the subnet that includes all the routers but contains no loops. </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If each router knows which of its lines belong to the spanning tree, it can copy an incoming broadcast packet onto all the spanning tree lines except the one it arrived on. </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This method makes excellent use of bandwidth, generating the absolute minimum number of packets necessary to do the job. </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The only problem is that each router must have knowledge of some spanning tree for the method to be applicable.</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last broadcast algorithm is an attempt to approximate the behavior of the previous one, even when the routers do not know anything at all about spanning trees. The idea, called reverse path forwarding</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2"/>
          <p:cNvSpPr txBox="1"/>
          <p:nvPr>
            <p:ph type="title"/>
          </p:nvPr>
        </p:nvSpPr>
        <p:spPr>
          <a:xfrm>
            <a:off x="266700" y="155575"/>
            <a:ext cx="8596312" cy="66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Broadcast Routing</a:t>
            </a:r>
            <a:endParaRPr/>
          </a:p>
        </p:txBody>
      </p:sp>
      <p:pic>
        <p:nvPicPr>
          <p:cNvPr id="425" name="Google Shape;425;p32"/>
          <p:cNvPicPr preferRelativeResize="0"/>
          <p:nvPr>
            <p:ph idx="1" type="body"/>
          </p:nvPr>
        </p:nvPicPr>
        <p:blipFill rotWithShape="1">
          <a:blip r:embed="rId3">
            <a:alphaModFix/>
          </a:blip>
          <a:srcRect b="0" l="0" r="0" t="0"/>
          <a:stretch/>
        </p:blipFill>
        <p:spPr>
          <a:xfrm>
            <a:off x="663575" y="1063625"/>
            <a:ext cx="11056937" cy="4795837"/>
          </a:xfrm>
          <a:prstGeom prst="rect">
            <a:avLst/>
          </a:prstGeom>
          <a:noFill/>
          <a:ln>
            <a:noFill/>
          </a:ln>
        </p:spPr>
      </p:pic>
      <p:sp>
        <p:nvSpPr>
          <p:cNvPr id="426" name="Google Shape;426;p32"/>
          <p:cNvSpPr txBox="1"/>
          <p:nvPr/>
        </p:nvSpPr>
        <p:spPr>
          <a:xfrm>
            <a:off x="1214437" y="5970587"/>
            <a:ext cx="9539287" cy="7429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4040"/>
              </a:buClr>
              <a:buSzPts val="1800"/>
              <a:buFont typeface="Arial"/>
              <a:buNone/>
            </a:pPr>
            <a:r>
              <a:rPr b="0" i="0" lang="en-US" sz="1800" u="none">
                <a:solidFill>
                  <a:srgbClr val="404040"/>
                </a:solidFill>
                <a:latin typeface="Arial"/>
                <a:ea typeface="Arial"/>
                <a:cs typeface="Arial"/>
                <a:sym typeface="Arial"/>
              </a:rPr>
              <a:t>Reverse path forwarding.</a:t>
            </a:r>
            <a:r>
              <a:rPr b="0" i="0" lang="en-US" sz="1800" u="none">
                <a:solidFill>
                  <a:srgbClr val="6D6440"/>
                </a:solidFill>
                <a:latin typeface="Arial"/>
                <a:ea typeface="Arial"/>
                <a:cs typeface="Arial"/>
                <a:sym typeface="Arial"/>
              </a:rPr>
              <a:t> (a) </a:t>
            </a:r>
            <a:r>
              <a:rPr b="0" i="0" lang="en-US" sz="1800" u="none">
                <a:solidFill>
                  <a:srgbClr val="404040"/>
                </a:solidFill>
                <a:latin typeface="Arial"/>
                <a:ea typeface="Arial"/>
                <a:cs typeface="Arial"/>
                <a:sym typeface="Arial"/>
              </a:rPr>
              <a:t>A network. </a:t>
            </a:r>
            <a:r>
              <a:rPr b="0" i="0" lang="en-US" sz="1800" u="none">
                <a:solidFill>
                  <a:srgbClr val="6D6440"/>
                </a:solidFill>
                <a:latin typeface="Arial"/>
                <a:ea typeface="Arial"/>
                <a:cs typeface="Arial"/>
                <a:sym typeface="Arial"/>
              </a:rPr>
              <a:t>(b) </a:t>
            </a:r>
            <a:r>
              <a:rPr b="0" i="0" lang="en-US" sz="1800" u="none">
                <a:solidFill>
                  <a:srgbClr val="404040"/>
                </a:solidFill>
                <a:latin typeface="Arial"/>
                <a:ea typeface="Arial"/>
                <a:cs typeface="Arial"/>
                <a:sym typeface="Arial"/>
              </a:rPr>
              <a:t>A sink tree. </a:t>
            </a:r>
            <a:br>
              <a:rPr b="0" i="0" lang="en-US" sz="1800" u="none">
                <a:solidFill>
                  <a:srgbClr val="404040"/>
                </a:solidFill>
                <a:latin typeface="Arial"/>
                <a:ea typeface="Arial"/>
                <a:cs typeface="Arial"/>
                <a:sym typeface="Arial"/>
              </a:rPr>
            </a:br>
            <a:r>
              <a:rPr b="0" i="0" lang="en-US" sz="1800" u="none">
                <a:solidFill>
                  <a:srgbClr val="6D6440"/>
                </a:solidFill>
                <a:latin typeface="Arial"/>
                <a:ea typeface="Arial"/>
                <a:cs typeface="Arial"/>
                <a:sym typeface="Arial"/>
              </a:rPr>
              <a:t>(c) </a:t>
            </a:r>
            <a:r>
              <a:rPr b="0" i="0" lang="en-US" sz="1800" u="none">
                <a:solidFill>
                  <a:srgbClr val="404040"/>
                </a:solidFill>
                <a:latin typeface="Arial"/>
                <a:ea typeface="Arial"/>
                <a:cs typeface="Arial"/>
                <a:sym typeface="Arial"/>
              </a:rPr>
              <a:t>The tree built by reverse path forwarding.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3"/>
          <p:cNvSpPr txBox="1"/>
          <p:nvPr/>
        </p:nvSpPr>
        <p:spPr>
          <a:xfrm>
            <a:off x="1524000" y="-1587"/>
            <a:ext cx="91440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3" name="Google Shape;433;p33"/>
          <p:cNvSpPr txBox="1"/>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4" name="Google Shape;434;p33"/>
          <p:cNvSpPr txBox="1"/>
          <p:nvPr/>
        </p:nvSpPr>
        <p:spPr>
          <a:xfrm>
            <a:off x="461962" y="304800"/>
            <a:ext cx="10312400" cy="4157662"/>
          </a:xfrm>
          <a:prstGeom prst="rect">
            <a:avLst/>
          </a:prstGeom>
          <a:no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Multicast Routing</a:t>
            </a:r>
            <a:endParaRPr/>
          </a:p>
          <a:p>
            <a:pPr indent="0" lvl="0" marL="0" marR="0" rtl="0" algn="just">
              <a:lnSpc>
                <a:spcPct val="100000"/>
              </a:lnSpc>
              <a:spcBef>
                <a:spcPts val="0"/>
              </a:spcBef>
              <a:spcAft>
                <a:spcPts val="0"/>
              </a:spcAft>
              <a:buClr>
                <a:schemeClr val="dk1"/>
              </a:buClr>
              <a:buSzPts val="3600"/>
              <a:buFont typeface="Arial"/>
              <a:buNone/>
            </a:pPr>
            <a:r>
              <a:t/>
            </a:r>
            <a:endParaRPr b="0" i="0" sz="3600" u="non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we need a way to send messages to well-defined groups that are numerically large in size but small compared to the network as a whole. </a:t>
            </a:r>
            <a:endParaRPr/>
          </a:p>
          <a:p>
            <a:pPr indent="0" lvl="0" marL="0" marR="0" rtl="0" algn="just">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Sending a message to such a group is called multicasting, and its routing algorithm is called multicast routing. </a:t>
            </a:r>
            <a:endParaRPr b="0" i="1" sz="3200" u="non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4"/>
          <p:cNvSpPr txBox="1"/>
          <p:nvPr/>
        </p:nvSpPr>
        <p:spPr>
          <a:xfrm>
            <a:off x="1524000" y="-1587"/>
            <a:ext cx="91440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1" name="Google Shape;441;p34"/>
          <p:cNvSpPr txBox="1"/>
          <p:nvPr/>
        </p:nvSpPr>
        <p:spPr>
          <a:xfrm>
            <a:off x="1524000" y="5927725"/>
            <a:ext cx="10668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2" name="Google Shape;442;p34"/>
          <p:cNvSpPr txBox="1"/>
          <p:nvPr/>
        </p:nvSpPr>
        <p:spPr>
          <a:xfrm>
            <a:off x="300037" y="0"/>
            <a:ext cx="11242675" cy="6169025"/>
          </a:xfrm>
          <a:prstGeom prst="rect">
            <a:avLst/>
          </a:prstGeom>
          <a:noFill/>
          <a:ln>
            <a:noFill/>
          </a:ln>
        </p:spPr>
        <p:txBody>
          <a:bodyPr anchorCtr="0" anchor="t" bIns="46800" lIns="90000" spcFirstLastPara="1" rIns="90000" wrap="square" tIns="46800">
            <a:noAutofit/>
          </a:bodyPr>
          <a:lstStyle/>
          <a:p>
            <a:pPr indent="-608012" lvl="0" marL="609600" marR="0" rtl="0" algn="l">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Multicast Routing</a:t>
            </a:r>
            <a:endParaRPr/>
          </a:p>
          <a:p>
            <a:pPr indent="0" lvl="0" marL="0" marR="0" rtl="0" algn="l">
              <a:lnSpc>
                <a:spcPct val="100000"/>
              </a:lnSpc>
              <a:spcBef>
                <a:spcPts val="500"/>
              </a:spcBef>
              <a:spcAft>
                <a:spcPts val="0"/>
              </a:spcAft>
              <a:buNone/>
            </a:pPr>
            <a:r>
              <a:t/>
            </a:r>
            <a:endParaRPr b="0" i="0" sz="4000" u="none">
              <a:solidFill>
                <a:schemeClr val="dk1"/>
              </a:solidFill>
              <a:latin typeface="Times New Roman"/>
              <a:ea typeface="Times New Roman"/>
              <a:cs typeface="Times New Roman"/>
              <a:sym typeface="Times New Roman"/>
            </a:endParaRPr>
          </a:p>
        </p:txBody>
      </p:sp>
      <p:pic>
        <p:nvPicPr>
          <p:cNvPr id="443" name="Google Shape;443;p34"/>
          <p:cNvPicPr preferRelativeResize="0"/>
          <p:nvPr/>
        </p:nvPicPr>
        <p:blipFill rotWithShape="1">
          <a:blip r:embed="rId3">
            <a:alphaModFix/>
          </a:blip>
          <a:srcRect b="0" l="0" r="0" t="0"/>
          <a:stretch/>
        </p:blipFill>
        <p:spPr>
          <a:xfrm>
            <a:off x="554037" y="811212"/>
            <a:ext cx="10988675" cy="4832350"/>
          </a:xfrm>
          <a:prstGeom prst="rect">
            <a:avLst/>
          </a:prstGeom>
          <a:noFill/>
          <a:ln>
            <a:noFill/>
          </a:ln>
        </p:spPr>
      </p:pic>
      <p:sp>
        <p:nvSpPr>
          <p:cNvPr id="444" name="Google Shape;444;p34"/>
          <p:cNvSpPr txBox="1"/>
          <p:nvPr/>
        </p:nvSpPr>
        <p:spPr>
          <a:xfrm>
            <a:off x="182562" y="5684837"/>
            <a:ext cx="9613900" cy="8382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6D6440"/>
              </a:buClr>
              <a:buSzPts val="1800"/>
              <a:buFont typeface="Arial"/>
              <a:buNone/>
            </a:pPr>
            <a:r>
              <a:rPr b="0" i="0" lang="en-US" sz="1800" u="none">
                <a:solidFill>
                  <a:srgbClr val="6D6440"/>
                </a:solidFill>
                <a:latin typeface="Arial"/>
                <a:ea typeface="Arial"/>
                <a:cs typeface="Arial"/>
                <a:sym typeface="Arial"/>
              </a:rPr>
              <a:t>(</a:t>
            </a:r>
            <a:r>
              <a:rPr b="1" i="0" lang="en-US" sz="2400" u="none">
                <a:solidFill>
                  <a:srgbClr val="6D6440"/>
                </a:solidFill>
                <a:latin typeface="Times New Roman"/>
                <a:ea typeface="Times New Roman"/>
                <a:cs typeface="Times New Roman"/>
                <a:sym typeface="Times New Roman"/>
              </a:rPr>
              <a:t>a) </a:t>
            </a:r>
            <a:r>
              <a:rPr b="1" i="0" lang="en-US" sz="2400" u="none">
                <a:solidFill>
                  <a:srgbClr val="404040"/>
                </a:solidFill>
                <a:latin typeface="Times New Roman"/>
                <a:ea typeface="Times New Roman"/>
                <a:cs typeface="Times New Roman"/>
                <a:sym typeface="Times New Roman"/>
              </a:rPr>
              <a:t>A network.</a:t>
            </a:r>
            <a:r>
              <a:rPr b="1" i="0" lang="en-US" sz="2400" u="none">
                <a:solidFill>
                  <a:srgbClr val="6D6440"/>
                </a:solidFill>
                <a:latin typeface="Times New Roman"/>
                <a:ea typeface="Times New Roman"/>
                <a:cs typeface="Times New Roman"/>
                <a:sym typeface="Times New Roman"/>
              </a:rPr>
              <a:t> (b) </a:t>
            </a:r>
            <a:r>
              <a:rPr b="1" i="0" lang="en-US" sz="2400" u="none">
                <a:solidFill>
                  <a:srgbClr val="404040"/>
                </a:solidFill>
                <a:latin typeface="Times New Roman"/>
                <a:ea typeface="Times New Roman"/>
                <a:cs typeface="Times New Roman"/>
                <a:sym typeface="Times New Roman"/>
              </a:rPr>
              <a:t>A spanning tree for the leftmost router. </a:t>
            </a:r>
            <a:r>
              <a:rPr b="1" i="0" lang="en-US" sz="2400" u="none">
                <a:solidFill>
                  <a:srgbClr val="6D6440"/>
                </a:solidFill>
                <a:latin typeface="Times New Roman"/>
                <a:ea typeface="Times New Roman"/>
                <a:cs typeface="Times New Roman"/>
                <a:sym typeface="Times New Roman"/>
              </a:rPr>
              <a:t>(c) </a:t>
            </a:r>
            <a:r>
              <a:rPr b="1" i="0" lang="en-US" sz="2400" u="none">
                <a:solidFill>
                  <a:srgbClr val="404040"/>
                </a:solidFill>
                <a:latin typeface="Times New Roman"/>
                <a:ea typeface="Times New Roman"/>
                <a:cs typeface="Times New Roman"/>
                <a:sym typeface="Times New Roman"/>
              </a:rPr>
              <a:t>A</a:t>
            </a:r>
            <a:endParaRPr/>
          </a:p>
          <a:p>
            <a:pPr indent="-342900" lvl="0" marL="342900" marR="0" rtl="0" algn="ctr">
              <a:lnSpc>
                <a:spcPct val="100000"/>
              </a:lnSpc>
              <a:spcBef>
                <a:spcPts val="1000"/>
              </a:spcBef>
              <a:spcAft>
                <a:spcPts val="0"/>
              </a:spcAft>
              <a:buClr>
                <a:srgbClr val="404040"/>
              </a:buClr>
              <a:buSzPts val="2400"/>
              <a:buFont typeface="Times New Roman"/>
              <a:buNone/>
            </a:pPr>
            <a:r>
              <a:rPr b="1" i="0" lang="en-US" sz="2400" u="none">
                <a:solidFill>
                  <a:srgbClr val="404040"/>
                </a:solidFill>
                <a:latin typeface="Times New Roman"/>
                <a:ea typeface="Times New Roman"/>
                <a:cs typeface="Times New Roman"/>
                <a:sym typeface="Times New Roman"/>
              </a:rPr>
              <a:t>multicast tree for group 1. </a:t>
            </a:r>
            <a:r>
              <a:rPr b="1" i="0" lang="en-US" sz="2400" u="none">
                <a:solidFill>
                  <a:srgbClr val="6D6440"/>
                </a:solidFill>
                <a:latin typeface="Times New Roman"/>
                <a:ea typeface="Times New Roman"/>
                <a:cs typeface="Times New Roman"/>
                <a:sym typeface="Times New Roman"/>
              </a:rPr>
              <a:t>(d) </a:t>
            </a:r>
            <a:r>
              <a:rPr b="1" i="0" lang="en-US" sz="2400" u="none">
                <a:solidFill>
                  <a:srgbClr val="404040"/>
                </a:solidFill>
                <a:latin typeface="Times New Roman"/>
                <a:ea typeface="Times New Roman"/>
                <a:cs typeface="Times New Roman"/>
                <a:sym typeface="Times New Roman"/>
              </a:rPr>
              <a:t>A multicast tree for group 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nvSpPr>
        <p:spPr>
          <a:xfrm>
            <a:off x="1524000" y="-1587"/>
            <a:ext cx="91440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1" name="Google Shape;451;p35"/>
          <p:cNvSpPr txBox="1"/>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 name="Google Shape;452;p35"/>
          <p:cNvSpPr txBox="1"/>
          <p:nvPr/>
        </p:nvSpPr>
        <p:spPr>
          <a:xfrm>
            <a:off x="461962" y="304800"/>
            <a:ext cx="10312400" cy="1201737"/>
          </a:xfrm>
          <a:prstGeom prst="rect">
            <a:avLst/>
          </a:prstGeom>
          <a:no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Multicast Routing</a:t>
            </a:r>
            <a:endParaRPr/>
          </a:p>
          <a:p>
            <a:pPr indent="0" lvl="0" marL="0" marR="0" rtl="0" algn="l">
              <a:lnSpc>
                <a:spcPct val="100000"/>
              </a:lnSpc>
              <a:spcBef>
                <a:spcPts val="0"/>
              </a:spcBef>
              <a:spcAft>
                <a:spcPts val="0"/>
              </a:spcAft>
              <a:buNone/>
            </a:pPr>
            <a:r>
              <a:t/>
            </a:r>
            <a:endParaRPr b="0" i="0" sz="3600" u="none">
              <a:solidFill>
                <a:schemeClr val="dk1"/>
              </a:solidFill>
              <a:latin typeface="Times New Roman"/>
              <a:ea typeface="Times New Roman"/>
              <a:cs typeface="Times New Roman"/>
              <a:sym typeface="Times New Roman"/>
            </a:endParaRPr>
          </a:p>
        </p:txBody>
      </p:sp>
      <p:pic>
        <p:nvPicPr>
          <p:cNvPr id="453" name="Google Shape;453;p35"/>
          <p:cNvPicPr preferRelativeResize="0"/>
          <p:nvPr/>
        </p:nvPicPr>
        <p:blipFill rotWithShape="1">
          <a:blip r:embed="rId3">
            <a:alphaModFix/>
          </a:blip>
          <a:srcRect b="0" l="0" r="0" t="0"/>
          <a:stretch/>
        </p:blipFill>
        <p:spPr>
          <a:xfrm>
            <a:off x="558800" y="1120775"/>
            <a:ext cx="10852150" cy="4292600"/>
          </a:xfrm>
          <a:prstGeom prst="rect">
            <a:avLst/>
          </a:prstGeom>
          <a:noFill/>
          <a:ln>
            <a:noFill/>
          </a:ln>
        </p:spPr>
      </p:pic>
      <p:sp>
        <p:nvSpPr>
          <p:cNvPr id="454" name="Google Shape;454;p35"/>
          <p:cNvSpPr txBox="1"/>
          <p:nvPr/>
        </p:nvSpPr>
        <p:spPr>
          <a:xfrm>
            <a:off x="885825" y="5575300"/>
            <a:ext cx="7812087" cy="83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240"/>
              <a:buFont typeface="Times New Roman"/>
              <a:buAutoNum type="alphaLcParenBoth"/>
            </a:pPr>
            <a:r>
              <a:rPr b="0" i="0" lang="en-US" sz="2800" u="none">
                <a:solidFill>
                  <a:srgbClr val="404040"/>
                </a:solidFill>
                <a:latin typeface="Times New Roman"/>
                <a:ea typeface="Times New Roman"/>
                <a:cs typeface="Times New Roman"/>
                <a:sym typeface="Times New Roman"/>
              </a:rPr>
              <a:t>Core-based tree for group 1.</a:t>
            </a:r>
            <a:endParaRPr/>
          </a:p>
          <a:p>
            <a:pPr indent="-342900" lvl="0" marL="342900" marR="0" rtl="0" algn="l">
              <a:lnSpc>
                <a:spcPct val="100000"/>
              </a:lnSpc>
              <a:spcBef>
                <a:spcPts val="1000"/>
              </a:spcBef>
              <a:spcAft>
                <a:spcPts val="0"/>
              </a:spcAft>
              <a:buClr>
                <a:schemeClr val="accent1"/>
              </a:buClr>
              <a:buSzPts val="2240"/>
              <a:buFont typeface="Times New Roman"/>
              <a:buAutoNum type="alphaLcParenBoth"/>
            </a:pPr>
            <a:r>
              <a:rPr b="0" i="0" lang="en-US" sz="2800" u="none">
                <a:solidFill>
                  <a:srgbClr val="404040"/>
                </a:solidFill>
                <a:latin typeface="Times New Roman"/>
                <a:ea typeface="Times New Roman"/>
                <a:cs typeface="Times New Roman"/>
                <a:sym typeface="Times New Roman"/>
              </a:rPr>
              <a:t>Sending to group 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nvSpPr>
        <p:spPr>
          <a:xfrm>
            <a:off x="1524000" y="-1587"/>
            <a:ext cx="91440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1" name="Google Shape;461;p36"/>
          <p:cNvSpPr txBox="1"/>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2" name="Google Shape;462;p36"/>
          <p:cNvSpPr txBox="1"/>
          <p:nvPr/>
        </p:nvSpPr>
        <p:spPr>
          <a:xfrm>
            <a:off x="461962" y="304800"/>
            <a:ext cx="10312400" cy="4157662"/>
          </a:xfrm>
          <a:prstGeom prst="rect">
            <a:avLst/>
          </a:prstGeom>
          <a:no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Multicast Routing</a:t>
            </a:r>
            <a:endParaRPr/>
          </a:p>
          <a:p>
            <a:pPr indent="0" lvl="0" marL="0" marR="0" rtl="0" algn="just">
              <a:lnSpc>
                <a:spcPct val="100000"/>
              </a:lnSpc>
              <a:spcBef>
                <a:spcPts val="0"/>
              </a:spcBef>
              <a:spcAft>
                <a:spcPts val="0"/>
              </a:spcAft>
              <a:buClr>
                <a:schemeClr val="dk1"/>
              </a:buClr>
              <a:buSzPts val="3600"/>
              <a:buFont typeface="Arial"/>
              <a:buNone/>
            </a:pPr>
            <a:r>
              <a:t/>
            </a:r>
            <a:endParaRPr b="0" i="0" sz="3600" u="non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W</a:t>
            </a:r>
            <a:r>
              <a:rPr b="0" i="0" lang="en-US" sz="3200" u="none">
                <a:solidFill>
                  <a:schemeClr val="dk1"/>
                </a:solidFill>
                <a:latin typeface="Times New Roman"/>
                <a:ea typeface="Times New Roman"/>
                <a:cs typeface="Times New Roman"/>
                <a:sym typeface="Times New Roman"/>
              </a:rPr>
              <a:t>e need a way to send messages to well-defined groups that are numerically large in size but small compared to the network as a whole. </a:t>
            </a:r>
            <a:endParaRPr/>
          </a:p>
          <a:p>
            <a:pPr indent="0" lvl="0" marL="0" marR="0" rtl="0" algn="just">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Sending a message to such a group is called multicasting, and its routing algorithm is called multicast routing. </a:t>
            </a:r>
            <a:endParaRPr b="0" i="1" sz="3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1" sz="3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7"/>
          <p:cNvSpPr txBox="1"/>
          <p:nvPr/>
        </p:nvSpPr>
        <p:spPr>
          <a:xfrm>
            <a:off x="1524000" y="-1587"/>
            <a:ext cx="91440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9" name="Google Shape;469;p37"/>
          <p:cNvSpPr txBox="1"/>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0" name="Google Shape;470;p37"/>
          <p:cNvSpPr txBox="1"/>
          <p:nvPr/>
        </p:nvSpPr>
        <p:spPr>
          <a:xfrm>
            <a:off x="461962" y="304800"/>
            <a:ext cx="10312400" cy="4649787"/>
          </a:xfrm>
          <a:prstGeom prst="rect">
            <a:avLst/>
          </a:prstGeom>
          <a:no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5.2.9 Anycast Routing</a:t>
            </a:r>
            <a:endParaRPr/>
          </a:p>
          <a:p>
            <a:pPr indent="0" lvl="0" marL="0" marR="0" rtl="0" algn="just">
              <a:lnSpc>
                <a:spcPct val="100000"/>
              </a:lnSpc>
              <a:spcBef>
                <a:spcPts val="0"/>
              </a:spcBef>
              <a:spcAft>
                <a:spcPts val="0"/>
              </a:spcAft>
              <a:buClr>
                <a:schemeClr val="dk1"/>
              </a:buClr>
              <a:buSzPts val="3600"/>
              <a:buFont typeface="Arial"/>
              <a:buNone/>
            </a:pPr>
            <a:r>
              <a:t/>
            </a:r>
            <a:endParaRPr b="0" i="0" sz="3600" u="non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 models in which a source sends to a single destination to all destination anr to a group of destination</a:t>
            </a:r>
            <a:r>
              <a:rPr b="0" i="0" lang="en-US" sz="32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•Another delivery model , called anycast is sometimes useful</a:t>
            </a:r>
            <a:endParaRPr/>
          </a:p>
          <a:p>
            <a:pPr indent="0" lvl="0" marL="0" marR="0" rtl="0" algn="just">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In any cast a packet is delivered to the nearest members of a group, scheme that find these paths are called anycast routing.</a:t>
            </a:r>
            <a:endParaRPr/>
          </a:p>
          <a:p>
            <a:pPr indent="0" lvl="0" marL="0" marR="0" rtl="0" algn="just">
              <a:lnSpc>
                <a:spcPct val="100000"/>
              </a:lnSpc>
              <a:spcBef>
                <a:spcPts val="0"/>
              </a:spcBef>
              <a:spcAft>
                <a:spcPts val="0"/>
              </a:spcAft>
              <a:buClr>
                <a:schemeClr val="dk1"/>
              </a:buClr>
              <a:buSzPts val="3200"/>
              <a:buFont typeface="Arial"/>
              <a:buNone/>
            </a:pPr>
            <a:r>
              <a:t/>
            </a:r>
            <a:endParaRPr b="0" i="0" sz="32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3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38"/>
          <p:cNvPicPr preferRelativeResize="0"/>
          <p:nvPr/>
        </p:nvPicPr>
        <p:blipFill rotWithShape="1">
          <a:blip r:embed="rId3">
            <a:alphaModFix/>
          </a:blip>
          <a:srcRect b="0" l="0" r="0" t="0"/>
          <a:stretch/>
        </p:blipFill>
        <p:spPr>
          <a:xfrm>
            <a:off x="695325" y="541337"/>
            <a:ext cx="11010900" cy="4622800"/>
          </a:xfrm>
          <a:prstGeom prst="rect">
            <a:avLst/>
          </a:prstGeom>
          <a:noFill/>
          <a:ln>
            <a:noFill/>
          </a:ln>
        </p:spPr>
      </p:pic>
      <p:sp>
        <p:nvSpPr>
          <p:cNvPr id="476" name="Google Shape;476;p38"/>
          <p:cNvSpPr txBox="1"/>
          <p:nvPr/>
        </p:nvSpPr>
        <p:spPr>
          <a:xfrm>
            <a:off x="1319212" y="5264150"/>
            <a:ext cx="7554912" cy="83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240"/>
              <a:buFont typeface="Times New Roman"/>
              <a:buAutoNum type="alphaLcParenBoth"/>
            </a:pPr>
            <a:r>
              <a:rPr b="0" i="0" lang="en-US" sz="2800" u="none">
                <a:solidFill>
                  <a:srgbClr val="404040"/>
                </a:solidFill>
                <a:latin typeface="Times New Roman"/>
                <a:ea typeface="Times New Roman"/>
                <a:cs typeface="Times New Roman"/>
                <a:sym typeface="Times New Roman"/>
              </a:rPr>
              <a:t>Anycast routes to group 1. </a:t>
            </a:r>
            <a:endParaRPr/>
          </a:p>
          <a:p>
            <a:pPr indent="-342900" lvl="0" marL="342900" marR="0" rtl="0" algn="l">
              <a:lnSpc>
                <a:spcPct val="100000"/>
              </a:lnSpc>
              <a:spcBef>
                <a:spcPts val="1000"/>
              </a:spcBef>
              <a:spcAft>
                <a:spcPts val="0"/>
              </a:spcAft>
              <a:buClr>
                <a:schemeClr val="accent1"/>
              </a:buClr>
              <a:buSzPts val="2240"/>
              <a:buFont typeface="Times New Roman"/>
              <a:buAutoNum type="alphaLcParenBoth"/>
            </a:pPr>
            <a:r>
              <a:rPr b="0" i="0" lang="en-US" sz="2800" u="none">
                <a:solidFill>
                  <a:srgbClr val="404040"/>
                </a:solidFill>
                <a:latin typeface="Times New Roman"/>
                <a:ea typeface="Times New Roman"/>
                <a:cs typeface="Times New Roman"/>
                <a:sym typeface="Times New Roman"/>
              </a:rPr>
              <a:t>Topology seen by the routing protocol.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txBox="1"/>
          <p:nvPr/>
        </p:nvSpPr>
        <p:spPr>
          <a:xfrm>
            <a:off x="1524000" y="-1587"/>
            <a:ext cx="91440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3" name="Google Shape;483;p39"/>
          <p:cNvSpPr txBox="1"/>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 name="Google Shape;484;p39"/>
          <p:cNvSpPr txBox="1"/>
          <p:nvPr/>
        </p:nvSpPr>
        <p:spPr>
          <a:xfrm>
            <a:off x="461962" y="304800"/>
            <a:ext cx="10312400" cy="5634037"/>
          </a:xfrm>
          <a:prstGeom prst="rect">
            <a:avLst/>
          </a:prstGeom>
          <a:no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5.2.10 Routing for Mobile Hosts</a:t>
            </a:r>
            <a:endParaRPr/>
          </a:p>
          <a:p>
            <a:pPr indent="0" lvl="0" marL="0" marR="0" rtl="0" algn="just">
              <a:lnSpc>
                <a:spcPct val="100000"/>
              </a:lnSpc>
              <a:spcBef>
                <a:spcPts val="0"/>
              </a:spcBef>
              <a:spcAft>
                <a:spcPts val="0"/>
              </a:spcAft>
              <a:buClr>
                <a:schemeClr val="dk1"/>
              </a:buClr>
              <a:buSzPts val="3600"/>
              <a:buFont typeface="Arial"/>
              <a:buNone/>
            </a:pPr>
            <a:r>
              <a:t/>
            </a:r>
            <a:endParaRPr b="0" i="0" sz="3600" u="non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Millions of people have portable computers nowadays, and they generally want to read their email and access their normal file systems wherever in the world they may be. </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 These mobile 281 hosts introduce a new complication: to route a packet to a mobile host, the network first has to find it. </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 The subject of incorporating mobile hosts into a network is very young, but in this section we will sketch some of the issues and give a possible solution</a:t>
            </a:r>
            <a:r>
              <a:rPr b="0" i="0" lang="en-US" sz="3200" u="none">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
          <p:cNvSpPr txBox="1"/>
          <p:nvPr>
            <p:ph type="title"/>
          </p:nvPr>
        </p:nvSpPr>
        <p:spPr>
          <a:xfrm>
            <a:off x="279400" y="0"/>
            <a:ext cx="85963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Sink Tree </a:t>
            </a:r>
            <a:endParaRPr/>
          </a:p>
        </p:txBody>
      </p:sp>
      <p:sp>
        <p:nvSpPr>
          <p:cNvPr id="229" name="Google Shape;229;p4"/>
          <p:cNvSpPr txBox="1"/>
          <p:nvPr>
            <p:ph idx="1" type="body"/>
          </p:nvPr>
        </p:nvSpPr>
        <p:spPr>
          <a:xfrm>
            <a:off x="0" y="896937"/>
            <a:ext cx="12192000" cy="4062412"/>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240"/>
              <a:buFont typeface="Noto Sans Symbols"/>
              <a:buChar char="►"/>
            </a:pPr>
            <a:r>
              <a:rPr b="0" i="0" lang="en-US" sz="2800" u="none" cap="none" strike="noStrike">
                <a:solidFill>
                  <a:srgbClr val="404040"/>
                </a:solidFill>
                <a:latin typeface="Times New Roman"/>
                <a:ea typeface="Times New Roman"/>
                <a:cs typeface="Times New Roman"/>
                <a:sym typeface="Times New Roman"/>
              </a:rPr>
              <a:t> </a:t>
            </a:r>
            <a:r>
              <a:rPr b="1" i="0" lang="en-US" sz="2800" u="none" cap="none" strike="noStrike">
                <a:solidFill>
                  <a:srgbClr val="404040"/>
                </a:solidFill>
                <a:latin typeface="Times New Roman"/>
                <a:ea typeface="Times New Roman"/>
                <a:cs typeface="Times New Roman"/>
                <a:sym typeface="Times New Roman"/>
              </a:rPr>
              <a:t>A set of optimal routes from all the sources to a given destination form a tree rooted at the destination. Such a tree is called as sink tree.</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1" i="0" lang="en-US" sz="2800" u="none" cap="none" strike="noStrike">
                <a:solidFill>
                  <a:srgbClr val="404040"/>
                </a:solidFill>
                <a:latin typeface="Times New Roman"/>
                <a:ea typeface="Times New Roman"/>
                <a:cs typeface="Times New Roman"/>
                <a:sym typeface="Times New Roman"/>
              </a:rPr>
              <a:t>The goal of all the routing algorithms is to discover and use the sink trees for all routers.</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rgbClr val="404040"/>
                </a:solidFill>
                <a:latin typeface="Times New Roman"/>
                <a:ea typeface="Times New Roman"/>
                <a:cs typeface="Times New Roman"/>
                <a:sym typeface="Times New Roman"/>
              </a:rPr>
              <a:t>Note that a sink tree need not be unique. Other trees with the same path lengths may also exist.</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rgbClr val="404040"/>
                </a:solidFill>
                <a:latin typeface="Times New Roman"/>
                <a:ea typeface="Times New Roman"/>
                <a:cs typeface="Times New Roman"/>
                <a:sym typeface="Times New Roman"/>
              </a:rPr>
              <a:t>If we allow all of the possible paths to be chosen, the tree becomes a more general structure called a DAG (Directed Acyclic Graph).</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rgbClr val="404040"/>
                </a:solidFill>
                <a:latin typeface="Times New Roman"/>
                <a:ea typeface="Times New Roman"/>
                <a:cs typeface="Times New Roman"/>
                <a:sym typeface="Times New Roman"/>
              </a:rPr>
              <a:t>DAGs have no loops.</a:t>
            </a:r>
            <a:endParaRPr/>
          </a:p>
          <a:p>
            <a:pPr indent="-285750" lvl="1" marL="742950" marR="0" rtl="0" algn="just">
              <a:lnSpc>
                <a:spcPct val="100000"/>
              </a:lnSpc>
              <a:spcBef>
                <a:spcPts val="1000"/>
              </a:spcBef>
              <a:spcAft>
                <a:spcPts val="0"/>
              </a:spcAft>
              <a:buClr>
                <a:schemeClr val="accent1"/>
              </a:buClr>
              <a:buSzPts val="2240"/>
              <a:buFont typeface="Noto Sans Symbols"/>
              <a:buChar char="►"/>
            </a:pPr>
            <a:r>
              <a:rPr b="0" i="0" lang="en-US" sz="2800" u="none" cap="none" strike="noStrike">
                <a:solidFill>
                  <a:srgbClr val="404040"/>
                </a:solidFill>
                <a:latin typeface="Times New Roman"/>
                <a:ea typeface="Times New Roman"/>
                <a:cs typeface="Times New Roman"/>
                <a:sym typeface="Times New Roman"/>
              </a:rPr>
              <a:t>Since Sink tree is a tree, it does not contain any loops, so each packet will be delivered within a finite and bounded number of hops.</a:t>
            </a:r>
            <a:endParaRPr/>
          </a:p>
          <a:p>
            <a:pPr indent="-143509" lvl="1" marL="742950" marR="0" rtl="0" algn="just">
              <a:lnSpc>
                <a:spcPct val="100000"/>
              </a:lnSpc>
              <a:spcBef>
                <a:spcPts val="1000"/>
              </a:spcBef>
              <a:spcAft>
                <a:spcPts val="0"/>
              </a:spcAft>
              <a:buClr>
                <a:schemeClr val="accent1"/>
              </a:buClr>
              <a:buSzPts val="2240"/>
              <a:buFont typeface="Noto Sans Symbols"/>
              <a:buNone/>
            </a:pPr>
            <a:r>
              <a:t/>
            </a:r>
            <a:endParaRPr b="0" i="0" sz="2800" u="none" cap="none" strike="noStrike">
              <a:solidFill>
                <a:srgbClr val="404040"/>
              </a:solidFill>
              <a:latin typeface="Times New Roman"/>
              <a:ea typeface="Times New Roman"/>
              <a:cs typeface="Times New Roman"/>
              <a:sym typeface="Times New Roman"/>
            </a:endParaRPr>
          </a:p>
          <a:p>
            <a:pPr indent="-143509" lvl="1" marL="742950" marR="0" rtl="0" algn="just">
              <a:lnSpc>
                <a:spcPct val="100000"/>
              </a:lnSpc>
              <a:spcBef>
                <a:spcPts val="1000"/>
              </a:spcBef>
              <a:spcAft>
                <a:spcPts val="0"/>
              </a:spcAft>
              <a:buClr>
                <a:schemeClr val="accent1"/>
              </a:buClr>
              <a:buSzPts val="2240"/>
              <a:buFont typeface="Noto Sans Symbols"/>
              <a:buNone/>
            </a:pPr>
            <a:r>
              <a:t/>
            </a:r>
            <a:endParaRPr b="0" i="0" sz="2800" u="none" cap="none" strike="noStrike">
              <a:solidFill>
                <a:srgbClr val="404040"/>
              </a:solidFill>
              <a:latin typeface="Times New Roman"/>
              <a:ea typeface="Times New Roman"/>
              <a:cs typeface="Times New Roman"/>
              <a:sym typeface="Times New Roman"/>
            </a:endParaRPr>
          </a:p>
          <a:p>
            <a:pPr indent="-143509" lvl="1" marL="742950" marR="0" rtl="0" algn="just">
              <a:lnSpc>
                <a:spcPct val="100000"/>
              </a:lnSpc>
              <a:spcBef>
                <a:spcPts val="1000"/>
              </a:spcBef>
              <a:spcAft>
                <a:spcPts val="0"/>
              </a:spcAft>
              <a:buClr>
                <a:schemeClr val="accent1"/>
              </a:buClr>
              <a:buSzPts val="2240"/>
              <a:buFont typeface="Noto Sans Symbols"/>
              <a:buNone/>
            </a:pPr>
            <a:r>
              <a:t/>
            </a:r>
            <a:endParaRPr b="0" i="0" sz="2800" u="none" cap="none" strike="noStrike">
              <a:solidFill>
                <a:srgbClr val="404040"/>
              </a:solidFill>
              <a:latin typeface="Times New Roman"/>
              <a:ea typeface="Times New Roman"/>
              <a:cs typeface="Times New Roman"/>
              <a:sym typeface="Times New Roman"/>
            </a:endParaRPr>
          </a:p>
          <a:p>
            <a:pPr indent="-200660" lvl="0" marL="342900" marR="0" rtl="0" algn="l">
              <a:spcBef>
                <a:spcPts val="1000"/>
              </a:spcBef>
              <a:spcAft>
                <a:spcPts val="0"/>
              </a:spcAft>
              <a:buClr>
                <a:schemeClr val="accent1"/>
              </a:buClr>
              <a:buSzPts val="2240"/>
              <a:buFont typeface="Noto Sans Symbols"/>
              <a:buNone/>
            </a:pPr>
            <a:r>
              <a:t/>
            </a:r>
            <a:endParaRPr b="0" i="0" sz="2800" u="none" cap="none" strike="noStrike">
              <a:solidFill>
                <a:srgbClr val="40404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0"/>
          <p:cNvSpPr txBox="1"/>
          <p:nvPr/>
        </p:nvSpPr>
        <p:spPr>
          <a:xfrm>
            <a:off x="287337" y="346075"/>
            <a:ext cx="11174412" cy="64611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model of the world that network designers typically use is shown in Fig. 5-18. Here we have a WAN consisting of routers and hosts. Connected to the WAN are LANs, MANs, and wireless cells</a:t>
            </a:r>
            <a:endParaRPr/>
          </a:p>
        </p:txBody>
      </p:sp>
      <p:pic>
        <p:nvPicPr>
          <p:cNvPr id="490" name="Google Shape;490;p40"/>
          <p:cNvPicPr preferRelativeResize="0"/>
          <p:nvPr/>
        </p:nvPicPr>
        <p:blipFill rotWithShape="1">
          <a:blip r:embed="rId3">
            <a:alphaModFix/>
          </a:blip>
          <a:srcRect b="0" l="0" r="0" t="0"/>
          <a:stretch/>
        </p:blipFill>
        <p:spPr>
          <a:xfrm>
            <a:off x="287337" y="1249362"/>
            <a:ext cx="11380787" cy="5006975"/>
          </a:xfrm>
          <a:prstGeom prst="rect">
            <a:avLst/>
          </a:prstGeom>
          <a:noFill/>
          <a:ln>
            <a:noFill/>
          </a:ln>
        </p:spPr>
      </p:pic>
      <p:sp>
        <p:nvSpPr>
          <p:cNvPr id="491" name="Google Shape;491;p40"/>
          <p:cNvSpPr txBox="1"/>
          <p:nvPr/>
        </p:nvSpPr>
        <p:spPr>
          <a:xfrm>
            <a:off x="1995487" y="6256337"/>
            <a:ext cx="8856662" cy="8382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404040"/>
              </a:buClr>
              <a:buSzPts val="1800"/>
              <a:buFont typeface="Arial"/>
              <a:buNone/>
            </a:pPr>
            <a:r>
              <a:rPr b="0" i="0" lang="en-US" sz="1800" u="none">
                <a:solidFill>
                  <a:srgbClr val="404040"/>
                </a:solidFill>
                <a:latin typeface="Arial"/>
                <a:ea typeface="Arial"/>
                <a:cs typeface="Arial"/>
                <a:sym typeface="Arial"/>
              </a:rPr>
              <a:t>Packet routing for mobile hosts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1"/>
          <p:cNvSpPr txBox="1"/>
          <p:nvPr/>
        </p:nvSpPr>
        <p:spPr>
          <a:xfrm>
            <a:off x="1524000" y="-1587"/>
            <a:ext cx="9144000" cy="1236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8" name="Google Shape;498;p41"/>
          <p:cNvSpPr txBox="1"/>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9" name="Google Shape;499;p41"/>
          <p:cNvSpPr txBox="1"/>
          <p:nvPr/>
        </p:nvSpPr>
        <p:spPr>
          <a:xfrm>
            <a:off x="179387" y="188912"/>
            <a:ext cx="11437937" cy="6265862"/>
          </a:xfrm>
          <a:prstGeom prst="rect">
            <a:avLst/>
          </a:prstGeom>
          <a:no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5.2.11 Routing in Ad Hoc Networks</a:t>
            </a:r>
            <a:endParaRPr/>
          </a:p>
          <a:p>
            <a:pPr indent="0" lvl="0" marL="0" marR="0" rtl="0" algn="just">
              <a:lnSpc>
                <a:spcPct val="100000"/>
              </a:lnSpc>
              <a:spcBef>
                <a:spcPts val="0"/>
              </a:spcBef>
              <a:spcAft>
                <a:spcPts val="0"/>
              </a:spcAft>
              <a:buClr>
                <a:schemeClr val="dk1"/>
              </a:buClr>
              <a:buSzPts val="3600"/>
              <a:buFont typeface="Arial"/>
              <a:buNone/>
            </a:pPr>
            <a:r>
              <a:t/>
            </a:r>
            <a:endParaRPr b="0" i="0" sz="36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a:t>
            </a:r>
            <a:r>
              <a:rPr b="0" i="0" lang="en-US" sz="2700" u="none">
                <a:solidFill>
                  <a:schemeClr val="dk1"/>
                </a:solidFill>
                <a:latin typeface="Times New Roman"/>
                <a:ea typeface="Times New Roman"/>
                <a:cs typeface="Times New Roman"/>
                <a:sym typeface="Times New Roman"/>
              </a:rPr>
              <a:t>We have now seen how to do routing when the hosts are mobile but the routers are fixed. </a:t>
            </a:r>
            <a:endParaRPr/>
          </a:p>
          <a:p>
            <a:pPr indent="-171450" lvl="0" marL="0" marR="0" rtl="0" algn="just">
              <a:lnSpc>
                <a:spcPct val="100000"/>
              </a:lnSpc>
              <a:spcBef>
                <a:spcPts val="0"/>
              </a:spcBef>
              <a:spcAft>
                <a:spcPts val="0"/>
              </a:spcAft>
              <a:buClr>
                <a:schemeClr val="dk1"/>
              </a:buClr>
              <a:buSzPts val="2700"/>
              <a:buFont typeface="Arial"/>
              <a:buChar char="•"/>
            </a:pPr>
            <a:r>
              <a:rPr b="0" i="0" lang="en-US" sz="2700" u="none">
                <a:solidFill>
                  <a:schemeClr val="dk1"/>
                </a:solidFill>
                <a:latin typeface="Times New Roman"/>
                <a:ea typeface="Times New Roman"/>
                <a:cs typeface="Times New Roman"/>
                <a:sym typeface="Times New Roman"/>
              </a:rPr>
              <a:t>An even more extreme case is one in which the routers themselves are mobile. </a:t>
            </a:r>
            <a:endParaRPr/>
          </a:p>
          <a:p>
            <a:pPr indent="-171450" lvl="0" marL="0" marR="0" rtl="0" algn="just">
              <a:lnSpc>
                <a:spcPct val="100000"/>
              </a:lnSpc>
              <a:spcBef>
                <a:spcPts val="0"/>
              </a:spcBef>
              <a:spcAft>
                <a:spcPts val="0"/>
              </a:spcAft>
              <a:buClr>
                <a:schemeClr val="dk1"/>
              </a:buClr>
              <a:buSzPts val="2700"/>
              <a:buFont typeface="Arial"/>
              <a:buChar char="•"/>
            </a:pPr>
            <a:r>
              <a:rPr b="0" i="0" lang="en-US" sz="2700" u="none">
                <a:solidFill>
                  <a:schemeClr val="dk1"/>
                </a:solidFill>
                <a:latin typeface="Times New Roman"/>
                <a:ea typeface="Times New Roman"/>
                <a:cs typeface="Times New Roman"/>
                <a:sym typeface="Times New Roman"/>
              </a:rPr>
              <a:t>Among the possibilities are: </a:t>
            </a:r>
            <a:endParaRPr/>
          </a:p>
          <a:p>
            <a:pPr indent="-171450" lvl="0" marL="0" marR="0" rtl="0" algn="just">
              <a:lnSpc>
                <a:spcPct val="100000"/>
              </a:lnSpc>
              <a:spcBef>
                <a:spcPts val="0"/>
              </a:spcBef>
              <a:spcAft>
                <a:spcPts val="0"/>
              </a:spcAft>
              <a:buClr>
                <a:schemeClr val="dk1"/>
              </a:buClr>
              <a:buSzPts val="2700"/>
              <a:buFont typeface="Times New Roman"/>
              <a:buAutoNum type="arabicPeriod"/>
            </a:pPr>
            <a:r>
              <a:rPr b="0" i="0" lang="en-US" sz="2700" u="none">
                <a:solidFill>
                  <a:schemeClr val="dk1"/>
                </a:solidFill>
                <a:latin typeface="Times New Roman"/>
                <a:ea typeface="Times New Roman"/>
                <a:cs typeface="Times New Roman"/>
                <a:sym typeface="Times New Roman"/>
              </a:rPr>
              <a:t>Military vehicles on a battlefield with no existing infrastructure.</a:t>
            </a:r>
            <a:endParaRPr/>
          </a:p>
          <a:p>
            <a:pPr indent="-171450" lvl="0" marL="0" marR="0" rtl="0" algn="just">
              <a:lnSpc>
                <a:spcPct val="100000"/>
              </a:lnSpc>
              <a:spcBef>
                <a:spcPts val="0"/>
              </a:spcBef>
              <a:spcAft>
                <a:spcPts val="0"/>
              </a:spcAft>
              <a:buClr>
                <a:schemeClr val="dk1"/>
              </a:buClr>
              <a:buSzPts val="2700"/>
              <a:buFont typeface="Times New Roman"/>
              <a:buAutoNum type="arabicPeriod"/>
            </a:pPr>
            <a:r>
              <a:rPr b="0" i="0" lang="en-US" sz="2700" u="none">
                <a:solidFill>
                  <a:schemeClr val="dk1"/>
                </a:solidFill>
                <a:latin typeface="Times New Roman"/>
                <a:ea typeface="Times New Roman"/>
                <a:cs typeface="Times New Roman"/>
                <a:sym typeface="Times New Roman"/>
              </a:rPr>
              <a:t> A fleet of ships at sea. </a:t>
            </a:r>
            <a:endParaRPr/>
          </a:p>
          <a:p>
            <a:pPr indent="-171450" lvl="0" marL="0" marR="0" rtl="0" algn="just">
              <a:lnSpc>
                <a:spcPct val="100000"/>
              </a:lnSpc>
              <a:spcBef>
                <a:spcPts val="0"/>
              </a:spcBef>
              <a:spcAft>
                <a:spcPts val="0"/>
              </a:spcAft>
              <a:buClr>
                <a:schemeClr val="dk1"/>
              </a:buClr>
              <a:buSzPts val="2700"/>
              <a:buFont typeface="Times New Roman"/>
              <a:buAutoNum type="arabicPeriod"/>
            </a:pPr>
            <a:r>
              <a:rPr b="0" i="0" lang="en-US" sz="2700" u="none">
                <a:solidFill>
                  <a:schemeClr val="dk1"/>
                </a:solidFill>
                <a:latin typeface="Times New Roman"/>
                <a:ea typeface="Times New Roman"/>
                <a:cs typeface="Times New Roman"/>
                <a:sym typeface="Times New Roman"/>
              </a:rPr>
              <a:t> Emergency workers at an earthquake</a:t>
            </a:r>
            <a:endParaRPr/>
          </a:p>
          <a:p>
            <a:pPr indent="-171450" lvl="0" marL="0" marR="0" rtl="0" algn="just">
              <a:lnSpc>
                <a:spcPct val="100000"/>
              </a:lnSpc>
              <a:spcBef>
                <a:spcPts val="0"/>
              </a:spcBef>
              <a:spcAft>
                <a:spcPts val="0"/>
              </a:spcAft>
              <a:buClr>
                <a:schemeClr val="dk1"/>
              </a:buClr>
              <a:buSzPts val="2700"/>
              <a:buFont typeface="Times New Roman"/>
              <a:buAutoNum type="arabicPeriod"/>
            </a:pPr>
            <a:r>
              <a:rPr b="0" i="0" lang="en-US" sz="2700" u="none">
                <a:solidFill>
                  <a:schemeClr val="dk1"/>
                </a:solidFill>
                <a:latin typeface="Times New Roman"/>
                <a:ea typeface="Times New Roman"/>
                <a:cs typeface="Times New Roman"/>
                <a:sym typeface="Times New Roman"/>
              </a:rPr>
              <a:t>  A gathering of people with notebook computers in an area lacking 802.11.</a:t>
            </a:r>
            <a:endParaRPr/>
          </a:p>
          <a:p>
            <a:pPr indent="-171450" lvl="0" marL="0" marR="0" rtl="0" algn="just">
              <a:lnSpc>
                <a:spcPct val="100000"/>
              </a:lnSpc>
              <a:spcBef>
                <a:spcPts val="0"/>
              </a:spcBef>
              <a:spcAft>
                <a:spcPts val="0"/>
              </a:spcAft>
              <a:buClr>
                <a:schemeClr val="dk1"/>
              </a:buClr>
              <a:buSzPts val="2700"/>
              <a:buFont typeface="Arial"/>
              <a:buChar char="•"/>
            </a:pPr>
            <a:r>
              <a:rPr b="0" i="0" lang="en-US" sz="2700" u="none">
                <a:solidFill>
                  <a:schemeClr val="dk1"/>
                </a:solidFill>
                <a:latin typeface="Times New Roman"/>
                <a:ea typeface="Times New Roman"/>
                <a:cs typeface="Times New Roman"/>
                <a:sym typeface="Times New Roman"/>
              </a:rPr>
              <a:t> In all these cases, and others, each node consists of a router and a host, usually on the same computer. </a:t>
            </a:r>
            <a:r>
              <a:rPr b="1" i="0" lang="en-US" sz="2700" u="none">
                <a:solidFill>
                  <a:schemeClr val="dk1"/>
                </a:solidFill>
                <a:latin typeface="Times New Roman"/>
                <a:ea typeface="Times New Roman"/>
                <a:cs typeface="Times New Roman"/>
                <a:sym typeface="Times New Roman"/>
              </a:rPr>
              <a:t>Networks of nodes that just happen to be near each other are called ad hoc networks or MANETs (Mobile Ad hoc NETworks).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42"/>
          <p:cNvPicPr preferRelativeResize="0"/>
          <p:nvPr/>
        </p:nvPicPr>
        <p:blipFill rotWithShape="1">
          <a:blip r:embed="rId3">
            <a:alphaModFix/>
          </a:blip>
          <a:srcRect b="0" l="0" r="0" t="0"/>
          <a:stretch/>
        </p:blipFill>
        <p:spPr>
          <a:xfrm>
            <a:off x="476250" y="736600"/>
            <a:ext cx="10869612" cy="3930650"/>
          </a:xfrm>
          <a:prstGeom prst="rect">
            <a:avLst/>
          </a:prstGeom>
          <a:noFill/>
          <a:ln>
            <a:noFill/>
          </a:ln>
        </p:spPr>
      </p:pic>
      <p:sp>
        <p:nvSpPr>
          <p:cNvPr id="505" name="Google Shape;505;p42"/>
          <p:cNvSpPr txBox="1"/>
          <p:nvPr/>
        </p:nvSpPr>
        <p:spPr>
          <a:xfrm>
            <a:off x="579437" y="4667250"/>
            <a:ext cx="9144000" cy="22812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20"/>
              <a:buFont typeface="Times New Roman"/>
              <a:buAutoNum type="alphaLcParenBoth"/>
            </a:pPr>
            <a:r>
              <a:rPr b="1" i="0" lang="en-US" sz="2400" u="none">
                <a:solidFill>
                  <a:srgbClr val="404040"/>
                </a:solidFill>
                <a:latin typeface="Times New Roman"/>
                <a:ea typeface="Times New Roman"/>
                <a:cs typeface="Times New Roman"/>
                <a:sym typeface="Times New Roman"/>
              </a:rPr>
              <a:t>Range of A’s broadcast.</a:t>
            </a:r>
            <a:endParaRPr/>
          </a:p>
          <a:p>
            <a:pPr indent="-342900" lvl="0" marL="342900" marR="0" rtl="0" algn="l">
              <a:lnSpc>
                <a:spcPct val="100000"/>
              </a:lnSpc>
              <a:spcBef>
                <a:spcPts val="1000"/>
              </a:spcBef>
              <a:spcAft>
                <a:spcPts val="0"/>
              </a:spcAft>
              <a:buClr>
                <a:schemeClr val="accent1"/>
              </a:buClr>
              <a:buSzPts val="1920"/>
              <a:buFont typeface="Times New Roman"/>
              <a:buAutoNum type="alphaLcParenBoth"/>
            </a:pPr>
            <a:r>
              <a:rPr b="1" i="0" lang="en-US" sz="2400" u="none">
                <a:solidFill>
                  <a:srgbClr val="404040"/>
                </a:solidFill>
                <a:latin typeface="Times New Roman"/>
                <a:ea typeface="Times New Roman"/>
                <a:cs typeface="Times New Roman"/>
                <a:sym typeface="Times New Roman"/>
              </a:rPr>
              <a:t> After B and D receive it. </a:t>
            </a:r>
            <a:endParaRPr/>
          </a:p>
          <a:p>
            <a:pPr indent="-342900" lvl="0" marL="342900" marR="0" rtl="0" algn="l">
              <a:lnSpc>
                <a:spcPct val="100000"/>
              </a:lnSpc>
              <a:spcBef>
                <a:spcPts val="1000"/>
              </a:spcBef>
              <a:spcAft>
                <a:spcPts val="0"/>
              </a:spcAft>
              <a:buClr>
                <a:schemeClr val="accent1"/>
              </a:buClr>
              <a:buSzPts val="1920"/>
              <a:buFont typeface="Times New Roman"/>
              <a:buAutoNum type="alphaLcParenBoth"/>
            </a:pPr>
            <a:r>
              <a:rPr b="1" i="0" lang="en-US" sz="2400" u="none">
                <a:solidFill>
                  <a:srgbClr val="404040"/>
                </a:solidFill>
                <a:latin typeface="Times New Roman"/>
                <a:ea typeface="Times New Roman"/>
                <a:cs typeface="Times New Roman"/>
                <a:sym typeface="Times New Roman"/>
              </a:rPr>
              <a:t>After C, F, and G receive it.</a:t>
            </a:r>
            <a:endParaRPr/>
          </a:p>
          <a:p>
            <a:pPr indent="-342900" lvl="0" marL="342900" marR="0" rtl="0" algn="l">
              <a:lnSpc>
                <a:spcPct val="100000"/>
              </a:lnSpc>
              <a:spcBef>
                <a:spcPts val="1000"/>
              </a:spcBef>
              <a:spcAft>
                <a:spcPts val="0"/>
              </a:spcAft>
              <a:buClr>
                <a:schemeClr val="accent1"/>
              </a:buClr>
              <a:buSzPts val="1920"/>
              <a:buFont typeface="Times New Roman"/>
              <a:buAutoNum type="alphaLcParenBoth"/>
            </a:pPr>
            <a:r>
              <a:rPr b="1" i="0" lang="en-US" sz="2400" u="none">
                <a:solidFill>
                  <a:srgbClr val="404040"/>
                </a:solidFill>
                <a:latin typeface="Times New Roman"/>
                <a:ea typeface="Times New Roman"/>
                <a:cs typeface="Times New Roman"/>
                <a:sym typeface="Times New Roman"/>
              </a:rPr>
              <a:t>After E, H, and I receive it. </a:t>
            </a:r>
            <a:endParaRPr/>
          </a:p>
        </p:txBody>
      </p:sp>
      <p:sp>
        <p:nvSpPr>
          <p:cNvPr id="506" name="Google Shape;506;p42"/>
          <p:cNvSpPr txBox="1"/>
          <p:nvPr/>
        </p:nvSpPr>
        <p:spPr>
          <a:xfrm>
            <a:off x="4919662" y="5208587"/>
            <a:ext cx="7108825"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The shaded nodes are new recipients. The dashed lines show possible reverse routes. The solid lines show the discovered route.</a:t>
            </a:r>
            <a:endParaRPr/>
          </a:p>
        </p:txBody>
      </p:sp>
      <p:sp>
        <p:nvSpPr>
          <p:cNvPr id="507" name="Google Shape;507;p42"/>
          <p:cNvSpPr txBox="1"/>
          <p:nvPr/>
        </p:nvSpPr>
        <p:spPr>
          <a:xfrm>
            <a:off x="109537" y="152400"/>
            <a:ext cx="663575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Routing in Ad Hoc Networks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3"/>
          <p:cNvSpPr txBox="1"/>
          <p:nvPr>
            <p:ph type="title"/>
          </p:nvPr>
        </p:nvSpPr>
        <p:spPr>
          <a:xfrm>
            <a:off x="174625" y="127000"/>
            <a:ext cx="8596312" cy="56991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1. OSPF</a:t>
            </a:r>
            <a:endParaRPr/>
          </a:p>
        </p:txBody>
      </p:sp>
      <p:sp>
        <p:nvSpPr>
          <p:cNvPr id="513" name="Google Shape;513;p43"/>
          <p:cNvSpPr txBox="1"/>
          <p:nvPr>
            <p:ph idx="1" type="body"/>
          </p:nvPr>
        </p:nvSpPr>
        <p:spPr>
          <a:xfrm>
            <a:off x="174625" y="846137"/>
            <a:ext cx="11050587" cy="54848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2560"/>
              <a:buFont typeface="Noto Sans Symbols"/>
              <a:buChar char="►"/>
            </a:pPr>
            <a:r>
              <a:rPr b="0" i="0" lang="en-US" sz="3200" u="none">
                <a:solidFill>
                  <a:srgbClr val="404040"/>
                </a:solidFill>
                <a:latin typeface="Times New Roman"/>
                <a:ea typeface="Times New Roman"/>
                <a:cs typeface="Times New Roman"/>
                <a:sym typeface="Times New Roman"/>
              </a:rPr>
              <a:t>The Open Shortest Path First (OSPF) protocol is an intra-domain routing protocol based on link state routing. Its domain is also an autonomous system.</a:t>
            </a:r>
            <a:endParaRPr/>
          </a:p>
          <a:p>
            <a:pPr indent="-180340" lvl="0" marL="342900" marR="0" rtl="0" algn="just">
              <a:lnSpc>
                <a:spcPct val="100000"/>
              </a:lnSpc>
              <a:spcBef>
                <a:spcPts val="1000"/>
              </a:spcBef>
              <a:spcAft>
                <a:spcPts val="0"/>
              </a:spcAft>
              <a:buClr>
                <a:schemeClr val="accent1"/>
              </a:buClr>
              <a:buSzPts val="2560"/>
              <a:buFont typeface="Noto Sans Symbols"/>
              <a:buNone/>
            </a:pPr>
            <a:r>
              <a:t/>
            </a:r>
            <a:endParaRPr b="0" i="0" sz="3200" u="none">
              <a:solidFill>
                <a:srgbClr val="404040"/>
              </a:solidFill>
              <a:latin typeface="Times New Roman"/>
              <a:ea typeface="Times New Roman"/>
              <a:cs typeface="Times New Roman"/>
              <a:sym typeface="Times New Roman"/>
            </a:endParaRPr>
          </a:p>
          <a:p>
            <a:pPr indent="-180340" lvl="0" marL="342900" marR="0" rtl="0" algn="just">
              <a:lnSpc>
                <a:spcPct val="100000"/>
              </a:lnSpc>
              <a:spcBef>
                <a:spcPts val="1000"/>
              </a:spcBef>
              <a:spcAft>
                <a:spcPts val="0"/>
              </a:spcAft>
              <a:buClr>
                <a:schemeClr val="accent1"/>
              </a:buClr>
              <a:buSzPts val="2560"/>
              <a:buFont typeface="Noto Sans Symbols"/>
              <a:buNone/>
            </a:pPr>
            <a:r>
              <a:t/>
            </a:r>
            <a:endParaRPr b="0" i="0" sz="3200" u="none">
              <a:solidFill>
                <a:srgbClr val="404040"/>
              </a:solidFill>
              <a:latin typeface="Times New Roman"/>
              <a:ea typeface="Times New Roman"/>
              <a:cs typeface="Times New Roman"/>
              <a:sym typeface="Times New Roman"/>
            </a:endParaRPr>
          </a:p>
          <a:p>
            <a:pPr indent="-180340" lvl="0" marL="342900" marR="0" rtl="0" algn="l">
              <a:spcBef>
                <a:spcPts val="1000"/>
              </a:spcBef>
              <a:spcAft>
                <a:spcPts val="0"/>
              </a:spcAft>
              <a:buClr>
                <a:schemeClr val="accent1"/>
              </a:buClr>
              <a:buSzPts val="2560"/>
              <a:buFont typeface="Noto Sans Symbols"/>
              <a:buNone/>
            </a:pPr>
            <a:r>
              <a:t/>
            </a:r>
            <a:endParaRPr b="0" i="0" sz="3200" u="none">
              <a:solidFill>
                <a:srgbClr val="404040"/>
              </a:solidFill>
              <a:latin typeface="Times New Roman"/>
              <a:ea typeface="Times New Roman"/>
              <a:cs typeface="Times New Roman"/>
              <a:sym typeface="Times New Roman"/>
            </a:endParaRPr>
          </a:p>
        </p:txBody>
      </p:sp>
      <p:pic>
        <p:nvPicPr>
          <p:cNvPr id="514" name="Google Shape;514;p43"/>
          <p:cNvPicPr preferRelativeResize="0"/>
          <p:nvPr/>
        </p:nvPicPr>
        <p:blipFill rotWithShape="1">
          <a:blip r:embed="rId3">
            <a:alphaModFix/>
          </a:blip>
          <a:srcRect b="0" l="0" r="0" t="0"/>
          <a:stretch/>
        </p:blipFill>
        <p:spPr>
          <a:xfrm>
            <a:off x="585787" y="2611437"/>
            <a:ext cx="11049000" cy="3997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4"/>
          <p:cNvSpPr txBox="1"/>
          <p:nvPr>
            <p:ph type="title"/>
          </p:nvPr>
        </p:nvSpPr>
        <p:spPr>
          <a:xfrm>
            <a:off x="241300" y="155575"/>
            <a:ext cx="8596312" cy="66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Area in OSPF</a:t>
            </a:r>
            <a:endParaRPr/>
          </a:p>
        </p:txBody>
      </p:sp>
      <p:sp>
        <p:nvSpPr>
          <p:cNvPr id="520" name="Google Shape;520;p44"/>
          <p:cNvSpPr txBox="1"/>
          <p:nvPr>
            <p:ph idx="1" type="body"/>
          </p:nvPr>
        </p:nvSpPr>
        <p:spPr>
          <a:xfrm>
            <a:off x="365125" y="1487487"/>
            <a:ext cx="11461750" cy="3881437"/>
          </a:xfrm>
          <a:prstGeom prst="rect">
            <a:avLst/>
          </a:prstGeom>
          <a:noFill/>
          <a:ln>
            <a:noFill/>
          </a:ln>
        </p:spPr>
        <p:txBody>
          <a:bodyPr anchorCtr="0" anchor="t" bIns="45700" lIns="91425" spcFirstLastPara="1" rIns="91425" wrap="square" tIns="45700">
            <a:noAutofit/>
          </a:bodyPr>
          <a:lstStyle/>
          <a:p>
            <a:pPr indent="-336550" lvl="0" marL="336550" marR="0" rtl="0" algn="just">
              <a:lnSpc>
                <a:spcPct val="100000"/>
              </a:lnSpc>
              <a:spcBef>
                <a:spcPts val="0"/>
              </a:spcBef>
              <a:spcAft>
                <a:spcPts val="0"/>
              </a:spcAft>
              <a:buClr>
                <a:srgbClr val="0000CC"/>
              </a:buClr>
              <a:buSzPts val="2560"/>
              <a:buFont typeface="Comic Sans MS"/>
              <a:buChar char="•"/>
            </a:pPr>
            <a:r>
              <a:rPr b="0" i="0" lang="en-US" sz="3200" u="none">
                <a:solidFill>
                  <a:schemeClr val="dk1"/>
                </a:solidFill>
                <a:latin typeface="Times New Roman"/>
                <a:ea typeface="Times New Roman"/>
                <a:cs typeface="Times New Roman"/>
                <a:sym typeface="Times New Roman"/>
              </a:rPr>
              <a:t>A collection of networks with area ID</a:t>
            </a:r>
            <a:endParaRPr/>
          </a:p>
          <a:p>
            <a:pPr indent="-336550" lvl="0" marL="336550" marR="0" rtl="0" algn="just">
              <a:lnSpc>
                <a:spcPct val="100000"/>
              </a:lnSpc>
              <a:spcBef>
                <a:spcPts val="1600"/>
              </a:spcBef>
              <a:spcAft>
                <a:spcPts val="0"/>
              </a:spcAft>
              <a:buClr>
                <a:srgbClr val="0000CC"/>
              </a:buClr>
              <a:buSzPts val="2560"/>
              <a:buFont typeface="Comic Sans MS"/>
              <a:buChar char="•"/>
            </a:pPr>
            <a:r>
              <a:rPr b="0" i="0" lang="en-US" sz="3200" u="none">
                <a:solidFill>
                  <a:schemeClr val="dk1"/>
                </a:solidFill>
                <a:latin typeface="Times New Roman"/>
                <a:ea typeface="Times New Roman"/>
                <a:cs typeface="Times New Roman"/>
                <a:sym typeface="Times New Roman"/>
              </a:rPr>
              <a:t>Routers inside an area flood the area with routing information</a:t>
            </a:r>
            <a:endParaRPr/>
          </a:p>
          <a:p>
            <a:pPr indent="-336550" lvl="0" marL="336550" marR="0" rtl="0" algn="just">
              <a:lnSpc>
                <a:spcPct val="100000"/>
              </a:lnSpc>
              <a:spcBef>
                <a:spcPts val="1200"/>
              </a:spcBef>
              <a:spcAft>
                <a:spcPts val="0"/>
              </a:spcAft>
              <a:buClr>
                <a:srgbClr val="FF0000"/>
              </a:buClr>
              <a:buSzPts val="2560"/>
              <a:buFont typeface="Comic Sans MS"/>
              <a:buChar char="•"/>
            </a:pPr>
            <a:r>
              <a:rPr b="0" i="0" lang="en-US" sz="3200" u="none">
                <a:solidFill>
                  <a:schemeClr val="dk1"/>
                </a:solidFill>
                <a:latin typeface="Times New Roman"/>
                <a:ea typeface="Times New Roman"/>
                <a:cs typeface="Times New Roman"/>
                <a:sym typeface="Times New Roman"/>
              </a:rPr>
              <a:t>Area border routers summarize the information about the area and send it to other areas</a:t>
            </a:r>
            <a:endParaRPr/>
          </a:p>
          <a:p>
            <a:pPr indent="-336550" lvl="0" marL="336550" marR="0" rtl="0" algn="just">
              <a:lnSpc>
                <a:spcPct val="100000"/>
              </a:lnSpc>
              <a:spcBef>
                <a:spcPts val="1200"/>
              </a:spcBef>
              <a:spcAft>
                <a:spcPts val="0"/>
              </a:spcAft>
              <a:buClr>
                <a:srgbClr val="FF0000"/>
              </a:buClr>
              <a:buSzPts val="2560"/>
              <a:buFont typeface="Comic Sans MS"/>
              <a:buChar char="•"/>
            </a:pPr>
            <a:r>
              <a:rPr b="0" i="0" lang="en-US" sz="3200" u="none">
                <a:solidFill>
                  <a:schemeClr val="dk1"/>
                </a:solidFill>
                <a:latin typeface="Times New Roman"/>
                <a:ea typeface="Times New Roman"/>
                <a:cs typeface="Times New Roman"/>
                <a:sym typeface="Times New Roman"/>
              </a:rPr>
              <a:t>Backbone area and backbone routers</a:t>
            </a:r>
            <a:endParaRPr/>
          </a:p>
          <a:p>
            <a:pPr indent="-279400" lvl="1" marL="736600" marR="0" rtl="0" algn="just">
              <a:lnSpc>
                <a:spcPct val="100000"/>
              </a:lnSpc>
              <a:spcBef>
                <a:spcPts val="600"/>
              </a:spcBef>
              <a:spcAft>
                <a:spcPts val="0"/>
              </a:spcAft>
              <a:buClr>
                <a:srgbClr val="0000CC"/>
              </a:buClr>
              <a:buSzPts val="2560"/>
              <a:buFont typeface="Comic Sans MS"/>
              <a:buChar char="–"/>
            </a:pPr>
            <a:r>
              <a:rPr b="0" i="0" lang="en-US" sz="3200" u="none" cap="none" strike="noStrike">
                <a:solidFill>
                  <a:schemeClr val="dk1"/>
                </a:solidFill>
                <a:latin typeface="Times New Roman"/>
                <a:ea typeface="Times New Roman"/>
                <a:cs typeface="Times New Roman"/>
                <a:sym typeface="Times New Roman"/>
              </a:rPr>
              <a:t>All of the area inside an AS must be connected to the backbone</a:t>
            </a:r>
            <a:endParaRPr/>
          </a:p>
          <a:p>
            <a:pPr indent="-180340" lvl="0" marL="342900" marR="0" rtl="0" algn="l">
              <a:spcBef>
                <a:spcPts val="1000"/>
              </a:spcBef>
              <a:spcAft>
                <a:spcPts val="0"/>
              </a:spcAft>
              <a:buClr>
                <a:schemeClr val="accent1"/>
              </a:buClr>
              <a:buSzPts val="256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5"/>
          <p:cNvSpPr txBox="1"/>
          <p:nvPr>
            <p:ph type="title"/>
          </p:nvPr>
        </p:nvSpPr>
        <p:spPr>
          <a:xfrm>
            <a:off x="333375" y="198437"/>
            <a:ext cx="8596312" cy="54292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Types of Links</a:t>
            </a:r>
            <a:endParaRPr/>
          </a:p>
        </p:txBody>
      </p:sp>
      <p:pic>
        <p:nvPicPr>
          <p:cNvPr id="526" name="Google Shape;526;p45"/>
          <p:cNvPicPr preferRelativeResize="0"/>
          <p:nvPr>
            <p:ph idx="1" type="body"/>
          </p:nvPr>
        </p:nvPicPr>
        <p:blipFill rotWithShape="1">
          <a:blip r:embed="rId3">
            <a:alphaModFix/>
          </a:blip>
          <a:srcRect b="0" l="0" r="0" t="0"/>
          <a:stretch/>
        </p:blipFill>
        <p:spPr>
          <a:xfrm>
            <a:off x="225425" y="1123950"/>
            <a:ext cx="8812212" cy="1900237"/>
          </a:xfrm>
          <a:prstGeom prst="rect">
            <a:avLst/>
          </a:prstGeom>
          <a:noFill/>
          <a:ln>
            <a:noFill/>
          </a:ln>
        </p:spPr>
      </p:pic>
      <p:pic>
        <p:nvPicPr>
          <p:cNvPr id="527" name="Google Shape;527;p45"/>
          <p:cNvPicPr preferRelativeResize="0"/>
          <p:nvPr/>
        </p:nvPicPr>
        <p:blipFill rotWithShape="1">
          <a:blip r:embed="rId4">
            <a:alphaModFix/>
          </a:blip>
          <a:srcRect b="0" l="0" r="0" t="0"/>
          <a:stretch/>
        </p:blipFill>
        <p:spPr>
          <a:xfrm>
            <a:off x="490537" y="3429000"/>
            <a:ext cx="3741737" cy="1314450"/>
          </a:xfrm>
          <a:prstGeom prst="rect">
            <a:avLst/>
          </a:prstGeom>
          <a:noFill/>
          <a:ln>
            <a:noFill/>
          </a:ln>
        </p:spPr>
      </p:pic>
      <p:pic>
        <p:nvPicPr>
          <p:cNvPr id="528" name="Google Shape;528;p45"/>
          <p:cNvPicPr preferRelativeResize="0"/>
          <p:nvPr/>
        </p:nvPicPr>
        <p:blipFill rotWithShape="1">
          <a:blip r:embed="rId5">
            <a:alphaModFix/>
          </a:blip>
          <a:srcRect b="0" l="0" r="0" t="0"/>
          <a:stretch/>
        </p:blipFill>
        <p:spPr>
          <a:xfrm>
            <a:off x="490537" y="4894262"/>
            <a:ext cx="3273425" cy="1314450"/>
          </a:xfrm>
          <a:prstGeom prst="rect">
            <a:avLst/>
          </a:prstGeom>
          <a:noFill/>
          <a:ln>
            <a:noFill/>
          </a:ln>
        </p:spPr>
      </p:pic>
      <p:pic>
        <p:nvPicPr>
          <p:cNvPr id="529" name="Google Shape;529;p45"/>
          <p:cNvPicPr preferRelativeResize="0"/>
          <p:nvPr/>
        </p:nvPicPr>
        <p:blipFill rotWithShape="1">
          <a:blip r:embed="rId6">
            <a:alphaModFix/>
          </a:blip>
          <a:srcRect b="0" l="0" r="0" t="0"/>
          <a:stretch/>
        </p:blipFill>
        <p:spPr>
          <a:xfrm>
            <a:off x="4570412" y="3405187"/>
            <a:ext cx="3562350" cy="3127375"/>
          </a:xfrm>
          <a:prstGeom prst="rect">
            <a:avLst/>
          </a:prstGeom>
          <a:noFill/>
          <a:ln>
            <a:noFill/>
          </a:ln>
        </p:spPr>
      </p:pic>
      <p:pic>
        <p:nvPicPr>
          <p:cNvPr id="530" name="Google Shape;530;p45"/>
          <p:cNvPicPr preferRelativeResize="0"/>
          <p:nvPr/>
        </p:nvPicPr>
        <p:blipFill rotWithShape="1">
          <a:blip r:embed="rId7">
            <a:alphaModFix/>
          </a:blip>
          <a:srcRect b="0" l="0" r="0" t="0"/>
          <a:stretch/>
        </p:blipFill>
        <p:spPr>
          <a:xfrm>
            <a:off x="9409112" y="371475"/>
            <a:ext cx="2557462" cy="2600325"/>
          </a:xfrm>
          <a:prstGeom prst="rect">
            <a:avLst/>
          </a:prstGeom>
          <a:noFill/>
          <a:ln>
            <a:noFill/>
          </a:ln>
        </p:spPr>
      </p:pic>
      <p:pic>
        <p:nvPicPr>
          <p:cNvPr id="531" name="Google Shape;531;p45"/>
          <p:cNvPicPr preferRelativeResize="0"/>
          <p:nvPr/>
        </p:nvPicPr>
        <p:blipFill rotWithShape="1">
          <a:blip r:embed="rId8">
            <a:alphaModFix/>
          </a:blip>
          <a:srcRect b="0" l="0" r="0" t="0"/>
          <a:stretch/>
        </p:blipFill>
        <p:spPr>
          <a:xfrm>
            <a:off x="8929687" y="3592512"/>
            <a:ext cx="2984500" cy="28940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2000"/>
                                        <p:tgtEl>
                                          <p:spTgt spid="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20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20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20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20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6"/>
          <p:cNvSpPr txBox="1"/>
          <p:nvPr>
            <p:ph type="title"/>
          </p:nvPr>
        </p:nvSpPr>
        <p:spPr>
          <a:xfrm>
            <a:off x="342900" y="236537"/>
            <a:ext cx="8596312" cy="6524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Stub Links</a:t>
            </a:r>
            <a:endParaRPr/>
          </a:p>
        </p:txBody>
      </p:sp>
      <p:pic>
        <p:nvPicPr>
          <p:cNvPr id="537" name="Google Shape;537;p46"/>
          <p:cNvPicPr preferRelativeResize="0"/>
          <p:nvPr>
            <p:ph idx="1" type="body"/>
          </p:nvPr>
        </p:nvPicPr>
        <p:blipFill rotWithShape="1">
          <a:blip r:embed="rId3">
            <a:alphaModFix/>
          </a:blip>
          <a:srcRect b="0" l="0" r="0" t="0"/>
          <a:stretch/>
        </p:blipFill>
        <p:spPr>
          <a:xfrm>
            <a:off x="841375" y="1781175"/>
            <a:ext cx="3498850" cy="2320925"/>
          </a:xfrm>
          <a:prstGeom prst="rect">
            <a:avLst/>
          </a:prstGeom>
          <a:noFill/>
          <a:ln>
            <a:noFill/>
          </a:ln>
        </p:spPr>
      </p:pic>
      <p:pic>
        <p:nvPicPr>
          <p:cNvPr id="538" name="Google Shape;538;p46"/>
          <p:cNvPicPr preferRelativeResize="0"/>
          <p:nvPr/>
        </p:nvPicPr>
        <p:blipFill rotWithShape="1">
          <a:blip r:embed="rId4">
            <a:alphaModFix/>
          </a:blip>
          <a:srcRect b="0" l="0" r="0" t="0"/>
          <a:stretch/>
        </p:blipFill>
        <p:spPr>
          <a:xfrm>
            <a:off x="6699250" y="1919287"/>
            <a:ext cx="3140075" cy="21828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20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20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7"/>
          <p:cNvSpPr txBox="1"/>
          <p:nvPr>
            <p:ph type="title"/>
          </p:nvPr>
        </p:nvSpPr>
        <p:spPr>
          <a:xfrm>
            <a:off x="227012" y="184150"/>
            <a:ext cx="11710987" cy="6270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Example of an Autonomous system and its graph Representation</a:t>
            </a:r>
            <a:endParaRPr/>
          </a:p>
        </p:txBody>
      </p:sp>
      <p:pic>
        <p:nvPicPr>
          <p:cNvPr id="544" name="Google Shape;544;p47"/>
          <p:cNvPicPr preferRelativeResize="0"/>
          <p:nvPr>
            <p:ph idx="1" type="body"/>
          </p:nvPr>
        </p:nvPicPr>
        <p:blipFill rotWithShape="1">
          <a:blip r:embed="rId3">
            <a:alphaModFix/>
          </a:blip>
          <a:srcRect b="0" l="0" r="0" t="0"/>
          <a:stretch/>
        </p:blipFill>
        <p:spPr>
          <a:xfrm>
            <a:off x="709612" y="1028700"/>
            <a:ext cx="10745787" cy="2743200"/>
          </a:xfrm>
          <a:prstGeom prst="rect">
            <a:avLst/>
          </a:prstGeom>
          <a:noFill/>
          <a:ln>
            <a:noFill/>
          </a:ln>
        </p:spPr>
      </p:pic>
      <p:pic>
        <p:nvPicPr>
          <p:cNvPr id="545" name="Google Shape;545;p47"/>
          <p:cNvPicPr preferRelativeResize="0"/>
          <p:nvPr/>
        </p:nvPicPr>
        <p:blipFill rotWithShape="1">
          <a:blip r:embed="rId4">
            <a:alphaModFix/>
          </a:blip>
          <a:srcRect b="0" l="0" r="0" t="0"/>
          <a:stretch/>
        </p:blipFill>
        <p:spPr>
          <a:xfrm>
            <a:off x="823912" y="3987800"/>
            <a:ext cx="10631487" cy="27225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2000"/>
                                        <p:tgtEl>
                                          <p:spTgt spid="544"/>
                                        </p:tgtEl>
                                        <p:attrNameLst>
                                          <p:attrName>ppt_w</p:attrName>
                                        </p:attrNameLst>
                                      </p:cBhvr>
                                      <p:tavLst>
                                        <p:tav fmla="" tm="0">
                                          <p:val>
                                            <p:strVal val="0"/>
                                          </p:val>
                                        </p:tav>
                                        <p:tav fmla="" tm="100000">
                                          <p:val>
                                            <p:strVal val="#ppt_w"/>
                                          </p:val>
                                        </p:tav>
                                      </p:tavLst>
                                    </p:anim>
                                    <p:anim calcmode="lin" valueType="num">
                                      <p:cBhvr additive="base">
                                        <p:cTn dur="2000"/>
                                        <p:tgtEl>
                                          <p:spTgt spid="54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2000"/>
                                        <p:tgtEl>
                                          <p:spTgt spid="545"/>
                                        </p:tgtEl>
                                        <p:attrNameLst>
                                          <p:attrName>ppt_w</p:attrName>
                                        </p:attrNameLst>
                                      </p:cBhvr>
                                      <p:tavLst>
                                        <p:tav fmla="" tm="0">
                                          <p:val>
                                            <p:strVal val="0"/>
                                          </p:val>
                                        </p:tav>
                                        <p:tav fmla="" tm="100000">
                                          <p:val>
                                            <p:strVal val="#ppt_w"/>
                                          </p:val>
                                        </p:tav>
                                      </p:tavLst>
                                    </p:anim>
                                    <p:anim calcmode="lin" valueType="num">
                                      <p:cBhvr additive="base">
                                        <p:cTn dur="2000"/>
                                        <p:tgtEl>
                                          <p:spTgt spid="54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8"/>
          <p:cNvSpPr txBox="1"/>
          <p:nvPr>
            <p:ph type="title"/>
          </p:nvPr>
        </p:nvSpPr>
        <p:spPr>
          <a:xfrm>
            <a:off x="214312" y="236537"/>
            <a:ext cx="8596312" cy="60007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Types of OSPF packets</a:t>
            </a:r>
            <a:endParaRPr/>
          </a:p>
        </p:txBody>
      </p:sp>
      <p:pic>
        <p:nvPicPr>
          <p:cNvPr id="551" name="Google Shape;551;p48"/>
          <p:cNvPicPr preferRelativeResize="0"/>
          <p:nvPr>
            <p:ph idx="1" type="body"/>
          </p:nvPr>
        </p:nvPicPr>
        <p:blipFill rotWithShape="1">
          <a:blip r:embed="rId3">
            <a:alphaModFix/>
          </a:blip>
          <a:srcRect b="0" l="0" r="0" t="0"/>
          <a:stretch/>
        </p:blipFill>
        <p:spPr>
          <a:xfrm>
            <a:off x="360362" y="1198562"/>
            <a:ext cx="11333162" cy="2201862"/>
          </a:xfrm>
          <a:prstGeom prst="rect">
            <a:avLst/>
          </a:prstGeom>
          <a:noFill/>
          <a:ln>
            <a:noFill/>
          </a:ln>
        </p:spPr>
      </p:pic>
      <p:pic>
        <p:nvPicPr>
          <p:cNvPr id="552" name="Google Shape;552;p48"/>
          <p:cNvPicPr preferRelativeResize="0"/>
          <p:nvPr/>
        </p:nvPicPr>
        <p:blipFill rotWithShape="1">
          <a:blip r:embed="rId4">
            <a:alphaModFix/>
          </a:blip>
          <a:srcRect b="0" l="0" r="0" t="0"/>
          <a:stretch/>
        </p:blipFill>
        <p:spPr>
          <a:xfrm>
            <a:off x="5592762" y="3400425"/>
            <a:ext cx="5795962" cy="2974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20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49"/>
          <p:cNvPicPr preferRelativeResize="0"/>
          <p:nvPr/>
        </p:nvPicPr>
        <p:blipFill rotWithShape="1">
          <a:blip r:embed="rId3">
            <a:alphaModFix/>
          </a:blip>
          <a:srcRect b="0" l="0" r="0" t="0"/>
          <a:stretch/>
        </p:blipFill>
        <p:spPr>
          <a:xfrm>
            <a:off x="677862" y="2144712"/>
            <a:ext cx="4275137" cy="2720975"/>
          </a:xfrm>
          <a:prstGeom prst="rect">
            <a:avLst/>
          </a:prstGeom>
          <a:noFill/>
          <a:ln>
            <a:noFill/>
          </a:ln>
        </p:spPr>
      </p:pic>
      <p:pic>
        <p:nvPicPr>
          <p:cNvPr id="560" name="Google Shape;560;p49"/>
          <p:cNvPicPr preferRelativeResize="0"/>
          <p:nvPr/>
        </p:nvPicPr>
        <p:blipFill rotWithShape="1">
          <a:blip r:embed="rId4">
            <a:alphaModFix/>
          </a:blip>
          <a:srcRect b="0" l="0" r="0" t="0"/>
          <a:stretch/>
        </p:blipFill>
        <p:spPr>
          <a:xfrm>
            <a:off x="6557962" y="2176462"/>
            <a:ext cx="4595812" cy="2720975"/>
          </a:xfrm>
          <a:prstGeom prst="rect">
            <a:avLst/>
          </a:prstGeom>
          <a:noFill/>
          <a:ln>
            <a:noFill/>
          </a:ln>
        </p:spPr>
      </p:pic>
      <p:cxnSp>
        <p:nvCxnSpPr>
          <p:cNvPr id="561" name="Google Shape;561;p49"/>
          <p:cNvCxnSpPr/>
          <p:nvPr/>
        </p:nvCxnSpPr>
        <p:spPr>
          <a:xfrm>
            <a:off x="4724400" y="3787775"/>
            <a:ext cx="2971800" cy="1587"/>
          </a:xfrm>
          <a:prstGeom prst="straightConnector1">
            <a:avLst/>
          </a:prstGeom>
          <a:noFill/>
          <a:ln cap="sq" cmpd="sng" w="57225">
            <a:solidFill>
              <a:srgbClr val="3333CC"/>
            </a:solidFill>
            <a:prstDash val="solid"/>
            <a:miter lim="800000"/>
            <a:headEnd len="med" w="med" type="none"/>
            <a:tailEnd len="med" w="med" type="none"/>
          </a:ln>
        </p:spPr>
      </p:cxnSp>
      <p:sp>
        <p:nvSpPr>
          <p:cNvPr id="562" name="Google Shape;562;p49"/>
          <p:cNvSpPr txBox="1"/>
          <p:nvPr/>
        </p:nvSpPr>
        <p:spPr>
          <a:xfrm>
            <a:off x="677862" y="5443537"/>
            <a:ext cx="10475912" cy="8318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 speaker node advertises the path, not the metric of the nodes, in its AS or other ASs.</a:t>
            </a:r>
            <a:endParaRPr/>
          </a:p>
        </p:txBody>
      </p:sp>
      <p:sp>
        <p:nvSpPr>
          <p:cNvPr id="563" name="Google Shape;563;p49"/>
          <p:cNvSpPr txBox="1"/>
          <p:nvPr/>
        </p:nvSpPr>
        <p:spPr>
          <a:xfrm>
            <a:off x="166687" y="39687"/>
            <a:ext cx="8513762"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Border Gateway Protocol (BGP)</a:t>
            </a:r>
            <a:endParaRPr/>
          </a:p>
        </p:txBody>
      </p:sp>
      <p:sp>
        <p:nvSpPr>
          <p:cNvPr id="564" name="Google Shape;564;p49"/>
          <p:cNvSpPr txBox="1"/>
          <p:nvPr/>
        </p:nvSpPr>
        <p:spPr>
          <a:xfrm>
            <a:off x="257175" y="762000"/>
            <a:ext cx="11191875" cy="147796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Border Gateway Protocol (BGP) is an inter-domain routing protocol using path vector routing. </a:t>
            </a:r>
            <a:endParaRPr/>
          </a:p>
          <a:p>
            <a:pPr indent="-285750" lvl="0" marL="28575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It first appeared in 1989 and has gone through four versions.</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0"/>
                                        <p:tgtEl>
                                          <p:spTgt spid="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
          <p:cNvSpPr txBox="1"/>
          <p:nvPr>
            <p:ph type="title"/>
          </p:nvPr>
        </p:nvSpPr>
        <p:spPr>
          <a:xfrm>
            <a:off x="0" y="0"/>
            <a:ext cx="11382375"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Sink Tree </a:t>
            </a:r>
            <a:br>
              <a:rPr b="1" i="0" lang="en-US" sz="3600" u="none">
                <a:solidFill>
                  <a:schemeClr val="accent1"/>
                </a:solidFill>
                <a:latin typeface="Times New Roman"/>
                <a:ea typeface="Times New Roman"/>
                <a:cs typeface="Times New Roman"/>
                <a:sym typeface="Times New Roman"/>
              </a:rPr>
            </a:br>
            <a:endParaRPr/>
          </a:p>
        </p:txBody>
      </p:sp>
      <p:sp>
        <p:nvSpPr>
          <p:cNvPr id="235" name="Google Shape;235;p5"/>
          <p:cNvSpPr txBox="1"/>
          <p:nvPr>
            <p:ph idx="1" type="body"/>
          </p:nvPr>
        </p:nvSpPr>
        <p:spPr>
          <a:xfrm>
            <a:off x="225425" y="862012"/>
            <a:ext cx="11741150" cy="46894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As Shown in fig, the distance metric is the number of hops. </a:t>
            </a:r>
            <a:endParaRPr/>
          </a:p>
          <a:p>
            <a:pPr indent="-342900" lvl="0" marL="342900" marR="0" rtl="0" algn="just">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As shown in fig (b) a sink tree for router B has been shown. The Paths from B to every router with minimum number of hops</a:t>
            </a:r>
            <a:endParaRPr/>
          </a:p>
          <a:p>
            <a:pPr indent="-220980" lvl="0" marL="342900" marR="0" rtl="0" algn="l">
              <a:spcBef>
                <a:spcPts val="1000"/>
              </a:spcBef>
              <a:spcAft>
                <a:spcPts val="0"/>
              </a:spcAft>
              <a:buClr>
                <a:schemeClr val="accent1"/>
              </a:buClr>
              <a:buSzPts val="1920"/>
              <a:buFont typeface="Noto Sans Symbols"/>
              <a:buNone/>
            </a:pPr>
            <a:r>
              <a:t/>
            </a:r>
            <a:endParaRPr b="0" i="0" sz="2400" u="none">
              <a:solidFill>
                <a:srgbClr val="404040"/>
              </a:solidFill>
              <a:latin typeface="Times New Roman"/>
              <a:ea typeface="Times New Roman"/>
              <a:cs typeface="Times New Roman"/>
              <a:sym typeface="Times New Roman"/>
            </a:endParaRPr>
          </a:p>
        </p:txBody>
      </p:sp>
      <p:pic>
        <p:nvPicPr>
          <p:cNvPr id="236" name="Google Shape;236;p5"/>
          <p:cNvPicPr preferRelativeResize="0"/>
          <p:nvPr/>
        </p:nvPicPr>
        <p:blipFill rotWithShape="1">
          <a:blip r:embed="rId3">
            <a:alphaModFix/>
          </a:blip>
          <a:srcRect b="0" l="0" r="0" t="0"/>
          <a:stretch/>
        </p:blipFill>
        <p:spPr>
          <a:xfrm>
            <a:off x="1508125" y="2351087"/>
            <a:ext cx="8750300" cy="3692525"/>
          </a:xfrm>
          <a:prstGeom prst="rect">
            <a:avLst/>
          </a:prstGeom>
          <a:noFill/>
          <a:ln>
            <a:noFill/>
          </a:ln>
        </p:spPr>
      </p:pic>
      <p:sp>
        <p:nvSpPr>
          <p:cNvPr id="237" name="Google Shape;237;p5"/>
          <p:cNvSpPr txBox="1"/>
          <p:nvPr/>
        </p:nvSpPr>
        <p:spPr>
          <a:xfrm>
            <a:off x="2219325" y="6043612"/>
            <a:ext cx="77533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Fig a) Network                                      Fig b) A sink tree for router B</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0"/>
          <p:cNvSpPr txBox="1"/>
          <p:nvPr>
            <p:ph type="title"/>
          </p:nvPr>
        </p:nvSpPr>
        <p:spPr>
          <a:xfrm>
            <a:off x="111125" y="158750"/>
            <a:ext cx="8596312" cy="7175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Types of AS in BGP</a:t>
            </a:r>
            <a:endParaRPr/>
          </a:p>
        </p:txBody>
      </p:sp>
      <p:sp>
        <p:nvSpPr>
          <p:cNvPr id="570" name="Google Shape;570;p50"/>
          <p:cNvSpPr txBox="1"/>
          <p:nvPr>
            <p:ph idx="1" type="body"/>
          </p:nvPr>
        </p:nvSpPr>
        <p:spPr>
          <a:xfrm>
            <a:off x="317500" y="1092200"/>
            <a:ext cx="114665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240"/>
              <a:buFont typeface="Comic Sans MS"/>
              <a:buChar char="•"/>
            </a:pPr>
            <a:r>
              <a:rPr b="1" i="0" lang="en-US" sz="2800" u="none">
                <a:solidFill>
                  <a:schemeClr val="dk1"/>
                </a:solidFill>
                <a:latin typeface="Times New Roman"/>
                <a:ea typeface="Times New Roman"/>
                <a:cs typeface="Times New Roman"/>
                <a:sym typeface="Times New Roman"/>
              </a:rPr>
              <a:t>Stub AS</a:t>
            </a:r>
            <a:endParaRPr/>
          </a:p>
          <a:p>
            <a:pPr indent="-285750" lvl="1" marL="742950" marR="0" rtl="0" algn="l">
              <a:lnSpc>
                <a:spcPct val="100000"/>
              </a:lnSpc>
              <a:spcBef>
                <a:spcPts val="1000"/>
              </a:spcBef>
              <a:spcAft>
                <a:spcPts val="0"/>
              </a:spcAft>
              <a:buClr>
                <a:srgbClr val="0000CC"/>
              </a:buClr>
              <a:buSzPts val="2240"/>
              <a:buFont typeface="Comic Sans MS"/>
              <a:buChar char="–"/>
            </a:pPr>
            <a:r>
              <a:rPr b="0" i="0" lang="en-US" sz="2800" u="none" cap="none" strike="noStrike">
                <a:solidFill>
                  <a:schemeClr val="dk1"/>
                </a:solidFill>
                <a:latin typeface="Times New Roman"/>
                <a:ea typeface="Times New Roman"/>
                <a:cs typeface="Times New Roman"/>
                <a:sym typeface="Times New Roman"/>
              </a:rPr>
              <a:t>Only one connection to another AS (only a source or sink for data traffic)</a:t>
            </a:r>
            <a:endParaRPr/>
          </a:p>
          <a:p>
            <a:pPr indent="-285750" lvl="1" marL="742950" marR="0" rtl="0" algn="l">
              <a:lnSpc>
                <a:spcPct val="100000"/>
              </a:lnSpc>
              <a:spcBef>
                <a:spcPts val="1000"/>
              </a:spcBef>
              <a:spcAft>
                <a:spcPts val="0"/>
              </a:spcAft>
              <a:buClr>
                <a:srgbClr val="0000CC"/>
              </a:buClr>
              <a:buSzPts val="2240"/>
              <a:buFont typeface="Comic Sans MS"/>
              <a:buChar char="–"/>
            </a:pPr>
            <a:r>
              <a:rPr b="0" i="0" lang="en-US" sz="2800" u="none" cap="none" strike="noStrike">
                <a:solidFill>
                  <a:schemeClr val="dk1"/>
                </a:solidFill>
                <a:latin typeface="Times New Roman"/>
                <a:ea typeface="Times New Roman"/>
                <a:cs typeface="Times New Roman"/>
                <a:sym typeface="Times New Roman"/>
              </a:rPr>
              <a:t>E g small corporation or a small local ISP</a:t>
            </a:r>
            <a:endParaRPr/>
          </a:p>
          <a:p>
            <a:pPr indent="-342900" lvl="0" marL="342900" marR="0" rtl="0" algn="l">
              <a:lnSpc>
                <a:spcPct val="100000"/>
              </a:lnSpc>
              <a:spcBef>
                <a:spcPts val="1000"/>
              </a:spcBef>
              <a:spcAft>
                <a:spcPts val="0"/>
              </a:spcAft>
              <a:buClr>
                <a:srgbClr val="FF0000"/>
              </a:buClr>
              <a:buSzPts val="2240"/>
              <a:buFont typeface="Comic Sans MS"/>
              <a:buChar char="•"/>
            </a:pPr>
            <a:r>
              <a:rPr b="1" i="0" lang="en-US" sz="2800" u="none">
                <a:solidFill>
                  <a:schemeClr val="dk1"/>
                </a:solidFill>
                <a:latin typeface="Times New Roman"/>
                <a:ea typeface="Times New Roman"/>
                <a:cs typeface="Times New Roman"/>
                <a:sym typeface="Times New Roman"/>
              </a:rPr>
              <a:t>Multihomed AS</a:t>
            </a:r>
            <a:endParaRPr/>
          </a:p>
          <a:p>
            <a:pPr indent="-285750" lvl="1" marL="742950" marR="0" rtl="0" algn="l">
              <a:lnSpc>
                <a:spcPct val="100000"/>
              </a:lnSpc>
              <a:spcBef>
                <a:spcPts val="1000"/>
              </a:spcBef>
              <a:spcAft>
                <a:spcPts val="0"/>
              </a:spcAft>
              <a:buClr>
                <a:srgbClr val="0000CC"/>
              </a:buClr>
              <a:buSzPts val="2240"/>
              <a:buFont typeface="Comic Sans MS"/>
              <a:buChar char="–"/>
            </a:pPr>
            <a:r>
              <a:rPr b="0" i="0" lang="en-US" sz="2800" u="none" cap="none" strike="noStrike">
                <a:solidFill>
                  <a:schemeClr val="dk1"/>
                </a:solidFill>
                <a:latin typeface="Times New Roman"/>
                <a:ea typeface="Times New Roman"/>
                <a:cs typeface="Times New Roman"/>
                <a:sym typeface="Times New Roman"/>
              </a:rPr>
              <a:t>More than one connection to other AS, but it is still only a source or sink for data traffic</a:t>
            </a:r>
            <a:endParaRPr/>
          </a:p>
          <a:p>
            <a:pPr indent="-285750" lvl="1" marL="742950" marR="0" rtl="0" algn="l">
              <a:lnSpc>
                <a:spcPct val="100000"/>
              </a:lnSpc>
              <a:spcBef>
                <a:spcPts val="1000"/>
              </a:spcBef>
              <a:spcAft>
                <a:spcPts val="0"/>
              </a:spcAft>
              <a:buClr>
                <a:srgbClr val="0000CC"/>
              </a:buClr>
              <a:buSzPts val="2240"/>
              <a:buFont typeface="Comic Sans MS"/>
              <a:buChar char="–"/>
            </a:pPr>
            <a:r>
              <a:rPr b="0" i="0" lang="en-US" sz="2800" u="none" cap="none" strike="noStrike">
                <a:solidFill>
                  <a:schemeClr val="dk1"/>
                </a:solidFill>
                <a:latin typeface="Times New Roman"/>
                <a:ea typeface="Times New Roman"/>
                <a:cs typeface="Times New Roman"/>
                <a:sym typeface="Times New Roman"/>
              </a:rPr>
              <a:t>E g Large corporation connected to more than one regional or national AS</a:t>
            </a:r>
            <a:endParaRPr/>
          </a:p>
          <a:p>
            <a:pPr indent="-342900" lvl="0" marL="342900" marR="0" rtl="0" algn="l">
              <a:lnSpc>
                <a:spcPct val="100000"/>
              </a:lnSpc>
              <a:spcBef>
                <a:spcPts val="1000"/>
              </a:spcBef>
              <a:spcAft>
                <a:spcPts val="0"/>
              </a:spcAft>
              <a:buClr>
                <a:srgbClr val="FF0000"/>
              </a:buClr>
              <a:buSzPts val="2240"/>
              <a:buFont typeface="Comic Sans MS"/>
              <a:buChar char="•"/>
            </a:pPr>
            <a:r>
              <a:rPr b="1" i="0" lang="en-US" sz="2800" u="none">
                <a:solidFill>
                  <a:schemeClr val="dk1"/>
                </a:solidFill>
                <a:latin typeface="Times New Roman"/>
                <a:ea typeface="Times New Roman"/>
                <a:cs typeface="Times New Roman"/>
                <a:sym typeface="Times New Roman"/>
              </a:rPr>
              <a:t>Transit AS</a:t>
            </a:r>
            <a:endParaRPr/>
          </a:p>
          <a:p>
            <a:pPr indent="-285750" lvl="1" marL="742950" marR="0" rtl="0" algn="l">
              <a:lnSpc>
                <a:spcPct val="100000"/>
              </a:lnSpc>
              <a:spcBef>
                <a:spcPts val="1000"/>
              </a:spcBef>
              <a:spcAft>
                <a:spcPts val="0"/>
              </a:spcAft>
              <a:buClr>
                <a:srgbClr val="0000CC"/>
              </a:buClr>
              <a:buSzPts val="2240"/>
              <a:buFont typeface="Comic Sans MS"/>
              <a:buChar char="–"/>
            </a:pPr>
            <a:r>
              <a:rPr b="0" i="0" lang="en-US" sz="2800" u="none" cap="none" strike="noStrike">
                <a:solidFill>
                  <a:schemeClr val="dk1"/>
                </a:solidFill>
                <a:latin typeface="Times New Roman"/>
                <a:ea typeface="Times New Roman"/>
                <a:cs typeface="Times New Roman"/>
                <a:sym typeface="Times New Roman"/>
              </a:rPr>
              <a:t>Multihomed AS that also allows transient traffic</a:t>
            </a:r>
            <a:endParaRPr/>
          </a:p>
          <a:p>
            <a:pPr indent="-285750" lvl="1" marL="742950" marR="0" rtl="0" algn="l">
              <a:lnSpc>
                <a:spcPct val="100000"/>
              </a:lnSpc>
              <a:spcBef>
                <a:spcPts val="1000"/>
              </a:spcBef>
              <a:spcAft>
                <a:spcPts val="0"/>
              </a:spcAft>
              <a:buClr>
                <a:srgbClr val="0000CC"/>
              </a:buClr>
              <a:buSzPts val="2240"/>
              <a:buFont typeface="Comic Sans MS"/>
              <a:buChar char="–"/>
            </a:pPr>
            <a:r>
              <a:rPr b="0" i="0" lang="en-US" sz="2800" u="none" cap="none" strike="noStrike">
                <a:solidFill>
                  <a:schemeClr val="dk1"/>
                </a:solidFill>
                <a:latin typeface="Times New Roman"/>
                <a:ea typeface="Times New Roman"/>
                <a:cs typeface="Times New Roman"/>
                <a:sym typeface="Times New Roman"/>
              </a:rPr>
              <a:t>E g national or international ISP</a:t>
            </a:r>
            <a:endParaRPr/>
          </a:p>
          <a:p>
            <a:pPr indent="-200660" lvl="0" marL="342900" marR="0" rtl="0" algn="l">
              <a:spcBef>
                <a:spcPts val="1000"/>
              </a:spcBef>
              <a:spcAft>
                <a:spcPts val="0"/>
              </a:spcAft>
              <a:buClr>
                <a:schemeClr val="accent1"/>
              </a:buClr>
              <a:buSzPts val="22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1"/>
          <p:cNvSpPr txBox="1"/>
          <p:nvPr>
            <p:ph type="title"/>
          </p:nvPr>
        </p:nvSpPr>
        <p:spPr>
          <a:xfrm>
            <a:off x="214312" y="133350"/>
            <a:ext cx="8596312" cy="7302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Types of BGP messages</a:t>
            </a:r>
            <a:br>
              <a:rPr b="1" i="0" lang="en-US" sz="3200" u="none">
                <a:solidFill>
                  <a:schemeClr val="dk1"/>
                </a:solidFill>
                <a:latin typeface="Times New Roman"/>
                <a:ea typeface="Times New Roman"/>
                <a:cs typeface="Times New Roman"/>
                <a:sym typeface="Times New Roman"/>
              </a:rPr>
            </a:br>
            <a:endParaRPr/>
          </a:p>
        </p:txBody>
      </p:sp>
      <p:pic>
        <p:nvPicPr>
          <p:cNvPr id="576" name="Google Shape;576;p51"/>
          <p:cNvPicPr preferRelativeResize="0"/>
          <p:nvPr>
            <p:ph idx="1" type="body"/>
          </p:nvPr>
        </p:nvPicPr>
        <p:blipFill rotWithShape="1">
          <a:blip r:embed="rId3">
            <a:alphaModFix/>
          </a:blip>
          <a:srcRect b="0" l="0" r="0" t="0"/>
          <a:stretch/>
        </p:blipFill>
        <p:spPr>
          <a:xfrm>
            <a:off x="488950" y="1268412"/>
            <a:ext cx="11183937" cy="3149600"/>
          </a:xfrm>
          <a:prstGeom prst="rect">
            <a:avLst/>
          </a:prstGeom>
          <a:noFill/>
          <a:ln>
            <a:noFill/>
          </a:ln>
        </p:spPr>
      </p:pic>
      <p:sp>
        <p:nvSpPr>
          <p:cNvPr id="577" name="Google Shape;577;p51"/>
          <p:cNvSpPr txBox="1"/>
          <p:nvPr/>
        </p:nvSpPr>
        <p:spPr>
          <a:xfrm>
            <a:off x="488950" y="4919662"/>
            <a:ext cx="9144000" cy="954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BGP uses the services of TCP on port 179.</a:t>
            </a:r>
            <a:endParaRPr/>
          </a:p>
          <a:p>
            <a:pPr indent="0" lvl="0" marL="0" marR="0" rtl="0" algn="l">
              <a:lnSpc>
                <a:spcPct val="100000"/>
              </a:lnSpc>
              <a:spcBef>
                <a:spcPts val="0"/>
              </a:spcBef>
              <a:spcAft>
                <a:spcPts val="0"/>
              </a:spcAft>
              <a:buNone/>
            </a:pPr>
            <a:r>
              <a:t/>
            </a:r>
            <a:endParaRPr b="1"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
          <p:cNvSpPr txBox="1"/>
          <p:nvPr>
            <p:ph type="title"/>
          </p:nvPr>
        </p:nvSpPr>
        <p:spPr>
          <a:xfrm>
            <a:off x="266700" y="301625"/>
            <a:ext cx="85963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5.2.2 	Shortest Path Algorithm</a:t>
            </a:r>
            <a:endParaRPr/>
          </a:p>
        </p:txBody>
      </p:sp>
      <p:sp>
        <p:nvSpPr>
          <p:cNvPr id="243" name="Google Shape;243;p6"/>
          <p:cNvSpPr txBox="1"/>
          <p:nvPr>
            <p:ph idx="1" type="body"/>
          </p:nvPr>
        </p:nvSpPr>
        <p:spPr>
          <a:xfrm>
            <a:off x="0" y="1489075"/>
            <a:ext cx="12192000" cy="4062412"/>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880"/>
              <a:buFont typeface="Noto Sans Symbols"/>
              <a:buChar char="►"/>
            </a:pPr>
            <a:r>
              <a:rPr b="0" i="0" lang="en-US" sz="3600" u="none" cap="none" strike="noStrike">
                <a:solidFill>
                  <a:srgbClr val="404040"/>
                </a:solidFill>
                <a:latin typeface="Times New Roman"/>
                <a:ea typeface="Times New Roman"/>
                <a:cs typeface="Times New Roman"/>
                <a:sym typeface="Times New Roman"/>
              </a:rPr>
              <a:t> The idea is to build graph of the network, with each node of the graph representing a router and each edge of the graph representing a communication</a:t>
            </a:r>
            <a:endParaRPr/>
          </a:p>
          <a:p>
            <a:pPr indent="-285750" lvl="1" marL="742950" marR="0" rtl="0" algn="just">
              <a:lnSpc>
                <a:spcPct val="100000"/>
              </a:lnSpc>
              <a:spcBef>
                <a:spcPts val="1000"/>
              </a:spcBef>
              <a:spcAft>
                <a:spcPts val="0"/>
              </a:spcAft>
              <a:buClr>
                <a:schemeClr val="accent1"/>
              </a:buClr>
              <a:buSzPts val="2560"/>
              <a:buFont typeface="Noto Sans Symbols"/>
              <a:buChar char="►"/>
            </a:pPr>
            <a:r>
              <a:rPr b="0" i="0" lang="en-US" sz="3200" u="none" cap="none" strike="noStrike">
                <a:solidFill>
                  <a:srgbClr val="404040"/>
                </a:solidFill>
                <a:latin typeface="Times New Roman"/>
                <a:ea typeface="Times New Roman"/>
                <a:cs typeface="Times New Roman"/>
                <a:sym typeface="Times New Roman"/>
              </a:rPr>
              <a:t>To choose a route between a given pair of routers, the algorithm just finds the shortest path between them on graph.</a:t>
            </a:r>
            <a:endParaRPr/>
          </a:p>
          <a:p>
            <a:pPr indent="-285750" lvl="1" marL="742950" marR="0" rtl="0" algn="just">
              <a:lnSpc>
                <a:spcPct val="100000"/>
              </a:lnSpc>
              <a:spcBef>
                <a:spcPts val="1000"/>
              </a:spcBef>
              <a:spcAft>
                <a:spcPts val="0"/>
              </a:spcAft>
              <a:buClr>
                <a:schemeClr val="accent1"/>
              </a:buClr>
              <a:buSzPts val="2560"/>
              <a:buFont typeface="Noto Sans Symbols"/>
              <a:buChar char="►"/>
            </a:pPr>
            <a:r>
              <a:rPr b="0" i="0" lang="en-US" sz="3200" u="none" cap="none" strike="noStrike">
                <a:solidFill>
                  <a:srgbClr val="404040"/>
                </a:solidFill>
                <a:latin typeface="Times New Roman"/>
                <a:ea typeface="Times New Roman"/>
                <a:cs typeface="Times New Roman"/>
                <a:sym typeface="Times New Roman"/>
              </a:rPr>
              <a:t>There are many Algorithms for computing the shortest path</a:t>
            </a:r>
            <a:endParaRPr/>
          </a:p>
          <a:p>
            <a:pPr indent="-285750" lvl="1" marL="742950" marR="0" rtl="0" algn="just">
              <a:lnSpc>
                <a:spcPct val="100000"/>
              </a:lnSpc>
              <a:spcBef>
                <a:spcPts val="1000"/>
              </a:spcBef>
              <a:spcAft>
                <a:spcPts val="0"/>
              </a:spcAft>
              <a:buClr>
                <a:schemeClr val="accent1"/>
              </a:buClr>
              <a:buSzPts val="2560"/>
              <a:buFont typeface="Noto Sans Symbols"/>
              <a:buChar char="►"/>
            </a:pPr>
            <a:r>
              <a:rPr b="0" i="0" lang="en-US" sz="3200" u="none" cap="none" strike="noStrike">
                <a:solidFill>
                  <a:srgbClr val="404040"/>
                </a:solidFill>
                <a:latin typeface="Times New Roman"/>
                <a:ea typeface="Times New Roman"/>
                <a:cs typeface="Times New Roman"/>
                <a:sym typeface="Times New Roman"/>
              </a:rPr>
              <a:t>One of them is Dijkstra</a:t>
            </a:r>
            <a:endParaRPr/>
          </a:p>
          <a:p>
            <a:pPr indent="-123190" lvl="1" marL="742950" marR="0" rtl="0" algn="just">
              <a:lnSpc>
                <a:spcPct val="100000"/>
              </a:lnSpc>
              <a:spcBef>
                <a:spcPts val="1000"/>
              </a:spcBef>
              <a:spcAft>
                <a:spcPts val="0"/>
              </a:spcAft>
              <a:buClr>
                <a:schemeClr val="accent1"/>
              </a:buClr>
              <a:buSzPts val="2560"/>
              <a:buFont typeface="Noto Sans Symbols"/>
              <a:buNone/>
            </a:pPr>
            <a:r>
              <a:t/>
            </a:r>
            <a:endParaRPr b="0" i="0" sz="3200" u="none" cap="none" strike="noStrike">
              <a:solidFill>
                <a:srgbClr val="404040"/>
              </a:solidFill>
              <a:latin typeface="Times New Roman"/>
              <a:ea typeface="Times New Roman"/>
              <a:cs typeface="Times New Roman"/>
              <a:sym typeface="Times New Roman"/>
            </a:endParaRPr>
          </a:p>
          <a:p>
            <a:pPr indent="-123190" lvl="1" marL="742950" marR="0" rtl="0" algn="just">
              <a:lnSpc>
                <a:spcPct val="100000"/>
              </a:lnSpc>
              <a:spcBef>
                <a:spcPts val="1000"/>
              </a:spcBef>
              <a:spcAft>
                <a:spcPts val="0"/>
              </a:spcAft>
              <a:buClr>
                <a:schemeClr val="accent1"/>
              </a:buClr>
              <a:buSzPts val="2560"/>
              <a:buFont typeface="Noto Sans Symbols"/>
              <a:buNone/>
            </a:pPr>
            <a:r>
              <a:t/>
            </a:r>
            <a:endParaRPr b="0" i="0" sz="3200" u="none" cap="none" strike="noStrike">
              <a:solidFill>
                <a:srgbClr val="404040"/>
              </a:solidFill>
              <a:latin typeface="Times New Roman"/>
              <a:ea typeface="Times New Roman"/>
              <a:cs typeface="Times New Roman"/>
              <a:sym typeface="Times New Roman"/>
            </a:endParaRPr>
          </a:p>
          <a:p>
            <a:pPr indent="-102869" lvl="1" marL="742950" marR="0" rtl="0" algn="just">
              <a:lnSpc>
                <a:spcPct val="100000"/>
              </a:lnSpc>
              <a:spcBef>
                <a:spcPts val="1000"/>
              </a:spcBef>
              <a:spcAft>
                <a:spcPts val="0"/>
              </a:spcAft>
              <a:buClr>
                <a:schemeClr val="accent1"/>
              </a:buClr>
              <a:buSzPts val="2880"/>
              <a:buFont typeface="Noto Sans Symbols"/>
              <a:buNone/>
            </a:pPr>
            <a:r>
              <a:t/>
            </a:r>
            <a:endParaRPr b="0" i="0" sz="3600" u="none" cap="none" strike="noStrike">
              <a:solidFill>
                <a:srgbClr val="404040"/>
              </a:solidFill>
              <a:latin typeface="Times New Roman"/>
              <a:ea typeface="Times New Roman"/>
              <a:cs typeface="Times New Roman"/>
              <a:sym typeface="Times New Roman"/>
            </a:endParaRPr>
          </a:p>
          <a:p>
            <a:pPr indent="-160020" lvl="0" marL="342900" marR="0" rtl="0" algn="l">
              <a:spcBef>
                <a:spcPts val="1000"/>
              </a:spcBef>
              <a:spcAft>
                <a:spcPts val="0"/>
              </a:spcAft>
              <a:buClr>
                <a:schemeClr val="accent1"/>
              </a:buClr>
              <a:buSzPts val="2880"/>
              <a:buFont typeface="Noto Sans Symbols"/>
              <a:buNone/>
            </a:pPr>
            <a:r>
              <a:t/>
            </a:r>
            <a:endParaRPr b="0" i="0" sz="3600" u="none" cap="none" strike="noStrike">
              <a:solidFill>
                <a:srgbClr val="40404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7"/>
          <p:cNvSpPr txBox="1"/>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249" name="Google Shape;249;p7"/>
          <p:cNvSpPr txBox="1"/>
          <p:nvPr/>
        </p:nvSpPr>
        <p:spPr>
          <a:xfrm>
            <a:off x="198437" y="182562"/>
            <a:ext cx="11530012" cy="522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Shortest Path Algorithm (1)</a:t>
            </a:r>
            <a:endParaRPr/>
          </a:p>
        </p:txBody>
      </p:sp>
      <p:pic>
        <p:nvPicPr>
          <p:cNvPr id="250" name="Google Shape;250;p7"/>
          <p:cNvPicPr preferRelativeResize="0"/>
          <p:nvPr/>
        </p:nvPicPr>
        <p:blipFill rotWithShape="1">
          <a:blip r:embed="rId3">
            <a:alphaModFix/>
          </a:blip>
          <a:srcRect b="0" l="0" r="0" t="0"/>
          <a:stretch/>
        </p:blipFill>
        <p:spPr>
          <a:xfrm>
            <a:off x="198437" y="798512"/>
            <a:ext cx="11530012" cy="5243512"/>
          </a:xfrm>
          <a:prstGeom prst="rect">
            <a:avLst/>
          </a:prstGeom>
          <a:noFill/>
          <a:ln>
            <a:noFill/>
          </a:ln>
        </p:spPr>
      </p:pic>
      <p:sp>
        <p:nvSpPr>
          <p:cNvPr id="251" name="Google Shape;251;p7"/>
          <p:cNvSpPr txBox="1"/>
          <p:nvPr/>
        </p:nvSpPr>
        <p:spPr>
          <a:xfrm>
            <a:off x="611187" y="6210300"/>
            <a:ext cx="10485437" cy="6477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1800"/>
              <a:buFont typeface="Trebuchet MS"/>
              <a:buAutoNum type="arabicPeriod"/>
            </a:pPr>
            <a:r>
              <a:rPr b="0" i="0" lang="en-US" sz="1800" u="none">
                <a:solidFill>
                  <a:schemeClr val="dk1"/>
                </a:solidFill>
                <a:latin typeface="Arial"/>
                <a:ea typeface="Arial"/>
                <a:cs typeface="Arial"/>
                <a:sym typeface="Arial"/>
              </a:rPr>
              <a:t>The first five steps used in computing the shortest path from </a:t>
            </a:r>
            <a:r>
              <a:rPr b="0" i="1" lang="en-US" sz="1800" u="none">
                <a:solidFill>
                  <a:schemeClr val="dk1"/>
                </a:solidFill>
                <a:latin typeface="Arial"/>
                <a:ea typeface="Arial"/>
                <a:cs typeface="Arial"/>
                <a:sym typeface="Arial"/>
              </a:rPr>
              <a:t>A to D. </a:t>
            </a:r>
            <a:r>
              <a:rPr b="0" i="0" lang="en-US" sz="1800" u="none">
                <a:solidFill>
                  <a:schemeClr val="dk1"/>
                </a:solidFill>
                <a:latin typeface="Arial"/>
                <a:ea typeface="Arial"/>
                <a:cs typeface="Arial"/>
                <a:sym typeface="Arial"/>
              </a:rPr>
              <a:t>The arrows indicate the working node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8"/>
          <p:cNvSpPr txBox="1"/>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257" name="Google Shape;257;p8"/>
          <p:cNvSpPr txBox="1"/>
          <p:nvPr>
            <p:ph idx="1" type="body"/>
          </p:nvPr>
        </p:nvSpPr>
        <p:spPr>
          <a:xfrm>
            <a:off x="292100" y="71437"/>
            <a:ext cx="11436350" cy="6335712"/>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SzPts val="2880"/>
              <a:buNone/>
            </a:pPr>
            <a:r>
              <a:rPr b="1" i="0" lang="en-US" sz="3600" u="none">
                <a:solidFill>
                  <a:srgbClr val="404040"/>
                </a:solidFill>
                <a:latin typeface="Times New Roman"/>
                <a:ea typeface="Times New Roman"/>
                <a:cs typeface="Times New Roman"/>
                <a:sym typeface="Times New Roman"/>
              </a:rPr>
              <a:t>5.2.3 Flooding</a:t>
            </a:r>
            <a:endParaRPr b="1" i="0" sz="2800" u="none">
              <a:solidFill>
                <a:srgbClr val="404040"/>
              </a:solidFill>
              <a:latin typeface="Times New Roman"/>
              <a:ea typeface="Times New Roman"/>
              <a:cs typeface="Times New Roman"/>
              <a:sym typeface="Times New Roman"/>
            </a:endParaRPr>
          </a:p>
          <a:p>
            <a:pPr indent="-200660" lvl="0" marL="342900" rtl="0" algn="l">
              <a:spcBef>
                <a:spcPts val="1000"/>
              </a:spcBef>
              <a:spcAft>
                <a:spcPts val="0"/>
              </a:spcAft>
              <a:buSzPts val="2240"/>
              <a:buNone/>
            </a:pPr>
            <a:r>
              <a:t/>
            </a:r>
            <a:endParaRPr b="1" i="0" sz="2800" u="none">
              <a:solidFill>
                <a:srgbClr val="404040"/>
              </a:solidFill>
              <a:latin typeface="Times New Roman"/>
              <a:ea typeface="Times New Roman"/>
              <a:cs typeface="Times New Roman"/>
              <a:sym typeface="Times New Roman"/>
            </a:endParaRPr>
          </a:p>
        </p:txBody>
      </p:sp>
      <p:graphicFrame>
        <p:nvGraphicFramePr>
          <p:cNvPr id="258" name="Google Shape;258;p8"/>
          <p:cNvGraphicFramePr/>
          <p:nvPr/>
        </p:nvGraphicFramePr>
        <p:xfrm>
          <a:off x="7421562" y="1290637"/>
          <a:ext cx="1606550" cy="1071562"/>
        </p:xfrm>
        <a:graphic>
          <a:graphicData uri="http://schemas.openxmlformats.org/presentationml/2006/ole">
            <mc:AlternateContent>
              <mc:Choice Requires="v">
                <p:oleObj r:id="rId4" imgH="1071562" imgW="1606550" progId="Word.Picture.8" spid="_x0000_s1">
                  <p:embed/>
                </p:oleObj>
              </mc:Choice>
              <mc:Fallback>
                <p:oleObj r:id="rId5" imgH="1071562" imgW="1606550" progId="Word.Picture.8">
                  <p:embed/>
                  <p:pic>
                    <p:nvPicPr>
                      <p:cNvPr id="258" name="Google Shape;258;p8"/>
                      <p:cNvPicPr preferRelativeResize="0"/>
                      <p:nvPr/>
                    </p:nvPicPr>
                    <p:blipFill rotWithShape="1">
                      <a:blip r:embed="rId6">
                        <a:alphaModFix/>
                      </a:blip>
                      <a:srcRect b="0" l="0" r="0" t="0"/>
                      <a:stretch/>
                    </p:blipFill>
                    <p:spPr>
                      <a:xfrm>
                        <a:off x="7421562" y="1290637"/>
                        <a:ext cx="1606550" cy="1071562"/>
                      </a:xfrm>
                      <a:prstGeom prst="rect">
                        <a:avLst/>
                      </a:prstGeom>
                      <a:noFill/>
                      <a:ln>
                        <a:noFill/>
                      </a:ln>
                    </p:spPr>
                  </p:pic>
                </p:oleObj>
              </mc:Fallback>
            </mc:AlternateContent>
          </a:graphicData>
        </a:graphic>
      </p:graphicFrame>
      <p:sp>
        <p:nvSpPr>
          <p:cNvPr id="259" name="Google Shape;259;p8"/>
          <p:cNvSpPr txBox="1"/>
          <p:nvPr/>
        </p:nvSpPr>
        <p:spPr>
          <a:xfrm>
            <a:off x="-85725" y="828675"/>
            <a:ext cx="12192000" cy="48196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1920"/>
              <a:buFont typeface="Noto Sans Symbols"/>
              <a:buChar char="►"/>
            </a:pPr>
            <a:r>
              <a:rPr b="0" i="0" lang="en-US" sz="2400" u="none" cap="none" strike="noStrike">
                <a:solidFill>
                  <a:srgbClr val="40404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In this every incoming packets is sent out on every outgoing line except the one it arrived</a:t>
            </a:r>
            <a:endParaRPr/>
          </a:p>
          <a:p>
            <a:pPr indent="-285750" lvl="1" marL="742950" marR="0" rtl="0" algn="just">
              <a:lnSpc>
                <a:spcPct val="100000"/>
              </a:lnSpc>
              <a:spcBef>
                <a:spcPts val="10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It produces infinite number of duplicate packets unless some measure is used to damp the process</a:t>
            </a:r>
            <a:endParaRPr/>
          </a:p>
          <a:p>
            <a:pPr indent="-285750" lvl="1" marL="742950" marR="0" rtl="0" algn="just">
              <a:lnSpc>
                <a:spcPct val="100000"/>
              </a:lnSpc>
              <a:spcBef>
                <a:spcPts val="10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Process for Damping:</a:t>
            </a:r>
            <a:endParaRPr/>
          </a:p>
          <a:p>
            <a:pPr indent="-285750" lvl="1" marL="742950" marR="0" rtl="0" algn="just">
              <a:lnSpc>
                <a:spcPct val="100000"/>
              </a:lnSpc>
              <a:spcBef>
                <a:spcPts val="10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 hop counter</a:t>
            </a:r>
            <a:endParaRPr/>
          </a:p>
          <a:p>
            <a:pPr indent="-285750" lvl="1" marL="742950" marR="0" rtl="0" algn="just">
              <a:lnSpc>
                <a:spcPct val="100000"/>
              </a:lnSpc>
              <a:spcBef>
                <a:spcPts val="10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2.To keep track of which packets have been flooded</a:t>
            </a:r>
            <a:endParaRPr/>
          </a:p>
          <a:p>
            <a:pPr indent="-285750" lvl="1" marL="742950" marR="0" rtl="0" algn="just">
              <a:lnSpc>
                <a:spcPct val="100000"/>
              </a:lnSpc>
              <a:spcBef>
                <a:spcPts val="10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3.selective flooding</a:t>
            </a:r>
            <a:endParaRPr/>
          </a:p>
          <a:p>
            <a:pPr indent="-285750" lvl="1" marL="742950" marR="0" rtl="0" algn="just">
              <a:lnSpc>
                <a:spcPct val="100000"/>
              </a:lnSpc>
              <a:spcBef>
                <a:spcPts val="10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1" marL="742950" marR="0" rtl="0" algn="just">
              <a:lnSpc>
                <a:spcPct val="100000"/>
              </a:lnSpc>
              <a:spcBef>
                <a:spcPts val="10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To</a:t>
            </a:r>
            <a:r>
              <a:rPr b="0" i="0" lang="en-US" sz="2400" u="none" cap="none" strike="noStrike">
                <a:solidFill>
                  <a:srgbClr val="40404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choose a route between a given pair of routers, the algorithm just finds the shortest path between them on graph.</a:t>
            </a:r>
            <a:endParaRPr/>
          </a:p>
          <a:p>
            <a:pPr indent="-285750" lvl="1" marL="742950" marR="0" rtl="0" algn="just">
              <a:lnSpc>
                <a:spcPct val="100000"/>
              </a:lnSpc>
              <a:spcBef>
                <a:spcPts val="10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There are many Algorithms for computing the shortest path</a:t>
            </a:r>
            <a:endParaRPr/>
          </a:p>
          <a:p>
            <a:pPr indent="-285750" lvl="1" marL="742950" marR="0" rtl="0" algn="just">
              <a:lnSpc>
                <a:spcPct val="100000"/>
              </a:lnSpc>
              <a:spcBef>
                <a:spcPts val="1000"/>
              </a:spcBef>
              <a:spcAft>
                <a:spcPts val="0"/>
              </a:spcAft>
              <a:buClr>
                <a:schemeClr val="accent1"/>
              </a:buClr>
              <a:buSzPts val="1920"/>
              <a:buFont typeface="Noto Sans Symbols"/>
              <a:buChar char="►"/>
            </a:pPr>
            <a:r>
              <a:rPr b="0" i="0" lang="en-US" sz="2400" u="none" cap="none" strike="noStrike">
                <a:solidFill>
                  <a:schemeClr val="dk1"/>
                </a:solidFill>
                <a:latin typeface="Times New Roman"/>
                <a:ea typeface="Times New Roman"/>
                <a:cs typeface="Times New Roman"/>
                <a:sym typeface="Times New Roman"/>
              </a:rPr>
              <a:t>One of them is Dijkstra</a:t>
            </a:r>
            <a:endParaRPr/>
          </a:p>
          <a:p>
            <a:pPr indent="-163830" lvl="1" marL="742950" marR="0" rtl="0" algn="just">
              <a:lnSpc>
                <a:spcPct val="100000"/>
              </a:lnSpc>
              <a:spcBef>
                <a:spcPts val="1000"/>
              </a:spcBef>
              <a:spcAft>
                <a:spcPts val="0"/>
              </a:spcAft>
              <a:buClr>
                <a:schemeClr val="accent1"/>
              </a:buClr>
              <a:buSzPts val="1920"/>
              <a:buFont typeface="Noto Sans Symbols"/>
              <a:buNone/>
            </a:pPr>
            <a:r>
              <a:t/>
            </a:r>
            <a:endParaRPr b="0" i="0" sz="2400" u="none" cap="none" strike="noStrike">
              <a:solidFill>
                <a:srgbClr val="404040"/>
              </a:solidFill>
              <a:latin typeface="Times New Roman"/>
              <a:ea typeface="Times New Roman"/>
              <a:cs typeface="Times New Roman"/>
              <a:sym typeface="Times New Roman"/>
            </a:endParaRPr>
          </a:p>
          <a:p>
            <a:pPr indent="-163830" lvl="1" marL="742950" marR="0" rtl="0" algn="just">
              <a:lnSpc>
                <a:spcPct val="100000"/>
              </a:lnSpc>
              <a:spcBef>
                <a:spcPts val="1000"/>
              </a:spcBef>
              <a:spcAft>
                <a:spcPts val="0"/>
              </a:spcAft>
              <a:buClr>
                <a:schemeClr val="accent1"/>
              </a:buClr>
              <a:buSzPts val="1920"/>
              <a:buFont typeface="Noto Sans Symbols"/>
              <a:buNone/>
            </a:pPr>
            <a:r>
              <a:t/>
            </a:r>
            <a:endParaRPr b="0" i="0" sz="2400" u="none" cap="none" strike="noStrike">
              <a:solidFill>
                <a:srgbClr val="404040"/>
              </a:solidFill>
              <a:latin typeface="Times New Roman"/>
              <a:ea typeface="Times New Roman"/>
              <a:cs typeface="Times New Roman"/>
              <a:sym typeface="Times New Roman"/>
            </a:endParaRPr>
          </a:p>
          <a:p>
            <a:pPr indent="-163830" lvl="1" marL="742950" marR="0" rtl="0" algn="just">
              <a:lnSpc>
                <a:spcPct val="100000"/>
              </a:lnSpc>
              <a:spcBef>
                <a:spcPts val="1000"/>
              </a:spcBef>
              <a:spcAft>
                <a:spcPts val="0"/>
              </a:spcAft>
              <a:buClr>
                <a:schemeClr val="accent1"/>
              </a:buClr>
              <a:buSzPts val="1920"/>
              <a:buFont typeface="Noto Sans Symbols"/>
              <a:buNone/>
            </a:pPr>
            <a:r>
              <a:t/>
            </a:r>
            <a:endParaRPr b="0" i="0" sz="2400" u="none" cap="none" strike="noStrike">
              <a:solidFill>
                <a:srgbClr val="40404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40404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9"/>
          <p:cNvSpPr txBox="1"/>
          <p:nvPr/>
        </p:nvSpPr>
        <p:spPr>
          <a:xfrm>
            <a:off x="8589962" y="6042025"/>
            <a:ext cx="6842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1"/>
              </a:buClr>
              <a:buSzPts val="900"/>
              <a:buFont typeface="Trebuchet MS"/>
              <a:buNone/>
            </a:pPr>
            <a:fld id="{00000000-1234-1234-1234-123412341234}" type="slidenum">
              <a:rPr b="0" i="0" lang="en-US" sz="900" u="none">
                <a:solidFill>
                  <a:schemeClr val="accent1"/>
                </a:solidFill>
                <a:latin typeface="Trebuchet MS"/>
                <a:ea typeface="Trebuchet MS"/>
                <a:cs typeface="Trebuchet MS"/>
                <a:sym typeface="Trebuchet MS"/>
              </a:rPr>
              <a:t>‹#›</a:t>
            </a:fld>
            <a:endParaRPr/>
          </a:p>
        </p:txBody>
      </p:sp>
      <p:sp>
        <p:nvSpPr>
          <p:cNvPr id="265" name="Google Shape;265;p9"/>
          <p:cNvSpPr txBox="1"/>
          <p:nvPr>
            <p:ph idx="1" type="body"/>
          </p:nvPr>
        </p:nvSpPr>
        <p:spPr>
          <a:xfrm>
            <a:off x="238125" y="314325"/>
            <a:ext cx="11622087" cy="5954712"/>
          </a:xfrm>
          <a:prstGeom prst="rect">
            <a:avLst/>
          </a:prstGeom>
          <a:noFill/>
          <a:ln>
            <a:noFill/>
          </a:ln>
        </p:spPr>
        <p:txBody>
          <a:bodyPr anchorCtr="0" anchor="t" bIns="45700" lIns="91425" spcFirstLastPara="1" rIns="91425" wrap="square" tIns="45700">
            <a:noAutofit/>
          </a:bodyPr>
          <a:lstStyle/>
          <a:p>
            <a:pPr indent="-609600" lvl="0" marL="609600" rtl="0" algn="just">
              <a:lnSpc>
                <a:spcPct val="100000"/>
              </a:lnSpc>
              <a:spcBef>
                <a:spcPts val="0"/>
              </a:spcBef>
              <a:spcAft>
                <a:spcPts val="0"/>
              </a:spcAft>
              <a:buSzPts val="3360"/>
              <a:buNone/>
            </a:pPr>
            <a:r>
              <a:rPr b="1" i="0" lang="en-US" sz="4200" u="none">
                <a:solidFill>
                  <a:srgbClr val="404040"/>
                </a:solidFill>
                <a:latin typeface="Times New Roman"/>
                <a:ea typeface="Times New Roman"/>
                <a:cs typeface="Times New Roman"/>
                <a:sym typeface="Times New Roman"/>
              </a:rPr>
              <a:t>5.2.4    </a:t>
            </a:r>
            <a:r>
              <a:rPr b="1" i="0" lang="en-US" sz="4000" u="none">
                <a:solidFill>
                  <a:srgbClr val="404040"/>
                </a:solidFill>
                <a:latin typeface="Times New Roman"/>
                <a:ea typeface="Times New Roman"/>
                <a:cs typeface="Times New Roman"/>
                <a:sym typeface="Times New Roman"/>
              </a:rPr>
              <a:t>Distance Vector Routing</a:t>
            </a:r>
            <a:r>
              <a:rPr b="1" i="0" lang="en-US" sz="4200" u="none">
                <a:solidFill>
                  <a:srgbClr val="404040"/>
                </a:solidFill>
                <a:latin typeface="Times New Roman"/>
                <a:ea typeface="Times New Roman"/>
                <a:cs typeface="Times New Roman"/>
                <a:sym typeface="Times New Roman"/>
              </a:rPr>
              <a:t>s</a:t>
            </a:r>
            <a:endParaRPr/>
          </a:p>
          <a:p>
            <a:pPr indent="-129540" lvl="0" marL="342900" rtl="0" algn="l">
              <a:spcBef>
                <a:spcPts val="1000"/>
              </a:spcBef>
              <a:spcAft>
                <a:spcPts val="0"/>
              </a:spcAft>
              <a:buSzPts val="3360"/>
              <a:buNone/>
            </a:pPr>
            <a:r>
              <a:t/>
            </a:r>
            <a:endParaRPr b="1" i="0" sz="4200" u="none">
              <a:solidFill>
                <a:srgbClr val="404040"/>
              </a:solidFill>
              <a:latin typeface="Times New Roman"/>
              <a:ea typeface="Times New Roman"/>
              <a:cs typeface="Times New Roman"/>
              <a:sym typeface="Times New Roman"/>
            </a:endParaRPr>
          </a:p>
        </p:txBody>
      </p:sp>
      <p:sp>
        <p:nvSpPr>
          <p:cNvPr id="266" name="Google Shape;266;p9"/>
          <p:cNvSpPr txBox="1"/>
          <p:nvPr/>
        </p:nvSpPr>
        <p:spPr>
          <a:xfrm>
            <a:off x="-231775" y="1449387"/>
            <a:ext cx="12192000" cy="481965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accent1"/>
              </a:buClr>
              <a:buSzPts val="2880"/>
              <a:buFont typeface="Noto Sans Symbols"/>
              <a:buChar char="►"/>
            </a:pPr>
            <a:r>
              <a:rPr b="0" i="0" lang="en-US" sz="3600" u="none" cap="none" strike="noStrike">
                <a:solidFill>
                  <a:srgbClr val="404040"/>
                </a:solidFill>
                <a:latin typeface="Times New Roman"/>
                <a:ea typeface="Times New Roman"/>
                <a:cs typeface="Times New Roman"/>
                <a:sym typeface="Times New Roman"/>
              </a:rPr>
              <a:t> </a:t>
            </a:r>
            <a:r>
              <a:rPr b="0" i="0" lang="en-US" sz="3200" u="none" cap="none" strike="noStrike">
                <a:solidFill>
                  <a:schemeClr val="dk1"/>
                </a:solidFill>
                <a:latin typeface="Times New Roman"/>
                <a:ea typeface="Times New Roman"/>
                <a:cs typeface="Times New Roman"/>
                <a:sym typeface="Times New Roman"/>
              </a:rPr>
              <a:t>Distance vector routing algorithms operate by having each router maintain a table (i.e, a vector) giving the best known distance to each destination and which line to use to get there. </a:t>
            </a:r>
            <a:endParaRPr/>
          </a:p>
          <a:p>
            <a:pPr indent="-285750" lvl="1" marL="742950" marR="0" rtl="0" algn="just">
              <a:lnSpc>
                <a:spcPct val="100000"/>
              </a:lnSpc>
              <a:spcBef>
                <a:spcPts val="100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These tables are updated by exchanging information with the neighbors. </a:t>
            </a:r>
            <a:endParaRPr/>
          </a:p>
          <a:p>
            <a:pPr indent="-285750" lvl="1" marL="742950" marR="0" rtl="0" algn="just">
              <a:lnSpc>
                <a:spcPct val="100000"/>
              </a:lnSpc>
              <a:spcBef>
                <a:spcPts val="1000"/>
              </a:spcBef>
              <a:spcAft>
                <a:spcPts val="0"/>
              </a:spcAft>
              <a:buClr>
                <a:schemeClr val="accent1"/>
              </a:buClr>
              <a:buSzPts val="2560"/>
              <a:buFont typeface="Noto Sans Symbols"/>
              <a:buChar char="►"/>
            </a:pPr>
            <a:r>
              <a:rPr b="0" i="0" lang="en-US" sz="3200" u="none" cap="none" strike="noStrike">
                <a:solidFill>
                  <a:schemeClr val="dk1"/>
                </a:solidFill>
                <a:latin typeface="Times New Roman"/>
                <a:ea typeface="Times New Roman"/>
                <a:cs typeface="Times New Roman"/>
                <a:sym typeface="Times New Roman"/>
              </a:rPr>
              <a:t>The distance vector routing algorithm is sometimes called by other names, Bellman-Ford routing algorithm and the Ford-Fulkerson algorithm,.</a:t>
            </a:r>
            <a:endParaRPr b="0" i="0" sz="3200" u="none" cap="none" strike="noStrike">
              <a:solidFill>
                <a:srgbClr val="404040"/>
              </a:solidFill>
              <a:latin typeface="Times New Roman"/>
              <a:ea typeface="Times New Roman"/>
              <a:cs typeface="Times New Roman"/>
              <a:sym typeface="Times New Roman"/>
            </a:endParaRPr>
          </a:p>
          <a:p>
            <a:pPr indent="-102869" lvl="1" marL="742950" marR="0" rtl="0" algn="just">
              <a:lnSpc>
                <a:spcPct val="100000"/>
              </a:lnSpc>
              <a:spcBef>
                <a:spcPts val="1000"/>
              </a:spcBef>
              <a:spcAft>
                <a:spcPts val="0"/>
              </a:spcAft>
              <a:buClr>
                <a:schemeClr val="accent1"/>
              </a:buClr>
              <a:buSzPts val="2880"/>
              <a:buFont typeface="Noto Sans Symbols"/>
              <a:buNone/>
            </a:pPr>
            <a:r>
              <a:t/>
            </a:r>
            <a:endParaRPr b="0" i="0" sz="3600" u="none" cap="none" strike="noStrike">
              <a:solidFill>
                <a:srgbClr val="40404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3600" u="none" cap="none" strike="noStrike">
              <a:solidFill>
                <a:srgbClr val="40404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2019-02-09T16:43:54Z</dcterms:created>
  <dc:creator>Rasika Naik</dc:creator>
</cp:coreProperties>
</file>