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5" r:id="rId7"/>
    <p:sldMasterId id="2147483657" r:id="rId8"/>
    <p:sldMasterId id="2147483659" r:id="rId9"/>
    <p:sldMasterId id="2147483661" r:id="rId10"/>
    <p:sldMasterId id="2147483663" r:id="rId11"/>
    <p:sldMasterId id="2147483665" r:id="rId12"/>
    <p:sldMasterId id="2147483667"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Lst>
  <p:sldSz cy="6858000" cx="9144000"/>
  <p:notesSz cx="6858000" cy="9144000"/>
  <p:embeddedFontLst>
    <p:embeddedFont>
      <p:font typeface="Gill Sans"/>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5" roundtripDataSignature="AMtx7mj6k+Fs8F+K7/0jOjV9kPFEom/d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E0F8ED-71FC-488D-BBAB-2C22B0DB1282}">
  <a:tblStyle styleId="{91E0F8ED-71FC-488D-BBAB-2C22B0DB128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4.xml"/><Relationship Id="rId47" Type="http://schemas.openxmlformats.org/officeDocument/2006/relationships/slide" Target="slides/slide33.xml"/><Relationship Id="rId49" Type="http://schemas.openxmlformats.org/officeDocument/2006/relationships/slide" Target="slides/slide3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slide" Target="slides/slide21.xml"/><Relationship Id="rId34" Type="http://schemas.openxmlformats.org/officeDocument/2006/relationships/slide" Target="slides/slide20.xml"/><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20" Type="http://schemas.openxmlformats.org/officeDocument/2006/relationships/slide" Target="slides/slide6.xml"/><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slide" Target="slides/slide37.xml"/><Relationship Id="rId50" Type="http://schemas.openxmlformats.org/officeDocument/2006/relationships/slide" Target="slides/slide36.xml"/><Relationship Id="rId53" Type="http://schemas.openxmlformats.org/officeDocument/2006/relationships/font" Target="fonts/GillSans-regular.fntdata"/><Relationship Id="rId52" Type="http://schemas.openxmlformats.org/officeDocument/2006/relationships/slide" Target="slides/slide38.xml"/><Relationship Id="rId11" Type="http://schemas.openxmlformats.org/officeDocument/2006/relationships/slideMaster" Target="slideMasters/slideMaster7.xml"/><Relationship Id="rId55" Type="http://customschemas.google.com/relationships/presentationmetadata" Target="metadata"/><Relationship Id="rId10" Type="http://schemas.openxmlformats.org/officeDocument/2006/relationships/slideMaster" Target="slideMasters/slideMaster6.xml"/><Relationship Id="rId54" Type="http://schemas.openxmlformats.org/officeDocument/2006/relationships/font" Target="fonts/GillSans-bold.fntdata"/><Relationship Id="rId13" Type="http://schemas.openxmlformats.org/officeDocument/2006/relationships/slideMaster" Target="slideMasters/slideMaster9.xml"/><Relationship Id="rId12" Type="http://schemas.openxmlformats.org/officeDocument/2006/relationships/slideMaster" Target="slideMasters/slideMaster8.xml"/><Relationship Id="rId15" Type="http://schemas.openxmlformats.org/officeDocument/2006/relationships/slide" Target="slides/slide1.xml"/><Relationship Id="rId14" Type="http://schemas.openxmlformats.org/officeDocument/2006/relationships/notesMaster" Target="notesMasters/notesMaster1.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8" name="Google Shape;22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6" name="Google Shape;2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overcome the problems of repetitions and order independence in ECB, want some way of making the ciphertext dependent on </a:t>
            </a:r>
            <a:r>
              <a:rPr b="1" lang="en-US"/>
              <a:t>all</a:t>
            </a:r>
            <a:r>
              <a:rPr lang="en-US"/>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3" name="Google Shape;24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 3-12.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1" name="Google Shape;26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If the data is only available a bit/byte at a time (eg. terminal session, sensor value etc), then must use some other approach to encrypting it, so as not to delay the info. Idea here is to use the block cipher essentially as a </a:t>
            </a:r>
            <a:r>
              <a:rPr b="1" lang="en-US"/>
              <a:t>pseudo-random number</a:t>
            </a:r>
            <a:r>
              <a:rPr lang="en-US"/>
              <a:t> generator (see stream cipher lecture later) and to combine these "random" bits with the message. Note as mentioned before, XOR is an easily inverted operator (just XOR with same thing again to undo). Again start with an IV to get things going, then use the ciphertext as the next input. As originally defined, idea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mode, the most efficient. This is the usual choice for quantities of stream oriented data, and for authentication use.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6" name="Google Shape;2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 3-13.</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0" name="Google Shape;29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8" name="Google Shape;29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20" name="Google Shape;32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 3-14.</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35" name="Google Shape;3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Because the "random" bits are independent of the message, they must </a:t>
            </a:r>
            <a:r>
              <a:rPr b="1" lang="en-US"/>
              <a:t>never ever</a:t>
            </a:r>
            <a:r>
              <a:rPr lang="en-US"/>
              <a:t> be used more than once (otherwise the 2 ciphertexts can be combined, cancelling these bits, and leaving a "book" cipher to solve). Also, as noted, should only ever use a full block feedback ie OFB-64 mode.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55" name="Google Shape;35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 3-15.</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68" name="Google Shape;3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7" name="Google Shape;1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 3-11.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0"/>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0"/>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2" name="Google Shape;22;p40"/>
          <p:cNvSpPr txBox="1"/>
          <p:nvPr>
            <p:ph idx="10" type="dt"/>
          </p:nvPr>
        </p:nvSpPr>
        <p:spPr>
          <a:xfrm>
            <a:off x="6400800" y="6354762"/>
            <a:ext cx="2286000" cy="3667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0"/>
          <p:cNvSpPr txBox="1"/>
          <p:nvPr>
            <p:ph idx="11" type="ftr"/>
          </p:nvPr>
        </p:nvSpPr>
        <p:spPr>
          <a:xfrm>
            <a:off x="2898775" y="6354762"/>
            <a:ext cx="3475037" cy="3667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0"/>
          <p:cNvSpPr txBox="1"/>
          <p:nvPr>
            <p:ph idx="12" type="sldNum"/>
          </p:nvPr>
        </p:nvSpPr>
        <p:spPr>
          <a:xfrm>
            <a:off x="1216025" y="6354762"/>
            <a:ext cx="1219200" cy="366712"/>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6" name="Shape 126"/>
        <p:cNvGrpSpPr/>
        <p:nvPr/>
      </p:nvGrpSpPr>
      <p:grpSpPr>
        <a:xfrm>
          <a:off x="0" y="0"/>
          <a:ext cx="0" cy="0"/>
          <a:chOff x="0" y="0"/>
          <a:chExt cx="0" cy="0"/>
        </a:xfrm>
      </p:grpSpPr>
      <p:sp>
        <p:nvSpPr>
          <p:cNvPr id="127" name="Google Shape;127;p55"/>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5"/>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29" name="Google Shape;129;p55"/>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30" name="Google Shape;130;p55"/>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5"/>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5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2" name="Shape 142"/>
        <p:cNvGrpSpPr/>
        <p:nvPr/>
      </p:nvGrpSpPr>
      <p:grpSpPr>
        <a:xfrm>
          <a:off x="0" y="0"/>
          <a:ext cx="0" cy="0"/>
          <a:chOff x="0" y="0"/>
          <a:chExt cx="0" cy="0"/>
        </a:xfrm>
      </p:grpSpPr>
      <p:sp>
        <p:nvSpPr>
          <p:cNvPr id="143" name="Google Shape;143;p57"/>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57"/>
          <p:cNvSpPr/>
          <p:nvPr>
            <p:ph idx="2" type="pic"/>
          </p:nvPr>
        </p:nvSpPr>
        <p:spPr>
          <a:xfrm>
            <a:off x="457200" y="1905000"/>
            <a:ext cx="8229600" cy="4270248"/>
          </a:xfrm>
          <a:prstGeom prst="rect">
            <a:avLst/>
          </a:prstGeom>
          <a:solidFill>
            <a:srgbClr val="BABABA"/>
          </a:solidFill>
          <a:ln>
            <a:noFill/>
          </a:ln>
        </p:spPr>
      </p:sp>
      <p:sp>
        <p:nvSpPr>
          <p:cNvPr id="145" name="Google Shape;145;p57"/>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46" name="Google Shape;146;p5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58" name="Shape 158"/>
        <p:cNvGrpSpPr/>
        <p:nvPr/>
      </p:nvGrpSpPr>
      <p:grpSpPr>
        <a:xfrm>
          <a:off x="0" y="0"/>
          <a:ext cx="0" cy="0"/>
          <a:chOff x="0" y="0"/>
          <a:chExt cx="0" cy="0"/>
        </a:xfrm>
      </p:grpSpPr>
      <p:sp>
        <p:nvSpPr>
          <p:cNvPr id="159" name="Google Shape;159;p59"/>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61" name="Google Shape;161;p59"/>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59"/>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9"/>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4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4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5"/>
          <p:cNvSpPr txBox="1"/>
          <p:nvPr>
            <p:ph idx="1" type="body"/>
          </p:nvPr>
        </p:nvSpPr>
        <p:spPr>
          <a:xfrm rot="5400000">
            <a:off x="2116932" y="-440532"/>
            <a:ext cx="4910137" cy="8229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3" name="Google Shape;43;p45"/>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5"/>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46"/>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46"/>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0" name="Google Shape;50;p46"/>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1" name="Google Shape;51;p46"/>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4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4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47"/>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47"/>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1" name="Shape 71"/>
        <p:cNvGrpSpPr/>
        <p:nvPr/>
      </p:nvGrpSpPr>
      <p:grpSpPr>
        <a:xfrm>
          <a:off x="0" y="0"/>
          <a:ext cx="0" cy="0"/>
          <a:chOff x="0" y="0"/>
          <a:chExt cx="0" cy="0"/>
        </a:xfrm>
      </p:grpSpPr>
      <p:sp>
        <p:nvSpPr>
          <p:cNvPr id="72" name="Google Shape;72;p44"/>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4" name="Shape 84"/>
        <p:cNvGrpSpPr/>
        <p:nvPr/>
      </p:nvGrpSpPr>
      <p:grpSpPr>
        <a:xfrm>
          <a:off x="0" y="0"/>
          <a:ext cx="0" cy="0"/>
          <a:chOff x="0" y="0"/>
          <a:chExt cx="0" cy="0"/>
        </a:xfrm>
      </p:grpSpPr>
      <p:sp>
        <p:nvSpPr>
          <p:cNvPr id="85" name="Google Shape;85;p49"/>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lt2"/>
              </a:buClr>
              <a:buSzPts val="3200"/>
              <a:buFont typeface="Bookman Old Style"/>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9"/>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7" name="Google Shape;87;p49"/>
          <p:cNvSpPr txBox="1"/>
          <p:nvPr>
            <p:ph idx="10" type="dt"/>
          </p:nvPr>
        </p:nvSpPr>
        <p:spPr>
          <a:xfrm>
            <a:off x="6400800" y="6354762"/>
            <a:ext cx="2286000" cy="3667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9"/>
          <p:cNvSpPr txBox="1"/>
          <p:nvPr>
            <p:ph idx="11" type="ftr"/>
          </p:nvPr>
        </p:nvSpPr>
        <p:spPr>
          <a:xfrm>
            <a:off x="2898775" y="6354762"/>
            <a:ext cx="3475037" cy="366712"/>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9"/>
          <p:cNvSpPr txBox="1"/>
          <p:nvPr>
            <p:ph idx="12" type="sldNum"/>
          </p:nvPr>
        </p:nvSpPr>
        <p:spPr>
          <a:xfrm>
            <a:off x="1069975" y="6354762"/>
            <a:ext cx="1520825" cy="366712"/>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51"/>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5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13" name="Shape 113"/>
        <p:cNvGrpSpPr/>
        <p:nvPr/>
      </p:nvGrpSpPr>
      <p:grpSpPr>
        <a:xfrm>
          <a:off x="0" y="0"/>
          <a:ext cx="0" cy="0"/>
          <a:chOff x="0" y="0"/>
          <a:chExt cx="0" cy="0"/>
        </a:xfrm>
      </p:grpSpPr>
      <p:sp>
        <p:nvSpPr>
          <p:cNvPr id="114" name="Google Shape;114;p5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5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theme" Target="../theme/theme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nvSpPr>
        <p:spPr>
          <a:xfrm>
            <a:off x="904875" y="3648075"/>
            <a:ext cx="7315200" cy="1279525"/>
          </a:xfrm>
          <a:prstGeom prst="rect">
            <a:avLst/>
          </a:prstGeom>
          <a:noFill/>
          <a:ln cap="rnd"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Google Shape;11;p39"/>
          <p:cNvSpPr txBox="1"/>
          <p:nvPr/>
        </p:nvSpPr>
        <p:spPr>
          <a:xfrm>
            <a:off x="914400" y="5048250"/>
            <a:ext cx="7315200" cy="685800"/>
          </a:xfrm>
          <a:prstGeom prst="rect">
            <a:avLst/>
          </a:prstGeom>
          <a:noFill/>
          <a:ln cap="rnd" cmpd="sng" w="952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 name="Google Shape;12;p39"/>
          <p:cNvSpPr txBox="1"/>
          <p:nvPr/>
        </p:nvSpPr>
        <p:spPr>
          <a:xfrm>
            <a:off x="904875" y="3648075"/>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3" name="Google Shape;13;p39"/>
          <p:cNvSpPr txBox="1"/>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3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5" name="Google Shape;15;p39"/>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6" name="Google Shape;16;p39"/>
          <p:cNvSpPr txBox="1"/>
          <p:nvPr>
            <p:ph idx="10" type="dt"/>
          </p:nvPr>
        </p:nvSpPr>
        <p:spPr>
          <a:xfrm>
            <a:off x="6400800" y="6354762"/>
            <a:ext cx="2286000" cy="366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 name="Google Shape;17;p39"/>
          <p:cNvSpPr txBox="1"/>
          <p:nvPr>
            <p:ph idx="11" type="ftr"/>
          </p:nvPr>
        </p:nvSpPr>
        <p:spPr>
          <a:xfrm>
            <a:off x="2898775" y="6354762"/>
            <a:ext cx="3475037" cy="366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8" name="Google Shape;18;p39"/>
          <p:cNvSpPr txBox="1"/>
          <p:nvPr>
            <p:ph idx="12" type="sldNum"/>
          </p:nvPr>
        </p:nvSpPr>
        <p:spPr>
          <a:xfrm>
            <a:off x="1216025" y="6354762"/>
            <a:ext cx="1219200" cy="366712"/>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4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27" name="Google Shape;27;p41"/>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28" name="Google Shape;28;p41"/>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29" name="Google Shape;29;p41"/>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0" name="Google Shape;30;p41"/>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cxnSp>
        <p:nvCxnSpPr>
          <p:cNvPr id="31" name="Google Shape;31;p41"/>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32" name="Google Shape;32;p41"/>
          <p:cNvCxnSpPr/>
          <p:nvPr/>
        </p:nvCxnSpPr>
        <p:spPr>
          <a:xfrm>
            <a:off x="457200" y="1143000"/>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33" name="Google Shape;33;p41"/>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cxnSp>
        <p:nvCxnSpPr>
          <p:cNvPr id="63" name="Google Shape;63;p43"/>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64" name="Google Shape;64;p43"/>
          <p:cNvCxnSpPr/>
          <p:nvPr/>
        </p:nvCxnSpPr>
        <p:spPr>
          <a:xfrm>
            <a:off x="457200" y="1143000"/>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65" name="Google Shape;65;p43"/>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4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67" name="Google Shape;67;p43"/>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68" name="Google Shape;68;p43"/>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9" name="Google Shape;69;p43"/>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0" name="Google Shape;70;p43"/>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6" name="Shape 76"/>
        <p:cNvGrpSpPr/>
        <p:nvPr/>
      </p:nvGrpSpPr>
      <p:grpSpPr>
        <a:xfrm>
          <a:off x="0" y="0"/>
          <a:ext cx="0" cy="0"/>
          <a:chOff x="0" y="0"/>
          <a:chExt cx="0" cy="0"/>
        </a:xfrm>
      </p:grpSpPr>
      <p:sp>
        <p:nvSpPr>
          <p:cNvPr id="77" name="Google Shape;77;p48"/>
          <p:cNvSpPr txBox="1"/>
          <p:nvPr/>
        </p:nvSpPr>
        <p:spPr>
          <a:xfrm>
            <a:off x="914400" y="2819400"/>
            <a:ext cx="7315200" cy="1279525"/>
          </a:xfrm>
          <a:prstGeom prst="rect">
            <a:avLst/>
          </a:prstGeom>
          <a:noFill/>
          <a:ln cap="rnd"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8" name="Google Shape;78;p48"/>
          <p:cNvSpPr txBox="1"/>
          <p:nvPr/>
        </p:nvSpPr>
        <p:spPr>
          <a:xfrm>
            <a:off x="914400" y="2819400"/>
            <a:ext cx="228600" cy="1279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79" name="Google Shape;79;p4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9pPr>
          </a:lstStyle>
          <a:p/>
        </p:txBody>
      </p:sp>
      <p:sp>
        <p:nvSpPr>
          <p:cNvPr id="80" name="Google Shape;80;p48"/>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lt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81" name="Google Shape;81;p48"/>
          <p:cNvSpPr txBox="1"/>
          <p:nvPr>
            <p:ph idx="10" type="dt"/>
          </p:nvPr>
        </p:nvSpPr>
        <p:spPr>
          <a:xfrm>
            <a:off x="6400800" y="6354762"/>
            <a:ext cx="2286000" cy="366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82" name="Google Shape;82;p48"/>
          <p:cNvSpPr txBox="1"/>
          <p:nvPr>
            <p:ph idx="11" type="ftr"/>
          </p:nvPr>
        </p:nvSpPr>
        <p:spPr>
          <a:xfrm>
            <a:off x="2898775" y="6354762"/>
            <a:ext cx="3475037" cy="366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83" name="Google Shape;83;p48"/>
          <p:cNvSpPr txBox="1"/>
          <p:nvPr>
            <p:ph idx="12" type="sldNum"/>
          </p:nvPr>
        </p:nvSpPr>
        <p:spPr>
          <a:xfrm>
            <a:off x="1069975" y="6354762"/>
            <a:ext cx="1520825" cy="366712"/>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cxnSp>
        <p:nvCxnSpPr>
          <p:cNvPr id="91" name="Google Shape;91;p50"/>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92" name="Google Shape;92;p50"/>
          <p:cNvCxnSpPr/>
          <p:nvPr/>
        </p:nvCxnSpPr>
        <p:spPr>
          <a:xfrm>
            <a:off x="457200" y="1143000"/>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93" name="Google Shape;93;p5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4" name="Google Shape;94;p50"/>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 name="Google Shape;95;p5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96" name="Google Shape;96;p50"/>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97" name="Google Shape;97;p50"/>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8" name="Google Shape;98;p50"/>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9" name="Google Shape;99;p50"/>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cxnSp>
        <p:nvCxnSpPr>
          <p:cNvPr id="106" name="Google Shape;106;p52"/>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107" name="Google Shape;107;p52"/>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8" name="Google Shape;108;p5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09" name="Google Shape;109;p52"/>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10" name="Google Shape;110;p52"/>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1" name="Google Shape;111;p52"/>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12" name="Google Shape;112;p52"/>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cxnSp>
        <p:nvCxnSpPr>
          <p:cNvPr id="118" name="Google Shape;118;p54"/>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cxnSp>
        <p:nvCxnSpPr>
          <p:cNvPr id="119" name="Google Shape;119;p54"/>
          <p:cNvCxnSpPr/>
          <p:nvPr/>
        </p:nvCxnSpPr>
        <p:spPr>
          <a:xfrm rot="5400000">
            <a:off x="3160712" y="3324225"/>
            <a:ext cx="6035675" cy="0"/>
          </a:xfrm>
          <a:prstGeom prst="straightConnector1">
            <a:avLst/>
          </a:prstGeom>
          <a:noFill/>
          <a:ln cap="flat" cmpd="sng" w="9525">
            <a:solidFill>
              <a:schemeClr val="accent2"/>
            </a:solidFill>
            <a:prstDash val="solid"/>
            <a:miter lim="800000"/>
            <a:headEnd len="med" w="med" type="none"/>
            <a:tailEnd len="med" w="med" type="none"/>
          </a:ln>
        </p:spPr>
      </p:cxnSp>
      <p:sp>
        <p:nvSpPr>
          <p:cNvPr id="120" name="Google Shape;120;p54"/>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1" name="Google Shape;121;p5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22" name="Google Shape;122;p54"/>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3" name="Google Shape;123;p54"/>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4" name="Google Shape;124;p54"/>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5" name="Google Shape;125;p54"/>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3" name="Shape 133"/>
        <p:cNvGrpSpPr/>
        <p:nvPr/>
      </p:nvGrpSpPr>
      <p:grpSpPr>
        <a:xfrm>
          <a:off x="0" y="0"/>
          <a:ext cx="0" cy="0"/>
          <a:chOff x="0" y="0"/>
          <a:chExt cx="0" cy="0"/>
        </a:xfrm>
      </p:grpSpPr>
      <p:cxnSp>
        <p:nvCxnSpPr>
          <p:cNvPr id="134" name="Google Shape;134;p56"/>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135" name="Google Shape;135;p56"/>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36" name="Google Shape;136;p56"/>
          <p:cNvSpPr txBox="1"/>
          <p:nvPr/>
        </p:nvSpPr>
        <p:spPr>
          <a:xfrm>
            <a:off x="457200" y="500062"/>
            <a:ext cx="182562"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37" name="Google Shape;137;p5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lt2"/>
                </a:solidFill>
                <a:latin typeface="Bookman Old Style"/>
                <a:ea typeface="Bookman Old Style"/>
                <a:cs typeface="Bookman Old Style"/>
                <a:sym typeface="Bookman Old Style"/>
              </a:defRPr>
            </a:lvl9pPr>
          </a:lstStyle>
          <a:p/>
        </p:txBody>
      </p:sp>
      <p:sp>
        <p:nvSpPr>
          <p:cNvPr id="138" name="Google Shape;138;p56"/>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lt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139" name="Google Shape;139;p56"/>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0" name="Google Shape;140;p56"/>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1" name="Google Shape;141;p56"/>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cxnSp>
        <p:nvCxnSpPr>
          <p:cNvPr id="150" name="Google Shape;150;p58"/>
          <p:cNvCxnSpPr/>
          <p:nvPr/>
        </p:nvCxnSpPr>
        <p:spPr>
          <a:xfrm>
            <a:off x="457200" y="6353175"/>
            <a:ext cx="8229600" cy="0"/>
          </a:xfrm>
          <a:prstGeom prst="straightConnector1">
            <a:avLst/>
          </a:prstGeom>
          <a:noFill/>
          <a:ln cap="flat" cmpd="sng" w="9525">
            <a:solidFill>
              <a:schemeClr val="accent2"/>
            </a:solidFill>
            <a:prstDash val="solid"/>
            <a:miter lim="800000"/>
            <a:headEnd len="med" w="med" type="none"/>
            <a:tailEnd len="med" w="med" type="none"/>
          </a:ln>
        </p:spPr>
      </p:cxnSp>
      <p:sp>
        <p:nvSpPr>
          <p:cNvPr id="151" name="Google Shape;151;p58"/>
          <p:cNvSpPr/>
          <p:nvPr/>
        </p:nvSpPr>
        <p:spPr>
          <a:xfrm rot="5400000">
            <a:off x="419100" y="6467475"/>
            <a:ext cx="190500" cy="12065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52" name="Google Shape;152;p58"/>
          <p:cNvCxnSpPr/>
          <p:nvPr/>
        </p:nvCxnSpPr>
        <p:spPr>
          <a:xfrm rot="5400000">
            <a:off x="3630612" y="3201987"/>
            <a:ext cx="5851525" cy="0"/>
          </a:xfrm>
          <a:prstGeom prst="straightConnector1">
            <a:avLst/>
          </a:prstGeom>
          <a:noFill/>
          <a:ln cap="flat" cmpd="sng" w="9525">
            <a:solidFill>
              <a:schemeClr val="accent2"/>
            </a:solidFill>
            <a:prstDash val="solid"/>
            <a:miter lim="800000"/>
            <a:headEnd len="med" w="med" type="none"/>
            <a:tailEnd len="med" w="med" type="none"/>
          </a:ln>
        </p:spPr>
      </p:cxnSp>
      <p:sp>
        <p:nvSpPr>
          <p:cNvPr id="153" name="Google Shape;153;p5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1pPr>
            <a:lvl2pPr lvl="1"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2pPr>
            <a:lvl3pPr lvl="2"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3pPr>
            <a:lvl4pPr lvl="3"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4pPr>
            <a:lvl5pPr lvl="4"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5pPr>
            <a:lvl6pPr lvl="5"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6pPr>
            <a:lvl7pPr lvl="6"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7pPr>
            <a:lvl8pPr lvl="7"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8pPr>
            <a:lvl9pPr lvl="8" marR="0" rtl="0" algn="l">
              <a:spcBef>
                <a:spcPts val="0"/>
              </a:spcBef>
              <a:spcAft>
                <a:spcPts val="0"/>
              </a:spcAft>
              <a:buSzPts val="1400"/>
              <a:buNone/>
              <a:defRPr b="0" i="0" sz="3200" u="none" cap="none" strike="noStrike">
                <a:solidFill>
                  <a:schemeClr val="dk2"/>
                </a:solidFill>
                <a:latin typeface="Bookman Old Style"/>
                <a:ea typeface="Bookman Old Style"/>
                <a:cs typeface="Bookman Old Style"/>
                <a:sym typeface="Bookman Old Style"/>
              </a:defRPr>
            </a:lvl9pPr>
          </a:lstStyle>
          <a:p/>
        </p:txBody>
      </p:sp>
      <p:sp>
        <p:nvSpPr>
          <p:cNvPr id="154" name="Google Shape;154;p58"/>
          <p:cNvSpPr txBox="1"/>
          <p:nvPr>
            <p:ph idx="1" type="body"/>
          </p:nvPr>
        </p:nvSpPr>
        <p:spPr>
          <a:xfrm>
            <a:off x="457200" y="1219200"/>
            <a:ext cx="8229600" cy="4910137"/>
          </a:xfrm>
          <a:prstGeom prst="rect">
            <a:avLst/>
          </a:prstGeom>
          <a:noFill/>
          <a:ln>
            <a:noFill/>
          </a:ln>
        </p:spPr>
        <p:txBody>
          <a:bodyPr anchorCtr="0" anchor="t" bIns="45700" lIns="91425" spcFirstLastPara="1" rIns="91425" wrap="square" tIns="45700">
            <a:no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CBCBC"/>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2B4"/>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55" name="Google Shape;155;p58"/>
          <p:cNvSpPr txBox="1"/>
          <p:nvPr>
            <p:ph idx="10" type="dt"/>
          </p:nvPr>
        </p:nvSpPr>
        <p:spPr>
          <a:xfrm>
            <a:off x="6400800" y="6356350"/>
            <a:ext cx="2289175"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6" name="Google Shape;156;p58"/>
          <p:cNvSpPr txBox="1"/>
          <p:nvPr>
            <p:ph idx="11" type="ftr"/>
          </p:nvPr>
        </p:nvSpPr>
        <p:spPr>
          <a:xfrm>
            <a:off x="2898775" y="6356350"/>
            <a:ext cx="3505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7" name="Google Shape;157;p58"/>
          <p:cNvSpPr txBox="1"/>
          <p:nvPr>
            <p:ph idx="12" type="sldNum"/>
          </p:nvPr>
        </p:nvSpPr>
        <p:spPr>
          <a:xfrm>
            <a:off x="612775" y="6356350"/>
            <a:ext cx="1981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1pPr>
            <a:lvl2pPr indent="0" lvl="1"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2pPr>
            <a:lvl3pPr indent="0" lvl="2"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3pPr>
            <a:lvl4pPr indent="0" lvl="3"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4pPr>
            <a:lvl5pPr indent="0" lvl="4"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5pPr>
            <a:lvl6pPr indent="0" lvl="5"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6pPr>
            <a:lvl7pPr indent="0" lvl="6"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7pPr>
            <a:lvl8pPr indent="0" lvl="7"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8pPr>
            <a:lvl9pPr indent="0" lvl="8" marL="0" marR="0" rtl="0" algn="l">
              <a:lnSpc>
                <a:spcPct val="100000"/>
              </a:lnSpc>
              <a:spcBef>
                <a:spcPts val="0"/>
              </a:spcBef>
              <a:spcAft>
                <a:spcPts val="0"/>
              </a:spcAft>
              <a:buClr>
                <a:schemeClr val="dk2"/>
              </a:buClr>
              <a:buSzPts val="1400"/>
              <a:buFont typeface="Arial"/>
              <a:buNone/>
              <a:defRPr b="0" i="0" sz="1400" u="non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dk1"/>
              </a:buClr>
              <a:buSzPts val="3200"/>
              <a:buFont typeface="Bookman Old Style"/>
              <a:buNone/>
            </a:pPr>
            <a:r>
              <a:rPr b="0" i="0" lang="en-US" sz="3200" u="none">
                <a:solidFill>
                  <a:schemeClr val="dk1"/>
                </a:solidFill>
                <a:latin typeface="Bookman Old Style"/>
                <a:ea typeface="Bookman Old Style"/>
                <a:cs typeface="Bookman Old Style"/>
                <a:sym typeface="Bookman Old Style"/>
              </a:rPr>
              <a:t>Modes of Operation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Bookman Old Style"/>
              <a:buNone/>
            </a:pPr>
            <a:r>
              <a:rPr b="0" i="0" lang="en-US" sz="3600" u="none">
                <a:solidFill>
                  <a:schemeClr val="dk2"/>
                </a:solidFill>
                <a:latin typeface="Bookman Old Style"/>
                <a:ea typeface="Bookman Old Style"/>
                <a:cs typeface="Bookman Old Style"/>
                <a:sym typeface="Bookman Old Style"/>
              </a:rPr>
              <a:t>Remarks on ECB</a:t>
            </a:r>
            <a:endParaRPr/>
          </a:p>
        </p:txBody>
      </p:sp>
      <p:sp>
        <p:nvSpPr>
          <p:cNvPr id="232" name="Google Shape;232;p10"/>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33" name="Google Shape;233;p10"/>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128"/>
              <a:buFont typeface="Noto Sans Symbols"/>
              <a:buChar char="🞂"/>
            </a:pPr>
            <a:r>
              <a:rPr b="0" i="0" lang="en-US" sz="2800" u="none">
                <a:solidFill>
                  <a:srgbClr val="595959"/>
                </a:solidFill>
                <a:latin typeface="Gill Sans"/>
                <a:ea typeface="Gill Sans"/>
                <a:cs typeface="Gill Sans"/>
                <a:sym typeface="Gill Sans"/>
              </a:rPr>
              <a:t>Strength: it’s simple.</a:t>
            </a:r>
            <a:endParaRPr/>
          </a:p>
          <a:p>
            <a:pPr indent="-137922" lvl="0" marL="273050" marR="0" rtl="0" algn="l">
              <a:lnSpc>
                <a:spcPct val="90000"/>
              </a:lnSpc>
              <a:spcBef>
                <a:spcPts val="600"/>
              </a:spcBef>
              <a:spcAft>
                <a:spcPts val="0"/>
              </a:spcAft>
              <a:buClr>
                <a:schemeClr val="accent1"/>
              </a:buClr>
              <a:buSzPts val="2128"/>
              <a:buFont typeface="Noto Sans Symbols"/>
              <a:buNone/>
            </a:pPr>
            <a:r>
              <a:t/>
            </a:r>
            <a:endParaRPr b="0" i="0" sz="2800" u="non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2128"/>
              <a:buFont typeface="Noto Sans Symbols"/>
              <a:buChar char="🞂"/>
            </a:pPr>
            <a:r>
              <a:rPr b="0" i="0" lang="en-US" sz="2800" u="none">
                <a:solidFill>
                  <a:srgbClr val="595959"/>
                </a:solidFill>
                <a:latin typeface="Gill Sans"/>
                <a:ea typeface="Gill Sans"/>
                <a:cs typeface="Gill Sans"/>
                <a:sym typeface="Gill Sans"/>
              </a:rPr>
              <a:t>Weakness:</a:t>
            </a:r>
            <a:endParaRPr/>
          </a:p>
          <a:p>
            <a:pPr indent="-273049" lvl="1" marL="547687" marR="0" rtl="0" algn="l">
              <a:lnSpc>
                <a:spcPct val="90000"/>
              </a:lnSpc>
              <a:spcBef>
                <a:spcPts val="500"/>
              </a:spcBef>
              <a:spcAft>
                <a:spcPts val="0"/>
              </a:spcAft>
              <a:buClr>
                <a:schemeClr val="accent2"/>
              </a:buClr>
              <a:buSzPts val="1748"/>
              <a:buFont typeface="Noto Sans Symbols"/>
              <a:buChar char="🞂"/>
            </a:pPr>
            <a:r>
              <a:rPr b="0" i="0" lang="en-US" sz="2300" u="none" cap="none" strike="noStrike">
                <a:solidFill>
                  <a:srgbClr val="595959"/>
                </a:solidFill>
                <a:latin typeface="Gill Sans"/>
                <a:ea typeface="Gill Sans"/>
                <a:cs typeface="Gill Sans"/>
                <a:sym typeface="Gill Sans"/>
              </a:rPr>
              <a:t>Repetitive information contained in the plaintext may show in the ciphertext, if aligned with blocks. </a:t>
            </a:r>
            <a:endParaRPr/>
          </a:p>
          <a:p>
            <a:pPr indent="-273049" lvl="1" marL="547687" marR="0" rtl="0" algn="l">
              <a:lnSpc>
                <a:spcPct val="90000"/>
              </a:lnSpc>
              <a:spcBef>
                <a:spcPts val="500"/>
              </a:spcBef>
              <a:spcAft>
                <a:spcPts val="0"/>
              </a:spcAft>
              <a:buClr>
                <a:schemeClr val="accent2"/>
              </a:buClr>
              <a:buSzPts val="1748"/>
              <a:buFont typeface="Noto Sans Symbols"/>
              <a:buChar char="🞂"/>
            </a:pPr>
            <a:r>
              <a:rPr b="0" i="0" lang="en-US" sz="2300" u="none" cap="none" strike="noStrike">
                <a:solidFill>
                  <a:srgbClr val="595959"/>
                </a:solidFill>
                <a:latin typeface="Gill Sans"/>
                <a:ea typeface="Gill Sans"/>
                <a:cs typeface="Gill Sans"/>
                <a:sym typeface="Gill Sans"/>
              </a:rPr>
              <a:t>If the same message is encrypted (with the same key) and sent twice, their ciphertext are the same.</a:t>
            </a:r>
            <a:endParaRPr/>
          </a:p>
          <a:p>
            <a:pPr indent="-137922" lvl="0" marL="273050" marR="0" rtl="0" algn="l">
              <a:lnSpc>
                <a:spcPct val="90000"/>
              </a:lnSpc>
              <a:spcBef>
                <a:spcPts val="600"/>
              </a:spcBef>
              <a:spcAft>
                <a:spcPts val="0"/>
              </a:spcAft>
              <a:buClr>
                <a:schemeClr val="accent1"/>
              </a:buClr>
              <a:buSzPts val="2128"/>
              <a:buFont typeface="Noto Sans Symbols"/>
              <a:buNone/>
            </a:pPr>
            <a:r>
              <a:t/>
            </a:r>
            <a:endParaRPr b="0" i="0" sz="2800" u="non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2128"/>
              <a:buFont typeface="Noto Sans Symbols"/>
              <a:buChar char="🞂"/>
            </a:pPr>
            <a:r>
              <a:rPr b="0" i="0" lang="en-US" sz="2800" u="none">
                <a:solidFill>
                  <a:srgbClr val="595959"/>
                </a:solidFill>
                <a:latin typeface="Gill Sans"/>
                <a:ea typeface="Gill Sans"/>
                <a:cs typeface="Gill Sans"/>
                <a:sym typeface="Gill Sans"/>
              </a:rPr>
              <a:t>Typical application: </a:t>
            </a:r>
            <a:endParaRPr/>
          </a:p>
          <a:p>
            <a:pPr indent="-273049" lvl="1" marL="547687" marR="0" rtl="0" algn="l">
              <a:lnSpc>
                <a:spcPct val="90000"/>
              </a:lnSpc>
              <a:spcBef>
                <a:spcPts val="500"/>
              </a:spcBef>
              <a:spcAft>
                <a:spcPts val="0"/>
              </a:spcAft>
              <a:buClr>
                <a:schemeClr val="accent2"/>
              </a:buClr>
              <a:buSzPts val="1900"/>
              <a:buFont typeface="Noto Sans Symbols"/>
              <a:buChar char="🞂"/>
            </a:pPr>
            <a:r>
              <a:rPr b="0" i="0" lang="en-US" sz="2500" u="none" cap="none" strike="noStrike">
                <a:solidFill>
                  <a:srgbClr val="595959"/>
                </a:solidFill>
                <a:latin typeface="Gill Sans"/>
                <a:ea typeface="Gill Sans"/>
                <a:cs typeface="Gill Sans"/>
                <a:sym typeface="Gill Sans"/>
              </a:rPr>
              <a:t>secure transmission of short pieces of information (e.g. a temporary encryption key)</a:t>
            </a:r>
            <a:endParaRPr/>
          </a:p>
          <a:p>
            <a:pPr indent="-273050" lvl="0" marL="273050" marR="0" rtl="0" algn="l">
              <a:lnSpc>
                <a:spcPct val="100000"/>
              </a:lnSpc>
              <a:spcBef>
                <a:spcPts val="600"/>
              </a:spcBef>
              <a:spcAft>
                <a:spcPts val="0"/>
              </a:spcAft>
              <a:buClr>
                <a:schemeClr val="accent1"/>
              </a:buClr>
              <a:buSzPts val="2128"/>
              <a:buFont typeface="Noto Sans Symbols"/>
              <a:buNone/>
            </a:pPr>
            <a:r>
              <a:t/>
            </a:r>
            <a:endParaRPr b="0" i="0" sz="2800" u="none">
              <a:solidFill>
                <a:srgbClr val="595959"/>
              </a:solidFill>
              <a:latin typeface="Gill Sans"/>
              <a:ea typeface="Gill Sans"/>
              <a:cs typeface="Gill Sans"/>
              <a:sym typeface="Gill Sans"/>
            </a:endParaRPr>
          </a:p>
          <a:p>
            <a:pPr indent="-137922" lvl="0" marL="273050" marR="0" rtl="0" algn="l">
              <a:spcBef>
                <a:spcPts val="600"/>
              </a:spcBef>
              <a:spcAft>
                <a:spcPts val="0"/>
              </a:spcAft>
              <a:buClr>
                <a:schemeClr val="accent1"/>
              </a:buClr>
              <a:buSzPts val="2128"/>
              <a:buFont typeface="Noto Sans Symbols"/>
              <a:buNone/>
            </a:pPr>
            <a:r>
              <a:t/>
            </a:r>
            <a:endParaRPr b="0" i="0" sz="2800" u="none">
              <a:solidFill>
                <a:srgbClr val="595959"/>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Cipher Block Chaining (CBC) </a:t>
            </a:r>
            <a:endParaRPr/>
          </a:p>
        </p:txBody>
      </p:sp>
      <p:sp>
        <p:nvSpPr>
          <p:cNvPr id="240" name="Google Shape;240;p11"/>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Solve security deficiencies in ECB</a:t>
            </a:r>
            <a:endParaRPr/>
          </a:p>
          <a:p>
            <a:pPr indent="-273048" lvl="1" marL="547687" marR="0" rtl="0" algn="l">
              <a:lnSpc>
                <a:spcPct val="90000"/>
              </a:lnSpc>
              <a:spcBef>
                <a:spcPts val="500"/>
              </a:spcBef>
              <a:spcAft>
                <a:spcPts val="0"/>
              </a:spcAft>
              <a:buClr>
                <a:schemeClr val="accent2"/>
              </a:buClr>
              <a:buSzPts val="1824"/>
              <a:buFont typeface="Noto Sans Symbols"/>
              <a:buChar char="🞂"/>
            </a:pPr>
            <a:r>
              <a:rPr b="0" i="0" lang="en-US" sz="2400" u="none" cap="none" strike="noStrike">
                <a:solidFill>
                  <a:srgbClr val="595959"/>
                </a:solidFill>
                <a:latin typeface="Gill Sans"/>
                <a:ea typeface="Gill Sans"/>
                <a:cs typeface="Gill Sans"/>
                <a:sym typeface="Gill Sans"/>
              </a:rPr>
              <a:t>Repeated same plaintext block result different ciphertext block</a:t>
            </a:r>
            <a:endParaRPr/>
          </a:p>
          <a:p>
            <a:pPr indent="-147574" lvl="0" marL="273050" marR="0" rtl="0" algn="l">
              <a:lnSpc>
                <a:spcPct val="9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Each previous cipher blocks is chained to be input with current plaintext block, hence name </a:t>
            </a:r>
            <a:endParaRPr/>
          </a:p>
          <a:p>
            <a:pPr indent="-147574" lvl="0" marL="273050" marR="0" rtl="0" algn="l">
              <a:lnSpc>
                <a:spcPct val="9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Use Initial Vector (IV) to start process </a:t>
            </a:r>
            <a:endParaRPr/>
          </a:p>
          <a:p>
            <a:pPr indent="-273049" lvl="1" marL="547687" marR="0" rtl="0" algn="l">
              <a:lnSpc>
                <a:spcPct val="90000"/>
              </a:lnSpc>
              <a:spcBef>
                <a:spcPts val="500"/>
              </a:spcBef>
              <a:spcAft>
                <a:spcPts val="0"/>
              </a:spcAft>
              <a:buClr>
                <a:schemeClr val="accent2"/>
              </a:buClr>
              <a:buSzPts val="1748"/>
              <a:buFont typeface="Noto Sans Symbols"/>
              <a:buNone/>
            </a:pPr>
            <a:r>
              <a:rPr b="0" i="0" lang="en-US" sz="2300" u="none" cap="none" strike="noStrike">
                <a:solidFill>
                  <a:srgbClr val="595959"/>
                </a:solidFill>
                <a:latin typeface="Courier New"/>
                <a:ea typeface="Courier New"/>
                <a:cs typeface="Courier New"/>
                <a:sym typeface="Courier New"/>
              </a:rPr>
              <a:t>			C</a:t>
            </a:r>
            <a:r>
              <a:rPr b="0" baseline="-25000" i="0" lang="en-US" sz="2300" u="none" cap="none" strike="noStrike">
                <a:solidFill>
                  <a:srgbClr val="595959"/>
                </a:solidFill>
                <a:latin typeface="Courier New"/>
                <a:ea typeface="Courier New"/>
                <a:cs typeface="Courier New"/>
                <a:sym typeface="Courier New"/>
              </a:rPr>
              <a:t>i</a:t>
            </a:r>
            <a:r>
              <a:rPr b="0" i="0" lang="en-US" sz="2300" u="none" cap="none" strike="noStrike">
                <a:solidFill>
                  <a:srgbClr val="595959"/>
                </a:solidFill>
                <a:latin typeface="Courier New"/>
                <a:ea typeface="Courier New"/>
                <a:cs typeface="Courier New"/>
                <a:sym typeface="Courier New"/>
              </a:rPr>
              <a:t> = E</a:t>
            </a:r>
            <a:r>
              <a:rPr b="0" baseline="-25000" i="0" lang="en-US" sz="2300" u="none" cap="none" strike="noStrike">
                <a:solidFill>
                  <a:srgbClr val="595959"/>
                </a:solidFill>
                <a:latin typeface="Courier New"/>
                <a:ea typeface="Courier New"/>
                <a:cs typeface="Courier New"/>
                <a:sym typeface="Courier New"/>
              </a:rPr>
              <a:t>K </a:t>
            </a:r>
            <a:r>
              <a:rPr b="0" i="0" lang="en-US" sz="2300" u="none" cap="none" strike="noStrike">
                <a:solidFill>
                  <a:srgbClr val="595959"/>
                </a:solidFill>
                <a:latin typeface="Courier New"/>
                <a:ea typeface="Courier New"/>
                <a:cs typeface="Courier New"/>
                <a:sym typeface="Courier New"/>
              </a:rPr>
              <a:t>(P</a:t>
            </a:r>
            <a:r>
              <a:rPr b="0" baseline="-25000" i="0" lang="en-US" sz="2300" u="none" cap="none" strike="noStrike">
                <a:solidFill>
                  <a:srgbClr val="595959"/>
                </a:solidFill>
                <a:latin typeface="Courier New"/>
                <a:ea typeface="Courier New"/>
                <a:cs typeface="Courier New"/>
                <a:sym typeface="Courier New"/>
              </a:rPr>
              <a:t>i</a:t>
            </a:r>
            <a:r>
              <a:rPr b="0" i="0" lang="en-US" sz="2300" u="none" cap="none" strike="noStrike">
                <a:solidFill>
                  <a:srgbClr val="595959"/>
                </a:solidFill>
                <a:latin typeface="Courier New"/>
                <a:ea typeface="Courier New"/>
                <a:cs typeface="Courier New"/>
                <a:sym typeface="Courier New"/>
              </a:rPr>
              <a:t> XOR C</a:t>
            </a:r>
            <a:r>
              <a:rPr b="0" baseline="-25000" i="0" lang="en-US" sz="2300" u="none" cap="none" strike="noStrike">
                <a:solidFill>
                  <a:srgbClr val="595959"/>
                </a:solidFill>
                <a:latin typeface="Courier New"/>
                <a:ea typeface="Courier New"/>
                <a:cs typeface="Courier New"/>
                <a:sym typeface="Courier New"/>
              </a:rPr>
              <a:t>i-1</a:t>
            </a:r>
            <a:r>
              <a:rPr b="0" i="0" lang="en-US" sz="2300" u="none" cap="none" strike="noStrike">
                <a:solidFill>
                  <a:srgbClr val="595959"/>
                </a:solidFill>
                <a:latin typeface="Courier New"/>
                <a:ea typeface="Courier New"/>
                <a:cs typeface="Courier New"/>
                <a:sym typeface="Courier New"/>
              </a:rPr>
              <a:t>)</a:t>
            </a:r>
            <a:endParaRPr/>
          </a:p>
          <a:p>
            <a:pPr indent="-273049" lvl="1" marL="547687" marR="0" rtl="0" algn="l">
              <a:lnSpc>
                <a:spcPct val="90000"/>
              </a:lnSpc>
              <a:spcBef>
                <a:spcPts val="500"/>
              </a:spcBef>
              <a:spcAft>
                <a:spcPts val="0"/>
              </a:spcAft>
              <a:buClr>
                <a:schemeClr val="accent2"/>
              </a:buClr>
              <a:buSzPts val="1748"/>
              <a:buFont typeface="Noto Sans Symbols"/>
              <a:buNone/>
            </a:pPr>
            <a:r>
              <a:rPr b="0" i="0" lang="en-US" sz="2300" u="none" cap="none" strike="noStrike">
                <a:solidFill>
                  <a:srgbClr val="595959"/>
                </a:solidFill>
                <a:latin typeface="Courier New"/>
                <a:ea typeface="Courier New"/>
                <a:cs typeface="Courier New"/>
                <a:sym typeface="Courier New"/>
              </a:rPr>
              <a:t>			C</a:t>
            </a:r>
            <a:r>
              <a:rPr b="0" baseline="-25000" i="0" lang="en-US" sz="2300" u="none" cap="none" strike="noStrike">
                <a:solidFill>
                  <a:srgbClr val="595959"/>
                </a:solidFill>
                <a:latin typeface="Courier New"/>
                <a:ea typeface="Courier New"/>
                <a:cs typeface="Courier New"/>
                <a:sym typeface="Courier New"/>
              </a:rPr>
              <a:t>0 </a:t>
            </a:r>
            <a:r>
              <a:rPr b="0" i="0" lang="en-US" sz="2300" u="none" cap="none" strike="noStrike">
                <a:solidFill>
                  <a:srgbClr val="595959"/>
                </a:solidFill>
                <a:latin typeface="Courier New"/>
                <a:ea typeface="Courier New"/>
                <a:cs typeface="Courier New"/>
                <a:sym typeface="Courier New"/>
              </a:rPr>
              <a:t>= IV</a:t>
            </a:r>
            <a:r>
              <a:rPr b="0" i="0" lang="en-US" sz="2300" u="none" cap="none" strike="noStrike">
                <a:solidFill>
                  <a:srgbClr val="595959"/>
                </a:solidFill>
                <a:latin typeface="Gill Sans"/>
                <a:ea typeface="Gill Sans"/>
                <a:cs typeface="Gill Sans"/>
                <a:sym typeface="Gill Sans"/>
              </a:rPr>
              <a:t> </a:t>
            </a:r>
            <a:endParaRPr/>
          </a:p>
          <a:p>
            <a:pPr indent="-147574" lvl="0" marL="273050" marR="0" rtl="0" algn="l">
              <a:lnSpc>
                <a:spcPct val="9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Uses: bulk data encryption, authentication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CBC scheme</a:t>
            </a:r>
            <a:endParaRPr/>
          </a:p>
        </p:txBody>
      </p:sp>
      <p:pic>
        <p:nvPicPr>
          <p:cNvPr id="247" name="Google Shape;247;p12"/>
          <p:cNvPicPr preferRelativeResize="0"/>
          <p:nvPr/>
        </p:nvPicPr>
        <p:blipFill rotWithShape="1">
          <a:blip r:embed="rId3">
            <a:alphaModFix/>
          </a:blip>
          <a:srcRect b="0" l="0" r="0" t="0"/>
          <a:stretch/>
        </p:blipFill>
        <p:spPr>
          <a:xfrm>
            <a:off x="304800" y="1219200"/>
            <a:ext cx="8426450" cy="3886200"/>
          </a:xfrm>
          <a:prstGeom prst="rect">
            <a:avLst/>
          </a:prstGeom>
          <a:noFill/>
          <a:ln>
            <a:noFill/>
          </a:ln>
        </p:spPr>
      </p:pic>
      <p:pic>
        <p:nvPicPr>
          <p:cNvPr id="248" name="Google Shape;248;p12"/>
          <p:cNvPicPr preferRelativeResize="0"/>
          <p:nvPr/>
        </p:nvPicPr>
        <p:blipFill rotWithShape="1">
          <a:blip r:embed="rId4">
            <a:alphaModFix/>
          </a:blip>
          <a:srcRect b="0" l="0" r="0" t="0"/>
          <a:stretch/>
        </p:blipFill>
        <p:spPr>
          <a:xfrm>
            <a:off x="660400" y="5257800"/>
            <a:ext cx="7797800" cy="1042987"/>
          </a:xfrm>
          <a:prstGeom prst="rect">
            <a:avLst/>
          </a:prstGeom>
          <a:noFill/>
          <a:ln>
            <a:noFill/>
          </a:ln>
        </p:spPr>
      </p:pic>
      <p:grpSp>
        <p:nvGrpSpPr>
          <p:cNvPr id="249" name="Google Shape;249;p12"/>
          <p:cNvGrpSpPr/>
          <p:nvPr/>
        </p:nvGrpSpPr>
        <p:grpSpPr>
          <a:xfrm>
            <a:off x="533400" y="3124200"/>
            <a:ext cx="1066800" cy="2819400"/>
            <a:chOff x="336" y="1968"/>
            <a:chExt cx="672" cy="1776"/>
          </a:xfrm>
        </p:grpSpPr>
        <p:sp>
          <p:nvSpPr>
            <p:cNvPr id="250" name="Google Shape;250;p12"/>
            <p:cNvSpPr/>
            <p:nvPr/>
          </p:nvSpPr>
          <p:spPr>
            <a:xfrm>
              <a:off x="432" y="3552"/>
              <a:ext cx="576" cy="192"/>
            </a:xfrm>
            <a:prstGeom prst="ellipse">
              <a:avLst/>
            </a:prstGeom>
            <a:noFill/>
            <a:ln cap="flat" cmpd="sng" w="19050">
              <a:solidFill>
                <a:srgbClr val="000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251" name="Google Shape;251;p12"/>
            <p:cNvCxnSpPr/>
            <p:nvPr/>
          </p:nvCxnSpPr>
          <p:spPr>
            <a:xfrm rot="10800000">
              <a:off x="336" y="1968"/>
              <a:ext cx="288" cy="1584"/>
            </a:xfrm>
            <a:prstGeom prst="straightConnector1">
              <a:avLst/>
            </a:prstGeom>
            <a:noFill/>
            <a:ln cap="flat" cmpd="sng" w="19050">
              <a:solidFill>
                <a:srgbClr val="000080"/>
              </a:solidFill>
              <a:prstDash val="solid"/>
              <a:miter lim="800000"/>
              <a:headEnd len="med" w="med"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Remarks on CBC</a:t>
            </a:r>
            <a:endParaRPr/>
          </a:p>
        </p:txBody>
      </p:sp>
      <p:sp>
        <p:nvSpPr>
          <p:cNvPr id="257" name="Google Shape;257;p1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58" name="Google Shape;258;p13"/>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34441" lvl="0" marL="273050" marR="0" rtl="0" algn="l">
              <a:lnSpc>
                <a:spcPct val="100000"/>
              </a:lnSpc>
              <a:spcBef>
                <a:spcPts val="0"/>
              </a:spcBef>
              <a:spcAft>
                <a:spcPts val="0"/>
              </a:spcAft>
              <a:buClr>
                <a:schemeClr val="accent1"/>
              </a:buClr>
              <a:buSzPts val="608"/>
              <a:buFont typeface="Noto Sans Symbols"/>
              <a:buNone/>
            </a:pPr>
            <a:r>
              <a:t/>
            </a:r>
            <a:endParaRPr b="0" i="0" sz="8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2052"/>
              <a:buFont typeface="Noto Sans Symbols"/>
              <a:buChar char="🞂"/>
            </a:pPr>
            <a:r>
              <a:rPr b="0" i="0" lang="en-US" sz="2700" u="none">
                <a:solidFill>
                  <a:srgbClr val="595959"/>
                </a:solidFill>
                <a:latin typeface="Gill Sans"/>
                <a:ea typeface="Gill Sans"/>
                <a:cs typeface="Gill Sans"/>
                <a:sym typeface="Gill Sans"/>
              </a:rPr>
              <a:t>The encryption of a block depends on the current and </a:t>
            </a:r>
            <a:r>
              <a:rPr b="1" i="0" lang="en-US" sz="2700" u="none">
                <a:solidFill>
                  <a:srgbClr val="595959"/>
                </a:solidFill>
                <a:latin typeface="Gill Sans"/>
                <a:ea typeface="Gill Sans"/>
                <a:cs typeface="Gill Sans"/>
                <a:sym typeface="Gill Sans"/>
              </a:rPr>
              <a:t>all</a:t>
            </a:r>
            <a:r>
              <a:rPr b="0" i="0" lang="en-US" sz="2700" u="none">
                <a:solidFill>
                  <a:srgbClr val="595959"/>
                </a:solidFill>
                <a:latin typeface="Gill Sans"/>
                <a:ea typeface="Gill Sans"/>
                <a:cs typeface="Gill Sans"/>
                <a:sym typeface="Gill Sans"/>
              </a:rPr>
              <a:t> blocks before it.</a:t>
            </a:r>
            <a:endParaRPr/>
          </a:p>
          <a:p>
            <a:pPr indent="-234441" lvl="0" marL="273050" marR="0" rtl="0" algn="l">
              <a:lnSpc>
                <a:spcPct val="100000"/>
              </a:lnSpc>
              <a:spcBef>
                <a:spcPts val="600"/>
              </a:spcBef>
              <a:spcAft>
                <a:spcPts val="0"/>
              </a:spcAft>
              <a:buClr>
                <a:schemeClr val="accent1"/>
              </a:buClr>
              <a:buSzPts val="608"/>
              <a:buFont typeface="Noto Sans Symbols"/>
              <a:buNone/>
            </a:pPr>
            <a:r>
              <a:t/>
            </a:r>
            <a:endParaRPr b="0" i="0" sz="8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2052"/>
              <a:buFont typeface="Noto Sans Symbols"/>
              <a:buChar char="🞂"/>
            </a:pPr>
            <a:r>
              <a:rPr b="0" i="0" lang="en-US" sz="2700" u="none">
                <a:solidFill>
                  <a:srgbClr val="595959"/>
                </a:solidFill>
                <a:latin typeface="Gill Sans"/>
                <a:ea typeface="Gill Sans"/>
                <a:cs typeface="Gill Sans"/>
                <a:sym typeface="Gill Sans"/>
              </a:rPr>
              <a:t>So, repeated plaintext blocks are encrypted differently.</a:t>
            </a:r>
            <a:endParaRPr/>
          </a:p>
          <a:p>
            <a:pPr indent="-234441" lvl="0" marL="273050" marR="0" rtl="0" algn="l">
              <a:lnSpc>
                <a:spcPct val="100000"/>
              </a:lnSpc>
              <a:spcBef>
                <a:spcPts val="600"/>
              </a:spcBef>
              <a:spcAft>
                <a:spcPts val="0"/>
              </a:spcAft>
              <a:buClr>
                <a:schemeClr val="accent1"/>
              </a:buClr>
              <a:buSzPts val="608"/>
              <a:buFont typeface="Noto Sans Symbols"/>
              <a:buNone/>
            </a:pPr>
            <a:r>
              <a:t/>
            </a:r>
            <a:endParaRPr b="0" i="0" sz="8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2052"/>
              <a:buFont typeface="Noto Sans Symbols"/>
              <a:buChar char="🞂"/>
            </a:pPr>
            <a:r>
              <a:rPr b="0" i="0" lang="en-US" sz="2700" u="none">
                <a:solidFill>
                  <a:srgbClr val="595959"/>
                </a:solidFill>
                <a:latin typeface="Gill Sans"/>
                <a:ea typeface="Gill Sans"/>
                <a:cs typeface="Gill Sans"/>
                <a:sym typeface="Gill Sans"/>
              </a:rPr>
              <a:t>Initialization Vector (IV)</a:t>
            </a:r>
            <a:endParaRPr/>
          </a:p>
          <a:p>
            <a:pPr indent="-273048" lvl="1" marL="547687" marR="0" rtl="0" algn="l">
              <a:lnSpc>
                <a:spcPct val="100000"/>
              </a:lnSpc>
              <a:spcBef>
                <a:spcPts val="500"/>
              </a:spcBef>
              <a:spcAft>
                <a:spcPts val="0"/>
              </a:spcAft>
              <a:buClr>
                <a:schemeClr val="accent2"/>
              </a:buClr>
              <a:buSzPts val="1824"/>
              <a:buFont typeface="Noto Sans Symbols"/>
              <a:buChar char="🞂"/>
            </a:pPr>
            <a:r>
              <a:rPr b="0" i="0" lang="en-US" sz="2400" u="none" cap="none" strike="noStrike">
                <a:solidFill>
                  <a:srgbClr val="595959"/>
                </a:solidFill>
                <a:latin typeface="Gill Sans"/>
                <a:ea typeface="Gill Sans"/>
                <a:cs typeface="Gill Sans"/>
                <a:sym typeface="Gill Sans"/>
              </a:rPr>
              <a:t>May sent encrypted in ECB mode before the rest of ciphertext</a:t>
            </a:r>
            <a:endParaRPr/>
          </a:p>
          <a:p>
            <a:pPr indent="-157226" lvl="0" marL="273050" marR="0" rtl="0" algn="l">
              <a:spcBef>
                <a:spcPts val="600"/>
              </a:spcBef>
              <a:spcAft>
                <a:spcPts val="0"/>
              </a:spcAft>
              <a:buClr>
                <a:schemeClr val="accent1"/>
              </a:buClr>
              <a:buSzPts val="1824"/>
              <a:buFont typeface="Noto Sans Symbols"/>
              <a:buNone/>
            </a:pPr>
            <a:r>
              <a:t/>
            </a:r>
            <a:endParaRPr b="0" i="0" sz="2400" u="none" cap="none" strike="noStrike">
              <a:solidFill>
                <a:srgbClr val="595959"/>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Cipher FeedBack (CFB)</a:t>
            </a:r>
            <a:endParaRPr/>
          </a:p>
        </p:txBody>
      </p:sp>
      <p:sp>
        <p:nvSpPr>
          <p:cNvPr id="265" name="Google Shape;265;p14"/>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70000"/>
              </a:lnSpc>
              <a:spcBef>
                <a:spcPts val="0"/>
              </a:spcBef>
              <a:spcAft>
                <a:spcPts val="0"/>
              </a:spcAft>
              <a:buClr>
                <a:schemeClr val="accent1"/>
              </a:buClr>
              <a:buSzPts val="1672"/>
              <a:buFont typeface="Noto Sans Symbols"/>
              <a:buChar char="🞂"/>
            </a:pPr>
            <a:r>
              <a:rPr b="0" i="0" lang="en-US" sz="2200" u="none">
                <a:solidFill>
                  <a:srgbClr val="595959"/>
                </a:solidFill>
                <a:latin typeface="Gill Sans"/>
                <a:ea typeface="Gill Sans"/>
                <a:cs typeface="Gill Sans"/>
                <a:sym typeface="Gill Sans"/>
              </a:rPr>
              <a:t>Use Initial Vector to start process</a:t>
            </a:r>
            <a:endParaRPr/>
          </a:p>
          <a:p>
            <a:pPr indent="-273050" lvl="0" marL="273050" marR="0" rtl="0" algn="l">
              <a:lnSpc>
                <a:spcPct val="70000"/>
              </a:lnSpc>
              <a:spcBef>
                <a:spcPts val="600"/>
              </a:spcBef>
              <a:spcAft>
                <a:spcPts val="0"/>
              </a:spcAft>
              <a:buClr>
                <a:schemeClr val="accent1"/>
              </a:buClr>
              <a:buSzPts val="1672"/>
              <a:buFont typeface="Noto Sans Symbols"/>
              <a:buChar char="🞂"/>
            </a:pPr>
            <a:r>
              <a:rPr b="0" i="0" lang="en-US" sz="2200" u="none">
                <a:solidFill>
                  <a:srgbClr val="595959"/>
                </a:solidFill>
                <a:latin typeface="Gill Sans"/>
                <a:ea typeface="Gill Sans"/>
                <a:cs typeface="Gill Sans"/>
                <a:sym typeface="Gill Sans"/>
              </a:rPr>
              <a:t> </a:t>
            </a:r>
            <a:endParaRPr/>
          </a:p>
          <a:p>
            <a:pPr indent="-273050" lvl="0" marL="273050" marR="0" rtl="0" algn="l">
              <a:lnSpc>
                <a:spcPct val="70000"/>
              </a:lnSpc>
              <a:spcBef>
                <a:spcPts val="600"/>
              </a:spcBef>
              <a:spcAft>
                <a:spcPts val="0"/>
              </a:spcAft>
              <a:buClr>
                <a:schemeClr val="accent1"/>
              </a:buClr>
              <a:buSzPts val="1672"/>
              <a:buFont typeface="Noto Sans Symbols"/>
              <a:buChar char="🞂"/>
            </a:pPr>
            <a:r>
              <a:rPr b="0" i="0" lang="en-US" sz="2200" u="none">
                <a:solidFill>
                  <a:srgbClr val="595959"/>
                </a:solidFill>
                <a:latin typeface="Gill Sans"/>
                <a:ea typeface="Gill Sans"/>
                <a:cs typeface="Gill Sans"/>
                <a:sym typeface="Gill Sans"/>
              </a:rPr>
              <a:t>Encrypt previous ciphertext , then combined with the plaintext block using X-OR to produce the current ciphertext</a:t>
            </a:r>
            <a:endParaRPr/>
          </a:p>
          <a:p>
            <a:pPr indent="-166878" lvl="0" marL="273050" marR="0" rtl="0" algn="l">
              <a:lnSpc>
                <a:spcPct val="70000"/>
              </a:lnSpc>
              <a:spcBef>
                <a:spcPts val="600"/>
              </a:spcBef>
              <a:spcAft>
                <a:spcPts val="0"/>
              </a:spcAft>
              <a:buClr>
                <a:schemeClr val="accent1"/>
              </a:buClr>
              <a:buSzPts val="1672"/>
              <a:buFont typeface="Noto Sans Symbols"/>
              <a:buNone/>
            </a:pPr>
            <a:r>
              <a:t/>
            </a:r>
            <a:endParaRPr b="0" i="0" sz="2200" u="none">
              <a:solidFill>
                <a:srgbClr val="595959"/>
              </a:solidFill>
              <a:latin typeface="Gill Sans"/>
              <a:ea typeface="Gill Sans"/>
              <a:cs typeface="Gill Sans"/>
              <a:sym typeface="Gill Sans"/>
            </a:endParaRPr>
          </a:p>
          <a:p>
            <a:pPr indent="-273050" lvl="0" marL="273050" marR="0" rtl="0" algn="l">
              <a:lnSpc>
                <a:spcPct val="70000"/>
              </a:lnSpc>
              <a:spcBef>
                <a:spcPts val="600"/>
              </a:spcBef>
              <a:spcAft>
                <a:spcPts val="0"/>
              </a:spcAft>
              <a:buClr>
                <a:schemeClr val="accent1"/>
              </a:buClr>
              <a:buSzPts val="1672"/>
              <a:buFont typeface="Noto Sans Symbols"/>
              <a:buChar char="🞂"/>
            </a:pPr>
            <a:r>
              <a:rPr b="0" i="0" lang="en-US" sz="2200" u="none">
                <a:solidFill>
                  <a:srgbClr val="595959"/>
                </a:solidFill>
                <a:latin typeface="Gill Sans"/>
                <a:ea typeface="Gill Sans"/>
                <a:cs typeface="Gill Sans"/>
                <a:sym typeface="Gill Sans"/>
              </a:rPr>
              <a:t>Cipher is fed back (hence name) to concatenate with the rest of IV</a:t>
            </a:r>
            <a:endParaRPr/>
          </a:p>
          <a:p>
            <a:pPr indent="-166878" lvl="0" marL="273050" marR="0" rtl="0" algn="l">
              <a:lnSpc>
                <a:spcPct val="70000"/>
              </a:lnSpc>
              <a:spcBef>
                <a:spcPts val="600"/>
              </a:spcBef>
              <a:spcAft>
                <a:spcPts val="0"/>
              </a:spcAft>
              <a:buClr>
                <a:schemeClr val="accent1"/>
              </a:buClr>
              <a:buSzPts val="1672"/>
              <a:buFont typeface="Noto Sans Symbols"/>
              <a:buNone/>
            </a:pPr>
            <a:r>
              <a:t/>
            </a:r>
            <a:endParaRPr b="0" i="0" sz="2200" u="none">
              <a:solidFill>
                <a:srgbClr val="595959"/>
              </a:solidFill>
              <a:latin typeface="Gill Sans"/>
              <a:ea typeface="Gill Sans"/>
              <a:cs typeface="Gill Sans"/>
              <a:sym typeface="Gill Sans"/>
            </a:endParaRPr>
          </a:p>
          <a:p>
            <a:pPr indent="-273050" lvl="0" marL="273050" marR="0" rtl="0" algn="l">
              <a:lnSpc>
                <a:spcPct val="70000"/>
              </a:lnSpc>
              <a:spcBef>
                <a:spcPts val="600"/>
              </a:spcBef>
              <a:spcAft>
                <a:spcPts val="0"/>
              </a:spcAft>
              <a:buClr>
                <a:schemeClr val="accent1"/>
              </a:buClr>
              <a:buSzPts val="1672"/>
              <a:buFont typeface="Noto Sans Symbols"/>
              <a:buChar char="🞂"/>
            </a:pPr>
            <a:r>
              <a:rPr b="0" i="0" lang="en-US" sz="2200" u="none">
                <a:solidFill>
                  <a:srgbClr val="595959"/>
                </a:solidFill>
                <a:latin typeface="Gill Sans"/>
                <a:ea typeface="Gill Sans"/>
                <a:cs typeface="Gill Sans"/>
                <a:sym typeface="Gill Sans"/>
              </a:rPr>
              <a:t>Plaintext is treated as a stream of bits </a:t>
            </a:r>
            <a:endParaRPr/>
          </a:p>
          <a:p>
            <a:pPr indent="-273049" lvl="1" marL="547687" marR="0" rtl="0" algn="l">
              <a:lnSpc>
                <a:spcPct val="70000"/>
              </a:lnSpc>
              <a:spcBef>
                <a:spcPts val="500"/>
              </a:spcBef>
              <a:spcAft>
                <a:spcPts val="0"/>
              </a:spcAft>
              <a:buClr>
                <a:schemeClr val="accent2"/>
              </a:buClr>
              <a:buSzPts val="1444"/>
              <a:buFont typeface="Noto Sans Symbols"/>
              <a:buChar char="🞂"/>
            </a:pPr>
            <a:r>
              <a:rPr b="0" i="0" lang="en-US" sz="1900" u="none" cap="none" strike="noStrike">
                <a:solidFill>
                  <a:srgbClr val="595959"/>
                </a:solidFill>
                <a:latin typeface="Gill Sans"/>
                <a:ea typeface="Gill Sans"/>
                <a:cs typeface="Gill Sans"/>
                <a:sym typeface="Gill Sans"/>
              </a:rPr>
              <a:t>Any number of bit (1, 8 or 64 or whatever) to be feed back (denoted CFB-1, CFB-8, CFB-64)</a:t>
            </a:r>
            <a:endParaRPr/>
          </a:p>
          <a:p>
            <a:pPr indent="-166878" lvl="0" marL="273050" marR="0" rtl="0" algn="l">
              <a:lnSpc>
                <a:spcPct val="70000"/>
              </a:lnSpc>
              <a:spcBef>
                <a:spcPts val="600"/>
              </a:spcBef>
              <a:spcAft>
                <a:spcPts val="0"/>
              </a:spcAft>
              <a:buClr>
                <a:schemeClr val="accent1"/>
              </a:buClr>
              <a:buSzPts val="1672"/>
              <a:buFont typeface="Noto Sans Symbols"/>
              <a:buNone/>
            </a:pPr>
            <a:r>
              <a:t/>
            </a:r>
            <a:endParaRPr b="0" i="0" sz="2200" u="none">
              <a:solidFill>
                <a:srgbClr val="595959"/>
              </a:solidFill>
              <a:latin typeface="Gill Sans"/>
              <a:ea typeface="Gill Sans"/>
              <a:cs typeface="Gill Sans"/>
              <a:sym typeface="Gill Sans"/>
            </a:endParaRPr>
          </a:p>
          <a:p>
            <a:pPr indent="-273050" lvl="0" marL="273050" marR="0" rtl="0" algn="l">
              <a:lnSpc>
                <a:spcPct val="70000"/>
              </a:lnSpc>
              <a:spcBef>
                <a:spcPts val="600"/>
              </a:spcBef>
              <a:spcAft>
                <a:spcPts val="0"/>
              </a:spcAft>
              <a:buClr>
                <a:schemeClr val="accent1"/>
              </a:buClr>
              <a:buSzPts val="1672"/>
              <a:buFont typeface="Noto Sans Symbols"/>
              <a:buChar char="🞂"/>
            </a:pPr>
            <a:r>
              <a:rPr b="0" i="0" lang="en-US" sz="2200" u="none">
                <a:solidFill>
                  <a:srgbClr val="595959"/>
                </a:solidFill>
                <a:latin typeface="Gill Sans"/>
                <a:ea typeface="Gill Sans"/>
                <a:cs typeface="Gill Sans"/>
                <a:sym typeface="Gill Sans"/>
              </a:rPr>
              <a:t>Relation between plaintext and ciphertext</a:t>
            </a:r>
            <a:endParaRPr/>
          </a:p>
          <a:p>
            <a:pPr indent="-273049" lvl="1" marL="547687" marR="0" rtl="0" algn="l">
              <a:lnSpc>
                <a:spcPct val="70000"/>
              </a:lnSpc>
              <a:spcBef>
                <a:spcPts val="500"/>
              </a:spcBef>
              <a:spcAft>
                <a:spcPts val="0"/>
              </a:spcAft>
              <a:buClr>
                <a:schemeClr val="accent2"/>
              </a:buClr>
              <a:buSzPts val="1444"/>
              <a:buFont typeface="Noto Sans Symbols"/>
              <a:buNone/>
            </a:pPr>
            <a:r>
              <a:rPr b="0" i="0" lang="en-US" sz="1900" u="none" cap="none" strike="noStrike">
                <a:solidFill>
                  <a:srgbClr val="595959"/>
                </a:solidFill>
                <a:latin typeface="Courier New"/>
                <a:ea typeface="Courier New"/>
                <a:cs typeface="Courier New"/>
                <a:sym typeface="Courier New"/>
              </a:rPr>
              <a:t>			C</a:t>
            </a:r>
            <a:r>
              <a:rPr b="0" baseline="-25000" i="0" lang="en-US" sz="1900" u="none" cap="none" strike="noStrike">
                <a:solidFill>
                  <a:srgbClr val="595959"/>
                </a:solidFill>
                <a:latin typeface="Courier New"/>
                <a:ea typeface="Courier New"/>
                <a:cs typeface="Courier New"/>
                <a:sym typeface="Courier New"/>
              </a:rPr>
              <a:t>i</a:t>
            </a:r>
            <a:r>
              <a:rPr b="0" i="0" lang="en-US" sz="1900" u="none" cap="none" strike="noStrike">
                <a:solidFill>
                  <a:srgbClr val="595959"/>
                </a:solidFill>
                <a:latin typeface="Courier New"/>
                <a:ea typeface="Courier New"/>
                <a:cs typeface="Courier New"/>
                <a:sym typeface="Courier New"/>
              </a:rPr>
              <a:t> = P</a:t>
            </a:r>
            <a:r>
              <a:rPr b="0" baseline="-25000" i="0" lang="en-US" sz="1900" u="none" cap="none" strike="noStrike">
                <a:solidFill>
                  <a:srgbClr val="595959"/>
                </a:solidFill>
                <a:latin typeface="Courier New"/>
                <a:ea typeface="Courier New"/>
                <a:cs typeface="Courier New"/>
                <a:sym typeface="Courier New"/>
              </a:rPr>
              <a:t>i</a:t>
            </a:r>
            <a:r>
              <a:rPr b="0" i="0" lang="en-US" sz="1900" u="none" cap="none" strike="noStrike">
                <a:solidFill>
                  <a:srgbClr val="595959"/>
                </a:solidFill>
                <a:latin typeface="Courier New"/>
                <a:ea typeface="Courier New"/>
                <a:cs typeface="Courier New"/>
                <a:sym typeface="Courier New"/>
              </a:rPr>
              <a:t> XOR SelectLeft(E</a:t>
            </a:r>
            <a:r>
              <a:rPr b="0" baseline="-25000" i="0" lang="en-US" sz="1900" u="none" cap="none" strike="noStrike">
                <a:solidFill>
                  <a:srgbClr val="595959"/>
                </a:solidFill>
                <a:latin typeface="Courier New"/>
                <a:ea typeface="Courier New"/>
                <a:cs typeface="Courier New"/>
                <a:sym typeface="Courier New"/>
              </a:rPr>
              <a:t>K </a:t>
            </a:r>
            <a:r>
              <a:rPr b="0" i="0" lang="en-US" sz="1900" u="none" cap="none" strike="noStrike">
                <a:solidFill>
                  <a:srgbClr val="595959"/>
                </a:solidFill>
                <a:latin typeface="Courier New"/>
                <a:ea typeface="Courier New"/>
                <a:cs typeface="Courier New"/>
                <a:sym typeface="Courier New"/>
              </a:rPr>
              <a:t>(ShiftLeft(C</a:t>
            </a:r>
            <a:r>
              <a:rPr b="0" baseline="-25000" i="0" lang="en-US" sz="1900" u="none" cap="none" strike="noStrike">
                <a:solidFill>
                  <a:srgbClr val="595959"/>
                </a:solidFill>
                <a:latin typeface="Courier New"/>
                <a:ea typeface="Courier New"/>
                <a:cs typeface="Courier New"/>
                <a:sym typeface="Courier New"/>
              </a:rPr>
              <a:t>i-1</a:t>
            </a:r>
            <a:r>
              <a:rPr b="0" i="0" lang="en-US" sz="1900" u="none" cap="none" strike="noStrike">
                <a:solidFill>
                  <a:srgbClr val="595959"/>
                </a:solidFill>
                <a:latin typeface="Courier New"/>
                <a:ea typeface="Courier New"/>
                <a:cs typeface="Courier New"/>
                <a:sym typeface="Courier New"/>
              </a:rPr>
              <a:t>)))</a:t>
            </a:r>
            <a:endParaRPr/>
          </a:p>
          <a:p>
            <a:pPr indent="-273049" lvl="1" marL="547687" marR="0" rtl="0" algn="l">
              <a:lnSpc>
                <a:spcPct val="70000"/>
              </a:lnSpc>
              <a:spcBef>
                <a:spcPts val="500"/>
              </a:spcBef>
              <a:spcAft>
                <a:spcPts val="0"/>
              </a:spcAft>
              <a:buClr>
                <a:schemeClr val="accent2"/>
              </a:buClr>
              <a:buSzPts val="1444"/>
              <a:buFont typeface="Noto Sans Symbols"/>
              <a:buNone/>
            </a:pPr>
            <a:r>
              <a:rPr b="0" i="0" lang="en-US" sz="1900" u="none" cap="none" strike="noStrike">
                <a:solidFill>
                  <a:srgbClr val="595959"/>
                </a:solidFill>
                <a:latin typeface="Courier New"/>
                <a:ea typeface="Courier New"/>
                <a:cs typeface="Courier New"/>
                <a:sym typeface="Courier New"/>
              </a:rPr>
              <a:t>			C</a:t>
            </a:r>
            <a:r>
              <a:rPr b="0" baseline="-25000" i="0" lang="en-US" sz="1900" u="none" cap="none" strike="noStrike">
                <a:solidFill>
                  <a:srgbClr val="595959"/>
                </a:solidFill>
                <a:latin typeface="Courier New"/>
                <a:ea typeface="Courier New"/>
                <a:cs typeface="Courier New"/>
                <a:sym typeface="Courier New"/>
              </a:rPr>
              <a:t>0</a:t>
            </a:r>
            <a:r>
              <a:rPr b="0" i="0" lang="en-US" sz="1900" u="none" cap="none" strike="noStrike">
                <a:solidFill>
                  <a:srgbClr val="595959"/>
                </a:solidFill>
                <a:latin typeface="Courier New"/>
                <a:ea typeface="Courier New"/>
                <a:cs typeface="Courier New"/>
                <a:sym typeface="Courier New"/>
              </a:rPr>
              <a:t> = IV</a:t>
            </a:r>
            <a:r>
              <a:rPr b="0" i="0" lang="en-US" sz="1900" u="none" cap="none" strike="noStrike">
                <a:solidFill>
                  <a:srgbClr val="595959"/>
                </a:solidFill>
                <a:latin typeface="Gill Sans"/>
                <a:ea typeface="Gill Sans"/>
                <a:cs typeface="Gill Sans"/>
                <a:sym typeface="Gill Sans"/>
              </a:rPr>
              <a:t> </a:t>
            </a:r>
            <a:endParaRPr/>
          </a:p>
          <a:p>
            <a:pPr indent="-166878" lvl="0" marL="273050" marR="0" rtl="0" algn="l">
              <a:lnSpc>
                <a:spcPct val="70000"/>
              </a:lnSpc>
              <a:spcBef>
                <a:spcPts val="600"/>
              </a:spcBef>
              <a:spcAft>
                <a:spcPts val="0"/>
              </a:spcAft>
              <a:buClr>
                <a:schemeClr val="accent1"/>
              </a:buClr>
              <a:buSzPts val="1672"/>
              <a:buFont typeface="Noto Sans Symbols"/>
              <a:buNone/>
            </a:pPr>
            <a:r>
              <a:t/>
            </a:r>
            <a:endParaRPr b="0" i="0" sz="2200" u="none">
              <a:solidFill>
                <a:srgbClr val="595959"/>
              </a:solidFill>
              <a:latin typeface="Gill Sans"/>
              <a:ea typeface="Gill Sans"/>
              <a:cs typeface="Gill Sans"/>
              <a:sym typeface="Gill Sans"/>
            </a:endParaRPr>
          </a:p>
          <a:p>
            <a:pPr indent="-273050" lvl="0" marL="273050" marR="0" rtl="0" algn="l">
              <a:lnSpc>
                <a:spcPct val="70000"/>
              </a:lnSpc>
              <a:spcBef>
                <a:spcPts val="600"/>
              </a:spcBef>
              <a:spcAft>
                <a:spcPts val="0"/>
              </a:spcAft>
              <a:buClr>
                <a:schemeClr val="accent1"/>
              </a:buClr>
              <a:buSzPts val="1672"/>
              <a:buFont typeface="Noto Sans Symbols"/>
              <a:buChar char="🞂"/>
            </a:pPr>
            <a:r>
              <a:rPr b="0" i="0" lang="en-US" sz="2200" u="none">
                <a:solidFill>
                  <a:srgbClr val="595959"/>
                </a:solidFill>
                <a:latin typeface="Gill Sans"/>
                <a:ea typeface="Gill Sans"/>
                <a:cs typeface="Gill Sans"/>
                <a:sym typeface="Gill Sans"/>
              </a:rPr>
              <a:t>Uses: stream data encryption, authentication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CFB Scheme</a:t>
            </a:r>
            <a:endParaRPr/>
          </a:p>
        </p:txBody>
      </p:sp>
      <p:sp>
        <p:nvSpPr>
          <p:cNvPr id="271" name="Google Shape;271;p1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pic>
        <p:nvPicPr>
          <p:cNvPr id="272" name="Google Shape;272;p15"/>
          <p:cNvPicPr preferRelativeResize="0"/>
          <p:nvPr/>
        </p:nvPicPr>
        <p:blipFill rotWithShape="1">
          <a:blip r:embed="rId3">
            <a:alphaModFix/>
          </a:blip>
          <a:srcRect b="0" l="0" r="0" t="0"/>
          <a:stretch/>
        </p:blipFill>
        <p:spPr>
          <a:xfrm>
            <a:off x="862012" y="2286000"/>
            <a:ext cx="8281987" cy="4210050"/>
          </a:xfrm>
          <a:prstGeom prst="rect">
            <a:avLst/>
          </a:prstGeom>
          <a:noFill/>
          <a:ln>
            <a:noFill/>
          </a:ln>
        </p:spPr>
      </p:pic>
      <p:pic>
        <p:nvPicPr>
          <p:cNvPr id="273" name="Google Shape;273;p15"/>
          <p:cNvPicPr preferRelativeResize="0"/>
          <p:nvPr/>
        </p:nvPicPr>
        <p:blipFill rotWithShape="1">
          <a:blip r:embed="rId4">
            <a:alphaModFix/>
          </a:blip>
          <a:srcRect b="0" l="0" r="0" t="0"/>
          <a:stretch/>
        </p:blipFill>
        <p:spPr>
          <a:xfrm>
            <a:off x="914400" y="1447800"/>
            <a:ext cx="7221537" cy="676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1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CFB Encryption/Decryption</a:t>
            </a:r>
            <a:endParaRPr/>
          </a:p>
        </p:txBody>
      </p:sp>
      <p:pic>
        <p:nvPicPr>
          <p:cNvPr id="280" name="Google Shape;280;p16"/>
          <p:cNvPicPr preferRelativeResize="0"/>
          <p:nvPr>
            <p:ph idx="1" type="body"/>
          </p:nvPr>
        </p:nvPicPr>
        <p:blipFill rotWithShape="1">
          <a:blip r:embed="rId3">
            <a:alphaModFix/>
          </a:blip>
          <a:srcRect b="0" l="-10595" r="-10594" t="0"/>
          <a:stretch/>
        </p:blipFill>
        <p:spPr>
          <a:xfrm>
            <a:off x="457200" y="1219200"/>
            <a:ext cx="8229600" cy="493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1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CFB as a Stream Cipher</a:t>
            </a:r>
            <a:endParaRPr/>
          </a:p>
        </p:txBody>
      </p:sp>
      <p:sp>
        <p:nvSpPr>
          <p:cNvPr id="286" name="Google Shape;286;p17"/>
          <p:cNvSpPr txBox="1"/>
          <p:nvPr>
            <p:ph idx="1" type="body"/>
          </p:nvPr>
        </p:nvSpPr>
        <p:spPr>
          <a:xfrm>
            <a:off x="457200" y="1600200"/>
            <a:ext cx="8229600" cy="838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In CFB mode, encipherment and decipherment use the encryption function of the underlying block cipher.</a:t>
            </a:r>
            <a:endParaRPr/>
          </a:p>
          <a:p>
            <a:pPr indent="-147574" lvl="0" marL="273050" marR="0" rtl="0" algn="l">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p:txBody>
      </p:sp>
      <p:pic>
        <p:nvPicPr>
          <p:cNvPr id="287" name="Google Shape;287;p17"/>
          <p:cNvPicPr preferRelativeResize="0"/>
          <p:nvPr/>
        </p:nvPicPr>
        <p:blipFill rotWithShape="1">
          <a:blip r:embed="rId3">
            <a:alphaModFix/>
          </a:blip>
          <a:srcRect b="0" l="0" r="0" t="0"/>
          <a:stretch/>
        </p:blipFill>
        <p:spPr>
          <a:xfrm>
            <a:off x="533400" y="2590800"/>
            <a:ext cx="8401050" cy="34591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Remark on CFB</a:t>
            </a:r>
            <a:endParaRPr/>
          </a:p>
        </p:txBody>
      </p:sp>
      <p:sp>
        <p:nvSpPr>
          <p:cNvPr id="294" name="Google Shape;294;p18"/>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295" name="Google Shape;295;p18"/>
          <p:cNvSpPr txBox="1"/>
          <p:nvPr>
            <p:ph idx="1" type="body"/>
          </p:nvPr>
        </p:nvSpPr>
        <p:spPr>
          <a:xfrm>
            <a:off x="457200" y="1600200"/>
            <a:ext cx="8382000" cy="45259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The block cipher is used as a stream cipher.</a:t>
            </a:r>
            <a:endParaRPr/>
          </a:p>
          <a:p>
            <a:pPr indent="-273049" lvl="1" marL="547687" marR="0" rtl="0" algn="l">
              <a:lnSpc>
                <a:spcPct val="100000"/>
              </a:lnSpc>
              <a:spcBef>
                <a:spcPts val="500"/>
              </a:spcBef>
              <a:spcAft>
                <a:spcPts val="0"/>
              </a:spcAft>
              <a:buClr>
                <a:schemeClr val="accent2"/>
              </a:buClr>
              <a:buSzPts val="1520"/>
              <a:buFont typeface="Arial"/>
              <a:buChar char="•"/>
            </a:pPr>
            <a:r>
              <a:rPr b="0" i="0" lang="en-US" sz="2000" u="none" cap="none" strike="noStrike">
                <a:solidFill>
                  <a:srgbClr val="595959"/>
                </a:solidFill>
                <a:latin typeface="Gill Sans"/>
                <a:ea typeface="Gill Sans"/>
                <a:cs typeface="Gill Sans"/>
                <a:sym typeface="Gill Sans"/>
              </a:rPr>
              <a:t>enable to encrypt any number of bits e.g. single bits or single characters (bytes)  </a:t>
            </a:r>
            <a:endParaRPr b="0" i="0" sz="300" u="none" cap="none" strike="noStrike">
              <a:solidFill>
                <a:srgbClr val="595959"/>
              </a:solidFill>
              <a:latin typeface="Gill Sans"/>
              <a:ea typeface="Gill Sans"/>
              <a:cs typeface="Gill Sans"/>
              <a:sym typeface="Gill Sans"/>
            </a:endParaRPr>
          </a:p>
          <a:p>
            <a:pPr indent="-273049" lvl="1" marL="547687" marR="0" rtl="0" algn="l">
              <a:lnSpc>
                <a:spcPct val="100000"/>
              </a:lnSpc>
              <a:spcBef>
                <a:spcPts val="500"/>
              </a:spcBef>
              <a:spcAft>
                <a:spcPts val="0"/>
              </a:spcAft>
              <a:buClr>
                <a:schemeClr val="accent2"/>
              </a:buClr>
              <a:buSzPts val="1520"/>
              <a:buFont typeface="Arial"/>
              <a:buChar char="•"/>
            </a:pPr>
            <a:r>
              <a:rPr b="0" i="0" lang="en-US" sz="2000" u="none" cap="none" strike="noStrike">
                <a:solidFill>
                  <a:srgbClr val="595959"/>
                </a:solidFill>
                <a:latin typeface="Gill Sans"/>
                <a:ea typeface="Gill Sans"/>
                <a:cs typeface="Gill Sans"/>
                <a:sym typeface="Gill Sans"/>
              </a:rPr>
              <a:t>S=1  : bit stream cipher</a:t>
            </a:r>
            <a:endParaRPr/>
          </a:p>
          <a:p>
            <a:pPr indent="-273049" lvl="1" marL="547687" marR="0" rtl="0" algn="l">
              <a:lnSpc>
                <a:spcPct val="100000"/>
              </a:lnSpc>
              <a:spcBef>
                <a:spcPts val="500"/>
              </a:spcBef>
              <a:spcAft>
                <a:spcPts val="0"/>
              </a:spcAft>
              <a:buClr>
                <a:schemeClr val="accent2"/>
              </a:buClr>
              <a:buSzPts val="1520"/>
              <a:buFont typeface="Arial"/>
              <a:buChar char="•"/>
            </a:pPr>
            <a:r>
              <a:rPr b="0" i="0" lang="en-US" sz="2000" u="none" cap="none" strike="noStrike">
                <a:solidFill>
                  <a:srgbClr val="595959"/>
                </a:solidFill>
                <a:latin typeface="Gill Sans"/>
                <a:ea typeface="Gill Sans"/>
                <a:cs typeface="Gill Sans"/>
                <a:sym typeface="Gill Sans"/>
              </a:rPr>
              <a:t>S=8  : character stream cipher) </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A ciphertext segment depends on the current and all preceding plaintext segments.</a:t>
            </a:r>
            <a:endParaRPr b="0" i="0" sz="700" u="none">
              <a:solidFill>
                <a:srgbClr val="595959"/>
              </a:solidFill>
              <a:latin typeface="Gill Sans"/>
              <a:ea typeface="Gill Sans"/>
              <a:cs typeface="Gill Sans"/>
              <a:sym typeface="Gill Sans"/>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A corrupted ciphertext segment during transmission will affect the current and next several plaintext segments.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Output FeedBack (OFB)</a:t>
            </a:r>
            <a:endParaRPr/>
          </a:p>
        </p:txBody>
      </p:sp>
      <p:sp>
        <p:nvSpPr>
          <p:cNvPr id="302" name="Google Shape;302;p19"/>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Very similar to CFB </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But output of the encryption function output of cipher is fed back (hence name), instead of ciphertext </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Feedback is independent of message </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Relation between plaintext and ciphertext</a:t>
            </a:r>
            <a:endParaRPr/>
          </a:p>
          <a:p>
            <a:pPr indent="-273049" lvl="1" marL="547687" marR="0" rtl="0" algn="l">
              <a:lnSpc>
                <a:spcPct val="100000"/>
              </a:lnSpc>
              <a:spcBef>
                <a:spcPts val="500"/>
              </a:spcBef>
              <a:spcAft>
                <a:spcPts val="0"/>
              </a:spcAft>
              <a:buClr>
                <a:schemeClr val="accent2"/>
              </a:buClr>
              <a:buSzPts val="1520"/>
              <a:buFont typeface="Noto Sans Symbols"/>
              <a:buNone/>
            </a:pPr>
            <a:r>
              <a:rPr b="0" i="0" lang="en-US" sz="2000" u="none" cap="none" strike="noStrike">
                <a:solidFill>
                  <a:srgbClr val="595959"/>
                </a:solidFill>
                <a:latin typeface="Courier New"/>
                <a:ea typeface="Courier New"/>
                <a:cs typeface="Courier New"/>
                <a:sym typeface="Courier New"/>
              </a:rPr>
              <a:t>		C</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 P</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XOR O</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a:t>
            </a:r>
            <a:endParaRPr/>
          </a:p>
          <a:p>
            <a:pPr indent="-273049" lvl="1" marL="547687" marR="0" rtl="0" algn="l">
              <a:lnSpc>
                <a:spcPct val="100000"/>
              </a:lnSpc>
              <a:spcBef>
                <a:spcPts val="500"/>
              </a:spcBef>
              <a:spcAft>
                <a:spcPts val="0"/>
              </a:spcAft>
              <a:buClr>
                <a:schemeClr val="accent2"/>
              </a:buClr>
              <a:buSzPts val="1520"/>
              <a:buFont typeface="Noto Sans Symbols"/>
              <a:buNone/>
            </a:pPr>
            <a:r>
              <a:rPr b="0" i="0" lang="en-US" sz="2000" u="none" cap="none" strike="noStrike">
                <a:solidFill>
                  <a:srgbClr val="595959"/>
                </a:solidFill>
                <a:latin typeface="Courier New"/>
                <a:ea typeface="Courier New"/>
                <a:cs typeface="Courier New"/>
                <a:sym typeface="Courier New"/>
              </a:rPr>
              <a:t>		O</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 E</a:t>
            </a:r>
            <a:r>
              <a:rPr b="0" baseline="-25000" i="0" lang="en-US" sz="2000" u="none" cap="none" strike="noStrike">
                <a:solidFill>
                  <a:srgbClr val="595959"/>
                </a:solidFill>
                <a:latin typeface="Courier New"/>
                <a:ea typeface="Courier New"/>
                <a:cs typeface="Courier New"/>
                <a:sym typeface="Courier New"/>
              </a:rPr>
              <a:t>K </a:t>
            </a:r>
            <a:r>
              <a:rPr b="0" i="0" lang="en-US" sz="2000" u="none" cap="none" strike="noStrike">
                <a:solidFill>
                  <a:srgbClr val="595959"/>
                </a:solidFill>
                <a:latin typeface="Courier New"/>
                <a:ea typeface="Courier New"/>
                <a:cs typeface="Courier New"/>
                <a:sym typeface="Courier New"/>
              </a:rPr>
              <a:t>(O</a:t>
            </a:r>
            <a:r>
              <a:rPr b="0" baseline="-25000" i="0" lang="en-US" sz="2000" u="none" cap="none" strike="noStrike">
                <a:solidFill>
                  <a:srgbClr val="595959"/>
                </a:solidFill>
                <a:latin typeface="Courier New"/>
                <a:ea typeface="Courier New"/>
                <a:cs typeface="Courier New"/>
                <a:sym typeface="Courier New"/>
              </a:rPr>
              <a:t>i-1</a:t>
            </a:r>
            <a:r>
              <a:rPr b="0" i="0" lang="en-US" sz="2000" u="none" cap="none" strike="noStrike">
                <a:solidFill>
                  <a:srgbClr val="595959"/>
                </a:solidFill>
                <a:latin typeface="Courier New"/>
                <a:ea typeface="Courier New"/>
                <a:cs typeface="Courier New"/>
                <a:sym typeface="Courier New"/>
              </a:rPr>
              <a:t>)</a:t>
            </a:r>
            <a:endParaRPr/>
          </a:p>
          <a:p>
            <a:pPr indent="-273049" lvl="1" marL="547687" marR="0" rtl="0" algn="l">
              <a:lnSpc>
                <a:spcPct val="100000"/>
              </a:lnSpc>
              <a:spcBef>
                <a:spcPts val="500"/>
              </a:spcBef>
              <a:spcAft>
                <a:spcPts val="0"/>
              </a:spcAft>
              <a:buClr>
                <a:schemeClr val="accent2"/>
              </a:buClr>
              <a:buSzPts val="1520"/>
              <a:buFont typeface="Noto Sans Symbols"/>
              <a:buNone/>
            </a:pPr>
            <a:r>
              <a:rPr b="0" i="0" lang="en-US" sz="2000" u="none" cap="none" strike="noStrike">
                <a:solidFill>
                  <a:srgbClr val="595959"/>
                </a:solidFill>
                <a:latin typeface="Courier New"/>
                <a:ea typeface="Courier New"/>
                <a:cs typeface="Courier New"/>
                <a:sym typeface="Courier New"/>
              </a:rPr>
              <a:t>		O</a:t>
            </a:r>
            <a:r>
              <a:rPr b="0" baseline="-25000" i="0" lang="en-US" sz="2000" u="none" cap="none" strike="noStrike">
                <a:solidFill>
                  <a:srgbClr val="595959"/>
                </a:solidFill>
                <a:latin typeface="Courier New"/>
                <a:ea typeface="Courier New"/>
                <a:cs typeface="Courier New"/>
                <a:sym typeface="Courier New"/>
              </a:rPr>
              <a:t>0</a:t>
            </a:r>
            <a:r>
              <a:rPr b="0" i="0" lang="en-US" sz="2000" u="none" cap="none" strike="noStrike">
                <a:solidFill>
                  <a:srgbClr val="595959"/>
                </a:solidFill>
                <a:latin typeface="Courier New"/>
                <a:ea typeface="Courier New"/>
                <a:cs typeface="Courier New"/>
                <a:sym typeface="Courier New"/>
              </a:rPr>
              <a:t> = IV</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Uses: stream encryption over noisy channels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Topics</a:t>
            </a:r>
            <a:endParaRPr/>
          </a:p>
        </p:txBody>
      </p:sp>
      <p:sp>
        <p:nvSpPr>
          <p:cNvPr id="174" name="Google Shape;174;p2"/>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1" i="0" lang="en-US" sz="2600" u="none" cap="none" strike="noStrike">
                <a:solidFill>
                  <a:srgbClr val="595959"/>
                </a:solidFill>
                <a:latin typeface="Gill Sans"/>
                <a:ea typeface="Gill Sans"/>
                <a:cs typeface="Gill Sans"/>
                <a:sym typeface="Gill Sans"/>
              </a:rPr>
              <a:t>Overview of Modes of Operation </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cap="none" strike="noStrik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cap="none" strike="noStrike">
                <a:solidFill>
                  <a:srgbClr val="595959"/>
                </a:solidFill>
                <a:latin typeface="Gill Sans"/>
                <a:ea typeface="Gill Sans"/>
                <a:cs typeface="Gill Sans"/>
                <a:sym typeface="Gill Sans"/>
              </a:rPr>
              <a:t>EBC, CBC, CFB, OFB, CTR</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cap="none" strike="noStrik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cap="none" strike="noStrike">
                <a:solidFill>
                  <a:srgbClr val="595959"/>
                </a:solidFill>
                <a:latin typeface="Gill Sans"/>
                <a:ea typeface="Gill Sans"/>
                <a:cs typeface="Gill Sans"/>
                <a:sym typeface="Gill Sans"/>
              </a:rPr>
              <a:t>Notes and Remarks on each modes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pic>
        <p:nvPicPr>
          <p:cNvPr id="307" name="Google Shape;307;p20"/>
          <p:cNvPicPr preferRelativeResize="0"/>
          <p:nvPr/>
        </p:nvPicPr>
        <p:blipFill rotWithShape="1">
          <a:blip r:embed="rId3">
            <a:alphaModFix/>
          </a:blip>
          <a:srcRect b="0" l="0" r="0" t="0"/>
          <a:stretch/>
        </p:blipFill>
        <p:spPr>
          <a:xfrm>
            <a:off x="3810000" y="3657600"/>
            <a:ext cx="4267200" cy="2633662"/>
          </a:xfrm>
          <a:prstGeom prst="rect">
            <a:avLst/>
          </a:prstGeom>
          <a:noFill/>
          <a:ln cap="flat" cmpd="sng" w="9525">
            <a:solidFill>
              <a:srgbClr val="595959"/>
            </a:solidFill>
            <a:prstDash val="solid"/>
            <a:miter lim="800000"/>
            <a:headEnd len="sm" w="sm" type="none"/>
            <a:tailEnd len="sm" w="sm" type="none"/>
          </a:ln>
          <a:effectLst>
            <a:outerShdw blurRad="63500" dir="2700000" dist="38100">
              <a:srgbClr val="808080">
                <a:alpha val="42745"/>
              </a:srgbClr>
            </a:outerShdw>
          </a:effectLst>
        </p:spPr>
      </p:pic>
      <p:pic>
        <p:nvPicPr>
          <p:cNvPr id="308" name="Google Shape;308;p20"/>
          <p:cNvPicPr preferRelativeResize="0"/>
          <p:nvPr/>
        </p:nvPicPr>
        <p:blipFill rotWithShape="1">
          <a:blip r:embed="rId4">
            <a:alphaModFix/>
          </a:blip>
          <a:srcRect b="0" l="0" r="0" t="0"/>
          <a:stretch/>
        </p:blipFill>
        <p:spPr>
          <a:xfrm>
            <a:off x="3810000" y="1162050"/>
            <a:ext cx="4260850" cy="2419350"/>
          </a:xfrm>
          <a:prstGeom prst="rect">
            <a:avLst/>
          </a:prstGeom>
          <a:noFill/>
          <a:ln cap="flat" cmpd="sng" w="9525">
            <a:solidFill>
              <a:srgbClr val="595959"/>
            </a:solidFill>
            <a:prstDash val="solid"/>
            <a:miter lim="800000"/>
            <a:headEnd len="sm" w="sm" type="none"/>
            <a:tailEnd len="sm" w="sm" type="none"/>
          </a:ln>
          <a:effectLst>
            <a:outerShdw blurRad="63500" dir="2700000" dist="38100">
              <a:srgbClr val="808080">
                <a:alpha val="42745"/>
              </a:srgbClr>
            </a:outerShdw>
          </a:effectLst>
        </p:spPr>
      </p:pic>
      <p:sp>
        <p:nvSpPr>
          <p:cNvPr id="309" name="Google Shape;309;p2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CFB V.S. OFB</a:t>
            </a:r>
            <a:endParaRPr/>
          </a:p>
        </p:txBody>
      </p:sp>
      <p:sp>
        <p:nvSpPr>
          <p:cNvPr id="310" name="Google Shape;310;p20"/>
          <p:cNvSpPr txBox="1"/>
          <p:nvPr/>
        </p:nvSpPr>
        <p:spPr>
          <a:xfrm>
            <a:off x="533400" y="1905000"/>
            <a:ext cx="2692400"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800"/>
              <a:buFont typeface="Calibri"/>
              <a:buNone/>
            </a:pPr>
            <a:r>
              <a:rPr b="0" i="0" lang="en-US" sz="2800" u="none">
                <a:solidFill>
                  <a:schemeClr val="dk2"/>
                </a:solidFill>
                <a:latin typeface="Calibri"/>
                <a:ea typeface="Calibri"/>
                <a:cs typeface="Calibri"/>
                <a:sym typeface="Calibri"/>
              </a:rPr>
              <a:t>Cipher Feedback</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chemeClr val="dk2"/>
              </a:buClr>
              <a:buSzPts val="2800"/>
              <a:buFont typeface="Calibri"/>
              <a:buNone/>
            </a:pPr>
            <a:r>
              <a:rPr b="0" i="0" lang="en-US" sz="2800" u="none">
                <a:solidFill>
                  <a:schemeClr val="dk2"/>
                </a:solidFill>
                <a:latin typeface="Calibri"/>
                <a:ea typeface="Calibri"/>
                <a:cs typeface="Calibri"/>
                <a:sym typeface="Calibri"/>
              </a:rPr>
              <a:t>Output Feedback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OFB Scheme</a:t>
            </a:r>
            <a:endParaRPr/>
          </a:p>
        </p:txBody>
      </p:sp>
      <p:sp>
        <p:nvSpPr>
          <p:cNvPr id="316" name="Google Shape;316;p21"/>
          <p:cNvSpPr txBox="1"/>
          <p:nvPr>
            <p:ph idx="1" type="body"/>
          </p:nvPr>
        </p:nvSpPr>
        <p:spPr>
          <a:xfrm>
            <a:off x="457200" y="1600200"/>
            <a:ext cx="8229600" cy="533400"/>
          </a:xfrm>
          <a:prstGeom prst="rect">
            <a:avLst/>
          </a:prstGeom>
          <a:noFill/>
          <a:ln>
            <a:noFill/>
          </a:ln>
        </p:spPr>
        <p:txBody>
          <a:bodyPr anchorCtr="0" anchor="t" bIns="45700" lIns="91425" spcFirstLastPara="1" rIns="91425" wrap="square" tIns="45700">
            <a:noAutofit/>
          </a:bodyPr>
          <a:lstStyle/>
          <a:p>
            <a:pPr indent="-147574" lvl="0" marL="273050" marR="0" rtl="0" algn="l">
              <a:spcBef>
                <a:spcPts val="0"/>
              </a:spcBef>
              <a:spcAft>
                <a:spcPts val="0"/>
              </a:spcAft>
              <a:buClr>
                <a:schemeClr val="accent1"/>
              </a:buClr>
              <a:buSzPts val="1976"/>
              <a:buFont typeface="Noto Sans Symbols"/>
              <a:buNone/>
            </a:pPr>
            <a:r>
              <a:t/>
            </a:r>
            <a:endParaRPr sz="2600">
              <a:solidFill>
                <a:schemeClr val="dk1"/>
              </a:solidFill>
              <a:latin typeface="Gill Sans"/>
              <a:ea typeface="Gill Sans"/>
              <a:cs typeface="Gill Sans"/>
              <a:sym typeface="Gill Sans"/>
            </a:endParaRPr>
          </a:p>
        </p:txBody>
      </p:sp>
      <p:pic>
        <p:nvPicPr>
          <p:cNvPr id="317" name="Google Shape;317;p21"/>
          <p:cNvPicPr preferRelativeResize="0"/>
          <p:nvPr/>
        </p:nvPicPr>
        <p:blipFill rotWithShape="1">
          <a:blip r:embed="rId3">
            <a:alphaModFix/>
          </a:blip>
          <a:srcRect b="0" l="0" r="0" t="0"/>
          <a:stretch/>
        </p:blipFill>
        <p:spPr>
          <a:xfrm>
            <a:off x="838200" y="2286000"/>
            <a:ext cx="7267575" cy="389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2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OFB Encryption and Decryption</a:t>
            </a:r>
            <a:endParaRPr/>
          </a:p>
        </p:txBody>
      </p:sp>
      <p:pic>
        <p:nvPicPr>
          <p:cNvPr id="324" name="Google Shape;324;p22"/>
          <p:cNvPicPr preferRelativeResize="0"/>
          <p:nvPr>
            <p:ph idx="1" type="body"/>
          </p:nvPr>
        </p:nvPicPr>
        <p:blipFill rotWithShape="1">
          <a:blip r:embed="rId3">
            <a:alphaModFix/>
          </a:blip>
          <a:srcRect b="0" l="-10055" r="-10055" t="0"/>
          <a:stretch/>
        </p:blipFill>
        <p:spPr>
          <a:xfrm>
            <a:off x="457200" y="1219200"/>
            <a:ext cx="8229600" cy="4937125"/>
          </a:xfrm>
          <a:prstGeom prst="rect">
            <a:avLst/>
          </a:prstGeom>
          <a:noFill/>
          <a:ln>
            <a:noFill/>
          </a:ln>
        </p:spPr>
      </p:pic>
      <p:sp>
        <p:nvSpPr>
          <p:cNvPr id="325" name="Google Shape;325;p22"/>
          <p:cNvSpPr/>
          <p:nvPr/>
        </p:nvSpPr>
        <p:spPr>
          <a:xfrm>
            <a:off x="4114800" y="5486400"/>
            <a:ext cx="1143000" cy="152400"/>
          </a:xfrm>
          <a:custGeom>
            <a:rect b="b" l="l" r="r" t="t"/>
            <a:pathLst>
              <a:path extrusionOk="0" h="152400" w="1143000">
                <a:moveTo>
                  <a:pt x="0" y="0"/>
                </a:moveTo>
                <a:lnTo>
                  <a:pt x="1143000" y="0"/>
                </a:lnTo>
                <a:lnTo>
                  <a:pt x="1143000" y="152400"/>
                </a:lnTo>
                <a:lnTo>
                  <a:pt x="0" y="152400"/>
                </a:lnTo>
                <a:lnTo>
                  <a:pt x="0"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OFB as a Stream Cipher</a:t>
            </a:r>
            <a:endParaRPr/>
          </a:p>
        </p:txBody>
      </p:sp>
      <p:pic>
        <p:nvPicPr>
          <p:cNvPr id="331" name="Google Shape;331;p23"/>
          <p:cNvPicPr preferRelativeResize="0"/>
          <p:nvPr/>
        </p:nvPicPr>
        <p:blipFill rotWithShape="1">
          <a:blip r:embed="rId3">
            <a:alphaModFix/>
          </a:blip>
          <a:srcRect b="0" l="0" r="0" t="0"/>
          <a:stretch/>
        </p:blipFill>
        <p:spPr>
          <a:xfrm>
            <a:off x="609600" y="2209800"/>
            <a:ext cx="8116887" cy="3863975"/>
          </a:xfrm>
          <a:prstGeom prst="rect">
            <a:avLst/>
          </a:prstGeom>
          <a:noFill/>
          <a:ln>
            <a:noFill/>
          </a:ln>
        </p:spPr>
      </p:pic>
      <p:sp>
        <p:nvSpPr>
          <p:cNvPr id="332" name="Google Shape;332;p23"/>
          <p:cNvSpPr txBox="1"/>
          <p:nvPr>
            <p:ph idx="1" type="body"/>
          </p:nvPr>
        </p:nvSpPr>
        <p:spPr>
          <a:xfrm>
            <a:off x="533400" y="1371600"/>
            <a:ext cx="8229600" cy="838200"/>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520"/>
              <a:buFont typeface="Noto Sans Symbols"/>
              <a:buChar char="🞂"/>
            </a:pPr>
            <a:r>
              <a:rPr b="0" i="0" lang="en-US" sz="2000" u="none">
                <a:solidFill>
                  <a:srgbClr val="595959"/>
                </a:solidFill>
                <a:latin typeface="Gill Sans"/>
                <a:ea typeface="Gill Sans"/>
                <a:cs typeface="Gill Sans"/>
                <a:sym typeface="Gill Sans"/>
              </a:rPr>
              <a:t>In OFB mode, encipherment and decipherment use the encryption function of the underlying block cipher.</a:t>
            </a:r>
            <a:endParaRPr/>
          </a:p>
          <a:p>
            <a:pPr indent="-176530" lvl="0" marL="273050" marR="0" rtl="0" algn="l">
              <a:spcBef>
                <a:spcPts val="600"/>
              </a:spcBef>
              <a:spcAft>
                <a:spcPts val="0"/>
              </a:spcAft>
              <a:buClr>
                <a:schemeClr val="accent1"/>
              </a:buClr>
              <a:buSzPts val="1520"/>
              <a:buFont typeface="Noto Sans Symbols"/>
              <a:buNone/>
            </a:pPr>
            <a:r>
              <a:t/>
            </a:r>
            <a:endParaRPr b="0" i="0" sz="2000" u="none">
              <a:solidFill>
                <a:srgbClr val="595959"/>
              </a:solidFill>
              <a:latin typeface="Gill Sans"/>
              <a:ea typeface="Gill Sans"/>
              <a:cs typeface="Gill Sans"/>
              <a:sym typeface="Gill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7" name="Shape 337"/>
        <p:cNvGrpSpPr/>
        <p:nvPr/>
      </p:nvGrpSpPr>
      <p:grpSpPr>
        <a:xfrm>
          <a:off x="0" y="0"/>
          <a:ext cx="0" cy="0"/>
          <a:chOff x="0" y="0"/>
          <a:chExt cx="0" cy="0"/>
        </a:xfrm>
      </p:grpSpPr>
      <p:sp>
        <p:nvSpPr>
          <p:cNvPr id="338" name="Google Shape;338;p2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Bookman Old Style"/>
              <a:buNone/>
            </a:pPr>
            <a:r>
              <a:rPr b="0" i="0" lang="en-US" sz="4000" u="none">
                <a:solidFill>
                  <a:schemeClr val="dk2"/>
                </a:solidFill>
                <a:latin typeface="Bookman Old Style"/>
                <a:ea typeface="Bookman Old Style"/>
                <a:cs typeface="Bookman Old Style"/>
                <a:sym typeface="Bookman Old Style"/>
              </a:rPr>
              <a:t>Remarks on OFB</a:t>
            </a:r>
            <a:endParaRPr/>
          </a:p>
        </p:txBody>
      </p:sp>
      <p:sp>
        <p:nvSpPr>
          <p:cNvPr id="339" name="Google Shape;339;p24"/>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Each bit in the ciphertext is independent of the previous bit or bits. This avoids error propagation</a:t>
            </a:r>
            <a:endParaRPr/>
          </a:p>
          <a:p>
            <a:pPr indent="-157226" lvl="0" marL="273050" marR="0" rtl="0" algn="l">
              <a:lnSpc>
                <a:spcPct val="9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Pre-compute of forward cipher is possible</a:t>
            </a:r>
            <a:endParaRPr/>
          </a:p>
          <a:p>
            <a:pPr indent="-157226" lvl="0" marL="273050" marR="0" rtl="0" algn="l">
              <a:lnSpc>
                <a:spcPct val="9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Security issue </a:t>
            </a:r>
            <a:endParaRPr/>
          </a:p>
          <a:p>
            <a:pPr indent="-273049" lvl="1" marL="547687" marR="0" rtl="0" algn="l">
              <a:lnSpc>
                <a:spcPct val="90000"/>
              </a:lnSpc>
              <a:spcBef>
                <a:spcPts val="500"/>
              </a:spcBef>
              <a:spcAft>
                <a:spcPts val="0"/>
              </a:spcAft>
              <a:buClr>
                <a:schemeClr val="accent2"/>
              </a:buClr>
              <a:buSzPts val="1596"/>
              <a:buFont typeface="Noto Sans Symbols"/>
              <a:buChar char="🞂"/>
            </a:pPr>
            <a:r>
              <a:rPr b="0" i="0" lang="en-US" sz="2100" u="none" cap="none" strike="noStrike">
                <a:solidFill>
                  <a:srgbClr val="595959"/>
                </a:solidFill>
                <a:latin typeface="Gill Sans"/>
                <a:ea typeface="Gill Sans"/>
                <a:cs typeface="Gill Sans"/>
                <a:sym typeface="Gill Sans"/>
              </a:rPr>
              <a:t>when </a:t>
            </a:r>
            <a:r>
              <a:rPr b="0" i="1" lang="en-US" sz="2100" u="none" cap="none" strike="noStrike">
                <a:solidFill>
                  <a:srgbClr val="595959"/>
                </a:solidFill>
                <a:latin typeface="Gill Sans"/>
                <a:ea typeface="Gill Sans"/>
                <a:cs typeface="Gill Sans"/>
                <a:sym typeface="Gill Sans"/>
              </a:rPr>
              <a:t>j</a:t>
            </a:r>
            <a:r>
              <a:rPr b="0" baseline="30000" i="1" lang="en-US" sz="2100" u="none" cap="none" strike="noStrike">
                <a:solidFill>
                  <a:srgbClr val="595959"/>
                </a:solidFill>
                <a:latin typeface="Gill Sans"/>
                <a:ea typeface="Gill Sans"/>
                <a:cs typeface="Gill Sans"/>
                <a:sym typeface="Gill Sans"/>
              </a:rPr>
              <a:t>th</a:t>
            </a:r>
            <a:r>
              <a:rPr b="0" i="0" lang="en-US" sz="2100" u="none" cap="none" strike="noStrike">
                <a:solidFill>
                  <a:srgbClr val="595959"/>
                </a:solidFill>
                <a:latin typeface="Gill Sans"/>
                <a:ea typeface="Gill Sans"/>
                <a:cs typeface="Gill Sans"/>
                <a:sym typeface="Gill Sans"/>
              </a:rPr>
              <a:t> plaintext is known, the </a:t>
            </a:r>
            <a:r>
              <a:rPr b="0" i="1" lang="en-US" sz="2100" u="none" cap="none" strike="noStrike">
                <a:solidFill>
                  <a:srgbClr val="595959"/>
                </a:solidFill>
                <a:latin typeface="Gill Sans"/>
                <a:ea typeface="Gill Sans"/>
                <a:cs typeface="Gill Sans"/>
                <a:sym typeface="Gill Sans"/>
              </a:rPr>
              <a:t>j</a:t>
            </a:r>
            <a:r>
              <a:rPr b="0" baseline="30000" i="1" lang="en-US" sz="2100" u="none" cap="none" strike="noStrike">
                <a:solidFill>
                  <a:srgbClr val="595959"/>
                </a:solidFill>
                <a:latin typeface="Gill Sans"/>
                <a:ea typeface="Gill Sans"/>
                <a:cs typeface="Gill Sans"/>
                <a:sym typeface="Gill Sans"/>
              </a:rPr>
              <a:t>th</a:t>
            </a:r>
            <a:r>
              <a:rPr b="0" i="0" lang="en-US" sz="2100" u="none" cap="none" strike="noStrike">
                <a:solidFill>
                  <a:srgbClr val="595959"/>
                </a:solidFill>
                <a:latin typeface="Gill Sans"/>
                <a:ea typeface="Gill Sans"/>
                <a:cs typeface="Gill Sans"/>
                <a:sym typeface="Gill Sans"/>
              </a:rPr>
              <a:t> output of the forward cipher function will be known</a:t>
            </a:r>
            <a:endParaRPr/>
          </a:p>
          <a:p>
            <a:pPr indent="-273049" lvl="1" marL="547687" marR="0" rtl="0" algn="l">
              <a:lnSpc>
                <a:spcPct val="90000"/>
              </a:lnSpc>
              <a:spcBef>
                <a:spcPts val="500"/>
              </a:spcBef>
              <a:spcAft>
                <a:spcPts val="0"/>
              </a:spcAft>
              <a:buClr>
                <a:schemeClr val="accent2"/>
              </a:buClr>
              <a:buSzPts val="1596"/>
              <a:buFont typeface="Noto Sans Symbols"/>
              <a:buChar char="🞂"/>
            </a:pPr>
            <a:r>
              <a:rPr b="0" i="0" lang="en-US" sz="2100" u="none" cap="none" strike="noStrike">
                <a:solidFill>
                  <a:srgbClr val="595959"/>
                </a:solidFill>
                <a:latin typeface="Gill Sans"/>
                <a:ea typeface="Gill Sans"/>
                <a:cs typeface="Gill Sans"/>
                <a:sym typeface="Gill Sans"/>
              </a:rPr>
              <a:t>Easily cover </a:t>
            </a:r>
            <a:r>
              <a:rPr b="0" i="1" lang="en-US" sz="2100" u="none" cap="none" strike="noStrike">
                <a:solidFill>
                  <a:srgbClr val="595959"/>
                </a:solidFill>
                <a:latin typeface="Gill Sans"/>
                <a:ea typeface="Gill Sans"/>
                <a:cs typeface="Gill Sans"/>
                <a:sym typeface="Gill Sans"/>
              </a:rPr>
              <a:t>j</a:t>
            </a:r>
            <a:r>
              <a:rPr b="0" baseline="30000" i="1" lang="en-US" sz="2100" u="none" cap="none" strike="noStrike">
                <a:solidFill>
                  <a:srgbClr val="595959"/>
                </a:solidFill>
                <a:latin typeface="Gill Sans"/>
                <a:ea typeface="Gill Sans"/>
                <a:cs typeface="Gill Sans"/>
                <a:sym typeface="Gill Sans"/>
              </a:rPr>
              <a:t>th</a:t>
            </a:r>
            <a:r>
              <a:rPr b="0" i="0" lang="en-US" sz="2100" u="none" cap="none" strike="noStrike">
                <a:solidFill>
                  <a:srgbClr val="595959"/>
                </a:solidFill>
                <a:latin typeface="Gill Sans"/>
                <a:ea typeface="Gill Sans"/>
                <a:cs typeface="Gill Sans"/>
                <a:sym typeface="Gill Sans"/>
              </a:rPr>
              <a:t> plaintext block of other message with the same IV    </a:t>
            </a:r>
            <a:endParaRPr/>
          </a:p>
          <a:p>
            <a:pPr indent="-171703" lvl="1" marL="547687" marR="0" rtl="0" algn="l">
              <a:lnSpc>
                <a:spcPct val="90000"/>
              </a:lnSpc>
              <a:spcBef>
                <a:spcPts val="500"/>
              </a:spcBef>
              <a:spcAft>
                <a:spcPts val="0"/>
              </a:spcAft>
              <a:buClr>
                <a:schemeClr val="accent2"/>
              </a:buClr>
              <a:buSzPts val="1596"/>
              <a:buFont typeface="Noto Sans Symbols"/>
              <a:buNone/>
            </a:pPr>
            <a:r>
              <a:t/>
            </a:r>
            <a:endParaRPr b="0" i="0" sz="2100" u="none" cap="none" strike="noStrik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Require that the IV is a nonce</a:t>
            </a:r>
            <a:r>
              <a:rPr b="0" i="0" lang="en-US" sz="2100" u="none">
                <a:solidFill>
                  <a:srgbClr val="595959"/>
                </a:solidFill>
                <a:latin typeface="Gill Sans"/>
                <a:ea typeface="Gill Sans"/>
                <a:cs typeface="Gill Sans"/>
                <a:sym typeface="Gill Sans"/>
              </a:rPr>
              <a:t>   </a:t>
            </a:r>
            <a:endParaRPr/>
          </a:p>
          <a:p>
            <a:pPr indent="-171704" lvl="0" marL="273050" marR="0" rtl="0" algn="l">
              <a:spcBef>
                <a:spcPts val="600"/>
              </a:spcBef>
              <a:spcAft>
                <a:spcPts val="0"/>
              </a:spcAft>
              <a:buClr>
                <a:schemeClr val="accent1"/>
              </a:buClr>
              <a:buSzPts val="1596"/>
              <a:buFont typeface="Noto Sans Symbols"/>
              <a:buNone/>
            </a:pPr>
            <a:r>
              <a:t/>
            </a:r>
            <a:endParaRPr b="0" i="0" sz="2100" u="none">
              <a:solidFill>
                <a:srgbClr val="595959"/>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Counter (CTR)</a:t>
            </a:r>
            <a:endParaRPr/>
          </a:p>
        </p:txBody>
      </p:sp>
      <p:sp>
        <p:nvSpPr>
          <p:cNvPr id="345" name="Google Shape;345;p25"/>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Encrypts counter value with the key rather than any feedback value (no feedback)</a:t>
            </a:r>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Counter for each plaintext will be different </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chemeClr val="dk2"/>
                </a:solidFill>
                <a:latin typeface="Gill Sans"/>
                <a:ea typeface="Gill Sans"/>
                <a:cs typeface="Gill Sans"/>
                <a:sym typeface="Gill Sans"/>
              </a:rPr>
              <a:t>can be any function which produces a sequence which is guaranteed not to repeat for a long time</a:t>
            </a:r>
            <a:endParaRPr b="0" i="0" sz="2100" u="none" cap="none" strike="noStrike">
              <a:solidFill>
                <a:srgbClr val="595959"/>
              </a:solidFill>
              <a:latin typeface="Gill Sans"/>
              <a:ea typeface="Gill Sans"/>
              <a:cs typeface="Gill Sans"/>
              <a:sym typeface="Gill Sans"/>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Relation</a:t>
            </a:r>
            <a:endParaRPr/>
          </a:p>
          <a:p>
            <a:pPr indent="-273049" lvl="1" marL="547687" marR="0" rtl="0" algn="l">
              <a:lnSpc>
                <a:spcPct val="100000"/>
              </a:lnSpc>
              <a:spcBef>
                <a:spcPts val="500"/>
              </a:spcBef>
              <a:spcAft>
                <a:spcPts val="0"/>
              </a:spcAft>
              <a:buClr>
                <a:schemeClr val="accent2"/>
              </a:buClr>
              <a:buSzPts val="1520"/>
              <a:buFont typeface="Noto Sans Symbols"/>
              <a:buNone/>
            </a:pPr>
            <a:r>
              <a:rPr b="0" i="0" lang="en-US" sz="2000" u="none" cap="none" strike="noStrike">
                <a:solidFill>
                  <a:srgbClr val="595959"/>
                </a:solidFill>
                <a:latin typeface="Courier New"/>
                <a:ea typeface="Courier New"/>
                <a:cs typeface="Courier New"/>
                <a:sym typeface="Courier New"/>
              </a:rPr>
              <a:t>			C</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 P</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XOR O</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a:t>
            </a:r>
            <a:endParaRPr/>
          </a:p>
          <a:p>
            <a:pPr indent="-273049" lvl="1" marL="547687" marR="0" rtl="0" algn="l">
              <a:lnSpc>
                <a:spcPct val="100000"/>
              </a:lnSpc>
              <a:spcBef>
                <a:spcPts val="500"/>
              </a:spcBef>
              <a:spcAft>
                <a:spcPts val="0"/>
              </a:spcAft>
              <a:buClr>
                <a:schemeClr val="accent2"/>
              </a:buClr>
              <a:buSzPts val="1520"/>
              <a:buFont typeface="Noto Sans Symbols"/>
              <a:buNone/>
            </a:pPr>
            <a:r>
              <a:rPr b="0" i="0" lang="en-US" sz="2000" u="none" cap="none" strike="noStrike">
                <a:solidFill>
                  <a:srgbClr val="595959"/>
                </a:solidFill>
                <a:latin typeface="Courier New"/>
                <a:ea typeface="Courier New"/>
                <a:cs typeface="Courier New"/>
                <a:sym typeface="Courier New"/>
              </a:rPr>
              <a:t>			O</a:t>
            </a:r>
            <a:r>
              <a:rPr b="0" baseline="-25000" i="0" lang="en-US" sz="2000" u="none" cap="none" strike="noStrike">
                <a:solidFill>
                  <a:srgbClr val="595959"/>
                </a:solidFill>
                <a:latin typeface="Courier New"/>
                <a:ea typeface="Courier New"/>
                <a:cs typeface="Courier New"/>
                <a:sym typeface="Courier New"/>
              </a:rPr>
              <a:t>i</a:t>
            </a:r>
            <a:r>
              <a:rPr b="0" i="0" lang="en-US" sz="2000" u="none" cap="none" strike="noStrike">
                <a:solidFill>
                  <a:srgbClr val="595959"/>
                </a:solidFill>
                <a:latin typeface="Courier New"/>
                <a:ea typeface="Courier New"/>
                <a:cs typeface="Courier New"/>
                <a:sym typeface="Courier New"/>
              </a:rPr>
              <a:t> = E</a:t>
            </a:r>
            <a:r>
              <a:rPr b="0" baseline="-25000" i="0" lang="en-US" sz="2000" u="none" cap="none" strike="noStrike">
                <a:solidFill>
                  <a:srgbClr val="595959"/>
                </a:solidFill>
                <a:latin typeface="Courier New"/>
                <a:ea typeface="Courier New"/>
                <a:cs typeface="Courier New"/>
                <a:sym typeface="Courier New"/>
              </a:rPr>
              <a:t>K </a:t>
            </a:r>
            <a:r>
              <a:rPr b="0" i="0" lang="en-US" sz="2000" u="none" cap="none" strike="noStrike">
                <a:solidFill>
                  <a:srgbClr val="595959"/>
                </a:solidFill>
                <a:latin typeface="Courier New"/>
                <a:ea typeface="Courier New"/>
                <a:cs typeface="Courier New"/>
                <a:sym typeface="Courier New"/>
              </a:rPr>
              <a:t>(i)</a:t>
            </a:r>
            <a:endParaRPr b="0" i="0" sz="2000" u="none" cap="none" strike="noStrike">
              <a:solidFill>
                <a:srgbClr val="595959"/>
              </a:solidFill>
              <a:latin typeface="Gill Sans"/>
              <a:ea typeface="Gill Sans"/>
              <a:cs typeface="Gill Sans"/>
              <a:sym typeface="Gill Sans"/>
            </a:endParaRPr>
          </a:p>
          <a:p>
            <a:pPr indent="-157226" lvl="0" marL="273050" marR="0" rtl="0" algn="l">
              <a:lnSpc>
                <a:spcPct val="10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Uses: high-speed network encryptions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CTR Scheme</a:t>
            </a:r>
            <a:endParaRPr/>
          </a:p>
        </p:txBody>
      </p:sp>
      <p:sp>
        <p:nvSpPr>
          <p:cNvPr id="351" name="Google Shape;351;p26"/>
          <p:cNvSpPr txBox="1"/>
          <p:nvPr>
            <p:ph idx="1" type="body"/>
          </p:nvPr>
        </p:nvSpPr>
        <p:spPr>
          <a:xfrm>
            <a:off x="457200" y="1600200"/>
            <a:ext cx="8229600" cy="685800"/>
          </a:xfrm>
          <a:prstGeom prst="rect">
            <a:avLst/>
          </a:prstGeom>
          <a:noFill/>
          <a:ln>
            <a:noFill/>
          </a:ln>
        </p:spPr>
        <p:txBody>
          <a:bodyPr anchorCtr="0" anchor="t" bIns="45700" lIns="91425" spcFirstLastPara="1" rIns="91425" wrap="square" tIns="45700">
            <a:noAutofit/>
          </a:bodyPr>
          <a:lstStyle/>
          <a:p>
            <a:pPr indent="-147574" lvl="0" marL="273050" marR="0" rtl="0" algn="l">
              <a:spcBef>
                <a:spcPts val="0"/>
              </a:spcBef>
              <a:spcAft>
                <a:spcPts val="0"/>
              </a:spcAft>
              <a:buClr>
                <a:schemeClr val="accent1"/>
              </a:buClr>
              <a:buSzPts val="1976"/>
              <a:buFont typeface="Noto Sans Symbols"/>
              <a:buNone/>
            </a:pPr>
            <a:r>
              <a:t/>
            </a:r>
            <a:endParaRPr sz="2600">
              <a:solidFill>
                <a:schemeClr val="dk1"/>
              </a:solidFill>
              <a:latin typeface="Gill Sans"/>
              <a:ea typeface="Gill Sans"/>
              <a:cs typeface="Gill Sans"/>
              <a:sym typeface="Gill Sans"/>
            </a:endParaRPr>
          </a:p>
        </p:txBody>
      </p:sp>
      <p:pic>
        <p:nvPicPr>
          <p:cNvPr id="352" name="Google Shape;352;p26"/>
          <p:cNvPicPr preferRelativeResize="0"/>
          <p:nvPr/>
        </p:nvPicPr>
        <p:blipFill rotWithShape="1">
          <a:blip r:embed="rId3">
            <a:alphaModFix/>
          </a:blip>
          <a:srcRect b="0" l="0" r="0" t="0"/>
          <a:stretch/>
        </p:blipFill>
        <p:spPr>
          <a:xfrm>
            <a:off x="457200" y="1981200"/>
            <a:ext cx="8272462" cy="38084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CTR Encryption and Decryption</a:t>
            </a:r>
            <a:endParaRPr/>
          </a:p>
        </p:txBody>
      </p:sp>
      <p:pic>
        <p:nvPicPr>
          <p:cNvPr id="359" name="Google Shape;359;p27"/>
          <p:cNvPicPr preferRelativeResize="0"/>
          <p:nvPr>
            <p:ph idx="1" type="body"/>
          </p:nvPr>
        </p:nvPicPr>
        <p:blipFill rotWithShape="1">
          <a:blip r:embed="rId3">
            <a:alphaModFix/>
          </a:blip>
          <a:srcRect b="0" l="-7241" r="-7240" t="0"/>
          <a:stretch/>
        </p:blipFill>
        <p:spPr>
          <a:xfrm>
            <a:off x="457200" y="1219200"/>
            <a:ext cx="8229600" cy="493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3" name="Shape 363"/>
        <p:cNvGrpSpPr/>
        <p:nvPr/>
      </p:nvGrpSpPr>
      <p:grpSpPr>
        <a:xfrm>
          <a:off x="0" y="0"/>
          <a:ext cx="0" cy="0"/>
          <a:chOff x="0" y="0"/>
          <a:chExt cx="0" cy="0"/>
        </a:xfrm>
      </p:grpSpPr>
      <p:sp>
        <p:nvSpPr>
          <p:cNvPr id="364" name="Google Shape;364;p2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OFB as a Stream Cipher</a:t>
            </a:r>
            <a:endParaRPr/>
          </a:p>
        </p:txBody>
      </p:sp>
      <p:pic>
        <p:nvPicPr>
          <p:cNvPr id="365" name="Google Shape;365;p28"/>
          <p:cNvPicPr preferRelativeResize="0"/>
          <p:nvPr/>
        </p:nvPicPr>
        <p:blipFill rotWithShape="1">
          <a:blip r:embed="rId3">
            <a:alphaModFix/>
          </a:blip>
          <a:srcRect b="0" l="0" r="0" t="0"/>
          <a:stretch/>
        </p:blipFill>
        <p:spPr>
          <a:xfrm>
            <a:off x="838200" y="2209800"/>
            <a:ext cx="7321550" cy="3089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2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Remark on CTR</a:t>
            </a:r>
            <a:endParaRPr/>
          </a:p>
        </p:txBody>
      </p:sp>
      <p:sp>
        <p:nvSpPr>
          <p:cNvPr id="372" name="Google Shape;372;p29"/>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73" name="Google Shape;373;p29"/>
          <p:cNvSpPr txBox="1"/>
          <p:nvPr>
            <p:ph idx="1" type="body"/>
          </p:nvPr>
        </p:nvSpPr>
        <p:spPr>
          <a:xfrm>
            <a:off x="457200" y="1600200"/>
            <a:ext cx="8382000" cy="45259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20000"/>
              </a:lnSpc>
              <a:spcBef>
                <a:spcPts val="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Strengthes:  </a:t>
            </a:r>
            <a:endParaRPr/>
          </a:p>
          <a:p>
            <a:pPr indent="-273049" lvl="1" marL="547687" marR="0" rtl="0" algn="l">
              <a:lnSpc>
                <a:spcPct val="120000"/>
              </a:lnSpc>
              <a:spcBef>
                <a:spcPts val="500"/>
              </a:spcBef>
              <a:spcAft>
                <a:spcPts val="0"/>
              </a:spcAft>
              <a:buClr>
                <a:schemeClr val="accent2"/>
              </a:buClr>
              <a:buSzPts val="1520"/>
              <a:buFont typeface="Noto Sans Symbols"/>
              <a:buChar char="🞂"/>
            </a:pPr>
            <a:r>
              <a:rPr b="0" i="0" lang="en-US" sz="2000" u="none" cap="none" strike="noStrike">
                <a:solidFill>
                  <a:srgbClr val="595959"/>
                </a:solidFill>
                <a:latin typeface="Gill Sans"/>
                <a:ea typeface="Gill Sans"/>
                <a:cs typeface="Gill Sans"/>
                <a:sym typeface="Gill Sans"/>
              </a:rPr>
              <a:t>Needs only the encryption algorithm</a:t>
            </a:r>
            <a:endParaRPr/>
          </a:p>
          <a:p>
            <a:pPr indent="-273049" lvl="1" marL="547687" marR="0" rtl="0" algn="l">
              <a:lnSpc>
                <a:spcPct val="120000"/>
              </a:lnSpc>
              <a:spcBef>
                <a:spcPts val="500"/>
              </a:spcBef>
              <a:spcAft>
                <a:spcPts val="0"/>
              </a:spcAft>
              <a:buClr>
                <a:schemeClr val="accent2"/>
              </a:buClr>
              <a:buSzPts val="1520"/>
              <a:buFont typeface="Noto Sans Symbols"/>
              <a:buChar char="🞂"/>
            </a:pPr>
            <a:r>
              <a:rPr b="0" i="0" lang="en-US" sz="2000" u="none" cap="none" strike="noStrike">
                <a:solidFill>
                  <a:srgbClr val="595959"/>
                </a:solidFill>
                <a:latin typeface="Gill Sans"/>
                <a:ea typeface="Gill Sans"/>
                <a:cs typeface="Gill Sans"/>
                <a:sym typeface="Gill Sans"/>
              </a:rPr>
              <a:t>Random access to encrypted data blocks</a:t>
            </a:r>
            <a:endParaRPr/>
          </a:p>
          <a:p>
            <a:pPr indent="-228600" lvl="2" marL="822325" marR="0" rtl="0" algn="l">
              <a:lnSpc>
                <a:spcPct val="120000"/>
              </a:lnSpc>
              <a:spcBef>
                <a:spcPts val="500"/>
              </a:spcBef>
              <a:spcAft>
                <a:spcPts val="0"/>
              </a:spcAft>
              <a:buClr>
                <a:srgbClr val="BCBCBC"/>
              </a:buClr>
              <a:buSzPts val="1520"/>
              <a:buFont typeface="Noto Sans Symbols"/>
              <a:buChar char="🞂"/>
            </a:pPr>
            <a:r>
              <a:rPr b="0" i="0" lang="en-US" sz="2000" u="none" cap="none" strike="noStrike">
                <a:solidFill>
                  <a:srgbClr val="595959"/>
                </a:solidFill>
                <a:latin typeface="Gill Sans"/>
                <a:ea typeface="Gill Sans"/>
                <a:cs typeface="Gill Sans"/>
                <a:sym typeface="Gill Sans"/>
              </a:rPr>
              <a:t>blocks can be processed (encrypted or decrypted) in parallel</a:t>
            </a:r>
            <a:endParaRPr/>
          </a:p>
          <a:p>
            <a:pPr indent="-273049" lvl="1" marL="547687" marR="0" rtl="0" algn="l">
              <a:lnSpc>
                <a:spcPct val="120000"/>
              </a:lnSpc>
              <a:spcBef>
                <a:spcPts val="500"/>
              </a:spcBef>
              <a:spcAft>
                <a:spcPts val="0"/>
              </a:spcAft>
              <a:buClr>
                <a:schemeClr val="accent2"/>
              </a:buClr>
              <a:buSzPts val="1520"/>
              <a:buFont typeface="Noto Sans Symbols"/>
              <a:buChar char="🞂"/>
            </a:pPr>
            <a:r>
              <a:rPr b="0" i="0" lang="en-US" sz="2000" u="none" cap="none" strike="noStrike">
                <a:solidFill>
                  <a:srgbClr val="595959"/>
                </a:solidFill>
                <a:latin typeface="Gill Sans"/>
                <a:ea typeface="Gill Sans"/>
                <a:cs typeface="Gill Sans"/>
                <a:sym typeface="Gill Sans"/>
              </a:rPr>
              <a:t>Simple; fast encryption/decryption</a:t>
            </a:r>
            <a:endParaRPr/>
          </a:p>
          <a:p>
            <a:pPr indent="-157226" lvl="0" marL="273050" marR="0" rtl="0" algn="l">
              <a:lnSpc>
                <a:spcPct val="12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273050" lvl="0" marL="273050" marR="0" rtl="0" algn="l">
              <a:lnSpc>
                <a:spcPct val="120000"/>
              </a:lnSpc>
              <a:spcBef>
                <a:spcPts val="600"/>
              </a:spcBef>
              <a:spcAft>
                <a:spcPts val="0"/>
              </a:spcAft>
              <a:buClr>
                <a:schemeClr val="accent1"/>
              </a:buClr>
              <a:buSzPts val="1824"/>
              <a:buFont typeface="Noto Sans Symbols"/>
              <a:buChar char="🞂"/>
            </a:pPr>
            <a:r>
              <a:rPr b="0" i="0" lang="en-US" sz="2400" u="none">
                <a:solidFill>
                  <a:srgbClr val="595959"/>
                </a:solidFill>
                <a:latin typeface="Gill Sans"/>
                <a:ea typeface="Gill Sans"/>
                <a:cs typeface="Gill Sans"/>
                <a:sym typeface="Gill Sans"/>
              </a:rPr>
              <a:t>Counter must be </a:t>
            </a:r>
            <a:endParaRPr/>
          </a:p>
          <a:p>
            <a:pPr indent="-273049" lvl="1" marL="547687" marR="0" rtl="0" algn="l">
              <a:lnSpc>
                <a:spcPct val="100000"/>
              </a:lnSpc>
              <a:spcBef>
                <a:spcPts val="500"/>
              </a:spcBef>
              <a:spcAft>
                <a:spcPts val="0"/>
              </a:spcAft>
              <a:buClr>
                <a:schemeClr val="accent2"/>
              </a:buClr>
              <a:buSzPts val="1596"/>
              <a:buFont typeface="Noto Sans Symbols"/>
              <a:buChar char="🞂"/>
            </a:pPr>
            <a:r>
              <a:rPr b="0" i="0" lang="en-US" sz="2100" u="none" cap="none" strike="noStrike">
                <a:solidFill>
                  <a:srgbClr val="595959"/>
                </a:solidFill>
                <a:latin typeface="Gill Sans"/>
                <a:ea typeface="Gill Sans"/>
                <a:cs typeface="Gill Sans"/>
                <a:sym typeface="Gill Sans"/>
              </a:rPr>
              <a:t>Must be unknown and unpredictable</a:t>
            </a:r>
            <a:endParaRPr/>
          </a:p>
          <a:p>
            <a:pPr indent="-273049" lvl="1" marL="547687" marR="0" rtl="0" algn="l">
              <a:lnSpc>
                <a:spcPct val="100000"/>
              </a:lnSpc>
              <a:spcBef>
                <a:spcPts val="500"/>
              </a:spcBef>
              <a:spcAft>
                <a:spcPts val="0"/>
              </a:spcAft>
              <a:buClr>
                <a:schemeClr val="accent2"/>
              </a:buClr>
              <a:buSzPts val="1596"/>
              <a:buFont typeface="Noto Sans Symbols"/>
              <a:buChar char="🞂"/>
            </a:pPr>
            <a:r>
              <a:rPr b="0" i="0" lang="en-US" sz="2100" u="none" cap="none" strike="noStrike">
                <a:solidFill>
                  <a:srgbClr val="595959"/>
                </a:solidFill>
                <a:latin typeface="Gill Sans"/>
                <a:ea typeface="Gill Sans"/>
                <a:cs typeface="Gill Sans"/>
                <a:sym typeface="Gill Sans"/>
              </a:rPr>
              <a:t>pseudo-randomness in the key stream is a goal</a:t>
            </a:r>
            <a:endParaRPr/>
          </a:p>
          <a:p>
            <a:pPr indent="-157226" lvl="0" marL="273050" marR="0" rtl="0" algn="l">
              <a:lnSpc>
                <a:spcPct val="120000"/>
              </a:lnSpc>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a:p>
            <a:pPr indent="-157226" lvl="0" marL="273050" marR="0" rtl="0" algn="l">
              <a:spcBef>
                <a:spcPts val="600"/>
              </a:spcBef>
              <a:spcAft>
                <a:spcPts val="0"/>
              </a:spcAft>
              <a:buClr>
                <a:schemeClr val="accent1"/>
              </a:buClr>
              <a:buSzPts val="1824"/>
              <a:buFont typeface="Noto Sans Symbols"/>
              <a:buNone/>
            </a:pPr>
            <a:r>
              <a:t/>
            </a:r>
            <a:endParaRPr b="0" i="0" sz="2400" u="none">
              <a:solidFill>
                <a:srgbClr val="595959"/>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Modes of Operation</a:t>
            </a:r>
            <a:endParaRPr/>
          </a:p>
        </p:txBody>
      </p:sp>
      <p:sp>
        <p:nvSpPr>
          <p:cNvPr id="181" name="Google Shape;181;p3"/>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824"/>
              <a:buFont typeface="Noto Sans Symbols"/>
              <a:buChar char="🞂"/>
            </a:pPr>
            <a:r>
              <a:rPr b="0" i="0" lang="en-US" sz="2400" u="none" cap="none" strike="noStrike">
                <a:solidFill>
                  <a:srgbClr val="595959"/>
                </a:solidFill>
                <a:latin typeface="Gill Sans"/>
                <a:ea typeface="Gill Sans"/>
                <a:cs typeface="Gill Sans"/>
                <a:sym typeface="Gill Sans"/>
              </a:rPr>
              <a:t>Block ciphers encrypt fixed size blocks</a:t>
            </a:r>
            <a:endParaRPr/>
          </a:p>
          <a:p>
            <a:pPr indent="-273048" lvl="1" marL="547687" marR="0" rtl="0" algn="l">
              <a:lnSpc>
                <a:spcPct val="90000"/>
              </a:lnSpc>
              <a:spcBef>
                <a:spcPts val="500"/>
              </a:spcBef>
              <a:spcAft>
                <a:spcPts val="0"/>
              </a:spcAft>
              <a:buClr>
                <a:schemeClr val="accent2"/>
              </a:buClr>
              <a:buSzPts val="1824"/>
              <a:buFont typeface="Noto Sans Symbols"/>
              <a:buChar char="🞂"/>
            </a:pPr>
            <a:r>
              <a:rPr b="0" i="0" lang="en-US" sz="2400" u="none" cap="none" strike="noStrike">
                <a:solidFill>
                  <a:srgbClr val="595959"/>
                </a:solidFill>
                <a:latin typeface="Gill Sans"/>
                <a:ea typeface="Gill Sans"/>
                <a:cs typeface="Gill Sans"/>
                <a:sym typeface="Gill Sans"/>
              </a:rPr>
              <a:t>eg. DES encrypts 64-bit blocks, with 56-bit key </a:t>
            </a:r>
            <a:endParaRPr/>
          </a:p>
          <a:p>
            <a:pPr indent="-157226" lvl="0" marL="273050" marR="0" rtl="0" algn="l">
              <a:lnSpc>
                <a:spcPct val="90000"/>
              </a:lnSpc>
              <a:spcBef>
                <a:spcPts val="600"/>
              </a:spcBef>
              <a:spcAft>
                <a:spcPts val="0"/>
              </a:spcAft>
              <a:buClr>
                <a:schemeClr val="accent1"/>
              </a:buClr>
              <a:buSzPts val="1824"/>
              <a:buFont typeface="Noto Sans Symbols"/>
              <a:buNone/>
            </a:pPr>
            <a:r>
              <a:t/>
            </a:r>
            <a:endParaRPr b="0" i="0" sz="2400" u="none" cap="none" strike="noStrik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824"/>
              <a:buFont typeface="Noto Sans Symbols"/>
              <a:buChar char="🞂"/>
            </a:pPr>
            <a:r>
              <a:rPr b="0" i="0" lang="en-US" sz="2400" u="none" cap="none" strike="noStrike">
                <a:solidFill>
                  <a:srgbClr val="595959"/>
                </a:solidFill>
                <a:latin typeface="Gill Sans"/>
                <a:ea typeface="Gill Sans"/>
                <a:cs typeface="Gill Sans"/>
                <a:sym typeface="Gill Sans"/>
              </a:rPr>
              <a:t>Need way to use in practise, given usually have arbitrary amount of information to encrypt</a:t>
            </a:r>
            <a:endParaRPr/>
          </a:p>
          <a:p>
            <a:pPr indent="-273048" lvl="1" marL="547687" marR="0" rtl="0" algn="l">
              <a:lnSpc>
                <a:spcPct val="90000"/>
              </a:lnSpc>
              <a:spcBef>
                <a:spcPts val="500"/>
              </a:spcBef>
              <a:spcAft>
                <a:spcPts val="0"/>
              </a:spcAft>
              <a:buClr>
                <a:schemeClr val="accent2"/>
              </a:buClr>
              <a:buSzPts val="1824"/>
              <a:buFont typeface="Noto Sans Symbols"/>
              <a:buChar char="🞂"/>
            </a:pPr>
            <a:r>
              <a:rPr b="0" i="0" lang="en-US" sz="2400" u="none" cap="none" strike="noStrike">
                <a:solidFill>
                  <a:srgbClr val="595959"/>
                </a:solidFill>
                <a:latin typeface="Gill Sans"/>
                <a:ea typeface="Gill Sans"/>
                <a:cs typeface="Gill Sans"/>
                <a:sym typeface="Gill Sans"/>
              </a:rPr>
              <a:t>Partition message into separate block for ciphering</a:t>
            </a:r>
            <a:endParaRPr/>
          </a:p>
          <a:p>
            <a:pPr indent="-273050" lvl="0" marL="273050" marR="0" rtl="0" algn="l">
              <a:lnSpc>
                <a:spcPct val="90000"/>
              </a:lnSpc>
              <a:spcBef>
                <a:spcPts val="600"/>
              </a:spcBef>
              <a:spcAft>
                <a:spcPts val="0"/>
              </a:spcAft>
              <a:buClr>
                <a:schemeClr val="accent1"/>
              </a:buClr>
              <a:buSzPts val="1824"/>
              <a:buFont typeface="Noto Sans Symbols"/>
              <a:buChar char="🞂"/>
            </a:pPr>
            <a:r>
              <a:rPr b="0" i="0" lang="en-US" sz="2400" u="none" cap="none" strike="noStrike">
                <a:solidFill>
                  <a:srgbClr val="595959"/>
                </a:solidFill>
                <a:latin typeface="Gill Sans"/>
                <a:ea typeface="Gill Sans"/>
                <a:cs typeface="Gill Sans"/>
                <a:sym typeface="Gill Sans"/>
              </a:rPr>
              <a:t> </a:t>
            </a:r>
            <a:endParaRPr/>
          </a:p>
          <a:p>
            <a:pPr indent="-273050" lvl="0" marL="273050" marR="0" rtl="0" algn="l">
              <a:lnSpc>
                <a:spcPct val="90000"/>
              </a:lnSpc>
              <a:spcBef>
                <a:spcPts val="600"/>
              </a:spcBef>
              <a:spcAft>
                <a:spcPts val="0"/>
              </a:spcAft>
              <a:buClr>
                <a:schemeClr val="accent1"/>
              </a:buClr>
              <a:buSzPts val="1824"/>
              <a:buFont typeface="Noto Sans Symbols"/>
              <a:buChar char="🞂"/>
            </a:pPr>
            <a:r>
              <a:rPr b="0" i="0" lang="en-US" sz="2400" u="none" cap="none" strike="noStrike">
                <a:solidFill>
                  <a:srgbClr val="595959"/>
                </a:solidFill>
                <a:latin typeface="Gill Sans"/>
                <a:ea typeface="Gill Sans"/>
                <a:cs typeface="Gill Sans"/>
                <a:sym typeface="Gill Sans"/>
              </a:rPr>
              <a:t>A </a:t>
            </a:r>
            <a:r>
              <a:rPr b="1" i="0" lang="en-US" sz="2400" u="none" cap="none" strike="noStrike">
                <a:solidFill>
                  <a:srgbClr val="595959"/>
                </a:solidFill>
                <a:latin typeface="Gill Sans"/>
                <a:ea typeface="Gill Sans"/>
                <a:cs typeface="Gill Sans"/>
                <a:sym typeface="Gill Sans"/>
              </a:rPr>
              <a:t>mode of operation </a:t>
            </a:r>
            <a:r>
              <a:rPr b="0" i="0" lang="en-US" sz="2400" u="none" cap="none" strike="noStrike">
                <a:solidFill>
                  <a:srgbClr val="595959"/>
                </a:solidFill>
                <a:latin typeface="Gill Sans"/>
                <a:ea typeface="Gill Sans"/>
                <a:cs typeface="Gill Sans"/>
                <a:sym typeface="Gill Sans"/>
              </a:rPr>
              <a:t>describes the process of encrypting each of these blocks </a:t>
            </a:r>
            <a:r>
              <a:rPr b="1" i="0" lang="en-US" sz="2400" u="none" cap="none" strike="noStrike">
                <a:solidFill>
                  <a:srgbClr val="595959"/>
                </a:solidFill>
                <a:latin typeface="Gill Sans"/>
                <a:ea typeface="Gill Sans"/>
                <a:cs typeface="Gill Sans"/>
                <a:sym typeface="Gill Sans"/>
              </a:rPr>
              <a:t>under a single key</a:t>
            </a:r>
            <a:endParaRPr/>
          </a:p>
          <a:p>
            <a:pPr indent="-157226" lvl="0" marL="273050" marR="0" rtl="0" algn="l">
              <a:lnSpc>
                <a:spcPct val="90000"/>
              </a:lnSpc>
              <a:spcBef>
                <a:spcPts val="600"/>
              </a:spcBef>
              <a:spcAft>
                <a:spcPts val="0"/>
              </a:spcAft>
              <a:buClr>
                <a:schemeClr val="accent1"/>
              </a:buClr>
              <a:buSzPts val="1824"/>
              <a:buFont typeface="Noto Sans Symbols"/>
              <a:buNone/>
            </a:pPr>
            <a:r>
              <a:t/>
            </a:r>
            <a:endParaRPr b="0" i="0" sz="2400" u="none" cap="none" strike="noStrike">
              <a:solidFill>
                <a:srgbClr val="595959"/>
              </a:solidFill>
              <a:latin typeface="Gill Sans"/>
              <a:ea typeface="Gill Sans"/>
              <a:cs typeface="Gill Sans"/>
              <a:sym typeface="Gill Sans"/>
            </a:endParaRPr>
          </a:p>
          <a:p>
            <a:pPr indent="-273050" lvl="0" marL="273050" marR="0" rtl="0" algn="l">
              <a:lnSpc>
                <a:spcPct val="90000"/>
              </a:lnSpc>
              <a:spcBef>
                <a:spcPts val="600"/>
              </a:spcBef>
              <a:spcAft>
                <a:spcPts val="0"/>
              </a:spcAft>
              <a:buClr>
                <a:schemeClr val="accent1"/>
              </a:buClr>
              <a:buSzPts val="1824"/>
              <a:buFont typeface="Noto Sans Symbols"/>
              <a:buChar char="🞂"/>
            </a:pPr>
            <a:r>
              <a:rPr b="0" i="0" lang="en-US" sz="2400" u="none" cap="none" strike="noStrike">
                <a:solidFill>
                  <a:srgbClr val="595959"/>
                </a:solidFill>
                <a:latin typeface="Gill Sans"/>
                <a:ea typeface="Gill Sans"/>
                <a:cs typeface="Gill Sans"/>
                <a:sym typeface="Gill Sans"/>
              </a:rPr>
              <a:t>Some modes may use randomized addition input value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3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Topics</a:t>
            </a:r>
            <a:endParaRPr/>
          </a:p>
        </p:txBody>
      </p:sp>
      <p:sp>
        <p:nvSpPr>
          <p:cNvPr id="379" name="Google Shape;379;p30"/>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Overview of Modes of Operation </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1"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EBC, CBC, CFB, OFB, CTR</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1" i="0" lang="en-US" sz="2600" u="none">
                <a:solidFill>
                  <a:srgbClr val="595959"/>
                </a:solidFill>
                <a:latin typeface="Gill Sans"/>
                <a:ea typeface="Gill Sans"/>
                <a:cs typeface="Gill Sans"/>
                <a:sym typeface="Gill Sans"/>
              </a:rPr>
              <a:t>Notes and Remarks on each modes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3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Remark on each mode</a:t>
            </a:r>
            <a:endParaRPr/>
          </a:p>
        </p:txBody>
      </p:sp>
      <p:sp>
        <p:nvSpPr>
          <p:cNvPr id="385" name="Google Shape;385;p31"/>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386" name="Google Shape;386;p31"/>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Basically two types: </a:t>
            </a:r>
            <a:endParaRPr/>
          </a:p>
          <a:p>
            <a:pPr indent="-273049" lvl="1" marL="547687" marR="0" rtl="0" algn="l">
              <a:lnSpc>
                <a:spcPct val="100000"/>
              </a:lnSpc>
              <a:spcBef>
                <a:spcPts val="500"/>
              </a:spcBef>
              <a:spcAft>
                <a:spcPts val="0"/>
              </a:spcAft>
              <a:buClr>
                <a:schemeClr val="accent2"/>
              </a:buClr>
              <a:buSzPts val="1748"/>
              <a:buFont typeface="Noto Sans Symbols"/>
              <a:buChar char="🞂"/>
            </a:pPr>
            <a:r>
              <a:rPr b="0" i="0" lang="en-US" sz="2300" u="none" cap="none" strike="noStrike">
                <a:solidFill>
                  <a:srgbClr val="595959"/>
                </a:solidFill>
                <a:latin typeface="Gill Sans"/>
                <a:ea typeface="Gill Sans"/>
                <a:cs typeface="Gill Sans"/>
                <a:sym typeface="Gill Sans"/>
              </a:rPr>
              <a:t>block cipher </a:t>
            </a:r>
            <a:endParaRPr/>
          </a:p>
          <a:p>
            <a:pPr indent="-273049" lvl="1" marL="547687" marR="0" rtl="0" algn="l">
              <a:lnSpc>
                <a:spcPct val="100000"/>
              </a:lnSpc>
              <a:spcBef>
                <a:spcPts val="500"/>
              </a:spcBef>
              <a:spcAft>
                <a:spcPts val="0"/>
              </a:spcAft>
              <a:buClr>
                <a:schemeClr val="accent2"/>
              </a:buClr>
              <a:buSzPts val="1748"/>
              <a:buFont typeface="Noto Sans Symbols"/>
              <a:buChar char="🞂"/>
            </a:pPr>
            <a:r>
              <a:rPr b="0" i="0" lang="en-US" sz="2300" u="none" cap="none" strike="noStrike">
                <a:solidFill>
                  <a:srgbClr val="595959"/>
                </a:solidFill>
                <a:latin typeface="Gill Sans"/>
                <a:ea typeface="Gill Sans"/>
                <a:cs typeface="Gill Sans"/>
                <a:sym typeface="Gill Sans"/>
              </a:rPr>
              <a:t>stream cipher</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CBC is an excellent block cipher</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CFB, OFB, and CTR are stream ciphers</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CTR is faster because simpler and it allows parallel processing</a:t>
            </a:r>
            <a:endParaRPr/>
          </a:p>
          <a:p>
            <a:pPr indent="-147574" lvl="0" marL="273050" marR="0" rtl="0" algn="l">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3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Modes and IV</a:t>
            </a:r>
            <a:endParaRPr/>
          </a:p>
        </p:txBody>
      </p:sp>
      <p:sp>
        <p:nvSpPr>
          <p:cNvPr id="392" name="Google Shape;392;p32"/>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An IV has different security requirements than a key</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Generally, an IV will not be reused under the same key </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CBC and CFB </a:t>
            </a:r>
            <a:endParaRPr/>
          </a:p>
          <a:p>
            <a:pPr indent="-273049" lvl="1" marL="547687" marR="0" rtl="0" algn="l">
              <a:lnSpc>
                <a:spcPct val="100000"/>
              </a:lnSpc>
              <a:spcBef>
                <a:spcPts val="500"/>
              </a:spcBef>
              <a:spcAft>
                <a:spcPts val="0"/>
              </a:spcAft>
              <a:buClr>
                <a:schemeClr val="accent2"/>
              </a:buClr>
              <a:buSzPts val="1748"/>
              <a:buFont typeface="Noto Sans Symbols"/>
              <a:buChar char="🞂"/>
            </a:pPr>
            <a:r>
              <a:rPr b="0" i="0" lang="en-US" sz="2300" u="none" cap="none" strike="noStrike">
                <a:solidFill>
                  <a:srgbClr val="595959"/>
                </a:solidFill>
                <a:latin typeface="Gill Sans"/>
                <a:ea typeface="Gill Sans"/>
                <a:cs typeface="Gill Sans"/>
                <a:sym typeface="Gill Sans"/>
              </a:rPr>
              <a:t>reusing an IV leaks some information about the first block of plaintext, and about any common prefix shared by the two messages</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OFB and CTR</a:t>
            </a:r>
            <a:endParaRPr/>
          </a:p>
          <a:p>
            <a:pPr indent="-273049" lvl="1" marL="547687" marR="0" rtl="0" algn="l">
              <a:lnSpc>
                <a:spcPct val="100000"/>
              </a:lnSpc>
              <a:spcBef>
                <a:spcPts val="500"/>
              </a:spcBef>
              <a:spcAft>
                <a:spcPts val="0"/>
              </a:spcAft>
              <a:buClr>
                <a:schemeClr val="accent2"/>
              </a:buClr>
              <a:buSzPts val="1748"/>
              <a:buFont typeface="Noto Sans Symbols"/>
              <a:buChar char="🞂"/>
            </a:pPr>
            <a:r>
              <a:rPr b="0" i="0" lang="en-US" sz="2300" u="none" cap="none" strike="noStrike">
                <a:solidFill>
                  <a:srgbClr val="595959"/>
                </a:solidFill>
                <a:latin typeface="Gill Sans"/>
                <a:ea typeface="Gill Sans"/>
                <a:cs typeface="Gill Sans"/>
                <a:sym typeface="Gill Sans"/>
              </a:rPr>
              <a:t>reusing an IV completely destroys security</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147574" lvl="0" marL="273050" marR="0" rtl="0" algn="l">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p33"/>
          <p:cNvSpPr txBox="1"/>
          <p:nvPr>
            <p:ph type="title"/>
          </p:nvPr>
        </p:nvSpPr>
        <p:spPr>
          <a:xfrm>
            <a:off x="457200" y="274637"/>
            <a:ext cx="8229600" cy="944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CBC and CTR comparison</a:t>
            </a:r>
            <a:endParaRPr/>
          </a:p>
        </p:txBody>
      </p:sp>
      <p:graphicFrame>
        <p:nvGraphicFramePr>
          <p:cNvPr id="398" name="Google Shape;398;p33"/>
          <p:cNvGraphicFramePr/>
          <p:nvPr/>
        </p:nvGraphicFramePr>
        <p:xfrm>
          <a:off x="457200" y="1676400"/>
          <a:ext cx="3000000" cy="3000000"/>
        </p:xfrm>
        <a:graphic>
          <a:graphicData uri="http://schemas.openxmlformats.org/drawingml/2006/table">
            <a:tbl>
              <a:tblPr>
                <a:noFill/>
                <a:tableStyleId>{91E0F8ED-71FC-488D-BBAB-2C22B0DB1282}</a:tableStyleId>
              </a:tblPr>
              <a:tblGrid>
                <a:gridCol w="4114800"/>
                <a:gridCol w="4114800"/>
              </a:tblGrid>
              <a:tr h="631825">
                <a:tc>
                  <a:txBody>
                    <a:bodyPr/>
                    <a:lstStyle/>
                    <a:p>
                      <a:pPr indent="0" lvl="0" marL="0" marR="0" rtl="0" algn="ctr">
                        <a:lnSpc>
                          <a:spcPct val="100000"/>
                        </a:lnSpc>
                        <a:spcBef>
                          <a:spcPts val="0"/>
                        </a:spcBef>
                        <a:spcAft>
                          <a:spcPts val="0"/>
                        </a:spcAft>
                        <a:buClr>
                          <a:srgbClr val="595959"/>
                        </a:buClr>
                        <a:buSzPts val="2400"/>
                        <a:buFont typeface="Gill Sans"/>
                        <a:buNone/>
                      </a:pPr>
                      <a:r>
                        <a:rPr b="1" i="0" lang="en-US" sz="2400" u="none" cap="none" strike="noStrike">
                          <a:solidFill>
                            <a:srgbClr val="595959"/>
                          </a:solidFill>
                          <a:latin typeface="Gill Sans"/>
                          <a:ea typeface="Gill Sans"/>
                          <a:cs typeface="Gill Sans"/>
                          <a:sym typeface="Gill Sans"/>
                        </a:rPr>
                        <a:t>CBC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595959"/>
                        </a:buClr>
                        <a:buSzPts val="2400"/>
                        <a:buFont typeface="Gill Sans"/>
                        <a:buNone/>
                      </a:pPr>
                      <a:r>
                        <a:rPr b="1" i="0" lang="en-US" sz="2400" u="none" cap="none" strike="noStrike">
                          <a:solidFill>
                            <a:srgbClr val="595959"/>
                          </a:solidFill>
                          <a:latin typeface="Gill Sans"/>
                          <a:ea typeface="Gill Sans"/>
                          <a:cs typeface="Gill Sans"/>
                          <a:sym typeface="Gill Sans"/>
                        </a:rPr>
                        <a:t>CTR</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0225">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Padding needed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No padding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3400">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No parallel processing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Parallel processing</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4375">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Separate encryption and decryption functions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Encryption function alone is enough</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1825">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Random IV or a nonce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Unique nonce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25525">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Nonce reuse leaks some information about initial plaintext block</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Nonce reuse will leak information about the entire message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99" name="Google Shape;399;p33"/>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3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Comparison of Different Modes</a:t>
            </a:r>
            <a:endParaRPr/>
          </a:p>
        </p:txBody>
      </p:sp>
      <p:pic>
        <p:nvPicPr>
          <p:cNvPr id="405" name="Google Shape;405;p34"/>
          <p:cNvPicPr preferRelativeResize="0"/>
          <p:nvPr/>
        </p:nvPicPr>
        <p:blipFill rotWithShape="1">
          <a:blip r:embed="rId3">
            <a:alphaModFix/>
          </a:blip>
          <a:srcRect b="0" l="0" r="0" t="0"/>
          <a:stretch/>
        </p:blipFill>
        <p:spPr>
          <a:xfrm>
            <a:off x="533400" y="1600200"/>
            <a:ext cx="8104187" cy="3733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9" name="Shape 409"/>
        <p:cNvGrpSpPr/>
        <p:nvPr/>
      </p:nvGrpSpPr>
      <p:grpSpPr>
        <a:xfrm>
          <a:off x="0" y="0"/>
          <a:ext cx="0" cy="0"/>
          <a:chOff x="0" y="0"/>
          <a:chExt cx="0" cy="0"/>
        </a:xfrm>
      </p:grpSpPr>
      <p:sp>
        <p:nvSpPr>
          <p:cNvPr id="410" name="Google Shape;410;p35"/>
          <p:cNvSpPr txBox="1"/>
          <p:nvPr>
            <p:ph type="title"/>
          </p:nvPr>
        </p:nvSpPr>
        <p:spPr>
          <a:xfrm>
            <a:off x="533400" y="381000"/>
            <a:ext cx="8229600" cy="838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Comparison of Modes</a:t>
            </a:r>
            <a:endParaRPr/>
          </a:p>
        </p:txBody>
      </p:sp>
      <p:graphicFrame>
        <p:nvGraphicFramePr>
          <p:cNvPr id="411" name="Google Shape;411;p35"/>
          <p:cNvGraphicFramePr/>
          <p:nvPr/>
        </p:nvGraphicFramePr>
        <p:xfrm>
          <a:off x="457200" y="1600200"/>
          <a:ext cx="3000000" cy="3000000"/>
        </p:xfrm>
        <a:graphic>
          <a:graphicData uri="http://schemas.openxmlformats.org/drawingml/2006/table">
            <a:tbl>
              <a:tblPr>
                <a:noFill/>
                <a:tableStyleId>{91E0F8ED-71FC-488D-BBAB-2C22B0DB1282}</a:tableStyleId>
              </a:tblPr>
              <a:tblGrid>
                <a:gridCol w="1420800"/>
                <a:gridCol w="3963975"/>
                <a:gridCol w="2692400"/>
              </a:tblGrid>
              <a:tr h="628650">
                <a:tc>
                  <a:txBody>
                    <a:bodyPr/>
                    <a:lstStyle/>
                    <a:p>
                      <a:pPr indent="0" lvl="0" marL="0" marR="0" rtl="0" algn="ctr">
                        <a:lnSpc>
                          <a:spcPct val="100000"/>
                        </a:lnSpc>
                        <a:spcBef>
                          <a:spcPts val="0"/>
                        </a:spcBef>
                        <a:spcAft>
                          <a:spcPts val="0"/>
                        </a:spcAft>
                        <a:buClr>
                          <a:srgbClr val="595959"/>
                        </a:buClr>
                        <a:buSzPts val="2000"/>
                        <a:buFont typeface="Gill Sans"/>
                        <a:buNone/>
                      </a:pPr>
                      <a:r>
                        <a:rPr b="1" i="0" lang="en-US" sz="2000" u="none" cap="none" strike="noStrike">
                          <a:solidFill>
                            <a:srgbClr val="595959"/>
                          </a:solidFill>
                          <a:latin typeface="Gill Sans"/>
                          <a:ea typeface="Gill Sans"/>
                          <a:cs typeface="Gill Sans"/>
                          <a:sym typeface="Gill Sans"/>
                        </a:rPr>
                        <a:t>Mode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595959"/>
                        </a:buClr>
                        <a:buSzPts val="2000"/>
                        <a:buFont typeface="Gill Sans"/>
                        <a:buNone/>
                      </a:pPr>
                      <a:r>
                        <a:rPr b="1" i="0" lang="en-US" sz="2000" u="none" cap="none" strike="noStrike">
                          <a:solidFill>
                            <a:srgbClr val="595959"/>
                          </a:solidFill>
                          <a:latin typeface="Gill Sans"/>
                          <a:ea typeface="Gill Sans"/>
                          <a:cs typeface="Gill Sans"/>
                          <a:sym typeface="Gill Sans"/>
                        </a:rPr>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595959"/>
                        </a:buClr>
                        <a:buSzPts val="2000"/>
                        <a:buFont typeface="Gill Sans"/>
                        <a:buNone/>
                      </a:pPr>
                      <a:r>
                        <a:rPr b="1" i="0" lang="en-US" sz="2000" u="none" cap="none" strike="noStrike">
                          <a:solidFill>
                            <a:srgbClr val="595959"/>
                          </a:solidFill>
                          <a:latin typeface="Gill Sans"/>
                          <a:ea typeface="Gill Sans"/>
                          <a:cs typeface="Gill Sans"/>
                          <a:sym typeface="Gill Sans"/>
                        </a:rPr>
                        <a:t>Application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4050">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ECB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64-bit plaintext block encoded separately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Secure transmission of encryption key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06475">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CBC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64-bit plaintext blocks are XORed with preceding 64-bit ciphertext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Commonly used method.  Used for authentication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4050">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CFB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s bits are processed at a time and used similar to CBC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Primary stream cipher. Used for authentication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12" name="Google Shape;412;p35"/>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36"/>
          <p:cNvSpPr txBox="1"/>
          <p:nvPr>
            <p:ph type="title"/>
          </p:nvPr>
        </p:nvSpPr>
        <p:spPr>
          <a:xfrm>
            <a:off x="457200" y="274637"/>
            <a:ext cx="8229600" cy="9445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Comparison of Modes</a:t>
            </a:r>
            <a:endParaRPr/>
          </a:p>
        </p:txBody>
      </p:sp>
      <p:graphicFrame>
        <p:nvGraphicFramePr>
          <p:cNvPr id="418" name="Google Shape;418;p36"/>
          <p:cNvGraphicFramePr/>
          <p:nvPr/>
        </p:nvGraphicFramePr>
        <p:xfrm>
          <a:off x="685800" y="1600200"/>
          <a:ext cx="3000000" cy="3000000"/>
        </p:xfrm>
        <a:graphic>
          <a:graphicData uri="http://schemas.openxmlformats.org/drawingml/2006/table">
            <a:tbl>
              <a:tblPr>
                <a:noFill/>
                <a:tableStyleId>{91E0F8ED-71FC-488D-BBAB-2C22B0DB1282}</a:tableStyleId>
              </a:tblPr>
              <a:tblGrid>
                <a:gridCol w="1395400"/>
                <a:gridCol w="3214675"/>
                <a:gridCol w="2933700"/>
              </a:tblGrid>
              <a:tr h="609600">
                <a:tc>
                  <a:txBody>
                    <a:bodyPr/>
                    <a:lstStyle/>
                    <a:p>
                      <a:pPr indent="0" lvl="0" marL="0" marR="0" rtl="0" algn="ctr">
                        <a:lnSpc>
                          <a:spcPct val="100000"/>
                        </a:lnSpc>
                        <a:spcBef>
                          <a:spcPts val="0"/>
                        </a:spcBef>
                        <a:spcAft>
                          <a:spcPts val="0"/>
                        </a:spcAft>
                        <a:buClr>
                          <a:srgbClr val="595959"/>
                        </a:buClr>
                        <a:buSzPts val="2000"/>
                        <a:buFont typeface="Gill Sans"/>
                        <a:buNone/>
                      </a:pPr>
                      <a:r>
                        <a:rPr b="1" i="0" lang="en-US" sz="2000" u="none" cap="none" strike="noStrike">
                          <a:solidFill>
                            <a:srgbClr val="595959"/>
                          </a:solidFill>
                          <a:latin typeface="Gill Sans"/>
                          <a:ea typeface="Gill Sans"/>
                          <a:cs typeface="Gill Sans"/>
                          <a:sym typeface="Gill Sans"/>
                        </a:rPr>
                        <a:t>Mode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595959"/>
                        </a:buClr>
                        <a:buSzPts val="2000"/>
                        <a:buFont typeface="Gill Sans"/>
                        <a:buNone/>
                      </a:pPr>
                      <a:r>
                        <a:rPr b="1" i="0" lang="en-US" sz="2000" u="none" cap="none" strike="noStrike">
                          <a:solidFill>
                            <a:srgbClr val="595959"/>
                          </a:solidFill>
                          <a:latin typeface="Gill Sans"/>
                          <a:ea typeface="Gill Sans"/>
                          <a:cs typeface="Gill Sans"/>
                          <a:sym typeface="Gill Sans"/>
                        </a:rPr>
                        <a:t>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595959"/>
                        </a:buClr>
                        <a:buSzPts val="2000"/>
                        <a:buFont typeface="Gill Sans"/>
                        <a:buNone/>
                      </a:pPr>
                      <a:r>
                        <a:rPr b="1" i="0" lang="en-US" sz="2000" u="none" cap="none" strike="noStrike">
                          <a:solidFill>
                            <a:srgbClr val="595959"/>
                          </a:solidFill>
                          <a:latin typeface="Gill Sans"/>
                          <a:ea typeface="Gill Sans"/>
                          <a:cs typeface="Gill Sans"/>
                          <a:sym typeface="Gill Sans"/>
                        </a:rPr>
                        <a:t>Application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66800">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OFB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Similar to CFB except that the output is fed back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Stream cipher well suited for transmission over noisy channels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08125">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CTR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Key calculated using the nonce and the counter value.  Counter is incremented for each block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General purpose block oriented transmission.</a:t>
                      </a:r>
                      <a:endParaRPr/>
                    </a:p>
                    <a:p>
                      <a:pPr indent="0" lvl="0" marL="0" marR="0" rtl="0" algn="l">
                        <a:lnSpc>
                          <a:spcPct val="100000"/>
                        </a:lnSpc>
                        <a:spcBef>
                          <a:spcPts val="400"/>
                        </a:spcBef>
                        <a:spcAft>
                          <a:spcPts val="0"/>
                        </a:spcAft>
                        <a:buClr>
                          <a:srgbClr val="595959"/>
                        </a:buClr>
                        <a:buSzPts val="2000"/>
                        <a:buFont typeface="Gill Sans"/>
                        <a:buNone/>
                      </a:pPr>
                      <a:r>
                        <a:rPr b="0" i="0" lang="en-US" sz="2000" u="none" cap="none" strike="noStrike">
                          <a:solidFill>
                            <a:srgbClr val="595959"/>
                          </a:solidFill>
                          <a:latin typeface="Gill Sans"/>
                          <a:ea typeface="Gill Sans"/>
                          <a:cs typeface="Gill Sans"/>
                          <a:sym typeface="Gill Sans"/>
                        </a:rPr>
                        <a:t>Used for high-speed communications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19" name="Google Shape;419;p36"/>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3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Final Notes</a:t>
            </a:r>
            <a:endParaRPr/>
          </a:p>
        </p:txBody>
      </p:sp>
      <p:sp>
        <p:nvSpPr>
          <p:cNvPr id="425" name="Google Shape;425;p37"/>
          <p:cNvSpPr txBox="1"/>
          <p:nvPr/>
        </p:nvSpPr>
        <p:spPr>
          <a:xfrm>
            <a:off x="612775" y="6356350"/>
            <a:ext cx="19812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400"/>
              <a:buFont typeface="Arial"/>
              <a:buNone/>
            </a:pPr>
            <a:fld id="{00000000-1234-1234-1234-123412341234}" type="slidenum">
              <a:rPr b="0" i="0" lang="en-US" sz="1400" u="none">
                <a:solidFill>
                  <a:schemeClr val="dk2"/>
                </a:solidFill>
                <a:latin typeface="Arial"/>
                <a:ea typeface="Arial"/>
                <a:cs typeface="Arial"/>
                <a:sym typeface="Arial"/>
              </a:rPr>
              <a:t>‹#›</a:t>
            </a:fld>
            <a:endParaRPr/>
          </a:p>
        </p:txBody>
      </p:sp>
      <p:sp>
        <p:nvSpPr>
          <p:cNvPr id="426" name="Google Shape;426;p37"/>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520"/>
              <a:buFont typeface="Noto Sans Symbols"/>
              <a:buChar char="🞂"/>
            </a:pPr>
            <a:r>
              <a:rPr b="0" i="0" lang="en-US" sz="2000" u="none">
                <a:solidFill>
                  <a:srgbClr val="595959"/>
                </a:solidFill>
                <a:latin typeface="Gill Sans"/>
                <a:ea typeface="Gill Sans"/>
                <a:cs typeface="Gill Sans"/>
                <a:sym typeface="Gill Sans"/>
              </a:rPr>
              <a:t>ECB, CBC, OFB, CFB, CTR, and XTS modes only provide confidentiality</a:t>
            </a:r>
            <a:endParaRPr/>
          </a:p>
          <a:p>
            <a:pPr indent="-219964" lvl="0" marL="273050" marR="0" rtl="0" algn="l">
              <a:lnSpc>
                <a:spcPct val="100000"/>
              </a:lnSpc>
              <a:spcBef>
                <a:spcPts val="600"/>
              </a:spcBef>
              <a:spcAft>
                <a:spcPts val="0"/>
              </a:spcAft>
              <a:buClr>
                <a:schemeClr val="accent1"/>
              </a:buClr>
              <a:buSzPts val="836"/>
              <a:buFont typeface="Noto Sans Symbols"/>
              <a:buNone/>
            </a:pPr>
            <a:r>
              <a:t/>
            </a:r>
            <a:endParaRPr b="0" i="0" sz="11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rgbClr val="595959"/>
                </a:solidFill>
                <a:latin typeface="Gill Sans"/>
                <a:ea typeface="Gill Sans"/>
                <a:cs typeface="Gill Sans"/>
                <a:sym typeface="Gill Sans"/>
              </a:rPr>
              <a:t>To ensure an encrypted message is not accidentally modified or maliciously tampered requires a separate Message Authentication Code (MAC)</a:t>
            </a:r>
            <a:endParaRPr/>
          </a:p>
          <a:p>
            <a:pPr indent="-215138" lvl="0" marL="273050" marR="0" rtl="0" algn="l">
              <a:lnSpc>
                <a:spcPct val="100000"/>
              </a:lnSpc>
              <a:spcBef>
                <a:spcPts val="600"/>
              </a:spcBef>
              <a:spcAft>
                <a:spcPts val="0"/>
              </a:spcAft>
              <a:buClr>
                <a:schemeClr val="accent1"/>
              </a:buClr>
              <a:buSzPts val="912"/>
              <a:buFont typeface="Noto Sans Symbols"/>
              <a:buNone/>
            </a:pPr>
            <a:r>
              <a:t/>
            </a:r>
            <a:endParaRPr b="0" i="0" sz="12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rgbClr val="595959"/>
                </a:solidFill>
                <a:latin typeface="Gill Sans"/>
                <a:ea typeface="Gill Sans"/>
                <a:cs typeface="Gill Sans"/>
                <a:sym typeface="Gill Sans"/>
              </a:rPr>
              <a:t>Several MAC schemes</a:t>
            </a:r>
            <a:endParaRPr/>
          </a:p>
          <a:p>
            <a:pPr indent="-273049" lvl="1" marL="547687" marR="0" rtl="0" algn="l">
              <a:lnSpc>
                <a:spcPct val="100000"/>
              </a:lnSpc>
              <a:spcBef>
                <a:spcPts val="500"/>
              </a:spcBef>
              <a:spcAft>
                <a:spcPts val="0"/>
              </a:spcAft>
              <a:buClr>
                <a:schemeClr val="accent2"/>
              </a:buClr>
              <a:buSzPts val="1368"/>
              <a:buFont typeface="Noto Sans Symbols"/>
              <a:buChar char="🞂"/>
            </a:pPr>
            <a:r>
              <a:rPr b="0" i="0" lang="en-US" sz="1800" u="none" cap="none" strike="noStrike">
                <a:solidFill>
                  <a:srgbClr val="595959"/>
                </a:solidFill>
                <a:latin typeface="Gill Sans"/>
                <a:ea typeface="Gill Sans"/>
                <a:cs typeface="Gill Sans"/>
                <a:sym typeface="Gill Sans"/>
              </a:rPr>
              <a:t>HMAC, CMAC and GMAC </a:t>
            </a:r>
            <a:endParaRPr/>
          </a:p>
          <a:p>
            <a:pPr indent="-205486" lvl="0" marL="273050" marR="0" rtl="0" algn="l">
              <a:lnSpc>
                <a:spcPct val="100000"/>
              </a:lnSpc>
              <a:spcBef>
                <a:spcPts val="600"/>
              </a:spcBef>
              <a:spcAft>
                <a:spcPts val="0"/>
              </a:spcAft>
              <a:buClr>
                <a:schemeClr val="accent1"/>
              </a:buClr>
              <a:buSzPts val="1064"/>
              <a:buFont typeface="Noto Sans Symbols"/>
              <a:buNone/>
            </a:pPr>
            <a:r>
              <a:t/>
            </a:r>
            <a:endParaRPr b="0" i="0" sz="1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rgbClr val="595959"/>
                </a:solidFill>
                <a:latin typeface="Gill Sans"/>
                <a:ea typeface="Gill Sans"/>
                <a:cs typeface="Gill Sans"/>
                <a:sym typeface="Gill Sans"/>
              </a:rPr>
              <a:t>But.. compositing a confidentiality mode with an authenticity mode could be difficult and error prone</a:t>
            </a:r>
            <a:endParaRPr/>
          </a:p>
          <a:p>
            <a:pPr indent="-205486" lvl="0" marL="273050" marR="0" rtl="0" algn="l">
              <a:lnSpc>
                <a:spcPct val="100000"/>
              </a:lnSpc>
              <a:spcBef>
                <a:spcPts val="600"/>
              </a:spcBef>
              <a:spcAft>
                <a:spcPts val="0"/>
              </a:spcAft>
              <a:buClr>
                <a:schemeClr val="accent1"/>
              </a:buClr>
              <a:buSzPts val="1064"/>
              <a:buFont typeface="Noto Sans Symbols"/>
              <a:buNone/>
            </a:pPr>
            <a:r>
              <a:t/>
            </a:r>
            <a:endParaRPr b="0" i="0" sz="14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520"/>
              <a:buFont typeface="Noto Sans Symbols"/>
              <a:buChar char="🞂"/>
            </a:pPr>
            <a:r>
              <a:rPr b="0" i="0" lang="en-US" sz="2000" u="none">
                <a:solidFill>
                  <a:srgbClr val="595959"/>
                </a:solidFill>
                <a:latin typeface="Gill Sans"/>
                <a:ea typeface="Gill Sans"/>
                <a:cs typeface="Gill Sans"/>
                <a:sym typeface="Gill Sans"/>
              </a:rPr>
              <a:t>New modes combined confidentiality and data integrity into a single cryptographic primitive</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rgbClr val="595959"/>
                </a:solidFill>
                <a:latin typeface="Gill Sans"/>
                <a:ea typeface="Gill Sans"/>
                <a:cs typeface="Gill Sans"/>
                <a:sym typeface="Gill Sans"/>
              </a:rPr>
              <a:t>CCM, GCM, CWC, EAX, IAPM and OCB</a:t>
            </a:r>
            <a:endParaRPr/>
          </a:p>
          <a:p>
            <a:pPr indent="-176530" lvl="0" marL="273050" marR="0" rtl="0" algn="l">
              <a:lnSpc>
                <a:spcPct val="100000"/>
              </a:lnSpc>
              <a:spcBef>
                <a:spcPts val="600"/>
              </a:spcBef>
              <a:spcAft>
                <a:spcPts val="0"/>
              </a:spcAft>
              <a:buClr>
                <a:schemeClr val="accent1"/>
              </a:buClr>
              <a:buSzPts val="1520"/>
              <a:buFont typeface="Noto Sans Symbols"/>
              <a:buNone/>
            </a:pPr>
            <a:r>
              <a:t/>
            </a:r>
            <a:endParaRPr b="0" i="0" sz="2000" u="none">
              <a:solidFill>
                <a:srgbClr val="595959"/>
              </a:solidFill>
              <a:latin typeface="Gill Sans"/>
              <a:ea typeface="Gill Sans"/>
              <a:cs typeface="Gill Sans"/>
              <a:sym typeface="Gill Sans"/>
            </a:endParaRPr>
          </a:p>
          <a:p>
            <a:pPr indent="-176530" lvl="0" marL="273050" marR="0" rtl="0" algn="l">
              <a:spcBef>
                <a:spcPts val="600"/>
              </a:spcBef>
              <a:spcAft>
                <a:spcPts val="0"/>
              </a:spcAft>
              <a:buClr>
                <a:schemeClr val="accent1"/>
              </a:buClr>
              <a:buSzPts val="1520"/>
              <a:buFont typeface="Noto Sans Symbols"/>
              <a:buNone/>
            </a:pPr>
            <a:r>
              <a:t/>
            </a:r>
            <a:endParaRPr b="0" i="0" sz="2000" u="none">
              <a:solidFill>
                <a:srgbClr val="595959"/>
              </a:solidFill>
              <a:latin typeface="Gill Sans"/>
              <a:ea typeface="Gill Sans"/>
              <a:cs typeface="Gill Sans"/>
              <a:sym typeface="Gill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sp>
        <p:nvSpPr>
          <p:cNvPr id="431" name="Google Shape;431;p3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200">
              <a:solidFill>
                <a:schemeClr val="dk2"/>
              </a:solidFill>
              <a:latin typeface="Bookman Old Style"/>
              <a:ea typeface="Bookman Old Style"/>
              <a:cs typeface="Bookman Old Style"/>
              <a:sym typeface="Bookman Old Style"/>
            </a:endParaRPr>
          </a:p>
        </p:txBody>
      </p:sp>
      <p:sp>
        <p:nvSpPr>
          <p:cNvPr id="432" name="Google Shape;432;p38"/>
          <p:cNvSpPr txBox="1"/>
          <p:nvPr>
            <p:ph idx="1" type="body"/>
          </p:nvPr>
        </p:nvSpPr>
        <p:spPr>
          <a:xfrm>
            <a:off x="2743200" y="2743200"/>
            <a:ext cx="5943600" cy="3413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4104"/>
              <a:buFont typeface="Noto Sans Symbols"/>
              <a:buNone/>
            </a:pPr>
            <a:r>
              <a:rPr b="0" i="0" lang="en-US" sz="5400" u="none">
                <a:solidFill>
                  <a:schemeClr val="dk1"/>
                </a:solidFill>
                <a:latin typeface="Gill Sans"/>
                <a:ea typeface="Gill Sans"/>
                <a:cs typeface="Gill Sans"/>
                <a:sym typeface="Gill Sans"/>
              </a:rPr>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Quick History</a:t>
            </a:r>
            <a:endParaRPr/>
          </a:p>
        </p:txBody>
      </p:sp>
      <p:sp>
        <p:nvSpPr>
          <p:cNvPr id="187" name="Google Shape;187;p4"/>
          <p:cNvSpPr txBox="1"/>
          <p:nvPr>
            <p:ph idx="1" type="body"/>
          </p:nvPr>
        </p:nvSpPr>
        <p:spPr>
          <a:xfrm>
            <a:off x="1295400" y="1295400"/>
            <a:ext cx="73152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0" i="0" lang="en-US" sz="2600" u="none" cap="none" strike="noStrike">
                <a:solidFill>
                  <a:srgbClr val="595959"/>
                </a:solidFill>
                <a:latin typeface="Gill Sans"/>
                <a:ea typeface="Gill Sans"/>
                <a:cs typeface="Gill Sans"/>
                <a:sym typeface="Gill Sans"/>
              </a:rPr>
              <a:t>Early modes of operation: </a:t>
            </a:r>
            <a:r>
              <a:rPr b="1" i="0" lang="en-US" sz="2600" u="none" cap="none" strike="noStrike">
                <a:solidFill>
                  <a:srgbClr val="595959"/>
                </a:solidFill>
                <a:latin typeface="Gill Sans"/>
                <a:ea typeface="Gill Sans"/>
                <a:cs typeface="Gill Sans"/>
                <a:sym typeface="Gill Sans"/>
              </a:rPr>
              <a:t>ECB, CBC, CFB, OFB</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rgbClr val="595959"/>
                </a:solidFill>
                <a:latin typeface="Gill Sans"/>
                <a:ea typeface="Gill Sans"/>
                <a:cs typeface="Gill Sans"/>
                <a:sym typeface="Gill Sans"/>
              </a:rPr>
              <a:t>DES Modes of operation </a:t>
            </a:r>
            <a:endParaRPr/>
          </a:p>
          <a:p>
            <a:pPr indent="-273049" lvl="1" marL="547687" marR="0" rtl="0" algn="l">
              <a:lnSpc>
                <a:spcPct val="100000"/>
              </a:lnSpc>
              <a:spcBef>
                <a:spcPts val="500"/>
              </a:spcBef>
              <a:spcAft>
                <a:spcPts val="0"/>
              </a:spcAft>
              <a:buClr>
                <a:schemeClr val="accent2"/>
              </a:buClr>
              <a:buSzPts val="1368"/>
              <a:buFont typeface="Noto Sans Symbols"/>
              <a:buNone/>
            </a:pPr>
            <a:r>
              <a:rPr b="0" i="1" lang="en-US" sz="1800" u="none" cap="none" strike="noStrike">
                <a:solidFill>
                  <a:srgbClr val="595959"/>
                </a:solidFill>
                <a:latin typeface="Gill Sans"/>
                <a:ea typeface="Gill Sans"/>
                <a:cs typeface="Gill Sans"/>
                <a:sym typeface="Gill Sans"/>
              </a:rPr>
              <a:t>	http://www.itl.nist.gov/fipspubs/fip81.htm</a:t>
            </a:r>
            <a:endParaRPr b="0" i="0" sz="2300" u="none" cap="none" strike="noStrik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cap="none" strike="noStrike">
                <a:solidFill>
                  <a:srgbClr val="595959"/>
                </a:solidFill>
                <a:latin typeface="Gill Sans"/>
                <a:ea typeface="Gill Sans"/>
                <a:cs typeface="Gill Sans"/>
                <a:sym typeface="Gill Sans"/>
              </a:rPr>
              <a:t>Revised and including </a:t>
            </a:r>
            <a:r>
              <a:rPr b="1" i="0" lang="en-US" sz="2600" u="none" cap="none" strike="noStrike">
                <a:solidFill>
                  <a:srgbClr val="595959"/>
                </a:solidFill>
                <a:latin typeface="Gill Sans"/>
                <a:ea typeface="Gill Sans"/>
                <a:cs typeface="Gill Sans"/>
                <a:sym typeface="Gill Sans"/>
              </a:rPr>
              <a:t>CTR</a:t>
            </a:r>
            <a:r>
              <a:rPr b="0" i="0" lang="en-US" sz="2600" u="none" cap="none" strike="noStrike">
                <a:solidFill>
                  <a:srgbClr val="595959"/>
                </a:solidFill>
                <a:latin typeface="Gill Sans"/>
                <a:ea typeface="Gill Sans"/>
                <a:cs typeface="Gill Sans"/>
                <a:sym typeface="Gill Sans"/>
              </a:rPr>
              <a:t> mode and AES </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rgbClr val="595959"/>
                </a:solidFill>
                <a:latin typeface="Gill Sans"/>
                <a:ea typeface="Gill Sans"/>
                <a:cs typeface="Gill Sans"/>
                <a:sym typeface="Gill Sans"/>
              </a:rPr>
              <a:t>Recommendation for Block Cipher Modes of Operation</a:t>
            </a:r>
            <a:endParaRPr/>
          </a:p>
          <a:p>
            <a:pPr indent="-273049" lvl="1" marL="547687" marR="0" rtl="0" algn="l">
              <a:lnSpc>
                <a:spcPct val="100000"/>
              </a:lnSpc>
              <a:spcBef>
                <a:spcPts val="500"/>
              </a:spcBef>
              <a:spcAft>
                <a:spcPts val="0"/>
              </a:spcAft>
              <a:buClr>
                <a:schemeClr val="accent2"/>
              </a:buClr>
              <a:buSzPts val="1368"/>
              <a:buFont typeface="Noto Sans Symbols"/>
              <a:buNone/>
            </a:pPr>
            <a:r>
              <a:rPr b="0" i="1" lang="en-US" sz="1800" u="none" cap="none" strike="noStrike">
                <a:solidFill>
                  <a:srgbClr val="595959"/>
                </a:solidFill>
                <a:latin typeface="Gill Sans"/>
                <a:ea typeface="Gill Sans"/>
                <a:cs typeface="Gill Sans"/>
                <a:sym typeface="Gill Sans"/>
              </a:rPr>
              <a:t>	http://csrc.nist.gov/publications/nistpubs/800-38a/sp800-38a.pdf</a:t>
            </a:r>
            <a:endParaRPr b="0" i="0" sz="2300" u="none" cap="none" strike="noStrik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cap="none" strike="noStrike">
                <a:solidFill>
                  <a:srgbClr val="595959"/>
                </a:solidFill>
                <a:latin typeface="Gill Sans"/>
                <a:ea typeface="Gill Sans"/>
                <a:cs typeface="Gill Sans"/>
                <a:sym typeface="Gill Sans"/>
              </a:rPr>
              <a:t>New Mode : </a:t>
            </a:r>
            <a:r>
              <a:rPr b="1" i="0" lang="en-US" sz="2600" u="none" cap="none" strike="noStrike">
                <a:solidFill>
                  <a:srgbClr val="595959"/>
                </a:solidFill>
                <a:latin typeface="Gill Sans"/>
                <a:ea typeface="Gill Sans"/>
                <a:cs typeface="Gill Sans"/>
                <a:sym typeface="Gill Sans"/>
              </a:rPr>
              <a:t>XTS-AES</a:t>
            </a:r>
            <a:endParaRPr/>
          </a:p>
          <a:p>
            <a:pPr indent="-273048" lvl="1" marL="547687" marR="0" rtl="0" algn="l">
              <a:lnSpc>
                <a:spcPct val="100000"/>
              </a:lnSpc>
              <a:spcBef>
                <a:spcPts val="500"/>
              </a:spcBef>
              <a:spcAft>
                <a:spcPts val="0"/>
              </a:spcAft>
              <a:buClr>
                <a:schemeClr val="accent2"/>
              </a:buClr>
              <a:buSzPts val="1292"/>
              <a:buFont typeface="Noto Sans Symbols"/>
              <a:buChar char="🞂"/>
            </a:pPr>
            <a:r>
              <a:rPr b="0" i="0" lang="en-US" sz="1700" u="none" cap="none" strike="noStrike">
                <a:solidFill>
                  <a:srgbClr val="595959"/>
                </a:solidFill>
                <a:latin typeface="Gill Sans"/>
                <a:ea typeface="Gill Sans"/>
                <a:cs typeface="Gill Sans"/>
                <a:sym typeface="Gill Sans"/>
              </a:rPr>
              <a:t>Recommendation for Block Cipher Modes of Operation: The XTS-AES Mode for Confidentiality on Storage Devices</a:t>
            </a:r>
            <a:endParaRPr/>
          </a:p>
          <a:p>
            <a:pPr indent="-273049" lvl="1" marL="547687" marR="0" rtl="0" algn="l">
              <a:lnSpc>
                <a:spcPct val="100000"/>
              </a:lnSpc>
              <a:spcBef>
                <a:spcPts val="500"/>
              </a:spcBef>
              <a:spcAft>
                <a:spcPts val="0"/>
              </a:spcAft>
              <a:buClr>
                <a:schemeClr val="accent2"/>
              </a:buClr>
              <a:buSzPts val="1368"/>
              <a:buFont typeface="Noto Sans Symbols"/>
              <a:buNone/>
            </a:pPr>
            <a:r>
              <a:rPr b="0" i="1" lang="en-US" sz="1800" u="none" cap="none" strike="noStrike">
                <a:solidFill>
                  <a:srgbClr val="595959"/>
                </a:solidFill>
                <a:latin typeface="Gill Sans"/>
                <a:ea typeface="Gill Sans"/>
                <a:cs typeface="Gill Sans"/>
                <a:sym typeface="Gill Sans"/>
              </a:rPr>
              <a:t>	http://csrc.nist.gov/publications/nistpubs/800-38E/nist-sp-800-38E.pdf</a:t>
            </a:r>
            <a:endParaRPr/>
          </a:p>
        </p:txBody>
      </p:sp>
      <p:sp>
        <p:nvSpPr>
          <p:cNvPr id="188" name="Google Shape;188;p4"/>
          <p:cNvSpPr txBox="1"/>
          <p:nvPr/>
        </p:nvSpPr>
        <p:spPr>
          <a:xfrm>
            <a:off x="1066800" y="1295400"/>
            <a:ext cx="152400" cy="3733800"/>
          </a:xfrm>
          <a:prstGeom prst="rect">
            <a:avLst/>
          </a:prstGeom>
          <a:solidFill>
            <a:schemeClr val="accent2"/>
          </a:solidFill>
          <a:ln cap="flat" cmpd="sng" w="19050">
            <a:solidFill>
              <a:srgbClr val="7486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89" name="Google Shape;189;p4"/>
          <p:cNvSpPr txBox="1"/>
          <p:nvPr/>
        </p:nvSpPr>
        <p:spPr>
          <a:xfrm>
            <a:off x="457200" y="1371600"/>
            <a:ext cx="6461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1981</a:t>
            </a:r>
            <a:endParaRPr/>
          </a:p>
        </p:txBody>
      </p:sp>
      <p:sp>
        <p:nvSpPr>
          <p:cNvPr id="190" name="Google Shape;190;p4"/>
          <p:cNvSpPr txBox="1"/>
          <p:nvPr/>
        </p:nvSpPr>
        <p:spPr>
          <a:xfrm>
            <a:off x="381000" y="2590800"/>
            <a:ext cx="6461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2001</a:t>
            </a:r>
            <a:endParaRPr/>
          </a:p>
        </p:txBody>
      </p:sp>
      <p:sp>
        <p:nvSpPr>
          <p:cNvPr id="191" name="Google Shape;191;p4"/>
          <p:cNvSpPr txBox="1"/>
          <p:nvPr/>
        </p:nvSpPr>
        <p:spPr>
          <a:xfrm>
            <a:off x="381000" y="3733800"/>
            <a:ext cx="6461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rPr b="0" i="0" lang="en-US" sz="1800" u="none">
                <a:solidFill>
                  <a:schemeClr val="dk1"/>
                </a:solidFill>
                <a:latin typeface="Gill Sans"/>
                <a:ea typeface="Gill Sans"/>
                <a:cs typeface="Gill Sans"/>
                <a:sym typeface="Gill Sans"/>
              </a:rPr>
              <a:t>2010</a:t>
            </a:r>
            <a:endParaRPr/>
          </a:p>
        </p:txBody>
      </p:sp>
      <p:sp>
        <p:nvSpPr>
          <p:cNvPr id="192" name="Google Shape;192;p4"/>
          <p:cNvSpPr txBox="1"/>
          <p:nvPr/>
        </p:nvSpPr>
        <p:spPr>
          <a:xfrm>
            <a:off x="457200" y="5181600"/>
            <a:ext cx="7696200" cy="923925"/>
          </a:xfrm>
          <a:prstGeom prst="rect">
            <a:avLst/>
          </a:prstGeom>
          <a:solidFill>
            <a:srgbClr val="FADA7A"/>
          </a:solidFill>
          <a:ln cap="flat" cmpd="sng" w="19050">
            <a:solidFill>
              <a:srgbClr val="B8A058"/>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800"/>
              <a:buFont typeface="Gill Sans"/>
              <a:buNone/>
            </a:pPr>
            <a:r>
              <a:rPr b="0" i="1" lang="en-US" sz="1800" u="none">
                <a:solidFill>
                  <a:srgbClr val="595959"/>
                </a:solidFill>
                <a:latin typeface="Gill Sans"/>
                <a:ea typeface="Gill Sans"/>
                <a:cs typeface="Gill Sans"/>
                <a:sym typeface="Gill Sans"/>
              </a:rPr>
              <a:t>Modes of operation are nowadays defined by a number of national and internationally recognized standards bodies such as ISO, IEEE, ANSI and IETF.  The most influential source is the US NIST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Modes of Operation Taxonomy</a:t>
            </a:r>
            <a:endParaRPr/>
          </a:p>
        </p:txBody>
      </p:sp>
      <p:pic>
        <p:nvPicPr>
          <p:cNvPr id="198" name="Google Shape;198;p5"/>
          <p:cNvPicPr preferRelativeResize="0"/>
          <p:nvPr/>
        </p:nvPicPr>
        <p:blipFill rotWithShape="1">
          <a:blip r:embed="rId3">
            <a:alphaModFix/>
          </a:blip>
          <a:srcRect b="0" l="0" r="0" t="0"/>
          <a:stretch/>
        </p:blipFill>
        <p:spPr>
          <a:xfrm>
            <a:off x="307975" y="2841625"/>
            <a:ext cx="8226425" cy="1806575"/>
          </a:xfrm>
          <a:prstGeom prst="rect">
            <a:avLst/>
          </a:prstGeom>
          <a:noFill/>
          <a:ln>
            <a:noFill/>
          </a:ln>
        </p:spPr>
      </p:pic>
      <p:sp>
        <p:nvSpPr>
          <p:cNvPr id="199" name="Google Shape;199;p5"/>
          <p:cNvSpPr txBox="1"/>
          <p:nvPr>
            <p:ph idx="1" type="body"/>
          </p:nvPr>
        </p:nvSpPr>
        <p:spPr>
          <a:xfrm>
            <a:off x="457200" y="1219200"/>
            <a:ext cx="8229600" cy="990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1824"/>
              <a:buFont typeface="Noto Sans Symbols"/>
              <a:buChar char="🞂"/>
            </a:pPr>
            <a:r>
              <a:rPr b="0" i="0" lang="en-US" sz="2400" u="none" cap="none" strike="noStrike">
                <a:solidFill>
                  <a:srgbClr val="595959"/>
                </a:solidFill>
                <a:latin typeface="Gill Sans"/>
                <a:ea typeface="Gill Sans"/>
                <a:cs typeface="Gill Sans"/>
                <a:sym typeface="Gill Sans"/>
              </a:rPr>
              <a:t>Current well-known modes of operation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Moe Technical Notes</a:t>
            </a:r>
            <a:endParaRPr/>
          </a:p>
        </p:txBody>
      </p:sp>
      <p:sp>
        <p:nvSpPr>
          <p:cNvPr id="205" name="Google Shape;205;p6"/>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824"/>
              <a:buFont typeface="Noto Sans Symbols"/>
              <a:buChar char="🞂"/>
            </a:pPr>
            <a:r>
              <a:rPr b="0" i="0" lang="en-US" sz="2400" u="none" cap="none" strike="noStrike">
                <a:solidFill>
                  <a:schemeClr val="dk1"/>
                </a:solidFill>
                <a:latin typeface="Gill Sans"/>
                <a:ea typeface="Gill Sans"/>
                <a:cs typeface="Gill Sans"/>
                <a:sym typeface="Gill Sans"/>
              </a:rPr>
              <a:t>Initialize Vector (IV)</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chemeClr val="dk2"/>
                </a:solidFill>
                <a:latin typeface="Gill Sans"/>
                <a:ea typeface="Gill Sans"/>
                <a:cs typeface="Gill Sans"/>
                <a:sym typeface="Gill Sans"/>
              </a:rPr>
              <a:t>a block of bits to randomize the encryption and hence to produce distinct ciphertext</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cap="none" strike="noStrike">
                <a:solidFill>
                  <a:schemeClr val="dk1"/>
                </a:solidFill>
                <a:latin typeface="Gill Sans"/>
                <a:ea typeface="Gill Sans"/>
                <a:cs typeface="Gill Sans"/>
                <a:sym typeface="Gill Sans"/>
              </a:rPr>
              <a:t>Nonce : Number (used) Once </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chemeClr val="dk2"/>
                </a:solidFill>
                <a:latin typeface="Gill Sans"/>
                <a:ea typeface="Gill Sans"/>
                <a:cs typeface="Gill Sans"/>
                <a:sym typeface="Gill Sans"/>
              </a:rPr>
              <a:t>Random of psuedorandom number to ensure that past communications can not be reused in replay attacks</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chemeClr val="dk2"/>
                </a:solidFill>
                <a:latin typeface="Gill Sans"/>
                <a:ea typeface="Gill Sans"/>
                <a:cs typeface="Gill Sans"/>
                <a:sym typeface="Gill Sans"/>
              </a:rPr>
              <a:t>Some also refer to initialize vector as nonce  </a:t>
            </a:r>
            <a:endParaRPr/>
          </a:p>
          <a:p>
            <a:pPr indent="-273050" lvl="0" marL="273050" marR="0" rtl="0" algn="l">
              <a:lnSpc>
                <a:spcPct val="100000"/>
              </a:lnSpc>
              <a:spcBef>
                <a:spcPts val="600"/>
              </a:spcBef>
              <a:spcAft>
                <a:spcPts val="0"/>
              </a:spcAft>
              <a:buClr>
                <a:schemeClr val="accent1"/>
              </a:buClr>
              <a:buSzPts val="1824"/>
              <a:buFont typeface="Noto Sans Symbols"/>
              <a:buChar char="🞂"/>
            </a:pPr>
            <a:r>
              <a:rPr b="0" i="0" lang="en-US" sz="2400" u="none" cap="none" strike="noStrike">
                <a:solidFill>
                  <a:schemeClr val="dk1"/>
                </a:solidFill>
                <a:latin typeface="Gill Sans"/>
                <a:ea typeface="Gill Sans"/>
                <a:cs typeface="Gill Sans"/>
                <a:sym typeface="Gill Sans"/>
              </a:rPr>
              <a:t>Padding</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chemeClr val="dk2"/>
                </a:solidFill>
                <a:latin typeface="Gill Sans"/>
                <a:ea typeface="Gill Sans"/>
                <a:cs typeface="Gill Sans"/>
                <a:sym typeface="Gill Sans"/>
              </a:rPr>
              <a:t>final block may require a padding to fit a block size</a:t>
            </a:r>
            <a:endParaRPr/>
          </a:p>
          <a:p>
            <a:pPr indent="-273049" lvl="1" marL="547687" marR="0" rtl="0" algn="l">
              <a:lnSpc>
                <a:spcPct val="100000"/>
              </a:lnSpc>
              <a:spcBef>
                <a:spcPts val="500"/>
              </a:spcBef>
              <a:spcAft>
                <a:spcPts val="0"/>
              </a:spcAft>
              <a:buClr>
                <a:schemeClr val="accent2"/>
              </a:buClr>
              <a:buSzPts val="1520"/>
              <a:buFont typeface="Noto Sans Symbols"/>
              <a:buChar char="🞂"/>
            </a:pPr>
            <a:r>
              <a:rPr b="0" i="0" lang="en-US" sz="2000" u="none" cap="none" strike="noStrike">
                <a:solidFill>
                  <a:schemeClr val="dk2"/>
                </a:solidFill>
                <a:latin typeface="Gill Sans"/>
                <a:ea typeface="Gill Sans"/>
                <a:cs typeface="Gill Sans"/>
                <a:sym typeface="Gill Sans"/>
              </a:rPr>
              <a:t>Method</a:t>
            </a:r>
            <a:endParaRPr/>
          </a:p>
          <a:p>
            <a:pPr indent="-228600" lvl="2" marL="822325" marR="0" rtl="0" algn="l">
              <a:lnSpc>
                <a:spcPct val="100000"/>
              </a:lnSpc>
              <a:spcBef>
                <a:spcPts val="500"/>
              </a:spcBef>
              <a:spcAft>
                <a:spcPts val="0"/>
              </a:spcAft>
              <a:buClr>
                <a:srgbClr val="BCBCBC"/>
              </a:buClr>
              <a:buSzPts val="1368"/>
              <a:buFont typeface="Noto Sans Symbols"/>
              <a:buChar char="🞂"/>
            </a:pPr>
            <a:r>
              <a:rPr b="0" i="0" lang="en-US" sz="1800" u="none" cap="none" strike="noStrike">
                <a:solidFill>
                  <a:schemeClr val="dk1"/>
                </a:solidFill>
                <a:latin typeface="Gill Sans"/>
                <a:ea typeface="Gill Sans"/>
                <a:cs typeface="Gill Sans"/>
                <a:sym typeface="Gill Sans"/>
              </a:rPr>
              <a:t>Add null Bytes</a:t>
            </a:r>
            <a:endParaRPr/>
          </a:p>
          <a:p>
            <a:pPr indent="-228600" lvl="2" marL="822325" marR="0" rtl="0" algn="l">
              <a:lnSpc>
                <a:spcPct val="100000"/>
              </a:lnSpc>
              <a:spcBef>
                <a:spcPts val="500"/>
              </a:spcBef>
              <a:spcAft>
                <a:spcPts val="0"/>
              </a:spcAft>
              <a:buClr>
                <a:srgbClr val="BCBCBC"/>
              </a:buClr>
              <a:buSzPts val="1368"/>
              <a:buFont typeface="Noto Sans Symbols"/>
              <a:buChar char="🞂"/>
            </a:pPr>
            <a:r>
              <a:rPr b="0" i="0" lang="en-US" sz="1800" u="none" cap="none" strike="noStrike">
                <a:solidFill>
                  <a:schemeClr val="dk1"/>
                </a:solidFill>
                <a:latin typeface="Gill Sans"/>
                <a:ea typeface="Gill Sans"/>
                <a:cs typeface="Gill Sans"/>
                <a:sym typeface="Gill Sans"/>
              </a:rPr>
              <a:t>Add 0x80 and many 0x00</a:t>
            </a:r>
            <a:endParaRPr/>
          </a:p>
          <a:p>
            <a:pPr indent="-228600" lvl="2" marL="822325" marR="0" rtl="0" algn="l">
              <a:lnSpc>
                <a:spcPct val="100000"/>
              </a:lnSpc>
              <a:spcBef>
                <a:spcPts val="500"/>
              </a:spcBef>
              <a:spcAft>
                <a:spcPts val="0"/>
              </a:spcAft>
              <a:buClr>
                <a:srgbClr val="BCBCBC"/>
              </a:buClr>
              <a:buSzPts val="1368"/>
              <a:buFont typeface="Noto Sans Symbols"/>
              <a:buChar char="🞂"/>
            </a:pPr>
            <a:r>
              <a:rPr b="0" i="0" lang="en-US" sz="1800" u="none" cap="none" strike="noStrike">
                <a:solidFill>
                  <a:schemeClr val="dk1"/>
                </a:solidFill>
                <a:latin typeface="Gill Sans"/>
                <a:ea typeface="Gill Sans"/>
                <a:cs typeface="Gill Sans"/>
                <a:sym typeface="Gill Sans"/>
              </a:rPr>
              <a:t>Add the </a:t>
            </a:r>
            <a:r>
              <a:rPr b="0" i="1" lang="en-US" sz="1800" u="none" cap="none" strike="noStrike">
                <a:solidFill>
                  <a:schemeClr val="dk1"/>
                </a:solidFill>
                <a:latin typeface="Gill Sans"/>
                <a:ea typeface="Gill Sans"/>
                <a:cs typeface="Gill Sans"/>
                <a:sym typeface="Gill Sans"/>
              </a:rPr>
              <a:t>n</a:t>
            </a:r>
            <a:r>
              <a:rPr b="0" i="0" lang="en-US" sz="1800" u="none" cap="none" strike="noStrike">
                <a:solidFill>
                  <a:schemeClr val="dk1"/>
                </a:solidFill>
                <a:latin typeface="Gill Sans"/>
                <a:ea typeface="Gill Sans"/>
                <a:cs typeface="Gill Sans"/>
                <a:sym typeface="Gill Sans"/>
              </a:rPr>
              <a:t> bytes with value </a:t>
            </a:r>
            <a:r>
              <a:rPr b="0" i="1" lang="en-US" sz="1800" u="none" cap="none" strike="noStrike">
                <a:solidFill>
                  <a:schemeClr val="dk1"/>
                </a:solidFill>
                <a:latin typeface="Gill Sans"/>
                <a:ea typeface="Gill Sans"/>
                <a:cs typeface="Gill Sans"/>
                <a:sym typeface="Gill Sans"/>
              </a:rPr>
              <a:t>n</a:t>
            </a:r>
            <a:r>
              <a:rPr b="0" i="0" lang="en-US" sz="1800" u="none" cap="none" strike="noStrike">
                <a:solidFill>
                  <a:schemeClr val="dk1"/>
                </a:solidFill>
                <a:latin typeface="Gill Sans"/>
                <a:ea typeface="Gill Sans"/>
                <a:cs typeface="Gill Sans"/>
                <a:sym typeface="Gill Sans"/>
              </a:rPr>
              <a:t> </a:t>
            </a:r>
            <a:endParaRPr/>
          </a:p>
          <a:p>
            <a:pPr indent="-186182" lvl="0" marL="273050" marR="0" rtl="0" algn="l">
              <a:spcBef>
                <a:spcPts val="600"/>
              </a:spcBef>
              <a:spcAft>
                <a:spcPts val="0"/>
              </a:spcAft>
              <a:buClr>
                <a:schemeClr val="accent1"/>
              </a:buClr>
              <a:buSzPts val="1368"/>
              <a:buFont typeface="Noto Sans Symbols"/>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Electronic Codebook Book (ECB)</a:t>
            </a:r>
            <a:endParaRPr/>
          </a:p>
        </p:txBody>
      </p:sp>
      <p:sp>
        <p:nvSpPr>
          <p:cNvPr id="211" name="Google Shape;211;p7"/>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Message is broken into independent blocks which are encrypted </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Each block is a value which is substituted, like a codebook, hence name </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Each block is encoded independently of the other blocks </a:t>
            </a:r>
            <a:endParaRPr/>
          </a:p>
          <a:p>
            <a:pPr indent="-273049" lvl="1" marL="547687" marR="0" rtl="0" algn="l">
              <a:lnSpc>
                <a:spcPct val="100000"/>
              </a:lnSpc>
              <a:spcBef>
                <a:spcPts val="500"/>
              </a:spcBef>
              <a:spcAft>
                <a:spcPts val="0"/>
              </a:spcAft>
              <a:buClr>
                <a:schemeClr val="accent2"/>
              </a:buClr>
              <a:buSzPts val="1748"/>
              <a:buFont typeface="Noto Sans Symbols"/>
              <a:buNone/>
            </a:pPr>
            <a:r>
              <a:rPr b="0" i="0" lang="en-US" sz="2300" u="none" cap="none" strike="noStrike">
                <a:solidFill>
                  <a:srgbClr val="595959"/>
                </a:solidFill>
                <a:latin typeface="Courier New"/>
                <a:ea typeface="Courier New"/>
                <a:cs typeface="Courier New"/>
                <a:sym typeface="Courier New"/>
              </a:rPr>
              <a:t>				C</a:t>
            </a:r>
            <a:r>
              <a:rPr b="0" baseline="-25000" i="0" lang="en-US" sz="2300" u="none" cap="none" strike="noStrike">
                <a:solidFill>
                  <a:srgbClr val="595959"/>
                </a:solidFill>
                <a:latin typeface="Courier New"/>
                <a:ea typeface="Courier New"/>
                <a:cs typeface="Courier New"/>
                <a:sym typeface="Courier New"/>
              </a:rPr>
              <a:t>i</a:t>
            </a:r>
            <a:r>
              <a:rPr b="0" i="0" lang="en-US" sz="2300" u="none" cap="none" strike="noStrike">
                <a:solidFill>
                  <a:srgbClr val="595959"/>
                </a:solidFill>
                <a:latin typeface="Courier New"/>
                <a:ea typeface="Courier New"/>
                <a:cs typeface="Courier New"/>
                <a:sym typeface="Courier New"/>
              </a:rPr>
              <a:t> = E</a:t>
            </a:r>
            <a:r>
              <a:rPr b="0" baseline="-25000" i="0" lang="en-US" sz="2300" u="none" cap="none" strike="noStrike">
                <a:solidFill>
                  <a:srgbClr val="595959"/>
                </a:solidFill>
                <a:latin typeface="Courier New"/>
                <a:ea typeface="Courier New"/>
                <a:cs typeface="Courier New"/>
                <a:sym typeface="Courier New"/>
              </a:rPr>
              <a:t>K </a:t>
            </a:r>
            <a:r>
              <a:rPr b="0" i="0" lang="en-US" sz="2300" u="none" cap="none" strike="noStrike">
                <a:solidFill>
                  <a:srgbClr val="595959"/>
                </a:solidFill>
                <a:latin typeface="Courier New"/>
                <a:ea typeface="Courier New"/>
                <a:cs typeface="Courier New"/>
                <a:sym typeface="Courier New"/>
              </a:rPr>
              <a:t>(P</a:t>
            </a:r>
            <a:r>
              <a:rPr b="0" baseline="-25000" i="0" lang="en-US" sz="2300" u="none" cap="none" strike="noStrike">
                <a:solidFill>
                  <a:srgbClr val="595959"/>
                </a:solidFill>
                <a:latin typeface="Courier New"/>
                <a:ea typeface="Courier New"/>
                <a:cs typeface="Courier New"/>
                <a:sym typeface="Courier New"/>
              </a:rPr>
              <a:t>i</a:t>
            </a:r>
            <a:r>
              <a:rPr b="0" i="0" lang="en-US" sz="2300" u="none" cap="none" strike="noStrike">
                <a:solidFill>
                  <a:srgbClr val="595959"/>
                </a:solidFill>
                <a:latin typeface="Courier New"/>
                <a:ea typeface="Courier New"/>
                <a:cs typeface="Courier New"/>
                <a:sym typeface="Courier New"/>
              </a:rPr>
              <a:t>)</a:t>
            </a:r>
            <a:endParaRPr b="0" i="0" sz="2300" u="none" cap="none" strike="noStrik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Uses: secure transmission of single values</a:t>
            </a:r>
            <a:endParaRPr/>
          </a:p>
          <a:p>
            <a:pPr indent="-273049" lvl="1" marL="547687" marR="0" rtl="0" algn="l">
              <a:lnSpc>
                <a:spcPct val="100000"/>
              </a:lnSpc>
              <a:spcBef>
                <a:spcPts val="500"/>
              </a:spcBef>
              <a:spcAft>
                <a:spcPts val="0"/>
              </a:spcAft>
              <a:buClr>
                <a:schemeClr val="accent2"/>
              </a:buClr>
              <a:buSzPts val="1748"/>
              <a:buFont typeface="Noto Sans Symbols"/>
              <a:buNone/>
            </a:pPr>
            <a:r>
              <a:rPr b="0" i="0" lang="en-US" sz="2300" u="none" cap="none" strike="noStrike">
                <a:solidFill>
                  <a:srgbClr val="595959"/>
                </a:solidFill>
                <a:latin typeface="Gill Sans"/>
                <a:ea typeface="Gill Sans"/>
                <a:cs typeface="Gill Sans"/>
                <a:sym typeface="Gill Sans"/>
              </a:rPr>
              <a:t>		</a:t>
            </a:r>
            <a:endParaRPr/>
          </a:p>
          <a:p>
            <a:pPr indent="-162052" lvl="0" marL="273050" marR="0" rtl="0" algn="l">
              <a:spcBef>
                <a:spcPts val="600"/>
              </a:spcBef>
              <a:spcAft>
                <a:spcPts val="0"/>
              </a:spcAft>
              <a:buClr>
                <a:schemeClr val="accent1"/>
              </a:buClr>
              <a:buSzPts val="1748"/>
              <a:buFont typeface="Noto Sans Symbols"/>
              <a:buNone/>
            </a:pPr>
            <a:r>
              <a:t/>
            </a:r>
            <a:endParaRPr b="0" i="0" sz="2300" u="none" cap="none" strike="noStrike">
              <a:solidFill>
                <a:srgbClr val="595959"/>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Bookman Old Style"/>
              <a:buNone/>
            </a:pPr>
            <a:r>
              <a:rPr b="0" i="0" lang="en-US" sz="3200" u="none">
                <a:solidFill>
                  <a:schemeClr val="dk2"/>
                </a:solidFill>
                <a:latin typeface="Bookman Old Style"/>
                <a:ea typeface="Bookman Old Style"/>
                <a:cs typeface="Bookman Old Style"/>
                <a:sym typeface="Bookman Old Style"/>
              </a:rPr>
              <a:t>Topics</a:t>
            </a:r>
            <a:endParaRPr/>
          </a:p>
        </p:txBody>
      </p:sp>
      <p:sp>
        <p:nvSpPr>
          <p:cNvPr id="217" name="Google Shape;217;p8"/>
          <p:cNvSpPr txBox="1"/>
          <p:nvPr>
            <p:ph idx="1" type="body"/>
          </p:nvPr>
        </p:nvSpPr>
        <p:spPr>
          <a:xfrm>
            <a:off x="457200" y="1219200"/>
            <a:ext cx="8229600" cy="49371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Overview of Modes of Operation </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1"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1" i="0" lang="en-US" sz="2600" u="none">
                <a:solidFill>
                  <a:srgbClr val="595959"/>
                </a:solidFill>
                <a:latin typeface="Gill Sans"/>
                <a:ea typeface="Gill Sans"/>
                <a:cs typeface="Gill Sans"/>
                <a:sym typeface="Gill Sans"/>
              </a:rPr>
              <a:t>EBC, CBC, CFB, OFB, CTR</a:t>
            </a:r>
            <a:endParaRPr/>
          </a:p>
          <a:p>
            <a:pPr indent="-147574" lvl="0" marL="273050" marR="0" rtl="0" algn="l">
              <a:lnSpc>
                <a:spcPct val="100000"/>
              </a:lnSpc>
              <a:spcBef>
                <a:spcPts val="600"/>
              </a:spcBef>
              <a:spcAft>
                <a:spcPts val="0"/>
              </a:spcAft>
              <a:buClr>
                <a:schemeClr val="accent1"/>
              </a:buClr>
              <a:buSzPts val="1976"/>
              <a:buFont typeface="Noto Sans Symbols"/>
              <a:buNone/>
            </a:pPr>
            <a:r>
              <a:t/>
            </a:r>
            <a:endParaRPr b="0" i="0" sz="2600" u="none">
              <a:solidFill>
                <a:srgbClr val="595959"/>
              </a:solidFill>
              <a:latin typeface="Gill Sans"/>
              <a:ea typeface="Gill Sans"/>
              <a:cs typeface="Gill Sans"/>
              <a:sym typeface="Gill Sans"/>
            </a:endParaRPr>
          </a:p>
          <a:p>
            <a:pPr indent="-273050" lvl="0" marL="273050" marR="0" rtl="0" algn="l">
              <a:lnSpc>
                <a:spcPct val="100000"/>
              </a:lnSpc>
              <a:spcBef>
                <a:spcPts val="600"/>
              </a:spcBef>
              <a:spcAft>
                <a:spcPts val="0"/>
              </a:spcAft>
              <a:buClr>
                <a:schemeClr val="accent1"/>
              </a:buClr>
              <a:buSzPts val="1976"/>
              <a:buFont typeface="Noto Sans Symbols"/>
              <a:buChar char="🞂"/>
            </a:pPr>
            <a:r>
              <a:rPr b="0" i="0" lang="en-US" sz="2600" u="none">
                <a:solidFill>
                  <a:srgbClr val="595959"/>
                </a:solidFill>
                <a:latin typeface="Gill Sans"/>
                <a:ea typeface="Gill Sans"/>
                <a:cs typeface="Gill Sans"/>
                <a:sym typeface="Gill Sans"/>
              </a:rPr>
              <a:t>Notes and Remarks on each modes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Bookman Old Style"/>
              <a:buNone/>
            </a:pPr>
            <a:r>
              <a:rPr b="0" i="0" lang="en-US" sz="4000" u="none">
                <a:solidFill>
                  <a:schemeClr val="dk2"/>
                </a:solidFill>
                <a:latin typeface="Bookman Old Style"/>
                <a:ea typeface="Bookman Old Style"/>
                <a:cs typeface="Bookman Old Style"/>
                <a:sym typeface="Bookman Old Style"/>
              </a:rPr>
              <a:t>ECB Scheme</a:t>
            </a:r>
            <a:endParaRPr/>
          </a:p>
        </p:txBody>
      </p:sp>
      <p:pic>
        <p:nvPicPr>
          <p:cNvPr id="224" name="Google Shape;224;p9"/>
          <p:cNvPicPr preferRelativeResize="0"/>
          <p:nvPr/>
        </p:nvPicPr>
        <p:blipFill rotWithShape="1">
          <a:blip r:embed="rId3">
            <a:alphaModFix/>
          </a:blip>
          <a:srcRect b="0" l="0" r="0" t="0"/>
          <a:stretch/>
        </p:blipFill>
        <p:spPr>
          <a:xfrm>
            <a:off x="457200" y="1600200"/>
            <a:ext cx="7916862" cy="439737"/>
          </a:xfrm>
          <a:prstGeom prst="rect">
            <a:avLst/>
          </a:prstGeom>
          <a:noFill/>
          <a:ln>
            <a:noFill/>
          </a:ln>
        </p:spPr>
      </p:pic>
      <p:pic>
        <p:nvPicPr>
          <p:cNvPr id="225" name="Google Shape;225;p9"/>
          <p:cNvPicPr preferRelativeResize="0"/>
          <p:nvPr/>
        </p:nvPicPr>
        <p:blipFill rotWithShape="1">
          <a:blip r:embed="rId4">
            <a:alphaModFix/>
          </a:blip>
          <a:srcRect b="0" l="0" r="0" t="0"/>
          <a:stretch/>
        </p:blipFill>
        <p:spPr>
          <a:xfrm>
            <a:off x="431800" y="2362200"/>
            <a:ext cx="8121650" cy="312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8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2011-06-27T03:40:27Z</dcterms:created>
  <dc:creator>Dr Lawrie Brown</dc:creator>
</cp:coreProperties>
</file>