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Lst>
  <p:sldSz cy="6858000" cx="9144000"/>
  <p:notesSz cx="6858000" cy="9144000"/>
  <p:embeddedFontLst>
    <p:embeddedFont>
      <p:font typeface="Tahoma"/>
      <p:regular r:id="rId75"/>
      <p:bold r:id="rId76"/>
    </p:embeddedFont>
    <p:embeddedFont>
      <p:font typeface="Noto Sans Symbols"/>
      <p:regular r:id="rId77"/>
      <p:bold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79" roundtripDataSignature="AMtx7mgJSz2job9bbOjt/tRyahC9em57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Tahoma-regular.fntdata"/><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NotoSansSymbols-regular.fntdata"/><Relationship Id="rId32" Type="http://schemas.openxmlformats.org/officeDocument/2006/relationships/slide" Target="slides/slide26.xml"/><Relationship Id="rId76" Type="http://schemas.openxmlformats.org/officeDocument/2006/relationships/font" Target="fonts/Tahoma-bold.fntdata"/><Relationship Id="rId35" Type="http://schemas.openxmlformats.org/officeDocument/2006/relationships/slide" Target="slides/slide29.xml"/><Relationship Id="rId79" Type="http://customschemas.google.com/relationships/presentationmetadata" Target="metadata"/><Relationship Id="rId34" Type="http://schemas.openxmlformats.org/officeDocument/2006/relationships/slide" Target="slides/slide28.xml"/><Relationship Id="rId78" Type="http://schemas.openxmlformats.org/officeDocument/2006/relationships/font" Target="fonts/NotoSansSymbols-bold.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baseline="3000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9" name="Google Shape;28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 name="Google Shape;30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7" name="Google Shape;32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4" name="Google Shape;34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3" name="Google Shape;39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1" name="Google Shape;44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6" name="Google Shape;45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3" name="Google Shape;473;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0" name="Google Shape;49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7" name="Google Shape;50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2" name="Google Shape;52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6" name="Google Shape;53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6" name="Google Shape;556;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6" name="Google Shape;576;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0" name="Google Shape;590;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5" name="Google Shape;605;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0" name="Google Shape;620;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4" name="Google Shape;634;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8" name="Google Shape;648;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9" name="Google Shape;669;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7" name="Google Shape;687;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2" name="Google Shape;702;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7" name="Google Shape;717;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1" name="Google Shape;731;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5" name="Google Shape;745;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9" name="Google Shape;759;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3" name="Google Shape;773;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1" name="Google Shape;791;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8" name="Google Shape;808;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5" name="Google Shape;825;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2" name="Google Shape;842;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0" name="Google Shape;860;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5" name="Google Shape;885;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9" name="Google Shape;899;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4" name="Google Shape;914;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1" name="Google Shape;931;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3" name="Google Shape;953;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4" name="Google Shape;964;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9" name="Google Shape;979;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0" name="Google Shape;1000;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7" name="Google Shape;1017;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5" name="Google Shape;1035;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0" name="Google Shape;1050;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7" name="Google Shape;1067;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2" name="Google Shape;1082;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0" name="Google Shape;1100;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7" name="Google Shape;1117;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4" name="Google Shape;1134;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8" name="Google Shape;1158;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3" name="Google Shape;1173;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70"/>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3" name="Google Shape;13;p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4" name="Google Shape;14;p7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9pPr>
          </a:lstStyle>
          <a:p>
            <a:pPr indent="0" lvl="0" marL="0" rtl="0" algn="l">
              <a:spcBef>
                <a:spcPts val="0"/>
              </a:spcBef>
              <a:spcAft>
                <a:spcPts val="0"/>
              </a:spcAft>
              <a:buNone/>
            </a:pPr>
            <a:r>
              <a:rPr lang="en-US"/>
              <a:t>5.</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7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52" name="Google Shape;52;p7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folHlink"/>
              </a:buClr>
              <a:buSzPts val="1200"/>
              <a:buFont typeface="Noto Sans Symbols"/>
              <a:buNone/>
              <a:defRPr b="0" i="0" sz="2000" u="none" cap="none" strike="noStrike">
                <a:solidFill>
                  <a:schemeClr val="dk1"/>
                </a:solidFill>
                <a:latin typeface="Tahoma"/>
                <a:ea typeface="Tahoma"/>
                <a:cs typeface="Tahoma"/>
                <a:sym typeface="Tahoma"/>
              </a:defRPr>
            </a:lvl1pPr>
            <a:lvl2pPr indent="-228600" lvl="1" marL="914400" marR="0" rtl="0" algn="l">
              <a:spcBef>
                <a:spcPts val="360"/>
              </a:spcBef>
              <a:spcAft>
                <a:spcPts val="0"/>
              </a:spcAft>
              <a:buClr>
                <a:schemeClr val="hlink"/>
              </a:buClr>
              <a:buSzPts val="990"/>
              <a:buFont typeface="Noto Sans Symbols"/>
              <a:buNone/>
              <a:defRPr b="0" i="0" sz="1800" u="none" cap="none" strike="noStrike">
                <a:solidFill>
                  <a:schemeClr val="dk1"/>
                </a:solidFill>
                <a:latin typeface="Tahoma"/>
                <a:ea typeface="Tahoma"/>
                <a:cs typeface="Tahoma"/>
                <a:sym typeface="Tahoma"/>
              </a:defRPr>
            </a:lvl2pPr>
            <a:lvl3pPr indent="-228600" lvl="2" marL="1371600" marR="0" rtl="0" algn="l">
              <a:spcBef>
                <a:spcPts val="320"/>
              </a:spcBef>
              <a:spcAft>
                <a:spcPts val="0"/>
              </a:spcAft>
              <a:buClr>
                <a:schemeClr val="folHlink"/>
              </a:buClr>
              <a:buSzPts val="800"/>
              <a:buFont typeface="Noto Sans Symbols"/>
              <a:buNone/>
              <a:defRPr b="0" i="0" sz="1600" u="none" cap="none" strike="noStrike">
                <a:solidFill>
                  <a:schemeClr val="dk1"/>
                </a:solidFill>
                <a:latin typeface="Tahoma"/>
                <a:ea typeface="Tahoma"/>
                <a:cs typeface="Tahoma"/>
                <a:sym typeface="Tahoma"/>
              </a:defRPr>
            </a:lvl3pPr>
            <a:lvl4pPr indent="-228600" lvl="3" marL="1828800" marR="0" rtl="0" algn="l">
              <a:spcBef>
                <a:spcPts val="280"/>
              </a:spcBef>
              <a:spcAft>
                <a:spcPts val="0"/>
              </a:spcAft>
              <a:buClr>
                <a:schemeClr val="accent2"/>
              </a:buClr>
              <a:buSzPts val="770"/>
              <a:buFont typeface="Noto Sans Symbols"/>
              <a:buNone/>
              <a:defRPr b="0" i="0" sz="1400" u="none" cap="none" strike="noStrike">
                <a:solidFill>
                  <a:schemeClr val="dk1"/>
                </a:solidFill>
                <a:latin typeface="Tahoma"/>
                <a:ea typeface="Tahoma"/>
                <a:cs typeface="Tahoma"/>
                <a:sym typeface="Tahoma"/>
              </a:defRPr>
            </a:lvl4pPr>
            <a:lvl5pPr indent="-228600" lvl="4" marL="2286000" marR="0" rtl="0" algn="l">
              <a:spcBef>
                <a:spcPts val="280"/>
              </a:spcBef>
              <a:spcAft>
                <a:spcPts val="0"/>
              </a:spcAft>
              <a:buClr>
                <a:schemeClr val="accent1"/>
              </a:buClr>
              <a:buSzPts val="700"/>
              <a:buFont typeface="Noto Sans Symbols"/>
              <a:buNone/>
              <a:defRPr b="0" i="0" sz="1400" u="none" cap="none" strike="noStrike">
                <a:solidFill>
                  <a:schemeClr val="dk1"/>
                </a:solidFill>
                <a:latin typeface="Tahoma"/>
                <a:ea typeface="Tahoma"/>
                <a:cs typeface="Tahoma"/>
                <a:sym typeface="Tahoma"/>
              </a:defRPr>
            </a:lvl5pPr>
            <a:lvl6pPr indent="-228600" lvl="5" marL="2743200" marR="0" rtl="0" algn="l">
              <a:spcBef>
                <a:spcPts val="280"/>
              </a:spcBef>
              <a:spcAft>
                <a:spcPts val="0"/>
              </a:spcAft>
              <a:buClr>
                <a:schemeClr val="accent1"/>
              </a:buClr>
              <a:buSzPts val="700"/>
              <a:buFont typeface="Noto Sans Symbols"/>
              <a:buNone/>
              <a:defRPr b="0" i="0" sz="1400" u="none" cap="none" strike="noStrike">
                <a:solidFill>
                  <a:schemeClr val="dk1"/>
                </a:solidFill>
                <a:latin typeface="Tahoma"/>
                <a:ea typeface="Tahoma"/>
                <a:cs typeface="Tahoma"/>
                <a:sym typeface="Tahoma"/>
              </a:defRPr>
            </a:lvl6pPr>
            <a:lvl7pPr indent="-228600" lvl="6" marL="3200400" marR="0" rtl="0" algn="l">
              <a:spcBef>
                <a:spcPts val="280"/>
              </a:spcBef>
              <a:spcAft>
                <a:spcPts val="0"/>
              </a:spcAft>
              <a:buClr>
                <a:schemeClr val="accent1"/>
              </a:buClr>
              <a:buSzPts val="700"/>
              <a:buFont typeface="Noto Sans Symbols"/>
              <a:buNone/>
              <a:defRPr b="0" i="0" sz="1400" u="none" cap="none" strike="noStrike">
                <a:solidFill>
                  <a:schemeClr val="dk1"/>
                </a:solidFill>
                <a:latin typeface="Tahoma"/>
                <a:ea typeface="Tahoma"/>
                <a:cs typeface="Tahoma"/>
                <a:sym typeface="Tahoma"/>
              </a:defRPr>
            </a:lvl7pPr>
            <a:lvl8pPr indent="-228600" lvl="7" marL="3657600" marR="0" rtl="0" algn="l">
              <a:spcBef>
                <a:spcPts val="280"/>
              </a:spcBef>
              <a:spcAft>
                <a:spcPts val="0"/>
              </a:spcAft>
              <a:buClr>
                <a:schemeClr val="accent1"/>
              </a:buClr>
              <a:buSzPts val="700"/>
              <a:buFont typeface="Noto Sans Symbols"/>
              <a:buNone/>
              <a:defRPr b="0" i="0" sz="1400" u="none" cap="none" strike="noStrike">
                <a:solidFill>
                  <a:schemeClr val="dk1"/>
                </a:solidFill>
                <a:latin typeface="Tahoma"/>
                <a:ea typeface="Tahoma"/>
                <a:cs typeface="Tahoma"/>
                <a:sym typeface="Tahoma"/>
              </a:defRPr>
            </a:lvl8pPr>
            <a:lvl9pPr indent="-228600" lvl="8" marL="4114800" marR="0" rtl="0" algn="l">
              <a:spcBef>
                <a:spcPts val="280"/>
              </a:spcBef>
              <a:spcAft>
                <a:spcPts val="0"/>
              </a:spcAft>
              <a:buClr>
                <a:schemeClr val="accent1"/>
              </a:buClr>
              <a:buSzPts val="700"/>
              <a:buFont typeface="Noto Sans Symbols"/>
              <a:buNone/>
              <a:defRPr b="0" i="0" sz="1400" u="none" cap="none" strike="noStrike">
                <a:solidFill>
                  <a:schemeClr val="dk1"/>
                </a:solidFill>
                <a:latin typeface="Tahoma"/>
                <a:ea typeface="Tahoma"/>
                <a:cs typeface="Tahoma"/>
                <a:sym typeface="Tahoma"/>
              </a:defRPr>
            </a:lvl9pPr>
          </a:lstStyle>
          <a:p/>
        </p:txBody>
      </p:sp>
      <p:sp>
        <p:nvSpPr>
          <p:cNvPr id="53" name="Google Shape;53;p7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5.</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0" name="Shape 70"/>
        <p:cNvGrpSpPr/>
        <p:nvPr/>
      </p:nvGrpSpPr>
      <p:grpSpPr>
        <a:xfrm>
          <a:off x="0" y="0"/>
          <a:ext cx="0" cy="0"/>
          <a:chOff x="0" y="0"/>
          <a:chExt cx="0" cy="0"/>
        </a:xfrm>
      </p:grpSpPr>
      <p:sp>
        <p:nvSpPr>
          <p:cNvPr id="71" name="Google Shape;71;p81"/>
          <p:cNvSpPr txBox="1"/>
          <p:nvPr>
            <p:ph type="ctrTitle"/>
          </p:nvPr>
        </p:nvSpPr>
        <p:spPr>
          <a:xfrm>
            <a:off x="990600" y="1676400"/>
            <a:ext cx="7772400" cy="146208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72" name="Google Shape;72;p8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chemeClr val="folHlink"/>
              </a:buClr>
              <a:buSzPts val="1920"/>
              <a:buFont typeface="Noto Sans Symbols"/>
              <a:buNone/>
              <a:defRPr b="0" i="0" sz="3200" u="none" cap="none" strike="noStrike">
                <a:solidFill>
                  <a:schemeClr val="dk1"/>
                </a:solidFill>
                <a:latin typeface="Tahoma"/>
                <a:ea typeface="Tahoma"/>
                <a:cs typeface="Tahoma"/>
                <a:sym typeface="Tahoma"/>
              </a:defRPr>
            </a:lvl1pPr>
            <a:lvl2pPr lvl="1"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lvl="2"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lvl="3"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lvl="4"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lvl="5"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lvl="6"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lvl="7"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lvl="8"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73" name="Google Shape;73;p81"/>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1"/>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1"/>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7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9pPr>
          </a:lstStyle>
          <a:p>
            <a:pPr indent="0" lvl="0" marL="0" rtl="0" algn="l">
              <a:spcBef>
                <a:spcPts val="0"/>
              </a:spcBef>
              <a:spcAft>
                <a:spcPts val="0"/>
              </a:spcAft>
              <a:buNone/>
            </a:pPr>
            <a:r>
              <a:rPr lang="en-US"/>
              <a:t>5.</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72"/>
          <p:cNvSpPr txBox="1"/>
          <p:nvPr>
            <p:ph type="title"/>
          </p:nvPr>
        </p:nvSpPr>
        <p:spPr>
          <a:xfrm rot="5400000">
            <a:off x="4732338" y="2171701"/>
            <a:ext cx="5851525" cy="2057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9" name="Google Shape;19;p7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20" name="Google Shape;20;p7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5.</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 name="Shape 21"/>
        <p:cNvGrpSpPr/>
        <p:nvPr/>
      </p:nvGrpSpPr>
      <p:grpSpPr>
        <a:xfrm>
          <a:off x="0" y="0"/>
          <a:ext cx="0" cy="0"/>
          <a:chOff x="0" y="0"/>
          <a:chExt cx="0" cy="0"/>
        </a:xfrm>
      </p:grpSpPr>
      <p:sp>
        <p:nvSpPr>
          <p:cNvPr id="22" name="Google Shape;22;p73"/>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3" name="Google Shape;23;p7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24" name="Google Shape;24;p7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5.</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5" name="Shape 25"/>
        <p:cNvGrpSpPr/>
        <p:nvPr/>
      </p:nvGrpSpPr>
      <p:grpSpPr>
        <a:xfrm>
          <a:off x="0" y="0"/>
          <a:ext cx="0" cy="0"/>
          <a:chOff x="0" y="0"/>
          <a:chExt cx="0" cy="0"/>
        </a:xfrm>
      </p:grpSpPr>
      <p:sp>
        <p:nvSpPr>
          <p:cNvPr id="26" name="Google Shape;26;p7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7" name="Google Shape;27;p74"/>
          <p:cNvSpPr/>
          <p:nvPr>
            <p:ph idx="2" type="pic"/>
          </p:nvPr>
        </p:nvSpPr>
        <p:spPr>
          <a:xfrm>
            <a:off x="1792288" y="612775"/>
            <a:ext cx="5486400" cy="4114800"/>
          </a:xfrm>
          <a:prstGeom prst="rect">
            <a:avLst/>
          </a:prstGeom>
          <a:noFill/>
          <a:ln>
            <a:noFill/>
          </a:ln>
        </p:spPr>
      </p:sp>
      <p:sp>
        <p:nvSpPr>
          <p:cNvPr id="28" name="Google Shape;28;p7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folHlink"/>
              </a:buClr>
              <a:buSzPts val="840"/>
              <a:buFont typeface="Noto Sans Symbols"/>
              <a:buNone/>
              <a:defRPr b="0" i="0" sz="1400" u="none" cap="none" strike="noStrike">
                <a:solidFill>
                  <a:schemeClr val="dk1"/>
                </a:solidFill>
                <a:latin typeface="Tahoma"/>
                <a:ea typeface="Tahoma"/>
                <a:cs typeface="Tahoma"/>
                <a:sym typeface="Tahoma"/>
              </a:defRPr>
            </a:lvl1pPr>
            <a:lvl2pPr indent="-228600" lvl="1" marL="914400" marR="0" rtl="0" algn="l">
              <a:spcBef>
                <a:spcPts val="240"/>
              </a:spcBef>
              <a:spcAft>
                <a:spcPts val="0"/>
              </a:spcAft>
              <a:buClr>
                <a:schemeClr val="hlink"/>
              </a:buClr>
              <a:buSzPts val="660"/>
              <a:buFont typeface="Noto Sans Symbols"/>
              <a:buNone/>
              <a:defRPr b="0" i="0" sz="1200" u="none" cap="none" strike="noStrike">
                <a:solidFill>
                  <a:schemeClr val="dk1"/>
                </a:solidFill>
                <a:latin typeface="Tahoma"/>
                <a:ea typeface="Tahoma"/>
                <a:cs typeface="Tahoma"/>
                <a:sym typeface="Tahoma"/>
              </a:defRPr>
            </a:lvl2pPr>
            <a:lvl3pPr indent="-228600" lvl="2" marL="1371600" marR="0" rtl="0" algn="l">
              <a:spcBef>
                <a:spcPts val="200"/>
              </a:spcBef>
              <a:spcAft>
                <a:spcPts val="0"/>
              </a:spcAft>
              <a:buClr>
                <a:schemeClr val="folHlink"/>
              </a:buClr>
              <a:buSzPts val="500"/>
              <a:buFont typeface="Noto Sans Symbols"/>
              <a:buNone/>
              <a:defRPr b="0" i="0" sz="1000" u="none" cap="none" strike="noStrike">
                <a:solidFill>
                  <a:schemeClr val="dk1"/>
                </a:solidFill>
                <a:latin typeface="Tahoma"/>
                <a:ea typeface="Tahoma"/>
                <a:cs typeface="Tahoma"/>
                <a:sym typeface="Tahoma"/>
              </a:defRPr>
            </a:lvl3pPr>
            <a:lvl4pPr indent="-228600" lvl="3" marL="1828800" marR="0" rtl="0" algn="l">
              <a:spcBef>
                <a:spcPts val="180"/>
              </a:spcBef>
              <a:spcAft>
                <a:spcPts val="0"/>
              </a:spcAft>
              <a:buClr>
                <a:schemeClr val="accent2"/>
              </a:buClr>
              <a:buSzPts val="495"/>
              <a:buFont typeface="Noto Sans Symbols"/>
              <a:buNone/>
              <a:defRPr b="0" i="0" sz="900" u="none" cap="none" strike="noStrike">
                <a:solidFill>
                  <a:schemeClr val="dk1"/>
                </a:solidFill>
                <a:latin typeface="Tahoma"/>
                <a:ea typeface="Tahoma"/>
                <a:cs typeface="Tahoma"/>
                <a:sym typeface="Tahoma"/>
              </a:defRPr>
            </a:lvl4pPr>
            <a:lvl5pPr indent="-228600" lvl="4" marL="22860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5pPr>
            <a:lvl6pPr indent="-228600" lvl="5" marL="27432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6pPr>
            <a:lvl7pPr indent="-228600" lvl="6" marL="32004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7pPr>
            <a:lvl8pPr indent="-228600" lvl="7" marL="36576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8pPr>
            <a:lvl9pPr indent="-228600" lvl="8" marL="41148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9pPr>
          </a:lstStyle>
          <a:p/>
        </p:txBody>
      </p:sp>
      <p:sp>
        <p:nvSpPr>
          <p:cNvPr id="29" name="Google Shape;29;p7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5.</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0" name="Shape 30"/>
        <p:cNvGrpSpPr/>
        <p:nvPr/>
      </p:nvGrpSpPr>
      <p:grpSpPr>
        <a:xfrm>
          <a:off x="0" y="0"/>
          <a:ext cx="0" cy="0"/>
          <a:chOff x="0" y="0"/>
          <a:chExt cx="0" cy="0"/>
        </a:xfrm>
      </p:grpSpPr>
      <p:sp>
        <p:nvSpPr>
          <p:cNvPr id="31" name="Google Shape;31;p7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2" name="Google Shape;32;p7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33" name="Google Shape;33;p7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folHlink"/>
              </a:buClr>
              <a:buSzPts val="840"/>
              <a:buFont typeface="Noto Sans Symbols"/>
              <a:buNone/>
              <a:defRPr b="0" i="0" sz="1400" u="none" cap="none" strike="noStrike">
                <a:solidFill>
                  <a:schemeClr val="dk1"/>
                </a:solidFill>
                <a:latin typeface="Tahoma"/>
                <a:ea typeface="Tahoma"/>
                <a:cs typeface="Tahoma"/>
                <a:sym typeface="Tahoma"/>
              </a:defRPr>
            </a:lvl1pPr>
            <a:lvl2pPr indent="-228600" lvl="1" marL="914400" marR="0" rtl="0" algn="l">
              <a:spcBef>
                <a:spcPts val="240"/>
              </a:spcBef>
              <a:spcAft>
                <a:spcPts val="0"/>
              </a:spcAft>
              <a:buClr>
                <a:schemeClr val="hlink"/>
              </a:buClr>
              <a:buSzPts val="660"/>
              <a:buFont typeface="Noto Sans Symbols"/>
              <a:buNone/>
              <a:defRPr b="0" i="0" sz="1200" u="none" cap="none" strike="noStrike">
                <a:solidFill>
                  <a:schemeClr val="dk1"/>
                </a:solidFill>
                <a:latin typeface="Tahoma"/>
                <a:ea typeface="Tahoma"/>
                <a:cs typeface="Tahoma"/>
                <a:sym typeface="Tahoma"/>
              </a:defRPr>
            </a:lvl2pPr>
            <a:lvl3pPr indent="-228600" lvl="2" marL="1371600" marR="0" rtl="0" algn="l">
              <a:spcBef>
                <a:spcPts val="200"/>
              </a:spcBef>
              <a:spcAft>
                <a:spcPts val="0"/>
              </a:spcAft>
              <a:buClr>
                <a:schemeClr val="folHlink"/>
              </a:buClr>
              <a:buSzPts val="500"/>
              <a:buFont typeface="Noto Sans Symbols"/>
              <a:buNone/>
              <a:defRPr b="0" i="0" sz="1000" u="none" cap="none" strike="noStrike">
                <a:solidFill>
                  <a:schemeClr val="dk1"/>
                </a:solidFill>
                <a:latin typeface="Tahoma"/>
                <a:ea typeface="Tahoma"/>
                <a:cs typeface="Tahoma"/>
                <a:sym typeface="Tahoma"/>
              </a:defRPr>
            </a:lvl3pPr>
            <a:lvl4pPr indent="-228600" lvl="3" marL="1828800" marR="0" rtl="0" algn="l">
              <a:spcBef>
                <a:spcPts val="180"/>
              </a:spcBef>
              <a:spcAft>
                <a:spcPts val="0"/>
              </a:spcAft>
              <a:buClr>
                <a:schemeClr val="accent2"/>
              </a:buClr>
              <a:buSzPts val="495"/>
              <a:buFont typeface="Noto Sans Symbols"/>
              <a:buNone/>
              <a:defRPr b="0" i="0" sz="900" u="none" cap="none" strike="noStrike">
                <a:solidFill>
                  <a:schemeClr val="dk1"/>
                </a:solidFill>
                <a:latin typeface="Tahoma"/>
                <a:ea typeface="Tahoma"/>
                <a:cs typeface="Tahoma"/>
                <a:sym typeface="Tahoma"/>
              </a:defRPr>
            </a:lvl4pPr>
            <a:lvl5pPr indent="-228600" lvl="4" marL="22860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5pPr>
            <a:lvl6pPr indent="-228600" lvl="5" marL="27432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6pPr>
            <a:lvl7pPr indent="-228600" lvl="6" marL="32004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7pPr>
            <a:lvl8pPr indent="-228600" lvl="7" marL="36576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8pPr>
            <a:lvl9pPr indent="-228600" lvl="8" marL="41148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9pPr>
          </a:lstStyle>
          <a:p/>
        </p:txBody>
      </p:sp>
      <p:sp>
        <p:nvSpPr>
          <p:cNvPr id="34" name="Google Shape;34;p7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5.</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76"/>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7" name="Google Shape;37;p7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5.</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77"/>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40" name="Google Shape;40;p7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folHlink"/>
              </a:buClr>
              <a:buSzPts val="1440"/>
              <a:buFont typeface="Noto Sans Symbols"/>
              <a:buNone/>
              <a:defRPr b="1" i="0" sz="2400" u="none" cap="none" strike="noStrike">
                <a:solidFill>
                  <a:schemeClr val="dk1"/>
                </a:solidFill>
                <a:latin typeface="Tahoma"/>
                <a:ea typeface="Tahoma"/>
                <a:cs typeface="Tahoma"/>
                <a:sym typeface="Tahoma"/>
              </a:defRPr>
            </a:lvl1pPr>
            <a:lvl2pPr indent="-228600" lvl="1" marL="914400" marR="0" rtl="0" algn="l">
              <a:spcBef>
                <a:spcPts val="400"/>
              </a:spcBef>
              <a:spcAft>
                <a:spcPts val="0"/>
              </a:spcAft>
              <a:buClr>
                <a:schemeClr val="hlink"/>
              </a:buClr>
              <a:buSzPts val="1100"/>
              <a:buFont typeface="Noto Sans Symbols"/>
              <a:buNone/>
              <a:defRPr b="1" i="0" sz="2000" u="none" cap="none" strike="noStrike">
                <a:solidFill>
                  <a:schemeClr val="dk1"/>
                </a:solidFill>
                <a:latin typeface="Tahoma"/>
                <a:ea typeface="Tahoma"/>
                <a:cs typeface="Tahoma"/>
                <a:sym typeface="Tahoma"/>
              </a:defRPr>
            </a:lvl2pPr>
            <a:lvl3pPr indent="-228600" lvl="2" marL="1371600" marR="0" rtl="0" algn="l">
              <a:spcBef>
                <a:spcPts val="360"/>
              </a:spcBef>
              <a:spcAft>
                <a:spcPts val="0"/>
              </a:spcAft>
              <a:buClr>
                <a:schemeClr val="folHlink"/>
              </a:buClr>
              <a:buSzPts val="900"/>
              <a:buFont typeface="Noto Sans Symbols"/>
              <a:buNone/>
              <a:defRPr b="1" i="0" sz="1800" u="none" cap="none" strike="noStrike">
                <a:solidFill>
                  <a:schemeClr val="dk1"/>
                </a:solidFill>
                <a:latin typeface="Tahoma"/>
                <a:ea typeface="Tahoma"/>
                <a:cs typeface="Tahoma"/>
                <a:sym typeface="Tahoma"/>
              </a:defRPr>
            </a:lvl3pPr>
            <a:lvl4pPr indent="-228600" lvl="3" marL="1828800" marR="0" rtl="0" algn="l">
              <a:spcBef>
                <a:spcPts val="320"/>
              </a:spcBef>
              <a:spcAft>
                <a:spcPts val="0"/>
              </a:spcAft>
              <a:buClr>
                <a:schemeClr val="accent2"/>
              </a:buClr>
              <a:buSzPts val="880"/>
              <a:buFont typeface="Noto Sans Symbols"/>
              <a:buNone/>
              <a:defRPr b="1" i="0" sz="1600" u="none" cap="none" strike="noStrike">
                <a:solidFill>
                  <a:schemeClr val="dk1"/>
                </a:solidFill>
                <a:latin typeface="Tahoma"/>
                <a:ea typeface="Tahoma"/>
                <a:cs typeface="Tahoma"/>
                <a:sym typeface="Tahoma"/>
              </a:defRPr>
            </a:lvl4pPr>
            <a:lvl5pPr indent="-228600" lvl="4" marL="22860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5pPr>
            <a:lvl6pPr indent="-228600" lvl="5" marL="27432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6pPr>
            <a:lvl7pPr indent="-228600" lvl="6" marL="32004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7pPr>
            <a:lvl8pPr indent="-228600" lvl="7" marL="36576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8pPr>
            <a:lvl9pPr indent="-228600" lvl="8" marL="41148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9pPr>
          </a:lstStyle>
          <a:p/>
        </p:txBody>
      </p:sp>
      <p:sp>
        <p:nvSpPr>
          <p:cNvPr id="41" name="Google Shape;41;p7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480"/>
              </a:spcBef>
              <a:spcAft>
                <a:spcPts val="0"/>
              </a:spcAft>
              <a:buClr>
                <a:schemeClr val="folHlink"/>
              </a:buClr>
              <a:buSzPts val="1440"/>
              <a:buFont typeface="Noto Sans Symbols"/>
              <a:buChar char="■"/>
              <a:defRPr b="0" i="0" sz="2400" u="none" cap="none" strike="noStrike">
                <a:solidFill>
                  <a:schemeClr val="dk1"/>
                </a:solidFill>
                <a:latin typeface="Tahoma"/>
                <a:ea typeface="Tahoma"/>
                <a:cs typeface="Tahoma"/>
                <a:sym typeface="Tahoma"/>
              </a:defRPr>
            </a:lvl1pPr>
            <a:lvl2pPr indent="-298450" lvl="1" marL="914400" marR="0" rtl="0" algn="l">
              <a:spcBef>
                <a:spcPts val="400"/>
              </a:spcBef>
              <a:spcAft>
                <a:spcPts val="0"/>
              </a:spcAft>
              <a:buClr>
                <a:schemeClr val="hlink"/>
              </a:buClr>
              <a:buSzPts val="1100"/>
              <a:buFont typeface="Noto Sans Symbols"/>
              <a:buChar char="■"/>
              <a:defRPr b="0" i="0" sz="2000" u="none" cap="none" strike="noStrike">
                <a:solidFill>
                  <a:schemeClr val="dk1"/>
                </a:solidFill>
                <a:latin typeface="Tahoma"/>
                <a:ea typeface="Tahoma"/>
                <a:cs typeface="Tahoma"/>
                <a:sym typeface="Tahoma"/>
              </a:defRPr>
            </a:lvl2pPr>
            <a:lvl3pPr indent="-285750" lvl="2" marL="1371600" marR="0" rtl="0" algn="l">
              <a:spcBef>
                <a:spcPts val="360"/>
              </a:spcBef>
              <a:spcAft>
                <a:spcPts val="0"/>
              </a:spcAft>
              <a:buClr>
                <a:schemeClr val="folHlink"/>
              </a:buClr>
              <a:buSzPts val="900"/>
              <a:buFont typeface="Noto Sans Symbols"/>
              <a:buChar char="■"/>
              <a:defRPr b="0" i="0" sz="1800" u="none" cap="none" strike="noStrike">
                <a:solidFill>
                  <a:schemeClr val="dk1"/>
                </a:solidFill>
                <a:latin typeface="Tahoma"/>
                <a:ea typeface="Tahoma"/>
                <a:cs typeface="Tahoma"/>
                <a:sym typeface="Tahoma"/>
              </a:defRPr>
            </a:lvl3pPr>
            <a:lvl4pPr indent="-284480" lvl="3" marL="1828800" marR="0" rtl="0" algn="l">
              <a:spcBef>
                <a:spcPts val="320"/>
              </a:spcBef>
              <a:spcAft>
                <a:spcPts val="0"/>
              </a:spcAft>
              <a:buClr>
                <a:schemeClr val="accent2"/>
              </a:buClr>
              <a:buSzPts val="880"/>
              <a:buFont typeface="Noto Sans Symbols"/>
              <a:buChar char="■"/>
              <a:defRPr b="0" i="0" sz="1600" u="none" cap="none" strike="noStrike">
                <a:solidFill>
                  <a:schemeClr val="dk1"/>
                </a:solidFill>
                <a:latin typeface="Tahoma"/>
                <a:ea typeface="Tahoma"/>
                <a:cs typeface="Tahoma"/>
                <a:sym typeface="Tahoma"/>
              </a:defRPr>
            </a:lvl4pPr>
            <a:lvl5pPr indent="-279400" lvl="4" marL="22860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5pPr>
            <a:lvl6pPr indent="-279400" lvl="5" marL="27432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6pPr>
            <a:lvl7pPr indent="-279400" lvl="6" marL="32004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7pPr>
            <a:lvl8pPr indent="-279400" lvl="7" marL="36576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8pPr>
            <a:lvl9pPr indent="-279400" lvl="8" marL="41148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9pPr>
          </a:lstStyle>
          <a:p/>
        </p:txBody>
      </p:sp>
      <p:sp>
        <p:nvSpPr>
          <p:cNvPr id="42" name="Google Shape;42;p7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folHlink"/>
              </a:buClr>
              <a:buSzPts val="1440"/>
              <a:buFont typeface="Noto Sans Symbols"/>
              <a:buNone/>
              <a:defRPr b="1" i="0" sz="2400" u="none" cap="none" strike="noStrike">
                <a:solidFill>
                  <a:schemeClr val="dk1"/>
                </a:solidFill>
                <a:latin typeface="Tahoma"/>
                <a:ea typeface="Tahoma"/>
                <a:cs typeface="Tahoma"/>
                <a:sym typeface="Tahoma"/>
              </a:defRPr>
            </a:lvl1pPr>
            <a:lvl2pPr indent="-228600" lvl="1" marL="914400" marR="0" rtl="0" algn="l">
              <a:spcBef>
                <a:spcPts val="400"/>
              </a:spcBef>
              <a:spcAft>
                <a:spcPts val="0"/>
              </a:spcAft>
              <a:buClr>
                <a:schemeClr val="hlink"/>
              </a:buClr>
              <a:buSzPts val="1100"/>
              <a:buFont typeface="Noto Sans Symbols"/>
              <a:buNone/>
              <a:defRPr b="1" i="0" sz="2000" u="none" cap="none" strike="noStrike">
                <a:solidFill>
                  <a:schemeClr val="dk1"/>
                </a:solidFill>
                <a:latin typeface="Tahoma"/>
                <a:ea typeface="Tahoma"/>
                <a:cs typeface="Tahoma"/>
                <a:sym typeface="Tahoma"/>
              </a:defRPr>
            </a:lvl2pPr>
            <a:lvl3pPr indent="-228600" lvl="2" marL="1371600" marR="0" rtl="0" algn="l">
              <a:spcBef>
                <a:spcPts val="360"/>
              </a:spcBef>
              <a:spcAft>
                <a:spcPts val="0"/>
              </a:spcAft>
              <a:buClr>
                <a:schemeClr val="folHlink"/>
              </a:buClr>
              <a:buSzPts val="900"/>
              <a:buFont typeface="Noto Sans Symbols"/>
              <a:buNone/>
              <a:defRPr b="1" i="0" sz="1800" u="none" cap="none" strike="noStrike">
                <a:solidFill>
                  <a:schemeClr val="dk1"/>
                </a:solidFill>
                <a:latin typeface="Tahoma"/>
                <a:ea typeface="Tahoma"/>
                <a:cs typeface="Tahoma"/>
                <a:sym typeface="Tahoma"/>
              </a:defRPr>
            </a:lvl3pPr>
            <a:lvl4pPr indent="-228600" lvl="3" marL="1828800" marR="0" rtl="0" algn="l">
              <a:spcBef>
                <a:spcPts val="320"/>
              </a:spcBef>
              <a:spcAft>
                <a:spcPts val="0"/>
              </a:spcAft>
              <a:buClr>
                <a:schemeClr val="accent2"/>
              </a:buClr>
              <a:buSzPts val="880"/>
              <a:buFont typeface="Noto Sans Symbols"/>
              <a:buNone/>
              <a:defRPr b="1" i="0" sz="1600" u="none" cap="none" strike="noStrike">
                <a:solidFill>
                  <a:schemeClr val="dk1"/>
                </a:solidFill>
                <a:latin typeface="Tahoma"/>
                <a:ea typeface="Tahoma"/>
                <a:cs typeface="Tahoma"/>
                <a:sym typeface="Tahoma"/>
              </a:defRPr>
            </a:lvl4pPr>
            <a:lvl5pPr indent="-228600" lvl="4" marL="22860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5pPr>
            <a:lvl6pPr indent="-228600" lvl="5" marL="27432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6pPr>
            <a:lvl7pPr indent="-228600" lvl="6" marL="32004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7pPr>
            <a:lvl8pPr indent="-228600" lvl="7" marL="36576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8pPr>
            <a:lvl9pPr indent="-228600" lvl="8" marL="41148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9pPr>
          </a:lstStyle>
          <a:p/>
        </p:txBody>
      </p:sp>
      <p:sp>
        <p:nvSpPr>
          <p:cNvPr id="43" name="Google Shape;43;p7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480"/>
              </a:spcBef>
              <a:spcAft>
                <a:spcPts val="0"/>
              </a:spcAft>
              <a:buClr>
                <a:schemeClr val="folHlink"/>
              </a:buClr>
              <a:buSzPts val="1440"/>
              <a:buFont typeface="Noto Sans Symbols"/>
              <a:buChar char="■"/>
              <a:defRPr b="0" i="0" sz="2400" u="none" cap="none" strike="noStrike">
                <a:solidFill>
                  <a:schemeClr val="dk1"/>
                </a:solidFill>
                <a:latin typeface="Tahoma"/>
                <a:ea typeface="Tahoma"/>
                <a:cs typeface="Tahoma"/>
                <a:sym typeface="Tahoma"/>
              </a:defRPr>
            </a:lvl1pPr>
            <a:lvl2pPr indent="-298450" lvl="1" marL="914400" marR="0" rtl="0" algn="l">
              <a:spcBef>
                <a:spcPts val="400"/>
              </a:spcBef>
              <a:spcAft>
                <a:spcPts val="0"/>
              </a:spcAft>
              <a:buClr>
                <a:schemeClr val="hlink"/>
              </a:buClr>
              <a:buSzPts val="1100"/>
              <a:buFont typeface="Noto Sans Symbols"/>
              <a:buChar char="■"/>
              <a:defRPr b="0" i="0" sz="2000" u="none" cap="none" strike="noStrike">
                <a:solidFill>
                  <a:schemeClr val="dk1"/>
                </a:solidFill>
                <a:latin typeface="Tahoma"/>
                <a:ea typeface="Tahoma"/>
                <a:cs typeface="Tahoma"/>
                <a:sym typeface="Tahoma"/>
              </a:defRPr>
            </a:lvl2pPr>
            <a:lvl3pPr indent="-285750" lvl="2" marL="1371600" marR="0" rtl="0" algn="l">
              <a:spcBef>
                <a:spcPts val="360"/>
              </a:spcBef>
              <a:spcAft>
                <a:spcPts val="0"/>
              </a:spcAft>
              <a:buClr>
                <a:schemeClr val="folHlink"/>
              </a:buClr>
              <a:buSzPts val="900"/>
              <a:buFont typeface="Noto Sans Symbols"/>
              <a:buChar char="■"/>
              <a:defRPr b="0" i="0" sz="1800" u="none" cap="none" strike="noStrike">
                <a:solidFill>
                  <a:schemeClr val="dk1"/>
                </a:solidFill>
                <a:latin typeface="Tahoma"/>
                <a:ea typeface="Tahoma"/>
                <a:cs typeface="Tahoma"/>
                <a:sym typeface="Tahoma"/>
              </a:defRPr>
            </a:lvl3pPr>
            <a:lvl4pPr indent="-284480" lvl="3" marL="1828800" marR="0" rtl="0" algn="l">
              <a:spcBef>
                <a:spcPts val="320"/>
              </a:spcBef>
              <a:spcAft>
                <a:spcPts val="0"/>
              </a:spcAft>
              <a:buClr>
                <a:schemeClr val="accent2"/>
              </a:buClr>
              <a:buSzPts val="880"/>
              <a:buFont typeface="Noto Sans Symbols"/>
              <a:buChar char="■"/>
              <a:defRPr b="0" i="0" sz="1600" u="none" cap="none" strike="noStrike">
                <a:solidFill>
                  <a:schemeClr val="dk1"/>
                </a:solidFill>
                <a:latin typeface="Tahoma"/>
                <a:ea typeface="Tahoma"/>
                <a:cs typeface="Tahoma"/>
                <a:sym typeface="Tahoma"/>
              </a:defRPr>
            </a:lvl4pPr>
            <a:lvl5pPr indent="-279400" lvl="4" marL="22860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5pPr>
            <a:lvl6pPr indent="-279400" lvl="5" marL="27432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6pPr>
            <a:lvl7pPr indent="-279400" lvl="6" marL="32004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7pPr>
            <a:lvl8pPr indent="-279400" lvl="7" marL="36576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8pPr>
            <a:lvl9pPr indent="-279400" lvl="8" marL="41148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9pPr>
          </a:lstStyle>
          <a:p/>
        </p:txBody>
      </p:sp>
      <p:sp>
        <p:nvSpPr>
          <p:cNvPr id="44" name="Google Shape;44;p7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5.</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78"/>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47" name="Google Shape;47;p7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12419" lvl="1" marL="914400" marR="0" rtl="0" algn="l">
              <a:spcBef>
                <a:spcPts val="480"/>
              </a:spcBef>
              <a:spcAft>
                <a:spcPts val="0"/>
              </a:spcAft>
              <a:buClr>
                <a:schemeClr val="hlink"/>
              </a:buClr>
              <a:buSzPts val="1320"/>
              <a:buFont typeface="Noto Sans Symbols"/>
              <a:buChar char="■"/>
              <a:defRPr b="0" i="0" sz="2400" u="none" cap="none" strike="noStrike">
                <a:solidFill>
                  <a:schemeClr val="dk1"/>
                </a:solidFill>
                <a:latin typeface="Tahoma"/>
                <a:ea typeface="Tahoma"/>
                <a:cs typeface="Tahoma"/>
                <a:sym typeface="Tahoma"/>
              </a:defRPr>
            </a:lvl2pPr>
            <a:lvl3pPr indent="-292100" lvl="2" marL="1371600" marR="0" rtl="0" algn="l">
              <a:spcBef>
                <a:spcPts val="400"/>
              </a:spcBef>
              <a:spcAft>
                <a:spcPts val="0"/>
              </a:spcAft>
              <a:buClr>
                <a:schemeClr val="folHlink"/>
              </a:buClr>
              <a:buSzPts val="1000"/>
              <a:buFont typeface="Noto Sans Symbols"/>
              <a:buChar char="■"/>
              <a:defRPr b="0" i="0" sz="2000" u="none" cap="none" strike="noStrike">
                <a:solidFill>
                  <a:schemeClr val="dk1"/>
                </a:solidFill>
                <a:latin typeface="Tahoma"/>
                <a:ea typeface="Tahoma"/>
                <a:cs typeface="Tahoma"/>
                <a:sym typeface="Tahoma"/>
              </a:defRPr>
            </a:lvl3pPr>
            <a:lvl4pPr indent="-291464" lvl="3" marL="1828800" marR="0" rtl="0" algn="l">
              <a:spcBef>
                <a:spcPts val="360"/>
              </a:spcBef>
              <a:spcAft>
                <a:spcPts val="0"/>
              </a:spcAft>
              <a:buClr>
                <a:schemeClr val="accent2"/>
              </a:buClr>
              <a:buSzPts val="990"/>
              <a:buFont typeface="Noto Sans Symbols"/>
              <a:buChar char="■"/>
              <a:defRPr b="0" i="0" sz="1800" u="none" cap="none" strike="noStrike">
                <a:solidFill>
                  <a:schemeClr val="dk1"/>
                </a:solidFill>
                <a:latin typeface="Tahoma"/>
                <a:ea typeface="Tahoma"/>
                <a:cs typeface="Tahoma"/>
                <a:sym typeface="Tahoma"/>
              </a:defRPr>
            </a:lvl4pPr>
            <a:lvl5pPr indent="-285750" lvl="4" marL="22860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5pPr>
            <a:lvl6pPr indent="-285750" lvl="5" marL="27432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6pPr>
            <a:lvl7pPr indent="-285750" lvl="6" marL="32004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7pPr>
            <a:lvl8pPr indent="-285750" lvl="7" marL="36576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8pPr>
            <a:lvl9pPr indent="-285750" lvl="8" marL="41148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9pPr>
          </a:lstStyle>
          <a:p/>
        </p:txBody>
      </p:sp>
      <p:sp>
        <p:nvSpPr>
          <p:cNvPr id="48" name="Google Shape;48;p7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12419" lvl="1" marL="914400" marR="0" rtl="0" algn="l">
              <a:spcBef>
                <a:spcPts val="480"/>
              </a:spcBef>
              <a:spcAft>
                <a:spcPts val="0"/>
              </a:spcAft>
              <a:buClr>
                <a:schemeClr val="hlink"/>
              </a:buClr>
              <a:buSzPts val="1320"/>
              <a:buFont typeface="Noto Sans Symbols"/>
              <a:buChar char="■"/>
              <a:defRPr b="0" i="0" sz="2400" u="none" cap="none" strike="noStrike">
                <a:solidFill>
                  <a:schemeClr val="dk1"/>
                </a:solidFill>
                <a:latin typeface="Tahoma"/>
                <a:ea typeface="Tahoma"/>
                <a:cs typeface="Tahoma"/>
                <a:sym typeface="Tahoma"/>
              </a:defRPr>
            </a:lvl2pPr>
            <a:lvl3pPr indent="-292100" lvl="2" marL="1371600" marR="0" rtl="0" algn="l">
              <a:spcBef>
                <a:spcPts val="400"/>
              </a:spcBef>
              <a:spcAft>
                <a:spcPts val="0"/>
              </a:spcAft>
              <a:buClr>
                <a:schemeClr val="folHlink"/>
              </a:buClr>
              <a:buSzPts val="1000"/>
              <a:buFont typeface="Noto Sans Symbols"/>
              <a:buChar char="■"/>
              <a:defRPr b="0" i="0" sz="2000" u="none" cap="none" strike="noStrike">
                <a:solidFill>
                  <a:schemeClr val="dk1"/>
                </a:solidFill>
                <a:latin typeface="Tahoma"/>
                <a:ea typeface="Tahoma"/>
                <a:cs typeface="Tahoma"/>
                <a:sym typeface="Tahoma"/>
              </a:defRPr>
            </a:lvl3pPr>
            <a:lvl4pPr indent="-291464" lvl="3" marL="1828800" marR="0" rtl="0" algn="l">
              <a:spcBef>
                <a:spcPts val="360"/>
              </a:spcBef>
              <a:spcAft>
                <a:spcPts val="0"/>
              </a:spcAft>
              <a:buClr>
                <a:schemeClr val="accent2"/>
              </a:buClr>
              <a:buSzPts val="990"/>
              <a:buFont typeface="Noto Sans Symbols"/>
              <a:buChar char="■"/>
              <a:defRPr b="0" i="0" sz="1800" u="none" cap="none" strike="noStrike">
                <a:solidFill>
                  <a:schemeClr val="dk1"/>
                </a:solidFill>
                <a:latin typeface="Tahoma"/>
                <a:ea typeface="Tahoma"/>
                <a:cs typeface="Tahoma"/>
                <a:sym typeface="Tahoma"/>
              </a:defRPr>
            </a:lvl4pPr>
            <a:lvl5pPr indent="-285750" lvl="4" marL="22860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5pPr>
            <a:lvl6pPr indent="-285750" lvl="5" marL="27432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6pPr>
            <a:lvl7pPr indent="-285750" lvl="6" marL="32004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7pPr>
            <a:lvl8pPr indent="-285750" lvl="7" marL="36576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8pPr>
            <a:lvl9pPr indent="-285750" lvl="8" marL="41148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9pPr>
          </a:lstStyle>
          <a:p/>
        </p:txBody>
      </p:sp>
      <p:sp>
        <p:nvSpPr>
          <p:cNvPr id="49" name="Google Shape;49;p7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1200"/>
              <a:buFont typeface="Arial"/>
              <a:buNone/>
              <a:defRPr b="1" i="0" sz="12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5.</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1200"/>
              <a:buFont typeface="Arial"/>
              <a:buNone/>
              <a:defRPr b="1" i="0" sz="1200" u="none" cap="none" strike="noStrike">
                <a:solidFill>
                  <a:schemeClr val="lt2"/>
                </a:solidFill>
                <a:latin typeface="Arial"/>
                <a:ea typeface="Arial"/>
                <a:cs typeface="Arial"/>
                <a:sym typeface="Arial"/>
              </a:defRPr>
            </a:lvl9pPr>
          </a:lstStyle>
          <a:p>
            <a:pPr indent="0" lvl="0" marL="0" rtl="0" algn="l">
              <a:spcBef>
                <a:spcPts val="0"/>
              </a:spcBef>
              <a:spcAft>
                <a:spcPts val="0"/>
              </a:spcAft>
              <a:buNone/>
            </a:pPr>
            <a:r>
              <a:rPr lang="en-US"/>
              <a:t>5.</a:t>
            </a: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grpSp>
        <p:nvGrpSpPr>
          <p:cNvPr id="55" name="Google Shape;55;p80"/>
          <p:cNvGrpSpPr/>
          <p:nvPr/>
        </p:nvGrpSpPr>
        <p:grpSpPr>
          <a:xfrm>
            <a:off x="0" y="2438400"/>
            <a:ext cx="9009062" cy="1052512"/>
            <a:chOff x="0" y="1536"/>
            <a:chExt cx="5675" cy="663"/>
          </a:xfrm>
        </p:grpSpPr>
        <p:grpSp>
          <p:nvGrpSpPr>
            <p:cNvPr id="56" name="Google Shape;56;p80"/>
            <p:cNvGrpSpPr/>
            <p:nvPr/>
          </p:nvGrpSpPr>
          <p:grpSpPr>
            <a:xfrm>
              <a:off x="185" y="1604"/>
              <a:ext cx="449" cy="299"/>
              <a:chOff x="720" y="336"/>
              <a:chExt cx="624" cy="432"/>
            </a:xfrm>
          </p:grpSpPr>
          <p:sp>
            <p:nvSpPr>
              <p:cNvPr id="57" name="Google Shape;57;p80"/>
              <p:cNvSpPr txBox="1"/>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8" name="Google Shape;58;p80"/>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grpSp>
        <p:grpSp>
          <p:nvGrpSpPr>
            <p:cNvPr id="59" name="Google Shape;59;p80"/>
            <p:cNvGrpSpPr/>
            <p:nvPr/>
          </p:nvGrpSpPr>
          <p:grpSpPr>
            <a:xfrm>
              <a:off x="263" y="1870"/>
              <a:ext cx="466" cy="299"/>
              <a:chOff x="912" y="2640"/>
              <a:chExt cx="672" cy="432"/>
            </a:xfrm>
          </p:grpSpPr>
          <p:sp>
            <p:nvSpPr>
              <p:cNvPr id="60" name="Google Shape;60;p80"/>
              <p:cNvSpPr txBox="1"/>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1" name="Google Shape;61;p80"/>
              <p:cNvSpPr txBox="1"/>
              <p:nvPr/>
            </p:nvSpPr>
            <p:spPr>
              <a:xfrm>
                <a:off x="1248" y="2640"/>
                <a:ext cx="336"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grpSp>
        <p:sp>
          <p:nvSpPr>
            <p:cNvPr id="62" name="Google Shape;62;p80"/>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3" name="Google Shape;63;p80"/>
            <p:cNvSpPr txBox="1"/>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4" name="Google Shape;64;p80"/>
            <p:cNvSpPr txBox="1"/>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grpSp>
      <p:sp>
        <p:nvSpPr>
          <p:cNvPr id="65" name="Google Shape;65;p80"/>
          <p:cNvSpPr txBox="1"/>
          <p:nvPr/>
        </p:nvSpPr>
        <p:spPr>
          <a:xfrm>
            <a:off x="0" y="6553200"/>
            <a:ext cx="22098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McGraw-Hill</a:t>
            </a:r>
            <a:endParaRPr/>
          </a:p>
        </p:txBody>
      </p:sp>
      <p:sp>
        <p:nvSpPr>
          <p:cNvPr id="66" name="Google Shape;66;p80"/>
          <p:cNvSpPr txBox="1"/>
          <p:nvPr/>
        </p:nvSpPr>
        <p:spPr>
          <a:xfrm>
            <a:off x="4572000" y="6553200"/>
            <a:ext cx="4572000" cy="304800"/>
          </a:xfrm>
          <a:prstGeom prst="rect">
            <a:avLst/>
          </a:prstGeom>
          <a:noFill/>
          <a:ln>
            <a:noFill/>
          </a:ln>
        </p:spPr>
        <p:txBody>
          <a:bodyPr anchorCtr="0" anchor="t" bIns="45700" lIns="91425" spcFirstLastPara="1" rIns="91425" wrap="square" tIns="45700">
            <a:spAutoFit/>
          </a:bodyPr>
          <a:lstStyle/>
          <a:p>
            <a:pPr indent="-88900" lvl="0" marL="0" marR="0" rtl="0" algn="r">
              <a:lnSpc>
                <a:spcPct val="10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The McGraw-Hill Companies, Inc., 2000</a:t>
            </a:r>
            <a:endParaRPr/>
          </a:p>
        </p:txBody>
      </p:sp>
      <p:sp>
        <p:nvSpPr>
          <p:cNvPr id="67" name="Google Shape;67;p80"/>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baseline="3000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baseline="3000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baseline="3000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baseline="3000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baseline="3000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baseline="3000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baseline="3000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baseline="3000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baseline="30000" i="0" sz="2400" u="none" cap="none" strike="noStrike">
                <a:solidFill>
                  <a:schemeClr val="dk1"/>
                </a:solidFill>
                <a:latin typeface="Times New Roman"/>
                <a:ea typeface="Times New Roman"/>
                <a:cs typeface="Times New Roman"/>
                <a:sym typeface="Times New Roman"/>
              </a:defRPr>
            </a:lvl9pPr>
          </a:lstStyle>
          <a:p/>
        </p:txBody>
      </p:sp>
      <p:sp>
        <p:nvSpPr>
          <p:cNvPr id="68" name="Google Shape;68;p80"/>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baseline="3000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baseline="3000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baseline="3000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baseline="3000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baseline="3000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baseline="3000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baseline="3000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baseline="3000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baseline="30000" i="0" sz="2400" u="none" cap="none" strike="noStrike">
                <a:solidFill>
                  <a:schemeClr val="dk1"/>
                </a:solidFill>
                <a:latin typeface="Times New Roman"/>
                <a:ea typeface="Times New Roman"/>
                <a:cs typeface="Times New Roman"/>
                <a:sym typeface="Times New Roman"/>
              </a:defRPr>
            </a:lvl9pPr>
          </a:lstStyle>
          <a:p/>
        </p:txBody>
      </p:sp>
      <p:sp>
        <p:nvSpPr>
          <p:cNvPr id="69" name="Google Shape;69;p80"/>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6.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5.png"/><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8.png"/><Relationship Id="rId4"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0.png"/><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4.png"/><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png"/><Relationship Id="rId4" Type="http://schemas.openxmlformats.org/officeDocument/2006/relationships/image" Target="../media/image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4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4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7.png"/><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
          <p:cNvSpPr txBox="1"/>
          <p:nvPr>
            <p:ph idx="1" type="body"/>
          </p:nvPr>
        </p:nvSpPr>
        <p:spPr>
          <a:xfrm>
            <a:off x="304800" y="914400"/>
            <a:ext cx="8382000" cy="5638800"/>
          </a:xfrm>
          <a:prstGeom prst="rect">
            <a:avLst/>
          </a:prstGeom>
          <a:noFill/>
          <a:ln>
            <a:noFill/>
          </a:ln>
        </p:spPr>
        <p:txBody>
          <a:bodyPr anchorCtr="0" anchor="t" bIns="45700" lIns="91425" spcFirstLastPara="1" rIns="91425" wrap="square" tIns="45700">
            <a:normAutofit/>
          </a:bodyPr>
          <a:lstStyle/>
          <a:p>
            <a:pPr indent="-273050" lvl="0" marL="273050" rtl="0" algn="just">
              <a:lnSpc>
                <a:spcPct val="80000"/>
              </a:lnSpc>
              <a:spcBef>
                <a:spcPts val="0"/>
              </a:spcBef>
              <a:spcAft>
                <a:spcPts val="0"/>
              </a:spcAft>
              <a:buClr>
                <a:schemeClr val="folHlink"/>
              </a:buClr>
              <a:buSzPts val="200"/>
              <a:buFont typeface="Noto Sans Symbols"/>
              <a:buChar char="●"/>
            </a:pPr>
            <a:r>
              <a:rPr b="1" i="0" lang="en-US" sz="3000" u="none">
                <a:solidFill>
                  <a:srgbClr val="0033CC"/>
                </a:solidFill>
                <a:latin typeface="Times New Roman"/>
                <a:ea typeface="Times New Roman"/>
                <a:cs typeface="Times New Roman"/>
                <a:sym typeface="Times New Roman"/>
              </a:rPr>
              <a:t>Diffusion : </a:t>
            </a:r>
            <a:r>
              <a:rPr b="0" i="0" lang="en-US" sz="3000" u="none">
                <a:solidFill>
                  <a:srgbClr val="C00000"/>
                </a:solidFill>
                <a:latin typeface="Times New Roman"/>
                <a:ea typeface="Times New Roman"/>
                <a:cs typeface="Times New Roman"/>
                <a:sym typeface="Times New Roman"/>
              </a:rPr>
              <a:t>to hide the relationship between the cipher text and the plain text.</a:t>
            </a:r>
            <a:endParaRPr b="0" i="0" sz="3000" u="none">
              <a:solidFill>
                <a:schemeClr val="dk1"/>
              </a:solidFill>
              <a:latin typeface="Tahoma"/>
              <a:ea typeface="Tahoma"/>
              <a:cs typeface="Tahoma"/>
              <a:sym typeface="Tahoma"/>
            </a:endParaRPr>
          </a:p>
          <a:p>
            <a:pPr indent="-273050" lvl="0" marL="273050" rtl="0" algn="just">
              <a:lnSpc>
                <a:spcPct val="80000"/>
              </a:lnSpc>
              <a:spcBef>
                <a:spcPts val="500"/>
              </a:spcBef>
              <a:spcAft>
                <a:spcPts val="0"/>
              </a:spcAft>
              <a:buClr>
                <a:schemeClr val="folHlink"/>
              </a:buClr>
              <a:buSzPts val="200"/>
              <a:buFont typeface="Noto Sans Symbols"/>
              <a:buChar char="●"/>
            </a:pPr>
            <a:r>
              <a:rPr b="0" i="0" lang="en-US" sz="3000" u="none">
                <a:solidFill>
                  <a:schemeClr val="dk1"/>
                </a:solidFill>
                <a:latin typeface="Times New Roman"/>
                <a:ea typeface="Times New Roman"/>
                <a:cs typeface="Times New Roman"/>
                <a:sym typeface="Times New Roman"/>
              </a:rPr>
              <a:t>Diffusion implies that each symbol in the cipher text is dependent on some or all symbols in the plain text.</a:t>
            </a:r>
            <a:endParaRPr b="0" i="0" sz="3000" u="none">
              <a:solidFill>
                <a:schemeClr val="dk1"/>
              </a:solidFill>
              <a:latin typeface="Tahoma"/>
              <a:ea typeface="Tahoma"/>
              <a:cs typeface="Tahoma"/>
              <a:sym typeface="Tahoma"/>
            </a:endParaRPr>
          </a:p>
          <a:p>
            <a:pPr indent="-273050" lvl="0" marL="273050" rtl="0" algn="just">
              <a:lnSpc>
                <a:spcPct val="80000"/>
              </a:lnSpc>
              <a:spcBef>
                <a:spcPts val="500"/>
              </a:spcBef>
              <a:spcAft>
                <a:spcPts val="0"/>
              </a:spcAft>
              <a:buClr>
                <a:schemeClr val="folHlink"/>
              </a:buClr>
              <a:buSzPts val="200"/>
              <a:buFont typeface="Noto Sans Symbols"/>
              <a:buChar char="●"/>
            </a:pPr>
            <a:r>
              <a:rPr b="0" i="0" lang="en-US" sz="3000" u="none">
                <a:solidFill>
                  <a:srgbClr val="FF00FF"/>
                </a:solidFill>
                <a:latin typeface="Times New Roman"/>
                <a:ea typeface="Times New Roman"/>
                <a:cs typeface="Times New Roman"/>
                <a:sym typeface="Times New Roman"/>
              </a:rPr>
              <a:t>This will frustrate the opponent who use cipher text statistics to find the plain text.</a:t>
            </a:r>
            <a:endParaRPr b="0" i="0" sz="3000" u="none">
              <a:solidFill>
                <a:schemeClr val="dk1"/>
              </a:solidFill>
              <a:latin typeface="Tahoma"/>
              <a:ea typeface="Tahoma"/>
              <a:cs typeface="Tahoma"/>
              <a:sym typeface="Tahoma"/>
            </a:endParaRPr>
          </a:p>
          <a:p>
            <a:pPr indent="-273050" lvl="0" marL="273050" rtl="0" algn="just">
              <a:lnSpc>
                <a:spcPct val="80000"/>
              </a:lnSpc>
              <a:spcBef>
                <a:spcPts val="500"/>
              </a:spcBef>
              <a:spcAft>
                <a:spcPts val="0"/>
              </a:spcAft>
              <a:buClr>
                <a:schemeClr val="folHlink"/>
              </a:buClr>
              <a:buSzPts val="200"/>
              <a:buFont typeface="Noto Sans Symbols"/>
              <a:buChar char="●"/>
            </a:pPr>
            <a:r>
              <a:rPr b="1" i="0" lang="en-US" sz="3000" u="none">
                <a:solidFill>
                  <a:srgbClr val="0033CC"/>
                </a:solidFill>
                <a:latin typeface="Times New Roman"/>
                <a:ea typeface="Times New Roman"/>
                <a:cs typeface="Times New Roman"/>
                <a:sym typeface="Times New Roman"/>
              </a:rPr>
              <a:t>Confusion: </a:t>
            </a:r>
            <a:r>
              <a:rPr b="0" i="0" lang="en-US" sz="3000" u="none">
                <a:solidFill>
                  <a:srgbClr val="C00000"/>
                </a:solidFill>
                <a:latin typeface="Times New Roman"/>
                <a:ea typeface="Times New Roman"/>
                <a:cs typeface="Times New Roman"/>
                <a:sym typeface="Times New Roman"/>
              </a:rPr>
              <a:t>to hide the relationship between the cipher text and the key.</a:t>
            </a:r>
            <a:endParaRPr b="0" i="0" sz="3000" u="none">
              <a:solidFill>
                <a:schemeClr val="dk1"/>
              </a:solidFill>
              <a:latin typeface="Tahoma"/>
              <a:ea typeface="Tahoma"/>
              <a:cs typeface="Tahoma"/>
              <a:sym typeface="Tahoma"/>
            </a:endParaRPr>
          </a:p>
          <a:p>
            <a:pPr indent="-273050" lvl="0" marL="273050" rtl="0" algn="just">
              <a:lnSpc>
                <a:spcPct val="80000"/>
              </a:lnSpc>
              <a:spcBef>
                <a:spcPts val="500"/>
              </a:spcBef>
              <a:spcAft>
                <a:spcPts val="0"/>
              </a:spcAft>
              <a:buClr>
                <a:schemeClr val="folHlink"/>
              </a:buClr>
              <a:buSzPts val="200"/>
              <a:buFont typeface="Noto Sans Symbols"/>
              <a:buChar char="●"/>
            </a:pPr>
            <a:r>
              <a:rPr b="0" i="0" lang="en-US" sz="3000" u="none">
                <a:solidFill>
                  <a:schemeClr val="dk1"/>
                </a:solidFill>
                <a:latin typeface="Times New Roman"/>
                <a:ea typeface="Times New Roman"/>
                <a:cs typeface="Times New Roman"/>
                <a:sym typeface="Times New Roman"/>
              </a:rPr>
              <a:t>If a single bit in the key is changed most or all bits in the cipher text will also be changed.</a:t>
            </a:r>
            <a:endParaRPr b="0" i="0" sz="3000" u="none">
              <a:solidFill>
                <a:schemeClr val="dk1"/>
              </a:solidFill>
              <a:latin typeface="Tahoma"/>
              <a:ea typeface="Tahoma"/>
              <a:cs typeface="Tahoma"/>
              <a:sym typeface="Tahoma"/>
            </a:endParaRPr>
          </a:p>
          <a:p>
            <a:pPr indent="-273050" lvl="0" marL="273050" rtl="0" algn="just">
              <a:lnSpc>
                <a:spcPct val="80000"/>
              </a:lnSpc>
              <a:spcBef>
                <a:spcPts val="500"/>
              </a:spcBef>
              <a:spcAft>
                <a:spcPts val="0"/>
              </a:spcAft>
              <a:buClr>
                <a:schemeClr val="folHlink"/>
              </a:buClr>
              <a:buSzPts val="200"/>
              <a:buFont typeface="Noto Sans Symbols"/>
              <a:buChar char="●"/>
            </a:pPr>
            <a:r>
              <a:rPr b="0" i="0" lang="en-US" sz="3000" u="none">
                <a:solidFill>
                  <a:srgbClr val="FF00FF"/>
                </a:solidFill>
                <a:latin typeface="Times New Roman"/>
                <a:ea typeface="Times New Roman"/>
                <a:cs typeface="Times New Roman"/>
                <a:sym typeface="Times New Roman"/>
              </a:rPr>
              <a:t>This will frustrate the opponent who use cipher text statistics to find the key</a:t>
            </a:r>
            <a:endParaRPr b="0" i="0" sz="3000" u="none">
              <a:solidFill>
                <a:schemeClr val="dk1"/>
              </a:solidFill>
              <a:latin typeface="Tahoma"/>
              <a:ea typeface="Tahoma"/>
              <a:cs typeface="Tahoma"/>
              <a:sym typeface="Tahoma"/>
            </a:endParaRPr>
          </a:p>
          <a:p>
            <a:pPr indent="-228600" lvl="0" marL="342900" rtl="0" algn="l">
              <a:spcBef>
                <a:spcPts val="600"/>
              </a:spcBef>
              <a:spcAft>
                <a:spcPts val="0"/>
              </a:spcAft>
              <a:buSzPts val="1800"/>
              <a:buNone/>
            </a:pPr>
            <a:r>
              <a:t/>
            </a:r>
            <a:endParaRPr b="0" i="0" sz="3000" u="none">
              <a:solidFill>
                <a:schemeClr val="dk1"/>
              </a:solidFill>
              <a:latin typeface="Tahoma"/>
              <a:ea typeface="Tahoma"/>
              <a:cs typeface="Tahoma"/>
              <a:sym typeface="Tahoma"/>
            </a:endParaRPr>
          </a:p>
        </p:txBody>
      </p:sp>
      <p:sp>
        <p:nvSpPr>
          <p:cNvPr id="81" name="Google Shape;81;p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rgbClr val="FF0000"/>
              </a:buClr>
              <a:buSzPts val="4000"/>
              <a:buFont typeface="Tahoma"/>
              <a:buNone/>
            </a:pPr>
            <a:r>
              <a:rPr b="0" i="0" lang="en-US" sz="4000" u="none">
                <a:solidFill>
                  <a:srgbClr val="FF0000"/>
                </a:solidFill>
                <a:latin typeface="Tahoma"/>
                <a:ea typeface="Tahoma"/>
                <a:cs typeface="Tahoma"/>
                <a:sym typeface="Tahoma"/>
              </a:rPr>
              <a:t>Confusion and Diffusion</a:t>
            </a:r>
            <a:br>
              <a:rPr b="0" i="0" lang="en-US" sz="4000" u="none">
                <a:solidFill>
                  <a:srgbClr val="FF0000"/>
                </a:solidFill>
                <a:latin typeface="Tahoma"/>
                <a:ea typeface="Tahoma"/>
                <a:cs typeface="Tahoma"/>
                <a:sym typeface="Tahoma"/>
              </a:rPr>
            </a:br>
            <a:endParaRPr/>
          </a:p>
        </p:txBody>
      </p:sp>
      <p:sp>
        <p:nvSpPr>
          <p:cNvPr id="82" name="Google Shape;82;p1"/>
          <p:cNvSpPr txBox="1"/>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2"/>
              </a:buClr>
              <a:buSzPts val="1200"/>
              <a:buFont typeface="Arial"/>
              <a:buNone/>
            </a:pPr>
            <a:r>
              <a:rPr b="1" i="0" lang="en-US" sz="1200" u="none" cap="none" strike="noStrike">
                <a:solidFill>
                  <a:schemeClr val="lt2"/>
                </a:solidFill>
                <a:latin typeface="Arial"/>
                <a:ea typeface="Arial"/>
                <a:cs typeface="Arial"/>
                <a:sym typeface="Arial"/>
              </a:rPr>
              <a:t>10-Feb-21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206" name="Google Shape;206;p10"/>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07" name="Google Shape;207;p10"/>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08" name="Google Shape;208;p10"/>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09" name="Google Shape;209;p10"/>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10" name="Google Shape;210;p10"/>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11" name="Google Shape;211;p10"/>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12" name="Google Shape;212;p10"/>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13" name="Google Shape;213;p10"/>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5.1.3    </a:t>
            </a:r>
            <a:r>
              <a:rPr b="1" i="1" lang="en-US" sz="3200" u="none">
                <a:solidFill>
                  <a:schemeClr val="dk1"/>
                </a:solidFill>
                <a:latin typeface="Times New Roman"/>
                <a:ea typeface="Times New Roman"/>
                <a:cs typeface="Times New Roman"/>
                <a:sym typeface="Times New Roman"/>
              </a:rPr>
              <a:t>Continued</a:t>
            </a:r>
            <a:endParaRPr/>
          </a:p>
        </p:txBody>
      </p:sp>
      <p:sp>
        <p:nvSpPr>
          <p:cNvPr id="214" name="Google Shape;214;p10"/>
          <p:cNvSpPr txBox="1"/>
          <p:nvPr/>
        </p:nvSpPr>
        <p:spPr>
          <a:xfrm>
            <a:off x="1749425" y="1828800"/>
            <a:ext cx="57673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5.2  </a:t>
            </a:r>
            <a:r>
              <a:rPr b="1" i="1" lang="en-US" sz="2000" u="none">
                <a:solidFill>
                  <a:schemeClr val="dk1"/>
                </a:solidFill>
                <a:latin typeface="Times New Roman"/>
                <a:ea typeface="Times New Roman"/>
                <a:cs typeface="Times New Roman"/>
                <a:sym typeface="Times New Roman"/>
              </a:rPr>
              <a:t>Example of a 32 × 24 permutation table</a:t>
            </a:r>
            <a:endParaRPr/>
          </a:p>
        </p:txBody>
      </p:sp>
      <p:sp>
        <p:nvSpPr>
          <p:cNvPr id="215" name="Google Shape;215;p10"/>
          <p:cNvSpPr txBox="1"/>
          <p:nvPr/>
        </p:nvSpPr>
        <p:spPr>
          <a:xfrm>
            <a:off x="1116012" y="533400"/>
            <a:ext cx="27670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Compression P-Box</a:t>
            </a:r>
            <a:endParaRPr/>
          </a:p>
        </p:txBody>
      </p:sp>
      <p:pic>
        <p:nvPicPr>
          <p:cNvPr id="216" name="Google Shape;216;p10"/>
          <p:cNvPicPr preferRelativeResize="0"/>
          <p:nvPr/>
        </p:nvPicPr>
        <p:blipFill rotWithShape="1">
          <a:blip r:embed="rId3">
            <a:alphaModFix/>
          </a:blip>
          <a:srcRect b="0" l="0" r="0" t="0"/>
          <a:stretch/>
        </p:blipFill>
        <p:spPr>
          <a:xfrm>
            <a:off x="428625" y="2486025"/>
            <a:ext cx="8410575" cy="1323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1"/>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222" name="Google Shape;222;p11"/>
          <p:cNvSpPr txBox="1"/>
          <p:nvPr/>
        </p:nvSpPr>
        <p:spPr>
          <a:xfrm>
            <a:off x="1143000" y="533400"/>
            <a:ext cx="26828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Expansion P-Boxes</a:t>
            </a:r>
            <a:endParaRPr/>
          </a:p>
        </p:txBody>
      </p:sp>
      <p:sp>
        <p:nvSpPr>
          <p:cNvPr id="223" name="Google Shape;223;p1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24" name="Google Shape;224;p1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25" name="Google Shape;225;p1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26" name="Google Shape;226;p1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27" name="Google Shape;227;p1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28" name="Google Shape;228;p1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29" name="Google Shape;229;p1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30" name="Google Shape;230;p11"/>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5.1.3    </a:t>
            </a:r>
            <a:r>
              <a:rPr b="1" i="1" lang="en-US" sz="3200" u="none">
                <a:solidFill>
                  <a:schemeClr val="dk1"/>
                </a:solidFill>
                <a:latin typeface="Times New Roman"/>
                <a:ea typeface="Times New Roman"/>
                <a:cs typeface="Times New Roman"/>
                <a:sym typeface="Times New Roman"/>
              </a:rPr>
              <a:t>Continued</a:t>
            </a:r>
            <a:endParaRPr/>
          </a:p>
        </p:txBody>
      </p:sp>
      <p:sp>
        <p:nvSpPr>
          <p:cNvPr id="231" name="Google Shape;231;p11"/>
          <p:cNvSpPr txBox="1"/>
          <p:nvPr/>
        </p:nvSpPr>
        <p:spPr>
          <a:xfrm>
            <a:off x="228600" y="1143000"/>
            <a:ext cx="8686800" cy="9461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An expansion P-box is a P-box with n inputs and m outputs where m &gt; n. </a:t>
            </a:r>
            <a:endParaRPr/>
          </a:p>
        </p:txBody>
      </p:sp>
      <p:sp>
        <p:nvSpPr>
          <p:cNvPr id="232" name="Google Shape;232;p11"/>
          <p:cNvSpPr txBox="1"/>
          <p:nvPr/>
        </p:nvSpPr>
        <p:spPr>
          <a:xfrm>
            <a:off x="1471612" y="3200400"/>
            <a:ext cx="57673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5.3  </a:t>
            </a:r>
            <a:r>
              <a:rPr b="1" i="1" lang="en-US" sz="2000" u="none">
                <a:solidFill>
                  <a:schemeClr val="dk1"/>
                </a:solidFill>
                <a:latin typeface="Times New Roman"/>
                <a:ea typeface="Times New Roman"/>
                <a:cs typeface="Times New Roman"/>
                <a:sym typeface="Times New Roman"/>
              </a:rPr>
              <a:t>Example of a 12 × 16 permutation table</a:t>
            </a:r>
            <a:endParaRPr/>
          </a:p>
        </p:txBody>
      </p:sp>
      <p:pic>
        <p:nvPicPr>
          <p:cNvPr id="233" name="Google Shape;233;p11"/>
          <p:cNvPicPr preferRelativeResize="0"/>
          <p:nvPr/>
        </p:nvPicPr>
        <p:blipFill rotWithShape="1">
          <a:blip r:embed="rId3">
            <a:alphaModFix/>
          </a:blip>
          <a:srcRect b="0" l="0" r="0" t="0"/>
          <a:stretch/>
        </p:blipFill>
        <p:spPr>
          <a:xfrm>
            <a:off x="381000" y="3663950"/>
            <a:ext cx="8262937" cy="755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2"/>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239" name="Google Shape;239;p12"/>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40" name="Google Shape;240;p1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41" name="Google Shape;241;p12"/>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42" name="Google Shape;242;p1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43" name="Google Shape;243;p1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44" name="Google Shape;244;p12"/>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45" name="Google Shape;245;p1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46" name="Google Shape;246;p12"/>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5.1.3    </a:t>
            </a:r>
            <a:r>
              <a:rPr b="1" i="1" lang="en-US" sz="3200" u="none">
                <a:solidFill>
                  <a:schemeClr val="dk1"/>
                </a:solidFill>
                <a:latin typeface="Times New Roman"/>
                <a:ea typeface="Times New Roman"/>
                <a:cs typeface="Times New Roman"/>
                <a:sym typeface="Times New Roman"/>
              </a:rPr>
              <a:t>Continued</a:t>
            </a:r>
            <a:endParaRPr/>
          </a:p>
        </p:txBody>
      </p:sp>
      <p:sp>
        <p:nvSpPr>
          <p:cNvPr id="247" name="Google Shape;247;p12"/>
          <p:cNvSpPr txBox="1"/>
          <p:nvPr/>
        </p:nvSpPr>
        <p:spPr>
          <a:xfrm>
            <a:off x="1116012" y="533400"/>
            <a:ext cx="29845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P-Boxes: Invertibility</a:t>
            </a:r>
            <a:endParaRPr/>
          </a:p>
        </p:txBody>
      </p:sp>
      <p:sp>
        <p:nvSpPr>
          <p:cNvPr id="248" name="Google Shape;248;p12"/>
          <p:cNvSpPr txBox="1"/>
          <p:nvPr/>
        </p:nvSpPr>
        <p:spPr>
          <a:xfrm>
            <a:off x="228600" y="1143000"/>
            <a:ext cx="8686800" cy="5191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49" name="Google Shape;249;p12"/>
          <p:cNvSpPr txBox="1"/>
          <p:nvPr/>
        </p:nvSpPr>
        <p:spPr>
          <a:xfrm>
            <a:off x="457200" y="2514600"/>
            <a:ext cx="8077200" cy="94615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 straight P-box is invertible, but compression and expansion P-boxes are not.</a:t>
            </a:r>
            <a:endParaRPr/>
          </a:p>
        </p:txBody>
      </p:sp>
      <p:grpSp>
        <p:nvGrpSpPr>
          <p:cNvPr id="250" name="Google Shape;250;p12"/>
          <p:cNvGrpSpPr/>
          <p:nvPr/>
        </p:nvGrpSpPr>
        <p:grpSpPr>
          <a:xfrm>
            <a:off x="457200" y="1828800"/>
            <a:ext cx="1143000" cy="566737"/>
            <a:chOff x="1200" y="1248"/>
            <a:chExt cx="720" cy="357"/>
          </a:xfrm>
        </p:grpSpPr>
        <p:pic>
          <p:nvPicPr>
            <p:cNvPr id="251" name="Google Shape;251;p12"/>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252" name="Google Shape;252;p12"/>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cxnSp>
        <p:nvCxnSpPr>
          <p:cNvPr id="253" name="Google Shape;253;p12"/>
          <p:cNvCxnSpPr/>
          <p:nvPr/>
        </p:nvCxnSpPr>
        <p:spPr>
          <a:xfrm>
            <a:off x="457200" y="24384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254" name="Google Shape;254;p12"/>
          <p:cNvCxnSpPr/>
          <p:nvPr/>
        </p:nvCxnSpPr>
        <p:spPr>
          <a:xfrm>
            <a:off x="457200" y="3581400"/>
            <a:ext cx="8153400" cy="0"/>
          </a:xfrm>
          <a:prstGeom prst="straightConnector1">
            <a:avLst/>
          </a:prstGeom>
          <a:noFill/>
          <a:ln cap="flat" cmpd="sng" w="76200">
            <a:solidFill>
              <a:srgbClr val="009900"/>
            </a:solidFill>
            <a:prstDash val="solid"/>
            <a:miter lim="800000"/>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3"/>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260" name="Google Shape;260;p13"/>
          <p:cNvSpPr txBox="1"/>
          <p:nvPr/>
        </p:nvSpPr>
        <p:spPr>
          <a:xfrm>
            <a:off x="304800" y="1066800"/>
            <a:ext cx="1792287"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5.7</a:t>
            </a:r>
            <a:endParaRPr/>
          </a:p>
        </p:txBody>
      </p:sp>
      <p:sp>
        <p:nvSpPr>
          <p:cNvPr id="261" name="Google Shape;261;p13"/>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62" name="Google Shape;262;p13"/>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63" name="Google Shape;263;p13"/>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64" name="Google Shape;264;p13"/>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65" name="Google Shape;265;p13"/>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66" name="Google Shape;266;p13"/>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67" name="Google Shape;267;p13"/>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68" name="Google Shape;268;p13"/>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5.1.3    </a:t>
            </a:r>
            <a:r>
              <a:rPr b="1" i="1" lang="en-US" sz="3200" u="none">
                <a:solidFill>
                  <a:schemeClr val="dk1"/>
                </a:solidFill>
                <a:latin typeface="Times New Roman"/>
                <a:ea typeface="Times New Roman"/>
                <a:cs typeface="Times New Roman"/>
                <a:sym typeface="Times New Roman"/>
              </a:rPr>
              <a:t>Continued</a:t>
            </a:r>
            <a:endParaRPr/>
          </a:p>
        </p:txBody>
      </p:sp>
      <p:sp>
        <p:nvSpPr>
          <p:cNvPr id="269" name="Google Shape;269;p13"/>
          <p:cNvSpPr txBox="1"/>
          <p:nvPr/>
        </p:nvSpPr>
        <p:spPr>
          <a:xfrm>
            <a:off x="228600" y="1539875"/>
            <a:ext cx="8229600" cy="82232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Figure 5.6 shows how to invert a permutation table represented as a one-dimensional table.</a:t>
            </a:r>
            <a:endParaRPr/>
          </a:p>
        </p:txBody>
      </p:sp>
      <p:pic>
        <p:nvPicPr>
          <p:cNvPr id="270" name="Google Shape;270;p13"/>
          <p:cNvPicPr preferRelativeResize="0"/>
          <p:nvPr/>
        </p:nvPicPr>
        <p:blipFill rotWithShape="1">
          <a:blip r:embed="rId3">
            <a:alphaModFix/>
          </a:blip>
          <a:srcRect b="0" l="0" r="0" t="0"/>
          <a:stretch/>
        </p:blipFill>
        <p:spPr>
          <a:xfrm>
            <a:off x="169862" y="3354387"/>
            <a:ext cx="8821737" cy="2436812"/>
          </a:xfrm>
          <a:prstGeom prst="rect">
            <a:avLst/>
          </a:prstGeom>
          <a:noFill/>
          <a:ln>
            <a:noFill/>
          </a:ln>
        </p:spPr>
      </p:pic>
      <p:sp>
        <p:nvSpPr>
          <p:cNvPr id="271" name="Google Shape;271;p13"/>
          <p:cNvSpPr txBox="1"/>
          <p:nvPr/>
        </p:nvSpPr>
        <p:spPr>
          <a:xfrm>
            <a:off x="2125662" y="2438400"/>
            <a:ext cx="47323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5.6  </a:t>
            </a:r>
            <a:r>
              <a:rPr b="1" i="1" lang="en-US" sz="2000" u="none">
                <a:solidFill>
                  <a:schemeClr val="dk1"/>
                </a:solidFill>
                <a:latin typeface="Times New Roman"/>
                <a:ea typeface="Times New Roman"/>
                <a:cs typeface="Times New Roman"/>
                <a:sym typeface="Times New Roman"/>
              </a:rPr>
              <a:t>Inverting a permutation table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4"/>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277" name="Google Shape;277;p14"/>
          <p:cNvSpPr txBox="1"/>
          <p:nvPr/>
        </p:nvSpPr>
        <p:spPr>
          <a:xfrm>
            <a:off x="838200" y="1066800"/>
            <a:ext cx="74549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5.7  </a:t>
            </a:r>
            <a:r>
              <a:rPr b="1" i="1" lang="en-US" sz="2000" u="none">
                <a:solidFill>
                  <a:schemeClr val="dk1"/>
                </a:solidFill>
                <a:latin typeface="Times New Roman"/>
                <a:ea typeface="Times New Roman"/>
                <a:cs typeface="Times New Roman"/>
                <a:sym typeface="Times New Roman"/>
              </a:rPr>
              <a:t>Compression and expansion P-boxes are non-invertible</a:t>
            </a:r>
            <a:endParaRPr/>
          </a:p>
        </p:txBody>
      </p:sp>
      <p:pic>
        <p:nvPicPr>
          <p:cNvPr id="278" name="Google Shape;278;p14"/>
          <p:cNvPicPr preferRelativeResize="0"/>
          <p:nvPr/>
        </p:nvPicPr>
        <p:blipFill rotWithShape="1">
          <a:blip r:embed="rId3">
            <a:alphaModFix/>
          </a:blip>
          <a:srcRect b="0" l="0" r="0" t="0"/>
          <a:stretch/>
        </p:blipFill>
        <p:spPr>
          <a:xfrm>
            <a:off x="1787525" y="1673225"/>
            <a:ext cx="6061075" cy="4422775"/>
          </a:xfrm>
          <a:prstGeom prst="rect">
            <a:avLst/>
          </a:prstGeom>
          <a:noFill/>
          <a:ln>
            <a:noFill/>
          </a:ln>
        </p:spPr>
      </p:pic>
      <p:sp>
        <p:nvSpPr>
          <p:cNvPr id="279" name="Google Shape;279;p1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80" name="Google Shape;280;p1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81" name="Google Shape;281;p1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82" name="Google Shape;282;p1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83" name="Google Shape;283;p1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84" name="Google Shape;284;p1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85" name="Google Shape;285;p1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86" name="Google Shape;286;p14"/>
          <p:cNvSpPr txBox="1"/>
          <p:nvPr/>
        </p:nvSpPr>
        <p:spPr>
          <a:xfrm>
            <a:off x="1143000" y="0"/>
            <a:ext cx="29606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5.1.3  </a:t>
            </a:r>
            <a:r>
              <a:rPr b="1" i="1" lang="en-US" sz="3200" u="none">
                <a:solidFill>
                  <a:schemeClr val="dk1"/>
                </a:solidFill>
                <a:latin typeface="Times New Roman"/>
                <a:ea typeface="Times New Roman"/>
                <a:cs typeface="Times New Roman"/>
                <a:sym typeface="Times New Roman"/>
              </a:rPr>
              <a:t>Continued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292" name="Google Shape;292;p15"/>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93" name="Google Shape;293;p1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94" name="Google Shape;294;p15"/>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95" name="Google Shape;295;p1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96" name="Google Shape;296;p1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97" name="Google Shape;297;p15"/>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98" name="Google Shape;298;p1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299" name="Google Shape;299;p15"/>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5.1.3    </a:t>
            </a:r>
            <a:r>
              <a:rPr b="1" i="1" lang="en-US" sz="3200" u="none">
                <a:solidFill>
                  <a:schemeClr val="dk1"/>
                </a:solidFill>
                <a:latin typeface="Times New Roman"/>
                <a:ea typeface="Times New Roman"/>
                <a:cs typeface="Times New Roman"/>
                <a:sym typeface="Times New Roman"/>
              </a:rPr>
              <a:t>Continued</a:t>
            </a:r>
            <a:endParaRPr/>
          </a:p>
        </p:txBody>
      </p:sp>
      <p:sp>
        <p:nvSpPr>
          <p:cNvPr id="300" name="Google Shape;300;p15"/>
          <p:cNvSpPr txBox="1"/>
          <p:nvPr/>
        </p:nvSpPr>
        <p:spPr>
          <a:xfrm>
            <a:off x="228600" y="1143000"/>
            <a:ext cx="8686800" cy="13731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folHlink"/>
              </a:buClr>
              <a:buSzPts val="2800"/>
              <a:buFont typeface="Times New Roman"/>
              <a:buNone/>
            </a:pPr>
            <a:r>
              <a:rPr b="1" i="1" lang="en-US" sz="2800" u="none">
                <a:solidFill>
                  <a:schemeClr val="folHlink"/>
                </a:solidFill>
                <a:latin typeface="Times New Roman"/>
                <a:ea typeface="Times New Roman"/>
                <a:cs typeface="Times New Roman"/>
                <a:sym typeface="Times New Roman"/>
              </a:rPr>
              <a:t>S-Box</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An S-box (substitution box) can be thought of as a miniature substitution cipher. </a:t>
            </a:r>
            <a:endParaRPr/>
          </a:p>
        </p:txBody>
      </p:sp>
      <p:sp>
        <p:nvSpPr>
          <p:cNvPr id="301" name="Google Shape;301;p15"/>
          <p:cNvSpPr txBox="1"/>
          <p:nvPr/>
        </p:nvSpPr>
        <p:spPr>
          <a:xfrm>
            <a:off x="609600" y="3581400"/>
            <a:ext cx="8077200" cy="94615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An S-box is an </a:t>
            </a:r>
            <a:r>
              <a:rPr b="1" i="1" lang="en-US" sz="2800" u="none">
                <a:solidFill>
                  <a:schemeClr val="dk1"/>
                </a:solidFill>
                <a:latin typeface="Times New Roman"/>
                <a:ea typeface="Times New Roman"/>
                <a:cs typeface="Times New Roman"/>
                <a:sym typeface="Times New Roman"/>
              </a:rPr>
              <a:t>m</a:t>
            </a:r>
            <a:r>
              <a:rPr b="1" i="0" lang="en-US" sz="2800" u="none">
                <a:solidFill>
                  <a:schemeClr val="dk1"/>
                </a:solidFill>
                <a:latin typeface="Times New Roman"/>
                <a:ea typeface="Times New Roman"/>
                <a:cs typeface="Times New Roman"/>
                <a:sym typeface="Times New Roman"/>
              </a:rPr>
              <a:t> × </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 substitution unit, where </a:t>
            </a:r>
            <a:r>
              <a:rPr b="1" i="1" lang="en-US" sz="2800" u="none">
                <a:solidFill>
                  <a:schemeClr val="dk1"/>
                </a:solidFill>
                <a:latin typeface="Times New Roman"/>
                <a:ea typeface="Times New Roman"/>
                <a:cs typeface="Times New Roman"/>
                <a:sym typeface="Times New Roman"/>
              </a:rPr>
              <a:t>m</a:t>
            </a:r>
            <a:r>
              <a:rPr b="1" i="0" lang="en-US" sz="2800" u="none">
                <a:solidFill>
                  <a:schemeClr val="dk1"/>
                </a:solidFill>
                <a:latin typeface="Times New Roman"/>
                <a:ea typeface="Times New Roman"/>
                <a:cs typeface="Times New Roman"/>
                <a:sym typeface="Times New Roman"/>
              </a:rPr>
              <a:t> and </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 are not necessarily the same.</a:t>
            </a:r>
            <a:endParaRPr/>
          </a:p>
        </p:txBody>
      </p:sp>
      <p:grpSp>
        <p:nvGrpSpPr>
          <p:cNvPr id="302" name="Google Shape;302;p15"/>
          <p:cNvGrpSpPr/>
          <p:nvPr/>
        </p:nvGrpSpPr>
        <p:grpSpPr>
          <a:xfrm>
            <a:off x="609600" y="2895600"/>
            <a:ext cx="1143000" cy="566737"/>
            <a:chOff x="1200" y="1248"/>
            <a:chExt cx="720" cy="357"/>
          </a:xfrm>
        </p:grpSpPr>
        <p:pic>
          <p:nvPicPr>
            <p:cNvPr id="303" name="Google Shape;303;p15"/>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04" name="Google Shape;304;p15"/>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cxnSp>
        <p:nvCxnSpPr>
          <p:cNvPr id="305" name="Google Shape;305;p15"/>
          <p:cNvCxnSpPr/>
          <p:nvPr/>
        </p:nvCxnSpPr>
        <p:spPr>
          <a:xfrm>
            <a:off x="609600" y="35052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306" name="Google Shape;306;p15"/>
          <p:cNvCxnSpPr/>
          <p:nvPr/>
        </p:nvCxnSpPr>
        <p:spPr>
          <a:xfrm>
            <a:off x="609600" y="4648200"/>
            <a:ext cx="8153400" cy="0"/>
          </a:xfrm>
          <a:prstGeom prst="straightConnector1">
            <a:avLst/>
          </a:prstGeom>
          <a:noFill/>
          <a:ln cap="flat" cmpd="sng" w="76200">
            <a:solidFill>
              <a:srgbClr val="009900"/>
            </a:solidFill>
            <a:prstDash val="solid"/>
            <a:miter lim="800000"/>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6"/>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312" name="Google Shape;312;p16"/>
          <p:cNvSpPr txBox="1"/>
          <p:nvPr/>
        </p:nvSpPr>
        <p:spPr>
          <a:xfrm>
            <a:off x="1143000" y="533400"/>
            <a:ext cx="1792287"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5.8</a:t>
            </a:r>
            <a:endParaRPr/>
          </a:p>
        </p:txBody>
      </p:sp>
      <p:sp>
        <p:nvSpPr>
          <p:cNvPr id="313" name="Google Shape;313;p16"/>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14" name="Google Shape;314;p1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15" name="Google Shape;315;p16"/>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16" name="Google Shape;316;p1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17" name="Google Shape;317;p1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18" name="Google Shape;318;p16"/>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19" name="Google Shape;319;p1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20" name="Google Shape;320;p16"/>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5.1.3    </a:t>
            </a:r>
            <a:r>
              <a:rPr b="1" i="1" lang="en-US" sz="3200" u="none">
                <a:solidFill>
                  <a:schemeClr val="dk1"/>
                </a:solidFill>
                <a:latin typeface="Times New Roman"/>
                <a:ea typeface="Times New Roman"/>
                <a:cs typeface="Times New Roman"/>
                <a:sym typeface="Times New Roman"/>
              </a:rPr>
              <a:t>Continued</a:t>
            </a:r>
            <a:endParaRPr/>
          </a:p>
        </p:txBody>
      </p:sp>
      <p:sp>
        <p:nvSpPr>
          <p:cNvPr id="321" name="Google Shape;321;p16"/>
          <p:cNvSpPr txBox="1"/>
          <p:nvPr/>
        </p:nvSpPr>
        <p:spPr>
          <a:xfrm>
            <a:off x="228600" y="1143000"/>
            <a:ext cx="8229600" cy="4572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In an S-box with three inputs and two outputs, we have</a:t>
            </a:r>
            <a:endParaRPr/>
          </a:p>
        </p:txBody>
      </p:sp>
      <p:pic>
        <p:nvPicPr>
          <p:cNvPr id="322" name="Google Shape;322;p16"/>
          <p:cNvPicPr preferRelativeResize="0"/>
          <p:nvPr/>
        </p:nvPicPr>
        <p:blipFill rotWithShape="1">
          <a:blip r:embed="rId3">
            <a:alphaModFix/>
          </a:blip>
          <a:srcRect b="0" l="0" r="0" t="0"/>
          <a:stretch/>
        </p:blipFill>
        <p:spPr>
          <a:xfrm>
            <a:off x="2132012" y="1839912"/>
            <a:ext cx="5411787" cy="979487"/>
          </a:xfrm>
          <a:prstGeom prst="rect">
            <a:avLst/>
          </a:prstGeom>
          <a:noFill/>
          <a:ln>
            <a:noFill/>
          </a:ln>
        </p:spPr>
      </p:pic>
      <p:sp>
        <p:nvSpPr>
          <p:cNvPr id="323" name="Google Shape;323;p16"/>
          <p:cNvSpPr txBox="1"/>
          <p:nvPr/>
        </p:nvSpPr>
        <p:spPr>
          <a:xfrm>
            <a:off x="304800" y="2927350"/>
            <a:ext cx="8229600" cy="118745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The S-box is linear because </a:t>
            </a:r>
            <a:r>
              <a:rPr b="1" i="1" lang="en-US" sz="2400" u="none">
                <a:solidFill>
                  <a:schemeClr val="dk1"/>
                </a:solidFill>
                <a:latin typeface="Times New Roman"/>
                <a:ea typeface="Times New Roman"/>
                <a:cs typeface="Times New Roman"/>
                <a:sym typeface="Times New Roman"/>
              </a:rPr>
              <a:t>a</a:t>
            </a:r>
            <a:r>
              <a:rPr b="1" baseline="-25000" i="0" lang="en-US" sz="2400" u="none">
                <a:solidFill>
                  <a:schemeClr val="dk1"/>
                </a:solidFill>
                <a:latin typeface="Times New Roman"/>
                <a:ea typeface="Times New Roman"/>
                <a:cs typeface="Times New Roman"/>
                <a:sym typeface="Times New Roman"/>
              </a:rPr>
              <a:t>1,1</a:t>
            </a:r>
            <a:r>
              <a:rPr b="1" i="0" lang="en-US" sz="2400" u="none">
                <a:solidFill>
                  <a:schemeClr val="dk1"/>
                </a:solidFill>
                <a:latin typeface="Times New Roman"/>
                <a:ea typeface="Times New Roman"/>
                <a:cs typeface="Times New Roman"/>
                <a:sym typeface="Times New Roman"/>
              </a:rPr>
              <a:t> = </a:t>
            </a:r>
            <a:r>
              <a:rPr b="1" i="1" lang="en-US" sz="2400" u="none">
                <a:solidFill>
                  <a:schemeClr val="dk1"/>
                </a:solidFill>
                <a:latin typeface="Times New Roman"/>
                <a:ea typeface="Times New Roman"/>
                <a:cs typeface="Times New Roman"/>
                <a:sym typeface="Times New Roman"/>
              </a:rPr>
              <a:t>a</a:t>
            </a:r>
            <a:r>
              <a:rPr b="1" baseline="-25000" i="0" lang="en-US" sz="2400" u="none">
                <a:solidFill>
                  <a:schemeClr val="dk1"/>
                </a:solidFill>
                <a:latin typeface="Times New Roman"/>
                <a:ea typeface="Times New Roman"/>
                <a:cs typeface="Times New Roman"/>
                <a:sym typeface="Times New Roman"/>
              </a:rPr>
              <a:t>1,2</a:t>
            </a:r>
            <a:r>
              <a:rPr b="1" i="0" lang="en-US" sz="2400" u="none">
                <a:solidFill>
                  <a:schemeClr val="dk1"/>
                </a:solidFill>
                <a:latin typeface="Times New Roman"/>
                <a:ea typeface="Times New Roman"/>
                <a:cs typeface="Times New Roman"/>
                <a:sym typeface="Times New Roman"/>
              </a:rPr>
              <a:t> = </a:t>
            </a:r>
            <a:r>
              <a:rPr b="1" i="1" lang="en-US" sz="2400" u="none">
                <a:solidFill>
                  <a:schemeClr val="dk1"/>
                </a:solidFill>
                <a:latin typeface="Times New Roman"/>
                <a:ea typeface="Times New Roman"/>
                <a:cs typeface="Times New Roman"/>
                <a:sym typeface="Times New Roman"/>
              </a:rPr>
              <a:t>a</a:t>
            </a:r>
            <a:r>
              <a:rPr b="1" baseline="-25000" i="0" lang="en-US" sz="2400" u="none">
                <a:solidFill>
                  <a:schemeClr val="dk1"/>
                </a:solidFill>
                <a:latin typeface="Times New Roman"/>
                <a:ea typeface="Times New Roman"/>
                <a:cs typeface="Times New Roman"/>
                <a:sym typeface="Times New Roman"/>
              </a:rPr>
              <a:t>1,3</a:t>
            </a:r>
            <a:r>
              <a:rPr b="1" i="0" lang="en-US" sz="2400" u="none">
                <a:solidFill>
                  <a:schemeClr val="dk1"/>
                </a:solidFill>
                <a:latin typeface="Times New Roman"/>
                <a:ea typeface="Times New Roman"/>
                <a:cs typeface="Times New Roman"/>
                <a:sym typeface="Times New Roman"/>
              </a:rPr>
              <a:t> = </a:t>
            </a:r>
            <a:r>
              <a:rPr b="1" i="1" lang="en-US" sz="2400" u="none">
                <a:solidFill>
                  <a:schemeClr val="dk1"/>
                </a:solidFill>
                <a:latin typeface="Times New Roman"/>
                <a:ea typeface="Times New Roman"/>
                <a:cs typeface="Times New Roman"/>
                <a:sym typeface="Times New Roman"/>
              </a:rPr>
              <a:t>a</a:t>
            </a:r>
            <a:r>
              <a:rPr b="1" baseline="-25000" i="0" lang="en-US" sz="2400" u="none">
                <a:solidFill>
                  <a:schemeClr val="dk1"/>
                </a:solidFill>
                <a:latin typeface="Times New Roman"/>
                <a:ea typeface="Times New Roman"/>
                <a:cs typeface="Times New Roman"/>
                <a:sym typeface="Times New Roman"/>
              </a:rPr>
              <a:t>2,1</a:t>
            </a:r>
            <a:r>
              <a:rPr b="1" i="0" lang="en-US" sz="2400" u="none">
                <a:solidFill>
                  <a:schemeClr val="dk1"/>
                </a:solidFill>
                <a:latin typeface="Times New Roman"/>
                <a:ea typeface="Times New Roman"/>
                <a:cs typeface="Times New Roman"/>
                <a:sym typeface="Times New Roman"/>
              </a:rPr>
              <a:t> = 1 and </a:t>
            </a:r>
            <a:br>
              <a:rPr b="1" i="0" lang="en-US" sz="2400" u="none">
                <a:solidFill>
                  <a:schemeClr val="dk1"/>
                </a:solidFill>
                <a:latin typeface="Times New Roman"/>
                <a:ea typeface="Times New Roman"/>
                <a:cs typeface="Times New Roman"/>
                <a:sym typeface="Times New Roman"/>
              </a:rPr>
            </a:br>
            <a:r>
              <a:rPr b="1" i="1" lang="en-US" sz="2400" u="none">
                <a:solidFill>
                  <a:schemeClr val="dk1"/>
                </a:solidFill>
                <a:latin typeface="Times New Roman"/>
                <a:ea typeface="Times New Roman"/>
                <a:cs typeface="Times New Roman"/>
                <a:sym typeface="Times New Roman"/>
              </a:rPr>
              <a:t>a</a:t>
            </a:r>
            <a:r>
              <a:rPr b="1" baseline="-25000" i="0" lang="en-US" sz="2400" u="none">
                <a:solidFill>
                  <a:schemeClr val="dk1"/>
                </a:solidFill>
                <a:latin typeface="Times New Roman"/>
                <a:ea typeface="Times New Roman"/>
                <a:cs typeface="Times New Roman"/>
                <a:sym typeface="Times New Roman"/>
              </a:rPr>
              <a:t>2,2</a:t>
            </a:r>
            <a:r>
              <a:rPr b="1" i="0" lang="en-US" sz="2400" u="none">
                <a:solidFill>
                  <a:schemeClr val="dk1"/>
                </a:solidFill>
                <a:latin typeface="Times New Roman"/>
                <a:ea typeface="Times New Roman"/>
                <a:cs typeface="Times New Roman"/>
                <a:sym typeface="Times New Roman"/>
              </a:rPr>
              <a:t> = </a:t>
            </a:r>
            <a:r>
              <a:rPr b="1" i="1" lang="en-US" sz="2400" u="none">
                <a:solidFill>
                  <a:schemeClr val="dk1"/>
                </a:solidFill>
                <a:latin typeface="Times New Roman"/>
                <a:ea typeface="Times New Roman"/>
                <a:cs typeface="Times New Roman"/>
                <a:sym typeface="Times New Roman"/>
              </a:rPr>
              <a:t>a</a:t>
            </a:r>
            <a:r>
              <a:rPr b="1" baseline="-25000" i="0" lang="en-US" sz="2400" u="none">
                <a:solidFill>
                  <a:schemeClr val="dk1"/>
                </a:solidFill>
                <a:latin typeface="Times New Roman"/>
                <a:ea typeface="Times New Roman"/>
                <a:cs typeface="Times New Roman"/>
                <a:sym typeface="Times New Roman"/>
              </a:rPr>
              <a:t>2,3</a:t>
            </a:r>
            <a:r>
              <a:rPr b="1" i="0" lang="en-US" sz="2400" u="none">
                <a:solidFill>
                  <a:schemeClr val="dk1"/>
                </a:solidFill>
                <a:latin typeface="Times New Roman"/>
                <a:ea typeface="Times New Roman"/>
                <a:cs typeface="Times New Roman"/>
                <a:sym typeface="Times New Roman"/>
              </a:rPr>
              <a:t> = 0. The relationship can be represented by matrices, as shown below:</a:t>
            </a:r>
            <a:endParaRPr/>
          </a:p>
        </p:txBody>
      </p:sp>
      <p:pic>
        <p:nvPicPr>
          <p:cNvPr id="324" name="Google Shape;324;p16"/>
          <p:cNvPicPr preferRelativeResize="0"/>
          <p:nvPr/>
        </p:nvPicPr>
        <p:blipFill rotWithShape="1">
          <a:blip r:embed="rId4">
            <a:alphaModFix/>
          </a:blip>
          <a:srcRect b="0" l="0" r="0" t="0"/>
          <a:stretch/>
        </p:blipFill>
        <p:spPr>
          <a:xfrm>
            <a:off x="1912937" y="4476750"/>
            <a:ext cx="5173662" cy="1619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7"/>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330" name="Google Shape;330;p17"/>
          <p:cNvSpPr txBox="1"/>
          <p:nvPr/>
        </p:nvSpPr>
        <p:spPr>
          <a:xfrm>
            <a:off x="1143000" y="533400"/>
            <a:ext cx="1792287"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5.9</a:t>
            </a:r>
            <a:endParaRPr/>
          </a:p>
        </p:txBody>
      </p:sp>
      <p:sp>
        <p:nvSpPr>
          <p:cNvPr id="331" name="Google Shape;331;p17"/>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32" name="Google Shape;332;p1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33" name="Google Shape;333;p17"/>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34" name="Google Shape;334;p1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35" name="Google Shape;335;p1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36" name="Google Shape;336;p17"/>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37" name="Google Shape;337;p1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38" name="Google Shape;338;p17"/>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5.1.3    </a:t>
            </a:r>
            <a:r>
              <a:rPr b="1" i="1" lang="en-US" sz="3200" u="none">
                <a:solidFill>
                  <a:schemeClr val="dk1"/>
                </a:solidFill>
                <a:latin typeface="Times New Roman"/>
                <a:ea typeface="Times New Roman"/>
                <a:cs typeface="Times New Roman"/>
                <a:sym typeface="Times New Roman"/>
              </a:rPr>
              <a:t>Continued</a:t>
            </a:r>
            <a:endParaRPr/>
          </a:p>
        </p:txBody>
      </p:sp>
      <p:sp>
        <p:nvSpPr>
          <p:cNvPr id="339" name="Google Shape;339;p17"/>
          <p:cNvSpPr txBox="1"/>
          <p:nvPr/>
        </p:nvSpPr>
        <p:spPr>
          <a:xfrm>
            <a:off x="228600" y="1143000"/>
            <a:ext cx="8229600" cy="4572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In an S-box with three inputs and two outputs, we have</a:t>
            </a:r>
            <a:endParaRPr/>
          </a:p>
        </p:txBody>
      </p:sp>
      <p:sp>
        <p:nvSpPr>
          <p:cNvPr id="340" name="Google Shape;340;p17"/>
          <p:cNvSpPr txBox="1"/>
          <p:nvPr/>
        </p:nvSpPr>
        <p:spPr>
          <a:xfrm>
            <a:off x="304800" y="3841750"/>
            <a:ext cx="8229600" cy="118745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where multiplication and addition is in GF(2). The S-box is nonlinear because there is no linear relationship between the inputs and the outputs.</a:t>
            </a:r>
            <a:endParaRPr/>
          </a:p>
        </p:txBody>
      </p:sp>
      <p:pic>
        <p:nvPicPr>
          <p:cNvPr id="341" name="Google Shape;341;p17"/>
          <p:cNvPicPr preferRelativeResize="0"/>
          <p:nvPr/>
        </p:nvPicPr>
        <p:blipFill rotWithShape="1">
          <a:blip r:embed="rId3">
            <a:alphaModFix/>
          </a:blip>
          <a:srcRect b="0" l="0" r="0" t="0"/>
          <a:stretch/>
        </p:blipFill>
        <p:spPr>
          <a:xfrm>
            <a:off x="606425" y="2538412"/>
            <a:ext cx="7623175" cy="8143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8"/>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347" name="Google Shape;347;p18"/>
          <p:cNvSpPr txBox="1"/>
          <p:nvPr/>
        </p:nvSpPr>
        <p:spPr>
          <a:xfrm>
            <a:off x="1143000" y="533400"/>
            <a:ext cx="1944687"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5.10</a:t>
            </a:r>
            <a:endParaRPr/>
          </a:p>
        </p:txBody>
      </p:sp>
      <p:sp>
        <p:nvSpPr>
          <p:cNvPr id="348" name="Google Shape;348;p18"/>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49" name="Google Shape;349;p18"/>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50" name="Google Shape;350;p18"/>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51" name="Google Shape;351;p18"/>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52" name="Google Shape;352;p18"/>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53" name="Google Shape;353;p18"/>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54" name="Google Shape;354;p18"/>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55" name="Google Shape;355;p18"/>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5.1.3    </a:t>
            </a:r>
            <a:r>
              <a:rPr b="1" i="1" lang="en-US" sz="3200" u="none">
                <a:solidFill>
                  <a:schemeClr val="dk1"/>
                </a:solidFill>
                <a:latin typeface="Times New Roman"/>
                <a:ea typeface="Times New Roman"/>
                <a:cs typeface="Times New Roman"/>
                <a:sym typeface="Times New Roman"/>
              </a:rPr>
              <a:t>Continued</a:t>
            </a:r>
            <a:endParaRPr/>
          </a:p>
        </p:txBody>
      </p:sp>
      <p:sp>
        <p:nvSpPr>
          <p:cNvPr id="356" name="Google Shape;356;p18"/>
          <p:cNvSpPr txBox="1"/>
          <p:nvPr/>
        </p:nvSpPr>
        <p:spPr>
          <a:xfrm>
            <a:off x="228600" y="1020762"/>
            <a:ext cx="8229600" cy="19177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The following table defines the input/output relationship for an S-box of size 3 × 2. The leftmost bit of the input defines the row; the two rightmost bits of the input define the column. The two output bits are values on the cross section of the selected row and column.</a:t>
            </a:r>
            <a:endParaRPr/>
          </a:p>
        </p:txBody>
      </p:sp>
      <p:sp>
        <p:nvSpPr>
          <p:cNvPr id="357" name="Google Shape;357;p18"/>
          <p:cNvSpPr txBox="1"/>
          <p:nvPr/>
        </p:nvSpPr>
        <p:spPr>
          <a:xfrm>
            <a:off x="304800" y="5730875"/>
            <a:ext cx="8229600" cy="82232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Based on the table, an input of 010 yields the output 01. An input of 101 yields the output of 00.</a:t>
            </a:r>
            <a:endParaRPr/>
          </a:p>
        </p:txBody>
      </p:sp>
      <p:pic>
        <p:nvPicPr>
          <p:cNvPr id="358" name="Google Shape;358;p18"/>
          <p:cNvPicPr preferRelativeResize="0"/>
          <p:nvPr/>
        </p:nvPicPr>
        <p:blipFill rotWithShape="1">
          <a:blip r:embed="rId3">
            <a:alphaModFix/>
          </a:blip>
          <a:srcRect b="0" l="0" r="0" t="0"/>
          <a:stretch/>
        </p:blipFill>
        <p:spPr>
          <a:xfrm>
            <a:off x="1747837" y="3132137"/>
            <a:ext cx="6024562" cy="25066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2" name="Shape 362"/>
        <p:cNvGrpSpPr/>
        <p:nvPr/>
      </p:nvGrpSpPr>
      <p:grpSpPr>
        <a:xfrm>
          <a:off x="0" y="0"/>
          <a:ext cx="0" cy="0"/>
          <a:chOff x="0" y="0"/>
          <a:chExt cx="0" cy="0"/>
        </a:xfrm>
      </p:grpSpPr>
      <p:sp>
        <p:nvSpPr>
          <p:cNvPr id="363" name="Google Shape;363;p19"/>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364" name="Google Shape;364;p1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65" name="Google Shape;365;p1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66" name="Google Shape;366;p1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67" name="Google Shape;367;p1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68" name="Google Shape;368;p1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69" name="Google Shape;369;p1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70" name="Google Shape;370;p1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71" name="Google Shape;371;p19"/>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5.1.3    </a:t>
            </a:r>
            <a:r>
              <a:rPr b="1" i="1" lang="en-US" sz="3200" u="none">
                <a:solidFill>
                  <a:schemeClr val="dk1"/>
                </a:solidFill>
                <a:latin typeface="Times New Roman"/>
                <a:ea typeface="Times New Roman"/>
                <a:cs typeface="Times New Roman"/>
                <a:sym typeface="Times New Roman"/>
              </a:rPr>
              <a:t>Continued</a:t>
            </a:r>
            <a:endParaRPr/>
          </a:p>
        </p:txBody>
      </p:sp>
      <p:sp>
        <p:nvSpPr>
          <p:cNvPr id="372" name="Google Shape;372;p19"/>
          <p:cNvSpPr txBox="1"/>
          <p:nvPr/>
        </p:nvSpPr>
        <p:spPr>
          <a:xfrm>
            <a:off x="1116012" y="533400"/>
            <a:ext cx="29686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S-Boxes: Invertibility</a:t>
            </a:r>
            <a:endParaRPr/>
          </a:p>
        </p:txBody>
      </p:sp>
      <p:sp>
        <p:nvSpPr>
          <p:cNvPr id="373" name="Google Shape;373;p19"/>
          <p:cNvSpPr txBox="1"/>
          <p:nvPr/>
        </p:nvSpPr>
        <p:spPr>
          <a:xfrm>
            <a:off x="228600" y="1143000"/>
            <a:ext cx="8686800" cy="13731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An S-box may or may not be invertible. In an invertible </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S-box, the number of input bits should be the same as the number of output bits.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cap="none" strike="noStrike">
                <a:solidFill>
                  <a:schemeClr val="lt2"/>
                </a:solidFill>
                <a:latin typeface="Arial"/>
                <a:ea typeface="Arial"/>
                <a:cs typeface="Arial"/>
                <a:sym typeface="Arial"/>
              </a:rPr>
              <a:t>5.</a:t>
            </a:r>
            <a:fld id="{00000000-1234-1234-1234-123412341234}" type="slidenum">
              <a:rPr b="1" i="0" lang="en-US" sz="1200" u="none" cap="none" strike="noStrike">
                <a:solidFill>
                  <a:schemeClr val="lt2"/>
                </a:solidFill>
                <a:latin typeface="Arial"/>
                <a:ea typeface="Arial"/>
                <a:cs typeface="Arial"/>
                <a:sym typeface="Arial"/>
              </a:rPr>
              <a:t>‹#›</a:t>
            </a:fld>
            <a:endParaRPr/>
          </a:p>
        </p:txBody>
      </p:sp>
      <p:sp>
        <p:nvSpPr>
          <p:cNvPr id="88" name="Google Shape;88;p2"/>
          <p:cNvSpPr txBox="1"/>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9" name="Google Shape;89;p2"/>
          <p:cNvSpPr txBox="1"/>
          <p:nvPr/>
        </p:nvSpPr>
        <p:spPr>
          <a:xfrm>
            <a:off x="228600" y="406400"/>
            <a:ext cx="63611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5-1   MODERN BLOCK CIPHERS</a:t>
            </a:r>
            <a:endParaRPr/>
          </a:p>
        </p:txBody>
      </p:sp>
      <p:sp>
        <p:nvSpPr>
          <p:cNvPr id="90" name="Google Shape;90;p2"/>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1" name="Google Shape;91;p2"/>
          <p:cNvSpPr txBox="1"/>
          <p:nvPr/>
        </p:nvSpPr>
        <p:spPr>
          <a:xfrm>
            <a:off x="152400" y="1447800"/>
            <a:ext cx="8229600" cy="180022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 symmetric-key modern block cipher encrypts an </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n-bit block of plaintext or decrypts an n-bit block of ciphertext. The encryption or decryption algorithm uses a k-bit key. </a:t>
            </a:r>
            <a:endParaRPr/>
          </a:p>
        </p:txBody>
      </p:sp>
      <p:sp>
        <p:nvSpPr>
          <p:cNvPr id="92" name="Google Shape;92;p2"/>
          <p:cNvSpPr txBox="1"/>
          <p:nvPr/>
        </p:nvSpPr>
        <p:spPr>
          <a:xfrm>
            <a:off x="152400" y="4133850"/>
            <a:ext cx="6705600" cy="22828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5.1.1</a:t>
            </a:r>
            <a:r>
              <a:rPr b="1" i="0" lang="en-US" sz="2400" u="none">
                <a:solidFill>
                  <a:srgbClr val="0033CC"/>
                </a:solidFill>
                <a:latin typeface="Times New Roman"/>
                <a:ea typeface="Times New Roman"/>
                <a:cs typeface="Times New Roman"/>
                <a:sym typeface="Times New Roman"/>
              </a:rPr>
              <a:t>  Substitution or Transposition</a:t>
            </a:r>
            <a:br>
              <a:rPr b="1" i="0" lang="en-US" sz="2400" u="none">
                <a:solidFill>
                  <a:srgbClr val="0033CC"/>
                </a:solidFill>
                <a:latin typeface="Times New Roman"/>
                <a:ea typeface="Times New Roman"/>
                <a:cs typeface="Times New Roman"/>
                <a:sym typeface="Times New Roman"/>
              </a:rPr>
            </a:br>
            <a:r>
              <a:rPr b="1" i="0" lang="en-US" sz="2400" u="none">
                <a:solidFill>
                  <a:schemeClr val="hlink"/>
                </a:solidFill>
                <a:latin typeface="Times New Roman"/>
                <a:ea typeface="Times New Roman"/>
                <a:cs typeface="Times New Roman"/>
                <a:sym typeface="Times New Roman"/>
              </a:rPr>
              <a:t>5.1.2</a:t>
            </a:r>
            <a:r>
              <a:rPr b="1" i="0" lang="en-US" sz="2400" u="none">
                <a:solidFill>
                  <a:srgbClr val="0033CC"/>
                </a:solidFill>
                <a:latin typeface="Times New Roman"/>
                <a:ea typeface="Times New Roman"/>
                <a:cs typeface="Times New Roman"/>
                <a:sym typeface="Times New Roman"/>
              </a:rPr>
              <a:t>  Block Ciphers as Permutation Groups</a:t>
            </a:r>
            <a:br>
              <a:rPr b="1" i="0" lang="en-US" sz="2400" u="none">
                <a:solidFill>
                  <a:srgbClr val="0033CC"/>
                </a:solidFill>
                <a:latin typeface="Times New Roman"/>
                <a:ea typeface="Times New Roman"/>
                <a:cs typeface="Times New Roman"/>
                <a:sym typeface="Times New Roman"/>
              </a:rPr>
            </a:br>
            <a:r>
              <a:rPr b="1" i="0" lang="en-US" sz="2400" u="none">
                <a:solidFill>
                  <a:schemeClr val="hlink"/>
                </a:solidFill>
                <a:latin typeface="Times New Roman"/>
                <a:ea typeface="Times New Roman"/>
                <a:cs typeface="Times New Roman"/>
                <a:sym typeface="Times New Roman"/>
              </a:rPr>
              <a:t>5.1.3</a:t>
            </a:r>
            <a:r>
              <a:rPr b="1" i="0" lang="en-US" sz="2400" u="none">
                <a:solidFill>
                  <a:srgbClr val="0033CC"/>
                </a:solidFill>
                <a:latin typeface="Times New Roman"/>
                <a:ea typeface="Times New Roman"/>
                <a:cs typeface="Times New Roman"/>
                <a:sym typeface="Times New Roman"/>
              </a:rPr>
              <a:t>  Components of a Modern Block Cipher</a:t>
            </a:r>
            <a:br>
              <a:rPr b="1" i="0" lang="en-US" sz="2400" u="none">
                <a:solidFill>
                  <a:srgbClr val="0033CC"/>
                </a:solidFill>
                <a:latin typeface="Times New Roman"/>
                <a:ea typeface="Times New Roman"/>
                <a:cs typeface="Times New Roman"/>
                <a:sym typeface="Times New Roman"/>
              </a:rPr>
            </a:br>
            <a:r>
              <a:rPr b="1" i="0" lang="en-US" sz="2400" u="none">
                <a:solidFill>
                  <a:schemeClr val="hlink"/>
                </a:solidFill>
                <a:latin typeface="Times New Roman"/>
                <a:ea typeface="Times New Roman"/>
                <a:cs typeface="Times New Roman"/>
                <a:sym typeface="Times New Roman"/>
              </a:rPr>
              <a:t>5.1.4</a:t>
            </a:r>
            <a:r>
              <a:rPr b="1" i="0" lang="en-US" sz="2400" u="none">
                <a:solidFill>
                  <a:srgbClr val="0033CC"/>
                </a:solidFill>
                <a:latin typeface="Times New Roman"/>
                <a:ea typeface="Times New Roman"/>
                <a:cs typeface="Times New Roman"/>
                <a:sym typeface="Times New Roman"/>
              </a:rPr>
              <a:t>  Product Ciphers</a:t>
            </a:r>
            <a:endParaRPr/>
          </a:p>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5.1.5</a:t>
            </a:r>
            <a:r>
              <a:rPr b="1" i="0" lang="en-US" sz="2400" u="none">
                <a:solidFill>
                  <a:srgbClr val="0033CC"/>
                </a:solidFill>
                <a:latin typeface="Times New Roman"/>
                <a:ea typeface="Times New Roman"/>
                <a:cs typeface="Times New Roman"/>
                <a:sym typeface="Times New Roman"/>
              </a:rPr>
              <a:t>  Two Classes of Product Ciphers</a:t>
            </a:r>
            <a:endParaRPr/>
          </a:p>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5.1.6</a:t>
            </a:r>
            <a:r>
              <a:rPr b="1" i="0" lang="en-US" sz="2400" u="none">
                <a:solidFill>
                  <a:srgbClr val="0033CC"/>
                </a:solidFill>
                <a:latin typeface="Times New Roman"/>
                <a:ea typeface="Times New Roman"/>
                <a:cs typeface="Times New Roman"/>
                <a:sym typeface="Times New Roman"/>
              </a:rPr>
              <a:t>  Attacks on Block Ciphers</a:t>
            </a:r>
            <a:endParaRPr/>
          </a:p>
        </p:txBody>
      </p:sp>
      <p:sp>
        <p:nvSpPr>
          <p:cNvPr id="93" name="Google Shape;93;p2"/>
          <p:cNvSpPr txBox="1"/>
          <p:nvPr/>
        </p:nvSpPr>
        <p:spPr>
          <a:xfrm>
            <a:off x="165100" y="36576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0"/>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379" name="Google Shape;379;p20"/>
          <p:cNvSpPr txBox="1"/>
          <p:nvPr/>
        </p:nvSpPr>
        <p:spPr>
          <a:xfrm>
            <a:off x="228600" y="1143000"/>
            <a:ext cx="1944687"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5.11</a:t>
            </a:r>
            <a:endParaRPr/>
          </a:p>
        </p:txBody>
      </p:sp>
      <p:sp>
        <p:nvSpPr>
          <p:cNvPr id="380" name="Google Shape;380;p20"/>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81" name="Google Shape;381;p20"/>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82" name="Google Shape;382;p20"/>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83" name="Google Shape;383;p20"/>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84" name="Google Shape;384;p20"/>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85" name="Google Shape;385;p20"/>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86" name="Google Shape;386;p20"/>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87" name="Google Shape;387;p20"/>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5.1.3    </a:t>
            </a:r>
            <a:r>
              <a:rPr b="1" i="1" lang="en-US" sz="3200" u="none">
                <a:solidFill>
                  <a:schemeClr val="dk1"/>
                </a:solidFill>
                <a:latin typeface="Times New Roman"/>
                <a:ea typeface="Times New Roman"/>
                <a:cs typeface="Times New Roman"/>
                <a:sym typeface="Times New Roman"/>
              </a:rPr>
              <a:t>Continued</a:t>
            </a:r>
            <a:endParaRPr/>
          </a:p>
        </p:txBody>
      </p:sp>
      <p:sp>
        <p:nvSpPr>
          <p:cNvPr id="388" name="Google Shape;388;p20"/>
          <p:cNvSpPr txBox="1"/>
          <p:nvPr/>
        </p:nvSpPr>
        <p:spPr>
          <a:xfrm>
            <a:off x="228600" y="1752600"/>
            <a:ext cx="8229600" cy="155257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Figure 5.8 shows an example of an invertible S-box.  For example, if the input to the left box is 001, the output is 101. The input 101 in the right table creates the output 001, which shows that the two tables are inverses of each other.</a:t>
            </a:r>
            <a:endParaRPr/>
          </a:p>
        </p:txBody>
      </p:sp>
      <p:sp>
        <p:nvSpPr>
          <p:cNvPr id="389" name="Google Shape;389;p20"/>
          <p:cNvSpPr txBox="1"/>
          <p:nvPr/>
        </p:nvSpPr>
        <p:spPr>
          <a:xfrm>
            <a:off x="2052637" y="3505200"/>
            <a:ext cx="48053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5.8  </a:t>
            </a:r>
            <a:r>
              <a:rPr b="1" i="1" lang="en-US" sz="2000" u="none">
                <a:solidFill>
                  <a:schemeClr val="dk1"/>
                </a:solidFill>
                <a:latin typeface="Times New Roman"/>
                <a:ea typeface="Times New Roman"/>
                <a:cs typeface="Times New Roman"/>
                <a:sym typeface="Times New Roman"/>
              </a:rPr>
              <a:t>S-box tables for Example 5.11</a:t>
            </a:r>
            <a:endParaRPr/>
          </a:p>
        </p:txBody>
      </p:sp>
      <p:pic>
        <p:nvPicPr>
          <p:cNvPr id="390" name="Google Shape;390;p20"/>
          <p:cNvPicPr preferRelativeResize="0"/>
          <p:nvPr/>
        </p:nvPicPr>
        <p:blipFill rotWithShape="1">
          <a:blip r:embed="rId3">
            <a:alphaModFix/>
          </a:blip>
          <a:srcRect b="0" l="0" r="0" t="0"/>
          <a:stretch/>
        </p:blipFill>
        <p:spPr>
          <a:xfrm>
            <a:off x="1203325" y="3994150"/>
            <a:ext cx="6873875" cy="2711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1"/>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396" name="Google Shape;396;p2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97" name="Google Shape;397;p2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98" name="Google Shape;398;p2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399" name="Google Shape;399;p2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00" name="Google Shape;400;p2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01" name="Google Shape;401;p2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02" name="Google Shape;402;p2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03" name="Google Shape;403;p21"/>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5.1.3    </a:t>
            </a:r>
            <a:r>
              <a:rPr b="1" i="1" lang="en-US" sz="3200" u="none">
                <a:solidFill>
                  <a:schemeClr val="dk1"/>
                </a:solidFill>
                <a:latin typeface="Times New Roman"/>
                <a:ea typeface="Times New Roman"/>
                <a:cs typeface="Times New Roman"/>
                <a:sym typeface="Times New Roman"/>
              </a:rPr>
              <a:t>Continued</a:t>
            </a:r>
            <a:endParaRPr/>
          </a:p>
        </p:txBody>
      </p:sp>
      <p:sp>
        <p:nvSpPr>
          <p:cNvPr id="404" name="Google Shape;404;p21"/>
          <p:cNvSpPr txBox="1"/>
          <p:nvPr/>
        </p:nvSpPr>
        <p:spPr>
          <a:xfrm>
            <a:off x="304800" y="990600"/>
            <a:ext cx="18923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Exclusive-Or</a:t>
            </a:r>
            <a:endParaRPr/>
          </a:p>
        </p:txBody>
      </p:sp>
      <p:sp>
        <p:nvSpPr>
          <p:cNvPr id="405" name="Google Shape;405;p21"/>
          <p:cNvSpPr txBox="1"/>
          <p:nvPr/>
        </p:nvSpPr>
        <p:spPr>
          <a:xfrm>
            <a:off x="228600" y="1430337"/>
            <a:ext cx="8686800" cy="9461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An important component in most block ciphers is the exclusive-or operation. </a:t>
            </a:r>
            <a:endParaRPr/>
          </a:p>
        </p:txBody>
      </p:sp>
      <p:sp>
        <p:nvSpPr>
          <p:cNvPr id="406" name="Google Shape;406;p21"/>
          <p:cNvSpPr txBox="1"/>
          <p:nvPr/>
        </p:nvSpPr>
        <p:spPr>
          <a:xfrm>
            <a:off x="1236662" y="3276600"/>
            <a:ext cx="59340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5.9  </a:t>
            </a:r>
            <a:r>
              <a:rPr b="1" i="1" lang="en-US" sz="2000" u="none">
                <a:solidFill>
                  <a:schemeClr val="dk1"/>
                </a:solidFill>
                <a:latin typeface="Times New Roman"/>
                <a:ea typeface="Times New Roman"/>
                <a:cs typeface="Times New Roman"/>
                <a:sym typeface="Times New Roman"/>
              </a:rPr>
              <a:t>Invertibility of the exclusive-or operation</a:t>
            </a:r>
            <a:endParaRPr/>
          </a:p>
        </p:txBody>
      </p:sp>
      <p:pic>
        <p:nvPicPr>
          <p:cNvPr id="407" name="Google Shape;407;p21"/>
          <p:cNvPicPr preferRelativeResize="0"/>
          <p:nvPr/>
        </p:nvPicPr>
        <p:blipFill rotWithShape="1">
          <a:blip r:embed="rId3">
            <a:alphaModFix/>
          </a:blip>
          <a:srcRect b="0" l="0" r="0" t="0"/>
          <a:stretch/>
        </p:blipFill>
        <p:spPr>
          <a:xfrm>
            <a:off x="1300162" y="4046537"/>
            <a:ext cx="6700837" cy="21256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2"/>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413" name="Google Shape;413;p22"/>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14" name="Google Shape;414;p2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15" name="Google Shape;415;p22"/>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16" name="Google Shape;416;p2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17" name="Google Shape;417;p2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18" name="Google Shape;418;p22"/>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19" name="Google Shape;419;p2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20" name="Google Shape;420;p22"/>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5.1.3    </a:t>
            </a:r>
            <a:r>
              <a:rPr b="1" i="1" lang="en-US" sz="3200" u="none">
                <a:solidFill>
                  <a:schemeClr val="dk1"/>
                </a:solidFill>
                <a:latin typeface="Times New Roman"/>
                <a:ea typeface="Times New Roman"/>
                <a:cs typeface="Times New Roman"/>
                <a:sym typeface="Times New Roman"/>
              </a:rPr>
              <a:t>Continued</a:t>
            </a:r>
            <a:endParaRPr/>
          </a:p>
        </p:txBody>
      </p:sp>
      <p:sp>
        <p:nvSpPr>
          <p:cNvPr id="421" name="Google Shape;421;p22"/>
          <p:cNvSpPr txBox="1"/>
          <p:nvPr/>
        </p:nvSpPr>
        <p:spPr>
          <a:xfrm>
            <a:off x="1116012" y="533400"/>
            <a:ext cx="43703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Exclusive-Or </a:t>
            </a:r>
            <a:r>
              <a:rPr b="1" i="0" lang="en-US" sz="2400" u="none">
                <a:solidFill>
                  <a:schemeClr val="dk1"/>
                </a:solidFill>
                <a:latin typeface="Times New Roman"/>
                <a:ea typeface="Times New Roman"/>
                <a:cs typeface="Times New Roman"/>
                <a:sym typeface="Times New Roman"/>
              </a:rPr>
              <a:t>(Continued)</a:t>
            </a:r>
            <a:endParaRPr/>
          </a:p>
        </p:txBody>
      </p:sp>
      <p:sp>
        <p:nvSpPr>
          <p:cNvPr id="422" name="Google Shape;422;p22"/>
          <p:cNvSpPr txBox="1"/>
          <p:nvPr/>
        </p:nvSpPr>
        <p:spPr>
          <a:xfrm>
            <a:off x="228600" y="1143000"/>
            <a:ext cx="8686800" cy="222726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An important component in most block ciphers is the exclusive-or operation. As we discussed in Chapter 4, addition and subtraction operations in the GF(2</a:t>
            </a:r>
            <a:r>
              <a:rPr b="1" baseline="30000" i="1" lang="en-US" sz="2800" u="none">
                <a:solidFill>
                  <a:schemeClr val="dk1"/>
                </a:solidFill>
                <a:latin typeface="Times New Roman"/>
                <a:ea typeface="Times New Roman"/>
                <a:cs typeface="Times New Roman"/>
                <a:sym typeface="Times New Roman"/>
              </a:rPr>
              <a:t>n</a:t>
            </a:r>
            <a:r>
              <a:rPr b="1" i="1" lang="en-US" sz="2800" u="none">
                <a:solidFill>
                  <a:schemeClr val="dk1"/>
                </a:solidFill>
                <a:latin typeface="Times New Roman"/>
                <a:ea typeface="Times New Roman"/>
                <a:cs typeface="Times New Roman"/>
                <a:sym typeface="Times New Roman"/>
              </a:rPr>
              <a:t>) field are performed by a single operation called the exclusive-or (XOR).</a:t>
            </a:r>
            <a:endParaRPr/>
          </a:p>
        </p:txBody>
      </p:sp>
      <p:sp>
        <p:nvSpPr>
          <p:cNvPr id="423" name="Google Shape;423;p22"/>
          <p:cNvSpPr txBox="1"/>
          <p:nvPr/>
        </p:nvSpPr>
        <p:spPr>
          <a:xfrm>
            <a:off x="228600" y="3716337"/>
            <a:ext cx="8686800" cy="222726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five properties of the exclusive-or operation in the GF(2n) field makes this operation a very interesting component for use in a block cipher: </a:t>
            </a:r>
            <a:r>
              <a:rPr b="1" i="1" lang="en-US" sz="2800" u="none">
                <a:solidFill>
                  <a:schemeClr val="hlink"/>
                </a:solidFill>
                <a:latin typeface="Times New Roman"/>
                <a:ea typeface="Times New Roman"/>
                <a:cs typeface="Times New Roman"/>
                <a:sym typeface="Times New Roman"/>
              </a:rPr>
              <a:t>closure</a:t>
            </a:r>
            <a:r>
              <a:rPr b="1" i="1" lang="en-US" sz="2800" u="none">
                <a:solidFill>
                  <a:schemeClr val="dk1"/>
                </a:solidFill>
                <a:latin typeface="Times New Roman"/>
                <a:ea typeface="Times New Roman"/>
                <a:cs typeface="Times New Roman"/>
                <a:sym typeface="Times New Roman"/>
              </a:rPr>
              <a:t>, </a:t>
            </a:r>
            <a:r>
              <a:rPr b="1" i="1" lang="en-US" sz="2800" u="none">
                <a:solidFill>
                  <a:schemeClr val="hlink"/>
                </a:solidFill>
                <a:latin typeface="Times New Roman"/>
                <a:ea typeface="Times New Roman"/>
                <a:cs typeface="Times New Roman"/>
                <a:sym typeface="Times New Roman"/>
              </a:rPr>
              <a:t>associativity</a:t>
            </a:r>
            <a:r>
              <a:rPr b="1" i="1" lang="en-US" sz="2800" u="none">
                <a:solidFill>
                  <a:schemeClr val="dk1"/>
                </a:solidFill>
                <a:latin typeface="Times New Roman"/>
                <a:ea typeface="Times New Roman"/>
                <a:cs typeface="Times New Roman"/>
                <a:sym typeface="Times New Roman"/>
              </a:rPr>
              <a:t>, </a:t>
            </a:r>
            <a:r>
              <a:rPr b="1" i="1" lang="en-US" sz="2800" u="none">
                <a:solidFill>
                  <a:schemeClr val="hlink"/>
                </a:solidFill>
                <a:latin typeface="Times New Roman"/>
                <a:ea typeface="Times New Roman"/>
                <a:cs typeface="Times New Roman"/>
                <a:sym typeface="Times New Roman"/>
              </a:rPr>
              <a:t>commutativity</a:t>
            </a:r>
            <a:r>
              <a:rPr b="1" i="1" lang="en-US" sz="2800" u="none">
                <a:solidFill>
                  <a:schemeClr val="dk1"/>
                </a:solidFill>
                <a:latin typeface="Times New Roman"/>
                <a:ea typeface="Times New Roman"/>
                <a:cs typeface="Times New Roman"/>
                <a:sym typeface="Times New Roman"/>
              </a:rPr>
              <a:t>, </a:t>
            </a:r>
            <a:r>
              <a:rPr b="1" i="1" lang="en-US" sz="2800" u="none">
                <a:solidFill>
                  <a:schemeClr val="hlink"/>
                </a:solidFill>
                <a:latin typeface="Times New Roman"/>
                <a:ea typeface="Times New Roman"/>
                <a:cs typeface="Times New Roman"/>
                <a:sym typeface="Times New Roman"/>
              </a:rPr>
              <a:t>existence of identity</a:t>
            </a:r>
            <a:r>
              <a:rPr b="1" i="1" lang="en-US" sz="2800" u="none">
                <a:solidFill>
                  <a:schemeClr val="dk1"/>
                </a:solidFill>
                <a:latin typeface="Times New Roman"/>
                <a:ea typeface="Times New Roman"/>
                <a:cs typeface="Times New Roman"/>
                <a:sym typeface="Times New Roman"/>
              </a:rPr>
              <a:t>, and  </a:t>
            </a:r>
            <a:r>
              <a:rPr b="1" i="1" lang="en-US" sz="2800" u="none">
                <a:solidFill>
                  <a:schemeClr val="hlink"/>
                </a:solidFill>
                <a:latin typeface="Times New Roman"/>
                <a:ea typeface="Times New Roman"/>
                <a:cs typeface="Times New Roman"/>
                <a:sym typeface="Times New Roman"/>
              </a:rPr>
              <a:t>existence of inverse</a:t>
            </a:r>
            <a:r>
              <a:rPr b="1" i="1" lang="en-US" sz="28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7" name="Shape 427"/>
        <p:cNvGrpSpPr/>
        <p:nvPr/>
      </p:nvGrpSpPr>
      <p:grpSpPr>
        <a:xfrm>
          <a:off x="0" y="0"/>
          <a:ext cx="0" cy="0"/>
          <a:chOff x="0" y="0"/>
          <a:chExt cx="0" cy="0"/>
        </a:xfrm>
      </p:grpSpPr>
      <p:sp>
        <p:nvSpPr>
          <p:cNvPr id="428" name="Google Shape;428;p23"/>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429" name="Google Shape;429;p23"/>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30" name="Google Shape;430;p23"/>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31" name="Google Shape;431;p23"/>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32" name="Google Shape;432;p23"/>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33" name="Google Shape;433;p23"/>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34" name="Google Shape;434;p23"/>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35" name="Google Shape;435;p23"/>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36" name="Google Shape;436;p23"/>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5.1.3    </a:t>
            </a:r>
            <a:r>
              <a:rPr b="1" i="1" lang="en-US" sz="3200" u="none">
                <a:solidFill>
                  <a:schemeClr val="dk1"/>
                </a:solidFill>
                <a:latin typeface="Times New Roman"/>
                <a:ea typeface="Times New Roman"/>
                <a:cs typeface="Times New Roman"/>
                <a:sym typeface="Times New Roman"/>
              </a:rPr>
              <a:t>Continued</a:t>
            </a:r>
            <a:endParaRPr/>
          </a:p>
        </p:txBody>
      </p:sp>
      <p:sp>
        <p:nvSpPr>
          <p:cNvPr id="437" name="Google Shape;437;p23"/>
          <p:cNvSpPr txBox="1"/>
          <p:nvPr/>
        </p:nvSpPr>
        <p:spPr>
          <a:xfrm>
            <a:off x="1116012" y="533400"/>
            <a:ext cx="43703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Exclusive-Or </a:t>
            </a:r>
            <a:r>
              <a:rPr b="1" i="0" lang="en-US" sz="2400" u="none">
                <a:solidFill>
                  <a:schemeClr val="dk1"/>
                </a:solidFill>
                <a:latin typeface="Times New Roman"/>
                <a:ea typeface="Times New Roman"/>
                <a:cs typeface="Times New Roman"/>
                <a:sym typeface="Times New Roman"/>
              </a:rPr>
              <a:t>(Continued)</a:t>
            </a:r>
            <a:endParaRPr/>
          </a:p>
        </p:txBody>
      </p:sp>
      <p:sp>
        <p:nvSpPr>
          <p:cNvPr id="438" name="Google Shape;438;p23"/>
          <p:cNvSpPr txBox="1"/>
          <p:nvPr/>
        </p:nvSpPr>
        <p:spPr>
          <a:xfrm>
            <a:off x="228600" y="1143000"/>
            <a:ext cx="8686800" cy="47894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inverse of a component in a cipher makes sense if the component represents a unary operation (one input and one output). For example, a keyless P-box or a keyless S-box can be made invertible because they have one input and one output. An exclusive operation is a binary operation. The inverse of an exclusive-or operation can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make sense only if one of the inputs is fixed (is the same in encryption and decryption). For example, if one of the inputs is the key, which normally is the same in encryption and decryption, then an exclusive-or operation is self-invertible, as shown in Figure 5.9.</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4"/>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444" name="Google Shape;444;p24"/>
          <p:cNvSpPr txBox="1"/>
          <p:nvPr/>
        </p:nvSpPr>
        <p:spPr>
          <a:xfrm>
            <a:off x="1236662" y="533400"/>
            <a:ext cx="59340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5.9  </a:t>
            </a:r>
            <a:r>
              <a:rPr b="1" i="1" lang="en-US" sz="2000" u="none">
                <a:solidFill>
                  <a:schemeClr val="dk1"/>
                </a:solidFill>
                <a:latin typeface="Times New Roman"/>
                <a:ea typeface="Times New Roman"/>
                <a:cs typeface="Times New Roman"/>
                <a:sym typeface="Times New Roman"/>
              </a:rPr>
              <a:t>Invertibility of the exclusive-or operation</a:t>
            </a:r>
            <a:endParaRPr/>
          </a:p>
        </p:txBody>
      </p:sp>
      <p:pic>
        <p:nvPicPr>
          <p:cNvPr id="445" name="Google Shape;445;p24"/>
          <p:cNvPicPr preferRelativeResize="0"/>
          <p:nvPr/>
        </p:nvPicPr>
        <p:blipFill rotWithShape="1">
          <a:blip r:embed="rId3">
            <a:alphaModFix/>
          </a:blip>
          <a:srcRect b="0" l="0" r="0" t="0"/>
          <a:stretch/>
        </p:blipFill>
        <p:spPr>
          <a:xfrm>
            <a:off x="1300162" y="2522537"/>
            <a:ext cx="6700837" cy="2125662"/>
          </a:xfrm>
          <a:prstGeom prst="rect">
            <a:avLst/>
          </a:prstGeom>
          <a:noFill/>
          <a:ln>
            <a:noFill/>
          </a:ln>
        </p:spPr>
      </p:pic>
      <p:sp>
        <p:nvSpPr>
          <p:cNvPr id="446" name="Google Shape;446;p2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47" name="Google Shape;447;p2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48" name="Google Shape;448;p2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49" name="Google Shape;449;p2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50" name="Google Shape;450;p2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51" name="Google Shape;451;p2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52" name="Google Shape;452;p2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53" name="Google Shape;453;p24"/>
          <p:cNvSpPr txBox="1"/>
          <p:nvPr/>
        </p:nvSpPr>
        <p:spPr>
          <a:xfrm>
            <a:off x="1143000" y="0"/>
            <a:ext cx="29606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5.1.1  </a:t>
            </a:r>
            <a:r>
              <a:rPr b="1" i="1" lang="en-US" sz="3200" u="none">
                <a:solidFill>
                  <a:schemeClr val="dk1"/>
                </a:solidFill>
                <a:latin typeface="Times New Roman"/>
                <a:ea typeface="Times New Roman"/>
                <a:cs typeface="Times New Roman"/>
                <a:sym typeface="Times New Roman"/>
              </a:rPr>
              <a:t>Continued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5"/>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459" name="Google Shape;459;p25"/>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60" name="Google Shape;460;p2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61" name="Google Shape;461;p25"/>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62" name="Google Shape;462;p2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63" name="Google Shape;463;p2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64" name="Google Shape;464;p25"/>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65" name="Google Shape;465;p2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66" name="Google Shape;466;p25"/>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5.1.3    </a:t>
            </a:r>
            <a:r>
              <a:rPr b="1" i="1" lang="en-US" sz="3200" u="none">
                <a:solidFill>
                  <a:schemeClr val="dk1"/>
                </a:solidFill>
                <a:latin typeface="Times New Roman"/>
                <a:ea typeface="Times New Roman"/>
                <a:cs typeface="Times New Roman"/>
                <a:sym typeface="Times New Roman"/>
              </a:rPr>
              <a:t>Continued</a:t>
            </a:r>
            <a:endParaRPr/>
          </a:p>
        </p:txBody>
      </p:sp>
      <p:sp>
        <p:nvSpPr>
          <p:cNvPr id="467" name="Google Shape;467;p25"/>
          <p:cNvSpPr txBox="1"/>
          <p:nvPr/>
        </p:nvSpPr>
        <p:spPr>
          <a:xfrm>
            <a:off x="152400" y="1066800"/>
            <a:ext cx="43703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Circular Shift</a:t>
            </a:r>
            <a:endParaRPr/>
          </a:p>
        </p:txBody>
      </p:sp>
      <p:sp>
        <p:nvSpPr>
          <p:cNvPr id="468" name="Google Shape;468;p25"/>
          <p:cNvSpPr txBox="1"/>
          <p:nvPr/>
        </p:nvSpPr>
        <p:spPr>
          <a:xfrm>
            <a:off x="228600" y="1474787"/>
            <a:ext cx="8686800" cy="9461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Another component found in some modern block ciphers is the circular shift operation. </a:t>
            </a:r>
            <a:endParaRPr/>
          </a:p>
        </p:txBody>
      </p:sp>
      <p:sp>
        <p:nvSpPr>
          <p:cNvPr id="469" name="Google Shape;469;p25"/>
          <p:cNvSpPr txBox="1"/>
          <p:nvPr/>
        </p:nvSpPr>
        <p:spPr>
          <a:xfrm>
            <a:off x="1181100" y="2971800"/>
            <a:ext cx="69262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5.10  </a:t>
            </a:r>
            <a:r>
              <a:rPr b="1" i="1" lang="en-US" sz="2000" u="none">
                <a:solidFill>
                  <a:schemeClr val="dk1"/>
                </a:solidFill>
                <a:latin typeface="Times New Roman"/>
                <a:ea typeface="Times New Roman"/>
                <a:cs typeface="Times New Roman"/>
                <a:sym typeface="Times New Roman"/>
              </a:rPr>
              <a:t>Circular shifting an 8-bit word to the left or right</a:t>
            </a:r>
            <a:endParaRPr/>
          </a:p>
        </p:txBody>
      </p:sp>
      <p:pic>
        <p:nvPicPr>
          <p:cNvPr id="470" name="Google Shape;470;p25"/>
          <p:cNvPicPr preferRelativeResize="0"/>
          <p:nvPr/>
        </p:nvPicPr>
        <p:blipFill rotWithShape="1">
          <a:blip r:embed="rId3">
            <a:alphaModFix/>
          </a:blip>
          <a:srcRect b="0" l="0" r="0" t="0"/>
          <a:stretch/>
        </p:blipFill>
        <p:spPr>
          <a:xfrm>
            <a:off x="1193800" y="3840162"/>
            <a:ext cx="6197600" cy="256063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6"/>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476" name="Google Shape;476;p26"/>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77" name="Google Shape;477;p2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78" name="Google Shape;478;p26"/>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79" name="Google Shape;479;p2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80" name="Google Shape;480;p2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81" name="Google Shape;481;p26"/>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82" name="Google Shape;482;p2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83" name="Google Shape;483;p26"/>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5.1.3    </a:t>
            </a:r>
            <a:r>
              <a:rPr b="1" i="1" lang="en-US" sz="3200" u="none">
                <a:solidFill>
                  <a:schemeClr val="dk1"/>
                </a:solidFill>
                <a:latin typeface="Times New Roman"/>
                <a:ea typeface="Times New Roman"/>
                <a:cs typeface="Times New Roman"/>
                <a:sym typeface="Times New Roman"/>
              </a:rPr>
              <a:t>Continued</a:t>
            </a:r>
            <a:endParaRPr/>
          </a:p>
        </p:txBody>
      </p:sp>
      <p:sp>
        <p:nvSpPr>
          <p:cNvPr id="484" name="Google Shape;484;p26"/>
          <p:cNvSpPr txBox="1"/>
          <p:nvPr/>
        </p:nvSpPr>
        <p:spPr>
          <a:xfrm>
            <a:off x="304800" y="990600"/>
            <a:ext cx="43703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Swap</a:t>
            </a:r>
            <a:endParaRPr/>
          </a:p>
        </p:txBody>
      </p:sp>
      <p:sp>
        <p:nvSpPr>
          <p:cNvPr id="485" name="Google Shape;485;p26"/>
          <p:cNvSpPr txBox="1"/>
          <p:nvPr/>
        </p:nvSpPr>
        <p:spPr>
          <a:xfrm>
            <a:off x="228600" y="1416050"/>
            <a:ext cx="8686800" cy="9461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swap operation is a special case of the circular shift operation where k = n/2. </a:t>
            </a:r>
            <a:endParaRPr/>
          </a:p>
        </p:txBody>
      </p:sp>
      <p:sp>
        <p:nvSpPr>
          <p:cNvPr id="486" name="Google Shape;486;p26"/>
          <p:cNvSpPr txBox="1"/>
          <p:nvPr/>
        </p:nvSpPr>
        <p:spPr>
          <a:xfrm>
            <a:off x="1858962" y="2667000"/>
            <a:ext cx="52276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5.11  </a:t>
            </a:r>
            <a:r>
              <a:rPr b="1" i="1" lang="en-US" sz="2000" u="none">
                <a:solidFill>
                  <a:schemeClr val="dk1"/>
                </a:solidFill>
                <a:latin typeface="Times New Roman"/>
                <a:ea typeface="Times New Roman"/>
                <a:cs typeface="Times New Roman"/>
                <a:sym typeface="Times New Roman"/>
              </a:rPr>
              <a:t>Swap operation on an 8-bit word</a:t>
            </a:r>
            <a:endParaRPr/>
          </a:p>
        </p:txBody>
      </p:sp>
      <p:pic>
        <p:nvPicPr>
          <p:cNvPr id="487" name="Google Shape;487;p26"/>
          <p:cNvPicPr preferRelativeResize="0"/>
          <p:nvPr/>
        </p:nvPicPr>
        <p:blipFill rotWithShape="1">
          <a:blip r:embed="rId3">
            <a:alphaModFix/>
          </a:blip>
          <a:srcRect b="0" l="0" r="0" t="0"/>
          <a:stretch/>
        </p:blipFill>
        <p:spPr>
          <a:xfrm>
            <a:off x="304800" y="3757612"/>
            <a:ext cx="8483600" cy="226218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7"/>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493" name="Google Shape;493;p27"/>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94" name="Google Shape;494;p2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95" name="Google Shape;495;p27"/>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96" name="Google Shape;496;p2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97" name="Google Shape;497;p2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98" name="Google Shape;498;p27"/>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499" name="Google Shape;499;p2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00" name="Google Shape;500;p27"/>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5.1.3    </a:t>
            </a:r>
            <a:r>
              <a:rPr b="1" i="1" lang="en-US" sz="3200" u="none">
                <a:solidFill>
                  <a:schemeClr val="dk1"/>
                </a:solidFill>
                <a:latin typeface="Times New Roman"/>
                <a:ea typeface="Times New Roman"/>
                <a:cs typeface="Times New Roman"/>
                <a:sym typeface="Times New Roman"/>
              </a:rPr>
              <a:t>Continued</a:t>
            </a:r>
            <a:endParaRPr/>
          </a:p>
        </p:txBody>
      </p:sp>
      <p:sp>
        <p:nvSpPr>
          <p:cNvPr id="501" name="Google Shape;501;p27"/>
          <p:cNvSpPr txBox="1"/>
          <p:nvPr/>
        </p:nvSpPr>
        <p:spPr>
          <a:xfrm>
            <a:off x="1116012" y="533400"/>
            <a:ext cx="43703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Split and Combine</a:t>
            </a:r>
            <a:endParaRPr/>
          </a:p>
        </p:txBody>
      </p:sp>
      <p:sp>
        <p:nvSpPr>
          <p:cNvPr id="502" name="Google Shape;502;p27"/>
          <p:cNvSpPr txBox="1"/>
          <p:nvPr/>
        </p:nvSpPr>
        <p:spPr>
          <a:xfrm>
            <a:off x="228600" y="1143000"/>
            <a:ext cx="8686800" cy="9461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Two other operations found in some block ciphers are split and combine. </a:t>
            </a:r>
            <a:endParaRPr/>
          </a:p>
        </p:txBody>
      </p:sp>
      <p:sp>
        <p:nvSpPr>
          <p:cNvPr id="503" name="Google Shape;503;p27"/>
          <p:cNvSpPr txBox="1"/>
          <p:nvPr/>
        </p:nvSpPr>
        <p:spPr>
          <a:xfrm>
            <a:off x="1143000" y="3200400"/>
            <a:ext cx="66484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5.12  </a:t>
            </a:r>
            <a:r>
              <a:rPr b="1" i="1" lang="en-US" sz="2000" u="none">
                <a:solidFill>
                  <a:schemeClr val="dk1"/>
                </a:solidFill>
                <a:latin typeface="Times New Roman"/>
                <a:ea typeface="Times New Roman"/>
                <a:cs typeface="Times New Roman"/>
                <a:sym typeface="Times New Roman"/>
              </a:rPr>
              <a:t>Split and combine operations on an 8-bit word</a:t>
            </a:r>
            <a:endParaRPr/>
          </a:p>
        </p:txBody>
      </p:sp>
      <p:pic>
        <p:nvPicPr>
          <p:cNvPr id="504" name="Google Shape;504;p27"/>
          <p:cNvPicPr preferRelativeResize="0"/>
          <p:nvPr/>
        </p:nvPicPr>
        <p:blipFill rotWithShape="1">
          <a:blip r:embed="rId3">
            <a:alphaModFix/>
          </a:blip>
          <a:srcRect b="0" l="0" r="0" t="0"/>
          <a:stretch/>
        </p:blipFill>
        <p:spPr>
          <a:xfrm>
            <a:off x="620712" y="4271962"/>
            <a:ext cx="7989887" cy="190023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28"/>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510" name="Google Shape;510;p28"/>
          <p:cNvSpPr txBox="1"/>
          <p:nvPr/>
        </p:nvSpPr>
        <p:spPr>
          <a:xfrm>
            <a:off x="1219200" y="533400"/>
            <a:ext cx="66484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5.12  </a:t>
            </a:r>
            <a:r>
              <a:rPr b="1" i="1" lang="en-US" sz="2000" u="none">
                <a:solidFill>
                  <a:schemeClr val="dk1"/>
                </a:solidFill>
                <a:latin typeface="Times New Roman"/>
                <a:ea typeface="Times New Roman"/>
                <a:cs typeface="Times New Roman"/>
                <a:sym typeface="Times New Roman"/>
              </a:rPr>
              <a:t>Split and combine operations on an 8-bit word</a:t>
            </a:r>
            <a:endParaRPr/>
          </a:p>
        </p:txBody>
      </p:sp>
      <p:pic>
        <p:nvPicPr>
          <p:cNvPr id="511" name="Google Shape;511;p28"/>
          <p:cNvPicPr preferRelativeResize="0"/>
          <p:nvPr/>
        </p:nvPicPr>
        <p:blipFill rotWithShape="1">
          <a:blip r:embed="rId3">
            <a:alphaModFix/>
          </a:blip>
          <a:srcRect b="0" l="0" r="0" t="0"/>
          <a:stretch/>
        </p:blipFill>
        <p:spPr>
          <a:xfrm>
            <a:off x="620712" y="2824162"/>
            <a:ext cx="7989887" cy="1900237"/>
          </a:xfrm>
          <a:prstGeom prst="rect">
            <a:avLst/>
          </a:prstGeom>
          <a:noFill/>
          <a:ln>
            <a:noFill/>
          </a:ln>
        </p:spPr>
      </p:pic>
      <p:sp>
        <p:nvSpPr>
          <p:cNvPr id="512" name="Google Shape;512;p28"/>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13" name="Google Shape;513;p28"/>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14" name="Google Shape;514;p28"/>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15" name="Google Shape;515;p28"/>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16" name="Google Shape;516;p28"/>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17" name="Google Shape;517;p28"/>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18" name="Google Shape;518;p28"/>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19" name="Google Shape;519;p28"/>
          <p:cNvSpPr txBox="1"/>
          <p:nvPr/>
        </p:nvSpPr>
        <p:spPr>
          <a:xfrm>
            <a:off x="1143000" y="0"/>
            <a:ext cx="29606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5.1.3  Continued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29"/>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525" name="Google Shape;525;p2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26" name="Google Shape;526;p2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27" name="Google Shape;527;p2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28" name="Google Shape;528;p2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29" name="Google Shape;529;p2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30" name="Google Shape;530;p2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31" name="Google Shape;531;p2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32" name="Google Shape;532;p29"/>
          <p:cNvSpPr txBox="1"/>
          <p:nvPr/>
        </p:nvSpPr>
        <p:spPr>
          <a:xfrm>
            <a:off x="228600" y="1123950"/>
            <a:ext cx="8686800" cy="180022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Shannon introduced the concept of a product cipher. A product cipher is a complex cipher combining substitution, permutation, and other components discussed in previous sections.</a:t>
            </a:r>
            <a:endParaRPr/>
          </a:p>
        </p:txBody>
      </p:sp>
      <p:sp>
        <p:nvSpPr>
          <p:cNvPr id="533" name="Google Shape;533;p29"/>
          <p:cNvSpPr txBox="1"/>
          <p:nvPr/>
        </p:nvSpPr>
        <p:spPr>
          <a:xfrm>
            <a:off x="1143000" y="0"/>
            <a:ext cx="39449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5.1.4  Product Ciphers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99" name="Google Shape;99;p3"/>
          <p:cNvSpPr txBox="1"/>
          <p:nvPr/>
        </p:nvSpPr>
        <p:spPr>
          <a:xfrm>
            <a:off x="0" y="0"/>
            <a:ext cx="9144000" cy="6858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0" name="Google Shape;100;p3"/>
          <p:cNvSpPr txBox="1"/>
          <p:nvPr/>
        </p:nvSpPr>
        <p:spPr>
          <a:xfrm>
            <a:off x="2736850" y="1600200"/>
            <a:ext cx="4044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5.1  </a:t>
            </a:r>
            <a:r>
              <a:rPr b="1" i="1" lang="en-US" sz="2000" u="none">
                <a:solidFill>
                  <a:schemeClr val="dk1"/>
                </a:solidFill>
                <a:latin typeface="Times New Roman"/>
                <a:ea typeface="Times New Roman"/>
                <a:cs typeface="Times New Roman"/>
                <a:sym typeface="Times New Roman"/>
              </a:rPr>
              <a:t>A modern block cipher</a:t>
            </a:r>
            <a:endParaRPr/>
          </a:p>
        </p:txBody>
      </p:sp>
      <p:pic>
        <p:nvPicPr>
          <p:cNvPr id="101" name="Google Shape;101;p3"/>
          <p:cNvPicPr preferRelativeResize="0"/>
          <p:nvPr/>
        </p:nvPicPr>
        <p:blipFill rotWithShape="1">
          <a:blip r:embed="rId3">
            <a:alphaModFix/>
          </a:blip>
          <a:srcRect b="0" l="0" r="0" t="0"/>
          <a:stretch/>
        </p:blipFill>
        <p:spPr>
          <a:xfrm>
            <a:off x="1147762" y="2366962"/>
            <a:ext cx="6700837" cy="2662237"/>
          </a:xfrm>
          <a:prstGeom prst="rect">
            <a:avLst/>
          </a:prstGeom>
          <a:noFill/>
          <a:ln>
            <a:noFill/>
          </a:ln>
        </p:spPr>
      </p:pic>
      <p:sp>
        <p:nvSpPr>
          <p:cNvPr id="102" name="Google Shape;102;p3"/>
          <p:cNvSpPr txBox="1"/>
          <p:nvPr/>
        </p:nvSpPr>
        <p:spPr>
          <a:xfrm>
            <a:off x="76200" y="30162"/>
            <a:ext cx="27574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New Roman"/>
              <a:buNone/>
            </a:pPr>
            <a:r>
              <a:rPr b="1" i="1" lang="en-US" sz="3200" u="none">
                <a:solidFill>
                  <a:schemeClr val="dk1"/>
                </a:solidFill>
                <a:latin typeface="Times New Roman"/>
                <a:ea typeface="Times New Roman"/>
                <a:cs typeface="Times New Roman"/>
                <a:sym typeface="Times New Roman"/>
              </a:rPr>
              <a:t>5.1</a:t>
            </a:r>
            <a:r>
              <a:rPr b="1" i="1" lang="en-US" sz="3200" u="none">
                <a:solidFill>
                  <a:schemeClr val="hlink"/>
                </a:solidFill>
                <a:latin typeface="Times New Roman"/>
                <a:ea typeface="Times New Roman"/>
                <a:cs typeface="Times New Roman"/>
                <a:sym typeface="Times New Roman"/>
              </a:rPr>
              <a:t>   </a:t>
            </a:r>
            <a:r>
              <a:rPr b="1" i="1" lang="en-US" sz="3200" u="none">
                <a:solidFill>
                  <a:schemeClr val="dk1"/>
                </a:solidFill>
                <a:latin typeface="Times New Roman"/>
                <a:ea typeface="Times New Roman"/>
                <a:cs typeface="Times New Roman"/>
                <a:sym typeface="Times New Roman"/>
              </a:rPr>
              <a:t>Continued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0"/>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539" name="Google Shape;539;p30"/>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40" name="Google Shape;540;p30"/>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41" name="Google Shape;541;p30"/>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42" name="Google Shape;542;p30"/>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43" name="Google Shape;543;p30"/>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44" name="Google Shape;544;p30"/>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45" name="Google Shape;545;p30"/>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46" name="Google Shape;546;p30"/>
          <p:cNvSpPr txBox="1"/>
          <p:nvPr/>
        </p:nvSpPr>
        <p:spPr>
          <a:xfrm>
            <a:off x="228600" y="1123950"/>
            <a:ext cx="8686800" cy="13731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folHlink"/>
              </a:buClr>
              <a:buSzPts val="2800"/>
              <a:buFont typeface="Times New Roman"/>
              <a:buNone/>
            </a:pPr>
            <a:r>
              <a:rPr b="1" i="1" lang="en-US" sz="2800" u="none">
                <a:solidFill>
                  <a:schemeClr val="folHlink"/>
                </a:solidFill>
                <a:latin typeface="Times New Roman"/>
                <a:ea typeface="Times New Roman"/>
                <a:cs typeface="Times New Roman"/>
                <a:sym typeface="Times New Roman"/>
              </a:rPr>
              <a:t>Diffusion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idea of diffusion is to hide the relationship between the ciphertext and the plaintext. </a:t>
            </a:r>
            <a:endParaRPr/>
          </a:p>
        </p:txBody>
      </p:sp>
      <p:sp>
        <p:nvSpPr>
          <p:cNvPr id="547" name="Google Shape;547;p30"/>
          <p:cNvSpPr txBox="1"/>
          <p:nvPr/>
        </p:nvSpPr>
        <p:spPr>
          <a:xfrm>
            <a:off x="1143000" y="0"/>
            <a:ext cx="29606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5.1.4  </a:t>
            </a:r>
            <a:r>
              <a:rPr b="1" i="1" lang="en-US" sz="3200" u="none">
                <a:solidFill>
                  <a:schemeClr val="dk1"/>
                </a:solidFill>
                <a:latin typeface="Times New Roman"/>
                <a:ea typeface="Times New Roman"/>
                <a:cs typeface="Times New Roman"/>
                <a:sym typeface="Times New Roman"/>
              </a:rPr>
              <a:t>Continued</a:t>
            </a:r>
            <a:endParaRPr/>
          </a:p>
        </p:txBody>
      </p:sp>
      <p:sp>
        <p:nvSpPr>
          <p:cNvPr id="548" name="Google Shape;548;p30"/>
          <p:cNvSpPr txBox="1"/>
          <p:nvPr/>
        </p:nvSpPr>
        <p:spPr>
          <a:xfrm>
            <a:off x="457200" y="3505200"/>
            <a:ext cx="8077200" cy="94615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Diffusion hides the relationship between the ciphertext and the plaintext.</a:t>
            </a:r>
            <a:endParaRPr/>
          </a:p>
        </p:txBody>
      </p:sp>
      <p:grpSp>
        <p:nvGrpSpPr>
          <p:cNvPr id="549" name="Google Shape;549;p30"/>
          <p:cNvGrpSpPr/>
          <p:nvPr/>
        </p:nvGrpSpPr>
        <p:grpSpPr>
          <a:xfrm>
            <a:off x="457200" y="2819400"/>
            <a:ext cx="1143000" cy="566737"/>
            <a:chOff x="1200" y="1248"/>
            <a:chExt cx="720" cy="357"/>
          </a:xfrm>
        </p:grpSpPr>
        <p:pic>
          <p:nvPicPr>
            <p:cNvPr id="550" name="Google Shape;550;p30"/>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551" name="Google Shape;551;p30"/>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cxnSp>
        <p:nvCxnSpPr>
          <p:cNvPr id="552" name="Google Shape;552;p30"/>
          <p:cNvCxnSpPr/>
          <p:nvPr/>
        </p:nvCxnSpPr>
        <p:spPr>
          <a:xfrm>
            <a:off x="457200" y="3429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553" name="Google Shape;553;p30"/>
          <p:cNvCxnSpPr/>
          <p:nvPr/>
        </p:nvCxnSpPr>
        <p:spPr>
          <a:xfrm>
            <a:off x="457200" y="4572000"/>
            <a:ext cx="8153400" cy="0"/>
          </a:xfrm>
          <a:prstGeom prst="straightConnector1">
            <a:avLst/>
          </a:prstGeom>
          <a:noFill/>
          <a:ln cap="flat" cmpd="sng" w="76200">
            <a:solidFill>
              <a:srgbClr val="009900"/>
            </a:solidFill>
            <a:prstDash val="solid"/>
            <a:miter lim="800000"/>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1"/>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559" name="Google Shape;559;p3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60" name="Google Shape;560;p3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61" name="Google Shape;561;p3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62" name="Google Shape;562;p3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63" name="Google Shape;563;p3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64" name="Google Shape;564;p3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65" name="Google Shape;565;p3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66" name="Google Shape;566;p31"/>
          <p:cNvSpPr txBox="1"/>
          <p:nvPr/>
        </p:nvSpPr>
        <p:spPr>
          <a:xfrm>
            <a:off x="228600" y="1123950"/>
            <a:ext cx="8686800" cy="13731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folHlink"/>
              </a:buClr>
              <a:buSzPts val="2800"/>
              <a:buFont typeface="Times New Roman"/>
              <a:buNone/>
            </a:pPr>
            <a:r>
              <a:rPr b="1" i="1" lang="en-US" sz="2800" u="none">
                <a:solidFill>
                  <a:schemeClr val="folHlink"/>
                </a:solidFill>
                <a:latin typeface="Times New Roman"/>
                <a:ea typeface="Times New Roman"/>
                <a:cs typeface="Times New Roman"/>
                <a:sym typeface="Times New Roman"/>
              </a:rPr>
              <a:t>Confusion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idea of confusion is to hide the relationship between the ciphertext and the key. </a:t>
            </a:r>
            <a:endParaRPr/>
          </a:p>
        </p:txBody>
      </p:sp>
      <p:sp>
        <p:nvSpPr>
          <p:cNvPr id="567" name="Google Shape;567;p31"/>
          <p:cNvSpPr txBox="1"/>
          <p:nvPr/>
        </p:nvSpPr>
        <p:spPr>
          <a:xfrm>
            <a:off x="1143000" y="0"/>
            <a:ext cx="29606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5.1.4  </a:t>
            </a:r>
            <a:r>
              <a:rPr b="1" i="1" lang="en-US" sz="3200" u="none">
                <a:solidFill>
                  <a:schemeClr val="dk1"/>
                </a:solidFill>
                <a:latin typeface="Times New Roman"/>
                <a:ea typeface="Times New Roman"/>
                <a:cs typeface="Times New Roman"/>
                <a:sym typeface="Times New Roman"/>
              </a:rPr>
              <a:t>Continued</a:t>
            </a:r>
            <a:endParaRPr/>
          </a:p>
        </p:txBody>
      </p:sp>
      <p:sp>
        <p:nvSpPr>
          <p:cNvPr id="568" name="Google Shape;568;p31"/>
          <p:cNvSpPr txBox="1"/>
          <p:nvPr/>
        </p:nvSpPr>
        <p:spPr>
          <a:xfrm>
            <a:off x="457200" y="3733800"/>
            <a:ext cx="8077200" cy="94615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Confusion hides the relationship between the ciphertext and the key.</a:t>
            </a:r>
            <a:endParaRPr/>
          </a:p>
        </p:txBody>
      </p:sp>
      <p:grpSp>
        <p:nvGrpSpPr>
          <p:cNvPr id="569" name="Google Shape;569;p31"/>
          <p:cNvGrpSpPr/>
          <p:nvPr/>
        </p:nvGrpSpPr>
        <p:grpSpPr>
          <a:xfrm>
            <a:off x="457200" y="3048000"/>
            <a:ext cx="1143000" cy="566737"/>
            <a:chOff x="1200" y="1248"/>
            <a:chExt cx="720" cy="357"/>
          </a:xfrm>
        </p:grpSpPr>
        <p:pic>
          <p:nvPicPr>
            <p:cNvPr id="570" name="Google Shape;570;p31"/>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571" name="Google Shape;571;p31"/>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cxnSp>
        <p:nvCxnSpPr>
          <p:cNvPr id="572" name="Google Shape;572;p31"/>
          <p:cNvCxnSpPr/>
          <p:nvPr/>
        </p:nvCxnSpPr>
        <p:spPr>
          <a:xfrm>
            <a:off x="457200" y="36576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573" name="Google Shape;573;p31"/>
          <p:cNvCxnSpPr/>
          <p:nvPr/>
        </p:nvCxnSpPr>
        <p:spPr>
          <a:xfrm>
            <a:off x="457200" y="4800600"/>
            <a:ext cx="8153400" cy="0"/>
          </a:xfrm>
          <a:prstGeom prst="straightConnector1">
            <a:avLst/>
          </a:prstGeom>
          <a:noFill/>
          <a:ln cap="flat" cmpd="sng" w="76200">
            <a:solidFill>
              <a:srgbClr val="009900"/>
            </a:solidFill>
            <a:prstDash val="solid"/>
            <a:miter lim="800000"/>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32"/>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579" name="Google Shape;579;p32"/>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80" name="Google Shape;580;p3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81" name="Google Shape;581;p32"/>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82" name="Google Shape;582;p3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83" name="Google Shape;583;p3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84" name="Google Shape;584;p32"/>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85" name="Google Shape;585;p3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86" name="Google Shape;586;p32"/>
          <p:cNvSpPr txBox="1"/>
          <p:nvPr/>
        </p:nvSpPr>
        <p:spPr>
          <a:xfrm>
            <a:off x="228600" y="1123950"/>
            <a:ext cx="8686800" cy="180022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folHlink"/>
              </a:buClr>
              <a:buSzPts val="2800"/>
              <a:buFont typeface="Times New Roman"/>
              <a:buNone/>
            </a:pPr>
            <a:r>
              <a:rPr b="1" i="1" lang="en-US" sz="2800" u="none">
                <a:solidFill>
                  <a:schemeClr val="folHlink"/>
                </a:solidFill>
                <a:latin typeface="Times New Roman"/>
                <a:ea typeface="Times New Roman"/>
                <a:cs typeface="Times New Roman"/>
                <a:sym typeface="Times New Roman"/>
              </a:rPr>
              <a:t>Rounds</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Diffusion and confusion can be achieved using iterated product ciphers where each iteration is a combination of S-boxes, P-boxes, and other components. </a:t>
            </a:r>
            <a:endParaRPr/>
          </a:p>
        </p:txBody>
      </p:sp>
      <p:sp>
        <p:nvSpPr>
          <p:cNvPr id="587" name="Google Shape;587;p32"/>
          <p:cNvSpPr txBox="1"/>
          <p:nvPr/>
        </p:nvSpPr>
        <p:spPr>
          <a:xfrm>
            <a:off x="1143000" y="0"/>
            <a:ext cx="29606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5.1.4  </a:t>
            </a:r>
            <a:r>
              <a:rPr b="1" i="1" lang="en-US" sz="3200" u="none">
                <a:solidFill>
                  <a:schemeClr val="dk1"/>
                </a:solidFill>
                <a:latin typeface="Times New Roman"/>
                <a:ea typeface="Times New Roman"/>
                <a:cs typeface="Times New Roman"/>
                <a:sym typeface="Times New Roman"/>
              </a:rPr>
              <a:t>Continued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3"/>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593" name="Google Shape;593;p33"/>
          <p:cNvSpPr txBox="1"/>
          <p:nvPr/>
        </p:nvSpPr>
        <p:spPr>
          <a:xfrm>
            <a:off x="1844675" y="609600"/>
            <a:ext cx="56991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5.13  </a:t>
            </a:r>
            <a:r>
              <a:rPr b="1" i="1" lang="en-US" sz="2000" u="none">
                <a:solidFill>
                  <a:schemeClr val="dk1"/>
                </a:solidFill>
                <a:latin typeface="Times New Roman"/>
                <a:ea typeface="Times New Roman"/>
                <a:cs typeface="Times New Roman"/>
                <a:sym typeface="Times New Roman"/>
              </a:rPr>
              <a:t>A product cipher made of two rounds</a:t>
            </a:r>
            <a:endParaRPr/>
          </a:p>
        </p:txBody>
      </p:sp>
      <p:pic>
        <p:nvPicPr>
          <p:cNvPr id="594" name="Google Shape;594;p33"/>
          <p:cNvPicPr preferRelativeResize="0"/>
          <p:nvPr/>
        </p:nvPicPr>
        <p:blipFill rotWithShape="1">
          <a:blip r:embed="rId3">
            <a:alphaModFix/>
          </a:blip>
          <a:srcRect b="0" l="0" r="0" t="0"/>
          <a:stretch/>
        </p:blipFill>
        <p:spPr>
          <a:xfrm>
            <a:off x="2438400" y="1228725"/>
            <a:ext cx="4918075" cy="5400675"/>
          </a:xfrm>
          <a:prstGeom prst="rect">
            <a:avLst/>
          </a:prstGeom>
          <a:noFill/>
          <a:ln>
            <a:noFill/>
          </a:ln>
        </p:spPr>
      </p:pic>
      <p:sp>
        <p:nvSpPr>
          <p:cNvPr id="595" name="Google Shape;595;p33"/>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96" name="Google Shape;596;p33"/>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97" name="Google Shape;597;p33"/>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98" name="Google Shape;598;p33"/>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599" name="Google Shape;599;p33"/>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00" name="Google Shape;600;p33"/>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01" name="Google Shape;601;p33"/>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02" name="Google Shape;602;p33"/>
          <p:cNvSpPr txBox="1"/>
          <p:nvPr/>
        </p:nvSpPr>
        <p:spPr>
          <a:xfrm>
            <a:off x="1143000" y="0"/>
            <a:ext cx="29606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5.1.4  </a:t>
            </a:r>
            <a:r>
              <a:rPr b="1" i="1" lang="en-US" sz="3200" u="none">
                <a:solidFill>
                  <a:schemeClr val="dk1"/>
                </a:solidFill>
                <a:latin typeface="Times New Roman"/>
                <a:ea typeface="Times New Roman"/>
                <a:cs typeface="Times New Roman"/>
                <a:sym typeface="Times New Roman"/>
              </a:rPr>
              <a:t>Continued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34"/>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608" name="Google Shape;608;p34"/>
          <p:cNvSpPr txBox="1"/>
          <p:nvPr/>
        </p:nvSpPr>
        <p:spPr>
          <a:xfrm>
            <a:off x="1212850" y="533400"/>
            <a:ext cx="61912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5.14  </a:t>
            </a:r>
            <a:r>
              <a:rPr b="1" i="1" lang="en-US" sz="2000" u="none">
                <a:solidFill>
                  <a:schemeClr val="dk1"/>
                </a:solidFill>
                <a:latin typeface="Times New Roman"/>
                <a:ea typeface="Times New Roman"/>
                <a:cs typeface="Times New Roman"/>
                <a:sym typeface="Times New Roman"/>
              </a:rPr>
              <a:t>Diffusion and confusion in a block cipher</a:t>
            </a:r>
            <a:endParaRPr/>
          </a:p>
        </p:txBody>
      </p:sp>
      <p:pic>
        <p:nvPicPr>
          <p:cNvPr id="609" name="Google Shape;609;p34"/>
          <p:cNvPicPr preferRelativeResize="0"/>
          <p:nvPr/>
        </p:nvPicPr>
        <p:blipFill rotWithShape="1">
          <a:blip r:embed="rId3">
            <a:alphaModFix/>
          </a:blip>
          <a:srcRect b="0" l="0" r="0" t="0"/>
          <a:stretch/>
        </p:blipFill>
        <p:spPr>
          <a:xfrm>
            <a:off x="2566987" y="1387475"/>
            <a:ext cx="4214812" cy="4479925"/>
          </a:xfrm>
          <a:prstGeom prst="rect">
            <a:avLst/>
          </a:prstGeom>
          <a:noFill/>
          <a:ln>
            <a:noFill/>
          </a:ln>
        </p:spPr>
      </p:pic>
      <p:sp>
        <p:nvSpPr>
          <p:cNvPr id="610" name="Google Shape;610;p3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11" name="Google Shape;611;p3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12" name="Google Shape;612;p3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13" name="Google Shape;613;p3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14" name="Google Shape;614;p3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15" name="Google Shape;615;p3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16" name="Google Shape;616;p3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17" name="Google Shape;617;p34"/>
          <p:cNvSpPr txBox="1"/>
          <p:nvPr/>
        </p:nvSpPr>
        <p:spPr>
          <a:xfrm>
            <a:off x="1143000" y="0"/>
            <a:ext cx="29606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5.1.4  </a:t>
            </a:r>
            <a:r>
              <a:rPr b="1" i="1" lang="en-US" sz="3200" u="none">
                <a:solidFill>
                  <a:schemeClr val="dk1"/>
                </a:solidFill>
                <a:latin typeface="Times New Roman"/>
                <a:ea typeface="Times New Roman"/>
                <a:cs typeface="Times New Roman"/>
                <a:sym typeface="Times New Roman"/>
              </a:rPr>
              <a:t>Continued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5"/>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623" name="Google Shape;623;p35"/>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24" name="Google Shape;624;p3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25" name="Google Shape;625;p35"/>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26" name="Google Shape;626;p3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27" name="Google Shape;627;p3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28" name="Google Shape;628;p35"/>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29" name="Google Shape;629;p3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30" name="Google Shape;630;p35"/>
          <p:cNvSpPr txBox="1"/>
          <p:nvPr/>
        </p:nvSpPr>
        <p:spPr>
          <a:xfrm>
            <a:off x="228600" y="1123950"/>
            <a:ext cx="8686800" cy="2654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Modern block ciphers are all product ciphers, but they are divided into two classes. </a:t>
            </a:r>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1.</a:t>
            </a:r>
            <a:r>
              <a:rPr b="1" i="1" lang="en-US" sz="2800" u="none">
                <a:solidFill>
                  <a:schemeClr val="dk1"/>
                </a:solidFill>
                <a:latin typeface="Times New Roman"/>
                <a:ea typeface="Times New Roman"/>
                <a:cs typeface="Times New Roman"/>
                <a:sym typeface="Times New Roman"/>
              </a:rPr>
              <a:t> Feistel ciphers</a:t>
            </a:r>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 Non-Feistel ciphers</a:t>
            </a:r>
            <a:endParaRPr/>
          </a:p>
        </p:txBody>
      </p:sp>
      <p:sp>
        <p:nvSpPr>
          <p:cNvPr id="631" name="Google Shape;631;p35"/>
          <p:cNvSpPr txBox="1"/>
          <p:nvPr/>
        </p:nvSpPr>
        <p:spPr>
          <a:xfrm>
            <a:off x="1143000" y="0"/>
            <a:ext cx="65547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5.1.5  Two Classes of Product Ciphers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36"/>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637" name="Google Shape;637;p36"/>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38" name="Google Shape;638;p3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39" name="Google Shape;639;p36"/>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40" name="Google Shape;640;p3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41" name="Google Shape;641;p3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42" name="Google Shape;642;p36"/>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43" name="Google Shape;643;p3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44" name="Google Shape;644;p36"/>
          <p:cNvSpPr txBox="1"/>
          <p:nvPr/>
        </p:nvSpPr>
        <p:spPr>
          <a:xfrm>
            <a:off x="228600" y="1123950"/>
            <a:ext cx="8686800" cy="222726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folHlink"/>
              </a:buClr>
              <a:buSzPts val="2800"/>
              <a:buFont typeface="Times New Roman"/>
              <a:buNone/>
            </a:pPr>
            <a:r>
              <a:rPr b="1" i="1" lang="en-US" sz="2800" u="none">
                <a:solidFill>
                  <a:schemeClr val="folHlink"/>
                </a:solidFill>
                <a:latin typeface="Times New Roman"/>
                <a:ea typeface="Times New Roman"/>
                <a:cs typeface="Times New Roman"/>
                <a:sym typeface="Times New Roman"/>
              </a:rPr>
              <a:t>Feistel Ciphers</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Feistel designed a very intelligent and interesting cipher that has been used for decades. A Feistel cipher can have three types of components: </a:t>
            </a:r>
            <a:r>
              <a:rPr b="1" i="1" lang="en-US" sz="2800" u="none">
                <a:solidFill>
                  <a:schemeClr val="hlink"/>
                </a:solidFill>
                <a:latin typeface="Times New Roman"/>
                <a:ea typeface="Times New Roman"/>
                <a:cs typeface="Times New Roman"/>
                <a:sym typeface="Times New Roman"/>
              </a:rPr>
              <a:t>self-invertible</a:t>
            </a:r>
            <a:r>
              <a:rPr b="1" i="1" lang="en-US" sz="2800" u="none">
                <a:solidFill>
                  <a:schemeClr val="dk1"/>
                </a:solidFill>
                <a:latin typeface="Times New Roman"/>
                <a:ea typeface="Times New Roman"/>
                <a:cs typeface="Times New Roman"/>
                <a:sym typeface="Times New Roman"/>
              </a:rPr>
              <a:t>, </a:t>
            </a:r>
            <a:r>
              <a:rPr b="1" i="1" lang="en-US" sz="2800" u="none">
                <a:solidFill>
                  <a:schemeClr val="hlink"/>
                </a:solidFill>
                <a:latin typeface="Times New Roman"/>
                <a:ea typeface="Times New Roman"/>
                <a:cs typeface="Times New Roman"/>
                <a:sym typeface="Times New Roman"/>
              </a:rPr>
              <a:t>invertible</a:t>
            </a:r>
            <a:r>
              <a:rPr b="1" i="1" lang="en-US" sz="2800" u="none">
                <a:solidFill>
                  <a:schemeClr val="dk1"/>
                </a:solidFill>
                <a:latin typeface="Times New Roman"/>
                <a:ea typeface="Times New Roman"/>
                <a:cs typeface="Times New Roman"/>
                <a:sym typeface="Times New Roman"/>
              </a:rPr>
              <a:t>, </a:t>
            </a:r>
            <a:r>
              <a:rPr b="1" i="1" lang="en-US" sz="2800" u="none">
                <a:solidFill>
                  <a:schemeClr val="hlink"/>
                </a:solidFill>
                <a:latin typeface="Times New Roman"/>
                <a:ea typeface="Times New Roman"/>
                <a:cs typeface="Times New Roman"/>
                <a:sym typeface="Times New Roman"/>
              </a:rPr>
              <a:t>and</a:t>
            </a:r>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noninvertible</a:t>
            </a:r>
            <a:r>
              <a:rPr b="1" i="1" lang="en-US" sz="2800" u="none">
                <a:solidFill>
                  <a:schemeClr val="dk1"/>
                </a:solidFill>
                <a:latin typeface="Times New Roman"/>
                <a:ea typeface="Times New Roman"/>
                <a:cs typeface="Times New Roman"/>
                <a:sym typeface="Times New Roman"/>
              </a:rPr>
              <a:t>. </a:t>
            </a:r>
            <a:endParaRPr/>
          </a:p>
        </p:txBody>
      </p:sp>
      <p:sp>
        <p:nvSpPr>
          <p:cNvPr id="645" name="Google Shape;645;p36"/>
          <p:cNvSpPr txBox="1"/>
          <p:nvPr/>
        </p:nvSpPr>
        <p:spPr>
          <a:xfrm>
            <a:off x="1143000" y="0"/>
            <a:ext cx="29606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5.1.5  </a:t>
            </a:r>
            <a:r>
              <a:rPr b="1" i="1" lang="en-US" sz="3200" u="none">
                <a:solidFill>
                  <a:schemeClr val="dk1"/>
                </a:solidFill>
                <a:latin typeface="Times New Roman"/>
                <a:ea typeface="Times New Roman"/>
                <a:cs typeface="Times New Roman"/>
                <a:sym typeface="Times New Roman"/>
              </a:rPr>
              <a:t>Continued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37"/>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651" name="Google Shape;651;p37"/>
          <p:cNvSpPr txBox="1"/>
          <p:nvPr/>
        </p:nvSpPr>
        <p:spPr>
          <a:xfrm>
            <a:off x="1117600" y="990600"/>
            <a:ext cx="60896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5.15  </a:t>
            </a:r>
            <a:r>
              <a:rPr b="1" i="1" lang="en-US" sz="2000" u="none">
                <a:solidFill>
                  <a:schemeClr val="dk1"/>
                </a:solidFill>
                <a:latin typeface="Times New Roman"/>
                <a:ea typeface="Times New Roman"/>
                <a:cs typeface="Times New Roman"/>
                <a:sym typeface="Times New Roman"/>
              </a:rPr>
              <a:t>The first thought in Feistel cipher design</a:t>
            </a:r>
            <a:endParaRPr/>
          </a:p>
        </p:txBody>
      </p:sp>
      <p:pic>
        <p:nvPicPr>
          <p:cNvPr id="652" name="Google Shape;652;p37"/>
          <p:cNvPicPr preferRelativeResize="0"/>
          <p:nvPr/>
        </p:nvPicPr>
        <p:blipFill rotWithShape="1">
          <a:blip r:embed="rId3">
            <a:alphaModFix/>
          </a:blip>
          <a:srcRect b="0" l="0" r="0" t="0"/>
          <a:stretch/>
        </p:blipFill>
        <p:spPr>
          <a:xfrm>
            <a:off x="998537" y="1752600"/>
            <a:ext cx="7231062" cy="2754312"/>
          </a:xfrm>
          <a:prstGeom prst="rect">
            <a:avLst/>
          </a:prstGeom>
          <a:noFill/>
          <a:ln>
            <a:noFill/>
          </a:ln>
        </p:spPr>
      </p:pic>
      <p:sp>
        <p:nvSpPr>
          <p:cNvPr id="653" name="Google Shape;653;p37"/>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54" name="Google Shape;654;p3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55" name="Google Shape;655;p37"/>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56" name="Google Shape;656;p3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57" name="Google Shape;657;p3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58" name="Google Shape;658;p37"/>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59" name="Google Shape;659;p3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60" name="Google Shape;660;p37"/>
          <p:cNvSpPr txBox="1"/>
          <p:nvPr/>
        </p:nvSpPr>
        <p:spPr>
          <a:xfrm>
            <a:off x="1143000" y="0"/>
            <a:ext cx="29606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5.1.5  </a:t>
            </a:r>
            <a:r>
              <a:rPr b="1" i="1" lang="en-US" sz="3200" u="none">
                <a:solidFill>
                  <a:schemeClr val="dk1"/>
                </a:solidFill>
                <a:latin typeface="Times New Roman"/>
                <a:ea typeface="Times New Roman"/>
                <a:cs typeface="Times New Roman"/>
                <a:sym typeface="Times New Roman"/>
              </a:rPr>
              <a:t>Continued</a:t>
            </a:r>
            <a:endParaRPr/>
          </a:p>
        </p:txBody>
      </p:sp>
      <p:sp>
        <p:nvSpPr>
          <p:cNvPr id="661" name="Google Shape;661;p37"/>
          <p:cNvSpPr txBox="1"/>
          <p:nvPr/>
        </p:nvSpPr>
        <p:spPr>
          <a:xfrm>
            <a:off x="457200" y="5486400"/>
            <a:ext cx="8077200" cy="94615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Diffusion hides the relationship between the ciphertext and the plaintext.</a:t>
            </a:r>
            <a:endParaRPr/>
          </a:p>
        </p:txBody>
      </p:sp>
      <p:grpSp>
        <p:nvGrpSpPr>
          <p:cNvPr id="662" name="Google Shape;662;p37"/>
          <p:cNvGrpSpPr/>
          <p:nvPr/>
        </p:nvGrpSpPr>
        <p:grpSpPr>
          <a:xfrm>
            <a:off x="457200" y="4800600"/>
            <a:ext cx="1143000" cy="566737"/>
            <a:chOff x="1200" y="1248"/>
            <a:chExt cx="720" cy="357"/>
          </a:xfrm>
        </p:grpSpPr>
        <p:pic>
          <p:nvPicPr>
            <p:cNvPr id="663" name="Google Shape;663;p37"/>
            <p:cNvPicPr preferRelativeResize="0"/>
            <p:nvPr/>
          </p:nvPicPr>
          <p:blipFill rotWithShape="1">
            <a:blip r:embed="rId4">
              <a:alphaModFix/>
            </a:blip>
            <a:srcRect b="0" l="0" r="0" t="0"/>
            <a:stretch/>
          </p:blipFill>
          <p:spPr>
            <a:xfrm>
              <a:off x="1200" y="1248"/>
              <a:ext cx="720" cy="357"/>
            </a:xfrm>
            <a:prstGeom prst="rect">
              <a:avLst/>
            </a:prstGeom>
            <a:noFill/>
            <a:ln>
              <a:noFill/>
            </a:ln>
          </p:spPr>
        </p:pic>
        <p:sp>
          <p:nvSpPr>
            <p:cNvPr id="664" name="Google Shape;664;p37"/>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cxnSp>
        <p:nvCxnSpPr>
          <p:cNvPr id="665" name="Google Shape;665;p37"/>
          <p:cNvCxnSpPr/>
          <p:nvPr/>
        </p:nvCxnSpPr>
        <p:spPr>
          <a:xfrm>
            <a:off x="457200" y="54102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666" name="Google Shape;666;p37"/>
          <p:cNvCxnSpPr/>
          <p:nvPr/>
        </p:nvCxnSpPr>
        <p:spPr>
          <a:xfrm>
            <a:off x="457200" y="6553200"/>
            <a:ext cx="8153400" cy="0"/>
          </a:xfrm>
          <a:prstGeom prst="straightConnector1">
            <a:avLst/>
          </a:prstGeom>
          <a:noFill/>
          <a:ln cap="flat" cmpd="sng" w="76200">
            <a:solidFill>
              <a:srgbClr val="009900"/>
            </a:solidFill>
            <a:prstDash val="solid"/>
            <a:miter lim="800000"/>
            <a:headEnd len="med" w="med" type="none"/>
            <a:tailEnd len="med" w="med"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38"/>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672" name="Google Shape;672;p38"/>
          <p:cNvSpPr txBox="1"/>
          <p:nvPr/>
        </p:nvSpPr>
        <p:spPr>
          <a:xfrm>
            <a:off x="1143000" y="533400"/>
            <a:ext cx="1944687"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5.12</a:t>
            </a:r>
            <a:endParaRPr/>
          </a:p>
        </p:txBody>
      </p:sp>
      <p:sp>
        <p:nvSpPr>
          <p:cNvPr id="673" name="Google Shape;673;p38"/>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74" name="Google Shape;674;p38"/>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75" name="Google Shape;675;p38"/>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76" name="Google Shape;676;p38"/>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77" name="Google Shape;677;p38"/>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78" name="Google Shape;678;p38"/>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79" name="Google Shape;679;p38"/>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80" name="Google Shape;680;p38"/>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5.1.3    </a:t>
            </a:r>
            <a:r>
              <a:rPr b="1" i="1" lang="en-US" sz="3200" u="none">
                <a:solidFill>
                  <a:schemeClr val="dk1"/>
                </a:solidFill>
                <a:latin typeface="Times New Roman"/>
                <a:ea typeface="Times New Roman"/>
                <a:cs typeface="Times New Roman"/>
                <a:sym typeface="Times New Roman"/>
              </a:rPr>
              <a:t>Continued</a:t>
            </a:r>
            <a:endParaRPr/>
          </a:p>
        </p:txBody>
      </p:sp>
      <p:sp>
        <p:nvSpPr>
          <p:cNvPr id="681" name="Google Shape;681;p38"/>
          <p:cNvSpPr txBox="1"/>
          <p:nvPr/>
        </p:nvSpPr>
        <p:spPr>
          <a:xfrm>
            <a:off x="228600" y="1066800"/>
            <a:ext cx="8229600" cy="264795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This is a trivial example. The plaintext and ciphertext are each 4 bits long and the key is 3 bits long. Assume that the function takes the first and third bits of the key, interprets these two bits as a decimal number, squares the number, and interprets the result as a 4-bit binary pattern. Show the results of encryption and decryption if the original plaintext is 0111 and the key is 101.</a:t>
            </a:r>
            <a:endParaRPr/>
          </a:p>
        </p:txBody>
      </p:sp>
      <p:sp>
        <p:nvSpPr>
          <p:cNvPr id="682" name="Google Shape;682;p38"/>
          <p:cNvSpPr txBox="1"/>
          <p:nvPr/>
        </p:nvSpPr>
        <p:spPr>
          <a:xfrm>
            <a:off x="228600" y="4114800"/>
            <a:ext cx="8229600" cy="118745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The function extracts the first and second bits to get 11 in binary or 3 in decimal. The result of squaring is 9, which is 1001 in binary.</a:t>
            </a:r>
            <a:endParaRPr/>
          </a:p>
        </p:txBody>
      </p:sp>
      <p:sp>
        <p:nvSpPr>
          <p:cNvPr id="683" name="Google Shape;683;p38"/>
          <p:cNvSpPr txBox="1"/>
          <p:nvPr/>
        </p:nvSpPr>
        <p:spPr>
          <a:xfrm>
            <a:off x="228600" y="3657600"/>
            <a:ext cx="8229600" cy="4572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Solution</a:t>
            </a:r>
            <a:endParaRPr/>
          </a:p>
        </p:txBody>
      </p:sp>
      <p:pic>
        <p:nvPicPr>
          <p:cNvPr id="684" name="Google Shape;684;p38"/>
          <p:cNvPicPr preferRelativeResize="0"/>
          <p:nvPr/>
        </p:nvPicPr>
        <p:blipFill rotWithShape="1">
          <a:blip r:embed="rId3">
            <a:alphaModFix/>
          </a:blip>
          <a:srcRect b="0" l="0" r="0" t="0"/>
          <a:stretch/>
        </p:blipFill>
        <p:spPr>
          <a:xfrm>
            <a:off x="901700" y="5365750"/>
            <a:ext cx="6718300" cy="1476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83"/>
                                        </p:tgtEl>
                                        <p:attrNameLst>
                                          <p:attrName>style.visibility</p:attrName>
                                        </p:attrNameLst>
                                      </p:cBhvr>
                                      <p:to>
                                        <p:strVal val="visible"/>
                                      </p:to>
                                    </p:set>
                                    <p:anim calcmode="lin" valueType="num">
                                      <p:cBhvr additive="base">
                                        <p:cTn dur="500"/>
                                        <p:tgtEl>
                                          <p:spTgt spid="68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82"/>
                                        </p:tgtEl>
                                        <p:attrNameLst>
                                          <p:attrName>style.visibility</p:attrName>
                                        </p:attrNameLst>
                                      </p:cBhvr>
                                      <p:to>
                                        <p:strVal val="visible"/>
                                      </p:to>
                                    </p:set>
                                    <p:anim calcmode="lin" valueType="num">
                                      <p:cBhvr additive="base">
                                        <p:cTn dur="500"/>
                                        <p:tgtEl>
                                          <p:spTgt spid="68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84"/>
                                        </p:tgtEl>
                                        <p:attrNameLst>
                                          <p:attrName>style.visibility</p:attrName>
                                        </p:attrNameLst>
                                      </p:cBhvr>
                                      <p:to>
                                        <p:strVal val="visible"/>
                                      </p:to>
                                    </p:set>
                                    <p:anim calcmode="lin" valueType="num">
                                      <p:cBhvr additive="base">
                                        <p:cTn dur="500"/>
                                        <p:tgtEl>
                                          <p:spTgt spid="68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39"/>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690" name="Google Shape;690;p39"/>
          <p:cNvSpPr txBox="1"/>
          <p:nvPr/>
        </p:nvSpPr>
        <p:spPr>
          <a:xfrm>
            <a:off x="1171575" y="533400"/>
            <a:ext cx="63214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5.16  </a:t>
            </a:r>
            <a:r>
              <a:rPr b="1" i="1" lang="en-US" sz="2000" u="none">
                <a:solidFill>
                  <a:schemeClr val="dk1"/>
                </a:solidFill>
                <a:latin typeface="Times New Roman"/>
                <a:ea typeface="Times New Roman"/>
                <a:cs typeface="Times New Roman"/>
                <a:sym typeface="Times New Roman"/>
              </a:rPr>
              <a:t>Improvement of the previous Feistel design</a:t>
            </a:r>
            <a:endParaRPr/>
          </a:p>
        </p:txBody>
      </p:sp>
      <p:pic>
        <p:nvPicPr>
          <p:cNvPr id="691" name="Google Shape;691;p39"/>
          <p:cNvPicPr preferRelativeResize="0"/>
          <p:nvPr/>
        </p:nvPicPr>
        <p:blipFill rotWithShape="1">
          <a:blip r:embed="rId3">
            <a:alphaModFix/>
          </a:blip>
          <a:srcRect b="0" l="0" r="0" t="0"/>
          <a:stretch/>
        </p:blipFill>
        <p:spPr>
          <a:xfrm>
            <a:off x="722312" y="2063750"/>
            <a:ext cx="7659687" cy="3194050"/>
          </a:xfrm>
          <a:prstGeom prst="rect">
            <a:avLst/>
          </a:prstGeom>
          <a:noFill/>
          <a:ln>
            <a:noFill/>
          </a:ln>
        </p:spPr>
      </p:pic>
      <p:sp>
        <p:nvSpPr>
          <p:cNvPr id="692" name="Google Shape;692;p3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93" name="Google Shape;693;p3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94" name="Google Shape;694;p3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95" name="Google Shape;695;p3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96" name="Google Shape;696;p3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97" name="Google Shape;697;p3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98" name="Google Shape;698;p3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699" name="Google Shape;699;p39"/>
          <p:cNvSpPr txBox="1"/>
          <p:nvPr/>
        </p:nvSpPr>
        <p:spPr>
          <a:xfrm>
            <a:off x="942975" y="0"/>
            <a:ext cx="29606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5.1.5  </a:t>
            </a:r>
            <a:r>
              <a:rPr b="1" i="1" lang="en-US" sz="3200" u="none">
                <a:solidFill>
                  <a:schemeClr val="dk1"/>
                </a:solidFill>
                <a:latin typeface="Times New Roman"/>
                <a:ea typeface="Times New Roman"/>
                <a:cs typeface="Times New Roman"/>
                <a:sym typeface="Times New Roman"/>
              </a:rPr>
              <a:t>Continued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108" name="Google Shape;108;p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9" name="Google Shape;109;p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0" name="Google Shape;110;p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1" name="Google Shape;111;p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2" name="Google Shape;112;p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3" name="Google Shape;113;p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4" name="Google Shape;114;p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5" name="Google Shape;115;p4"/>
          <p:cNvSpPr txBox="1"/>
          <p:nvPr/>
        </p:nvSpPr>
        <p:spPr>
          <a:xfrm>
            <a:off x="228600" y="1123950"/>
            <a:ext cx="8686800" cy="13731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Modern block ciphers normally are keyed substitution ciphers in which the key allows only partial mappings from the possible inputs to the possible outputs. </a:t>
            </a:r>
            <a:endParaRPr/>
          </a:p>
        </p:txBody>
      </p:sp>
      <p:sp>
        <p:nvSpPr>
          <p:cNvPr id="116" name="Google Shape;116;p4"/>
          <p:cNvSpPr txBox="1"/>
          <p:nvPr/>
        </p:nvSpPr>
        <p:spPr>
          <a:xfrm>
            <a:off x="1143000" y="0"/>
            <a:ext cx="780732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5.1.3  Components of a Modern Block Cipher</a:t>
            </a:r>
            <a:endParaRPr/>
          </a:p>
        </p:txBody>
      </p:sp>
      <p:sp>
        <p:nvSpPr>
          <p:cNvPr id="117" name="Google Shape;117;p4"/>
          <p:cNvSpPr txBox="1"/>
          <p:nvPr/>
        </p:nvSpPr>
        <p:spPr>
          <a:xfrm>
            <a:off x="76200" y="3411537"/>
            <a:ext cx="8686800" cy="9461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 P-box (permutation box) parallels the traditional transposition cipher for characters. It transposes bits. </a:t>
            </a:r>
            <a:endParaRPr/>
          </a:p>
        </p:txBody>
      </p:sp>
      <p:sp>
        <p:nvSpPr>
          <p:cNvPr id="118" name="Google Shape;118;p4"/>
          <p:cNvSpPr txBox="1"/>
          <p:nvPr/>
        </p:nvSpPr>
        <p:spPr>
          <a:xfrm>
            <a:off x="152400" y="2909887"/>
            <a:ext cx="1408112"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800"/>
              <a:buFont typeface="Times New Roman"/>
              <a:buNone/>
            </a:pPr>
            <a:r>
              <a:rPr b="1" i="0" lang="en-US" sz="2800" u="none">
                <a:solidFill>
                  <a:schemeClr val="folHlink"/>
                </a:solidFill>
                <a:latin typeface="Times New Roman"/>
                <a:ea typeface="Times New Roman"/>
                <a:cs typeface="Times New Roman"/>
                <a:sym typeface="Times New Roman"/>
              </a:rPr>
              <a:t>P-Boxes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40"/>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705" name="Google Shape;705;p40"/>
          <p:cNvSpPr txBox="1"/>
          <p:nvPr/>
        </p:nvSpPr>
        <p:spPr>
          <a:xfrm>
            <a:off x="1135062" y="533400"/>
            <a:ext cx="68246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5.17  </a:t>
            </a:r>
            <a:r>
              <a:rPr b="1" i="1" lang="en-US" sz="2000" u="none">
                <a:solidFill>
                  <a:schemeClr val="dk1"/>
                </a:solidFill>
                <a:latin typeface="Times New Roman"/>
                <a:ea typeface="Times New Roman"/>
                <a:cs typeface="Times New Roman"/>
                <a:sym typeface="Times New Roman"/>
              </a:rPr>
              <a:t>Final design of a Feistel cipher with two rounds</a:t>
            </a:r>
            <a:endParaRPr/>
          </a:p>
        </p:txBody>
      </p:sp>
      <p:pic>
        <p:nvPicPr>
          <p:cNvPr id="706" name="Google Shape;706;p40"/>
          <p:cNvPicPr preferRelativeResize="0"/>
          <p:nvPr/>
        </p:nvPicPr>
        <p:blipFill rotWithShape="1">
          <a:blip r:embed="rId3">
            <a:alphaModFix/>
          </a:blip>
          <a:srcRect b="0" l="0" r="0" t="0"/>
          <a:stretch/>
        </p:blipFill>
        <p:spPr>
          <a:xfrm>
            <a:off x="1952625" y="1143000"/>
            <a:ext cx="5667375" cy="5653087"/>
          </a:xfrm>
          <a:prstGeom prst="rect">
            <a:avLst/>
          </a:prstGeom>
          <a:noFill/>
          <a:ln>
            <a:noFill/>
          </a:ln>
        </p:spPr>
      </p:pic>
      <p:sp>
        <p:nvSpPr>
          <p:cNvPr id="707" name="Google Shape;707;p40"/>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08" name="Google Shape;708;p40"/>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09" name="Google Shape;709;p40"/>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10" name="Google Shape;710;p40"/>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11" name="Google Shape;711;p40"/>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12" name="Google Shape;712;p40"/>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13" name="Google Shape;713;p40"/>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14" name="Google Shape;714;p40"/>
          <p:cNvSpPr txBox="1"/>
          <p:nvPr/>
        </p:nvSpPr>
        <p:spPr>
          <a:xfrm>
            <a:off x="1143000" y="0"/>
            <a:ext cx="28590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5.1.5 </a:t>
            </a:r>
            <a:r>
              <a:rPr b="1" i="1" lang="en-US" sz="3200" u="none">
                <a:solidFill>
                  <a:schemeClr val="dk1"/>
                </a:solidFill>
                <a:latin typeface="Times New Roman"/>
                <a:ea typeface="Times New Roman"/>
                <a:cs typeface="Times New Roman"/>
                <a:sym typeface="Times New Roman"/>
              </a:rPr>
              <a:t>Continued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41"/>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720" name="Google Shape;720;p4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21" name="Google Shape;721;p4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22" name="Google Shape;722;p4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23" name="Google Shape;723;p4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24" name="Google Shape;724;p4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25" name="Google Shape;725;p4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26" name="Google Shape;726;p4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27" name="Google Shape;727;p41"/>
          <p:cNvSpPr txBox="1"/>
          <p:nvPr/>
        </p:nvSpPr>
        <p:spPr>
          <a:xfrm>
            <a:off x="1143000" y="0"/>
            <a:ext cx="5291137"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5.1.5 </a:t>
            </a:r>
            <a:r>
              <a:rPr b="1" i="1" lang="en-US" sz="3200" u="none">
                <a:solidFill>
                  <a:schemeClr val="dk1"/>
                </a:solidFill>
                <a:latin typeface="Times New Roman"/>
                <a:ea typeface="Times New Roman"/>
                <a:cs typeface="Times New Roman"/>
                <a:sym typeface="Times New Roman"/>
              </a:rPr>
              <a:t>Blowfish with one round</a:t>
            </a:r>
            <a:endParaRPr/>
          </a:p>
        </p:txBody>
      </p:sp>
      <p:pic>
        <p:nvPicPr>
          <p:cNvPr id="728" name="Google Shape;728;p41"/>
          <p:cNvPicPr preferRelativeResize="0"/>
          <p:nvPr/>
        </p:nvPicPr>
        <p:blipFill rotWithShape="1">
          <a:blip r:embed="rId3">
            <a:alphaModFix/>
          </a:blip>
          <a:srcRect b="0" l="0" r="0" t="0"/>
          <a:stretch/>
        </p:blipFill>
        <p:spPr>
          <a:xfrm>
            <a:off x="0" y="1347787"/>
            <a:ext cx="9144000" cy="41624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42"/>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734" name="Google Shape;734;p42"/>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35" name="Google Shape;735;p4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36" name="Google Shape;736;p42"/>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37" name="Google Shape;737;p4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38" name="Google Shape;738;p4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39" name="Google Shape;739;p42"/>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40" name="Google Shape;740;p4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41" name="Google Shape;741;p42"/>
          <p:cNvSpPr txBox="1"/>
          <p:nvPr/>
        </p:nvSpPr>
        <p:spPr>
          <a:xfrm>
            <a:off x="228600" y="1123950"/>
            <a:ext cx="8686800" cy="180022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folHlink"/>
              </a:buClr>
              <a:buSzPts val="2800"/>
              <a:buFont typeface="Times New Roman"/>
              <a:buNone/>
            </a:pPr>
            <a:r>
              <a:rPr b="1" i="1" lang="en-US" sz="2800" u="none">
                <a:solidFill>
                  <a:schemeClr val="folHlink"/>
                </a:solidFill>
                <a:latin typeface="Times New Roman"/>
                <a:ea typeface="Times New Roman"/>
                <a:cs typeface="Times New Roman"/>
                <a:sym typeface="Times New Roman"/>
              </a:rPr>
              <a:t>Non-Feistel Ciphers</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 non-Feistel cipher uses only invertible components. A component in the encryption cipher has the corresponding component in the decryption cipher.  </a:t>
            </a:r>
            <a:endParaRPr/>
          </a:p>
        </p:txBody>
      </p:sp>
      <p:sp>
        <p:nvSpPr>
          <p:cNvPr id="742" name="Google Shape;742;p42"/>
          <p:cNvSpPr txBox="1"/>
          <p:nvPr/>
        </p:nvSpPr>
        <p:spPr>
          <a:xfrm>
            <a:off x="1143000" y="0"/>
            <a:ext cx="29606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5.1.5  </a:t>
            </a:r>
            <a:r>
              <a:rPr b="1" i="1" lang="en-US" sz="3200" u="none">
                <a:solidFill>
                  <a:schemeClr val="dk1"/>
                </a:solidFill>
                <a:latin typeface="Times New Roman"/>
                <a:ea typeface="Times New Roman"/>
                <a:cs typeface="Times New Roman"/>
                <a:sym typeface="Times New Roman"/>
              </a:rPr>
              <a:t>Continued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43"/>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748" name="Google Shape;748;p43"/>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49" name="Google Shape;749;p43"/>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50" name="Google Shape;750;p43"/>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51" name="Google Shape;751;p43"/>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52" name="Google Shape;752;p43"/>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53" name="Google Shape;753;p43"/>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54" name="Google Shape;754;p43"/>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55" name="Google Shape;755;p43"/>
          <p:cNvSpPr txBox="1"/>
          <p:nvPr/>
        </p:nvSpPr>
        <p:spPr>
          <a:xfrm>
            <a:off x="228600" y="1123950"/>
            <a:ext cx="8686800" cy="13731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Attacks on traditional ciphers can also be used on modern block ciphers, but today’s block ciphers resist most of the attacks discussed in Chapter 3. </a:t>
            </a:r>
            <a:endParaRPr/>
          </a:p>
        </p:txBody>
      </p:sp>
      <p:sp>
        <p:nvSpPr>
          <p:cNvPr id="756" name="Google Shape;756;p43"/>
          <p:cNvSpPr txBox="1"/>
          <p:nvPr/>
        </p:nvSpPr>
        <p:spPr>
          <a:xfrm>
            <a:off x="1143000" y="0"/>
            <a:ext cx="5459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5.1.6  Attacks on Block Ciphers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44"/>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762" name="Google Shape;762;p4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63" name="Google Shape;763;p4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64" name="Google Shape;764;p4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65" name="Google Shape;765;p4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66" name="Google Shape;766;p4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67" name="Google Shape;767;p4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68" name="Google Shape;768;p4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69" name="Google Shape;769;p44"/>
          <p:cNvSpPr txBox="1"/>
          <p:nvPr/>
        </p:nvSpPr>
        <p:spPr>
          <a:xfrm>
            <a:off x="228600" y="1123950"/>
            <a:ext cx="8686800" cy="180022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folHlink"/>
              </a:buClr>
              <a:buSzPts val="2800"/>
              <a:buFont typeface="Times New Roman"/>
              <a:buNone/>
            </a:pPr>
            <a:r>
              <a:rPr b="1" i="1" lang="en-US" sz="2800" u="none">
                <a:solidFill>
                  <a:schemeClr val="folHlink"/>
                </a:solidFill>
                <a:latin typeface="Times New Roman"/>
                <a:ea typeface="Times New Roman"/>
                <a:cs typeface="Times New Roman"/>
                <a:sym typeface="Times New Roman"/>
              </a:rPr>
              <a:t>Differential Cryptanalysis</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Eli Biham and Adi Shamir introduced the idea of differential cryptanalysis. This is a chosen-plaintext attack.</a:t>
            </a:r>
            <a:endParaRPr/>
          </a:p>
        </p:txBody>
      </p:sp>
      <p:sp>
        <p:nvSpPr>
          <p:cNvPr id="770" name="Google Shape;770;p44"/>
          <p:cNvSpPr txBox="1"/>
          <p:nvPr/>
        </p:nvSpPr>
        <p:spPr>
          <a:xfrm>
            <a:off x="1143000" y="0"/>
            <a:ext cx="29606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5.1.5  </a:t>
            </a:r>
            <a:r>
              <a:rPr b="1" i="1" lang="en-US" sz="3200" u="none">
                <a:solidFill>
                  <a:schemeClr val="dk1"/>
                </a:solidFill>
                <a:latin typeface="Times New Roman"/>
                <a:ea typeface="Times New Roman"/>
                <a:cs typeface="Times New Roman"/>
                <a:sym typeface="Times New Roman"/>
              </a:rPr>
              <a:t>Continued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45"/>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776" name="Google Shape;776;p45"/>
          <p:cNvSpPr txBox="1"/>
          <p:nvPr/>
        </p:nvSpPr>
        <p:spPr>
          <a:xfrm>
            <a:off x="1143000" y="533400"/>
            <a:ext cx="1944687"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5.13</a:t>
            </a:r>
            <a:endParaRPr/>
          </a:p>
        </p:txBody>
      </p:sp>
      <p:sp>
        <p:nvSpPr>
          <p:cNvPr id="777" name="Google Shape;777;p45"/>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78" name="Google Shape;778;p4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79" name="Google Shape;779;p45"/>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80" name="Google Shape;780;p4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81" name="Google Shape;781;p4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82" name="Google Shape;782;p45"/>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83" name="Google Shape;783;p4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84" name="Google Shape;784;p45"/>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5.1.6    </a:t>
            </a:r>
            <a:r>
              <a:rPr b="1" i="1" lang="en-US" sz="3200" u="none">
                <a:solidFill>
                  <a:schemeClr val="dk1"/>
                </a:solidFill>
                <a:latin typeface="Times New Roman"/>
                <a:ea typeface="Times New Roman"/>
                <a:cs typeface="Times New Roman"/>
                <a:sym typeface="Times New Roman"/>
              </a:rPr>
              <a:t>Continued</a:t>
            </a:r>
            <a:endParaRPr/>
          </a:p>
        </p:txBody>
      </p:sp>
      <p:sp>
        <p:nvSpPr>
          <p:cNvPr id="785" name="Google Shape;785;p45"/>
          <p:cNvSpPr txBox="1"/>
          <p:nvPr/>
        </p:nvSpPr>
        <p:spPr>
          <a:xfrm>
            <a:off x="228600" y="1066800"/>
            <a:ext cx="8229600" cy="228282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Assume that the cipher is made only of one exclusive-or operation, as shown in Figure 5.18. Without knowing the value of the key, Eve can easily find the relationship between plaintext differences and ciphertext differences if by plaintext difference we mean P1 </a:t>
            </a:r>
            <a:r>
              <a:rPr b="1" i="0" lang="en-US" sz="2400" u="none">
                <a:solidFill>
                  <a:schemeClr val="dk1"/>
                </a:solidFill>
                <a:latin typeface="Noto Sans Symbols"/>
                <a:ea typeface="Noto Sans Symbols"/>
                <a:cs typeface="Noto Sans Symbols"/>
                <a:sym typeface="Noto Sans Symbols"/>
              </a:rPr>
              <a:t>⊕</a:t>
            </a:r>
            <a:r>
              <a:rPr b="1" i="0" lang="en-US" sz="2400" u="none">
                <a:solidFill>
                  <a:schemeClr val="dk1"/>
                </a:solidFill>
                <a:latin typeface="Times New Roman"/>
                <a:ea typeface="Times New Roman"/>
                <a:cs typeface="Times New Roman"/>
                <a:sym typeface="Times New Roman"/>
              </a:rPr>
              <a:t> P2 and by ciphertext difference, we mean C1</a:t>
            </a:r>
            <a:r>
              <a:rPr b="1" i="0" lang="en-US" sz="2400" u="none">
                <a:solidFill>
                  <a:schemeClr val="dk1"/>
                </a:solidFill>
                <a:latin typeface="Noto Sans Symbols"/>
                <a:ea typeface="Noto Sans Symbols"/>
                <a:cs typeface="Noto Sans Symbols"/>
                <a:sym typeface="Noto Sans Symbols"/>
              </a:rPr>
              <a:t>⊕</a:t>
            </a:r>
            <a:r>
              <a:rPr b="1" i="0" lang="en-US" sz="2400" u="none">
                <a:solidFill>
                  <a:schemeClr val="dk1"/>
                </a:solidFill>
                <a:latin typeface="Times New Roman"/>
                <a:ea typeface="Times New Roman"/>
                <a:cs typeface="Times New Roman"/>
                <a:sym typeface="Times New Roman"/>
              </a:rPr>
              <a:t> C2. The following proves that C1 </a:t>
            </a:r>
            <a:r>
              <a:rPr b="1" i="0" lang="en-US" sz="2400" u="none">
                <a:solidFill>
                  <a:schemeClr val="dk1"/>
                </a:solidFill>
                <a:latin typeface="Noto Sans Symbols"/>
                <a:ea typeface="Noto Sans Symbols"/>
                <a:cs typeface="Noto Sans Symbols"/>
                <a:sym typeface="Noto Sans Symbols"/>
              </a:rPr>
              <a:t>⊕</a:t>
            </a:r>
            <a:r>
              <a:rPr b="1" i="0" lang="en-US" sz="2400" u="none">
                <a:solidFill>
                  <a:schemeClr val="dk1"/>
                </a:solidFill>
                <a:latin typeface="Times New Roman"/>
                <a:ea typeface="Times New Roman"/>
                <a:cs typeface="Times New Roman"/>
                <a:sym typeface="Times New Roman"/>
              </a:rPr>
              <a:t> C2 = P1 </a:t>
            </a:r>
            <a:r>
              <a:rPr b="1" i="0" lang="en-US" sz="2400" u="none">
                <a:solidFill>
                  <a:schemeClr val="dk1"/>
                </a:solidFill>
                <a:latin typeface="Noto Sans Symbols"/>
                <a:ea typeface="Noto Sans Symbols"/>
                <a:cs typeface="Noto Sans Symbols"/>
                <a:sym typeface="Noto Sans Symbols"/>
              </a:rPr>
              <a:t>⊕</a:t>
            </a:r>
            <a:r>
              <a:rPr b="1" i="0" lang="en-US" sz="2400" u="none">
                <a:solidFill>
                  <a:schemeClr val="dk1"/>
                </a:solidFill>
                <a:latin typeface="Times New Roman"/>
                <a:ea typeface="Times New Roman"/>
                <a:cs typeface="Times New Roman"/>
                <a:sym typeface="Times New Roman"/>
              </a:rPr>
              <a:t> P2:</a:t>
            </a:r>
            <a:endParaRPr/>
          </a:p>
        </p:txBody>
      </p:sp>
      <p:sp>
        <p:nvSpPr>
          <p:cNvPr id="786" name="Google Shape;786;p45"/>
          <p:cNvSpPr txBox="1"/>
          <p:nvPr/>
        </p:nvSpPr>
        <p:spPr>
          <a:xfrm>
            <a:off x="228600" y="5105400"/>
            <a:ext cx="46132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5.18  </a:t>
            </a:r>
            <a:r>
              <a:rPr b="1" i="1" lang="en-US" sz="2000" u="none">
                <a:solidFill>
                  <a:schemeClr val="dk1"/>
                </a:solidFill>
                <a:latin typeface="Times New Roman"/>
                <a:ea typeface="Times New Roman"/>
                <a:cs typeface="Times New Roman"/>
                <a:sym typeface="Times New Roman"/>
              </a:rPr>
              <a:t>Diagram for Example 5.13</a:t>
            </a:r>
            <a:endParaRPr/>
          </a:p>
        </p:txBody>
      </p:sp>
      <p:pic>
        <p:nvPicPr>
          <p:cNvPr id="787" name="Google Shape;787;p45"/>
          <p:cNvPicPr preferRelativeResize="0"/>
          <p:nvPr/>
        </p:nvPicPr>
        <p:blipFill rotWithShape="1">
          <a:blip r:embed="rId3">
            <a:alphaModFix/>
          </a:blip>
          <a:srcRect b="0" l="0" r="0" t="0"/>
          <a:stretch/>
        </p:blipFill>
        <p:spPr>
          <a:xfrm>
            <a:off x="4892675" y="4114800"/>
            <a:ext cx="3794125" cy="2555875"/>
          </a:xfrm>
          <a:prstGeom prst="rect">
            <a:avLst/>
          </a:prstGeom>
          <a:noFill/>
          <a:ln>
            <a:noFill/>
          </a:ln>
        </p:spPr>
      </p:pic>
      <p:pic>
        <p:nvPicPr>
          <p:cNvPr id="788" name="Google Shape;788;p45"/>
          <p:cNvPicPr preferRelativeResize="0"/>
          <p:nvPr/>
        </p:nvPicPr>
        <p:blipFill rotWithShape="1">
          <a:blip r:embed="rId4">
            <a:alphaModFix/>
          </a:blip>
          <a:srcRect b="0" l="0" r="0" t="0"/>
          <a:stretch/>
        </p:blipFill>
        <p:spPr>
          <a:xfrm>
            <a:off x="609600" y="3352800"/>
            <a:ext cx="7440612" cy="4794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46"/>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794" name="Google Shape;794;p46"/>
          <p:cNvSpPr txBox="1"/>
          <p:nvPr/>
        </p:nvSpPr>
        <p:spPr>
          <a:xfrm>
            <a:off x="1143000" y="533400"/>
            <a:ext cx="1944687"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5.14</a:t>
            </a:r>
            <a:endParaRPr/>
          </a:p>
        </p:txBody>
      </p:sp>
      <p:sp>
        <p:nvSpPr>
          <p:cNvPr id="795" name="Google Shape;795;p46"/>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96" name="Google Shape;796;p4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97" name="Google Shape;797;p46"/>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98" name="Google Shape;798;p4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799" name="Google Shape;799;p4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00" name="Google Shape;800;p46"/>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01" name="Google Shape;801;p4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02" name="Google Shape;802;p46"/>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5.1.6    </a:t>
            </a:r>
            <a:r>
              <a:rPr b="1" i="1" lang="en-US" sz="3200" u="none">
                <a:solidFill>
                  <a:schemeClr val="dk1"/>
                </a:solidFill>
                <a:latin typeface="Times New Roman"/>
                <a:ea typeface="Times New Roman"/>
                <a:cs typeface="Times New Roman"/>
                <a:sym typeface="Times New Roman"/>
              </a:rPr>
              <a:t>Continued</a:t>
            </a:r>
            <a:endParaRPr/>
          </a:p>
        </p:txBody>
      </p:sp>
      <p:sp>
        <p:nvSpPr>
          <p:cNvPr id="803" name="Google Shape;803;p46"/>
          <p:cNvSpPr txBox="1"/>
          <p:nvPr/>
        </p:nvSpPr>
        <p:spPr>
          <a:xfrm>
            <a:off x="228600" y="1143000"/>
            <a:ext cx="8229600" cy="4572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We add one S-box to Example 5.13, as shown in Figure 5.19.</a:t>
            </a:r>
            <a:endParaRPr/>
          </a:p>
        </p:txBody>
      </p:sp>
      <p:sp>
        <p:nvSpPr>
          <p:cNvPr id="804" name="Google Shape;804;p46"/>
          <p:cNvSpPr txBox="1"/>
          <p:nvPr/>
        </p:nvSpPr>
        <p:spPr>
          <a:xfrm>
            <a:off x="2244725" y="2133600"/>
            <a:ext cx="46132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5.19  </a:t>
            </a:r>
            <a:r>
              <a:rPr b="1" i="1" lang="en-US" sz="2000" u="none">
                <a:solidFill>
                  <a:schemeClr val="dk1"/>
                </a:solidFill>
                <a:latin typeface="Times New Roman"/>
                <a:ea typeface="Times New Roman"/>
                <a:cs typeface="Times New Roman"/>
                <a:sym typeface="Times New Roman"/>
              </a:rPr>
              <a:t>Diagram for Example 5.14</a:t>
            </a:r>
            <a:endParaRPr/>
          </a:p>
        </p:txBody>
      </p:sp>
      <p:pic>
        <p:nvPicPr>
          <p:cNvPr id="805" name="Google Shape;805;p46"/>
          <p:cNvPicPr preferRelativeResize="0"/>
          <p:nvPr/>
        </p:nvPicPr>
        <p:blipFill rotWithShape="1">
          <a:blip r:embed="rId3">
            <a:alphaModFix/>
          </a:blip>
          <a:srcRect b="0" l="0" r="0" t="0"/>
          <a:stretch/>
        </p:blipFill>
        <p:spPr>
          <a:xfrm>
            <a:off x="623887" y="2789237"/>
            <a:ext cx="8062912" cy="338296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47"/>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811" name="Google Shape;811;p47"/>
          <p:cNvSpPr txBox="1"/>
          <p:nvPr/>
        </p:nvSpPr>
        <p:spPr>
          <a:xfrm>
            <a:off x="1143000" y="533400"/>
            <a:ext cx="3546475"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5.14   Continued</a:t>
            </a:r>
            <a:endParaRPr/>
          </a:p>
        </p:txBody>
      </p:sp>
      <p:sp>
        <p:nvSpPr>
          <p:cNvPr id="812" name="Google Shape;812;p47"/>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13" name="Google Shape;813;p4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14" name="Google Shape;814;p47"/>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15" name="Google Shape;815;p4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16" name="Google Shape;816;p4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17" name="Google Shape;817;p47"/>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18" name="Google Shape;818;p4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19" name="Google Shape;819;p47"/>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5.1.6    </a:t>
            </a:r>
            <a:r>
              <a:rPr b="1" i="1" lang="en-US" sz="3200" u="none">
                <a:solidFill>
                  <a:schemeClr val="dk1"/>
                </a:solidFill>
                <a:latin typeface="Times New Roman"/>
                <a:ea typeface="Times New Roman"/>
                <a:cs typeface="Times New Roman"/>
                <a:sym typeface="Times New Roman"/>
              </a:rPr>
              <a:t>Continued</a:t>
            </a:r>
            <a:endParaRPr/>
          </a:p>
        </p:txBody>
      </p:sp>
      <p:sp>
        <p:nvSpPr>
          <p:cNvPr id="820" name="Google Shape;820;p47"/>
          <p:cNvSpPr txBox="1"/>
          <p:nvPr/>
        </p:nvSpPr>
        <p:spPr>
          <a:xfrm>
            <a:off x="228600" y="1158875"/>
            <a:ext cx="8229600" cy="82232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Eve now  can create a probabilistic relationship as shone in Table 5.4.</a:t>
            </a:r>
            <a:endParaRPr/>
          </a:p>
        </p:txBody>
      </p:sp>
      <p:pic>
        <p:nvPicPr>
          <p:cNvPr id="821" name="Google Shape;821;p47"/>
          <p:cNvPicPr preferRelativeResize="0"/>
          <p:nvPr/>
        </p:nvPicPr>
        <p:blipFill rotWithShape="1">
          <a:blip r:embed="rId3">
            <a:alphaModFix/>
          </a:blip>
          <a:srcRect b="0" l="0" r="0" t="0"/>
          <a:stretch/>
        </p:blipFill>
        <p:spPr>
          <a:xfrm>
            <a:off x="842962" y="3062287"/>
            <a:ext cx="6280150" cy="3643312"/>
          </a:xfrm>
          <a:prstGeom prst="rect">
            <a:avLst/>
          </a:prstGeom>
          <a:noFill/>
          <a:ln>
            <a:noFill/>
          </a:ln>
        </p:spPr>
      </p:pic>
      <p:sp>
        <p:nvSpPr>
          <p:cNvPr id="822" name="Google Shape;822;p47"/>
          <p:cNvSpPr txBox="1"/>
          <p:nvPr/>
        </p:nvSpPr>
        <p:spPr>
          <a:xfrm>
            <a:off x="2133600" y="2286000"/>
            <a:ext cx="4121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5.4  </a:t>
            </a:r>
            <a:r>
              <a:rPr b="1" i="1" lang="en-US" sz="2000" u="none">
                <a:solidFill>
                  <a:schemeClr val="dk1"/>
                </a:solidFill>
                <a:latin typeface="Times New Roman"/>
                <a:ea typeface="Times New Roman"/>
                <a:cs typeface="Times New Roman"/>
                <a:sym typeface="Times New Roman"/>
              </a:rPr>
              <a:t>Differential input/output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48"/>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828" name="Google Shape;828;p48"/>
          <p:cNvSpPr txBox="1"/>
          <p:nvPr/>
        </p:nvSpPr>
        <p:spPr>
          <a:xfrm>
            <a:off x="1143000" y="533400"/>
            <a:ext cx="1944687"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5.15</a:t>
            </a:r>
            <a:endParaRPr/>
          </a:p>
        </p:txBody>
      </p:sp>
      <p:sp>
        <p:nvSpPr>
          <p:cNvPr id="829" name="Google Shape;829;p48"/>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30" name="Google Shape;830;p48"/>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31" name="Google Shape;831;p48"/>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32" name="Google Shape;832;p48"/>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33" name="Google Shape;833;p48"/>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34" name="Google Shape;834;p48"/>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35" name="Google Shape;835;p48"/>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36" name="Google Shape;836;p48"/>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5.1.6    </a:t>
            </a:r>
            <a:r>
              <a:rPr b="1" i="1" lang="en-US" sz="3200" u="none">
                <a:solidFill>
                  <a:schemeClr val="dk1"/>
                </a:solidFill>
                <a:latin typeface="Times New Roman"/>
                <a:ea typeface="Times New Roman"/>
                <a:cs typeface="Times New Roman"/>
                <a:sym typeface="Times New Roman"/>
              </a:rPr>
              <a:t>Continued</a:t>
            </a:r>
            <a:endParaRPr/>
          </a:p>
        </p:txBody>
      </p:sp>
      <p:sp>
        <p:nvSpPr>
          <p:cNvPr id="837" name="Google Shape;837;p48"/>
          <p:cNvSpPr txBox="1"/>
          <p:nvPr/>
        </p:nvSpPr>
        <p:spPr>
          <a:xfrm>
            <a:off x="228600" y="1219200"/>
            <a:ext cx="8229600" cy="82232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The heuristic result of Example 5.14 can create probabilistic information for Eve as shown in Table 5.5. </a:t>
            </a:r>
            <a:endParaRPr/>
          </a:p>
        </p:txBody>
      </p:sp>
      <p:sp>
        <p:nvSpPr>
          <p:cNvPr id="838" name="Google Shape;838;p48"/>
          <p:cNvSpPr txBox="1"/>
          <p:nvPr/>
        </p:nvSpPr>
        <p:spPr>
          <a:xfrm>
            <a:off x="2133600" y="2209800"/>
            <a:ext cx="46053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5.5  </a:t>
            </a:r>
            <a:r>
              <a:rPr b="1" i="1" lang="en-US" sz="2000" u="none">
                <a:solidFill>
                  <a:schemeClr val="dk1"/>
                </a:solidFill>
                <a:latin typeface="Times New Roman"/>
                <a:ea typeface="Times New Roman"/>
                <a:cs typeface="Times New Roman"/>
                <a:sym typeface="Times New Roman"/>
              </a:rPr>
              <a:t>Differential distribution table</a:t>
            </a:r>
            <a:endParaRPr/>
          </a:p>
        </p:txBody>
      </p:sp>
      <p:pic>
        <p:nvPicPr>
          <p:cNvPr id="839" name="Google Shape;839;p48"/>
          <p:cNvPicPr preferRelativeResize="0"/>
          <p:nvPr/>
        </p:nvPicPr>
        <p:blipFill rotWithShape="1">
          <a:blip r:embed="rId3">
            <a:alphaModFix/>
          </a:blip>
          <a:srcRect b="0" l="0" r="0" t="0"/>
          <a:stretch/>
        </p:blipFill>
        <p:spPr>
          <a:xfrm>
            <a:off x="1403350" y="2667000"/>
            <a:ext cx="6445250" cy="37211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49"/>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845" name="Google Shape;845;p49"/>
          <p:cNvSpPr txBox="1"/>
          <p:nvPr/>
        </p:nvSpPr>
        <p:spPr>
          <a:xfrm>
            <a:off x="1143000" y="533400"/>
            <a:ext cx="1944687"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5.16</a:t>
            </a:r>
            <a:endParaRPr/>
          </a:p>
        </p:txBody>
      </p:sp>
      <p:sp>
        <p:nvSpPr>
          <p:cNvPr id="846" name="Google Shape;846;p4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47" name="Google Shape;847;p4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48" name="Google Shape;848;p4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49" name="Google Shape;849;p4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50" name="Google Shape;850;p4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51" name="Google Shape;851;p4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52" name="Google Shape;852;p4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53" name="Google Shape;853;p49"/>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5.1.6    </a:t>
            </a:r>
            <a:r>
              <a:rPr b="1" i="1" lang="en-US" sz="3200" u="none">
                <a:solidFill>
                  <a:schemeClr val="dk1"/>
                </a:solidFill>
                <a:latin typeface="Times New Roman"/>
                <a:ea typeface="Times New Roman"/>
                <a:cs typeface="Times New Roman"/>
                <a:sym typeface="Times New Roman"/>
              </a:rPr>
              <a:t>Continued</a:t>
            </a:r>
            <a:endParaRPr/>
          </a:p>
        </p:txBody>
      </p:sp>
      <p:sp>
        <p:nvSpPr>
          <p:cNvPr id="854" name="Google Shape;854;p49"/>
          <p:cNvSpPr txBox="1"/>
          <p:nvPr/>
        </p:nvSpPr>
        <p:spPr>
          <a:xfrm>
            <a:off x="228600" y="1143000"/>
            <a:ext cx="8229600" cy="228282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Looking at Table 5.5, Eve knows that if P</a:t>
            </a:r>
            <a:r>
              <a:rPr b="1" baseline="-25000" i="0" lang="en-US" sz="2400" u="none">
                <a:solidFill>
                  <a:schemeClr val="dk1"/>
                </a:solidFill>
                <a:latin typeface="Times New Roman"/>
                <a:ea typeface="Times New Roman"/>
                <a:cs typeface="Times New Roman"/>
                <a:sym typeface="Times New Roman"/>
              </a:rPr>
              <a:t>1</a:t>
            </a:r>
            <a:r>
              <a:rPr b="1" i="0"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Noto Sans Symbols"/>
                <a:ea typeface="Noto Sans Symbols"/>
                <a:cs typeface="Noto Sans Symbols"/>
                <a:sym typeface="Noto Sans Symbols"/>
              </a:rPr>
              <a:t>⊕</a:t>
            </a:r>
            <a:r>
              <a:rPr b="1" i="0" lang="en-US" sz="2400" u="none">
                <a:solidFill>
                  <a:schemeClr val="dk1"/>
                </a:solidFill>
                <a:latin typeface="Times New Roman"/>
                <a:ea typeface="Times New Roman"/>
                <a:cs typeface="Times New Roman"/>
                <a:sym typeface="Times New Roman"/>
              </a:rPr>
              <a:t> P</a:t>
            </a:r>
            <a:r>
              <a:rPr b="1" baseline="-25000" i="0" lang="en-US" sz="2400" u="none">
                <a:solidFill>
                  <a:schemeClr val="dk1"/>
                </a:solidFill>
                <a:latin typeface="Times New Roman"/>
                <a:ea typeface="Times New Roman"/>
                <a:cs typeface="Times New Roman"/>
                <a:sym typeface="Times New Roman"/>
              </a:rPr>
              <a:t>2</a:t>
            </a:r>
            <a:r>
              <a:rPr b="1" i="0" lang="en-US" sz="2400" u="none">
                <a:solidFill>
                  <a:schemeClr val="dk1"/>
                </a:solidFill>
                <a:latin typeface="Times New Roman"/>
                <a:ea typeface="Times New Roman"/>
                <a:cs typeface="Times New Roman"/>
                <a:sym typeface="Times New Roman"/>
              </a:rPr>
              <a:t> = 001, then C</a:t>
            </a:r>
            <a:r>
              <a:rPr b="1" baseline="-25000" i="0" lang="en-US" sz="2400" u="none">
                <a:solidFill>
                  <a:schemeClr val="dk1"/>
                </a:solidFill>
                <a:latin typeface="Times New Roman"/>
                <a:ea typeface="Times New Roman"/>
                <a:cs typeface="Times New Roman"/>
                <a:sym typeface="Times New Roman"/>
              </a:rPr>
              <a:t>1</a:t>
            </a:r>
            <a:r>
              <a:rPr b="1" i="0"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Noto Sans Symbols"/>
                <a:ea typeface="Noto Sans Symbols"/>
                <a:cs typeface="Noto Sans Symbols"/>
                <a:sym typeface="Noto Sans Symbols"/>
              </a:rPr>
              <a:t>⊕</a:t>
            </a:r>
            <a:r>
              <a:rPr b="1" i="0" lang="en-US" sz="2400" u="none">
                <a:solidFill>
                  <a:schemeClr val="dk1"/>
                </a:solidFill>
                <a:latin typeface="Times New Roman"/>
                <a:ea typeface="Times New Roman"/>
                <a:cs typeface="Times New Roman"/>
                <a:sym typeface="Times New Roman"/>
              </a:rPr>
              <a:t> C</a:t>
            </a:r>
            <a:r>
              <a:rPr b="1" baseline="-25000" i="0" lang="en-US" sz="2400" u="none">
                <a:solidFill>
                  <a:schemeClr val="dk1"/>
                </a:solidFill>
                <a:latin typeface="Times New Roman"/>
                <a:ea typeface="Times New Roman"/>
                <a:cs typeface="Times New Roman"/>
                <a:sym typeface="Times New Roman"/>
              </a:rPr>
              <a:t>2</a:t>
            </a:r>
            <a:r>
              <a:rPr b="1" i="0" lang="en-US" sz="2400" u="none">
                <a:solidFill>
                  <a:schemeClr val="dk1"/>
                </a:solidFill>
                <a:latin typeface="Times New Roman"/>
                <a:ea typeface="Times New Roman"/>
                <a:cs typeface="Times New Roman"/>
                <a:sym typeface="Times New Roman"/>
              </a:rPr>
              <a:t> = 11 with the probability of 0.50 (50 percent). She tries C</a:t>
            </a:r>
            <a:r>
              <a:rPr b="1" baseline="-25000" i="0" lang="en-US" sz="2400" u="none">
                <a:solidFill>
                  <a:schemeClr val="dk1"/>
                </a:solidFill>
                <a:latin typeface="Times New Roman"/>
                <a:ea typeface="Times New Roman"/>
                <a:cs typeface="Times New Roman"/>
                <a:sym typeface="Times New Roman"/>
              </a:rPr>
              <a:t>1</a:t>
            </a:r>
            <a:r>
              <a:rPr b="1" i="0" lang="en-US" sz="2400" u="none">
                <a:solidFill>
                  <a:schemeClr val="dk1"/>
                </a:solidFill>
                <a:latin typeface="Times New Roman"/>
                <a:ea typeface="Times New Roman"/>
                <a:cs typeface="Times New Roman"/>
                <a:sym typeface="Times New Roman"/>
              </a:rPr>
              <a:t> = 00 and gets P</a:t>
            </a:r>
            <a:r>
              <a:rPr b="1" baseline="-25000" i="0" lang="en-US" sz="2400" u="none">
                <a:solidFill>
                  <a:schemeClr val="dk1"/>
                </a:solidFill>
                <a:latin typeface="Times New Roman"/>
                <a:ea typeface="Times New Roman"/>
                <a:cs typeface="Times New Roman"/>
                <a:sym typeface="Times New Roman"/>
              </a:rPr>
              <a:t>1</a:t>
            </a:r>
            <a:r>
              <a:rPr b="1" i="0" lang="en-US" sz="2400" u="none">
                <a:solidFill>
                  <a:schemeClr val="dk1"/>
                </a:solidFill>
                <a:latin typeface="Times New Roman"/>
                <a:ea typeface="Times New Roman"/>
                <a:cs typeface="Times New Roman"/>
                <a:sym typeface="Times New Roman"/>
              </a:rPr>
              <a:t> = 010 (chosen-ciphertext attack). She also tries C</a:t>
            </a:r>
            <a:r>
              <a:rPr b="1" baseline="-25000" i="0" lang="en-US" sz="2400" u="none">
                <a:solidFill>
                  <a:schemeClr val="dk1"/>
                </a:solidFill>
                <a:latin typeface="Times New Roman"/>
                <a:ea typeface="Times New Roman"/>
                <a:cs typeface="Times New Roman"/>
                <a:sym typeface="Times New Roman"/>
              </a:rPr>
              <a:t>2</a:t>
            </a:r>
            <a:r>
              <a:rPr b="1" i="0" lang="en-US" sz="2400" u="none">
                <a:solidFill>
                  <a:schemeClr val="dk1"/>
                </a:solidFill>
                <a:latin typeface="Times New Roman"/>
                <a:ea typeface="Times New Roman"/>
                <a:cs typeface="Times New Roman"/>
                <a:sym typeface="Times New Roman"/>
              </a:rPr>
              <a:t> = 11 and gets P</a:t>
            </a:r>
            <a:r>
              <a:rPr b="1" baseline="-25000" i="0" lang="en-US" sz="2400" u="none">
                <a:solidFill>
                  <a:schemeClr val="dk1"/>
                </a:solidFill>
                <a:latin typeface="Times New Roman"/>
                <a:ea typeface="Times New Roman"/>
                <a:cs typeface="Times New Roman"/>
                <a:sym typeface="Times New Roman"/>
              </a:rPr>
              <a:t>2</a:t>
            </a:r>
            <a:r>
              <a:rPr b="1" i="0" lang="en-US" sz="2400" u="none">
                <a:solidFill>
                  <a:schemeClr val="dk1"/>
                </a:solidFill>
                <a:latin typeface="Times New Roman"/>
                <a:ea typeface="Times New Roman"/>
                <a:cs typeface="Times New Roman"/>
                <a:sym typeface="Times New Roman"/>
              </a:rPr>
              <a:t> = 011 (another chosen-ciphertext attack). Now she tries to work backward, based on the first pair, P</a:t>
            </a:r>
            <a:r>
              <a:rPr b="1" baseline="-25000" i="0" lang="en-US" sz="2400" u="none">
                <a:solidFill>
                  <a:schemeClr val="dk1"/>
                </a:solidFill>
                <a:latin typeface="Times New Roman"/>
                <a:ea typeface="Times New Roman"/>
                <a:cs typeface="Times New Roman"/>
                <a:sym typeface="Times New Roman"/>
              </a:rPr>
              <a:t>1</a:t>
            </a:r>
            <a:r>
              <a:rPr b="1" i="0" lang="en-US" sz="2400" u="none">
                <a:solidFill>
                  <a:schemeClr val="dk1"/>
                </a:solidFill>
                <a:latin typeface="Times New Roman"/>
                <a:ea typeface="Times New Roman"/>
                <a:cs typeface="Times New Roman"/>
                <a:sym typeface="Times New Roman"/>
              </a:rPr>
              <a:t> and C</a:t>
            </a:r>
            <a:r>
              <a:rPr b="1" baseline="-25000" i="0" lang="en-US" sz="2400" u="none">
                <a:solidFill>
                  <a:schemeClr val="dk1"/>
                </a:solidFill>
                <a:latin typeface="Times New Roman"/>
                <a:ea typeface="Times New Roman"/>
                <a:cs typeface="Times New Roman"/>
                <a:sym typeface="Times New Roman"/>
              </a:rPr>
              <a:t>1</a:t>
            </a:r>
            <a:r>
              <a:rPr b="1" i="0" lang="en-US" sz="2400" u="none">
                <a:solidFill>
                  <a:schemeClr val="dk1"/>
                </a:solidFill>
                <a:latin typeface="Times New Roman"/>
                <a:ea typeface="Times New Roman"/>
                <a:cs typeface="Times New Roman"/>
                <a:sym typeface="Times New Roman"/>
              </a:rPr>
              <a:t>,</a:t>
            </a:r>
            <a:endParaRPr/>
          </a:p>
        </p:txBody>
      </p:sp>
      <p:pic>
        <p:nvPicPr>
          <p:cNvPr id="855" name="Google Shape;855;p49"/>
          <p:cNvPicPr preferRelativeResize="0"/>
          <p:nvPr/>
        </p:nvPicPr>
        <p:blipFill rotWithShape="1">
          <a:blip r:embed="rId3">
            <a:alphaModFix/>
          </a:blip>
          <a:srcRect b="0" l="0" r="0" t="0"/>
          <a:stretch/>
        </p:blipFill>
        <p:spPr>
          <a:xfrm>
            <a:off x="209550" y="3581400"/>
            <a:ext cx="8629650" cy="757237"/>
          </a:xfrm>
          <a:prstGeom prst="rect">
            <a:avLst/>
          </a:prstGeom>
          <a:noFill/>
          <a:ln>
            <a:noFill/>
          </a:ln>
        </p:spPr>
      </p:pic>
      <p:pic>
        <p:nvPicPr>
          <p:cNvPr id="856" name="Google Shape;856;p49"/>
          <p:cNvPicPr preferRelativeResize="0"/>
          <p:nvPr/>
        </p:nvPicPr>
        <p:blipFill rotWithShape="1">
          <a:blip r:embed="rId4">
            <a:alphaModFix/>
          </a:blip>
          <a:srcRect b="0" l="0" r="0" t="0"/>
          <a:stretch/>
        </p:blipFill>
        <p:spPr>
          <a:xfrm>
            <a:off x="228600" y="4572000"/>
            <a:ext cx="8629650" cy="781050"/>
          </a:xfrm>
          <a:prstGeom prst="rect">
            <a:avLst/>
          </a:prstGeom>
          <a:noFill/>
          <a:ln>
            <a:noFill/>
          </a:ln>
        </p:spPr>
      </p:pic>
      <p:sp>
        <p:nvSpPr>
          <p:cNvPr id="857" name="Google Shape;857;p49"/>
          <p:cNvSpPr txBox="1"/>
          <p:nvPr/>
        </p:nvSpPr>
        <p:spPr>
          <a:xfrm>
            <a:off x="304800" y="5638800"/>
            <a:ext cx="8229600" cy="4572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The two tests confirm that K = 011 or K =101.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124" name="Google Shape;124;p5"/>
          <p:cNvSpPr txBox="1"/>
          <p:nvPr/>
        </p:nvSpPr>
        <p:spPr>
          <a:xfrm>
            <a:off x="2598737" y="1143000"/>
            <a:ext cx="40306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5.4  </a:t>
            </a:r>
            <a:r>
              <a:rPr b="1" i="1" lang="en-US" sz="2000" u="none">
                <a:solidFill>
                  <a:schemeClr val="dk1"/>
                </a:solidFill>
                <a:latin typeface="Times New Roman"/>
                <a:ea typeface="Times New Roman"/>
                <a:cs typeface="Times New Roman"/>
                <a:sym typeface="Times New Roman"/>
              </a:rPr>
              <a:t>Three types of P-boxes</a:t>
            </a:r>
            <a:endParaRPr/>
          </a:p>
        </p:txBody>
      </p:sp>
      <p:pic>
        <p:nvPicPr>
          <p:cNvPr id="125" name="Google Shape;125;p5"/>
          <p:cNvPicPr preferRelativeResize="0"/>
          <p:nvPr/>
        </p:nvPicPr>
        <p:blipFill rotWithShape="1">
          <a:blip r:embed="rId3">
            <a:alphaModFix/>
          </a:blip>
          <a:srcRect b="0" l="0" r="0" t="0"/>
          <a:stretch/>
        </p:blipFill>
        <p:spPr>
          <a:xfrm>
            <a:off x="185737" y="1981200"/>
            <a:ext cx="8729662" cy="3529012"/>
          </a:xfrm>
          <a:prstGeom prst="rect">
            <a:avLst/>
          </a:prstGeom>
          <a:noFill/>
          <a:ln>
            <a:noFill/>
          </a:ln>
        </p:spPr>
      </p:pic>
      <p:sp>
        <p:nvSpPr>
          <p:cNvPr id="126" name="Google Shape;126;p5"/>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27" name="Google Shape;127;p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28" name="Google Shape;128;p5"/>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29" name="Google Shape;129;p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30" name="Google Shape;130;p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31" name="Google Shape;131;p5"/>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32" name="Google Shape;132;p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33" name="Google Shape;133;p5"/>
          <p:cNvSpPr txBox="1"/>
          <p:nvPr/>
        </p:nvSpPr>
        <p:spPr>
          <a:xfrm>
            <a:off x="1143000" y="0"/>
            <a:ext cx="29606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New Roman"/>
              <a:buNone/>
            </a:pPr>
            <a:r>
              <a:rPr b="1" i="1" lang="en-US" sz="3200" u="none">
                <a:solidFill>
                  <a:schemeClr val="dk1"/>
                </a:solidFill>
                <a:latin typeface="Times New Roman"/>
                <a:ea typeface="Times New Roman"/>
                <a:cs typeface="Times New Roman"/>
                <a:sym typeface="Times New Roman"/>
              </a:rPr>
              <a:t>5.1.3</a:t>
            </a:r>
            <a:r>
              <a:rPr b="1" i="1" lang="en-US" sz="3200" u="none">
                <a:solidFill>
                  <a:schemeClr val="hlink"/>
                </a:solidFill>
                <a:latin typeface="Times New Roman"/>
                <a:ea typeface="Times New Roman"/>
                <a:cs typeface="Times New Roman"/>
                <a:sym typeface="Times New Roman"/>
              </a:rPr>
              <a:t>  </a:t>
            </a:r>
            <a:r>
              <a:rPr b="1" i="1" lang="en-US" sz="3200" u="none">
                <a:solidFill>
                  <a:schemeClr val="dk1"/>
                </a:solidFill>
                <a:latin typeface="Times New Roman"/>
                <a:ea typeface="Times New Roman"/>
                <a:cs typeface="Times New Roman"/>
                <a:sym typeface="Times New Roman"/>
              </a:rPr>
              <a:t>Continued</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50"/>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863" name="Google Shape;863;p50"/>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64" name="Google Shape;864;p50"/>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65" name="Google Shape;865;p50"/>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66" name="Google Shape;866;p50"/>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67" name="Google Shape;867;p50"/>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68" name="Google Shape;868;p50"/>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69" name="Google Shape;869;p50"/>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70" name="Google Shape;870;p50"/>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5.1.6    </a:t>
            </a:r>
            <a:r>
              <a:rPr b="1" i="1" lang="en-US" sz="3200" u="none">
                <a:solidFill>
                  <a:schemeClr val="dk1"/>
                </a:solidFill>
                <a:latin typeface="Times New Roman"/>
                <a:ea typeface="Times New Roman"/>
                <a:cs typeface="Times New Roman"/>
                <a:sym typeface="Times New Roman"/>
              </a:rPr>
              <a:t>Continued</a:t>
            </a:r>
            <a:endParaRPr/>
          </a:p>
        </p:txBody>
      </p:sp>
      <p:sp>
        <p:nvSpPr>
          <p:cNvPr id="871" name="Google Shape;871;p50"/>
          <p:cNvSpPr txBox="1"/>
          <p:nvPr/>
        </p:nvSpPr>
        <p:spPr>
          <a:xfrm>
            <a:off x="457200" y="4800600"/>
            <a:ext cx="8077200" cy="94615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 more detailed differential cryptanalysis is given in Appendix N.</a:t>
            </a:r>
            <a:endParaRPr/>
          </a:p>
        </p:txBody>
      </p:sp>
      <p:grpSp>
        <p:nvGrpSpPr>
          <p:cNvPr id="872" name="Google Shape;872;p50"/>
          <p:cNvGrpSpPr/>
          <p:nvPr/>
        </p:nvGrpSpPr>
        <p:grpSpPr>
          <a:xfrm>
            <a:off x="457200" y="4114800"/>
            <a:ext cx="1143000" cy="566737"/>
            <a:chOff x="1200" y="1248"/>
            <a:chExt cx="720" cy="357"/>
          </a:xfrm>
        </p:grpSpPr>
        <p:pic>
          <p:nvPicPr>
            <p:cNvPr id="873" name="Google Shape;873;p50"/>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874" name="Google Shape;874;p50"/>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cxnSp>
        <p:nvCxnSpPr>
          <p:cNvPr id="875" name="Google Shape;875;p50"/>
          <p:cNvCxnSpPr/>
          <p:nvPr/>
        </p:nvCxnSpPr>
        <p:spPr>
          <a:xfrm>
            <a:off x="457200" y="47244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876" name="Google Shape;876;p50"/>
          <p:cNvCxnSpPr/>
          <p:nvPr/>
        </p:nvCxnSpPr>
        <p:spPr>
          <a:xfrm>
            <a:off x="457200" y="58674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877" name="Google Shape;877;p50"/>
          <p:cNvSpPr txBox="1"/>
          <p:nvPr/>
        </p:nvSpPr>
        <p:spPr>
          <a:xfrm>
            <a:off x="533400" y="1905000"/>
            <a:ext cx="8077200" cy="1373187"/>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Differential cryptanalysis is based on a nonuniform differential distribution table of the S-boxes in a block cipher.</a:t>
            </a:r>
            <a:endParaRPr/>
          </a:p>
        </p:txBody>
      </p:sp>
      <p:grpSp>
        <p:nvGrpSpPr>
          <p:cNvPr id="878" name="Google Shape;878;p50"/>
          <p:cNvGrpSpPr/>
          <p:nvPr/>
        </p:nvGrpSpPr>
        <p:grpSpPr>
          <a:xfrm>
            <a:off x="533400" y="1219200"/>
            <a:ext cx="1143000" cy="566737"/>
            <a:chOff x="1200" y="1248"/>
            <a:chExt cx="720" cy="357"/>
          </a:xfrm>
        </p:grpSpPr>
        <p:pic>
          <p:nvPicPr>
            <p:cNvPr id="879" name="Google Shape;879;p50"/>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880" name="Google Shape;880;p50"/>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cxnSp>
        <p:nvCxnSpPr>
          <p:cNvPr id="881" name="Google Shape;881;p50"/>
          <p:cNvCxnSpPr/>
          <p:nvPr/>
        </p:nvCxnSpPr>
        <p:spPr>
          <a:xfrm>
            <a:off x="533400" y="18288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882" name="Google Shape;882;p50"/>
          <p:cNvCxnSpPr/>
          <p:nvPr/>
        </p:nvCxnSpPr>
        <p:spPr>
          <a:xfrm>
            <a:off x="533400" y="3352800"/>
            <a:ext cx="8153400" cy="0"/>
          </a:xfrm>
          <a:prstGeom prst="straightConnector1">
            <a:avLst/>
          </a:prstGeom>
          <a:noFill/>
          <a:ln cap="flat" cmpd="sng" w="76200">
            <a:solidFill>
              <a:srgbClr val="009900"/>
            </a:solidFill>
            <a:prstDash val="solid"/>
            <a:miter lim="800000"/>
            <a:headEnd len="med" w="med" type="none"/>
            <a:tailEnd len="med" w="med" type="non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51"/>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888" name="Google Shape;888;p5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89" name="Google Shape;889;p5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90" name="Google Shape;890;p5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91" name="Google Shape;891;p5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92" name="Google Shape;892;p5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93" name="Google Shape;893;p5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94" name="Google Shape;894;p5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895" name="Google Shape;895;p51"/>
          <p:cNvSpPr txBox="1"/>
          <p:nvPr/>
        </p:nvSpPr>
        <p:spPr>
          <a:xfrm>
            <a:off x="228600" y="1123950"/>
            <a:ext cx="8686800" cy="13731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folHlink"/>
              </a:buClr>
              <a:buSzPts val="2800"/>
              <a:buFont typeface="Times New Roman"/>
              <a:buNone/>
            </a:pPr>
            <a:r>
              <a:rPr b="1" i="1" lang="en-US" sz="2800" u="none">
                <a:solidFill>
                  <a:schemeClr val="folHlink"/>
                </a:solidFill>
                <a:latin typeface="Times New Roman"/>
                <a:ea typeface="Times New Roman"/>
                <a:cs typeface="Times New Roman"/>
                <a:sym typeface="Times New Roman"/>
              </a:rPr>
              <a:t>Linear Cryptanalysis</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Linear cryptanalysis was presented by Mitsuru Matsui in 1993. The analysis uses known plaintext attacks. </a:t>
            </a:r>
            <a:endParaRPr/>
          </a:p>
        </p:txBody>
      </p:sp>
      <p:sp>
        <p:nvSpPr>
          <p:cNvPr id="896" name="Google Shape;896;p51"/>
          <p:cNvSpPr txBox="1"/>
          <p:nvPr/>
        </p:nvSpPr>
        <p:spPr>
          <a:xfrm>
            <a:off x="1143000" y="0"/>
            <a:ext cx="29606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5.1.6  </a:t>
            </a:r>
            <a:r>
              <a:rPr b="1" i="1" lang="en-US" sz="3200" u="none">
                <a:solidFill>
                  <a:schemeClr val="dk1"/>
                </a:solidFill>
                <a:latin typeface="Times New Roman"/>
                <a:ea typeface="Times New Roman"/>
                <a:cs typeface="Times New Roman"/>
                <a:sym typeface="Times New Roman"/>
              </a:rPr>
              <a:t>Continued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52"/>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902" name="Google Shape;902;p52"/>
          <p:cNvSpPr txBox="1"/>
          <p:nvPr/>
        </p:nvSpPr>
        <p:spPr>
          <a:xfrm>
            <a:off x="1171575" y="609600"/>
            <a:ext cx="54991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5.20  </a:t>
            </a:r>
            <a:r>
              <a:rPr b="1" i="1" lang="en-US" sz="2000" u="none">
                <a:solidFill>
                  <a:schemeClr val="dk1"/>
                </a:solidFill>
                <a:latin typeface="Times New Roman"/>
                <a:ea typeface="Times New Roman"/>
                <a:cs typeface="Times New Roman"/>
                <a:sym typeface="Times New Roman"/>
              </a:rPr>
              <a:t>A simple cipher with a linear S-box</a:t>
            </a:r>
            <a:endParaRPr/>
          </a:p>
        </p:txBody>
      </p:sp>
      <p:sp>
        <p:nvSpPr>
          <p:cNvPr id="903" name="Google Shape;903;p52"/>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04" name="Google Shape;904;p5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05" name="Google Shape;905;p52"/>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06" name="Google Shape;906;p5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07" name="Google Shape;907;p5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08" name="Google Shape;908;p52"/>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09" name="Google Shape;909;p5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10" name="Google Shape;910;p52"/>
          <p:cNvSpPr txBox="1"/>
          <p:nvPr/>
        </p:nvSpPr>
        <p:spPr>
          <a:xfrm>
            <a:off x="990600" y="-46037"/>
            <a:ext cx="29606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5.1.6  </a:t>
            </a:r>
            <a:r>
              <a:rPr b="1" i="1" lang="en-US" sz="3200" u="none">
                <a:solidFill>
                  <a:schemeClr val="dk1"/>
                </a:solidFill>
                <a:latin typeface="Times New Roman"/>
                <a:ea typeface="Times New Roman"/>
                <a:cs typeface="Times New Roman"/>
                <a:sym typeface="Times New Roman"/>
              </a:rPr>
              <a:t>Continued</a:t>
            </a:r>
            <a:endParaRPr/>
          </a:p>
        </p:txBody>
      </p:sp>
      <p:pic>
        <p:nvPicPr>
          <p:cNvPr id="911" name="Google Shape;911;p52"/>
          <p:cNvPicPr preferRelativeResize="0"/>
          <p:nvPr/>
        </p:nvPicPr>
        <p:blipFill rotWithShape="1">
          <a:blip r:embed="rId3">
            <a:alphaModFix/>
          </a:blip>
          <a:srcRect b="0" l="0" r="0" t="0"/>
          <a:stretch/>
        </p:blipFill>
        <p:spPr>
          <a:xfrm>
            <a:off x="1730375" y="1838325"/>
            <a:ext cx="6042025" cy="35718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53"/>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917" name="Google Shape;917;p53"/>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18" name="Google Shape;918;p53"/>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19" name="Google Shape;919;p53"/>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20" name="Google Shape;920;p53"/>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21" name="Google Shape;921;p53"/>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22" name="Google Shape;922;p53"/>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23" name="Google Shape;923;p53"/>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24" name="Google Shape;924;p53"/>
          <p:cNvSpPr txBox="1"/>
          <p:nvPr/>
        </p:nvSpPr>
        <p:spPr>
          <a:xfrm>
            <a:off x="990600" y="-46037"/>
            <a:ext cx="29606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5.1.6  </a:t>
            </a:r>
            <a:r>
              <a:rPr b="1" i="1" lang="en-US" sz="3200" u="none">
                <a:solidFill>
                  <a:schemeClr val="dk1"/>
                </a:solidFill>
                <a:latin typeface="Times New Roman"/>
                <a:ea typeface="Times New Roman"/>
                <a:cs typeface="Times New Roman"/>
                <a:sym typeface="Times New Roman"/>
              </a:rPr>
              <a:t>Continued</a:t>
            </a:r>
            <a:endParaRPr/>
          </a:p>
        </p:txBody>
      </p:sp>
      <p:pic>
        <p:nvPicPr>
          <p:cNvPr id="925" name="Google Shape;925;p53"/>
          <p:cNvPicPr preferRelativeResize="0"/>
          <p:nvPr/>
        </p:nvPicPr>
        <p:blipFill rotWithShape="1">
          <a:blip r:embed="rId3">
            <a:alphaModFix/>
          </a:blip>
          <a:srcRect b="0" l="0" r="0" t="0"/>
          <a:stretch/>
        </p:blipFill>
        <p:spPr>
          <a:xfrm>
            <a:off x="1219200" y="1081087"/>
            <a:ext cx="6472237" cy="1692275"/>
          </a:xfrm>
          <a:prstGeom prst="rect">
            <a:avLst/>
          </a:prstGeom>
          <a:noFill/>
          <a:ln>
            <a:noFill/>
          </a:ln>
        </p:spPr>
      </p:pic>
      <p:sp>
        <p:nvSpPr>
          <p:cNvPr id="926" name="Google Shape;926;p53"/>
          <p:cNvSpPr txBox="1"/>
          <p:nvPr/>
        </p:nvSpPr>
        <p:spPr>
          <a:xfrm>
            <a:off x="228600" y="2819400"/>
            <a:ext cx="8686800" cy="5191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Solving for three unknowns, we get.</a:t>
            </a:r>
            <a:endParaRPr/>
          </a:p>
        </p:txBody>
      </p:sp>
      <p:pic>
        <p:nvPicPr>
          <p:cNvPr id="927" name="Google Shape;927;p53"/>
          <p:cNvPicPr preferRelativeResize="0"/>
          <p:nvPr/>
        </p:nvPicPr>
        <p:blipFill rotWithShape="1">
          <a:blip r:embed="rId4">
            <a:alphaModFix/>
          </a:blip>
          <a:srcRect b="0" l="0" r="0" t="0"/>
          <a:stretch/>
        </p:blipFill>
        <p:spPr>
          <a:xfrm>
            <a:off x="1263650" y="3429000"/>
            <a:ext cx="5292725" cy="1584325"/>
          </a:xfrm>
          <a:prstGeom prst="rect">
            <a:avLst/>
          </a:prstGeom>
          <a:noFill/>
          <a:ln>
            <a:noFill/>
          </a:ln>
        </p:spPr>
      </p:pic>
      <p:sp>
        <p:nvSpPr>
          <p:cNvPr id="928" name="Google Shape;928;p53"/>
          <p:cNvSpPr txBox="1"/>
          <p:nvPr/>
        </p:nvSpPr>
        <p:spPr>
          <a:xfrm>
            <a:off x="381000" y="5424487"/>
            <a:ext cx="8686800" cy="9461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This means that three known-plaintext attacks can find the values of k</a:t>
            </a:r>
            <a:r>
              <a:rPr b="1" baseline="-25000" i="1" lang="en-US" sz="2800" u="none">
                <a:solidFill>
                  <a:schemeClr val="dk1"/>
                </a:solidFill>
                <a:latin typeface="Times New Roman"/>
                <a:ea typeface="Times New Roman"/>
                <a:cs typeface="Times New Roman"/>
                <a:sym typeface="Times New Roman"/>
              </a:rPr>
              <a:t>0</a:t>
            </a:r>
            <a:r>
              <a:rPr b="1" i="1" lang="en-US" sz="2800" u="none">
                <a:solidFill>
                  <a:schemeClr val="dk1"/>
                </a:solidFill>
                <a:latin typeface="Times New Roman"/>
                <a:ea typeface="Times New Roman"/>
                <a:cs typeface="Times New Roman"/>
                <a:sym typeface="Times New Roman"/>
              </a:rPr>
              <a:t>, k</a:t>
            </a:r>
            <a:r>
              <a:rPr b="1" baseline="-25000" i="1" lang="en-US" sz="2800" u="none">
                <a:solidFill>
                  <a:schemeClr val="dk1"/>
                </a:solidFill>
                <a:latin typeface="Times New Roman"/>
                <a:ea typeface="Times New Roman"/>
                <a:cs typeface="Times New Roman"/>
                <a:sym typeface="Times New Roman"/>
              </a:rPr>
              <a:t>1</a:t>
            </a:r>
            <a:r>
              <a:rPr b="1" i="1" lang="en-US" sz="2800" u="none">
                <a:solidFill>
                  <a:schemeClr val="dk1"/>
                </a:solidFill>
                <a:latin typeface="Times New Roman"/>
                <a:ea typeface="Times New Roman"/>
                <a:cs typeface="Times New Roman"/>
                <a:sym typeface="Times New Roman"/>
              </a:rPr>
              <a:t>, and k</a:t>
            </a:r>
            <a:r>
              <a:rPr b="1" baseline="-25000" i="1" lang="en-US" sz="2800" u="none">
                <a:solidFill>
                  <a:schemeClr val="dk1"/>
                </a:solidFill>
                <a:latin typeface="Times New Roman"/>
                <a:ea typeface="Times New Roman"/>
                <a:cs typeface="Times New Roman"/>
                <a:sym typeface="Times New Roman"/>
              </a:rPr>
              <a:t>2 </a:t>
            </a:r>
            <a:r>
              <a:rPr b="1" i="1" lang="en-US" sz="2800" u="none">
                <a:solidFill>
                  <a:schemeClr val="dk1"/>
                </a:solidFill>
                <a:latin typeface="Times New Roman"/>
                <a:ea typeface="Times New Roman"/>
                <a:cs typeface="Times New Roman"/>
                <a:sym typeface="Times New Roman"/>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27"/>
                                        </p:tgtEl>
                                        <p:attrNameLst>
                                          <p:attrName>style.visibility</p:attrName>
                                        </p:attrNameLst>
                                      </p:cBhvr>
                                      <p:to>
                                        <p:strVal val="visible"/>
                                      </p:to>
                                    </p:set>
                                    <p:anim calcmode="lin" valueType="num">
                                      <p:cBhvr additive="base">
                                        <p:cTn dur="500"/>
                                        <p:tgtEl>
                                          <p:spTgt spid="92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28"/>
                                        </p:tgtEl>
                                        <p:attrNameLst>
                                          <p:attrName>style.visibility</p:attrName>
                                        </p:attrNameLst>
                                      </p:cBhvr>
                                      <p:to>
                                        <p:strVal val="visible"/>
                                      </p:to>
                                    </p:set>
                                    <p:anim calcmode="lin" valueType="num">
                                      <p:cBhvr additive="base">
                                        <p:cTn dur="500"/>
                                        <p:tgtEl>
                                          <p:spTgt spid="92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54"/>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934" name="Google Shape;934;p5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35" name="Google Shape;935;p5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36" name="Google Shape;936;p5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37" name="Google Shape;937;p5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38" name="Google Shape;938;p5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39" name="Google Shape;939;p5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40" name="Google Shape;940;p5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41" name="Google Shape;941;p54"/>
          <p:cNvSpPr txBox="1"/>
          <p:nvPr/>
        </p:nvSpPr>
        <p:spPr>
          <a:xfrm>
            <a:off x="990600" y="-46037"/>
            <a:ext cx="29606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5.1.6  </a:t>
            </a:r>
            <a:r>
              <a:rPr b="1" i="1" lang="en-US" sz="3200" u="none">
                <a:solidFill>
                  <a:schemeClr val="dk1"/>
                </a:solidFill>
                <a:latin typeface="Times New Roman"/>
                <a:ea typeface="Times New Roman"/>
                <a:cs typeface="Times New Roman"/>
                <a:sym typeface="Times New Roman"/>
              </a:rPr>
              <a:t>Continued</a:t>
            </a:r>
            <a:endParaRPr/>
          </a:p>
        </p:txBody>
      </p:sp>
      <p:sp>
        <p:nvSpPr>
          <p:cNvPr id="942" name="Google Shape;942;p54"/>
          <p:cNvSpPr txBox="1"/>
          <p:nvPr/>
        </p:nvSpPr>
        <p:spPr>
          <a:xfrm>
            <a:off x="228600" y="914400"/>
            <a:ext cx="8686800" cy="13731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In some modern block ciphers, it may happen that some</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S-boxes are not totally nonlinear; they can be approximated, probabilistically, by some linear functions. </a:t>
            </a:r>
            <a:endParaRPr/>
          </a:p>
        </p:txBody>
      </p:sp>
      <p:pic>
        <p:nvPicPr>
          <p:cNvPr id="943" name="Google Shape;943;p54"/>
          <p:cNvPicPr preferRelativeResize="0"/>
          <p:nvPr/>
        </p:nvPicPr>
        <p:blipFill rotWithShape="1">
          <a:blip r:embed="rId3">
            <a:alphaModFix/>
          </a:blip>
          <a:srcRect b="0" l="0" r="0" t="0"/>
          <a:stretch/>
        </p:blipFill>
        <p:spPr>
          <a:xfrm>
            <a:off x="763587" y="2844800"/>
            <a:ext cx="7542212" cy="584200"/>
          </a:xfrm>
          <a:prstGeom prst="rect">
            <a:avLst/>
          </a:prstGeom>
          <a:noFill/>
          <a:ln>
            <a:noFill/>
          </a:ln>
        </p:spPr>
      </p:pic>
      <p:sp>
        <p:nvSpPr>
          <p:cNvPr id="944" name="Google Shape;944;p54"/>
          <p:cNvSpPr txBox="1"/>
          <p:nvPr/>
        </p:nvSpPr>
        <p:spPr>
          <a:xfrm>
            <a:off x="304800" y="3505200"/>
            <a:ext cx="8686800" cy="5191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where 1 ≤ x ≤ m, 1 ≤ y ≤ n, and 1 ≤ z ≤ n. </a:t>
            </a:r>
            <a:endParaRPr/>
          </a:p>
        </p:txBody>
      </p:sp>
      <p:sp>
        <p:nvSpPr>
          <p:cNvPr id="945" name="Google Shape;945;p54"/>
          <p:cNvSpPr txBox="1"/>
          <p:nvPr/>
        </p:nvSpPr>
        <p:spPr>
          <a:xfrm>
            <a:off x="457200" y="5105400"/>
            <a:ext cx="8077200" cy="94615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 more detailed linear cryptanalysis is given in Appendix N.</a:t>
            </a:r>
            <a:endParaRPr/>
          </a:p>
        </p:txBody>
      </p:sp>
      <p:grpSp>
        <p:nvGrpSpPr>
          <p:cNvPr id="946" name="Google Shape;946;p54"/>
          <p:cNvGrpSpPr/>
          <p:nvPr/>
        </p:nvGrpSpPr>
        <p:grpSpPr>
          <a:xfrm>
            <a:off x="457200" y="4419600"/>
            <a:ext cx="1143000" cy="566737"/>
            <a:chOff x="1200" y="1248"/>
            <a:chExt cx="720" cy="357"/>
          </a:xfrm>
        </p:grpSpPr>
        <p:pic>
          <p:nvPicPr>
            <p:cNvPr id="947" name="Google Shape;947;p54"/>
            <p:cNvPicPr preferRelativeResize="0"/>
            <p:nvPr/>
          </p:nvPicPr>
          <p:blipFill rotWithShape="1">
            <a:blip r:embed="rId4">
              <a:alphaModFix/>
            </a:blip>
            <a:srcRect b="0" l="0" r="0" t="0"/>
            <a:stretch/>
          </p:blipFill>
          <p:spPr>
            <a:xfrm>
              <a:off x="1200" y="1248"/>
              <a:ext cx="720" cy="357"/>
            </a:xfrm>
            <a:prstGeom prst="rect">
              <a:avLst/>
            </a:prstGeom>
            <a:noFill/>
            <a:ln>
              <a:noFill/>
            </a:ln>
          </p:spPr>
        </p:pic>
        <p:sp>
          <p:nvSpPr>
            <p:cNvPr id="948" name="Google Shape;948;p54"/>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cxnSp>
        <p:nvCxnSpPr>
          <p:cNvPr id="949" name="Google Shape;949;p54"/>
          <p:cNvCxnSpPr/>
          <p:nvPr/>
        </p:nvCxnSpPr>
        <p:spPr>
          <a:xfrm>
            <a:off x="457200" y="50292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950" name="Google Shape;950;p54"/>
          <p:cNvCxnSpPr/>
          <p:nvPr/>
        </p:nvCxnSpPr>
        <p:spPr>
          <a:xfrm>
            <a:off x="457200" y="6172200"/>
            <a:ext cx="8153400" cy="0"/>
          </a:xfrm>
          <a:prstGeom prst="straightConnector1">
            <a:avLst/>
          </a:prstGeom>
          <a:noFill/>
          <a:ln cap="flat" cmpd="sng" w="76200">
            <a:solidFill>
              <a:srgbClr val="009900"/>
            </a:solidFill>
            <a:prstDash val="solid"/>
            <a:miter lim="800000"/>
            <a:headEnd len="med" w="med" type="none"/>
            <a:tailEnd len="med" w="med" type="non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55"/>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956" name="Google Shape;956;p55"/>
          <p:cNvSpPr txBox="1"/>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57" name="Google Shape;957;p55"/>
          <p:cNvSpPr txBox="1"/>
          <p:nvPr/>
        </p:nvSpPr>
        <p:spPr>
          <a:xfrm>
            <a:off x="228600" y="406400"/>
            <a:ext cx="663257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5-2   MODERN STREAM CIPHERS</a:t>
            </a:r>
            <a:endParaRPr/>
          </a:p>
        </p:txBody>
      </p:sp>
      <p:sp>
        <p:nvSpPr>
          <p:cNvPr id="958" name="Google Shape;958;p55"/>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59" name="Google Shape;959;p55"/>
          <p:cNvSpPr txBox="1"/>
          <p:nvPr/>
        </p:nvSpPr>
        <p:spPr>
          <a:xfrm>
            <a:off x="228600" y="1595437"/>
            <a:ext cx="8229600" cy="222726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In a modern stream cipher, encryption and decryption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are done r bits at a time. We have a plaintext bit stream P = p</a:t>
            </a:r>
            <a:r>
              <a:rPr b="1" baseline="-25000" i="1" lang="en-US" sz="2800" u="none">
                <a:solidFill>
                  <a:schemeClr val="dk1"/>
                </a:solidFill>
                <a:latin typeface="Times New Roman"/>
                <a:ea typeface="Times New Roman"/>
                <a:cs typeface="Times New Roman"/>
                <a:sym typeface="Times New Roman"/>
              </a:rPr>
              <a:t>n</a:t>
            </a:r>
            <a:r>
              <a:rPr b="1" i="1" lang="en-US" sz="2800" u="none">
                <a:solidFill>
                  <a:schemeClr val="dk1"/>
                </a:solidFill>
                <a:latin typeface="Times New Roman"/>
                <a:ea typeface="Times New Roman"/>
                <a:cs typeface="Times New Roman"/>
                <a:sym typeface="Times New Roman"/>
              </a:rPr>
              <a:t>…p</a:t>
            </a:r>
            <a:r>
              <a:rPr b="1" baseline="-25000" i="1" lang="en-US" sz="2800" u="none">
                <a:solidFill>
                  <a:schemeClr val="dk1"/>
                </a:solidFill>
                <a:latin typeface="Times New Roman"/>
                <a:ea typeface="Times New Roman"/>
                <a:cs typeface="Times New Roman"/>
                <a:sym typeface="Times New Roman"/>
              </a:rPr>
              <a:t>2 </a:t>
            </a:r>
            <a:r>
              <a:rPr b="1" i="1" lang="en-US" sz="2800" u="none">
                <a:solidFill>
                  <a:schemeClr val="dk1"/>
                </a:solidFill>
                <a:latin typeface="Times New Roman"/>
                <a:ea typeface="Times New Roman"/>
                <a:cs typeface="Times New Roman"/>
                <a:sym typeface="Times New Roman"/>
              </a:rPr>
              <a:t>p</a:t>
            </a:r>
            <a:r>
              <a:rPr b="1" baseline="-25000" i="1" lang="en-US" sz="2800" u="none">
                <a:solidFill>
                  <a:schemeClr val="dk1"/>
                </a:solidFill>
                <a:latin typeface="Times New Roman"/>
                <a:ea typeface="Times New Roman"/>
                <a:cs typeface="Times New Roman"/>
                <a:sym typeface="Times New Roman"/>
              </a:rPr>
              <a:t>1</a:t>
            </a:r>
            <a:r>
              <a:rPr b="1" i="1" lang="en-US" sz="2800" u="none">
                <a:solidFill>
                  <a:schemeClr val="dk1"/>
                </a:solidFill>
                <a:latin typeface="Times New Roman"/>
                <a:ea typeface="Times New Roman"/>
                <a:cs typeface="Times New Roman"/>
                <a:sym typeface="Times New Roman"/>
              </a:rPr>
              <a:t>, a ciphertext bit stream </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C = c</a:t>
            </a:r>
            <a:r>
              <a:rPr b="1" baseline="-25000" i="1" lang="en-US" sz="2800" u="none">
                <a:solidFill>
                  <a:schemeClr val="dk1"/>
                </a:solidFill>
                <a:latin typeface="Times New Roman"/>
                <a:ea typeface="Times New Roman"/>
                <a:cs typeface="Times New Roman"/>
                <a:sym typeface="Times New Roman"/>
              </a:rPr>
              <a:t>n</a:t>
            </a:r>
            <a:r>
              <a:rPr b="1" i="1" lang="en-US" sz="2800" u="none">
                <a:solidFill>
                  <a:schemeClr val="dk1"/>
                </a:solidFill>
                <a:latin typeface="Times New Roman"/>
                <a:ea typeface="Times New Roman"/>
                <a:cs typeface="Times New Roman"/>
                <a:sym typeface="Times New Roman"/>
              </a:rPr>
              <a:t>…c</a:t>
            </a:r>
            <a:r>
              <a:rPr b="1" baseline="-25000" i="1" lang="en-US" sz="2800" u="none">
                <a:solidFill>
                  <a:schemeClr val="dk1"/>
                </a:solidFill>
                <a:latin typeface="Times New Roman"/>
                <a:ea typeface="Times New Roman"/>
                <a:cs typeface="Times New Roman"/>
                <a:sym typeface="Times New Roman"/>
              </a:rPr>
              <a:t>2 </a:t>
            </a:r>
            <a:r>
              <a:rPr b="1" i="1" lang="en-US" sz="2800" u="none">
                <a:solidFill>
                  <a:schemeClr val="dk1"/>
                </a:solidFill>
                <a:latin typeface="Times New Roman"/>
                <a:ea typeface="Times New Roman"/>
                <a:cs typeface="Times New Roman"/>
                <a:sym typeface="Times New Roman"/>
              </a:rPr>
              <a:t>c</a:t>
            </a:r>
            <a:r>
              <a:rPr b="1" baseline="-25000" i="1" lang="en-US" sz="2800" u="none">
                <a:solidFill>
                  <a:schemeClr val="dk1"/>
                </a:solidFill>
                <a:latin typeface="Times New Roman"/>
                <a:ea typeface="Times New Roman"/>
                <a:cs typeface="Times New Roman"/>
                <a:sym typeface="Times New Roman"/>
              </a:rPr>
              <a:t>1</a:t>
            </a:r>
            <a:r>
              <a:rPr b="1" i="1" lang="en-US" sz="2800" u="none">
                <a:solidFill>
                  <a:schemeClr val="dk1"/>
                </a:solidFill>
                <a:latin typeface="Times New Roman"/>
                <a:ea typeface="Times New Roman"/>
                <a:cs typeface="Times New Roman"/>
                <a:sym typeface="Times New Roman"/>
              </a:rPr>
              <a:t>, and a key bit stream K = k</a:t>
            </a:r>
            <a:r>
              <a:rPr b="1" baseline="-25000" i="1" lang="en-US" sz="2800" u="none">
                <a:solidFill>
                  <a:schemeClr val="dk1"/>
                </a:solidFill>
                <a:latin typeface="Times New Roman"/>
                <a:ea typeface="Times New Roman"/>
                <a:cs typeface="Times New Roman"/>
                <a:sym typeface="Times New Roman"/>
              </a:rPr>
              <a:t>n</a:t>
            </a:r>
            <a:r>
              <a:rPr b="1" i="1" lang="en-US" sz="2800" u="none">
                <a:solidFill>
                  <a:schemeClr val="dk1"/>
                </a:solidFill>
                <a:latin typeface="Times New Roman"/>
                <a:ea typeface="Times New Roman"/>
                <a:cs typeface="Times New Roman"/>
                <a:sym typeface="Times New Roman"/>
              </a:rPr>
              <a:t>…k</a:t>
            </a:r>
            <a:r>
              <a:rPr b="1" baseline="-25000" i="1" lang="en-US" sz="2800" u="none">
                <a:solidFill>
                  <a:schemeClr val="dk1"/>
                </a:solidFill>
                <a:latin typeface="Times New Roman"/>
                <a:ea typeface="Times New Roman"/>
                <a:cs typeface="Times New Roman"/>
                <a:sym typeface="Times New Roman"/>
              </a:rPr>
              <a:t>2 </a:t>
            </a:r>
            <a:r>
              <a:rPr b="1" i="1" lang="en-US" sz="2800" u="none">
                <a:solidFill>
                  <a:schemeClr val="dk1"/>
                </a:solidFill>
                <a:latin typeface="Times New Roman"/>
                <a:ea typeface="Times New Roman"/>
                <a:cs typeface="Times New Roman"/>
                <a:sym typeface="Times New Roman"/>
              </a:rPr>
              <a:t>k</a:t>
            </a:r>
            <a:r>
              <a:rPr b="1" baseline="-25000" i="1" lang="en-US" sz="2800" u="none">
                <a:solidFill>
                  <a:schemeClr val="dk1"/>
                </a:solidFill>
                <a:latin typeface="Times New Roman"/>
                <a:ea typeface="Times New Roman"/>
                <a:cs typeface="Times New Roman"/>
                <a:sym typeface="Times New Roman"/>
              </a:rPr>
              <a:t>1</a:t>
            </a:r>
            <a:r>
              <a:rPr b="1" i="1" lang="en-US" sz="2800" u="none">
                <a:solidFill>
                  <a:schemeClr val="dk1"/>
                </a:solidFill>
                <a:latin typeface="Times New Roman"/>
                <a:ea typeface="Times New Roman"/>
                <a:cs typeface="Times New Roman"/>
                <a:sym typeface="Times New Roman"/>
              </a:rPr>
              <a:t>, in which p</a:t>
            </a:r>
            <a:r>
              <a:rPr b="1" baseline="-25000" i="1" lang="en-US" sz="2800" u="none">
                <a:solidFill>
                  <a:schemeClr val="dk1"/>
                </a:solidFill>
                <a:latin typeface="Times New Roman"/>
                <a:ea typeface="Times New Roman"/>
                <a:cs typeface="Times New Roman"/>
                <a:sym typeface="Times New Roman"/>
              </a:rPr>
              <a:t>i</a:t>
            </a:r>
            <a:r>
              <a:rPr b="1" i="1" lang="en-US" sz="2800" u="none">
                <a:solidFill>
                  <a:schemeClr val="dk1"/>
                </a:solidFill>
                <a:latin typeface="Times New Roman"/>
                <a:ea typeface="Times New Roman"/>
                <a:cs typeface="Times New Roman"/>
                <a:sym typeface="Times New Roman"/>
              </a:rPr>
              <a:t> , c</a:t>
            </a:r>
            <a:r>
              <a:rPr b="1" baseline="-25000" i="1" lang="en-US" sz="2800" u="none">
                <a:solidFill>
                  <a:schemeClr val="dk1"/>
                </a:solidFill>
                <a:latin typeface="Times New Roman"/>
                <a:ea typeface="Times New Roman"/>
                <a:cs typeface="Times New Roman"/>
                <a:sym typeface="Times New Roman"/>
              </a:rPr>
              <a:t>i</a:t>
            </a:r>
            <a:r>
              <a:rPr b="1" i="1" lang="en-US" sz="2800" u="none">
                <a:solidFill>
                  <a:schemeClr val="dk1"/>
                </a:solidFill>
                <a:latin typeface="Times New Roman"/>
                <a:ea typeface="Times New Roman"/>
                <a:cs typeface="Times New Roman"/>
                <a:sym typeface="Times New Roman"/>
              </a:rPr>
              <a:t> , and k</a:t>
            </a:r>
            <a:r>
              <a:rPr b="1" baseline="-25000" i="1" lang="en-US" sz="2800" u="none">
                <a:solidFill>
                  <a:schemeClr val="dk1"/>
                </a:solidFill>
                <a:latin typeface="Times New Roman"/>
                <a:ea typeface="Times New Roman"/>
                <a:cs typeface="Times New Roman"/>
                <a:sym typeface="Times New Roman"/>
              </a:rPr>
              <a:t>i</a:t>
            </a:r>
            <a:r>
              <a:rPr b="1" i="1" lang="en-US" sz="2800" u="none">
                <a:solidFill>
                  <a:schemeClr val="dk1"/>
                </a:solidFill>
                <a:latin typeface="Times New Roman"/>
                <a:ea typeface="Times New Roman"/>
                <a:cs typeface="Times New Roman"/>
                <a:sym typeface="Times New Roman"/>
              </a:rPr>
              <a:t> are r-bit words. </a:t>
            </a:r>
            <a:endParaRPr/>
          </a:p>
        </p:txBody>
      </p:sp>
      <p:sp>
        <p:nvSpPr>
          <p:cNvPr id="960" name="Google Shape;960;p55"/>
          <p:cNvSpPr txBox="1"/>
          <p:nvPr/>
        </p:nvSpPr>
        <p:spPr>
          <a:xfrm>
            <a:off x="152400" y="4740275"/>
            <a:ext cx="6705600"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5.2.1</a:t>
            </a:r>
            <a:r>
              <a:rPr b="1" i="0" lang="en-US" sz="2400" u="none">
                <a:solidFill>
                  <a:srgbClr val="0033CC"/>
                </a:solidFill>
                <a:latin typeface="Times New Roman"/>
                <a:ea typeface="Times New Roman"/>
                <a:cs typeface="Times New Roman"/>
                <a:sym typeface="Times New Roman"/>
              </a:rPr>
              <a:t>  Synchronous Stream Ciphers</a:t>
            </a:r>
            <a:br>
              <a:rPr b="1" i="0" lang="en-US" sz="2400" u="none">
                <a:solidFill>
                  <a:srgbClr val="0033CC"/>
                </a:solidFill>
                <a:latin typeface="Times New Roman"/>
                <a:ea typeface="Times New Roman"/>
                <a:cs typeface="Times New Roman"/>
                <a:sym typeface="Times New Roman"/>
              </a:rPr>
            </a:br>
            <a:r>
              <a:rPr b="1" i="0" lang="en-US" sz="2400" u="none">
                <a:solidFill>
                  <a:schemeClr val="hlink"/>
                </a:solidFill>
                <a:latin typeface="Times New Roman"/>
                <a:ea typeface="Times New Roman"/>
                <a:cs typeface="Times New Roman"/>
                <a:sym typeface="Times New Roman"/>
              </a:rPr>
              <a:t>5.2.2</a:t>
            </a:r>
            <a:r>
              <a:rPr b="1" i="0" lang="en-US" sz="2400" u="none">
                <a:solidFill>
                  <a:srgbClr val="0033CC"/>
                </a:solidFill>
                <a:latin typeface="Times New Roman"/>
                <a:ea typeface="Times New Roman"/>
                <a:cs typeface="Times New Roman"/>
                <a:sym typeface="Times New Roman"/>
              </a:rPr>
              <a:t>  Nonsynchronous Stream Ciphers</a:t>
            </a:r>
            <a:endParaRPr/>
          </a:p>
        </p:txBody>
      </p:sp>
      <p:sp>
        <p:nvSpPr>
          <p:cNvPr id="961" name="Google Shape;961;p55"/>
          <p:cNvSpPr txBox="1"/>
          <p:nvPr/>
        </p:nvSpPr>
        <p:spPr>
          <a:xfrm>
            <a:off x="165100" y="42037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56"/>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967" name="Google Shape;967;p56"/>
          <p:cNvSpPr txBox="1"/>
          <p:nvPr/>
        </p:nvSpPr>
        <p:spPr>
          <a:xfrm>
            <a:off x="0" y="0"/>
            <a:ext cx="9144000" cy="6858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pic>
        <p:nvPicPr>
          <p:cNvPr id="968" name="Google Shape;968;p56"/>
          <p:cNvPicPr preferRelativeResize="0"/>
          <p:nvPr/>
        </p:nvPicPr>
        <p:blipFill rotWithShape="1">
          <a:blip r:embed="rId3">
            <a:alphaModFix/>
          </a:blip>
          <a:srcRect b="0" l="0" r="0" t="0"/>
          <a:stretch/>
        </p:blipFill>
        <p:spPr>
          <a:xfrm>
            <a:off x="152400" y="1354137"/>
            <a:ext cx="8766175" cy="2532062"/>
          </a:xfrm>
          <a:prstGeom prst="rect">
            <a:avLst/>
          </a:prstGeom>
          <a:noFill/>
          <a:ln>
            <a:noFill/>
          </a:ln>
        </p:spPr>
      </p:pic>
      <p:sp>
        <p:nvSpPr>
          <p:cNvPr id="969" name="Google Shape;969;p56"/>
          <p:cNvSpPr txBox="1"/>
          <p:nvPr/>
        </p:nvSpPr>
        <p:spPr>
          <a:xfrm>
            <a:off x="76200" y="106362"/>
            <a:ext cx="2655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5.2  </a:t>
            </a:r>
            <a:r>
              <a:rPr b="1" i="1" lang="en-US" sz="3200" u="none">
                <a:solidFill>
                  <a:schemeClr val="dk1"/>
                </a:solidFill>
                <a:latin typeface="Times New Roman"/>
                <a:ea typeface="Times New Roman"/>
                <a:cs typeface="Times New Roman"/>
                <a:sym typeface="Times New Roman"/>
              </a:rPr>
              <a:t>Continued</a:t>
            </a:r>
            <a:endParaRPr/>
          </a:p>
        </p:txBody>
      </p:sp>
      <p:sp>
        <p:nvSpPr>
          <p:cNvPr id="970" name="Google Shape;970;p56"/>
          <p:cNvSpPr txBox="1"/>
          <p:nvPr/>
        </p:nvSpPr>
        <p:spPr>
          <a:xfrm>
            <a:off x="457200" y="4648200"/>
            <a:ext cx="8077200" cy="18002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In a modern stream cipher, each </a:t>
            </a:r>
            <a:r>
              <a:rPr b="1" i="1" lang="en-US" sz="2800" u="none">
                <a:solidFill>
                  <a:schemeClr val="dk1"/>
                </a:solidFill>
                <a:latin typeface="Times New Roman"/>
                <a:ea typeface="Times New Roman"/>
                <a:cs typeface="Times New Roman"/>
                <a:sym typeface="Times New Roman"/>
              </a:rPr>
              <a:t>r</a:t>
            </a:r>
            <a:r>
              <a:rPr b="1" i="0" lang="en-US" sz="2800" u="none">
                <a:solidFill>
                  <a:schemeClr val="dk1"/>
                </a:solidFill>
                <a:latin typeface="Times New Roman"/>
                <a:ea typeface="Times New Roman"/>
                <a:cs typeface="Times New Roman"/>
                <a:sym typeface="Times New Roman"/>
              </a:rPr>
              <a:t>-bit word in the plaintext stream is enciphered using an </a:t>
            </a:r>
            <a:r>
              <a:rPr b="1" i="1" lang="en-US" sz="2800" u="none">
                <a:solidFill>
                  <a:schemeClr val="dk1"/>
                </a:solidFill>
                <a:latin typeface="Times New Roman"/>
                <a:ea typeface="Times New Roman"/>
                <a:cs typeface="Times New Roman"/>
                <a:sym typeface="Times New Roman"/>
              </a:rPr>
              <a:t>r</a:t>
            </a:r>
            <a:r>
              <a:rPr b="1" i="0" lang="en-US" sz="2800" u="none">
                <a:solidFill>
                  <a:schemeClr val="dk1"/>
                </a:solidFill>
                <a:latin typeface="Times New Roman"/>
                <a:ea typeface="Times New Roman"/>
                <a:cs typeface="Times New Roman"/>
                <a:sym typeface="Times New Roman"/>
              </a:rPr>
              <a:t>-bit word in the key stream to create the corresponding </a:t>
            </a:r>
            <a:r>
              <a:rPr b="1" i="1" lang="en-US" sz="2800" u="none">
                <a:solidFill>
                  <a:schemeClr val="dk1"/>
                </a:solidFill>
                <a:latin typeface="Times New Roman"/>
                <a:ea typeface="Times New Roman"/>
                <a:cs typeface="Times New Roman"/>
                <a:sym typeface="Times New Roman"/>
              </a:rPr>
              <a:t>r</a:t>
            </a:r>
            <a:r>
              <a:rPr b="1" i="0" lang="en-US" sz="2800" u="none">
                <a:solidFill>
                  <a:schemeClr val="dk1"/>
                </a:solidFill>
                <a:latin typeface="Times New Roman"/>
                <a:ea typeface="Times New Roman"/>
                <a:cs typeface="Times New Roman"/>
                <a:sym typeface="Times New Roman"/>
              </a:rPr>
              <a:t>-bit</a:t>
            </a:r>
            <a:endParaRPr/>
          </a:p>
          <a:p>
            <a:pPr indent="0" lvl="0" marL="0" marR="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word in the ciphertext stream.</a:t>
            </a:r>
            <a:endParaRPr/>
          </a:p>
        </p:txBody>
      </p:sp>
      <p:grpSp>
        <p:nvGrpSpPr>
          <p:cNvPr id="971" name="Google Shape;971;p56"/>
          <p:cNvGrpSpPr/>
          <p:nvPr/>
        </p:nvGrpSpPr>
        <p:grpSpPr>
          <a:xfrm>
            <a:off x="457200" y="3962400"/>
            <a:ext cx="1143000" cy="566737"/>
            <a:chOff x="1200" y="1248"/>
            <a:chExt cx="720" cy="357"/>
          </a:xfrm>
        </p:grpSpPr>
        <p:pic>
          <p:nvPicPr>
            <p:cNvPr id="972" name="Google Shape;972;p56"/>
            <p:cNvPicPr preferRelativeResize="0"/>
            <p:nvPr/>
          </p:nvPicPr>
          <p:blipFill rotWithShape="1">
            <a:blip r:embed="rId4">
              <a:alphaModFix/>
            </a:blip>
            <a:srcRect b="0" l="0" r="0" t="0"/>
            <a:stretch/>
          </p:blipFill>
          <p:spPr>
            <a:xfrm>
              <a:off x="1200" y="1248"/>
              <a:ext cx="720" cy="357"/>
            </a:xfrm>
            <a:prstGeom prst="rect">
              <a:avLst/>
            </a:prstGeom>
            <a:noFill/>
            <a:ln>
              <a:noFill/>
            </a:ln>
          </p:spPr>
        </p:pic>
        <p:sp>
          <p:nvSpPr>
            <p:cNvPr id="973" name="Google Shape;973;p56"/>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cxnSp>
        <p:nvCxnSpPr>
          <p:cNvPr id="974" name="Google Shape;974;p56"/>
          <p:cNvCxnSpPr/>
          <p:nvPr/>
        </p:nvCxnSpPr>
        <p:spPr>
          <a:xfrm>
            <a:off x="457200" y="4572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975" name="Google Shape;975;p56"/>
          <p:cNvCxnSpPr/>
          <p:nvPr/>
        </p:nvCxnSpPr>
        <p:spPr>
          <a:xfrm>
            <a:off x="457200" y="64770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976" name="Google Shape;976;p56"/>
          <p:cNvSpPr txBox="1"/>
          <p:nvPr/>
        </p:nvSpPr>
        <p:spPr>
          <a:xfrm>
            <a:off x="2892425" y="685800"/>
            <a:ext cx="32797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5.20  </a:t>
            </a:r>
            <a:r>
              <a:rPr b="1" i="1" lang="en-US" sz="2000" u="none">
                <a:solidFill>
                  <a:schemeClr val="dk1"/>
                </a:solidFill>
                <a:latin typeface="Times New Roman"/>
                <a:ea typeface="Times New Roman"/>
                <a:cs typeface="Times New Roman"/>
                <a:sym typeface="Times New Roman"/>
              </a:rPr>
              <a:t>Stream cipher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57"/>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982" name="Google Shape;982;p57"/>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83" name="Google Shape;983;p5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84" name="Google Shape;984;p57"/>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85" name="Google Shape;985;p5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86" name="Google Shape;986;p5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87" name="Google Shape;987;p57"/>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88" name="Google Shape;988;p5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989" name="Google Shape;989;p57"/>
          <p:cNvSpPr txBox="1"/>
          <p:nvPr/>
        </p:nvSpPr>
        <p:spPr>
          <a:xfrm>
            <a:off x="1143000" y="0"/>
            <a:ext cx="612457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5.2.1  Synchronous Stream Ciphers</a:t>
            </a:r>
            <a:endParaRPr/>
          </a:p>
        </p:txBody>
      </p:sp>
      <p:sp>
        <p:nvSpPr>
          <p:cNvPr id="990" name="Google Shape;990;p57"/>
          <p:cNvSpPr txBox="1"/>
          <p:nvPr/>
        </p:nvSpPr>
        <p:spPr>
          <a:xfrm>
            <a:off x="457200" y="1752600"/>
            <a:ext cx="8077200" cy="94615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In a synchronous stream cipher the key is independent of the plaintext or ciphertext.</a:t>
            </a:r>
            <a:endParaRPr/>
          </a:p>
        </p:txBody>
      </p:sp>
      <p:grpSp>
        <p:nvGrpSpPr>
          <p:cNvPr id="991" name="Google Shape;991;p57"/>
          <p:cNvGrpSpPr/>
          <p:nvPr/>
        </p:nvGrpSpPr>
        <p:grpSpPr>
          <a:xfrm>
            <a:off x="457200" y="1066800"/>
            <a:ext cx="1143000" cy="566737"/>
            <a:chOff x="1200" y="1248"/>
            <a:chExt cx="720" cy="357"/>
          </a:xfrm>
        </p:grpSpPr>
        <p:pic>
          <p:nvPicPr>
            <p:cNvPr id="992" name="Google Shape;992;p57"/>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993" name="Google Shape;993;p57"/>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cxnSp>
        <p:nvCxnSpPr>
          <p:cNvPr id="994" name="Google Shape;994;p57"/>
          <p:cNvCxnSpPr/>
          <p:nvPr/>
        </p:nvCxnSpPr>
        <p:spPr>
          <a:xfrm>
            <a:off x="457200" y="16764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995" name="Google Shape;995;p57"/>
          <p:cNvCxnSpPr/>
          <p:nvPr/>
        </p:nvCxnSpPr>
        <p:spPr>
          <a:xfrm>
            <a:off x="457200" y="28194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996" name="Google Shape;996;p57"/>
          <p:cNvSpPr txBox="1"/>
          <p:nvPr/>
        </p:nvSpPr>
        <p:spPr>
          <a:xfrm>
            <a:off x="2643187" y="3124200"/>
            <a:ext cx="32242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5.22  </a:t>
            </a:r>
            <a:r>
              <a:rPr b="1" i="1" lang="en-US" sz="2000" u="none">
                <a:solidFill>
                  <a:schemeClr val="dk1"/>
                </a:solidFill>
                <a:latin typeface="Times New Roman"/>
                <a:ea typeface="Times New Roman"/>
                <a:cs typeface="Times New Roman"/>
                <a:sym typeface="Times New Roman"/>
              </a:rPr>
              <a:t>One-time pad</a:t>
            </a:r>
            <a:endParaRPr/>
          </a:p>
        </p:txBody>
      </p:sp>
      <p:pic>
        <p:nvPicPr>
          <p:cNvPr id="997" name="Google Shape;997;p57"/>
          <p:cNvPicPr preferRelativeResize="0"/>
          <p:nvPr/>
        </p:nvPicPr>
        <p:blipFill rotWithShape="1">
          <a:blip r:embed="rId4">
            <a:alphaModFix/>
          </a:blip>
          <a:srcRect b="0" l="0" r="0" t="0"/>
          <a:stretch/>
        </p:blipFill>
        <p:spPr>
          <a:xfrm>
            <a:off x="596900" y="3754437"/>
            <a:ext cx="7632700" cy="2493962"/>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58"/>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1003" name="Google Shape;1003;p58"/>
          <p:cNvSpPr txBox="1"/>
          <p:nvPr/>
        </p:nvSpPr>
        <p:spPr>
          <a:xfrm>
            <a:off x="1143000" y="533400"/>
            <a:ext cx="1944687"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5.17</a:t>
            </a:r>
            <a:endParaRPr/>
          </a:p>
        </p:txBody>
      </p:sp>
      <p:sp>
        <p:nvSpPr>
          <p:cNvPr id="1004" name="Google Shape;1004;p58"/>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05" name="Google Shape;1005;p58"/>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06" name="Google Shape;1006;p58"/>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07" name="Google Shape;1007;p58"/>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08" name="Google Shape;1008;p58"/>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09" name="Google Shape;1009;p58"/>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10" name="Google Shape;1010;p58"/>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11" name="Google Shape;1011;p58"/>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5.2.1    </a:t>
            </a:r>
            <a:r>
              <a:rPr b="1" i="1" lang="en-US" sz="3200" u="none">
                <a:solidFill>
                  <a:schemeClr val="dk1"/>
                </a:solidFill>
                <a:latin typeface="Times New Roman"/>
                <a:ea typeface="Times New Roman"/>
                <a:cs typeface="Times New Roman"/>
                <a:sym typeface="Times New Roman"/>
              </a:rPr>
              <a:t>Continued</a:t>
            </a:r>
            <a:endParaRPr/>
          </a:p>
        </p:txBody>
      </p:sp>
      <p:sp>
        <p:nvSpPr>
          <p:cNvPr id="1012" name="Google Shape;1012;p58"/>
          <p:cNvSpPr txBox="1"/>
          <p:nvPr/>
        </p:nvSpPr>
        <p:spPr>
          <a:xfrm>
            <a:off x="228600" y="1143000"/>
            <a:ext cx="8229600" cy="301307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What is the pattern in the ciphertext of a one-time pad cipher in each of the following cases?</a:t>
            </a:r>
            <a:endParaRPr/>
          </a:p>
          <a:p>
            <a:pPr indent="0" lvl="0" marL="0" marR="0" rtl="0" algn="just">
              <a:lnSpc>
                <a:spcPct val="100000"/>
              </a:lnSpc>
              <a:spcBef>
                <a:spcPts val="120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 The plaintext is made of </a:t>
            </a:r>
            <a:r>
              <a:rPr b="1" i="1" lang="en-US" sz="24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 0’s.</a:t>
            </a:r>
            <a:endParaRPr/>
          </a:p>
          <a:p>
            <a:pPr indent="0" lvl="0" marL="0" marR="0" rtl="0" algn="just">
              <a:lnSpc>
                <a:spcPct val="100000"/>
              </a:lnSpc>
              <a:spcBef>
                <a:spcPts val="120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b. The plaintext is made of </a:t>
            </a:r>
            <a:r>
              <a:rPr b="1" i="1" lang="en-US" sz="24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 1’s.</a:t>
            </a:r>
            <a:endParaRPr/>
          </a:p>
          <a:p>
            <a:pPr indent="0" lvl="0" marL="0" marR="0" rtl="0" algn="just">
              <a:lnSpc>
                <a:spcPct val="100000"/>
              </a:lnSpc>
              <a:spcBef>
                <a:spcPts val="120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c. The plaintext is made of alternating 0’s and 1’s.</a:t>
            </a:r>
            <a:endParaRPr/>
          </a:p>
          <a:p>
            <a:pPr indent="0" lvl="0" marL="0" marR="0" rtl="0" algn="just">
              <a:lnSpc>
                <a:spcPct val="100000"/>
              </a:lnSpc>
              <a:spcBef>
                <a:spcPts val="120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d. The plaintext is a random string of bits.</a:t>
            </a:r>
            <a:endParaRPr/>
          </a:p>
        </p:txBody>
      </p:sp>
      <p:sp>
        <p:nvSpPr>
          <p:cNvPr id="1013" name="Google Shape;1013;p58"/>
          <p:cNvSpPr txBox="1"/>
          <p:nvPr/>
        </p:nvSpPr>
        <p:spPr>
          <a:xfrm>
            <a:off x="381000" y="4433887"/>
            <a:ext cx="8229600" cy="51911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0" lang="en-US" sz="2800" u="none">
                <a:solidFill>
                  <a:schemeClr val="hlink"/>
                </a:solidFill>
                <a:latin typeface="Times New Roman"/>
                <a:ea typeface="Times New Roman"/>
                <a:cs typeface="Times New Roman"/>
                <a:sym typeface="Times New Roman"/>
              </a:rPr>
              <a:t>Solution</a:t>
            </a:r>
            <a:endParaRPr/>
          </a:p>
        </p:txBody>
      </p:sp>
      <p:sp>
        <p:nvSpPr>
          <p:cNvPr id="1014" name="Google Shape;1014;p58"/>
          <p:cNvSpPr txBox="1"/>
          <p:nvPr/>
        </p:nvSpPr>
        <p:spPr>
          <a:xfrm>
            <a:off x="381000" y="4933950"/>
            <a:ext cx="8229600" cy="1552575"/>
          </a:xfrm>
          <a:prstGeom prst="rect">
            <a:avLst/>
          </a:prstGeom>
          <a:noFill/>
          <a:ln>
            <a:noFill/>
          </a:ln>
        </p:spPr>
        <p:txBody>
          <a:bodyPr anchorCtr="0" anchor="ctr" bIns="45700" lIns="91425" spcFirstLastPara="1" rIns="91425" wrap="square" tIns="45700">
            <a:spAutoFit/>
          </a:bodyPr>
          <a:lstStyle/>
          <a:p>
            <a:pPr indent="-457200" lvl="0" marL="457200" marR="0" rtl="0" algn="just">
              <a:lnSpc>
                <a:spcPct val="100000"/>
              </a:lnSpc>
              <a:spcBef>
                <a:spcPts val="0"/>
              </a:spcBef>
              <a:spcAft>
                <a:spcPts val="0"/>
              </a:spcAft>
              <a:buClr>
                <a:schemeClr val="dk1"/>
              </a:buClr>
              <a:buSzPts val="2400"/>
              <a:buFont typeface="Times New Roman"/>
              <a:buAutoNum type="alphaLcPeriod"/>
            </a:pPr>
            <a:r>
              <a:rPr b="1" i="0" lang="en-US" sz="2400" u="none">
                <a:solidFill>
                  <a:schemeClr val="dk1"/>
                </a:solidFill>
                <a:latin typeface="Times New Roman"/>
                <a:ea typeface="Times New Roman"/>
                <a:cs typeface="Times New Roman"/>
                <a:sym typeface="Times New Roman"/>
              </a:rPr>
              <a:t>Because </a:t>
            </a:r>
            <a:r>
              <a:rPr b="1" i="0" lang="en-US" sz="2400" u="none">
                <a:solidFill>
                  <a:schemeClr val="hlink"/>
                </a:solidFill>
                <a:latin typeface="Times New Roman"/>
                <a:ea typeface="Times New Roman"/>
                <a:cs typeface="Times New Roman"/>
                <a:sym typeface="Times New Roman"/>
              </a:rPr>
              <a:t>0 </a:t>
            </a:r>
            <a:r>
              <a:rPr b="1" i="0" lang="en-US" sz="2400" u="none">
                <a:solidFill>
                  <a:schemeClr val="hlink"/>
                </a:solidFill>
                <a:latin typeface="Noto Sans Symbols"/>
                <a:ea typeface="Noto Sans Symbols"/>
                <a:cs typeface="Noto Sans Symbols"/>
                <a:sym typeface="Noto Sans Symbols"/>
              </a:rPr>
              <a:t>⊕</a:t>
            </a:r>
            <a:r>
              <a:rPr b="1" i="0" lang="en-US" sz="2400" u="none">
                <a:solidFill>
                  <a:schemeClr val="hlink"/>
                </a:solidFill>
                <a:latin typeface="Times New Roman"/>
                <a:ea typeface="Times New Roman"/>
                <a:cs typeface="Times New Roman"/>
                <a:sym typeface="Times New Roman"/>
              </a:rPr>
              <a:t> </a:t>
            </a:r>
            <a:r>
              <a:rPr b="1" i="1" lang="en-US" sz="2400" u="none">
                <a:solidFill>
                  <a:schemeClr val="hlink"/>
                </a:solidFill>
                <a:latin typeface="Times New Roman"/>
                <a:ea typeface="Times New Roman"/>
                <a:cs typeface="Times New Roman"/>
                <a:sym typeface="Times New Roman"/>
              </a:rPr>
              <a:t>k</a:t>
            </a:r>
            <a:r>
              <a:rPr b="1" baseline="-25000" i="1" lang="en-US" sz="2400" u="none">
                <a:solidFill>
                  <a:schemeClr val="hlink"/>
                </a:solidFill>
                <a:latin typeface="Times New Roman"/>
                <a:ea typeface="Times New Roman"/>
                <a:cs typeface="Times New Roman"/>
                <a:sym typeface="Times New Roman"/>
              </a:rPr>
              <a:t>i</a:t>
            </a:r>
            <a:r>
              <a:rPr b="1" i="0" lang="en-US" sz="2400" u="none">
                <a:solidFill>
                  <a:schemeClr val="hlink"/>
                </a:solidFill>
                <a:latin typeface="Times New Roman"/>
                <a:ea typeface="Times New Roman"/>
                <a:cs typeface="Times New Roman"/>
                <a:sym typeface="Times New Roman"/>
              </a:rPr>
              <a:t> = </a:t>
            </a:r>
            <a:r>
              <a:rPr b="1" i="1" lang="en-US" sz="2400" u="none">
                <a:solidFill>
                  <a:schemeClr val="hlink"/>
                </a:solidFill>
                <a:latin typeface="Times New Roman"/>
                <a:ea typeface="Times New Roman"/>
                <a:cs typeface="Times New Roman"/>
                <a:sym typeface="Times New Roman"/>
              </a:rPr>
              <a:t>k</a:t>
            </a:r>
            <a:r>
              <a:rPr b="1" baseline="-25000" i="1" lang="en-US" sz="2400" u="none">
                <a:solidFill>
                  <a:schemeClr val="hlink"/>
                </a:solidFill>
                <a:latin typeface="Times New Roman"/>
                <a:ea typeface="Times New Roman"/>
                <a:cs typeface="Times New Roman"/>
                <a:sym typeface="Times New Roman"/>
              </a:rPr>
              <a:t>i</a:t>
            </a:r>
            <a:r>
              <a:rPr b="1" baseline="-25000" i="1"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Times New Roman"/>
                <a:ea typeface="Times New Roman"/>
                <a:cs typeface="Times New Roman"/>
                <a:sym typeface="Times New Roman"/>
              </a:rPr>
              <a:t>, the ciphertext stream is the same as the key stream. If the key stream is random, the ciphertext is also random. The patterns in the plaintext are not preserved in the ciphertext.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59"/>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1020" name="Google Shape;1020;p59"/>
          <p:cNvSpPr txBox="1"/>
          <p:nvPr/>
        </p:nvSpPr>
        <p:spPr>
          <a:xfrm>
            <a:off x="1143000" y="533400"/>
            <a:ext cx="1792287"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5.7</a:t>
            </a:r>
            <a:endParaRPr/>
          </a:p>
        </p:txBody>
      </p:sp>
      <p:sp>
        <p:nvSpPr>
          <p:cNvPr id="1021" name="Google Shape;1021;p5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22" name="Google Shape;1022;p5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23" name="Google Shape;1023;p5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24" name="Google Shape;1024;p5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25" name="Google Shape;1025;p5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26" name="Google Shape;1026;p5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27" name="Google Shape;1027;p5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28" name="Google Shape;1028;p59"/>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5.2.1    </a:t>
            </a:r>
            <a:r>
              <a:rPr b="1" i="1" lang="en-US" sz="3200" u="none">
                <a:solidFill>
                  <a:schemeClr val="dk1"/>
                </a:solidFill>
                <a:latin typeface="Times New Roman"/>
                <a:ea typeface="Times New Roman"/>
                <a:cs typeface="Times New Roman"/>
                <a:sym typeface="Times New Roman"/>
              </a:rPr>
              <a:t>Continued</a:t>
            </a:r>
            <a:endParaRPr/>
          </a:p>
        </p:txBody>
      </p:sp>
      <p:sp>
        <p:nvSpPr>
          <p:cNvPr id="1029" name="Google Shape;1029;p59"/>
          <p:cNvSpPr txBox="1"/>
          <p:nvPr/>
        </p:nvSpPr>
        <p:spPr>
          <a:xfrm>
            <a:off x="381000" y="1333500"/>
            <a:ext cx="8229600" cy="4838700"/>
          </a:xfrm>
          <a:prstGeom prst="rect">
            <a:avLst/>
          </a:prstGeom>
          <a:noFill/>
          <a:ln>
            <a:noFill/>
          </a:ln>
        </p:spPr>
        <p:txBody>
          <a:bodyPr anchorCtr="0" anchor="ctr" bIns="45700" lIns="91425" spcFirstLastPara="1" rIns="91425" wrap="square" tIns="45700">
            <a:spAutoFit/>
          </a:bodyPr>
          <a:lstStyle/>
          <a:p>
            <a:pPr indent="-457200" lvl="0" marL="457200" marR="0" rtl="0" algn="just">
              <a:lnSpc>
                <a:spcPct val="100000"/>
              </a:lnSpc>
              <a:spcBef>
                <a:spcPts val="0"/>
              </a:spcBef>
              <a:spcAft>
                <a:spcPts val="0"/>
              </a:spcAft>
              <a:buClr>
                <a:schemeClr val="dk1"/>
              </a:buClr>
              <a:buSzPts val="2400"/>
              <a:buFont typeface="Times New Roman"/>
              <a:buAutoNum type="alphaLcPeriod" startAt="2"/>
            </a:pPr>
            <a:r>
              <a:rPr b="1" i="0" lang="en-US" sz="2400" u="none">
                <a:solidFill>
                  <a:schemeClr val="dk1"/>
                </a:solidFill>
                <a:latin typeface="Times New Roman"/>
                <a:ea typeface="Times New Roman"/>
                <a:cs typeface="Times New Roman"/>
                <a:sym typeface="Times New Roman"/>
              </a:rPr>
              <a:t>Because</a:t>
            </a:r>
            <a:r>
              <a:rPr b="1" i="0" lang="en-US" sz="2400" u="none">
                <a:solidFill>
                  <a:schemeClr val="folHlink"/>
                </a:solidFill>
                <a:latin typeface="Times New Roman"/>
                <a:ea typeface="Times New Roman"/>
                <a:cs typeface="Times New Roman"/>
                <a:sym typeface="Times New Roman"/>
              </a:rPr>
              <a:t> </a:t>
            </a:r>
            <a:r>
              <a:rPr b="1" i="0" lang="en-US" sz="2400" u="none">
                <a:solidFill>
                  <a:schemeClr val="hlink"/>
                </a:solidFill>
                <a:latin typeface="Times New Roman"/>
                <a:ea typeface="Times New Roman"/>
                <a:cs typeface="Times New Roman"/>
                <a:sym typeface="Times New Roman"/>
              </a:rPr>
              <a:t>1 </a:t>
            </a:r>
            <a:r>
              <a:rPr b="1" i="0" lang="en-US" sz="2400" u="none">
                <a:solidFill>
                  <a:schemeClr val="hlink"/>
                </a:solidFill>
                <a:latin typeface="Noto Sans Symbols"/>
                <a:ea typeface="Noto Sans Symbols"/>
                <a:cs typeface="Noto Sans Symbols"/>
                <a:sym typeface="Noto Sans Symbols"/>
              </a:rPr>
              <a:t>⊕</a:t>
            </a:r>
            <a:r>
              <a:rPr b="1" i="0" lang="en-US" sz="2400" u="none">
                <a:solidFill>
                  <a:schemeClr val="hlink"/>
                </a:solidFill>
                <a:latin typeface="Times New Roman"/>
                <a:ea typeface="Times New Roman"/>
                <a:cs typeface="Times New Roman"/>
                <a:sym typeface="Times New Roman"/>
              </a:rPr>
              <a:t> </a:t>
            </a:r>
            <a:r>
              <a:rPr b="1" i="1" lang="en-US" sz="2400" u="none">
                <a:solidFill>
                  <a:schemeClr val="hlink"/>
                </a:solidFill>
                <a:latin typeface="Times New Roman"/>
                <a:ea typeface="Times New Roman"/>
                <a:cs typeface="Times New Roman"/>
                <a:sym typeface="Times New Roman"/>
              </a:rPr>
              <a:t>k</a:t>
            </a:r>
            <a:r>
              <a:rPr b="1" baseline="-25000" i="1" lang="en-US" sz="2400" u="none">
                <a:solidFill>
                  <a:schemeClr val="hlink"/>
                </a:solidFill>
                <a:latin typeface="Times New Roman"/>
                <a:ea typeface="Times New Roman"/>
                <a:cs typeface="Times New Roman"/>
                <a:sym typeface="Times New Roman"/>
              </a:rPr>
              <a:t>i</a:t>
            </a:r>
            <a:r>
              <a:rPr b="1" i="0" lang="en-US" sz="2400" u="none">
                <a:solidFill>
                  <a:schemeClr val="hlink"/>
                </a:solidFill>
                <a:latin typeface="Times New Roman"/>
                <a:ea typeface="Times New Roman"/>
                <a:cs typeface="Times New Roman"/>
                <a:sym typeface="Times New Roman"/>
              </a:rPr>
              <a:t> = </a:t>
            </a:r>
            <a:r>
              <a:rPr b="1" i="1" lang="en-US" sz="2400" u="none">
                <a:solidFill>
                  <a:schemeClr val="hlink"/>
                </a:solidFill>
                <a:latin typeface="Times New Roman"/>
                <a:ea typeface="Times New Roman"/>
                <a:cs typeface="Times New Roman"/>
                <a:sym typeface="Times New Roman"/>
              </a:rPr>
              <a:t>k</a:t>
            </a:r>
            <a:r>
              <a:rPr b="1" baseline="-25000" i="1" lang="en-US" sz="2400" u="none">
                <a:solidFill>
                  <a:schemeClr val="hlink"/>
                </a:solidFill>
                <a:latin typeface="Times New Roman"/>
                <a:ea typeface="Times New Roman"/>
                <a:cs typeface="Times New Roman"/>
                <a:sym typeface="Times New Roman"/>
              </a:rPr>
              <a:t>i</a:t>
            </a:r>
            <a:r>
              <a:rPr b="1" i="0" lang="en-US" sz="2400" u="none">
                <a:solidFill>
                  <a:schemeClr val="folHlink"/>
                </a:solidFill>
                <a:latin typeface="Times New Roman"/>
                <a:ea typeface="Times New Roman"/>
                <a:cs typeface="Times New Roman"/>
                <a:sym typeface="Times New Roman"/>
              </a:rPr>
              <a:t> </a:t>
            </a:r>
            <a:r>
              <a:rPr b="1" i="0" lang="en-US" sz="2400" u="none">
                <a:solidFill>
                  <a:schemeClr val="dk1"/>
                </a:solidFill>
                <a:latin typeface="Times New Roman"/>
                <a:ea typeface="Times New Roman"/>
                <a:cs typeface="Times New Roman"/>
                <a:sym typeface="Times New Roman"/>
              </a:rPr>
              <a:t>where</a:t>
            </a:r>
            <a:r>
              <a:rPr b="1" i="0" lang="en-US" sz="2400" u="none">
                <a:solidFill>
                  <a:schemeClr val="folHlink"/>
                </a:solidFill>
                <a:latin typeface="Times New Roman"/>
                <a:ea typeface="Times New Roman"/>
                <a:cs typeface="Times New Roman"/>
                <a:sym typeface="Times New Roman"/>
              </a:rPr>
              <a:t> </a:t>
            </a:r>
            <a:r>
              <a:rPr b="1" i="1" lang="en-US" sz="2400" u="none">
                <a:solidFill>
                  <a:schemeClr val="hlink"/>
                </a:solidFill>
                <a:latin typeface="Times New Roman"/>
                <a:ea typeface="Times New Roman"/>
                <a:cs typeface="Times New Roman"/>
                <a:sym typeface="Times New Roman"/>
              </a:rPr>
              <a:t>k</a:t>
            </a:r>
            <a:r>
              <a:rPr b="1" baseline="-25000" i="1" lang="en-US" sz="2400" u="none">
                <a:solidFill>
                  <a:schemeClr val="hlink"/>
                </a:solidFill>
                <a:latin typeface="Times New Roman"/>
                <a:ea typeface="Times New Roman"/>
                <a:cs typeface="Times New Roman"/>
                <a:sym typeface="Times New Roman"/>
              </a:rPr>
              <a:t>i</a:t>
            </a:r>
            <a:r>
              <a:rPr b="1" i="0" lang="en-US" sz="2400" u="none">
                <a:solidFill>
                  <a:schemeClr val="folHlink"/>
                </a:solidFill>
                <a:latin typeface="Times New Roman"/>
                <a:ea typeface="Times New Roman"/>
                <a:cs typeface="Times New Roman"/>
                <a:sym typeface="Times New Roman"/>
              </a:rPr>
              <a:t> </a:t>
            </a:r>
            <a:r>
              <a:rPr b="1" i="0" lang="en-US" sz="2400" u="none">
                <a:solidFill>
                  <a:schemeClr val="dk1"/>
                </a:solidFill>
                <a:latin typeface="Times New Roman"/>
                <a:ea typeface="Times New Roman"/>
                <a:cs typeface="Times New Roman"/>
                <a:sym typeface="Times New Roman"/>
              </a:rPr>
              <a:t>is the complement of</a:t>
            </a:r>
            <a:r>
              <a:rPr b="1" i="0" lang="en-US" sz="2400" u="none">
                <a:solidFill>
                  <a:schemeClr val="folHlink"/>
                </a:solidFill>
                <a:latin typeface="Times New Roman"/>
                <a:ea typeface="Times New Roman"/>
                <a:cs typeface="Times New Roman"/>
                <a:sym typeface="Times New Roman"/>
              </a:rPr>
              <a:t> </a:t>
            </a:r>
            <a:r>
              <a:rPr b="1" i="1" lang="en-US" sz="2400" u="none">
                <a:solidFill>
                  <a:schemeClr val="hlink"/>
                </a:solidFill>
                <a:latin typeface="Times New Roman"/>
                <a:ea typeface="Times New Roman"/>
                <a:cs typeface="Times New Roman"/>
                <a:sym typeface="Times New Roman"/>
              </a:rPr>
              <a:t>k</a:t>
            </a:r>
            <a:r>
              <a:rPr b="1" baseline="-25000" i="1" lang="en-US" sz="2400" u="none">
                <a:solidFill>
                  <a:schemeClr val="hlink"/>
                </a:solidFill>
                <a:latin typeface="Times New Roman"/>
                <a:ea typeface="Times New Roman"/>
                <a:cs typeface="Times New Roman"/>
                <a:sym typeface="Times New Roman"/>
              </a:rPr>
              <a:t>i </a:t>
            </a:r>
            <a:r>
              <a:rPr b="1" i="0" lang="en-US" sz="2400" u="none">
                <a:solidFill>
                  <a:schemeClr val="folHlink"/>
                </a:solidFill>
                <a:latin typeface="Times New Roman"/>
                <a:ea typeface="Times New Roman"/>
                <a:cs typeface="Times New Roman"/>
                <a:sym typeface="Times New Roman"/>
              </a:rPr>
              <a:t>, </a:t>
            </a:r>
            <a:r>
              <a:rPr b="1" i="0" lang="en-US" sz="2400" u="none">
                <a:solidFill>
                  <a:schemeClr val="dk1"/>
                </a:solidFill>
                <a:latin typeface="Times New Roman"/>
                <a:ea typeface="Times New Roman"/>
                <a:cs typeface="Times New Roman"/>
                <a:sym typeface="Times New Roman"/>
              </a:rPr>
              <a:t>the ciphertext stream is the complement of the key stream. If the key stream is random, the ciphertext is also random. Again the patterns in the plaintext are not preserved in the ciphertext.</a:t>
            </a:r>
            <a:endParaRPr/>
          </a:p>
          <a:p>
            <a:pPr indent="-457200" lvl="0" marL="457200" marR="0" rtl="0" algn="just">
              <a:lnSpc>
                <a:spcPct val="100000"/>
              </a:lnSpc>
              <a:spcBef>
                <a:spcPts val="1200"/>
              </a:spcBef>
              <a:spcAft>
                <a:spcPts val="0"/>
              </a:spcAft>
              <a:buClr>
                <a:schemeClr val="dk1"/>
              </a:buClr>
              <a:buSzPts val="2400"/>
              <a:buFont typeface="Times New Roman"/>
              <a:buAutoNum type="alphaLcPeriod" startAt="2"/>
            </a:pPr>
            <a:r>
              <a:rPr b="1" i="0" lang="en-US" sz="2400" u="none">
                <a:solidFill>
                  <a:schemeClr val="dk1"/>
                </a:solidFill>
                <a:latin typeface="Times New Roman"/>
                <a:ea typeface="Times New Roman"/>
                <a:cs typeface="Times New Roman"/>
                <a:sym typeface="Times New Roman"/>
              </a:rPr>
              <a:t>In this case, each bit in the ciphertext stream is either the same as the corresponding bit in the key stream or the complement of it. Therefore, the result is also a random string if the key stream is random.</a:t>
            </a:r>
            <a:endParaRPr/>
          </a:p>
          <a:p>
            <a:pPr indent="-457200" lvl="0" marL="457200" marR="0" rtl="0" algn="just">
              <a:lnSpc>
                <a:spcPct val="100000"/>
              </a:lnSpc>
              <a:spcBef>
                <a:spcPts val="1200"/>
              </a:spcBef>
              <a:spcAft>
                <a:spcPts val="0"/>
              </a:spcAft>
              <a:buClr>
                <a:schemeClr val="dk1"/>
              </a:buClr>
              <a:buSzPts val="2400"/>
              <a:buFont typeface="Times New Roman"/>
              <a:buAutoNum type="alphaLcPeriod" startAt="2"/>
            </a:pPr>
            <a:r>
              <a:rPr b="1" i="0" lang="en-US" sz="2400" u="none">
                <a:solidFill>
                  <a:schemeClr val="dk1"/>
                </a:solidFill>
                <a:latin typeface="Times New Roman"/>
                <a:ea typeface="Times New Roman"/>
                <a:cs typeface="Times New Roman"/>
                <a:sym typeface="Times New Roman"/>
              </a:rPr>
              <a:t>In this case, the ciphertext is definitely random because the exclusive-or of two random bits results in a random bit.</a:t>
            </a:r>
            <a:endParaRPr/>
          </a:p>
        </p:txBody>
      </p:sp>
      <p:cxnSp>
        <p:nvCxnSpPr>
          <p:cNvPr id="1030" name="Google Shape;1030;p59"/>
          <p:cNvCxnSpPr/>
          <p:nvPr/>
        </p:nvCxnSpPr>
        <p:spPr>
          <a:xfrm>
            <a:off x="3200400" y="1371600"/>
            <a:ext cx="228600" cy="0"/>
          </a:xfrm>
          <a:prstGeom prst="straightConnector1">
            <a:avLst/>
          </a:prstGeom>
          <a:noFill/>
          <a:ln cap="flat" cmpd="sng" w="38100">
            <a:solidFill>
              <a:schemeClr val="hlink"/>
            </a:solidFill>
            <a:prstDash val="solid"/>
            <a:miter lim="800000"/>
            <a:headEnd len="med" w="med" type="none"/>
            <a:tailEnd len="med" w="med" type="none"/>
          </a:ln>
        </p:spPr>
      </p:cxnSp>
      <p:cxnSp>
        <p:nvCxnSpPr>
          <p:cNvPr id="1031" name="Google Shape;1031;p59"/>
          <p:cNvCxnSpPr/>
          <p:nvPr/>
        </p:nvCxnSpPr>
        <p:spPr>
          <a:xfrm>
            <a:off x="4419600" y="1371600"/>
            <a:ext cx="228600" cy="0"/>
          </a:xfrm>
          <a:prstGeom prst="straightConnector1">
            <a:avLst/>
          </a:prstGeom>
          <a:noFill/>
          <a:ln cap="flat" cmpd="sng" w="38100">
            <a:solidFill>
              <a:schemeClr val="hlink"/>
            </a:solidFill>
            <a:prstDash val="solid"/>
            <a:miter lim="800000"/>
            <a:headEnd len="med" w="med" type="none"/>
            <a:tailEnd len="med" w="med" type="none"/>
          </a:ln>
        </p:spPr>
      </p:cxnSp>
      <p:sp>
        <p:nvSpPr>
          <p:cNvPr id="1032" name="Google Shape;1032;p59"/>
          <p:cNvSpPr txBox="1"/>
          <p:nvPr/>
        </p:nvSpPr>
        <p:spPr>
          <a:xfrm>
            <a:off x="3124200" y="533400"/>
            <a:ext cx="17605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(Continued)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139" name="Google Shape;139;p6"/>
          <p:cNvSpPr txBox="1"/>
          <p:nvPr/>
        </p:nvSpPr>
        <p:spPr>
          <a:xfrm>
            <a:off x="609600" y="1219200"/>
            <a:ext cx="1792287"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5.5</a:t>
            </a:r>
            <a:endParaRPr/>
          </a:p>
        </p:txBody>
      </p:sp>
      <p:sp>
        <p:nvSpPr>
          <p:cNvPr id="140" name="Google Shape;140;p6"/>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41" name="Google Shape;141;p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42" name="Google Shape;142;p6"/>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43" name="Google Shape;143;p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44" name="Google Shape;144;p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45" name="Google Shape;145;p6"/>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46" name="Google Shape;146;p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47" name="Google Shape;147;p6"/>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New Roman"/>
              <a:buNone/>
            </a:pPr>
            <a:r>
              <a:rPr b="1" i="1" lang="en-US" sz="3200" u="none">
                <a:solidFill>
                  <a:schemeClr val="dk1"/>
                </a:solidFill>
                <a:latin typeface="Times New Roman"/>
                <a:ea typeface="Times New Roman"/>
                <a:cs typeface="Times New Roman"/>
                <a:sym typeface="Times New Roman"/>
              </a:rPr>
              <a:t>5.1.3 </a:t>
            </a:r>
            <a:r>
              <a:rPr b="1" i="1" lang="en-US" sz="3200" u="none">
                <a:solidFill>
                  <a:schemeClr val="hlink"/>
                </a:solidFill>
                <a:latin typeface="Times New Roman"/>
                <a:ea typeface="Times New Roman"/>
                <a:cs typeface="Times New Roman"/>
                <a:sym typeface="Times New Roman"/>
              </a:rPr>
              <a:t>   </a:t>
            </a:r>
            <a:r>
              <a:rPr b="1" i="1" lang="en-US" sz="3200" u="none">
                <a:solidFill>
                  <a:schemeClr val="dk1"/>
                </a:solidFill>
                <a:latin typeface="Times New Roman"/>
                <a:ea typeface="Times New Roman"/>
                <a:cs typeface="Times New Roman"/>
                <a:sym typeface="Times New Roman"/>
              </a:rPr>
              <a:t>Continued</a:t>
            </a:r>
            <a:endParaRPr/>
          </a:p>
        </p:txBody>
      </p:sp>
      <p:pic>
        <p:nvPicPr>
          <p:cNvPr id="148" name="Google Shape;148;p6"/>
          <p:cNvPicPr preferRelativeResize="0"/>
          <p:nvPr/>
        </p:nvPicPr>
        <p:blipFill rotWithShape="1">
          <a:blip r:embed="rId3">
            <a:alphaModFix/>
          </a:blip>
          <a:srcRect b="0" l="0" r="0" t="0"/>
          <a:stretch/>
        </p:blipFill>
        <p:spPr>
          <a:xfrm>
            <a:off x="876300" y="3509962"/>
            <a:ext cx="7277100" cy="1076325"/>
          </a:xfrm>
          <a:prstGeom prst="rect">
            <a:avLst/>
          </a:prstGeom>
          <a:noFill/>
          <a:ln>
            <a:noFill/>
          </a:ln>
        </p:spPr>
      </p:pic>
      <p:sp>
        <p:nvSpPr>
          <p:cNvPr id="149" name="Google Shape;149;p6"/>
          <p:cNvSpPr txBox="1"/>
          <p:nvPr/>
        </p:nvSpPr>
        <p:spPr>
          <a:xfrm>
            <a:off x="1392237" y="2590800"/>
            <a:ext cx="57753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5.5  </a:t>
            </a:r>
            <a:r>
              <a:rPr b="1" i="1" lang="en-US" sz="2000" u="none">
                <a:solidFill>
                  <a:schemeClr val="dk1"/>
                </a:solidFill>
                <a:latin typeface="Times New Roman"/>
                <a:ea typeface="Times New Roman"/>
                <a:cs typeface="Times New Roman"/>
                <a:sym typeface="Times New Roman"/>
              </a:rPr>
              <a:t>The possible mappings of a 3 × 3 P-box</a:t>
            </a:r>
            <a:endParaRPr/>
          </a:p>
        </p:txBody>
      </p:sp>
      <p:sp>
        <p:nvSpPr>
          <p:cNvPr id="150" name="Google Shape;150;p6"/>
          <p:cNvSpPr txBox="1"/>
          <p:nvPr/>
        </p:nvSpPr>
        <p:spPr>
          <a:xfrm>
            <a:off x="457200" y="1752600"/>
            <a:ext cx="8229600" cy="4572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Figure 5.5 shows all 6 possible mappings of a 3 × 3 P-box.</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60"/>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1038" name="Google Shape;1038;p60"/>
          <p:cNvSpPr txBox="1"/>
          <p:nvPr/>
        </p:nvSpPr>
        <p:spPr>
          <a:xfrm>
            <a:off x="1790700" y="1066800"/>
            <a:ext cx="49149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5.23  </a:t>
            </a:r>
            <a:r>
              <a:rPr b="1" i="1" lang="en-US" sz="2000" u="none">
                <a:solidFill>
                  <a:schemeClr val="dk1"/>
                </a:solidFill>
                <a:latin typeface="Times New Roman"/>
                <a:ea typeface="Times New Roman"/>
                <a:cs typeface="Times New Roman"/>
                <a:sym typeface="Times New Roman"/>
              </a:rPr>
              <a:t>Feedback shift register (FSR)</a:t>
            </a:r>
            <a:endParaRPr/>
          </a:p>
        </p:txBody>
      </p:sp>
      <p:pic>
        <p:nvPicPr>
          <p:cNvPr id="1039" name="Google Shape;1039;p60"/>
          <p:cNvPicPr preferRelativeResize="0"/>
          <p:nvPr/>
        </p:nvPicPr>
        <p:blipFill rotWithShape="1">
          <a:blip r:embed="rId3">
            <a:alphaModFix/>
          </a:blip>
          <a:srcRect b="0" l="0" r="0" t="0"/>
          <a:stretch/>
        </p:blipFill>
        <p:spPr>
          <a:xfrm>
            <a:off x="901700" y="1844675"/>
            <a:ext cx="7175500" cy="3641725"/>
          </a:xfrm>
          <a:prstGeom prst="rect">
            <a:avLst/>
          </a:prstGeom>
          <a:noFill/>
          <a:ln>
            <a:noFill/>
          </a:ln>
        </p:spPr>
      </p:pic>
      <p:sp>
        <p:nvSpPr>
          <p:cNvPr id="1040" name="Google Shape;1040;p60"/>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41" name="Google Shape;1041;p60"/>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42" name="Google Shape;1042;p60"/>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43" name="Google Shape;1043;p60"/>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44" name="Google Shape;1044;p60"/>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45" name="Google Shape;1045;p60"/>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46" name="Google Shape;1046;p60"/>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47" name="Google Shape;1047;p60"/>
          <p:cNvSpPr txBox="1"/>
          <p:nvPr/>
        </p:nvSpPr>
        <p:spPr>
          <a:xfrm>
            <a:off x="1143000" y="0"/>
            <a:ext cx="29606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5.2.1  </a:t>
            </a:r>
            <a:r>
              <a:rPr b="1" i="1" lang="en-US" sz="3200" u="none">
                <a:solidFill>
                  <a:schemeClr val="dk1"/>
                </a:solidFill>
                <a:latin typeface="Times New Roman"/>
                <a:ea typeface="Times New Roman"/>
                <a:cs typeface="Times New Roman"/>
                <a:sym typeface="Times New Roman"/>
              </a:rPr>
              <a:t>Continued</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61"/>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1053" name="Google Shape;1053;p61"/>
          <p:cNvSpPr txBox="1"/>
          <p:nvPr/>
        </p:nvSpPr>
        <p:spPr>
          <a:xfrm>
            <a:off x="1143000" y="533400"/>
            <a:ext cx="1944687"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5.18</a:t>
            </a:r>
            <a:endParaRPr/>
          </a:p>
        </p:txBody>
      </p:sp>
      <p:sp>
        <p:nvSpPr>
          <p:cNvPr id="1054" name="Google Shape;1054;p6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55" name="Google Shape;1055;p6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56" name="Google Shape;1056;p6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57" name="Google Shape;1057;p6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58" name="Google Shape;1058;p6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59" name="Google Shape;1059;p6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60" name="Google Shape;1060;p6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61" name="Google Shape;1061;p61"/>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5.2.1    </a:t>
            </a:r>
            <a:r>
              <a:rPr b="1" i="1" lang="en-US" sz="3200" u="none">
                <a:solidFill>
                  <a:schemeClr val="dk1"/>
                </a:solidFill>
                <a:latin typeface="Times New Roman"/>
                <a:ea typeface="Times New Roman"/>
                <a:cs typeface="Times New Roman"/>
                <a:sym typeface="Times New Roman"/>
              </a:rPr>
              <a:t>Continued</a:t>
            </a:r>
            <a:endParaRPr/>
          </a:p>
        </p:txBody>
      </p:sp>
      <p:sp>
        <p:nvSpPr>
          <p:cNvPr id="1062" name="Google Shape;1062;p61"/>
          <p:cNvSpPr txBox="1"/>
          <p:nvPr/>
        </p:nvSpPr>
        <p:spPr>
          <a:xfrm>
            <a:off x="228600" y="1371600"/>
            <a:ext cx="8229600" cy="82232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Create a linear feedback shift register with 5 cells in which </a:t>
            </a:r>
            <a:endParaRPr/>
          </a:p>
          <a:p>
            <a:pPr indent="0" lvl="0" marL="0" marR="0" rtl="0" algn="just">
              <a:lnSpc>
                <a:spcPct val="100000"/>
              </a:lnSpc>
              <a:spcBef>
                <a:spcPts val="0"/>
              </a:spcBef>
              <a:spcAft>
                <a:spcPts val="0"/>
              </a:spcAft>
              <a:buClr>
                <a:schemeClr val="hlink"/>
              </a:buClr>
              <a:buSzPts val="2400"/>
              <a:buFont typeface="Times New Roman"/>
              <a:buNone/>
            </a:pPr>
            <a:r>
              <a:rPr b="1" i="1" lang="en-US" sz="2400" u="none">
                <a:solidFill>
                  <a:schemeClr val="hlink"/>
                </a:solidFill>
                <a:latin typeface="Times New Roman"/>
                <a:ea typeface="Times New Roman"/>
                <a:cs typeface="Times New Roman"/>
                <a:sym typeface="Times New Roman"/>
              </a:rPr>
              <a:t>b</a:t>
            </a:r>
            <a:r>
              <a:rPr b="1" baseline="-25000" i="1" lang="en-US" sz="2400" u="none">
                <a:solidFill>
                  <a:schemeClr val="hlink"/>
                </a:solidFill>
                <a:latin typeface="Times New Roman"/>
                <a:ea typeface="Times New Roman"/>
                <a:cs typeface="Times New Roman"/>
                <a:sym typeface="Times New Roman"/>
              </a:rPr>
              <a:t>5</a:t>
            </a:r>
            <a:r>
              <a:rPr b="1" i="0" lang="en-US" sz="2400" u="none">
                <a:solidFill>
                  <a:schemeClr val="hlink"/>
                </a:solidFill>
                <a:latin typeface="Times New Roman"/>
                <a:ea typeface="Times New Roman"/>
                <a:cs typeface="Times New Roman"/>
                <a:sym typeface="Times New Roman"/>
              </a:rPr>
              <a:t> = </a:t>
            </a:r>
            <a:r>
              <a:rPr b="1" i="1" lang="en-US" sz="2400" u="none">
                <a:solidFill>
                  <a:schemeClr val="hlink"/>
                </a:solidFill>
                <a:latin typeface="Times New Roman"/>
                <a:ea typeface="Times New Roman"/>
                <a:cs typeface="Times New Roman"/>
                <a:sym typeface="Times New Roman"/>
              </a:rPr>
              <a:t>b</a:t>
            </a:r>
            <a:r>
              <a:rPr b="1" baseline="-25000" i="1" lang="en-US" sz="2400" u="none">
                <a:solidFill>
                  <a:schemeClr val="hlink"/>
                </a:solidFill>
                <a:latin typeface="Times New Roman"/>
                <a:ea typeface="Times New Roman"/>
                <a:cs typeface="Times New Roman"/>
                <a:sym typeface="Times New Roman"/>
              </a:rPr>
              <a:t>4</a:t>
            </a:r>
            <a:r>
              <a:rPr b="1" i="0" lang="en-US" sz="2400" u="none">
                <a:solidFill>
                  <a:schemeClr val="hlink"/>
                </a:solidFill>
                <a:latin typeface="Times New Roman"/>
                <a:ea typeface="Times New Roman"/>
                <a:cs typeface="Times New Roman"/>
                <a:sym typeface="Times New Roman"/>
              </a:rPr>
              <a:t> </a:t>
            </a:r>
            <a:r>
              <a:rPr b="1" i="0" lang="en-US" sz="2400" u="none">
                <a:solidFill>
                  <a:schemeClr val="hlink"/>
                </a:solidFill>
                <a:latin typeface="Noto Sans Symbols"/>
                <a:ea typeface="Noto Sans Symbols"/>
                <a:cs typeface="Noto Sans Symbols"/>
                <a:sym typeface="Noto Sans Symbols"/>
              </a:rPr>
              <a:t>⊕</a:t>
            </a:r>
            <a:r>
              <a:rPr b="1" i="0" lang="en-US" sz="2400" u="none">
                <a:solidFill>
                  <a:schemeClr val="hlink"/>
                </a:solidFill>
                <a:latin typeface="Times New Roman"/>
                <a:ea typeface="Times New Roman"/>
                <a:cs typeface="Times New Roman"/>
                <a:sym typeface="Times New Roman"/>
              </a:rPr>
              <a:t> </a:t>
            </a:r>
            <a:r>
              <a:rPr b="1" i="1" lang="en-US" sz="2400" u="none">
                <a:solidFill>
                  <a:schemeClr val="hlink"/>
                </a:solidFill>
                <a:latin typeface="Times New Roman"/>
                <a:ea typeface="Times New Roman"/>
                <a:cs typeface="Times New Roman"/>
                <a:sym typeface="Times New Roman"/>
              </a:rPr>
              <a:t>b</a:t>
            </a:r>
            <a:r>
              <a:rPr b="1" baseline="-25000" i="1" lang="en-US" sz="2400" u="none">
                <a:solidFill>
                  <a:schemeClr val="hlink"/>
                </a:solidFill>
                <a:latin typeface="Times New Roman"/>
                <a:ea typeface="Times New Roman"/>
                <a:cs typeface="Times New Roman"/>
                <a:sym typeface="Times New Roman"/>
              </a:rPr>
              <a:t>2</a:t>
            </a:r>
            <a:r>
              <a:rPr b="1" i="0" lang="en-US" sz="2400" u="none">
                <a:solidFill>
                  <a:schemeClr val="hlink"/>
                </a:solidFill>
                <a:latin typeface="Times New Roman"/>
                <a:ea typeface="Times New Roman"/>
                <a:cs typeface="Times New Roman"/>
                <a:sym typeface="Times New Roman"/>
              </a:rPr>
              <a:t> </a:t>
            </a:r>
            <a:r>
              <a:rPr b="1" i="0" lang="en-US" sz="2400" u="none">
                <a:solidFill>
                  <a:schemeClr val="hlink"/>
                </a:solidFill>
                <a:latin typeface="Noto Sans Symbols"/>
                <a:ea typeface="Noto Sans Symbols"/>
                <a:cs typeface="Noto Sans Symbols"/>
                <a:sym typeface="Noto Sans Symbols"/>
              </a:rPr>
              <a:t>⊕</a:t>
            </a:r>
            <a:r>
              <a:rPr b="1" i="0" lang="en-US" sz="2400" u="none">
                <a:solidFill>
                  <a:schemeClr val="hlink"/>
                </a:solidFill>
                <a:latin typeface="Times New Roman"/>
                <a:ea typeface="Times New Roman"/>
                <a:cs typeface="Times New Roman"/>
                <a:sym typeface="Times New Roman"/>
              </a:rPr>
              <a:t> </a:t>
            </a:r>
            <a:r>
              <a:rPr b="1" i="1" lang="en-US" sz="2400" u="none">
                <a:solidFill>
                  <a:schemeClr val="hlink"/>
                </a:solidFill>
                <a:latin typeface="Times New Roman"/>
                <a:ea typeface="Times New Roman"/>
                <a:cs typeface="Times New Roman"/>
                <a:sym typeface="Times New Roman"/>
              </a:rPr>
              <a:t>b</a:t>
            </a:r>
            <a:r>
              <a:rPr b="1" baseline="-25000" i="1" lang="en-US" sz="2400" u="none">
                <a:solidFill>
                  <a:schemeClr val="hlink"/>
                </a:solidFill>
                <a:latin typeface="Times New Roman"/>
                <a:ea typeface="Times New Roman"/>
                <a:cs typeface="Times New Roman"/>
                <a:sym typeface="Times New Roman"/>
              </a:rPr>
              <a:t>0</a:t>
            </a:r>
            <a:r>
              <a:rPr b="1" baseline="-25000" i="1"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Times New Roman"/>
                <a:ea typeface="Times New Roman"/>
                <a:cs typeface="Times New Roman"/>
                <a:sym typeface="Times New Roman"/>
              </a:rPr>
              <a:t>.</a:t>
            </a:r>
            <a:endParaRPr/>
          </a:p>
        </p:txBody>
      </p:sp>
      <p:sp>
        <p:nvSpPr>
          <p:cNvPr id="1063" name="Google Shape;1063;p61"/>
          <p:cNvSpPr txBox="1"/>
          <p:nvPr/>
        </p:nvSpPr>
        <p:spPr>
          <a:xfrm>
            <a:off x="381000" y="2681287"/>
            <a:ext cx="8229600" cy="51911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0" lang="en-US" sz="2800" u="none">
                <a:solidFill>
                  <a:schemeClr val="hlink"/>
                </a:solidFill>
                <a:latin typeface="Times New Roman"/>
                <a:ea typeface="Times New Roman"/>
                <a:cs typeface="Times New Roman"/>
                <a:sym typeface="Times New Roman"/>
              </a:rPr>
              <a:t>Solution</a:t>
            </a:r>
            <a:endParaRPr/>
          </a:p>
        </p:txBody>
      </p:sp>
      <p:sp>
        <p:nvSpPr>
          <p:cNvPr id="1064" name="Google Shape;1064;p61"/>
          <p:cNvSpPr txBox="1"/>
          <p:nvPr/>
        </p:nvSpPr>
        <p:spPr>
          <a:xfrm>
            <a:off x="381000" y="3233737"/>
            <a:ext cx="8229600" cy="19177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If </a:t>
            </a:r>
            <a:r>
              <a:rPr b="1" i="1" lang="en-US" sz="2400" u="none">
                <a:solidFill>
                  <a:schemeClr val="dk1"/>
                </a:solidFill>
                <a:latin typeface="Times New Roman"/>
                <a:ea typeface="Times New Roman"/>
                <a:cs typeface="Times New Roman"/>
                <a:sym typeface="Times New Roman"/>
              </a:rPr>
              <a:t>c</a:t>
            </a:r>
            <a:r>
              <a:rPr b="1" baseline="-25000" i="1" lang="en-US" sz="2400" u="none">
                <a:solidFill>
                  <a:schemeClr val="dk1"/>
                </a:solidFill>
                <a:latin typeface="Times New Roman"/>
                <a:ea typeface="Times New Roman"/>
                <a:cs typeface="Times New Roman"/>
                <a:sym typeface="Times New Roman"/>
              </a:rPr>
              <a:t>i</a:t>
            </a:r>
            <a:r>
              <a:rPr b="1" i="0" lang="en-US" sz="2400" u="none">
                <a:solidFill>
                  <a:schemeClr val="dk1"/>
                </a:solidFill>
                <a:latin typeface="Times New Roman"/>
                <a:ea typeface="Times New Roman"/>
                <a:cs typeface="Times New Roman"/>
                <a:sym typeface="Times New Roman"/>
              </a:rPr>
              <a:t> = 0, </a:t>
            </a:r>
            <a:r>
              <a:rPr b="1" i="1" lang="en-US" sz="2400" u="none">
                <a:solidFill>
                  <a:schemeClr val="dk1"/>
                </a:solidFill>
                <a:latin typeface="Times New Roman"/>
                <a:ea typeface="Times New Roman"/>
                <a:cs typeface="Times New Roman"/>
                <a:sym typeface="Times New Roman"/>
              </a:rPr>
              <a:t>b</a:t>
            </a:r>
            <a:r>
              <a:rPr b="1" baseline="-25000" i="1" lang="en-US" sz="2400" u="none">
                <a:solidFill>
                  <a:schemeClr val="dk1"/>
                </a:solidFill>
                <a:latin typeface="Times New Roman"/>
                <a:ea typeface="Times New Roman"/>
                <a:cs typeface="Times New Roman"/>
                <a:sym typeface="Times New Roman"/>
              </a:rPr>
              <a:t>i</a:t>
            </a:r>
            <a:r>
              <a:rPr b="1" i="0" lang="en-US" sz="2400" u="none">
                <a:solidFill>
                  <a:schemeClr val="dk1"/>
                </a:solidFill>
                <a:latin typeface="Times New Roman"/>
                <a:ea typeface="Times New Roman"/>
                <a:cs typeface="Times New Roman"/>
                <a:sym typeface="Times New Roman"/>
              </a:rPr>
              <a:t> has no role in calculation of </a:t>
            </a:r>
            <a:r>
              <a:rPr b="1" i="1" lang="en-US" sz="2400" u="none">
                <a:solidFill>
                  <a:schemeClr val="dk1"/>
                </a:solidFill>
                <a:latin typeface="Times New Roman"/>
                <a:ea typeface="Times New Roman"/>
                <a:cs typeface="Times New Roman"/>
                <a:sym typeface="Times New Roman"/>
              </a:rPr>
              <a:t>b</a:t>
            </a:r>
            <a:r>
              <a:rPr b="1" baseline="-25000" i="1" lang="en-US" sz="2400" u="none">
                <a:solidFill>
                  <a:schemeClr val="dk1"/>
                </a:solidFill>
                <a:latin typeface="Times New Roman"/>
                <a:ea typeface="Times New Roman"/>
                <a:cs typeface="Times New Roman"/>
                <a:sym typeface="Times New Roman"/>
              </a:rPr>
              <a:t>m</a:t>
            </a:r>
            <a:r>
              <a:rPr b="1" i="0" lang="en-US" sz="2400" u="none">
                <a:solidFill>
                  <a:schemeClr val="dk1"/>
                </a:solidFill>
                <a:latin typeface="Times New Roman"/>
                <a:ea typeface="Times New Roman"/>
                <a:cs typeface="Times New Roman"/>
                <a:sym typeface="Times New Roman"/>
              </a:rPr>
              <a:t>. This means that </a:t>
            </a:r>
            <a:r>
              <a:rPr b="1" i="1" lang="en-US" sz="2400" u="none">
                <a:solidFill>
                  <a:schemeClr val="dk1"/>
                </a:solidFill>
                <a:latin typeface="Times New Roman"/>
                <a:ea typeface="Times New Roman"/>
                <a:cs typeface="Times New Roman"/>
                <a:sym typeface="Times New Roman"/>
              </a:rPr>
              <a:t>b</a:t>
            </a:r>
            <a:r>
              <a:rPr b="1" baseline="-25000" i="1" lang="en-US" sz="2400" u="none">
                <a:solidFill>
                  <a:schemeClr val="dk1"/>
                </a:solidFill>
                <a:latin typeface="Times New Roman"/>
                <a:ea typeface="Times New Roman"/>
                <a:cs typeface="Times New Roman"/>
                <a:sym typeface="Times New Roman"/>
              </a:rPr>
              <a:t>i</a:t>
            </a:r>
            <a:r>
              <a:rPr b="1" i="0" lang="en-US" sz="2400" u="none">
                <a:solidFill>
                  <a:schemeClr val="dk1"/>
                </a:solidFill>
                <a:latin typeface="Times New Roman"/>
                <a:ea typeface="Times New Roman"/>
                <a:cs typeface="Times New Roman"/>
                <a:sym typeface="Times New Roman"/>
              </a:rPr>
              <a:t> is not connected to the feedback function. If </a:t>
            </a:r>
            <a:r>
              <a:rPr b="1" i="1" lang="en-US" sz="2400" u="none">
                <a:solidFill>
                  <a:schemeClr val="dk1"/>
                </a:solidFill>
                <a:latin typeface="Times New Roman"/>
                <a:ea typeface="Times New Roman"/>
                <a:cs typeface="Times New Roman"/>
                <a:sym typeface="Times New Roman"/>
              </a:rPr>
              <a:t>c</a:t>
            </a:r>
            <a:r>
              <a:rPr b="1" baseline="-25000" i="1" lang="en-US" sz="2400" u="none">
                <a:solidFill>
                  <a:schemeClr val="dk1"/>
                </a:solidFill>
                <a:latin typeface="Times New Roman"/>
                <a:ea typeface="Times New Roman"/>
                <a:cs typeface="Times New Roman"/>
                <a:sym typeface="Times New Roman"/>
              </a:rPr>
              <a:t>i</a:t>
            </a:r>
            <a:r>
              <a:rPr b="1" i="0" lang="en-US" sz="2400" u="none">
                <a:solidFill>
                  <a:schemeClr val="dk1"/>
                </a:solidFill>
                <a:latin typeface="Times New Roman"/>
                <a:ea typeface="Times New Roman"/>
                <a:cs typeface="Times New Roman"/>
                <a:sym typeface="Times New Roman"/>
              </a:rPr>
              <a:t> = 1, </a:t>
            </a:r>
            <a:r>
              <a:rPr b="1" i="1" lang="en-US" sz="2400" u="none">
                <a:solidFill>
                  <a:schemeClr val="dk1"/>
                </a:solidFill>
                <a:latin typeface="Times New Roman"/>
                <a:ea typeface="Times New Roman"/>
                <a:cs typeface="Times New Roman"/>
                <a:sym typeface="Times New Roman"/>
              </a:rPr>
              <a:t>b</a:t>
            </a:r>
            <a:r>
              <a:rPr b="1" baseline="-25000" i="1" lang="en-US" sz="2400" u="none">
                <a:solidFill>
                  <a:schemeClr val="dk1"/>
                </a:solidFill>
                <a:latin typeface="Times New Roman"/>
                <a:ea typeface="Times New Roman"/>
                <a:cs typeface="Times New Roman"/>
                <a:sym typeface="Times New Roman"/>
              </a:rPr>
              <a:t>i</a:t>
            </a:r>
            <a:r>
              <a:rPr b="1" i="0" lang="en-US" sz="2400" u="none">
                <a:solidFill>
                  <a:schemeClr val="dk1"/>
                </a:solidFill>
                <a:latin typeface="Times New Roman"/>
                <a:ea typeface="Times New Roman"/>
                <a:cs typeface="Times New Roman"/>
                <a:sym typeface="Times New Roman"/>
              </a:rPr>
              <a:t> is involved in calculation of bm. In this example, c1 and c3 are 0’s, which means that we have only three connections. Figure 5.24 shows the design.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62"/>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1070" name="Google Shape;1070;p62"/>
          <p:cNvSpPr txBox="1"/>
          <p:nvPr/>
        </p:nvSpPr>
        <p:spPr>
          <a:xfrm>
            <a:off x="1143000" y="533400"/>
            <a:ext cx="43195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5.24  </a:t>
            </a:r>
            <a:r>
              <a:rPr b="1" i="1" lang="en-US" sz="2000" u="none">
                <a:solidFill>
                  <a:schemeClr val="dk1"/>
                </a:solidFill>
                <a:latin typeface="Times New Roman"/>
                <a:ea typeface="Times New Roman"/>
                <a:cs typeface="Times New Roman"/>
                <a:sym typeface="Times New Roman"/>
              </a:rPr>
              <a:t>LSFR for Example 5.18</a:t>
            </a:r>
            <a:endParaRPr/>
          </a:p>
        </p:txBody>
      </p:sp>
      <p:pic>
        <p:nvPicPr>
          <p:cNvPr id="1071" name="Google Shape;1071;p62"/>
          <p:cNvPicPr preferRelativeResize="0"/>
          <p:nvPr/>
        </p:nvPicPr>
        <p:blipFill rotWithShape="1">
          <a:blip r:embed="rId3">
            <a:alphaModFix/>
          </a:blip>
          <a:srcRect b="0" l="0" r="0" t="0"/>
          <a:stretch/>
        </p:blipFill>
        <p:spPr>
          <a:xfrm>
            <a:off x="968375" y="2868612"/>
            <a:ext cx="7413625" cy="1779587"/>
          </a:xfrm>
          <a:prstGeom prst="rect">
            <a:avLst/>
          </a:prstGeom>
          <a:noFill/>
          <a:ln>
            <a:noFill/>
          </a:ln>
        </p:spPr>
      </p:pic>
      <p:sp>
        <p:nvSpPr>
          <p:cNvPr id="1072" name="Google Shape;1072;p62"/>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73" name="Google Shape;1073;p6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74" name="Google Shape;1074;p62"/>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75" name="Google Shape;1075;p6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76" name="Google Shape;1076;p6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77" name="Google Shape;1077;p62"/>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78" name="Google Shape;1078;p6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79" name="Google Shape;1079;p62"/>
          <p:cNvSpPr txBox="1"/>
          <p:nvPr/>
        </p:nvSpPr>
        <p:spPr>
          <a:xfrm>
            <a:off x="1143000" y="0"/>
            <a:ext cx="370522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5.2.1  Confidentiality</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63"/>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1085" name="Google Shape;1085;p63"/>
          <p:cNvSpPr txBox="1"/>
          <p:nvPr/>
        </p:nvSpPr>
        <p:spPr>
          <a:xfrm>
            <a:off x="1143000" y="533400"/>
            <a:ext cx="1944687"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5.19</a:t>
            </a:r>
            <a:endParaRPr/>
          </a:p>
        </p:txBody>
      </p:sp>
      <p:sp>
        <p:nvSpPr>
          <p:cNvPr id="1086" name="Google Shape;1086;p63"/>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87" name="Google Shape;1087;p63"/>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88" name="Google Shape;1088;p63"/>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89" name="Google Shape;1089;p63"/>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90" name="Google Shape;1090;p63"/>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91" name="Google Shape;1091;p63"/>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92" name="Google Shape;1092;p63"/>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093" name="Google Shape;1093;p63"/>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5.2.1    </a:t>
            </a:r>
            <a:r>
              <a:rPr b="1" i="1" lang="en-US" sz="3200" u="none">
                <a:solidFill>
                  <a:schemeClr val="dk1"/>
                </a:solidFill>
                <a:latin typeface="Times New Roman"/>
                <a:ea typeface="Times New Roman"/>
                <a:cs typeface="Times New Roman"/>
                <a:sym typeface="Times New Roman"/>
              </a:rPr>
              <a:t>Continued</a:t>
            </a:r>
            <a:endParaRPr/>
          </a:p>
        </p:txBody>
      </p:sp>
      <p:sp>
        <p:nvSpPr>
          <p:cNvPr id="1094" name="Google Shape;1094;p63"/>
          <p:cNvSpPr txBox="1"/>
          <p:nvPr/>
        </p:nvSpPr>
        <p:spPr>
          <a:xfrm>
            <a:off x="228600" y="1066800"/>
            <a:ext cx="8229600" cy="118745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Create a linear feedback shift register with 4 cells in which </a:t>
            </a:r>
            <a:endParaRPr/>
          </a:p>
          <a:p>
            <a:pPr indent="0" lvl="0" marL="0" marR="0" rtl="0" algn="just">
              <a:lnSpc>
                <a:spcPct val="100000"/>
              </a:lnSpc>
              <a:spcBef>
                <a:spcPts val="0"/>
              </a:spcBef>
              <a:spcAft>
                <a:spcPts val="0"/>
              </a:spcAft>
              <a:buClr>
                <a:schemeClr val="hlink"/>
              </a:buClr>
              <a:buSzPts val="2400"/>
              <a:buFont typeface="Times New Roman"/>
              <a:buNone/>
            </a:pPr>
            <a:r>
              <a:rPr b="1" i="1" lang="en-US" sz="2400" u="none">
                <a:solidFill>
                  <a:schemeClr val="hlink"/>
                </a:solidFill>
                <a:latin typeface="Times New Roman"/>
                <a:ea typeface="Times New Roman"/>
                <a:cs typeface="Times New Roman"/>
                <a:sym typeface="Times New Roman"/>
              </a:rPr>
              <a:t>b</a:t>
            </a:r>
            <a:r>
              <a:rPr b="1" baseline="-25000" i="0" lang="en-US" sz="2400" u="none">
                <a:solidFill>
                  <a:schemeClr val="hlink"/>
                </a:solidFill>
                <a:latin typeface="Times New Roman"/>
                <a:ea typeface="Times New Roman"/>
                <a:cs typeface="Times New Roman"/>
                <a:sym typeface="Times New Roman"/>
              </a:rPr>
              <a:t>4</a:t>
            </a:r>
            <a:r>
              <a:rPr b="1" i="0" lang="en-US" sz="2400" u="none">
                <a:solidFill>
                  <a:schemeClr val="hlink"/>
                </a:solidFill>
                <a:latin typeface="Times New Roman"/>
                <a:ea typeface="Times New Roman"/>
                <a:cs typeface="Times New Roman"/>
                <a:sym typeface="Times New Roman"/>
              </a:rPr>
              <a:t> = </a:t>
            </a:r>
            <a:r>
              <a:rPr b="1" i="1" lang="en-US" sz="2400" u="none">
                <a:solidFill>
                  <a:schemeClr val="hlink"/>
                </a:solidFill>
                <a:latin typeface="Times New Roman"/>
                <a:ea typeface="Times New Roman"/>
                <a:cs typeface="Times New Roman"/>
                <a:sym typeface="Times New Roman"/>
              </a:rPr>
              <a:t>b</a:t>
            </a:r>
            <a:r>
              <a:rPr b="1" baseline="-25000" i="0" lang="en-US" sz="2400" u="none">
                <a:solidFill>
                  <a:schemeClr val="hlink"/>
                </a:solidFill>
                <a:latin typeface="Times New Roman"/>
                <a:ea typeface="Times New Roman"/>
                <a:cs typeface="Times New Roman"/>
                <a:sym typeface="Times New Roman"/>
              </a:rPr>
              <a:t>1</a:t>
            </a:r>
            <a:r>
              <a:rPr b="1" i="0" lang="en-US" sz="2400" u="none">
                <a:solidFill>
                  <a:schemeClr val="hlink"/>
                </a:solidFill>
                <a:latin typeface="Times New Roman"/>
                <a:ea typeface="Times New Roman"/>
                <a:cs typeface="Times New Roman"/>
                <a:sym typeface="Times New Roman"/>
              </a:rPr>
              <a:t> </a:t>
            </a:r>
            <a:r>
              <a:rPr b="1" i="0" lang="en-US" sz="2400" u="none">
                <a:solidFill>
                  <a:schemeClr val="hlink"/>
                </a:solidFill>
                <a:latin typeface="Noto Sans Symbols"/>
                <a:ea typeface="Noto Sans Symbols"/>
                <a:cs typeface="Noto Sans Symbols"/>
                <a:sym typeface="Noto Sans Symbols"/>
              </a:rPr>
              <a:t>⊕</a:t>
            </a:r>
            <a:r>
              <a:rPr b="1" i="0" lang="en-US" sz="2400" u="none">
                <a:solidFill>
                  <a:schemeClr val="hlink"/>
                </a:solidFill>
                <a:latin typeface="Times New Roman"/>
                <a:ea typeface="Times New Roman"/>
                <a:cs typeface="Times New Roman"/>
                <a:sym typeface="Times New Roman"/>
              </a:rPr>
              <a:t> </a:t>
            </a:r>
            <a:r>
              <a:rPr b="1" i="1" lang="en-US" sz="2400" u="none">
                <a:solidFill>
                  <a:schemeClr val="hlink"/>
                </a:solidFill>
                <a:latin typeface="Times New Roman"/>
                <a:ea typeface="Times New Roman"/>
                <a:cs typeface="Times New Roman"/>
                <a:sym typeface="Times New Roman"/>
              </a:rPr>
              <a:t>b</a:t>
            </a:r>
            <a:r>
              <a:rPr b="1" baseline="-25000" i="0" lang="en-US" sz="2400" u="none">
                <a:solidFill>
                  <a:schemeClr val="hlink"/>
                </a:solidFill>
                <a:latin typeface="Times New Roman"/>
                <a:ea typeface="Times New Roman"/>
                <a:cs typeface="Times New Roman"/>
                <a:sym typeface="Times New Roman"/>
              </a:rPr>
              <a:t>0</a:t>
            </a:r>
            <a:r>
              <a:rPr b="1" i="0" lang="en-US" sz="2400" u="none">
                <a:solidFill>
                  <a:schemeClr val="dk1"/>
                </a:solidFill>
                <a:latin typeface="Times New Roman"/>
                <a:ea typeface="Times New Roman"/>
                <a:cs typeface="Times New Roman"/>
                <a:sym typeface="Times New Roman"/>
              </a:rPr>
              <a:t>. Show the value of output for 20 transitions (shifts) if the seed is (0001)</a:t>
            </a:r>
            <a:r>
              <a:rPr b="1" baseline="-25000" i="0" lang="en-US" sz="2400" u="none">
                <a:solidFill>
                  <a:schemeClr val="dk1"/>
                </a:solidFill>
                <a:latin typeface="Times New Roman"/>
                <a:ea typeface="Times New Roman"/>
                <a:cs typeface="Times New Roman"/>
                <a:sym typeface="Times New Roman"/>
              </a:rPr>
              <a:t>2</a:t>
            </a:r>
            <a:r>
              <a:rPr b="1" i="0" lang="en-US" sz="2400" u="none">
                <a:solidFill>
                  <a:schemeClr val="dk1"/>
                </a:solidFill>
                <a:latin typeface="Times New Roman"/>
                <a:ea typeface="Times New Roman"/>
                <a:cs typeface="Times New Roman"/>
                <a:sym typeface="Times New Roman"/>
              </a:rPr>
              <a:t>.</a:t>
            </a:r>
            <a:endParaRPr/>
          </a:p>
        </p:txBody>
      </p:sp>
      <p:sp>
        <p:nvSpPr>
          <p:cNvPr id="1095" name="Google Shape;1095;p63"/>
          <p:cNvSpPr txBox="1"/>
          <p:nvPr/>
        </p:nvSpPr>
        <p:spPr>
          <a:xfrm>
            <a:off x="381000" y="2362200"/>
            <a:ext cx="8229600" cy="51911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0" lang="en-US" sz="2800" u="none">
                <a:solidFill>
                  <a:schemeClr val="hlink"/>
                </a:solidFill>
                <a:latin typeface="Times New Roman"/>
                <a:ea typeface="Times New Roman"/>
                <a:cs typeface="Times New Roman"/>
                <a:sym typeface="Times New Roman"/>
              </a:rPr>
              <a:t>Solution</a:t>
            </a:r>
            <a:endParaRPr/>
          </a:p>
        </p:txBody>
      </p:sp>
      <p:pic>
        <p:nvPicPr>
          <p:cNvPr id="1096" name="Google Shape;1096;p63"/>
          <p:cNvPicPr preferRelativeResize="0"/>
          <p:nvPr/>
        </p:nvPicPr>
        <p:blipFill rotWithShape="1">
          <a:blip r:embed="rId3">
            <a:alphaModFix/>
          </a:blip>
          <a:srcRect b="0" l="0" r="0" t="0"/>
          <a:stretch/>
        </p:blipFill>
        <p:spPr>
          <a:xfrm>
            <a:off x="1671637" y="3657600"/>
            <a:ext cx="6481762" cy="3097212"/>
          </a:xfrm>
          <a:prstGeom prst="rect">
            <a:avLst/>
          </a:prstGeom>
          <a:noFill/>
          <a:ln>
            <a:noFill/>
          </a:ln>
        </p:spPr>
      </p:pic>
      <p:sp>
        <p:nvSpPr>
          <p:cNvPr id="1097" name="Google Shape;1097;p63"/>
          <p:cNvSpPr txBox="1"/>
          <p:nvPr/>
        </p:nvSpPr>
        <p:spPr>
          <a:xfrm>
            <a:off x="1828800" y="2895600"/>
            <a:ext cx="43195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5.25  </a:t>
            </a:r>
            <a:r>
              <a:rPr b="1" i="1" lang="en-US" sz="2000" u="none">
                <a:solidFill>
                  <a:schemeClr val="dk1"/>
                </a:solidFill>
                <a:latin typeface="Times New Roman"/>
                <a:ea typeface="Times New Roman"/>
                <a:cs typeface="Times New Roman"/>
                <a:sym typeface="Times New Roman"/>
              </a:rPr>
              <a:t>LFSR for Example 5.19</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64"/>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1103" name="Google Shape;1103;p64"/>
          <p:cNvSpPr txBox="1"/>
          <p:nvPr/>
        </p:nvSpPr>
        <p:spPr>
          <a:xfrm>
            <a:off x="533400" y="1143000"/>
            <a:ext cx="66103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4.6    </a:t>
            </a:r>
            <a:r>
              <a:rPr b="1" i="1" lang="en-US" sz="2000" u="none">
                <a:solidFill>
                  <a:schemeClr val="dk1"/>
                </a:solidFill>
                <a:latin typeface="Times New Roman"/>
                <a:ea typeface="Times New Roman"/>
                <a:cs typeface="Times New Roman"/>
                <a:sym typeface="Times New Roman"/>
              </a:rPr>
              <a:t>Cell values and key sequence for Example 5.19</a:t>
            </a:r>
            <a:endParaRPr/>
          </a:p>
        </p:txBody>
      </p:sp>
      <p:sp>
        <p:nvSpPr>
          <p:cNvPr id="1104" name="Google Shape;1104;p6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05" name="Google Shape;1105;p6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06" name="Google Shape;1106;p6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07" name="Google Shape;1107;p6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08" name="Google Shape;1108;p6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09" name="Google Shape;1109;p6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10" name="Google Shape;1110;p6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11" name="Google Shape;1111;p64"/>
          <p:cNvSpPr txBox="1"/>
          <p:nvPr/>
        </p:nvSpPr>
        <p:spPr>
          <a:xfrm>
            <a:off x="1143000" y="0"/>
            <a:ext cx="28590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5.2.1 </a:t>
            </a:r>
            <a:r>
              <a:rPr b="1" i="1" lang="en-US" sz="3200" u="none">
                <a:solidFill>
                  <a:schemeClr val="dk1"/>
                </a:solidFill>
                <a:latin typeface="Times New Roman"/>
                <a:ea typeface="Times New Roman"/>
                <a:cs typeface="Times New Roman"/>
                <a:sym typeface="Times New Roman"/>
              </a:rPr>
              <a:t>Continued</a:t>
            </a:r>
            <a:endParaRPr/>
          </a:p>
        </p:txBody>
      </p:sp>
      <p:pic>
        <p:nvPicPr>
          <p:cNvPr id="1112" name="Google Shape;1112;p64"/>
          <p:cNvPicPr preferRelativeResize="0"/>
          <p:nvPr/>
        </p:nvPicPr>
        <p:blipFill rotWithShape="1">
          <a:blip r:embed="rId3">
            <a:alphaModFix/>
          </a:blip>
          <a:srcRect b="0" l="0" r="0" t="0"/>
          <a:stretch/>
        </p:blipFill>
        <p:spPr>
          <a:xfrm>
            <a:off x="395287" y="1554162"/>
            <a:ext cx="8520112" cy="4922837"/>
          </a:xfrm>
          <a:prstGeom prst="rect">
            <a:avLst/>
          </a:prstGeom>
          <a:noFill/>
          <a:ln>
            <a:noFill/>
          </a:ln>
        </p:spPr>
      </p:pic>
      <p:sp>
        <p:nvSpPr>
          <p:cNvPr id="1113" name="Google Shape;1113;p64"/>
          <p:cNvSpPr txBox="1"/>
          <p:nvPr/>
        </p:nvSpPr>
        <p:spPr>
          <a:xfrm>
            <a:off x="1143000" y="533400"/>
            <a:ext cx="1944687"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5.19</a:t>
            </a:r>
            <a:endParaRPr/>
          </a:p>
        </p:txBody>
      </p:sp>
      <p:sp>
        <p:nvSpPr>
          <p:cNvPr id="1114" name="Google Shape;1114;p64"/>
          <p:cNvSpPr txBox="1"/>
          <p:nvPr/>
        </p:nvSpPr>
        <p:spPr>
          <a:xfrm>
            <a:off x="3276600" y="533400"/>
            <a:ext cx="17605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(Continued)</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65"/>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1120" name="Google Shape;1120;p65"/>
          <p:cNvSpPr txBox="1"/>
          <p:nvPr/>
        </p:nvSpPr>
        <p:spPr>
          <a:xfrm>
            <a:off x="381000" y="1219200"/>
            <a:ext cx="29876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4.6   </a:t>
            </a:r>
            <a:r>
              <a:rPr b="1" i="0" lang="en-US" sz="2400" u="none">
                <a:solidFill>
                  <a:schemeClr val="dk1"/>
                </a:solidFill>
                <a:latin typeface="Times New Roman"/>
                <a:ea typeface="Times New Roman"/>
                <a:cs typeface="Times New Roman"/>
                <a:sym typeface="Times New Roman"/>
              </a:rPr>
              <a:t>Continued</a:t>
            </a:r>
            <a:endParaRPr/>
          </a:p>
        </p:txBody>
      </p:sp>
      <p:sp>
        <p:nvSpPr>
          <p:cNvPr id="1121" name="Google Shape;1121;p65"/>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22" name="Google Shape;1122;p6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23" name="Google Shape;1123;p65"/>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24" name="Google Shape;1124;p6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25" name="Google Shape;1125;p6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26" name="Google Shape;1126;p65"/>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27" name="Google Shape;1127;p6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28" name="Google Shape;1128;p65"/>
          <p:cNvSpPr txBox="1"/>
          <p:nvPr/>
        </p:nvSpPr>
        <p:spPr>
          <a:xfrm>
            <a:off x="1143000" y="0"/>
            <a:ext cx="28590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5.2.1 </a:t>
            </a:r>
            <a:r>
              <a:rPr b="1" i="1" lang="en-US" sz="3200" u="none">
                <a:solidFill>
                  <a:schemeClr val="dk1"/>
                </a:solidFill>
                <a:latin typeface="Times New Roman"/>
                <a:ea typeface="Times New Roman"/>
                <a:cs typeface="Times New Roman"/>
                <a:sym typeface="Times New Roman"/>
              </a:rPr>
              <a:t>Continued</a:t>
            </a:r>
            <a:endParaRPr/>
          </a:p>
        </p:txBody>
      </p:sp>
      <p:sp>
        <p:nvSpPr>
          <p:cNvPr id="1129" name="Google Shape;1129;p65"/>
          <p:cNvSpPr txBox="1"/>
          <p:nvPr/>
        </p:nvSpPr>
        <p:spPr>
          <a:xfrm>
            <a:off x="1143000" y="533400"/>
            <a:ext cx="1944687"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5.19</a:t>
            </a:r>
            <a:endParaRPr/>
          </a:p>
        </p:txBody>
      </p:sp>
      <p:pic>
        <p:nvPicPr>
          <p:cNvPr id="1130" name="Google Shape;1130;p65"/>
          <p:cNvPicPr preferRelativeResize="0"/>
          <p:nvPr/>
        </p:nvPicPr>
        <p:blipFill rotWithShape="1">
          <a:blip r:embed="rId3">
            <a:alphaModFix/>
          </a:blip>
          <a:srcRect b="0" l="0" r="0" t="0"/>
          <a:stretch/>
        </p:blipFill>
        <p:spPr>
          <a:xfrm>
            <a:off x="381000" y="1666875"/>
            <a:ext cx="8520112" cy="4124325"/>
          </a:xfrm>
          <a:prstGeom prst="rect">
            <a:avLst/>
          </a:prstGeom>
          <a:noFill/>
          <a:ln>
            <a:noFill/>
          </a:ln>
        </p:spPr>
      </p:pic>
      <p:sp>
        <p:nvSpPr>
          <p:cNvPr id="1131" name="Google Shape;1131;p65"/>
          <p:cNvSpPr txBox="1"/>
          <p:nvPr/>
        </p:nvSpPr>
        <p:spPr>
          <a:xfrm>
            <a:off x="3124200" y="533400"/>
            <a:ext cx="17605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(Continued)</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66"/>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1137" name="Google Shape;1137;p66"/>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38" name="Google Shape;1138;p6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39" name="Google Shape;1139;p66"/>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40" name="Google Shape;1140;p6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41" name="Google Shape;1141;p6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42" name="Google Shape;1142;p66"/>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43" name="Google Shape;1143;p6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44" name="Google Shape;1144;p66"/>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5.2.1    </a:t>
            </a:r>
            <a:r>
              <a:rPr b="1" i="1" lang="en-US" sz="3200" u="none">
                <a:solidFill>
                  <a:schemeClr val="dk1"/>
                </a:solidFill>
                <a:latin typeface="Times New Roman"/>
                <a:ea typeface="Times New Roman"/>
                <a:cs typeface="Times New Roman"/>
                <a:sym typeface="Times New Roman"/>
              </a:rPr>
              <a:t>Continued</a:t>
            </a:r>
            <a:endParaRPr/>
          </a:p>
        </p:txBody>
      </p:sp>
      <p:sp>
        <p:nvSpPr>
          <p:cNvPr id="1145" name="Google Shape;1145;p66"/>
          <p:cNvSpPr txBox="1"/>
          <p:nvPr/>
        </p:nvSpPr>
        <p:spPr>
          <a:xfrm>
            <a:off x="304800" y="1066800"/>
            <a:ext cx="8229600" cy="155257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Note that the key stream is </a:t>
            </a:r>
            <a:r>
              <a:rPr b="1" i="0" lang="en-US" sz="2400" u="none">
                <a:solidFill>
                  <a:schemeClr val="hlink"/>
                </a:solidFill>
                <a:latin typeface="Times New Roman"/>
                <a:ea typeface="Times New Roman"/>
                <a:cs typeface="Times New Roman"/>
                <a:sym typeface="Times New Roman"/>
              </a:rPr>
              <a:t>100010011010111 10001….</a:t>
            </a:r>
            <a:r>
              <a:rPr b="1" i="0" lang="en-US" sz="2400" u="none">
                <a:solidFill>
                  <a:schemeClr val="dk1"/>
                </a:solidFill>
                <a:latin typeface="Times New Roman"/>
                <a:ea typeface="Times New Roman"/>
                <a:cs typeface="Times New Roman"/>
                <a:sym typeface="Times New Roman"/>
              </a:rPr>
              <a:t> This looks like a random sequence at first glance, but if we go through more transitions, we see that the sequence is periodic. It is a repetition of 15 bits as shown below:</a:t>
            </a:r>
            <a:endParaRPr/>
          </a:p>
        </p:txBody>
      </p:sp>
      <p:pic>
        <p:nvPicPr>
          <p:cNvPr id="1146" name="Google Shape;1146;p66"/>
          <p:cNvPicPr preferRelativeResize="0"/>
          <p:nvPr/>
        </p:nvPicPr>
        <p:blipFill rotWithShape="1">
          <a:blip r:embed="rId3">
            <a:alphaModFix/>
          </a:blip>
          <a:srcRect b="0" l="0" r="0" t="0"/>
          <a:stretch/>
        </p:blipFill>
        <p:spPr>
          <a:xfrm>
            <a:off x="573087" y="2730500"/>
            <a:ext cx="7961312" cy="469900"/>
          </a:xfrm>
          <a:prstGeom prst="rect">
            <a:avLst/>
          </a:prstGeom>
          <a:noFill/>
          <a:ln>
            <a:noFill/>
          </a:ln>
        </p:spPr>
      </p:pic>
      <p:sp>
        <p:nvSpPr>
          <p:cNvPr id="1147" name="Google Shape;1147;p66"/>
          <p:cNvSpPr txBox="1"/>
          <p:nvPr/>
        </p:nvSpPr>
        <p:spPr>
          <a:xfrm>
            <a:off x="381000" y="3429000"/>
            <a:ext cx="8229600" cy="82232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The key stream generated from a LFSR is a pseudorandom sequence in which the the sequence is repeated after </a:t>
            </a:r>
            <a:r>
              <a:rPr b="1" i="1" lang="en-US" sz="24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 bits. </a:t>
            </a:r>
            <a:endParaRPr/>
          </a:p>
        </p:txBody>
      </p:sp>
      <p:sp>
        <p:nvSpPr>
          <p:cNvPr id="1148" name="Google Shape;1148;p66"/>
          <p:cNvSpPr txBox="1"/>
          <p:nvPr/>
        </p:nvSpPr>
        <p:spPr>
          <a:xfrm>
            <a:off x="457200" y="5486400"/>
            <a:ext cx="8077200" cy="51911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The maximum period of an LFSR is to 2</a:t>
            </a:r>
            <a:r>
              <a:rPr b="1" baseline="30000" i="1" lang="en-US" sz="2800" u="none">
                <a:solidFill>
                  <a:schemeClr val="dk1"/>
                </a:solidFill>
                <a:latin typeface="Times New Roman"/>
                <a:ea typeface="Times New Roman"/>
                <a:cs typeface="Times New Roman"/>
                <a:sym typeface="Times New Roman"/>
              </a:rPr>
              <a:t>m</a:t>
            </a:r>
            <a:r>
              <a:rPr b="1" i="0" lang="en-US" sz="2800" u="none">
                <a:solidFill>
                  <a:schemeClr val="dk1"/>
                </a:solidFill>
                <a:latin typeface="Times New Roman"/>
                <a:ea typeface="Times New Roman"/>
                <a:cs typeface="Times New Roman"/>
                <a:sym typeface="Times New Roman"/>
              </a:rPr>
              <a:t> − 1.</a:t>
            </a:r>
            <a:endParaRPr/>
          </a:p>
        </p:txBody>
      </p:sp>
      <p:grpSp>
        <p:nvGrpSpPr>
          <p:cNvPr id="1149" name="Google Shape;1149;p66"/>
          <p:cNvGrpSpPr/>
          <p:nvPr/>
        </p:nvGrpSpPr>
        <p:grpSpPr>
          <a:xfrm>
            <a:off x="457200" y="4767262"/>
            <a:ext cx="1143000" cy="566737"/>
            <a:chOff x="1200" y="1248"/>
            <a:chExt cx="720" cy="357"/>
          </a:xfrm>
        </p:grpSpPr>
        <p:pic>
          <p:nvPicPr>
            <p:cNvPr id="1150" name="Google Shape;1150;p66"/>
            <p:cNvPicPr preferRelativeResize="0"/>
            <p:nvPr/>
          </p:nvPicPr>
          <p:blipFill rotWithShape="1">
            <a:blip r:embed="rId4">
              <a:alphaModFix/>
            </a:blip>
            <a:srcRect b="0" l="0" r="0" t="0"/>
            <a:stretch/>
          </p:blipFill>
          <p:spPr>
            <a:xfrm>
              <a:off x="1200" y="1248"/>
              <a:ext cx="720" cy="357"/>
            </a:xfrm>
            <a:prstGeom prst="rect">
              <a:avLst/>
            </a:prstGeom>
            <a:noFill/>
            <a:ln>
              <a:noFill/>
            </a:ln>
          </p:spPr>
        </p:pic>
        <p:sp>
          <p:nvSpPr>
            <p:cNvPr id="1151" name="Google Shape;1151;p66"/>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cxnSp>
        <p:nvCxnSpPr>
          <p:cNvPr id="1152" name="Google Shape;1152;p66"/>
          <p:cNvCxnSpPr/>
          <p:nvPr/>
        </p:nvCxnSpPr>
        <p:spPr>
          <a:xfrm>
            <a:off x="457200" y="54102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1153" name="Google Shape;1153;p66"/>
          <p:cNvCxnSpPr/>
          <p:nvPr/>
        </p:nvCxnSpPr>
        <p:spPr>
          <a:xfrm>
            <a:off x="457200" y="60960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1154" name="Google Shape;1154;p66"/>
          <p:cNvSpPr txBox="1"/>
          <p:nvPr/>
        </p:nvSpPr>
        <p:spPr>
          <a:xfrm>
            <a:off x="1143000" y="533400"/>
            <a:ext cx="1944687"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5.19</a:t>
            </a:r>
            <a:endParaRPr/>
          </a:p>
        </p:txBody>
      </p:sp>
      <p:sp>
        <p:nvSpPr>
          <p:cNvPr id="1155" name="Google Shape;1155;p66"/>
          <p:cNvSpPr txBox="1"/>
          <p:nvPr/>
        </p:nvSpPr>
        <p:spPr>
          <a:xfrm>
            <a:off x="3124200" y="533400"/>
            <a:ext cx="17605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(Continued)</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67"/>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1161" name="Google Shape;1161;p67"/>
          <p:cNvSpPr txBox="1"/>
          <p:nvPr/>
        </p:nvSpPr>
        <p:spPr>
          <a:xfrm>
            <a:off x="1143000" y="533400"/>
            <a:ext cx="1944687"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5.20</a:t>
            </a:r>
            <a:endParaRPr/>
          </a:p>
        </p:txBody>
      </p:sp>
      <p:sp>
        <p:nvSpPr>
          <p:cNvPr id="1162" name="Google Shape;1162;p67"/>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63" name="Google Shape;1163;p6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64" name="Google Shape;1164;p67"/>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65" name="Google Shape;1165;p6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66" name="Google Shape;1166;p6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67" name="Google Shape;1167;p67"/>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68" name="Google Shape;1168;p6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69" name="Google Shape;1169;p67"/>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5.2.1    </a:t>
            </a:r>
            <a:r>
              <a:rPr b="1" i="1" lang="en-US" sz="3200" u="none">
                <a:solidFill>
                  <a:schemeClr val="dk1"/>
                </a:solidFill>
                <a:latin typeface="Times New Roman"/>
                <a:ea typeface="Times New Roman"/>
                <a:cs typeface="Times New Roman"/>
                <a:sym typeface="Times New Roman"/>
              </a:rPr>
              <a:t>Continued</a:t>
            </a:r>
            <a:endParaRPr/>
          </a:p>
        </p:txBody>
      </p:sp>
      <p:sp>
        <p:nvSpPr>
          <p:cNvPr id="1170" name="Google Shape;1170;p67"/>
          <p:cNvSpPr txBox="1"/>
          <p:nvPr/>
        </p:nvSpPr>
        <p:spPr>
          <a:xfrm>
            <a:off x="228600" y="1206500"/>
            <a:ext cx="8229600" cy="19177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The characteristic polynomial for the LFSR in Example 5.19 is (</a:t>
            </a:r>
            <a:r>
              <a:rPr b="1" i="1" lang="en-US" sz="2400" u="none">
                <a:solidFill>
                  <a:schemeClr val="dk1"/>
                </a:solidFill>
                <a:latin typeface="Times New Roman"/>
                <a:ea typeface="Times New Roman"/>
                <a:cs typeface="Times New Roman"/>
                <a:sym typeface="Times New Roman"/>
              </a:rPr>
              <a:t>x</a:t>
            </a:r>
            <a:r>
              <a:rPr b="1" baseline="30000" i="0" lang="en-US" sz="2400" u="none">
                <a:solidFill>
                  <a:schemeClr val="dk1"/>
                </a:solidFill>
                <a:latin typeface="Times New Roman"/>
                <a:ea typeface="Times New Roman"/>
                <a:cs typeface="Times New Roman"/>
                <a:sym typeface="Times New Roman"/>
              </a:rPr>
              <a:t>4</a:t>
            </a:r>
            <a:r>
              <a:rPr b="1" i="0" lang="en-US" sz="2400" u="none">
                <a:solidFill>
                  <a:schemeClr val="dk1"/>
                </a:solidFill>
                <a:latin typeface="Times New Roman"/>
                <a:ea typeface="Times New Roman"/>
                <a:cs typeface="Times New Roman"/>
                <a:sym typeface="Times New Roman"/>
              </a:rPr>
              <a:t> + </a:t>
            </a:r>
            <a:r>
              <a:rPr b="1" i="1" lang="en-US" sz="2400" u="none">
                <a:solidFill>
                  <a:schemeClr val="dk1"/>
                </a:solidFill>
                <a:latin typeface="Times New Roman"/>
                <a:ea typeface="Times New Roman"/>
                <a:cs typeface="Times New Roman"/>
                <a:sym typeface="Times New Roman"/>
              </a:rPr>
              <a:t>x</a:t>
            </a:r>
            <a:r>
              <a:rPr b="1" i="0" lang="en-US" sz="2400" u="none">
                <a:solidFill>
                  <a:schemeClr val="dk1"/>
                </a:solidFill>
                <a:latin typeface="Times New Roman"/>
                <a:ea typeface="Times New Roman"/>
                <a:cs typeface="Times New Roman"/>
                <a:sym typeface="Times New Roman"/>
              </a:rPr>
              <a:t> + 1), which is a primitive polynomial. Table 4.4 (Chapter 4) shows that it is an irreducible polynomial. This polynomial also divides (</a:t>
            </a:r>
            <a:r>
              <a:rPr b="1" i="1" lang="en-US" sz="2400" u="none">
                <a:solidFill>
                  <a:schemeClr val="dk1"/>
                </a:solidFill>
                <a:latin typeface="Times New Roman"/>
                <a:ea typeface="Times New Roman"/>
                <a:cs typeface="Times New Roman"/>
                <a:sym typeface="Times New Roman"/>
              </a:rPr>
              <a:t>x</a:t>
            </a:r>
            <a:r>
              <a:rPr b="1" baseline="30000" i="0" lang="en-US" sz="2400" u="none">
                <a:solidFill>
                  <a:schemeClr val="dk1"/>
                </a:solidFill>
                <a:latin typeface="Times New Roman"/>
                <a:ea typeface="Times New Roman"/>
                <a:cs typeface="Times New Roman"/>
                <a:sym typeface="Times New Roman"/>
              </a:rPr>
              <a:t>7</a:t>
            </a:r>
            <a:r>
              <a:rPr b="1" i="0" lang="en-US" sz="2400" u="none">
                <a:solidFill>
                  <a:schemeClr val="dk1"/>
                </a:solidFill>
                <a:latin typeface="Times New Roman"/>
                <a:ea typeface="Times New Roman"/>
                <a:cs typeface="Times New Roman"/>
                <a:sym typeface="Times New Roman"/>
              </a:rPr>
              <a:t> + 1) = (</a:t>
            </a:r>
            <a:r>
              <a:rPr b="1" i="1" lang="en-US" sz="2400" u="none">
                <a:solidFill>
                  <a:schemeClr val="dk1"/>
                </a:solidFill>
                <a:latin typeface="Times New Roman"/>
                <a:ea typeface="Times New Roman"/>
                <a:cs typeface="Times New Roman"/>
                <a:sym typeface="Times New Roman"/>
              </a:rPr>
              <a:t>x</a:t>
            </a:r>
            <a:r>
              <a:rPr b="1" baseline="30000" i="0" lang="en-US" sz="2400" u="none">
                <a:solidFill>
                  <a:schemeClr val="dk1"/>
                </a:solidFill>
                <a:latin typeface="Times New Roman"/>
                <a:ea typeface="Times New Roman"/>
                <a:cs typeface="Times New Roman"/>
                <a:sym typeface="Times New Roman"/>
              </a:rPr>
              <a:t>4</a:t>
            </a:r>
            <a:r>
              <a:rPr b="1" i="0" lang="en-US" sz="2400" u="none">
                <a:solidFill>
                  <a:schemeClr val="dk1"/>
                </a:solidFill>
                <a:latin typeface="Times New Roman"/>
                <a:ea typeface="Times New Roman"/>
                <a:cs typeface="Times New Roman"/>
                <a:sym typeface="Times New Roman"/>
              </a:rPr>
              <a:t> + </a:t>
            </a:r>
            <a:r>
              <a:rPr b="1" i="1" lang="en-US" sz="2400" u="none">
                <a:solidFill>
                  <a:schemeClr val="dk1"/>
                </a:solidFill>
                <a:latin typeface="Times New Roman"/>
                <a:ea typeface="Times New Roman"/>
                <a:cs typeface="Times New Roman"/>
                <a:sym typeface="Times New Roman"/>
              </a:rPr>
              <a:t>x</a:t>
            </a:r>
            <a:r>
              <a:rPr b="1" i="0" lang="en-US" sz="2400" u="none">
                <a:solidFill>
                  <a:schemeClr val="dk1"/>
                </a:solidFill>
                <a:latin typeface="Times New Roman"/>
                <a:ea typeface="Times New Roman"/>
                <a:cs typeface="Times New Roman"/>
                <a:sym typeface="Times New Roman"/>
              </a:rPr>
              <a:t> + 1) (</a:t>
            </a:r>
            <a:r>
              <a:rPr b="1" i="1" lang="en-US" sz="2400" u="none">
                <a:solidFill>
                  <a:schemeClr val="dk1"/>
                </a:solidFill>
                <a:latin typeface="Times New Roman"/>
                <a:ea typeface="Times New Roman"/>
                <a:cs typeface="Times New Roman"/>
                <a:sym typeface="Times New Roman"/>
              </a:rPr>
              <a:t>x</a:t>
            </a:r>
            <a:r>
              <a:rPr b="1" baseline="30000" i="0" lang="en-US" sz="2400" u="none">
                <a:solidFill>
                  <a:schemeClr val="dk1"/>
                </a:solidFill>
                <a:latin typeface="Times New Roman"/>
                <a:ea typeface="Times New Roman"/>
                <a:cs typeface="Times New Roman"/>
                <a:sym typeface="Times New Roman"/>
              </a:rPr>
              <a:t>3</a:t>
            </a:r>
            <a:r>
              <a:rPr b="1" i="0" lang="en-US" sz="2400" u="none">
                <a:solidFill>
                  <a:schemeClr val="dk1"/>
                </a:solidFill>
                <a:latin typeface="Times New Roman"/>
                <a:ea typeface="Times New Roman"/>
                <a:cs typeface="Times New Roman"/>
                <a:sym typeface="Times New Roman"/>
              </a:rPr>
              <a:t> + 1), which means </a:t>
            </a:r>
            <a:r>
              <a:rPr b="1" i="1" lang="en-US" sz="2400" u="none">
                <a:solidFill>
                  <a:schemeClr val="dk1"/>
                </a:solidFill>
                <a:latin typeface="Times New Roman"/>
                <a:ea typeface="Times New Roman"/>
                <a:cs typeface="Times New Roman"/>
                <a:sym typeface="Times New Roman"/>
              </a:rPr>
              <a:t>e</a:t>
            </a:r>
            <a:r>
              <a:rPr b="1" i="0" lang="en-US" sz="2400" u="none">
                <a:solidFill>
                  <a:schemeClr val="dk1"/>
                </a:solidFill>
                <a:latin typeface="Times New Roman"/>
                <a:ea typeface="Times New Roman"/>
                <a:cs typeface="Times New Roman"/>
                <a:sym typeface="Times New Roman"/>
              </a:rPr>
              <a:t> = 2</a:t>
            </a:r>
            <a:r>
              <a:rPr b="1" baseline="30000" i="0" lang="en-US" sz="2400" u="none">
                <a:solidFill>
                  <a:schemeClr val="dk1"/>
                </a:solidFill>
                <a:latin typeface="Times New Roman"/>
                <a:ea typeface="Times New Roman"/>
                <a:cs typeface="Times New Roman"/>
                <a:sym typeface="Times New Roman"/>
              </a:rPr>
              <a:t>3</a:t>
            </a:r>
            <a:r>
              <a:rPr b="1" i="0" lang="en-US" sz="2400" u="none">
                <a:solidFill>
                  <a:schemeClr val="dk1"/>
                </a:solidFill>
                <a:latin typeface="Times New Roman"/>
                <a:ea typeface="Times New Roman"/>
                <a:cs typeface="Times New Roman"/>
                <a:sym typeface="Times New Roman"/>
              </a:rPr>
              <a:t> − 1 = 7.</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68"/>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1176" name="Google Shape;1176;p68"/>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77" name="Google Shape;1177;p68"/>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78" name="Google Shape;1178;p68"/>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79" name="Google Shape;1179;p68"/>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80" name="Google Shape;1180;p68"/>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81" name="Google Shape;1181;p68"/>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82" name="Google Shape;1182;p68"/>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183" name="Google Shape;1183;p68"/>
          <p:cNvSpPr txBox="1"/>
          <p:nvPr/>
        </p:nvSpPr>
        <p:spPr>
          <a:xfrm>
            <a:off x="228600" y="1123950"/>
            <a:ext cx="8686800" cy="9461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In a nonsynchronous stream cipher, each key in the key stream depends on previous plaintext or ciphertext.</a:t>
            </a:r>
            <a:endParaRPr/>
          </a:p>
        </p:txBody>
      </p:sp>
      <p:sp>
        <p:nvSpPr>
          <p:cNvPr id="1184" name="Google Shape;1184;p68"/>
          <p:cNvSpPr txBox="1"/>
          <p:nvPr/>
        </p:nvSpPr>
        <p:spPr>
          <a:xfrm>
            <a:off x="1143000" y="0"/>
            <a:ext cx="67802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5.2.2  Nonsynchronous Stream Ciphers</a:t>
            </a:r>
            <a:endParaRPr/>
          </a:p>
        </p:txBody>
      </p:sp>
      <p:sp>
        <p:nvSpPr>
          <p:cNvPr id="1185" name="Google Shape;1185;p68"/>
          <p:cNvSpPr txBox="1"/>
          <p:nvPr/>
        </p:nvSpPr>
        <p:spPr>
          <a:xfrm>
            <a:off x="457200" y="2971800"/>
            <a:ext cx="8077200" cy="94615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In a nonsynchronous stream cipher, the key depends on either the plaintext or ciphertext.</a:t>
            </a:r>
            <a:endParaRPr/>
          </a:p>
        </p:txBody>
      </p:sp>
      <p:grpSp>
        <p:nvGrpSpPr>
          <p:cNvPr id="1186" name="Google Shape;1186;p68"/>
          <p:cNvGrpSpPr/>
          <p:nvPr/>
        </p:nvGrpSpPr>
        <p:grpSpPr>
          <a:xfrm>
            <a:off x="457200" y="2286000"/>
            <a:ext cx="1143000" cy="566737"/>
            <a:chOff x="1200" y="1248"/>
            <a:chExt cx="720" cy="357"/>
          </a:xfrm>
        </p:grpSpPr>
        <p:pic>
          <p:nvPicPr>
            <p:cNvPr id="1187" name="Google Shape;1187;p68"/>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188" name="Google Shape;1188;p68"/>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cxnSp>
        <p:nvCxnSpPr>
          <p:cNvPr id="1189" name="Google Shape;1189;p68"/>
          <p:cNvCxnSpPr/>
          <p:nvPr/>
        </p:nvCxnSpPr>
        <p:spPr>
          <a:xfrm>
            <a:off x="457200" y="28956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1190" name="Google Shape;1190;p68"/>
          <p:cNvCxnSpPr/>
          <p:nvPr/>
        </p:nvCxnSpPr>
        <p:spPr>
          <a:xfrm>
            <a:off x="457200" y="4038600"/>
            <a:ext cx="8153400" cy="0"/>
          </a:xfrm>
          <a:prstGeom prst="straightConnector1">
            <a:avLst/>
          </a:prstGeom>
          <a:noFill/>
          <a:ln cap="flat" cmpd="sng" w="76200">
            <a:solidFill>
              <a:srgbClr val="009900"/>
            </a:solidFill>
            <a:prstDash val="solid"/>
            <a:miter lim="800000"/>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156" name="Google Shape;156;p7"/>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57" name="Google Shape;157;p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58" name="Google Shape;158;p7"/>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59" name="Google Shape;159;p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60" name="Google Shape;160;p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61" name="Google Shape;161;p7"/>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62" name="Google Shape;162;p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63" name="Google Shape;163;p7"/>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New Roman"/>
              <a:buNone/>
            </a:pPr>
            <a:r>
              <a:rPr b="1" i="1" lang="en-US" sz="3200" u="none">
                <a:solidFill>
                  <a:schemeClr val="dk1"/>
                </a:solidFill>
                <a:latin typeface="Times New Roman"/>
                <a:ea typeface="Times New Roman"/>
                <a:cs typeface="Times New Roman"/>
                <a:sym typeface="Times New Roman"/>
              </a:rPr>
              <a:t>5.1.3</a:t>
            </a:r>
            <a:r>
              <a:rPr b="1" i="1" lang="en-US" sz="3200" u="none">
                <a:solidFill>
                  <a:schemeClr val="hlink"/>
                </a:solidFill>
                <a:latin typeface="Times New Roman"/>
                <a:ea typeface="Times New Roman"/>
                <a:cs typeface="Times New Roman"/>
                <a:sym typeface="Times New Roman"/>
              </a:rPr>
              <a:t>    </a:t>
            </a:r>
            <a:r>
              <a:rPr b="1" i="1" lang="en-US" sz="3200" u="none">
                <a:solidFill>
                  <a:schemeClr val="dk1"/>
                </a:solidFill>
                <a:latin typeface="Times New Roman"/>
                <a:ea typeface="Times New Roman"/>
                <a:cs typeface="Times New Roman"/>
                <a:sym typeface="Times New Roman"/>
              </a:rPr>
              <a:t>Continued</a:t>
            </a:r>
            <a:endParaRPr/>
          </a:p>
        </p:txBody>
      </p:sp>
      <p:sp>
        <p:nvSpPr>
          <p:cNvPr id="164" name="Google Shape;164;p7"/>
          <p:cNvSpPr txBox="1"/>
          <p:nvPr/>
        </p:nvSpPr>
        <p:spPr>
          <a:xfrm>
            <a:off x="914400" y="2286000"/>
            <a:ext cx="70373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5.1  </a:t>
            </a:r>
            <a:r>
              <a:rPr b="1" i="1" lang="en-US" sz="2000" u="none">
                <a:solidFill>
                  <a:schemeClr val="dk1"/>
                </a:solidFill>
                <a:latin typeface="Times New Roman"/>
                <a:ea typeface="Times New Roman"/>
                <a:cs typeface="Times New Roman"/>
                <a:sym typeface="Times New Roman"/>
              </a:rPr>
              <a:t>Example of a permutation table for a straight P-box</a:t>
            </a:r>
            <a:endParaRPr/>
          </a:p>
        </p:txBody>
      </p:sp>
      <p:pic>
        <p:nvPicPr>
          <p:cNvPr id="165" name="Google Shape;165;p7"/>
          <p:cNvPicPr preferRelativeResize="0"/>
          <p:nvPr/>
        </p:nvPicPr>
        <p:blipFill rotWithShape="1">
          <a:blip r:embed="rId3">
            <a:alphaModFix/>
          </a:blip>
          <a:srcRect b="0" l="0" r="0" t="0"/>
          <a:stretch/>
        </p:blipFill>
        <p:spPr>
          <a:xfrm>
            <a:off x="231775" y="2767012"/>
            <a:ext cx="8683625" cy="1982787"/>
          </a:xfrm>
          <a:prstGeom prst="rect">
            <a:avLst/>
          </a:prstGeom>
          <a:noFill/>
          <a:ln>
            <a:noFill/>
          </a:ln>
        </p:spPr>
      </p:pic>
      <p:sp>
        <p:nvSpPr>
          <p:cNvPr id="166" name="Google Shape;166;p7"/>
          <p:cNvSpPr txBox="1"/>
          <p:nvPr/>
        </p:nvSpPr>
        <p:spPr>
          <a:xfrm>
            <a:off x="1116012" y="533400"/>
            <a:ext cx="23764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Straight P-Boxes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172" name="Google Shape;172;p8"/>
          <p:cNvSpPr txBox="1"/>
          <p:nvPr/>
        </p:nvSpPr>
        <p:spPr>
          <a:xfrm>
            <a:off x="265112" y="1066800"/>
            <a:ext cx="1792287"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Example 5.6</a:t>
            </a:r>
            <a:endParaRPr/>
          </a:p>
        </p:txBody>
      </p:sp>
      <p:sp>
        <p:nvSpPr>
          <p:cNvPr id="173" name="Google Shape;173;p8"/>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74" name="Google Shape;174;p8"/>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75" name="Google Shape;175;p8"/>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76" name="Google Shape;176;p8"/>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77" name="Google Shape;177;p8"/>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78" name="Google Shape;178;p8"/>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79" name="Google Shape;179;p8"/>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80" name="Google Shape;180;p8"/>
          <p:cNvSpPr txBox="1"/>
          <p:nvPr/>
        </p:nvSpPr>
        <p:spPr>
          <a:xfrm>
            <a:off x="1143000" y="0"/>
            <a:ext cx="31638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5.1.2    </a:t>
            </a:r>
            <a:r>
              <a:rPr b="1" i="1" lang="en-US" sz="3200" u="none">
                <a:solidFill>
                  <a:schemeClr val="dk1"/>
                </a:solidFill>
                <a:latin typeface="Times New Roman"/>
                <a:ea typeface="Times New Roman"/>
                <a:cs typeface="Times New Roman"/>
                <a:sym typeface="Times New Roman"/>
              </a:rPr>
              <a:t>Continued</a:t>
            </a:r>
            <a:endParaRPr/>
          </a:p>
        </p:txBody>
      </p:sp>
      <p:sp>
        <p:nvSpPr>
          <p:cNvPr id="181" name="Google Shape;181;p8"/>
          <p:cNvSpPr txBox="1"/>
          <p:nvPr/>
        </p:nvSpPr>
        <p:spPr>
          <a:xfrm>
            <a:off x="228600" y="1495425"/>
            <a:ext cx="8229600" cy="155257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Design an 8 × 8 permutation table for a straight P-box that moves the two middle bits (bits 4 and 5) in the input word to the two ends (bits 1 and 8) in the output words. Relative positions of other bits should not be changed.</a:t>
            </a:r>
            <a:endParaRPr/>
          </a:p>
        </p:txBody>
      </p:sp>
      <p:sp>
        <p:nvSpPr>
          <p:cNvPr id="182" name="Google Shape;182;p8"/>
          <p:cNvSpPr txBox="1"/>
          <p:nvPr/>
        </p:nvSpPr>
        <p:spPr>
          <a:xfrm>
            <a:off x="381000" y="3367087"/>
            <a:ext cx="8229600" cy="51911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0" lang="en-US" sz="2800" u="none">
                <a:solidFill>
                  <a:schemeClr val="hlink"/>
                </a:solidFill>
                <a:latin typeface="Times New Roman"/>
                <a:ea typeface="Times New Roman"/>
                <a:cs typeface="Times New Roman"/>
                <a:sym typeface="Times New Roman"/>
              </a:rPr>
              <a:t>Solution</a:t>
            </a:r>
            <a:endParaRPr/>
          </a:p>
        </p:txBody>
      </p:sp>
      <p:sp>
        <p:nvSpPr>
          <p:cNvPr id="183" name="Google Shape;183;p8"/>
          <p:cNvSpPr txBox="1"/>
          <p:nvPr/>
        </p:nvSpPr>
        <p:spPr>
          <a:xfrm>
            <a:off x="381000" y="3886200"/>
            <a:ext cx="8229600" cy="155257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We need a straight P-box with the table [4  1  2  3  6  7  8  5]. The relative positions of input bits 1, 2, 3, 6, 7, and 8 have not been changed, but the first output takes the fourth input and the eighth output takes the fifth input.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9"/>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rPr b="1" i="0" lang="en-US" sz="1200" u="none">
                <a:solidFill>
                  <a:schemeClr val="lt2"/>
                </a:solidFill>
                <a:latin typeface="Arial"/>
                <a:ea typeface="Arial"/>
                <a:cs typeface="Arial"/>
                <a:sym typeface="Arial"/>
              </a:rPr>
              <a:t>5.</a:t>
            </a:r>
            <a:fld id="{00000000-1234-1234-1234-123412341234}" type="slidenum">
              <a:rPr b="1" i="0" lang="en-US" sz="1200" u="none">
                <a:solidFill>
                  <a:schemeClr val="lt2"/>
                </a:solidFill>
                <a:latin typeface="Arial"/>
                <a:ea typeface="Arial"/>
                <a:cs typeface="Arial"/>
                <a:sym typeface="Arial"/>
              </a:rPr>
              <a:t>‹#›</a:t>
            </a:fld>
            <a:endParaRPr/>
          </a:p>
        </p:txBody>
      </p:sp>
      <p:sp>
        <p:nvSpPr>
          <p:cNvPr id="189" name="Google Shape;189;p9"/>
          <p:cNvSpPr txBox="1"/>
          <p:nvPr/>
        </p:nvSpPr>
        <p:spPr>
          <a:xfrm>
            <a:off x="1143000" y="533400"/>
            <a:ext cx="302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Compression P-</a:t>
            </a:r>
            <a:r>
              <a:rPr b="1" i="0" lang="en-US" sz="2400" u="none">
                <a:solidFill>
                  <a:schemeClr val="folHlink"/>
                </a:solidFill>
                <a:latin typeface="Times New Roman"/>
                <a:ea typeface="Times New Roman"/>
                <a:cs typeface="Times New Roman"/>
                <a:sym typeface="Times New Roman"/>
              </a:rPr>
              <a:t>Boxes</a:t>
            </a:r>
            <a:endParaRPr/>
          </a:p>
        </p:txBody>
      </p:sp>
      <p:sp>
        <p:nvSpPr>
          <p:cNvPr id="190" name="Google Shape;190;p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91" name="Google Shape;191;p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92" name="Google Shape;192;p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93" name="Google Shape;193;p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94" name="Google Shape;194;p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95" name="Google Shape;195;p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96" name="Google Shape;196;p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30000" i="0" sz="2400" u="none">
              <a:solidFill>
                <a:schemeClr val="dk1"/>
              </a:solidFill>
              <a:latin typeface="Times New Roman"/>
              <a:ea typeface="Times New Roman"/>
              <a:cs typeface="Times New Roman"/>
              <a:sym typeface="Times New Roman"/>
            </a:endParaRPr>
          </a:p>
        </p:txBody>
      </p:sp>
      <p:sp>
        <p:nvSpPr>
          <p:cNvPr id="197" name="Google Shape;197;p9"/>
          <p:cNvSpPr txBox="1"/>
          <p:nvPr/>
        </p:nvSpPr>
        <p:spPr>
          <a:xfrm>
            <a:off x="1143000" y="0"/>
            <a:ext cx="31638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5.1.3 </a:t>
            </a:r>
            <a:endParaRPr/>
          </a:p>
        </p:txBody>
      </p:sp>
      <p:sp>
        <p:nvSpPr>
          <p:cNvPr id="198" name="Google Shape;198;p9"/>
          <p:cNvSpPr txBox="1"/>
          <p:nvPr/>
        </p:nvSpPr>
        <p:spPr>
          <a:xfrm>
            <a:off x="228600" y="1143000"/>
            <a:ext cx="8686800" cy="9461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 compression P-box is a P-box with n inputs and m outputs where m &lt; n. </a:t>
            </a:r>
            <a:endParaRPr/>
          </a:p>
        </p:txBody>
      </p:sp>
      <p:sp>
        <p:nvSpPr>
          <p:cNvPr id="199" name="Google Shape;199;p9"/>
          <p:cNvSpPr txBox="1"/>
          <p:nvPr/>
        </p:nvSpPr>
        <p:spPr>
          <a:xfrm>
            <a:off x="1776412" y="3048000"/>
            <a:ext cx="57673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5.2  </a:t>
            </a:r>
            <a:r>
              <a:rPr b="1" i="1" lang="en-US" sz="2000" u="none">
                <a:solidFill>
                  <a:schemeClr val="dk1"/>
                </a:solidFill>
                <a:latin typeface="Times New Roman"/>
                <a:ea typeface="Times New Roman"/>
                <a:cs typeface="Times New Roman"/>
                <a:sym typeface="Times New Roman"/>
              </a:rPr>
              <a:t>Example of a 32 × 24 permutation table</a:t>
            </a:r>
            <a:endParaRPr/>
          </a:p>
        </p:txBody>
      </p:sp>
      <p:pic>
        <p:nvPicPr>
          <p:cNvPr id="200" name="Google Shape;200;p9"/>
          <p:cNvPicPr preferRelativeResize="0"/>
          <p:nvPr/>
        </p:nvPicPr>
        <p:blipFill rotWithShape="1">
          <a:blip r:embed="rId3">
            <a:alphaModFix/>
          </a:blip>
          <a:srcRect b="0" l="0" r="0" t="0"/>
          <a:stretch/>
        </p:blipFill>
        <p:spPr>
          <a:xfrm>
            <a:off x="490525" y="4069625"/>
            <a:ext cx="8410574" cy="132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2000-01-15T04:50:39Z</dcterms:created>
  <dc:creator>Valued Gateway Client</dc:creator>
</cp:coreProperties>
</file>