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2" r:id="rId7"/>
    <p:sldMasterId id="214748366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</p:sldIdLst>
  <p:sldSz cy="6858000" cx="9144000"/>
  <p:notesSz cx="7188200" cy="9499600"/>
  <p:embeddedFontLst>
    <p:embeddedFont>
      <p:font typeface="Tahoma"/>
      <p:regular r:id="rId67"/>
      <p:bold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92">
          <p15:clr>
            <a:srgbClr val="000000"/>
          </p15:clr>
        </p15:guide>
        <p15:guide id="2" pos="226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69" roundtripDataSignature="AMtx7mgogoxiylLU/lp3hhqbFFDkpPpM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BBE774-0456-4358-951F-8E59F33C4784}">
  <a:tblStyle styleId="{1CBBE774-0456-4358-951F-8E59F33C47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92" orient="horz"/>
        <p:guide pos="226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22" Type="http://schemas.openxmlformats.org/officeDocument/2006/relationships/slide" Target="slides/slide13.xml"/><Relationship Id="rId66" Type="http://schemas.openxmlformats.org/officeDocument/2006/relationships/slide" Target="slides/slide57.xml"/><Relationship Id="rId21" Type="http://schemas.openxmlformats.org/officeDocument/2006/relationships/slide" Target="slides/slide12.xml"/><Relationship Id="rId65" Type="http://schemas.openxmlformats.org/officeDocument/2006/relationships/slide" Target="slides/slide56.xml"/><Relationship Id="rId24" Type="http://schemas.openxmlformats.org/officeDocument/2006/relationships/slide" Target="slides/slide15.xml"/><Relationship Id="rId68" Type="http://schemas.openxmlformats.org/officeDocument/2006/relationships/font" Target="fonts/Tahoma-bold.fntdata"/><Relationship Id="rId23" Type="http://schemas.openxmlformats.org/officeDocument/2006/relationships/slide" Target="slides/slide14.xml"/><Relationship Id="rId67" Type="http://schemas.openxmlformats.org/officeDocument/2006/relationships/font" Target="fonts/Tahoma-regular.fntdata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69" Type="http://customschemas.google.com/relationships/presentationmetadata" Target="metadata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73525" y="0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0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11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RFC 2109 (cookie RFC) has an option for including domain, path in Cookie header, but not supported by browsers.</a:t>
            </a:r>
            <a:endParaRPr/>
          </a:p>
        </p:txBody>
      </p:sp>
      <p:sp>
        <p:nvSpPr>
          <p:cNvPr id="312" name="Google Shape;312;p11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Both LSID and GAUSR are “secure” cookies;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Alice visits   http://www.google.com  automatically due to phishing filter</a:t>
            </a:r>
            <a:endParaRPr/>
          </a:p>
        </p:txBody>
      </p:sp>
      <p:sp>
        <p:nvSpPr>
          <p:cNvPr id="327" name="Google Shape;327;p13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4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5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0" name="Google Shape;350;p16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1" name="Google Shape;351;p16:notes"/>
          <p:cNvSpPr/>
          <p:nvPr>
            <p:ph idx="2" type="sldImg"/>
          </p:nvPr>
        </p:nvSpPr>
        <p:spPr>
          <a:xfrm>
            <a:off x="1219200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16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9" name="Google Shape;359;p17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0" name="Google Shape;360;p17:notes"/>
          <p:cNvSpPr/>
          <p:nvPr>
            <p:ph idx="2" type="sldImg"/>
          </p:nvPr>
        </p:nvSpPr>
        <p:spPr>
          <a:xfrm>
            <a:off x="1219200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17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All these shopping carts stored data on browser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18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/>
              <a:t>non-keyed checksums (e.g. CRC) are insufficient for this purpose 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70" name="Google Shape;370;p18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23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TRACE method:  causes web server to reflect HTTP request back to client.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TRACE via XHR reveals the user’s password to script on the page, which can then be stolen via XSS.</a:t>
            </a:r>
            <a:endParaRPr/>
          </a:p>
        </p:txBody>
      </p:sp>
      <p:sp>
        <p:nvSpPr>
          <p:cNvPr id="426" name="Google Shape;426;p23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5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5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Google Shape;472;p26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DOM property is bad idea:   not private,  short sessions only,  not usable if user connects to site from another window</a:t>
            </a:r>
            <a:endParaRPr/>
          </a:p>
        </p:txBody>
      </p:sp>
      <p:sp>
        <p:nvSpPr>
          <p:cNvPr id="473" name="Google Shape;473;p26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7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8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6" name="Google Shape;496;p29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7" name="Google Shape;497;p29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Don’t generate your own.   Use built in procedures:   ASP, Tomcat,  JServ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0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1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2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2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3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4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5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Google Shape;534;p35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Enc-then-MAC:   provides both confidentiality and integrity.   Use CCM as an example encrypt-then-MAC method.</a:t>
            </a:r>
            <a:endParaRPr/>
          </a:p>
        </p:txBody>
      </p:sp>
      <p:sp>
        <p:nvSpPr>
          <p:cNvPr id="535" name="Google Shape;535;p35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6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6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7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7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8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Google Shape;554;p38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One sided SSL:    server presents certificate to client, but client is anonymous</a:t>
            </a:r>
            <a:endParaRPr/>
          </a:p>
        </p:txBody>
      </p:sp>
      <p:sp>
        <p:nvSpPr>
          <p:cNvPr id="555" name="Google Shape;555;p38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9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9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0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0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1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1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2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p42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Passwords obtained when someone who attacked Rockyou.com posted the passwords on the web.</a:t>
            </a:r>
            <a:endParaRPr/>
          </a:p>
        </p:txBody>
      </p:sp>
      <p:sp>
        <p:nvSpPr>
          <p:cNvPr id="628" name="Google Shape;628;p42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3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3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4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3" name="Google Shape;643;p44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Bench done on a 2.8 quad core on a single 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Next gen: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Multi 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CUDA 3.5 more speed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Apply as well to PDF, Word and such</a:t>
            </a:r>
            <a:endParaRPr/>
          </a:p>
        </p:txBody>
      </p:sp>
      <p:sp>
        <p:nvSpPr>
          <p:cNvPr id="644" name="Google Shape;644;p44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5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5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6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6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7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7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8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8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9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9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0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0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1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1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2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2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3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3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4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Google Shape;764;p54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RSA SecurID allows for 5 minute clock skew by default</a:t>
            </a:r>
            <a:endParaRPr/>
          </a:p>
        </p:txBody>
      </p:sp>
      <p:sp>
        <p:nvSpPr>
          <p:cNvPr id="765" name="Google Shape;765;p54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5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5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6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56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7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7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6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7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FF3:   most specific cookie sent first</a:t>
            </a:r>
            <a:endParaRPr/>
          </a:p>
        </p:txBody>
      </p:sp>
      <p:sp>
        <p:nvSpPr>
          <p:cNvPr id="275" name="Google Shape;275;p7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8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SOP:    same as server-side read/write</a:t>
            </a:r>
            <a:endParaRPr/>
          </a:p>
        </p:txBody>
      </p:sp>
      <p:sp>
        <p:nvSpPr>
          <p:cNvPr id="287" name="Google Shape;287;p8:notes"/>
          <p:cNvSpPr txBox="1"/>
          <p:nvPr/>
        </p:nvSpPr>
        <p:spPr>
          <a:xfrm>
            <a:off x="4073525" y="9024937"/>
            <a:ext cx="311467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25" spcFirstLastPara="1" rIns="95325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/>
          <p:nvPr>
            <p:ph idx="1" type="body"/>
          </p:nvPr>
        </p:nvSpPr>
        <p:spPr>
          <a:xfrm>
            <a:off x="958850" y="4511675"/>
            <a:ext cx="5270500" cy="4275137"/>
          </a:xfrm>
          <a:prstGeom prst="rect">
            <a:avLst/>
          </a:prstGeom>
        </p:spPr>
        <p:txBody>
          <a:bodyPr anchorCtr="0" anchor="t" bIns="47650" lIns="95325" spcFirstLastPara="1" rIns="95325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9:notes"/>
          <p:cNvSpPr/>
          <p:nvPr>
            <p:ph idx="2" type="sldImg"/>
          </p:nvPr>
        </p:nvSpPr>
        <p:spPr>
          <a:xfrm>
            <a:off x="1222375" y="712787"/>
            <a:ext cx="4749800" cy="3562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9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82" name="Google Shape;82;p59"/>
          <p:cNvSpPr txBox="1"/>
          <p:nvPr>
            <p:ph idx="1" type="subTitle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64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83" name="Google Shape;83;p5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7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7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7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algn="l">
              <a:spcBef>
                <a:spcPts val="640"/>
              </a:spcBef>
              <a:spcAft>
                <a:spcPts val="0"/>
              </a:spcAft>
              <a:buSzPts val="3520"/>
              <a:buChar char="•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2pPr>
            <a:lvl3pPr indent="-373380" lvl="2" marL="1371600" algn="l">
              <a:spcBef>
                <a:spcPts val="480"/>
              </a:spcBef>
              <a:spcAft>
                <a:spcPts val="0"/>
              </a:spcAft>
              <a:buSzPts val="2280"/>
              <a:buChar char="⬥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4pPr>
            <a:lvl5pPr indent="-304800" lvl="4" marL="22860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5pPr>
            <a:lvl6pPr indent="-304800" lvl="5" marL="27432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6pPr>
            <a:lvl7pPr indent="-304800" lvl="6" marL="3200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7pPr>
            <a:lvl8pPr indent="-304800" lvl="7" marL="36576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8pPr>
            <a:lvl9pPr indent="-304800" lvl="8" marL="41148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9pPr>
          </a:lstStyle>
          <a:p/>
        </p:txBody>
      </p:sp>
      <p:sp>
        <p:nvSpPr>
          <p:cNvPr id="185" name="Google Shape;185;p7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7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189" name="Google Shape;189;p7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  <p:sp>
        <p:nvSpPr>
          <p:cNvPr id="190" name="Google Shape;190;p7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9pPr>
          </a:lstStyle>
          <a:p/>
        </p:txBody>
      </p:sp>
      <p:sp>
        <p:nvSpPr>
          <p:cNvPr id="191" name="Google Shape;191;p7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5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1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1"/>
          <p:cNvSpPr txBox="1"/>
          <p:nvPr>
            <p:ph idx="1" type="body"/>
          </p:nvPr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7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7"/>
          <p:cNvSpPr txBox="1"/>
          <p:nvPr>
            <p:ph idx="1" type="body"/>
          </p:nvPr>
        </p:nvSpPr>
        <p:spPr>
          <a:xfrm>
            <a:off x="68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  <p:sp>
        <p:nvSpPr>
          <p:cNvPr id="163" name="Google Shape;163;p67"/>
          <p:cNvSpPr txBox="1"/>
          <p:nvPr>
            <p:ph idx="2" type="body"/>
          </p:nvPr>
        </p:nvSpPr>
        <p:spPr>
          <a:xfrm>
            <a:off x="46482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349250" lvl="2" marL="137160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8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68"/>
          <p:cNvSpPr txBox="1"/>
          <p:nvPr>
            <p:ph idx="1" type="body"/>
          </p:nvPr>
        </p:nvSpPr>
        <p:spPr>
          <a:xfrm>
            <a:off x="68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67" name="Google Shape;167;p68"/>
          <p:cNvSpPr txBox="1"/>
          <p:nvPr>
            <p:ph idx="2" type="body"/>
          </p:nvPr>
        </p:nvSpPr>
        <p:spPr>
          <a:xfrm>
            <a:off x="46482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9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9"/>
          <p:cNvSpPr txBox="1"/>
          <p:nvPr>
            <p:ph idx="1" type="body"/>
          </p:nvPr>
        </p:nvSpPr>
        <p:spPr>
          <a:xfrm>
            <a:off x="68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  <p:sp>
        <p:nvSpPr>
          <p:cNvPr id="171" name="Google Shape;171;p69"/>
          <p:cNvSpPr txBox="1"/>
          <p:nvPr>
            <p:ph idx="2" type="body"/>
          </p:nvPr>
        </p:nvSpPr>
        <p:spPr>
          <a:xfrm>
            <a:off x="46482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0"/>
          <p:cNvSpPr txBox="1"/>
          <p:nvPr>
            <p:ph type="title"/>
          </p:nvPr>
        </p:nvSpPr>
        <p:spPr>
          <a:xfrm rot="5400000">
            <a:off x="4505325" y="2295525"/>
            <a:ext cx="59436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70"/>
          <p:cNvSpPr txBox="1"/>
          <p:nvPr>
            <p:ph idx="1" type="body"/>
          </p:nvPr>
        </p:nvSpPr>
        <p:spPr>
          <a:xfrm rot="5400000">
            <a:off x="504825" y="409575"/>
            <a:ext cx="59436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1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71"/>
          <p:cNvSpPr txBox="1"/>
          <p:nvPr>
            <p:ph idx="1" type="body"/>
          </p:nvPr>
        </p:nvSpPr>
        <p:spPr>
          <a:xfrm rot="5400000">
            <a:off x="2247900" y="381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5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58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58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5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5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" name="Google Shape;16;p5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" name="Google Shape;17;p5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5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5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5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" name="Google Shape;21;p5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5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5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5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5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5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5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5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5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" name="Google Shape;30;p5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" name="Google Shape;31;p5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5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5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5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5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5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5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5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" name="Google Shape;39;p5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" name="Google Shape;40;p5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" name="Google Shape;41;p5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5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" name="Google Shape;43;p5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" name="Google Shape;44;p5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" name="Google Shape;45;p5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" name="Google Shape;46;p5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" name="Google Shape;47;p5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" name="Google Shape;48;p5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" name="Google Shape;49;p5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0" name="Google Shape;50;p5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5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5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5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5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5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5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5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5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5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5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5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" name="Google Shape;62;p5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" name="Google Shape;63;p5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5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65" name="Google Shape;65;p58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6" name="Google Shape;66;p58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58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58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58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0" name="Google Shape;70;p58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58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58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58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4" name="Google Shape;74;p58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58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76" name="Google Shape;76;p58"/>
          <p:cNvSpPr txBox="1"/>
          <p:nvPr>
            <p:ph idx="1" type="body"/>
          </p:nvPr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7" name="Google Shape;77;p5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8" name="Google Shape;78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0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88" name="Google Shape;88;p60"/>
          <p:cNvSpPr txBox="1"/>
          <p:nvPr>
            <p:ph idx="1" type="body"/>
          </p:nvPr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6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94" name="Google Shape;94;p6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95" name="Google Shape;95;p62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6" name="Google Shape;96;p62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62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62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62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62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62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62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62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62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62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62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62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62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62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62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62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2" name="Google Shape;112;p62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62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62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62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62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62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8" name="Google Shape;118;p62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9" name="Google Shape;119;p62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62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62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62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62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62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62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62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62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62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62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62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62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62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62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4" name="Google Shape;134;p62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5" name="Google Shape;135;p62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62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62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62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9" name="Google Shape;139;p62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0" name="Google Shape;140;p62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62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2" name="Google Shape;142;p62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3" name="Google Shape;143;p62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4" name="Google Shape;144;p62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5" name="Google Shape;145;p62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6" name="Google Shape;146;p62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47" name="Google Shape;147;p62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48" name="Google Shape;148;p62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9" name="Google Shape;149;p62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50" name="Google Shape;150;p62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51" name="Google Shape;151;p62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62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53" name="Google Shape;153;p62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54" name="Google Shape;154;p62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55" name="Google Shape;155;p62"/>
          <p:cNvSpPr txBox="1"/>
          <p:nvPr>
            <p:ph idx="1" type="body"/>
          </p:nvPr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4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 &#10;Second level &#10;Third level &#10;Fourth level &#10;Fifth level" id="194" name="Google Shape;194;p64"/>
          <p:cNvSpPr txBox="1"/>
          <p:nvPr>
            <p:ph idx="1" type="body"/>
          </p:nvPr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733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48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048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048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048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048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type="ctrTitle"/>
          </p:nvPr>
        </p:nvSpPr>
        <p:spPr>
          <a:xfrm>
            <a:off x="838200" y="1752600"/>
            <a:ext cx="7391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Session Management and</a:t>
            </a:r>
            <a:b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User Authentication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02" name="Google Shape;202;p1"/>
          <p:cNvSpPr txBox="1"/>
          <p:nvPr>
            <p:ph idx="1" type="subTitle"/>
          </p:nvPr>
        </p:nvSpPr>
        <p:spPr>
          <a:xfrm>
            <a:off x="1752600" y="3714750"/>
            <a:ext cx="640080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Dan Boneh</a:t>
            </a:r>
            <a:endParaRPr/>
          </a:p>
        </p:txBody>
      </p:sp>
      <p:sp>
        <p:nvSpPr>
          <p:cNvPr id="203" name="Google Shape;203;p1"/>
          <p:cNvSpPr txBox="1"/>
          <p:nvPr/>
        </p:nvSpPr>
        <p:spPr>
          <a:xfrm>
            <a:off x="212725" y="82550"/>
            <a:ext cx="981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CS 155</a:t>
            </a:r>
            <a:endParaRPr/>
          </a:p>
        </p:txBody>
      </p:sp>
      <p:sp>
        <p:nvSpPr>
          <p:cNvPr id="204" name="Google Shape;204;p1"/>
          <p:cNvSpPr txBox="1"/>
          <p:nvPr/>
        </p:nvSpPr>
        <p:spPr>
          <a:xfrm>
            <a:off x="7391400" y="76200"/>
            <a:ext cx="1544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Spring 2010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"/>
          <p:cNvSpPr txBox="1"/>
          <p:nvPr>
            <p:ph type="title"/>
          </p:nvPr>
        </p:nvSpPr>
        <p:spPr>
          <a:xfrm>
            <a:off x="609600" y="304800"/>
            <a:ext cx="812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Viewing/deleting cookies in Browser UI</a:t>
            </a:r>
            <a:endParaRPr/>
          </a:p>
        </p:txBody>
      </p:sp>
      <p:pic>
        <p:nvPicPr>
          <p:cNvPr id="306" name="Google Shape;3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912937"/>
            <a:ext cx="5186362" cy="441166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0"/>
          <p:cNvSpPr txBox="1"/>
          <p:nvPr/>
        </p:nvSpPr>
        <p:spPr>
          <a:xfrm>
            <a:off x="4191000" y="4646612"/>
            <a:ext cx="2514600" cy="228600"/>
          </a:xfrm>
          <a:prstGeom prst="rect">
            <a:avLst/>
          </a:prstGeom>
          <a:solidFill>
            <a:srgbClr val="B3EBE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10"/>
          <p:cNvSpPr/>
          <p:nvPr/>
        </p:nvSpPr>
        <p:spPr>
          <a:xfrm>
            <a:off x="3429000" y="5408612"/>
            <a:ext cx="1219200" cy="381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Cookie protocol problems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15" name="Google Shape;315;p11"/>
          <p:cNvSpPr txBox="1"/>
          <p:nvPr>
            <p:ph idx="1" type="subTitle"/>
          </p:nvPr>
        </p:nvSpPr>
        <p:spPr>
          <a:xfrm>
            <a:off x="838200" y="3309937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 is blind: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Does not see cookie attributes  (e.g. secure)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Does not see which domain set the cookie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Google Shape;316;p11"/>
          <p:cNvSpPr txBox="1"/>
          <p:nvPr/>
        </p:nvSpPr>
        <p:spPr>
          <a:xfrm>
            <a:off x="990600" y="5715000"/>
            <a:ext cx="60229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 only sees:     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Cookie:  NAME=VALUE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1:  login server problems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22" name="Google Shape;322;p12"/>
          <p:cNvSpPr txBox="1"/>
          <p:nvPr>
            <p:ph idx="1" type="body"/>
          </p:nvPr>
        </p:nvSpPr>
        <p:spPr>
          <a:xfrm>
            <a:off x="685800" y="1524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275" lvl="0" marL="1682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Alice logs in at    </a:t>
            </a:r>
            <a:r>
              <a:rPr b="1" i="0" lang="en-US" sz="2400" u="none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login.site.com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  <a:p>
            <a:pPr indent="-168275" lvl="0" marL="1682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login.site.com  sets session-id cookie for  </a:t>
            </a:r>
            <a:r>
              <a:rPr b="1" i="0" lang="en-US" sz="2400" u="none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.site.com</a:t>
            </a:r>
            <a:endParaRPr/>
          </a:p>
          <a:p>
            <a:pPr indent="-168275" lvl="0" marL="168275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Alice visits   </a:t>
            </a:r>
            <a:r>
              <a:rPr b="1" i="0" lang="en-US" sz="2400" u="none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evil.site.com</a:t>
            </a:r>
            <a:endParaRPr/>
          </a:p>
          <a:p>
            <a:pPr indent="-168275" lvl="0" marL="1682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overwrites    .site.com    session-id cookie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with session-id of user “badguy”</a:t>
            </a:r>
            <a:endParaRPr/>
          </a:p>
          <a:p>
            <a:pPr indent="-168275" lvl="0" marL="168275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Alice visits   </a:t>
            </a:r>
            <a:r>
              <a:rPr b="1" i="0" lang="en-US" sz="2400" u="none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cs155.site.com   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submit homework.</a:t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8275" lvl="0" marL="1682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cs155.site.com thinks it is talking to “badguy”</a:t>
            </a:r>
            <a:endParaRPr/>
          </a:p>
          <a:p>
            <a:pPr indent="-168275" lvl="0" marL="1682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8275" lvl="0" marL="1682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Problem:   cs155 expects session-id from  login.site.com;</a:t>
            </a:r>
            <a:endParaRPr/>
          </a:p>
          <a:p>
            <a:pPr indent="-168275" lvl="0" marL="1682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   cannot tell that session-id cookie was overwritten</a:t>
            </a:r>
            <a:endParaRPr/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" name="Google Shape;323;p12"/>
          <p:cNvSpPr txBox="1"/>
          <p:nvPr/>
        </p:nvSpPr>
        <p:spPr>
          <a:xfrm>
            <a:off x="504825" y="5391150"/>
            <a:ext cx="8486775" cy="100965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/>
          <p:nvPr>
            <p:ph type="title"/>
          </p:nvPr>
        </p:nvSpPr>
        <p:spPr>
          <a:xfrm>
            <a:off x="609600" y="304800"/>
            <a:ext cx="807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 2:   “secure” cookies are not secure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30" name="Google Shape;330;p13"/>
          <p:cNvSpPr txBox="1"/>
          <p:nvPr>
            <p:ph idx="1" type="body"/>
          </p:nvPr>
        </p:nvSpPr>
        <p:spPr>
          <a:xfrm>
            <a:off x="685800" y="1600200"/>
            <a:ext cx="831532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Alice logs in at    </a:t>
            </a:r>
            <a:r>
              <a:rPr b="1" i="0" lang="en-US" sz="2400" u="none">
                <a:solidFill>
                  <a:srgbClr val="7379C1"/>
                </a:solidFill>
                <a:latin typeface="Tahoma"/>
                <a:ea typeface="Tahoma"/>
                <a:cs typeface="Tahoma"/>
                <a:sym typeface="Tahoma"/>
              </a:rPr>
              <a:t>https</a:t>
            </a:r>
            <a:r>
              <a:rPr b="0" i="0" lang="en-US" sz="2400" u="none">
                <a:solidFill>
                  <a:srgbClr val="7379C1"/>
                </a:solidFill>
                <a:latin typeface="Tahoma"/>
                <a:ea typeface="Tahoma"/>
                <a:cs typeface="Tahoma"/>
                <a:sym typeface="Tahoma"/>
              </a:rPr>
              <a:t>://www.google.com/accounts</a:t>
            </a:r>
            <a:endParaRPr/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Alice visits     </a:t>
            </a:r>
            <a:r>
              <a:rPr b="1" i="0" lang="en-US" sz="2400" u="none">
                <a:solidFill>
                  <a:srgbClr val="7379C1"/>
                </a:solidFill>
                <a:latin typeface="Tahoma"/>
                <a:ea typeface="Tahoma"/>
                <a:cs typeface="Tahoma"/>
                <a:sym typeface="Tahoma"/>
              </a:rPr>
              <a:t>http</a:t>
            </a:r>
            <a:r>
              <a:rPr b="0" i="0" lang="en-US" sz="2400" u="none">
                <a:solidFill>
                  <a:srgbClr val="7379C1"/>
                </a:solidFill>
                <a:latin typeface="Tahoma"/>
                <a:ea typeface="Tahoma"/>
                <a:cs typeface="Tahoma"/>
                <a:sym typeface="Tahoma"/>
              </a:rPr>
              <a:t>://www.google.com   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(cleartext)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attacker can inject into response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1" i="0" lang="en-US" sz="2400" u="none" cap="none" strike="noStrike">
                <a:solidFill>
                  <a:srgbClr val="7379C1"/>
                </a:solidFill>
                <a:latin typeface="Tahoma"/>
                <a:ea typeface="Tahoma"/>
                <a:cs typeface="Tahoma"/>
                <a:sym typeface="Tahoma"/>
              </a:rPr>
              <a:t>Set-Cookie:  LSID=badguy; secure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and overwrite secure cookie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Problem:   network attacker can re-write HTTPS cookies 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⇒  HTTPS cookie value cannot be trusted</a:t>
            </a:r>
            <a:endParaRPr/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1" name="Google Shape;331;p13"/>
          <p:cNvPicPr preferRelativeResize="0"/>
          <p:nvPr/>
        </p:nvPicPr>
        <p:blipFill rotWithShape="1">
          <a:blip r:embed="rId3">
            <a:alphaModFix/>
          </a:blip>
          <a:srcRect b="38724" l="9257" r="32236" t="48658"/>
          <a:stretch/>
        </p:blipFill>
        <p:spPr>
          <a:xfrm>
            <a:off x="762000" y="2057400"/>
            <a:ext cx="8239125" cy="133191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3"/>
          <p:cNvSpPr/>
          <p:nvPr/>
        </p:nvSpPr>
        <p:spPr>
          <a:xfrm>
            <a:off x="304800" y="3746500"/>
            <a:ext cx="8382000" cy="18288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13"/>
          <p:cNvSpPr txBox="1"/>
          <p:nvPr/>
        </p:nvSpPr>
        <p:spPr>
          <a:xfrm>
            <a:off x="6934200" y="2846387"/>
            <a:ext cx="2209800" cy="2778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p13"/>
          <p:cNvSpPr/>
          <p:nvPr/>
        </p:nvSpPr>
        <p:spPr>
          <a:xfrm>
            <a:off x="685800" y="2846387"/>
            <a:ext cx="6553200" cy="469900"/>
          </a:xfrm>
          <a:prstGeom prst="roundRect">
            <a:avLst>
              <a:gd fmla="val 16667" name="adj"/>
            </a:avLst>
          </a:prstGeom>
          <a:solidFill>
            <a:schemeClr val="accent1">
              <a:alpha val="14509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Interaction with the DOM SOP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40" name="Google Shape;340;p14"/>
          <p:cNvSpPr txBox="1"/>
          <p:nvPr>
            <p:ph idx="1" type="body"/>
          </p:nvPr>
        </p:nvSpPr>
        <p:spPr>
          <a:xfrm>
            <a:off x="685800" y="16002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Cookie SOP:        path separation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1" i="0" lang="en-US" sz="2400" u="none">
                <a:solidFill>
                  <a:srgbClr val="7379C1"/>
                </a:solidFill>
                <a:latin typeface="Tahoma"/>
                <a:ea typeface="Tahoma"/>
                <a:cs typeface="Tahoma"/>
                <a:sym typeface="Tahoma"/>
              </a:rPr>
              <a:t>	   x.com/A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does not see cookies of     </a:t>
            </a:r>
            <a:r>
              <a:rPr b="1" i="0" lang="en-US" sz="2400" u="none">
                <a:solidFill>
                  <a:srgbClr val="7379C1"/>
                </a:solidFill>
                <a:latin typeface="Tahoma"/>
                <a:ea typeface="Tahoma"/>
                <a:cs typeface="Tahoma"/>
                <a:sym typeface="Tahoma"/>
              </a:rPr>
              <a:t>x.com/B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7379C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a security measure: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DOM SOP</a:t>
            </a:r>
            <a:r>
              <a:rPr b="0" i="0" lang="en-US" sz="2400" u="none">
                <a:solidFill>
                  <a:srgbClr val="666699"/>
                </a:solidFill>
                <a:latin typeface="Tahoma"/>
                <a:ea typeface="Tahoma"/>
                <a:cs typeface="Tahoma"/>
                <a:sym typeface="Tahoma"/>
              </a:rPr>
              <a:t>:   </a:t>
            </a:r>
            <a:r>
              <a:rPr b="1" i="0" lang="en-US" sz="2400" u="none">
                <a:solidFill>
                  <a:srgbClr val="666699"/>
                </a:solidFill>
                <a:latin typeface="Tahoma"/>
                <a:ea typeface="Tahoma"/>
                <a:cs typeface="Tahoma"/>
                <a:sym typeface="Tahoma"/>
              </a:rPr>
              <a:t>x.com/A</a:t>
            </a:r>
            <a:r>
              <a:rPr b="0" i="0" lang="en-US" sz="2400" u="none">
                <a:solidFill>
                  <a:srgbClr val="666699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has access to DOM of  </a:t>
            </a:r>
            <a:r>
              <a:rPr b="1" i="0" lang="en-US" sz="2400" u="none">
                <a:solidFill>
                  <a:srgbClr val="666699"/>
                </a:solidFill>
                <a:latin typeface="Tahoma"/>
                <a:ea typeface="Tahoma"/>
                <a:cs typeface="Tahoma"/>
                <a:sym typeface="Tahoma"/>
              </a:rPr>
              <a:t>x.com/B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2400" u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&lt;iframe src=“x.com/B"&gt;&lt;/iframe&gt;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1" i="0" lang="en-US" sz="2400" u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alert(frames[0].document.cookie);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 separation is done for efficiency not security: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x.com/A    is only sent the cookies it needs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1447800" y="3886200"/>
            <a:ext cx="5943600" cy="11430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5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Cookies have no integrity !!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47" name="Google Shape;347;p15"/>
          <p:cNvSpPr txBox="1"/>
          <p:nvPr>
            <p:ph idx="1" type="subTitle"/>
          </p:nvPr>
        </p:nvSpPr>
        <p:spPr>
          <a:xfrm>
            <a:off x="990600" y="330993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"/>
          <p:cNvSpPr txBox="1"/>
          <p:nvPr>
            <p:ph idx="4294967295"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Storing security data on browser?</a:t>
            </a:r>
            <a:endParaRPr/>
          </a:p>
        </p:txBody>
      </p:sp>
      <p:sp>
        <p:nvSpPr>
          <p:cNvPr descr="Rectangle: Click to edit Master text styles&#10;Second level&#10;Third level&#10;Fourth level&#10;Fifth level" id="355" name="Google Shape;355;p16"/>
          <p:cNvSpPr txBox="1"/>
          <p:nvPr>
            <p:ph idx="4294967295" type="body"/>
          </p:nvPr>
        </p:nvSpPr>
        <p:spPr>
          <a:xfrm>
            <a:off x="660400" y="1752600"/>
            <a:ext cx="8407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can change and delete cookie values !!</a:t>
            </a:r>
            <a:endParaRPr/>
          </a:p>
          <a:p>
            <a:pPr indent="-285750" lvl="1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Edit cookie file    (FF3:   cookies.sqlite)</a:t>
            </a:r>
            <a:endParaRPr/>
          </a:p>
          <a:p>
            <a:pPr indent="-285750" lvl="1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Cookie header   (FF:   TamperData extension)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Silly example: shopping cart software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  Set-cookie:	shopping-cart-total = 150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($)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edits cookie file  (cookie poisoning):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    Cookie:	shopping-cart-total = 15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($)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 to problem with hidden fields</a:t>
            </a:r>
            <a:endParaRPr/>
          </a:p>
          <a:p>
            <a:pPr indent="-285750" lvl="1" marL="571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2000" u="none" cap="none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 TYPE=“hidden” NAME=price VALUE=“150”&gt;</a:t>
            </a:r>
            <a:endParaRPr/>
          </a:p>
        </p:txBody>
      </p:sp>
      <p:sp>
        <p:nvSpPr>
          <p:cNvPr id="356" name="Google Shape;356;p16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"/>
              <a:buNone/>
            </a:pPr>
            <a:fld id="{00000000-1234-1234-1234-123412341234}" type="slidenum">
              <a:rPr b="1" i="0" lang="en-US" sz="10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"/>
              <a:buNone/>
            </a:pPr>
            <a:fld id="{00000000-1234-1234-1234-123412341234}" type="slidenum">
              <a:rPr b="1" i="0" lang="en-US" sz="10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364" name="Google Shape;364;p17"/>
          <p:cNvSpPr txBox="1"/>
          <p:nvPr>
            <p:ph idx="4294967295"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Not so silly …   </a:t>
            </a:r>
            <a:r>
              <a:rPr b="0" i="0" lang="en-US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(as of  2/2000)</a:t>
            </a:r>
            <a:endParaRPr/>
          </a:p>
        </p:txBody>
      </p:sp>
      <p:sp>
        <p:nvSpPr>
          <p:cNvPr descr="Rectangle: Click to edit Master text styles&#10;Second level&#10;Third level&#10;Fourth level&#10;Fifth level" id="365" name="Google Shape;365;p17"/>
          <p:cNvSpPr txBox="1"/>
          <p:nvPr>
            <p:ph idx="4294967295" type="body"/>
          </p:nvPr>
        </p:nvSpPr>
        <p:spPr>
          <a:xfrm>
            <a:off x="838200" y="17526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D3.COM Pty Ltd: ShopFactory 5.8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@Retail Corporation: @Retail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Adgrafix: Check It Out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Baron Consulting Group: WebSite Tool 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ComCity Corporation: SalesCart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Crested Butte Software: EasyCart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Dansie.net: Dansie Shopping Cart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Intelligent Vending Systems: Intellivend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Make-a-Store: Make-a-Store OrderPage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McMurtrey/Whitaker &amp; Associates: Cart32 3.0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pknutsen@nethut.no: CartMan 1.04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Rich Media Technologies: JustAddCommerce 5.0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SmartCart: SmartCart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Express: Shoptron 1.2 </a:t>
            </a:r>
            <a:endParaRPr/>
          </a:p>
          <a:p>
            <a:pPr indent="-2032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17"/>
          <p:cNvSpPr txBox="1"/>
          <p:nvPr/>
        </p:nvSpPr>
        <p:spPr>
          <a:xfrm>
            <a:off x="381000" y="6488112"/>
            <a:ext cx="56435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Source:    http://xforce.iss.net/xforce/xfdb/4621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 txBox="1"/>
          <p:nvPr>
            <p:ph type="title"/>
          </p:nvPr>
        </p:nvSpPr>
        <p:spPr>
          <a:xfrm>
            <a:off x="609600" y="304800"/>
            <a:ext cx="807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Solution:   cryptographic checksums</a:t>
            </a:r>
            <a:endParaRPr/>
          </a:p>
        </p:txBody>
      </p:sp>
      <p:sp>
        <p:nvSpPr>
          <p:cNvPr id="373" name="Google Shape;373;p18"/>
          <p:cNvSpPr txBox="1"/>
          <p:nvPr/>
        </p:nvSpPr>
        <p:spPr>
          <a:xfrm>
            <a:off x="685800" y="6248400"/>
            <a:ext cx="7861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“value” should also contain data to prevent cookie replay and swap</a:t>
            </a:r>
            <a:endParaRPr/>
          </a:p>
        </p:txBody>
      </p:sp>
      <p:sp>
        <p:nvSpPr>
          <p:cNvPr id="374" name="Google Shape;374;p18"/>
          <p:cNvSpPr txBox="1"/>
          <p:nvPr/>
        </p:nvSpPr>
        <p:spPr>
          <a:xfrm>
            <a:off x="1066800" y="1676400"/>
            <a:ext cx="7072312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Goal:    data integrity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Requires secret key  k  unknown to browser</a:t>
            </a:r>
            <a:endParaRPr/>
          </a:p>
        </p:txBody>
      </p:sp>
      <p:grpSp>
        <p:nvGrpSpPr>
          <p:cNvPr id="375" name="Google Shape;375;p18"/>
          <p:cNvGrpSpPr/>
          <p:nvPr/>
        </p:nvGrpSpPr>
        <p:grpSpPr>
          <a:xfrm>
            <a:off x="685800" y="3581400"/>
            <a:ext cx="1524000" cy="1219200"/>
            <a:chOff x="1066800" y="1828800"/>
            <a:chExt cx="1524000" cy="1219200"/>
          </a:xfrm>
        </p:grpSpPr>
        <p:sp>
          <p:nvSpPr>
            <p:cNvPr id="376" name="Google Shape;376;p18"/>
            <p:cNvSpPr txBox="1"/>
            <p:nvPr/>
          </p:nvSpPr>
          <p:spPr>
            <a:xfrm>
              <a:off x="1447800" y="1828800"/>
              <a:ext cx="1128713" cy="83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47813" y="1928813"/>
              <a:ext cx="914400" cy="60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00"/>
                </a:buClr>
                <a:buSzPts val="2000"/>
                <a:buFont typeface="Tahoma"/>
                <a:buNone/>
              </a:pPr>
              <a:r>
                <a:rPr b="1" i="0" lang="en-US" sz="2000" u="none">
                  <a:solidFill>
                    <a:srgbClr val="808000"/>
                  </a:solidFill>
                  <a:latin typeface="Tahoma"/>
                  <a:ea typeface="Tahoma"/>
                  <a:cs typeface="Tahoma"/>
                  <a:sym typeface="Tahoma"/>
                </a:rPr>
                <a:t>Browser</a:t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1066800" y="2667000"/>
              <a:ext cx="1524000" cy="228600"/>
            </a:xfrm>
            <a:prstGeom prst="parallelogram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9" name="Google Shape;379;p18"/>
            <p:cNvSpPr txBox="1"/>
            <p:nvPr/>
          </p:nvSpPr>
          <p:spPr>
            <a:xfrm>
              <a:off x="1066800" y="2895600"/>
              <a:ext cx="1143000" cy="152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90750" y="2662238"/>
              <a:ext cx="400050" cy="385762"/>
            </a:xfrm>
            <a:custGeom>
              <a:rect b="b" l="l" r="r" t="t"/>
              <a:pathLst>
                <a:path extrusionOk="0" h="243" w="252">
                  <a:moveTo>
                    <a:pt x="0" y="243"/>
                  </a:moveTo>
                  <a:lnTo>
                    <a:pt x="252" y="81"/>
                  </a:lnTo>
                  <a:lnTo>
                    <a:pt x="249" y="0"/>
                  </a:lnTo>
                  <a:lnTo>
                    <a:pt x="0" y="147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81" name="Google Shape;381;p18"/>
          <p:cNvSpPr/>
          <p:nvPr/>
        </p:nvSpPr>
        <p:spPr>
          <a:xfrm>
            <a:off x="7315200" y="3505200"/>
            <a:ext cx="1219200" cy="1271587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808000"/>
                </a:solidFill>
                <a:latin typeface="Tahoma"/>
                <a:ea typeface="Tahoma"/>
                <a:cs typeface="Tahoma"/>
                <a:sym typeface="Tahoma"/>
              </a:rPr>
              <a:t>Server</a:t>
            </a:r>
            <a:endParaRPr/>
          </a:p>
        </p:txBody>
      </p:sp>
      <p:sp>
        <p:nvSpPr>
          <p:cNvPr id="382" name="Google Shape;382;p18"/>
          <p:cNvSpPr txBox="1"/>
          <p:nvPr/>
        </p:nvSpPr>
        <p:spPr>
          <a:xfrm>
            <a:off x="8534400" y="3667125"/>
            <a:ext cx="363537" cy="5238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grpSp>
        <p:nvGrpSpPr>
          <p:cNvPr id="383" name="Google Shape;383;p18"/>
          <p:cNvGrpSpPr/>
          <p:nvPr/>
        </p:nvGrpSpPr>
        <p:grpSpPr>
          <a:xfrm>
            <a:off x="2271712" y="3733800"/>
            <a:ext cx="5119687" cy="477837"/>
            <a:chOff x="2195514" y="3733800"/>
            <a:chExt cx="5119687" cy="477898"/>
          </a:xfrm>
        </p:grpSpPr>
        <p:sp>
          <p:nvSpPr>
            <p:cNvPr id="384" name="Google Shape;384;p18"/>
            <p:cNvSpPr txBox="1"/>
            <p:nvPr/>
          </p:nvSpPr>
          <p:spPr>
            <a:xfrm>
              <a:off x="2286001" y="3811598"/>
              <a:ext cx="2657475" cy="4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00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808000"/>
                  </a:solidFill>
                  <a:latin typeface="Tahoma"/>
                  <a:ea typeface="Tahoma"/>
                  <a:cs typeface="Tahoma"/>
                  <a:sym typeface="Tahoma"/>
                </a:rPr>
                <a:t>Set-Cookie:  NAME= </a:t>
              </a:r>
              <a:endParaRPr/>
            </a:p>
          </p:txBody>
        </p:sp>
        <p:cxnSp>
          <p:nvCxnSpPr>
            <p:cNvPr id="385" name="Google Shape;385;p18"/>
            <p:cNvCxnSpPr/>
            <p:nvPr/>
          </p:nvCxnSpPr>
          <p:spPr>
            <a:xfrm flipH="1">
              <a:off x="2195514" y="3733800"/>
              <a:ext cx="5119687" cy="1587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86" name="Google Shape;386;p18"/>
            <p:cNvSpPr txBox="1"/>
            <p:nvPr/>
          </p:nvSpPr>
          <p:spPr>
            <a:xfrm>
              <a:off x="4786312" y="3811588"/>
              <a:ext cx="1524000" cy="379412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value</a:t>
              </a:r>
              <a:endParaRPr/>
            </a:p>
          </p:txBody>
        </p:sp>
        <p:sp>
          <p:nvSpPr>
            <p:cNvPr id="387" name="Google Shape;387;p18"/>
            <p:cNvSpPr txBox="1"/>
            <p:nvPr/>
          </p:nvSpPr>
          <p:spPr>
            <a:xfrm>
              <a:off x="6310312" y="3810000"/>
              <a:ext cx="547688" cy="3810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T</a:t>
              </a:r>
              <a:endParaRPr/>
            </a:p>
          </p:txBody>
        </p:sp>
      </p:grpSp>
      <p:grpSp>
        <p:nvGrpSpPr>
          <p:cNvPr id="388" name="Google Shape;388;p18"/>
          <p:cNvGrpSpPr/>
          <p:nvPr/>
        </p:nvGrpSpPr>
        <p:grpSpPr>
          <a:xfrm>
            <a:off x="2133600" y="4551362"/>
            <a:ext cx="5119687" cy="477837"/>
            <a:chOff x="2209801" y="4551302"/>
            <a:chExt cx="5119687" cy="477898"/>
          </a:xfrm>
        </p:grpSpPr>
        <p:sp>
          <p:nvSpPr>
            <p:cNvPr id="389" name="Google Shape;389;p18"/>
            <p:cNvSpPr txBox="1"/>
            <p:nvPr/>
          </p:nvSpPr>
          <p:spPr>
            <a:xfrm>
              <a:off x="2362201" y="4629099"/>
              <a:ext cx="2205038" cy="400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00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808000"/>
                  </a:solidFill>
                  <a:latin typeface="Tahoma"/>
                  <a:ea typeface="Tahoma"/>
                  <a:cs typeface="Tahoma"/>
                  <a:sym typeface="Tahoma"/>
                </a:rPr>
                <a:t>Cookie:   NAME =</a:t>
              </a:r>
              <a:endParaRPr/>
            </a:p>
          </p:txBody>
        </p:sp>
        <p:cxnSp>
          <p:nvCxnSpPr>
            <p:cNvPr id="390" name="Google Shape;390;p18"/>
            <p:cNvCxnSpPr/>
            <p:nvPr/>
          </p:nvCxnSpPr>
          <p:spPr>
            <a:xfrm>
              <a:off x="2209801" y="4551302"/>
              <a:ext cx="5119687" cy="1587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391" name="Google Shape;391;p18"/>
            <p:cNvSpPr txBox="1"/>
            <p:nvPr/>
          </p:nvSpPr>
          <p:spPr>
            <a:xfrm>
              <a:off x="4495800" y="4649788"/>
              <a:ext cx="1524000" cy="379412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value</a:t>
              </a:r>
              <a:endParaRPr/>
            </a:p>
          </p:txBody>
        </p:sp>
        <p:sp>
          <p:nvSpPr>
            <p:cNvPr id="392" name="Google Shape;392;p18"/>
            <p:cNvSpPr txBox="1"/>
            <p:nvPr/>
          </p:nvSpPr>
          <p:spPr>
            <a:xfrm>
              <a:off x="6019800" y="4648200"/>
              <a:ext cx="547688" cy="3810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T</a:t>
              </a:r>
              <a:endParaRPr/>
            </a:p>
          </p:txBody>
        </p:sp>
      </p:grpSp>
      <p:sp>
        <p:nvSpPr>
          <p:cNvPr id="393" name="Google Shape;393;p18"/>
          <p:cNvSpPr txBox="1"/>
          <p:nvPr/>
        </p:nvSpPr>
        <p:spPr>
          <a:xfrm>
            <a:off x="4475162" y="2971800"/>
            <a:ext cx="41322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Generate tag:   T ← F(k, value)</a:t>
            </a:r>
            <a:endParaRPr/>
          </a:p>
        </p:txBody>
      </p:sp>
      <p:grpSp>
        <p:nvGrpSpPr>
          <p:cNvPr id="394" name="Google Shape;394;p18"/>
          <p:cNvGrpSpPr/>
          <p:nvPr/>
        </p:nvGrpSpPr>
        <p:grpSpPr>
          <a:xfrm>
            <a:off x="4876800" y="5192712"/>
            <a:ext cx="3740150" cy="522287"/>
            <a:chOff x="4876800" y="5193288"/>
            <a:chExt cx="3740126" cy="521712"/>
          </a:xfrm>
        </p:grpSpPr>
        <p:sp>
          <p:nvSpPr>
            <p:cNvPr id="395" name="Google Shape;395;p18"/>
            <p:cNvSpPr txBox="1"/>
            <p:nvPr/>
          </p:nvSpPr>
          <p:spPr>
            <a:xfrm>
              <a:off x="4876800" y="5314890"/>
              <a:ext cx="37401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Tahoma"/>
                <a:buNone/>
              </a:pPr>
              <a:r>
                <a:rPr b="1" i="0" lang="en-US" sz="2000" u="none">
                  <a:solidFill>
                    <a:srgbClr val="002060"/>
                  </a:solidFill>
                  <a:latin typeface="Tahoma"/>
                  <a:ea typeface="Tahoma"/>
                  <a:cs typeface="Tahoma"/>
                  <a:sym typeface="Tahoma"/>
                </a:rPr>
                <a:t> Verify tag:   T = F(k, value)</a:t>
              </a:r>
              <a:endParaRPr/>
            </a:p>
          </p:txBody>
        </p:sp>
        <p:sp>
          <p:nvSpPr>
            <p:cNvPr id="396" name="Google Shape;396;p18"/>
            <p:cNvSpPr txBox="1"/>
            <p:nvPr/>
          </p:nvSpPr>
          <p:spPr>
            <a:xfrm>
              <a:off x="6795182" y="5193288"/>
              <a:ext cx="282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"/>
              <a:buNone/>
            </a:pPr>
            <a:fld id="{00000000-1234-1234-1234-123412341234}" type="slidenum">
              <a:rPr b="1" i="0" lang="en-US" sz="10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402" name="Google Shape;402;p19"/>
          <p:cNvSpPr txBox="1"/>
          <p:nvPr>
            <p:ph idx="4294967295"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   </a:t>
            </a:r>
            <a:r>
              <a:rPr b="0" i="0" lang="en-US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.NET 2.0</a:t>
            </a:r>
            <a:endParaRPr/>
          </a:p>
        </p:txBody>
      </p:sp>
      <p:sp>
        <p:nvSpPr>
          <p:cNvPr descr="Rectangle: Click to edit Master text styles&#10;Second level&#10;Third level&#10;Fourth level&#10;Fifth level" id="403" name="Google Shape;403;p19"/>
          <p:cNvSpPr txBox="1"/>
          <p:nvPr>
            <p:ph idx="4294967295" type="body"/>
          </p:nvPr>
        </p:nvSpPr>
        <p:spPr>
          <a:xfrm>
            <a:off x="762000" y="1689100"/>
            <a:ext cx="8305800" cy="5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–"/>
            </a:pPr>
            <a:r>
              <a:rPr b="0" i="0" lang="en-US" sz="2400" u="none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System.Web.Configuration.MachineKey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1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Secret web server key intended for cookie protection</a:t>
            </a:r>
            <a:endParaRPr/>
          </a:p>
          <a:p>
            <a:pPr indent="-342900" lvl="1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Stored on all web servers in site</a:t>
            </a:r>
            <a:endParaRPr/>
          </a:p>
          <a:p>
            <a:pPr indent="342900" lvl="1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342900" lvl="1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Creating an encrypted cookie with integrity: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–"/>
            </a:pPr>
            <a:r>
              <a:rPr b="0" i="0" lang="en-US" sz="2400" u="none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HttpCookie   cookie = new HttpCookie(name, val); </a:t>
            </a:r>
            <a:br>
              <a:rPr b="0" i="0" lang="en-US" sz="2400" u="none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	HttpCookie   encodedCookie =</a:t>
            </a:r>
            <a:br>
              <a:rPr b="0" i="0" lang="en-US" sz="2400" u="none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1" i="0" lang="en-US" sz="2400" u="none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HttpSecureCookie.Encode </a:t>
            </a:r>
            <a:r>
              <a:rPr b="0" i="0" lang="en-US" sz="2400" u="none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(cookie); 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Decrypting and validating an encrypted cookie: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–"/>
            </a:pPr>
            <a:r>
              <a:rPr b="1" i="0" lang="en-US" sz="2400" u="none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HttpSecureCookie.Decode </a:t>
            </a:r>
            <a:r>
              <a:rPr b="0" i="0" lang="en-US" sz="2400" u="none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(cookie);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/>
          <p:nvPr/>
        </p:nvSpPr>
        <p:spPr>
          <a:xfrm>
            <a:off x="762000" y="4279900"/>
            <a:ext cx="7315200" cy="990600"/>
          </a:xfrm>
          <a:prstGeom prst="roundRect">
            <a:avLst>
              <a:gd fmla="val 16667" name="adj"/>
            </a:avLst>
          </a:prstGeom>
          <a:solidFill>
            <a:schemeClr val="accent1">
              <a:alpha val="3960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85800" y="2374900"/>
            <a:ext cx="7315200" cy="990600"/>
          </a:xfrm>
          <a:prstGeom prst="roundRect">
            <a:avLst>
              <a:gd fmla="val 16667" name="adj"/>
            </a:avLst>
          </a:prstGeom>
          <a:solidFill>
            <a:schemeClr val="accent1">
              <a:alpha val="39607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2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Same origin policy:   </a:t>
            </a: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“high level”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12" name="Google Shape;212;p2"/>
          <p:cNvSpPr txBox="1"/>
          <p:nvPr>
            <p:ph idx="1" type="body"/>
          </p:nvPr>
        </p:nvSpPr>
        <p:spPr>
          <a:xfrm>
            <a:off x="685800" y="18288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Review:   Same Origin Policy (SOP) for DOM:</a:t>
            </a:r>
            <a:endParaRPr/>
          </a:p>
          <a:p>
            <a:pPr indent="-233362" lvl="1" marL="520700" marR="0" rtl="0" algn="l">
              <a:lnSpc>
                <a:spcPct val="13076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Origin A can access origin B’s DOM if match on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(scheme,   domain,  port)</a:t>
            </a:r>
            <a:endParaRPr/>
          </a:p>
          <a:p>
            <a:pPr indent="-141922" lvl="1" marL="520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Today:  Same Original Policy (SOP) for cookies: </a:t>
            </a:r>
            <a:endParaRPr/>
          </a:p>
          <a:p>
            <a:pPr indent="-233362" lvl="1" marL="520700" marR="0" rtl="0" algn="l">
              <a:lnSpc>
                <a:spcPct val="13076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Generally speaking, based on: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([scheme],  domain,  </a:t>
            </a:r>
            <a:r>
              <a:rPr b="1" i="1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</a:t>
            </a:r>
            <a:r>
              <a:rPr b="1" i="0" lang="en-US" sz="2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16129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286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3" name="Google Shape;213;p2"/>
          <p:cNvGrpSpPr/>
          <p:nvPr/>
        </p:nvGrpSpPr>
        <p:grpSpPr>
          <a:xfrm>
            <a:off x="2209808" y="5118100"/>
            <a:ext cx="1324541" cy="902086"/>
            <a:chOff x="2209808" y="4984376"/>
            <a:chExt cx="1324200" cy="902520"/>
          </a:xfrm>
        </p:grpSpPr>
        <p:sp>
          <p:nvSpPr>
            <p:cNvPr id="214" name="Google Shape;214;p2"/>
            <p:cNvSpPr txBox="1"/>
            <p:nvPr/>
          </p:nvSpPr>
          <p:spPr>
            <a:xfrm>
              <a:off x="2209808" y="5486396"/>
              <a:ext cx="13242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optional</a:t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761129" y="4984376"/>
              <a:ext cx="519953" cy="573742"/>
            </a:xfrm>
            <a:custGeom>
              <a:rect b="b" l="l" r="r" t="t"/>
              <a:pathLst>
                <a:path extrusionOk="0" h="573742" w="519953">
                  <a:moveTo>
                    <a:pt x="0" y="573742"/>
                  </a:moveTo>
                  <a:cubicBezTo>
                    <a:pt x="153894" y="505012"/>
                    <a:pt x="307788" y="436283"/>
                    <a:pt x="394447" y="340659"/>
                  </a:cubicBezTo>
                  <a:cubicBezTo>
                    <a:pt x="481106" y="245035"/>
                    <a:pt x="500529" y="122517"/>
                    <a:pt x="519953" y="0"/>
                  </a:cubicBezTo>
                </a:path>
              </a:pathLst>
            </a:custGeom>
            <a:noFill/>
            <a:ln cap="flat" cmpd="sng" w="38100">
              <a:solidFill>
                <a:srgbClr val="CC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16" name="Google Shape;216;p2"/>
          <p:cNvSpPr txBox="1"/>
          <p:nvPr/>
        </p:nvSpPr>
        <p:spPr>
          <a:xfrm>
            <a:off x="3733800" y="6248400"/>
            <a:ext cx="5410200" cy="609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scheme://domain:port/path?params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Session managemnt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409" name="Google Shape;409;p20"/>
          <p:cNvSpPr txBox="1"/>
          <p:nvPr>
            <p:ph idx="1" type="subTitle"/>
          </p:nvPr>
        </p:nvSpPr>
        <p:spPr>
          <a:xfrm>
            <a:off x="990600" y="330993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1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Sessions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415" name="Google Shape;415;p21"/>
          <p:cNvSpPr txBox="1"/>
          <p:nvPr>
            <p:ph idx="1" type="body"/>
          </p:nvPr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sequence of requests and responses from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browser to one (or more) sites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Session can be long     (Gmail - two weeks)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	      or short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without session mgmt: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users would have to constantly re-authenticate</a:t>
            </a:r>
            <a:endParaRPr/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Session mgmt: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Authorize user once;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subsequent requests are tied to user</a:t>
            </a:r>
            <a:endParaRPr/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Pre-history:   HTTP auth</a:t>
            </a:r>
            <a:endParaRPr/>
          </a:p>
        </p:txBody>
      </p:sp>
      <p:pic>
        <p:nvPicPr>
          <p:cNvPr id="421" name="Google Shape;42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1354" l="18797" r="19172" t="36752"/>
          <a:stretch/>
        </p:blipFill>
        <p:spPr>
          <a:xfrm>
            <a:off x="838200" y="3184525"/>
            <a:ext cx="7543800" cy="19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2"/>
          <p:cNvSpPr txBox="1"/>
          <p:nvPr/>
        </p:nvSpPr>
        <p:spPr>
          <a:xfrm>
            <a:off x="609600" y="17526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 request:	</a:t>
            </a:r>
            <a:r>
              <a:rPr b="0" i="0" lang="en-US" sz="20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GET   /index.html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 response contains: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</a:t>
            </a:r>
            <a:r>
              <a:rPr b="1" i="0" lang="en-US" sz="20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WWW-Authenticate:  Basic realm="Password Required“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Browsers sends hashed password on all subsequent HTTP requests: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</a:t>
            </a:r>
            <a:r>
              <a:rPr b="1" i="0" lang="en-US" sz="20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Authorization:  Basic ZGFddfibzsdfgkjheczI1NXRleHQ=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HTTP auth problems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429" name="Google Shape;429;p23"/>
          <p:cNvSpPr txBox="1"/>
          <p:nvPr>
            <p:ph idx="1" type="body"/>
          </p:nvPr>
        </p:nvSpPr>
        <p:spPr>
          <a:xfrm>
            <a:off x="381000" y="16002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Hardly used in commercial sites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cannot log out other than by closing browser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if user has multiple accounts?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if multiple users on same computer?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Site cannot customize password dialog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Confusing dialog to users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Easily spoofed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Defeated using a TRACE HTTP request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(on old browsers)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Session tokens</a:t>
            </a:r>
            <a:endParaRPr/>
          </a:p>
        </p:txBody>
      </p:sp>
      <p:grpSp>
        <p:nvGrpSpPr>
          <p:cNvPr id="435" name="Google Shape;435;p24"/>
          <p:cNvGrpSpPr/>
          <p:nvPr/>
        </p:nvGrpSpPr>
        <p:grpSpPr>
          <a:xfrm>
            <a:off x="381000" y="1447800"/>
            <a:ext cx="1219200" cy="4740275"/>
            <a:chOff x="381000" y="1736725"/>
            <a:chExt cx="1219200" cy="4740275"/>
          </a:xfrm>
        </p:grpSpPr>
        <p:sp>
          <p:nvSpPr>
            <p:cNvPr id="436" name="Google Shape;436;p24"/>
            <p:cNvSpPr txBox="1"/>
            <p:nvPr/>
          </p:nvSpPr>
          <p:spPr>
            <a:xfrm>
              <a:off x="381000" y="2133600"/>
              <a:ext cx="1219200" cy="43434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7" name="Google Shape;437;p24"/>
            <p:cNvSpPr txBox="1"/>
            <p:nvPr/>
          </p:nvSpPr>
          <p:spPr>
            <a:xfrm>
              <a:off x="457200" y="1736725"/>
              <a:ext cx="1125538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Browser</a:t>
              </a:r>
              <a:endParaRPr/>
            </a:p>
          </p:txBody>
        </p:sp>
      </p:grpSp>
      <p:grpSp>
        <p:nvGrpSpPr>
          <p:cNvPr id="438" name="Google Shape;438;p24"/>
          <p:cNvGrpSpPr/>
          <p:nvPr/>
        </p:nvGrpSpPr>
        <p:grpSpPr>
          <a:xfrm>
            <a:off x="7315200" y="1447800"/>
            <a:ext cx="1219200" cy="4724400"/>
            <a:chOff x="7315200" y="1752600"/>
            <a:chExt cx="1219200" cy="4724400"/>
          </a:xfrm>
        </p:grpSpPr>
        <p:sp>
          <p:nvSpPr>
            <p:cNvPr id="439" name="Google Shape;439;p24"/>
            <p:cNvSpPr txBox="1"/>
            <p:nvPr/>
          </p:nvSpPr>
          <p:spPr>
            <a:xfrm>
              <a:off x="7315200" y="2133600"/>
              <a:ext cx="1219200" cy="43434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0" name="Google Shape;440;p24"/>
            <p:cNvSpPr txBox="1"/>
            <p:nvPr/>
          </p:nvSpPr>
          <p:spPr>
            <a:xfrm>
              <a:off x="7348538" y="1752600"/>
              <a:ext cx="11858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Web Site</a:t>
              </a:r>
              <a:endParaRPr/>
            </a:p>
          </p:txBody>
        </p:sp>
      </p:grpSp>
      <p:grpSp>
        <p:nvGrpSpPr>
          <p:cNvPr id="441" name="Google Shape;441;p24"/>
          <p:cNvGrpSpPr/>
          <p:nvPr/>
        </p:nvGrpSpPr>
        <p:grpSpPr>
          <a:xfrm>
            <a:off x="1600200" y="1784350"/>
            <a:ext cx="5715000" cy="977900"/>
            <a:chOff x="1600200" y="1784132"/>
            <a:chExt cx="5715000" cy="978292"/>
          </a:xfrm>
        </p:grpSpPr>
        <p:cxnSp>
          <p:nvCxnSpPr>
            <p:cNvPr id="442" name="Google Shape;442;p24"/>
            <p:cNvCxnSpPr/>
            <p:nvPr/>
          </p:nvCxnSpPr>
          <p:spPr>
            <a:xfrm>
              <a:off x="1600200" y="2133600"/>
              <a:ext cx="5105400" cy="1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443" name="Google Shape;443;p24"/>
            <p:cNvSpPr txBox="1"/>
            <p:nvPr/>
          </p:nvSpPr>
          <p:spPr>
            <a:xfrm>
              <a:off x="2057400" y="1784132"/>
              <a:ext cx="20120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GET /index.html</a:t>
              </a:r>
              <a:endParaRPr/>
            </a:p>
          </p:txBody>
        </p:sp>
        <p:cxnSp>
          <p:nvCxnSpPr>
            <p:cNvPr id="444" name="Google Shape;444;p24"/>
            <p:cNvCxnSpPr/>
            <p:nvPr/>
          </p:nvCxnSpPr>
          <p:spPr>
            <a:xfrm flipH="1">
              <a:off x="2079662" y="2439987"/>
              <a:ext cx="5235538" cy="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445" name="Google Shape;445;p24"/>
            <p:cNvSpPr txBox="1"/>
            <p:nvPr/>
          </p:nvSpPr>
          <p:spPr>
            <a:xfrm>
              <a:off x="3811997" y="2362200"/>
              <a:ext cx="3503203" cy="400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set anonymous session token</a:t>
              </a:r>
              <a:endParaRPr/>
            </a:p>
          </p:txBody>
        </p:sp>
      </p:grpSp>
      <p:grpSp>
        <p:nvGrpSpPr>
          <p:cNvPr id="446" name="Google Shape;446;p24"/>
          <p:cNvGrpSpPr/>
          <p:nvPr/>
        </p:nvGrpSpPr>
        <p:grpSpPr>
          <a:xfrm>
            <a:off x="1600200" y="2949575"/>
            <a:ext cx="5105400" cy="708025"/>
            <a:chOff x="1600200" y="2949714"/>
            <a:chExt cx="5105400" cy="707886"/>
          </a:xfrm>
        </p:grpSpPr>
        <p:cxnSp>
          <p:nvCxnSpPr>
            <p:cNvPr id="447" name="Google Shape;447;p24"/>
            <p:cNvCxnSpPr/>
            <p:nvPr/>
          </p:nvCxnSpPr>
          <p:spPr>
            <a:xfrm>
              <a:off x="1600200" y="3299182"/>
              <a:ext cx="5105400" cy="1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448" name="Google Shape;448;p24"/>
            <p:cNvSpPr txBox="1"/>
            <p:nvPr/>
          </p:nvSpPr>
          <p:spPr>
            <a:xfrm>
              <a:off x="2057400" y="2949714"/>
              <a:ext cx="308802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GET /books.html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anonymous session token</a:t>
              </a:r>
              <a:endParaRPr/>
            </a:p>
          </p:txBody>
        </p:sp>
      </p:grpSp>
      <p:grpSp>
        <p:nvGrpSpPr>
          <p:cNvPr id="449" name="Google Shape;449;p24"/>
          <p:cNvGrpSpPr/>
          <p:nvPr/>
        </p:nvGrpSpPr>
        <p:grpSpPr>
          <a:xfrm>
            <a:off x="1600200" y="3962400"/>
            <a:ext cx="5715000" cy="1089025"/>
            <a:chOff x="1600200" y="3962400"/>
            <a:chExt cx="5715002" cy="1088886"/>
          </a:xfrm>
        </p:grpSpPr>
        <p:cxnSp>
          <p:nvCxnSpPr>
            <p:cNvPr id="450" name="Google Shape;450;p24"/>
            <p:cNvCxnSpPr/>
            <p:nvPr/>
          </p:nvCxnSpPr>
          <p:spPr>
            <a:xfrm>
              <a:off x="1600200" y="4311868"/>
              <a:ext cx="5105400" cy="1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451" name="Google Shape;451;p24"/>
            <p:cNvSpPr txBox="1"/>
            <p:nvPr/>
          </p:nvSpPr>
          <p:spPr>
            <a:xfrm>
              <a:off x="2079662" y="3962400"/>
              <a:ext cx="2720938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POST /do-login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Username &amp; password</a:t>
              </a:r>
              <a:endParaRPr/>
            </a:p>
          </p:txBody>
        </p:sp>
        <p:cxnSp>
          <p:nvCxnSpPr>
            <p:cNvPr id="452" name="Google Shape;452;p24"/>
            <p:cNvCxnSpPr/>
            <p:nvPr/>
          </p:nvCxnSpPr>
          <p:spPr>
            <a:xfrm flipH="1">
              <a:off x="2133601" y="4728963"/>
              <a:ext cx="5181601" cy="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453" name="Google Shape;453;p24"/>
            <p:cNvSpPr txBox="1"/>
            <p:nvPr/>
          </p:nvSpPr>
          <p:spPr>
            <a:xfrm>
              <a:off x="3048000" y="4651176"/>
              <a:ext cx="426200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elevate to a logged-in session token</a:t>
              </a:r>
              <a:endParaRPr/>
            </a:p>
          </p:txBody>
        </p:sp>
      </p:grpSp>
      <p:grpSp>
        <p:nvGrpSpPr>
          <p:cNvPr id="454" name="Google Shape;454;p24"/>
          <p:cNvGrpSpPr/>
          <p:nvPr/>
        </p:nvGrpSpPr>
        <p:grpSpPr>
          <a:xfrm>
            <a:off x="1600200" y="5387975"/>
            <a:ext cx="5105400" cy="708025"/>
            <a:chOff x="1600200" y="5388114"/>
            <a:chExt cx="5105400" cy="707886"/>
          </a:xfrm>
        </p:grpSpPr>
        <p:cxnSp>
          <p:nvCxnSpPr>
            <p:cNvPr id="455" name="Google Shape;455;p24"/>
            <p:cNvCxnSpPr/>
            <p:nvPr/>
          </p:nvCxnSpPr>
          <p:spPr>
            <a:xfrm>
              <a:off x="1600200" y="5737582"/>
              <a:ext cx="5105400" cy="1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456" name="Google Shape;456;p24"/>
            <p:cNvSpPr txBox="1"/>
            <p:nvPr/>
          </p:nvSpPr>
          <p:spPr>
            <a:xfrm>
              <a:off x="2133600" y="5388114"/>
              <a:ext cx="2843407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POST /checkout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logged-in session token</a:t>
              </a:r>
              <a:endParaRPr/>
            </a:p>
          </p:txBody>
        </p:sp>
      </p:grpSp>
      <p:sp>
        <p:nvSpPr>
          <p:cNvPr id="457" name="Google Shape;457;p24"/>
          <p:cNvSpPr/>
          <p:nvPr/>
        </p:nvSpPr>
        <p:spPr>
          <a:xfrm>
            <a:off x="7391400" y="3962400"/>
            <a:ext cx="1490662" cy="1069975"/>
          </a:xfrm>
          <a:prstGeom prst="wedgeRoundRectCallout">
            <a:avLst>
              <a:gd fmla="val 6300" name="adj1"/>
              <a:gd fmla="val 24300" name="adj2"/>
              <a:gd fmla="val 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 </a:t>
            </a:r>
            <a:b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credentials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(later)</a:t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7391400" y="5562600"/>
            <a:ext cx="1490662" cy="1069975"/>
          </a:xfrm>
          <a:prstGeom prst="wedgeRoundRectCallout">
            <a:avLst>
              <a:gd fmla="val 6300" name="adj1"/>
              <a:gd fmla="val 24300" name="adj2"/>
              <a:gd fmla="val 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Validate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token</a:t>
            </a:r>
            <a:endParaRPr/>
          </a:p>
        </p:txBody>
      </p:sp>
      <p:sp>
        <p:nvSpPr>
          <p:cNvPr id="459" name="Google Shape;459;p24"/>
          <p:cNvSpPr/>
          <p:nvPr/>
        </p:nvSpPr>
        <p:spPr>
          <a:xfrm flipH="1" rot="-5520000">
            <a:off x="5789612" y="3182937"/>
            <a:ext cx="577850" cy="161925"/>
          </a:xfrm>
          <a:prstGeom prst="curvedDownArrow">
            <a:avLst>
              <a:gd fmla="val 18589" name="adj1"/>
              <a:gd fmla="val 20847" name="adj2"/>
              <a:gd fmla="val 162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0" name="Google Shape;460;p24"/>
          <p:cNvSpPr/>
          <p:nvPr/>
        </p:nvSpPr>
        <p:spPr>
          <a:xfrm flipH="1" rot="-5520000">
            <a:off x="5824537" y="5646737"/>
            <a:ext cx="577850" cy="161925"/>
          </a:xfrm>
          <a:prstGeom prst="curvedDownArrow">
            <a:avLst>
              <a:gd fmla="val 18589" name="adj1"/>
              <a:gd fmla="val 20847" name="adj2"/>
              <a:gd fmla="val 16200" name="adj3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Storing session tokens:  </a:t>
            </a:r>
            <a:b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Lots of options   </a:t>
            </a:r>
            <a:r>
              <a:rPr b="0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(but none are perfect)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466" name="Google Shape;466;p25"/>
          <p:cNvSpPr txBox="1"/>
          <p:nvPr>
            <p:ph idx="1" type="body"/>
          </p:nvPr>
        </p:nvSpPr>
        <p:spPr>
          <a:xfrm>
            <a:off x="457200" y="1676400"/>
            <a:ext cx="8153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Browser cookie: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Set-Cookie:    SessionToken=fduhye63sfdb</a:t>
            </a:r>
            <a:endParaRPr/>
          </a:p>
          <a:p>
            <a:pPr indent="-17367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Embedd in all URL links: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https://site.com/checkout ? SessionToken=kh7y3b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 hidden form field: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&lt;input type=“hidden” 	name=“sessionid” 			value=“kh7y3b”&gt;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Window.name DOM property</a:t>
            </a:r>
            <a:endParaRPr/>
          </a:p>
        </p:txBody>
      </p:sp>
      <p:cxnSp>
        <p:nvCxnSpPr>
          <p:cNvPr id="467" name="Google Shape;467;p25"/>
          <p:cNvCxnSpPr/>
          <p:nvPr/>
        </p:nvCxnSpPr>
        <p:spPr>
          <a:xfrm>
            <a:off x="609600" y="2743200"/>
            <a:ext cx="7772400" cy="1587"/>
          </a:xfrm>
          <a:prstGeom prst="straightConnector1">
            <a:avLst/>
          </a:prstGeom>
          <a:noFill/>
          <a:ln cap="flat" cmpd="sng" w="9525">
            <a:solidFill>
              <a:srgbClr val="86940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8" name="Google Shape;468;p25"/>
          <p:cNvCxnSpPr/>
          <p:nvPr/>
        </p:nvCxnSpPr>
        <p:spPr>
          <a:xfrm>
            <a:off x="685800" y="4189412"/>
            <a:ext cx="7772400" cy="1587"/>
          </a:xfrm>
          <a:prstGeom prst="straightConnector1">
            <a:avLst/>
          </a:prstGeom>
          <a:noFill/>
          <a:ln cap="flat" cmpd="sng" w="9525">
            <a:solidFill>
              <a:srgbClr val="86940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9" name="Google Shape;469;p25"/>
          <p:cNvCxnSpPr/>
          <p:nvPr/>
        </p:nvCxnSpPr>
        <p:spPr>
          <a:xfrm>
            <a:off x="685800" y="5791200"/>
            <a:ext cx="7772400" cy="1587"/>
          </a:xfrm>
          <a:prstGeom prst="straightConnector1">
            <a:avLst/>
          </a:prstGeom>
          <a:noFill/>
          <a:ln cap="flat" cmpd="sng" w="9525">
            <a:solidFill>
              <a:srgbClr val="869406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/>
          <p:nvPr>
            <p:ph type="title"/>
          </p:nvPr>
        </p:nvSpPr>
        <p:spPr>
          <a:xfrm>
            <a:off x="609600" y="76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Storing session tokens:   problems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476" name="Google Shape;476;p26"/>
          <p:cNvSpPr txBox="1"/>
          <p:nvPr>
            <p:ph idx="1" type="body"/>
          </p:nvPr>
        </p:nvSpPr>
        <p:spPr>
          <a:xfrm>
            <a:off x="457200" y="1295400"/>
            <a:ext cx="8153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Browser cookie: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browser sends cookie with every request,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even when it should not   (CSRF)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Embed in all URL links: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token leaks via HTTP  Referer  header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 hidden form field:     short sessions only	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 answer:   a combination of all of the above.</a:t>
            </a:r>
            <a:endParaRPr/>
          </a:p>
        </p:txBody>
      </p:sp>
      <p:cxnSp>
        <p:nvCxnSpPr>
          <p:cNvPr id="477" name="Google Shape;477;p26"/>
          <p:cNvCxnSpPr/>
          <p:nvPr/>
        </p:nvCxnSpPr>
        <p:spPr>
          <a:xfrm>
            <a:off x="609600" y="2743200"/>
            <a:ext cx="7772400" cy="1587"/>
          </a:xfrm>
          <a:prstGeom prst="straightConnector1">
            <a:avLst/>
          </a:prstGeom>
          <a:noFill/>
          <a:ln cap="flat" cmpd="sng" w="9525">
            <a:solidFill>
              <a:srgbClr val="86940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8" name="Google Shape;478;p26"/>
          <p:cNvCxnSpPr/>
          <p:nvPr/>
        </p:nvCxnSpPr>
        <p:spPr>
          <a:xfrm>
            <a:off x="609600" y="3960812"/>
            <a:ext cx="7772400" cy="1587"/>
          </a:xfrm>
          <a:prstGeom prst="straightConnector1">
            <a:avLst/>
          </a:prstGeom>
          <a:noFill/>
          <a:ln cap="flat" cmpd="sng" w="9525">
            <a:solidFill>
              <a:srgbClr val="86940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9" name="Google Shape;479;p26"/>
          <p:cNvCxnSpPr/>
          <p:nvPr/>
        </p:nvCxnSpPr>
        <p:spPr>
          <a:xfrm>
            <a:off x="685800" y="4951412"/>
            <a:ext cx="7772400" cy="1587"/>
          </a:xfrm>
          <a:prstGeom prst="straightConnector1">
            <a:avLst/>
          </a:prstGeom>
          <a:noFill/>
          <a:ln cap="flat" cmpd="sng" w="9525">
            <a:solidFill>
              <a:srgbClr val="869406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HTTP referer header</a:t>
            </a:r>
            <a:endParaRPr/>
          </a:p>
        </p:txBody>
      </p:sp>
      <p:pic>
        <p:nvPicPr>
          <p:cNvPr id="485" name="Google Shape;485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6154" l="18089" r="57159" t="38607"/>
          <a:stretch/>
        </p:blipFill>
        <p:spPr>
          <a:xfrm>
            <a:off x="152400" y="1447800"/>
            <a:ext cx="5281612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7"/>
          <p:cNvPicPr preferRelativeResize="0"/>
          <p:nvPr/>
        </p:nvPicPr>
        <p:blipFill rotWithShape="1">
          <a:blip r:embed="rId3">
            <a:alphaModFix/>
          </a:blip>
          <a:srcRect b="37066" l="18089" r="42327" t="56115"/>
          <a:stretch/>
        </p:blipFill>
        <p:spPr>
          <a:xfrm>
            <a:off x="169862" y="2352675"/>
            <a:ext cx="89185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7"/>
          <p:cNvSpPr txBox="1"/>
          <p:nvPr/>
        </p:nvSpPr>
        <p:spPr>
          <a:xfrm>
            <a:off x="381000" y="4262437"/>
            <a:ext cx="6353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Referer leaks URL session token to 3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parties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"/>
          <p:cNvSpPr txBox="1"/>
          <p:nvPr>
            <p:ph type="title"/>
          </p:nvPr>
        </p:nvSpPr>
        <p:spPr>
          <a:xfrm>
            <a:off x="722312" y="2225675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SESSION HIJACKING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493" name="Google Shape;493;p28"/>
          <p:cNvSpPr txBox="1"/>
          <p:nvPr>
            <p:ph idx="1" type="body"/>
          </p:nvPr>
        </p:nvSpPr>
        <p:spPr>
          <a:xfrm>
            <a:off x="722312" y="3656012"/>
            <a:ext cx="7772400" cy="27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Attacker waits for user to login;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then attacker obtains user’s Session Token 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and “hijacks” session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9"/>
          <p:cNvSpPr txBox="1"/>
          <p:nvPr>
            <p:ph type="title"/>
          </p:nvPr>
        </p:nvSpPr>
        <p:spPr>
          <a:xfrm>
            <a:off x="6096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1.    Predictable tokens</a:t>
            </a:r>
            <a:endParaRPr/>
          </a:p>
        </p:txBody>
      </p:sp>
      <p:sp>
        <p:nvSpPr>
          <p:cNvPr descr="Rectangle: Click to edit Master text styles&#10;Second level&#10;Third level&#10;Fourth level&#10;Fifth level" id="500" name="Google Shape;500;p29"/>
          <p:cNvSpPr txBox="1"/>
          <p:nvPr>
            <p:ph idx="1" type="body"/>
          </p:nvPr>
        </p:nvSpPr>
        <p:spPr>
          <a:xfrm>
            <a:off x="228600" y="1447800"/>
            <a:ext cx="8915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    counter  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(Verizon Wireless)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⇒  user logs in, gets counter value, can view sessions of other users</a:t>
            </a:r>
            <a:endParaRPr/>
          </a:p>
          <a:p>
            <a:pPr indent="-17526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   weak MAC    (WSJ)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token = </a:t>
            </a:r>
            <a:r>
              <a:rPr b="1" i="0" lang="en-US" sz="2400" u="none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{userid,  MAC</a:t>
            </a:r>
            <a:r>
              <a:rPr b="1" baseline="-25000" i="0" lang="en-US" sz="2800" u="none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1" i="0" lang="en-US" sz="2400" u="none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(userid) }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Weak MAC exposes  </a:t>
            </a:r>
            <a:r>
              <a:rPr b="1" i="0" lang="en-US" sz="2400" u="none">
                <a:solidFill>
                  <a:srgbClr val="009900"/>
                </a:solidFill>
                <a:latin typeface="Tahoma"/>
                <a:ea typeface="Tahoma"/>
                <a:cs typeface="Tahoma"/>
                <a:sym typeface="Tahoma"/>
              </a:rPr>
              <a:t> k 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from few cookies.</a:t>
            </a:r>
            <a:endParaRPr/>
          </a:p>
          <a:p>
            <a:pPr indent="-36576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Apache Tomcat:   generateSessionID()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MD5(PRG)   …   but weak PRG 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[GM’05].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Predictable SessionID’s</a:t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28600" y="4648200"/>
            <a:ext cx="8610600" cy="2057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Session tokens must be unpredicatble to attacker: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Use underlying framework.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Rails:     token = MD5( current time, random nonce 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"/>
          <p:cNvGrpSpPr/>
          <p:nvPr/>
        </p:nvGrpSpPr>
        <p:grpSpPr>
          <a:xfrm>
            <a:off x="4114800" y="3124200"/>
            <a:ext cx="4378325" cy="685800"/>
            <a:chOff x="4495800" y="3124200"/>
            <a:chExt cx="4378539" cy="685800"/>
          </a:xfrm>
        </p:grpSpPr>
        <p:sp>
          <p:nvSpPr>
            <p:cNvPr id="223" name="Google Shape;223;p3"/>
            <p:cNvSpPr txBox="1"/>
            <p:nvPr/>
          </p:nvSpPr>
          <p:spPr>
            <a:xfrm>
              <a:off x="4495800" y="3124200"/>
              <a:ext cx="3505371" cy="685800"/>
            </a:xfrm>
            <a:prstGeom prst="rect">
              <a:avLst/>
            </a:prstGeom>
            <a:solidFill>
              <a:srgbClr val="D5D7EC">
                <a:alpha val="29803"/>
              </a:srgbClr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" name="Google Shape;224;p3"/>
            <p:cNvSpPr txBox="1"/>
            <p:nvPr/>
          </p:nvSpPr>
          <p:spPr>
            <a:xfrm>
              <a:off x="8042060" y="3152745"/>
              <a:ext cx="8322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scope</a:t>
              </a:r>
              <a:endParaRPr/>
            </a:p>
          </p:txBody>
        </p:sp>
      </p:grpSp>
      <p:sp>
        <p:nvSpPr>
          <p:cNvPr id="225" name="Google Shape;225;p3"/>
          <p:cNvSpPr txBox="1"/>
          <p:nvPr>
            <p:ph type="title"/>
          </p:nvPr>
        </p:nvSpPr>
        <p:spPr>
          <a:xfrm>
            <a:off x="6096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Setting/deleting cookies by server</a:t>
            </a:r>
            <a:endParaRPr/>
          </a:p>
        </p:txBody>
      </p:sp>
      <p:sp>
        <p:nvSpPr>
          <p:cNvPr descr="Rectangle: Click to edit Master text styles&#10;Second level&#10;Third level&#10;Fourth level&#10;Fifth level" id="226" name="Google Shape;226;p3"/>
          <p:cNvSpPr txBox="1"/>
          <p:nvPr>
            <p:ph idx="1" type="body"/>
          </p:nvPr>
        </p:nvSpPr>
        <p:spPr>
          <a:xfrm>
            <a:off x="228600" y="5334000"/>
            <a:ext cx="87630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Delete cookie by setting “expires” to date in past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Default scope is domain and path of setting URL</a:t>
            </a:r>
            <a:endParaRPr/>
          </a:p>
        </p:txBody>
      </p:sp>
      <p:sp>
        <p:nvSpPr>
          <p:cNvPr id="227" name="Google Shape;227;p3"/>
          <p:cNvSpPr txBox="1"/>
          <p:nvPr/>
        </p:nvSpPr>
        <p:spPr>
          <a:xfrm>
            <a:off x="1447800" y="1692275"/>
            <a:ext cx="1128712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1547812" y="1792287"/>
            <a:ext cx="914400" cy="609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808000"/>
                </a:solidFill>
                <a:latin typeface="Tahoma"/>
                <a:ea typeface="Tahoma"/>
                <a:cs typeface="Tahoma"/>
                <a:sym typeface="Tahoma"/>
              </a:rPr>
              <a:t>Browser</a:t>
            </a:r>
            <a:endParaRPr/>
          </a:p>
        </p:txBody>
      </p:sp>
      <p:sp>
        <p:nvSpPr>
          <p:cNvPr id="229" name="Google Shape;229;p3"/>
          <p:cNvSpPr/>
          <p:nvPr/>
        </p:nvSpPr>
        <p:spPr>
          <a:xfrm>
            <a:off x="1066800" y="2530475"/>
            <a:ext cx="1524000" cy="228600"/>
          </a:xfrm>
          <a:prstGeom prst="parallelogram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230;p3"/>
          <p:cNvSpPr txBox="1"/>
          <p:nvPr/>
        </p:nvSpPr>
        <p:spPr>
          <a:xfrm>
            <a:off x="1066800" y="2759075"/>
            <a:ext cx="1143000" cy="152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2190750" y="2525712"/>
            <a:ext cx="400050" cy="385762"/>
          </a:xfrm>
          <a:custGeom>
            <a:rect b="b" l="l" r="r" t="t"/>
            <a:pathLst>
              <a:path extrusionOk="0" h="243" w="252">
                <a:moveTo>
                  <a:pt x="0" y="243"/>
                </a:moveTo>
                <a:lnTo>
                  <a:pt x="252" y="81"/>
                </a:lnTo>
                <a:lnTo>
                  <a:pt x="249" y="0"/>
                </a:lnTo>
                <a:lnTo>
                  <a:pt x="0" y="147"/>
                </a:lnTo>
                <a:lnTo>
                  <a:pt x="0" y="243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6781800" y="1616075"/>
            <a:ext cx="1219200" cy="1271587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808000"/>
                </a:solidFill>
                <a:latin typeface="Tahoma"/>
                <a:ea typeface="Tahoma"/>
                <a:cs typeface="Tahoma"/>
                <a:sym typeface="Tahoma"/>
              </a:rPr>
              <a:t>Server</a:t>
            </a:r>
            <a:endParaRPr/>
          </a:p>
        </p:txBody>
      </p:sp>
      <p:sp>
        <p:nvSpPr>
          <p:cNvPr id="233" name="Google Shape;233;p3"/>
          <p:cNvSpPr txBox="1"/>
          <p:nvPr/>
        </p:nvSpPr>
        <p:spPr>
          <a:xfrm>
            <a:off x="3705225" y="1600200"/>
            <a:ext cx="12033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808000"/>
                </a:solidFill>
                <a:latin typeface="Tahoma"/>
                <a:ea typeface="Tahoma"/>
                <a:cs typeface="Tahoma"/>
                <a:sym typeface="Tahoma"/>
              </a:rPr>
              <a:t>GET …</a:t>
            </a:r>
            <a:endParaRPr/>
          </a:p>
        </p:txBody>
      </p:sp>
      <p:sp>
        <p:nvSpPr>
          <p:cNvPr id="234" name="Google Shape;234;p3"/>
          <p:cNvSpPr txBox="1"/>
          <p:nvPr/>
        </p:nvSpPr>
        <p:spPr>
          <a:xfrm>
            <a:off x="2819400" y="2362200"/>
            <a:ext cx="563880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808000"/>
                </a:solidFill>
                <a:latin typeface="Tahoma"/>
                <a:ea typeface="Tahoma"/>
                <a:cs typeface="Tahoma"/>
                <a:sym typeface="Tahoma"/>
              </a:rPr>
              <a:t>HTTP Header: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808000"/>
                </a:solidFill>
                <a:latin typeface="Tahoma"/>
                <a:ea typeface="Tahoma"/>
                <a:cs typeface="Tahoma"/>
                <a:sym typeface="Tahoma"/>
              </a:rPr>
              <a:t>   Set-cookie:	NAME=VALUE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808000"/>
                </a:solidFill>
                <a:latin typeface="Tahoma"/>
                <a:ea typeface="Tahoma"/>
                <a:cs typeface="Tahoma"/>
                <a:sym typeface="Tahoma"/>
              </a:rPr>
              <a:t>	domain = (when to send)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808000"/>
                </a:solidFill>
                <a:latin typeface="Tahoma"/>
                <a:ea typeface="Tahoma"/>
                <a:cs typeface="Tahoma"/>
                <a:sym typeface="Tahoma"/>
              </a:rPr>
              <a:t>	path = (when to send)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808000"/>
                </a:solidFill>
                <a:latin typeface="Tahoma"/>
                <a:ea typeface="Tahoma"/>
                <a:cs typeface="Tahoma"/>
                <a:sym typeface="Tahoma"/>
              </a:rPr>
              <a:t>	secure = (only send over SSL);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808000"/>
                </a:solidFill>
                <a:latin typeface="Tahoma"/>
                <a:ea typeface="Tahoma"/>
                <a:cs typeface="Tahoma"/>
                <a:sym typeface="Tahoma"/>
              </a:rPr>
              <a:t>	expires = (when expires)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808000"/>
                </a:solidFill>
                <a:latin typeface="Tahoma"/>
                <a:ea typeface="Tahoma"/>
                <a:cs typeface="Tahoma"/>
                <a:sym typeface="Tahoma"/>
              </a:rPr>
              <a:t>	HttpOnly </a:t>
            </a:r>
            <a:endParaRPr/>
          </a:p>
        </p:txBody>
      </p:sp>
      <p:sp>
        <p:nvSpPr>
          <p:cNvPr id="235" name="Google Shape;235;p3"/>
          <p:cNvSpPr txBox="1"/>
          <p:nvPr/>
        </p:nvSpPr>
        <p:spPr>
          <a:xfrm>
            <a:off x="914400" y="3352800"/>
            <a:ext cx="2081212" cy="7080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expires=NULL: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session only</a:t>
            </a:r>
            <a:endParaRPr/>
          </a:p>
        </p:txBody>
      </p:sp>
      <p:cxnSp>
        <p:nvCxnSpPr>
          <p:cNvPr id="236" name="Google Shape;236;p3"/>
          <p:cNvCxnSpPr/>
          <p:nvPr/>
        </p:nvCxnSpPr>
        <p:spPr>
          <a:xfrm>
            <a:off x="2590800" y="1981200"/>
            <a:ext cx="41910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37" name="Google Shape;237;p3"/>
          <p:cNvCxnSpPr/>
          <p:nvPr/>
        </p:nvCxnSpPr>
        <p:spPr>
          <a:xfrm flipH="1">
            <a:off x="2590800" y="2360612"/>
            <a:ext cx="41910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2.   Cookie theft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507" name="Google Shape;507;p30"/>
          <p:cNvSpPr txBox="1"/>
          <p:nvPr>
            <p:ph idx="1" type="body"/>
          </p:nvPr>
        </p:nvSpPr>
        <p:spPr>
          <a:xfrm>
            <a:off x="685800" y="1600200"/>
            <a:ext cx="8153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1:    login over SSL, but subsequent HTTP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happens at wireless Café 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reasons why session token sent in the clear: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HTTPS/HTTP mixed content pages at site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Man-in-the-middle attacks on SSL </a:t>
            </a:r>
            <a:endParaRPr/>
          </a:p>
          <a:p>
            <a:pPr indent="-8381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2:    Cross Site Scripting (XSS) exploits</a:t>
            </a:r>
            <a:endParaRPr/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Amplified by poor logout procedures: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Logout must invalidate token on server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Session fixation attacks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513" name="Google Shape;513;p31"/>
          <p:cNvSpPr txBox="1"/>
          <p:nvPr>
            <p:ph idx="1" type="body"/>
          </p:nvPr>
        </p:nvSpPr>
        <p:spPr>
          <a:xfrm>
            <a:off x="381000" y="16002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attacker can set the user’s session token: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URL tokens, trick user into clicking on URL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cookie tokens, set using XSS exploits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Attack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(say, using URL tokens)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Attacker gets anonymous session token for site.com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Sends URL to user with attacker’s session token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clicks on URL and logs into  site.com</a:t>
            </a:r>
            <a:endParaRPr/>
          </a:p>
          <a:p>
            <a:pPr indent="-457200" lvl="2" marL="13144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elevates attacker’s token to logged-in token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Tahoma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Attacker uses elevated token to hijack user’s session.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2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Session fixation:  lesson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519" name="Google Shape;519;p32"/>
          <p:cNvSpPr txBox="1"/>
          <p:nvPr>
            <p:ph idx="1" type="body"/>
          </p:nvPr>
        </p:nvSpPr>
        <p:spPr>
          <a:xfrm>
            <a:off x="685800" y="1600200"/>
            <a:ext cx="807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52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elevating user from anonymous to logged-in,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always issue a new session token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45833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Once user logs in,  token changes to value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unknown to attacker.    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⇒   Attacker’s token is not elevated.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Generating session tokens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525" name="Google Shape;525;p33"/>
          <p:cNvSpPr txBox="1"/>
          <p:nvPr>
            <p:ph idx="1" type="subTitle"/>
          </p:nvPr>
        </p:nvSpPr>
        <p:spPr>
          <a:xfrm>
            <a:off x="990600" y="330993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Goal:    prevent hijacking and avoid fixation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"/>
          <p:cNvSpPr txBox="1"/>
          <p:nvPr>
            <p:ph type="title"/>
          </p:nvPr>
        </p:nvSpPr>
        <p:spPr>
          <a:xfrm>
            <a:off x="609600" y="3048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Option 1:   minimal client-side state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531" name="Google Shape;531;p34"/>
          <p:cNvSpPr txBox="1"/>
          <p:nvPr>
            <p:ph idx="1" type="body"/>
          </p:nvPr>
        </p:nvSpPr>
        <p:spPr>
          <a:xfrm>
            <a:off x="685800" y="1600200"/>
            <a:ext cx="807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SessionToken = [random unpredictable string]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			</a:t>
            </a:r>
            <a:r>
              <a:rPr b="0" i="0" lang="en-US" sz="20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(no data embedded in token)</a:t>
            </a:r>
            <a:endParaRPr b="0" i="0" sz="2400" u="non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4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 stores all data associated to SessionToken: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userid,  login-status,  login-time,  etc.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9430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result in server overhead: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multiple web servers at site,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lots of database lookups to retrieve user state.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5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Option 2:  lots of client-side state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538" name="Google Shape;538;p35"/>
          <p:cNvSpPr txBox="1"/>
          <p:nvPr>
            <p:ph idx="1" type="body"/>
          </p:nvPr>
        </p:nvSpPr>
        <p:spPr>
          <a:xfrm>
            <a:off x="304800" y="1447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SessionToken: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SID = </a:t>
            </a:r>
            <a:r>
              <a:rPr b="1" i="0" lang="en-US" sz="24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[ userID,   exp. time,   data]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where   </a:t>
            </a:r>
            <a:r>
              <a:rPr b="0" i="0" lang="en-US" sz="24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data = (capabilities, user data, ...)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24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SessionToken =  </a:t>
            </a:r>
            <a:r>
              <a:rPr b="1" i="0" lang="en-US" sz="24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Enc-then-MAC (k,  SID)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1" i="0" lang="en-US" sz="24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0" i="0" lang="en-US" sz="24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				              </a:t>
            </a:r>
            <a:r>
              <a:rPr b="0" i="0" lang="en-US" sz="18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(as in CS255)</a:t>
            </a:r>
            <a:endParaRPr b="0" i="0" sz="2400" u="non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			k:   key known to all web servers in site.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Server must still maintain some user state: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e.g.    logout status    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(should be checked on every request)</a:t>
            </a:r>
            <a:endParaRPr b="0" i="0" sz="2400" u="none" cap="none" strike="noStrik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Note that nothing binds SID to client’s machine</a:t>
            </a:r>
            <a:endParaRPr/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 txBox="1"/>
          <p:nvPr>
            <p:ph type="title"/>
          </p:nvPr>
        </p:nvSpPr>
        <p:spPr>
          <a:xfrm>
            <a:off x="609600" y="2286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06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Binding SessionToken to client’s computer; </a:t>
            </a:r>
            <a:b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mitigating cookie theft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544" name="Google Shape;544;p36"/>
          <p:cNvSpPr txBox="1"/>
          <p:nvPr>
            <p:ph idx="1" type="body"/>
          </p:nvPr>
        </p:nvSpPr>
        <p:spPr>
          <a:xfrm>
            <a:off x="457200" y="21336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1" i="0" lang="en-US" sz="24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Client IP Address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Will make it harder to use token at another machine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honest client may change IP addr during session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 will be logged out for no reason.</a:t>
            </a:r>
            <a:endParaRPr/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1" i="0" lang="en-US" sz="24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Client user agent</a:t>
            </a:r>
            <a:r>
              <a:rPr b="0" i="0" lang="en-US" sz="24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weak defense against theft, but doesn’t hurt.</a:t>
            </a:r>
            <a:endParaRPr/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1" i="0" lang="en-US" sz="24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SSL session key</a:t>
            </a:r>
            <a:r>
              <a:rPr b="0" i="0" lang="en-US" sz="24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Same problem as IP address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(and even worse)</a:t>
            </a:r>
            <a:endParaRPr/>
          </a:p>
        </p:txBody>
      </p:sp>
      <p:sp>
        <p:nvSpPr>
          <p:cNvPr id="545" name="Google Shape;545;p36"/>
          <p:cNvSpPr txBox="1"/>
          <p:nvPr/>
        </p:nvSpPr>
        <p:spPr>
          <a:xfrm>
            <a:off x="533400" y="1447800"/>
            <a:ext cx="66087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approach:  embed machine specific data in SID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7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User Authentication </a:t>
            </a:r>
            <a:b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with passwords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551" name="Google Shape;551;p37"/>
          <p:cNvSpPr txBox="1"/>
          <p:nvPr>
            <p:ph idx="1" type="subTitle"/>
          </p:nvPr>
        </p:nvSpPr>
        <p:spPr>
          <a:xfrm>
            <a:off x="990600" y="330993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8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Identification protocol</a:t>
            </a:r>
            <a:endParaRPr/>
          </a:p>
        </p:txBody>
      </p:sp>
      <p:sp>
        <p:nvSpPr>
          <p:cNvPr id="558" name="Google Shape;558;p38"/>
          <p:cNvSpPr txBox="1"/>
          <p:nvPr/>
        </p:nvSpPr>
        <p:spPr>
          <a:xfrm>
            <a:off x="3371850" y="1676400"/>
            <a:ext cx="11239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Alg.  G</a:t>
            </a:r>
            <a:endParaRPr/>
          </a:p>
        </p:txBody>
      </p:sp>
      <p:sp>
        <p:nvSpPr>
          <p:cNvPr id="559" name="Google Shape;559;p38"/>
          <p:cNvSpPr/>
          <p:nvPr/>
        </p:nvSpPr>
        <p:spPr>
          <a:xfrm>
            <a:off x="1066800" y="3048000"/>
            <a:ext cx="1524000" cy="182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 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(prover)</a:t>
            </a:r>
            <a:endParaRPr/>
          </a:p>
        </p:txBody>
      </p:sp>
      <p:sp>
        <p:nvSpPr>
          <p:cNvPr id="560" name="Google Shape;560;p38"/>
          <p:cNvSpPr/>
          <p:nvPr/>
        </p:nvSpPr>
        <p:spPr>
          <a:xfrm>
            <a:off x="5486400" y="3048000"/>
            <a:ext cx="1600200" cy="182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 V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(verifier)</a:t>
            </a:r>
            <a:endParaRPr/>
          </a:p>
        </p:txBody>
      </p:sp>
      <p:grpSp>
        <p:nvGrpSpPr>
          <p:cNvPr id="561" name="Google Shape;561;p38"/>
          <p:cNvGrpSpPr/>
          <p:nvPr/>
        </p:nvGrpSpPr>
        <p:grpSpPr>
          <a:xfrm>
            <a:off x="2209800" y="2209800"/>
            <a:ext cx="3429000" cy="762000"/>
            <a:chOff x="3048000" y="2438400"/>
            <a:chExt cx="3429000" cy="762000"/>
          </a:xfrm>
        </p:grpSpPr>
        <p:cxnSp>
          <p:nvCxnSpPr>
            <p:cNvPr id="562" name="Google Shape;562;p38"/>
            <p:cNvCxnSpPr/>
            <p:nvPr/>
          </p:nvCxnSpPr>
          <p:spPr>
            <a:xfrm flipH="1">
              <a:off x="3048000" y="2438400"/>
              <a:ext cx="1295400" cy="762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563" name="Google Shape;563;p38"/>
            <p:cNvCxnSpPr/>
            <p:nvPr/>
          </p:nvCxnSpPr>
          <p:spPr>
            <a:xfrm>
              <a:off x="5181600" y="2438400"/>
              <a:ext cx="1295400" cy="762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564" name="Google Shape;564;p38"/>
            <p:cNvSpPr txBox="1"/>
            <p:nvPr/>
          </p:nvSpPr>
          <p:spPr>
            <a:xfrm>
              <a:off x="3276600" y="2447925"/>
              <a:ext cx="585788" cy="523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2800"/>
                <a:buFont typeface="Tahoma"/>
                <a:buNone/>
              </a:pPr>
              <a:r>
                <a:rPr b="1" i="0" lang="en-US" sz="2800" u="none">
                  <a:solidFill>
                    <a:srgbClr val="7030A0"/>
                  </a:solidFill>
                  <a:latin typeface="Tahoma"/>
                  <a:ea typeface="Tahoma"/>
                  <a:cs typeface="Tahoma"/>
                  <a:sym typeface="Tahoma"/>
                </a:rPr>
                <a:t>sk</a:t>
              </a:r>
              <a:endParaRPr/>
            </a:p>
          </p:txBody>
        </p:sp>
        <p:sp>
          <p:nvSpPr>
            <p:cNvPr id="565" name="Google Shape;565;p38"/>
            <p:cNvSpPr txBox="1"/>
            <p:nvPr/>
          </p:nvSpPr>
          <p:spPr>
            <a:xfrm>
              <a:off x="5791200" y="2438400"/>
              <a:ext cx="585788" cy="523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2800"/>
                <a:buFont typeface="Tahoma"/>
                <a:buNone/>
              </a:pPr>
              <a:r>
                <a:rPr b="1" i="0" lang="en-US" sz="2800" u="none">
                  <a:solidFill>
                    <a:srgbClr val="7030A0"/>
                  </a:solidFill>
                  <a:latin typeface="Tahoma"/>
                  <a:ea typeface="Tahoma"/>
                  <a:cs typeface="Tahoma"/>
                  <a:sym typeface="Tahoma"/>
                </a:rPr>
                <a:t>vk</a:t>
              </a:r>
              <a:endParaRPr/>
            </a:p>
          </p:txBody>
        </p:sp>
      </p:grpSp>
      <p:grpSp>
        <p:nvGrpSpPr>
          <p:cNvPr id="566" name="Google Shape;566;p38"/>
          <p:cNvGrpSpPr/>
          <p:nvPr/>
        </p:nvGrpSpPr>
        <p:grpSpPr>
          <a:xfrm>
            <a:off x="2590800" y="3429000"/>
            <a:ext cx="2895600" cy="763587"/>
            <a:chOff x="3429000" y="3657600"/>
            <a:chExt cx="2895600" cy="763588"/>
          </a:xfrm>
        </p:grpSpPr>
        <p:cxnSp>
          <p:nvCxnSpPr>
            <p:cNvPr id="567" name="Google Shape;567;p38"/>
            <p:cNvCxnSpPr/>
            <p:nvPr/>
          </p:nvCxnSpPr>
          <p:spPr>
            <a:xfrm>
              <a:off x="3429000" y="3657600"/>
              <a:ext cx="2819400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568" name="Google Shape;568;p38"/>
            <p:cNvCxnSpPr/>
            <p:nvPr/>
          </p:nvCxnSpPr>
          <p:spPr>
            <a:xfrm flipH="1">
              <a:off x="3505200" y="4037012"/>
              <a:ext cx="2819400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569" name="Google Shape;569;p38"/>
            <p:cNvCxnSpPr/>
            <p:nvPr/>
          </p:nvCxnSpPr>
          <p:spPr>
            <a:xfrm>
              <a:off x="3429000" y="4419600"/>
              <a:ext cx="2819400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grpSp>
        <p:nvGrpSpPr>
          <p:cNvPr id="570" name="Google Shape;570;p38"/>
          <p:cNvGrpSpPr/>
          <p:nvPr/>
        </p:nvGrpSpPr>
        <p:grpSpPr>
          <a:xfrm>
            <a:off x="5715000" y="4876800"/>
            <a:ext cx="1092200" cy="919162"/>
            <a:chOff x="6553200" y="5105400"/>
            <a:chExt cx="1091966" cy="918865"/>
          </a:xfrm>
        </p:grpSpPr>
        <p:cxnSp>
          <p:nvCxnSpPr>
            <p:cNvPr id="571" name="Google Shape;571;p38"/>
            <p:cNvCxnSpPr/>
            <p:nvPr/>
          </p:nvCxnSpPr>
          <p:spPr>
            <a:xfrm rot="5400000">
              <a:off x="6858794" y="5333206"/>
              <a:ext cx="457200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572" name="Google Shape;572;p38"/>
            <p:cNvSpPr txBox="1"/>
            <p:nvPr/>
          </p:nvSpPr>
          <p:spPr>
            <a:xfrm>
              <a:off x="6553200" y="5562452"/>
              <a:ext cx="1091966" cy="461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yes/no</a:t>
              </a:r>
              <a:endParaRPr/>
            </a:p>
          </p:txBody>
        </p:sp>
      </p:grpSp>
      <p:sp>
        <p:nvSpPr>
          <p:cNvPr id="573" name="Google Shape;573;p38"/>
          <p:cNvSpPr txBox="1"/>
          <p:nvPr/>
        </p:nvSpPr>
        <p:spPr>
          <a:xfrm>
            <a:off x="533400" y="5562600"/>
            <a:ext cx="5818187" cy="938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key exchange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Typically runs over a one-sided SSL channel</a:t>
            </a:r>
            <a:endParaRPr/>
          </a:p>
        </p:txBody>
      </p:sp>
      <p:sp>
        <p:nvSpPr>
          <p:cNvPr id="574" name="Google Shape;574;p38"/>
          <p:cNvSpPr txBox="1"/>
          <p:nvPr/>
        </p:nvSpPr>
        <p:spPr>
          <a:xfrm>
            <a:off x="6629400" y="1524000"/>
            <a:ext cx="2324100" cy="8302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vk either public </a:t>
            </a:r>
            <a:b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secret</a:t>
            </a:r>
            <a:endParaRPr/>
          </a:p>
        </p:txBody>
      </p:sp>
      <p:pic>
        <p:nvPicPr>
          <p:cNvPr descr="C:\Users\dabo\AppData\Local\Microsoft\Windows\Temporary Internet Files\Content.IE5\HEB3KRDO\MCj04325930000[1].png" id="575" name="Google Shape;5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403860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8"/>
          <p:cNvSpPr/>
          <p:nvPr/>
        </p:nvSpPr>
        <p:spPr>
          <a:xfrm>
            <a:off x="6019800" y="4038600"/>
            <a:ext cx="515937" cy="647700"/>
          </a:xfrm>
          <a:custGeom>
            <a:rect b="b" l="l" r="r" t="t"/>
            <a:pathLst>
              <a:path extrusionOk="0" h="21600" w="2160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extrusionOk="0" h="21600" w="21600">
                <a:moveTo>
                  <a:pt x="93" y="9606"/>
                </a:moveTo>
                <a:lnTo>
                  <a:pt x="21600" y="9606"/>
                </a:lnTo>
                <a:close/>
              </a:path>
              <a:path extrusionOk="0" h="21600" w="2160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9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Basic Password Protocol  </a:t>
            </a:r>
            <a:r>
              <a:rPr b="0" i="0" lang="en-US" sz="1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(incorrect version)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582" name="Google Shape;582;p39"/>
          <p:cNvSpPr txBox="1"/>
          <p:nvPr>
            <p:ph idx="1" type="body"/>
          </p:nvPr>
        </p:nvSpPr>
        <p:spPr>
          <a:xfrm>
            <a:off x="685800" y="1600200"/>
            <a:ext cx="8407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PWD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finite set of passwords</a:t>
            </a:r>
            <a:endParaRPr/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 G   (KeyGen):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rand  pw  in PWD.       output  sk = vk = pw.</a:t>
            </a:r>
            <a:endParaRPr/>
          </a:p>
        </p:txBody>
      </p:sp>
      <p:sp>
        <p:nvSpPr>
          <p:cNvPr id="583" name="Google Shape;583;p39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84" name="Google Shape;584;p39"/>
          <p:cNvSpPr/>
          <p:nvPr/>
        </p:nvSpPr>
        <p:spPr>
          <a:xfrm>
            <a:off x="1371600" y="4038600"/>
            <a:ext cx="1524000" cy="182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 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(prover)</a:t>
            </a:r>
            <a:endParaRPr/>
          </a:p>
        </p:txBody>
      </p:sp>
      <p:sp>
        <p:nvSpPr>
          <p:cNvPr id="585" name="Google Shape;585;p39"/>
          <p:cNvSpPr/>
          <p:nvPr/>
        </p:nvSpPr>
        <p:spPr>
          <a:xfrm>
            <a:off x="5791200" y="4038600"/>
            <a:ext cx="1600200" cy="182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 V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(verifier)</a:t>
            </a:r>
            <a:endParaRPr/>
          </a:p>
        </p:txBody>
      </p:sp>
      <p:cxnSp>
        <p:nvCxnSpPr>
          <p:cNvPr id="586" name="Google Shape;586;p39"/>
          <p:cNvCxnSpPr/>
          <p:nvPr/>
        </p:nvCxnSpPr>
        <p:spPr>
          <a:xfrm>
            <a:off x="2895600" y="4419600"/>
            <a:ext cx="2819400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pic>
        <p:nvPicPr>
          <p:cNvPr descr="C:\Users\dabo\AppData\Local\Microsoft\Windows\Temporary Internet Files\Content.IE5\HEB3KRDO\MCj04325930000[1].png" id="587" name="Google Shape;58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502920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9"/>
          <p:cNvSpPr/>
          <p:nvPr/>
        </p:nvSpPr>
        <p:spPr>
          <a:xfrm>
            <a:off x="6646862" y="5029200"/>
            <a:ext cx="515937" cy="647700"/>
          </a:xfrm>
          <a:custGeom>
            <a:rect b="b" l="l" r="r" t="t"/>
            <a:pathLst>
              <a:path extrusionOk="0" h="21600" w="2160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extrusionOk="0" h="21600" w="21600">
                <a:moveTo>
                  <a:pt x="93" y="9606"/>
                </a:moveTo>
                <a:lnTo>
                  <a:pt x="21600" y="9606"/>
                </a:lnTo>
                <a:close/>
              </a:path>
              <a:path extrusionOk="0" h="21600" w="2160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9" name="Google Shape;589;p39"/>
          <p:cNvSpPr txBox="1"/>
          <p:nvPr/>
        </p:nvSpPr>
        <p:spPr>
          <a:xfrm>
            <a:off x="4003675" y="4003675"/>
            <a:ext cx="4921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sk</a:t>
            </a:r>
            <a:endParaRPr/>
          </a:p>
        </p:txBody>
      </p:sp>
      <p:sp>
        <p:nvSpPr>
          <p:cNvPr id="590" name="Google Shape;590;p39"/>
          <p:cNvSpPr txBox="1"/>
          <p:nvPr/>
        </p:nvSpPr>
        <p:spPr>
          <a:xfrm>
            <a:off x="2362200" y="5334000"/>
            <a:ext cx="5270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sk</a:t>
            </a:r>
            <a:endParaRPr/>
          </a:p>
        </p:txBody>
      </p:sp>
      <p:sp>
        <p:nvSpPr>
          <p:cNvPr id="591" name="Google Shape;591;p39"/>
          <p:cNvSpPr txBox="1"/>
          <p:nvPr/>
        </p:nvSpPr>
        <p:spPr>
          <a:xfrm>
            <a:off x="5791200" y="5257800"/>
            <a:ext cx="5270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vk</a:t>
            </a:r>
            <a:endParaRPr/>
          </a:p>
        </p:txBody>
      </p:sp>
      <p:cxnSp>
        <p:nvCxnSpPr>
          <p:cNvPr id="592" name="Google Shape;592;p39"/>
          <p:cNvCxnSpPr/>
          <p:nvPr/>
        </p:nvCxnSpPr>
        <p:spPr>
          <a:xfrm>
            <a:off x="7391400" y="5562600"/>
            <a:ext cx="1066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93" name="Google Shape;593;p39"/>
          <p:cNvSpPr txBox="1"/>
          <p:nvPr/>
        </p:nvSpPr>
        <p:spPr>
          <a:xfrm>
            <a:off x="7391400" y="5105400"/>
            <a:ext cx="13827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iff  sk=vk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Scope setting rules   </a:t>
            </a: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(write SOP)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43" name="Google Shape;243;p4"/>
          <p:cNvSpPr txBox="1"/>
          <p:nvPr>
            <p:ph idx="1" type="body"/>
          </p:nvPr>
        </p:nvSpPr>
        <p:spPr>
          <a:xfrm>
            <a:off x="685800" y="1600200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domain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any domain-suffix of URL-hostname, except TLD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example:     host = “login.site.com”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⇒   </a:t>
            </a:r>
            <a:r>
              <a:rPr b="1" i="0" lang="en-US" sz="2400" u="none">
                <a:solidFill>
                  <a:srgbClr val="2D44A4"/>
                </a:solidFill>
                <a:latin typeface="Tahoma"/>
                <a:ea typeface="Tahoma"/>
                <a:cs typeface="Tahoma"/>
                <a:sym typeface="Tahoma"/>
              </a:rPr>
              <a:t>login.site.com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can set cookies for all of </a:t>
            </a:r>
            <a:r>
              <a:rPr b="1" i="0" lang="en-US" sz="2400" u="none">
                <a:solidFill>
                  <a:srgbClr val="2D44A4"/>
                </a:solidFill>
                <a:latin typeface="Tahoma"/>
                <a:ea typeface="Tahoma"/>
                <a:cs typeface="Tahoma"/>
                <a:sym typeface="Tahoma"/>
              </a:rPr>
              <a:t>.site.com 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but not for another site  or  TLD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rgbClr val="2D44A4"/>
                </a:solidFill>
                <a:latin typeface="Tahoma"/>
                <a:ea typeface="Tahoma"/>
                <a:cs typeface="Tahoma"/>
                <a:sym typeface="Tahoma"/>
              </a:rPr>
              <a:t>			Problematic for sites like   .stanford.edu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can be set to anything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1600200" y="2667000"/>
            <a:ext cx="2449512" cy="135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allowed domains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D44A4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2D44A4"/>
                </a:solidFill>
                <a:latin typeface="Tahoma"/>
                <a:ea typeface="Tahoma"/>
                <a:cs typeface="Tahoma"/>
                <a:sym typeface="Tahoma"/>
              </a:rPr>
              <a:t>login.site.com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D44A4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2D44A4"/>
                </a:solidFill>
                <a:latin typeface="Tahoma"/>
                <a:ea typeface="Tahoma"/>
                <a:cs typeface="Tahoma"/>
                <a:sym typeface="Tahoma"/>
              </a:rPr>
              <a:t>.site.com</a:t>
            </a:r>
            <a:endParaRPr/>
          </a:p>
        </p:txBody>
      </p:sp>
      <p:sp>
        <p:nvSpPr>
          <p:cNvPr id="245" name="Google Shape;245;p4"/>
          <p:cNvSpPr txBox="1"/>
          <p:nvPr/>
        </p:nvSpPr>
        <p:spPr>
          <a:xfrm>
            <a:off x="5627687" y="2667000"/>
            <a:ext cx="2827337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disallowed domains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D44A4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2D44A4"/>
                </a:solidFill>
                <a:latin typeface="Tahoma"/>
                <a:ea typeface="Tahoma"/>
                <a:cs typeface="Tahoma"/>
                <a:sym typeface="Tahoma"/>
              </a:rPr>
              <a:t>user.site.com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D44A4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2D44A4"/>
                </a:solidFill>
                <a:latin typeface="Tahoma"/>
                <a:ea typeface="Tahoma"/>
                <a:cs typeface="Tahoma"/>
                <a:sym typeface="Tahoma"/>
              </a:rPr>
              <a:t>othersite.com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D44A4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2D44A4"/>
                </a:solidFill>
                <a:latin typeface="Tahoma"/>
                <a:ea typeface="Tahoma"/>
                <a:cs typeface="Tahoma"/>
                <a:sym typeface="Tahoma"/>
              </a:rPr>
              <a:t>.com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0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Basic Password Protocol  </a:t>
            </a:r>
            <a:r>
              <a:rPr b="0" i="0" lang="en-US" sz="1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(incorrect version)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599" name="Google Shape;599;p40"/>
          <p:cNvSpPr txBox="1"/>
          <p:nvPr>
            <p:ph idx="1" type="body"/>
          </p:nvPr>
        </p:nvSpPr>
        <p:spPr>
          <a:xfrm>
            <a:off x="685800" y="16764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VK must be kept secret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Compromise of server exposes all passwords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Never store passwords in the clear!</a:t>
            </a:r>
            <a:endParaRPr/>
          </a:p>
        </p:txBody>
      </p:sp>
      <p:sp>
        <p:nvSpPr>
          <p:cNvPr id="600" name="Google Shape;600;p40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aphicFrame>
        <p:nvGraphicFramePr>
          <p:cNvPr id="601" name="Google Shape;601;p40"/>
          <p:cNvGraphicFramePr/>
          <p:nvPr/>
        </p:nvGraphicFramePr>
        <p:xfrm>
          <a:off x="3581400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{1CBBE774-0456-4358-951F-8E59F33C4784}</a:tableStyleId>
              </a:tblPr>
              <a:tblGrid>
                <a:gridCol w="1066800"/>
                <a:gridCol w="1066800"/>
              </a:tblGrid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Alice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pw</a:t>
                      </a:r>
                      <a:r>
                        <a:rPr b="0" baseline="-2500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alice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pw</a:t>
                      </a:r>
                      <a:r>
                        <a:rPr b="0" baseline="-2500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</a:tr>
            </a:tbl>
          </a:graphicData>
        </a:graphic>
      </p:graphicFrame>
      <p:sp>
        <p:nvSpPr>
          <p:cNvPr id="602" name="Google Shape;602;p40"/>
          <p:cNvSpPr txBox="1"/>
          <p:nvPr/>
        </p:nvSpPr>
        <p:spPr>
          <a:xfrm>
            <a:off x="3352800" y="3276600"/>
            <a:ext cx="3352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password file on server</a:t>
            </a:r>
            <a:endParaRPr/>
          </a:p>
        </p:txBody>
      </p:sp>
      <p:sp>
        <p:nvSpPr>
          <p:cNvPr id="603" name="Google Shape;603;p40"/>
          <p:cNvSpPr txBox="1"/>
          <p:nvPr/>
        </p:nvSpPr>
        <p:spPr>
          <a:xfrm>
            <a:off x="3505200" y="3810000"/>
            <a:ext cx="2286000" cy="2057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1"/>
          <p:cNvSpPr txBox="1"/>
          <p:nvPr>
            <p:ph type="title"/>
          </p:nvPr>
        </p:nvSpPr>
        <p:spPr>
          <a:xfrm>
            <a:off x="609600" y="304800"/>
            <a:ext cx="812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Basic Password Protocol:  version 1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609" name="Google Shape;609;p41"/>
          <p:cNvSpPr txBox="1"/>
          <p:nvPr>
            <p:ph idx="1" type="body"/>
          </p:nvPr>
        </p:nvSpPr>
        <p:spPr>
          <a:xfrm>
            <a:off x="457200" y="1447800"/>
            <a:ext cx="8534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H:    one-way hash function from   PWD    to    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“Given  H(x)   it is difficult to find y such that  H(y)=H(x)”</a:t>
            </a:r>
            <a:endParaRPr/>
          </a:p>
        </p:txBody>
      </p:sp>
      <p:sp>
        <p:nvSpPr>
          <p:cNvPr id="610" name="Google Shape;610;p41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aphicFrame>
        <p:nvGraphicFramePr>
          <p:cNvPr id="611" name="Google Shape;611;p41"/>
          <p:cNvGraphicFramePr/>
          <p:nvPr/>
        </p:nvGraphicFramePr>
        <p:xfrm>
          <a:off x="5867400" y="38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{1CBBE774-0456-4358-951F-8E59F33C4784}</a:tableStyleId>
              </a:tblPr>
              <a:tblGrid>
                <a:gridCol w="1371600"/>
                <a:gridCol w="1371600"/>
              </a:tblGrid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Alice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H(pw</a:t>
                      </a:r>
                      <a:r>
                        <a:rPr b="0" baseline="-2500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H(pw</a:t>
                      </a:r>
                      <a:r>
                        <a:rPr b="0" baseline="-2500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</a:tr>
            </a:tbl>
          </a:graphicData>
        </a:graphic>
      </p:graphicFrame>
      <p:sp>
        <p:nvSpPr>
          <p:cNvPr id="612" name="Google Shape;612;p41"/>
          <p:cNvSpPr txBox="1"/>
          <p:nvPr/>
        </p:nvSpPr>
        <p:spPr>
          <a:xfrm>
            <a:off x="5638800" y="3200400"/>
            <a:ext cx="3352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password file on server</a:t>
            </a:r>
            <a:endParaRPr/>
          </a:p>
        </p:txBody>
      </p:sp>
      <p:sp>
        <p:nvSpPr>
          <p:cNvPr id="613" name="Google Shape;613;p41"/>
          <p:cNvSpPr txBox="1"/>
          <p:nvPr/>
        </p:nvSpPr>
        <p:spPr>
          <a:xfrm>
            <a:off x="5791200" y="3733800"/>
            <a:ext cx="2895600" cy="2057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14" name="Google Shape;614;p41"/>
          <p:cNvGrpSpPr/>
          <p:nvPr/>
        </p:nvGrpSpPr>
        <p:grpSpPr>
          <a:xfrm>
            <a:off x="304800" y="2820987"/>
            <a:ext cx="4878387" cy="3657600"/>
            <a:chOff x="304800" y="2820194"/>
            <a:chExt cx="4877594" cy="3657600"/>
          </a:xfrm>
        </p:grpSpPr>
        <p:sp>
          <p:nvSpPr>
            <p:cNvPr id="615" name="Google Shape;615;p41"/>
            <p:cNvSpPr/>
            <p:nvPr/>
          </p:nvSpPr>
          <p:spPr>
            <a:xfrm>
              <a:off x="304800" y="3199606"/>
              <a:ext cx="1523752" cy="182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User  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(prover)</a:t>
              </a: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2971366" y="3199606"/>
              <a:ext cx="1599940" cy="182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Server V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(verifier)</a:t>
              </a:r>
              <a:endParaRPr/>
            </a:p>
          </p:txBody>
        </p:sp>
        <p:cxnSp>
          <p:nvCxnSpPr>
            <p:cNvPr id="617" name="Google Shape;617;p41"/>
            <p:cNvCxnSpPr/>
            <p:nvPr/>
          </p:nvCxnSpPr>
          <p:spPr>
            <a:xfrm>
              <a:off x="1828800" y="3581400"/>
              <a:ext cx="1143000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pic>
          <p:nvPicPr>
            <p:cNvPr descr="C:\Users\dabo\AppData\Local\Microsoft\Windows\Temporary Internet Files\Content.IE5\HEB3KRDO\MCj04325930000[1].png" id="618" name="Google Shape;618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5800" y="4191000"/>
              <a:ext cx="685800" cy="68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9" name="Google Shape;619;p41"/>
            <p:cNvSpPr txBox="1"/>
            <p:nvPr/>
          </p:nvSpPr>
          <p:spPr>
            <a:xfrm>
              <a:off x="2057115" y="3164681"/>
              <a:ext cx="49204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sk</a:t>
              </a:r>
              <a:endParaRPr/>
            </a:p>
          </p:txBody>
        </p:sp>
        <p:sp>
          <p:nvSpPr>
            <p:cNvPr id="620" name="Google Shape;620;p41"/>
            <p:cNvSpPr txBox="1"/>
            <p:nvPr/>
          </p:nvSpPr>
          <p:spPr>
            <a:xfrm>
              <a:off x="1295239" y="4418806"/>
              <a:ext cx="528552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sk</a:t>
              </a:r>
              <a:endParaRPr/>
            </a:p>
          </p:txBody>
        </p:sp>
        <p:sp>
          <p:nvSpPr>
            <p:cNvPr id="621" name="Google Shape;621;p41"/>
            <p:cNvSpPr txBox="1"/>
            <p:nvPr/>
          </p:nvSpPr>
          <p:spPr>
            <a:xfrm>
              <a:off x="2971366" y="4418806"/>
              <a:ext cx="164914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vk = H(sk)</a:t>
              </a:r>
              <a:endParaRPr/>
            </a:p>
          </p:txBody>
        </p:sp>
        <p:sp>
          <p:nvSpPr>
            <p:cNvPr id="622" name="Google Shape;622;p41"/>
            <p:cNvSpPr txBox="1"/>
            <p:nvPr/>
          </p:nvSpPr>
          <p:spPr>
            <a:xfrm>
              <a:off x="2438053" y="5485606"/>
              <a:ext cx="2545936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yes  iff   H(sk)=vk</a:t>
              </a:r>
              <a:endParaRPr/>
            </a:p>
          </p:txBody>
        </p:sp>
        <p:cxnSp>
          <p:nvCxnSpPr>
            <p:cNvPr id="623" name="Google Shape;623;p41"/>
            <p:cNvCxnSpPr/>
            <p:nvPr/>
          </p:nvCxnSpPr>
          <p:spPr>
            <a:xfrm rot="5400000">
              <a:off x="3544094" y="5218906"/>
              <a:ext cx="3810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624" name="Google Shape;624;p41"/>
            <p:cNvCxnSpPr/>
            <p:nvPr/>
          </p:nvCxnSpPr>
          <p:spPr>
            <a:xfrm rot="5400000">
              <a:off x="3352800" y="4648200"/>
              <a:ext cx="3657600" cy="1588"/>
            </a:xfrm>
            <a:prstGeom prst="straightConnector1">
              <a:avLst/>
            </a:prstGeom>
            <a:noFill/>
            <a:ln cap="flat" cmpd="sng" w="57150">
              <a:solidFill>
                <a:srgbClr val="FFC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2"/>
          <p:cNvSpPr txBox="1"/>
          <p:nvPr>
            <p:ph type="title"/>
          </p:nvPr>
        </p:nvSpPr>
        <p:spPr>
          <a:xfrm>
            <a:off x="381000" y="304800"/>
            <a:ext cx="871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Weak Passwords and Dictionary Attacks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631" name="Google Shape;631;p42"/>
          <p:cNvSpPr txBox="1"/>
          <p:nvPr>
            <p:ph idx="1" type="body"/>
          </p:nvPr>
        </p:nvSpPr>
        <p:spPr>
          <a:xfrm>
            <a:off x="381000" y="16002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People often choose passwords from a small set: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6 most common passwords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(sample of 32×10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pwds):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123456, 12345, Password, iloveyou, princess, abc123</a:t>
            </a:r>
            <a:endParaRPr b="1" i="0" sz="2000" u="none" cap="none" strike="noStrike">
              <a:solidFill>
                <a:srgbClr val="7030A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(‘123456’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appeared   0.90%  of the time)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23% of users choose passwords in a dictionary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size 360,000,000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Online dictionary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attacks: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Defeated by doubling response time after every failure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Harder to block when attacker commands a bot-net</a:t>
            </a:r>
            <a:endParaRPr/>
          </a:p>
        </p:txBody>
      </p:sp>
      <p:sp>
        <p:nvSpPr>
          <p:cNvPr id="632" name="Google Shape;632;p42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cxnSp>
        <p:nvCxnSpPr>
          <p:cNvPr id="633" name="Google Shape;633;p42"/>
          <p:cNvCxnSpPr/>
          <p:nvPr/>
        </p:nvCxnSpPr>
        <p:spPr>
          <a:xfrm>
            <a:off x="0" y="4495800"/>
            <a:ext cx="91440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3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Offline Dictionary Attacks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639" name="Google Shape;639;p43"/>
          <p:cNvSpPr txBox="1"/>
          <p:nvPr>
            <p:ph idx="1" type="body"/>
          </p:nvPr>
        </p:nvSpPr>
        <p:spPr>
          <a:xfrm>
            <a:off x="685800" y="16764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attacker obtains     </a:t>
            </a:r>
            <a:r>
              <a:rPr b="0" i="0" lang="en-US" sz="2400" u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vk  = H(pw)   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server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Offline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attack:    hash all words in Dict until a word w is found such that   H(w) = vk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   O(|Dict|)   per password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 the shelf tools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2,000,000 guesses/sec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Scan through 360,000,000 guesses in few minutes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Will recover 23% of passwords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0" name="Google Shape;640;p43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4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Password Crackers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647" name="Google Shape;647;p44"/>
          <p:cNvSpPr txBox="1"/>
          <p:nvPr>
            <p:ph idx="1" type="body"/>
          </p:nvPr>
        </p:nvSpPr>
        <p:spPr>
          <a:xfrm>
            <a:off x="685800" y="2514600"/>
            <a:ext cx="4953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Noto Sans Symbol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tools for this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John the ripper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Cain and Abel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Passware(Commercial)</a:t>
            </a:r>
            <a:endParaRPr/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8" name="Google Shape;648;p44"/>
          <p:cNvSpPr txBox="1"/>
          <p:nvPr/>
        </p:nvSpPr>
        <p:spPr>
          <a:xfrm>
            <a:off x="8572500" y="6572250"/>
            <a:ext cx="5715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aphicFrame>
        <p:nvGraphicFramePr>
          <p:cNvPr id="649" name="Google Shape;649;p44"/>
          <p:cNvGraphicFramePr/>
          <p:nvPr/>
        </p:nvGraphicFramePr>
        <p:xfrm>
          <a:off x="47244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{1CBBE774-0456-4358-951F-8E59F33C4784}</a:tableStyleId>
              </a:tblPr>
              <a:tblGrid>
                <a:gridCol w="2095500"/>
                <a:gridCol w="2095500"/>
              </a:tblGrid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Algorithm</a:t>
                      </a:r>
                      <a:endParaRPr/>
                    </a:p>
                  </a:txBody>
                  <a:tcPr marT="45725" marB="45725" marR="53350" marL="53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Speed/sec</a:t>
                      </a:r>
                      <a:endParaRPr/>
                    </a:p>
                  </a:txBody>
                  <a:tcPr marT="45725" marB="45725" marR="53350" marL="53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</a:t>
                      </a:r>
                      <a:endParaRPr/>
                    </a:p>
                  </a:txBody>
                  <a:tcPr marT="45725" marB="45725" marR="53350" marL="53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0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2 383 000</a:t>
                      </a:r>
                      <a:endParaRPr/>
                    </a:p>
                  </a:txBody>
                  <a:tcPr marT="45725" marB="45725" marR="53350" marL="53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0D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MD5</a:t>
                      </a:r>
                      <a:endParaRPr/>
                    </a:p>
                  </a:txBody>
                  <a:tcPr marT="45725" marB="45725" marR="53350" marL="53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4 905 000</a:t>
                      </a:r>
                      <a:endParaRPr/>
                    </a:p>
                  </a:txBody>
                  <a:tcPr marT="45725" marB="45725" marR="53350" marL="53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LanMan </a:t>
                      </a:r>
                      <a:endParaRPr/>
                    </a:p>
                  </a:txBody>
                  <a:tcPr marT="45725" marB="45725" marR="53350" marL="53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0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12 114 000</a:t>
                      </a:r>
                      <a:endParaRPr/>
                    </a:p>
                  </a:txBody>
                  <a:tcPr marT="45725" marB="45725" marR="53350" marL="533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0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5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Batch Offline Dictionary Attacks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655" name="Google Shape;655;p45"/>
          <p:cNvSpPr txBox="1"/>
          <p:nvPr>
            <p:ph idx="1" type="body"/>
          </p:nvPr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52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attacker steals pwd file F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Obtains hashed pwds for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users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Batch dict. attack: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list L containing  </a:t>
            </a:r>
            <a:r>
              <a:rPr b="1" i="0" lang="en-US" sz="28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0" lang="en-US" sz="24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w, H(w)</a:t>
            </a:r>
            <a:r>
              <a:rPr b="1" i="0" lang="en-US" sz="28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1" i="0" lang="en-US" sz="24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all w ∈ Dict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intersection of  L  and  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 time:  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O( |Dict| + |F| )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Much better than a dictionary attack on each password</a:t>
            </a:r>
            <a:endParaRPr/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656" name="Google Shape;656;p45"/>
          <p:cNvGraphicFramePr/>
          <p:nvPr/>
        </p:nvGraphicFramePr>
        <p:xfrm>
          <a:off x="63246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{1CBBE774-0456-4358-951F-8E59F33C4784}</a:tableStyleId>
              </a:tblPr>
              <a:tblGrid>
                <a:gridCol w="1371600"/>
                <a:gridCol w="1371600"/>
              </a:tblGrid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Alice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H(pw</a:t>
                      </a:r>
                      <a:r>
                        <a:rPr b="0" baseline="-2500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H(pw</a:t>
                      </a:r>
                      <a:r>
                        <a:rPr b="0" baseline="-2500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</a:tr>
            </a:tbl>
          </a:graphicData>
        </a:graphic>
      </p:graphicFrame>
      <p:sp>
        <p:nvSpPr>
          <p:cNvPr id="657" name="Google Shape;657;p45"/>
          <p:cNvSpPr txBox="1"/>
          <p:nvPr/>
        </p:nvSpPr>
        <p:spPr>
          <a:xfrm>
            <a:off x="6248400" y="1447800"/>
            <a:ext cx="2895600" cy="2057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6"/>
          <p:cNvSpPr txBox="1"/>
          <p:nvPr>
            <p:ph type="title"/>
          </p:nvPr>
        </p:nvSpPr>
        <p:spPr>
          <a:xfrm>
            <a:off x="609600" y="304800"/>
            <a:ext cx="812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Preventing Batch Dictionary Attacks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663" name="Google Shape;663;p46"/>
          <p:cNvSpPr txBox="1"/>
          <p:nvPr>
            <p:ph idx="1" type="body"/>
          </p:nvPr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52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salt: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setting password,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pick a random n-bit salt  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verifying pw for A,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 if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H(pw, S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h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0" baseline="-2500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Recommended salt length,   n = 64 bits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Pre-hashing dictionary does not help</a:t>
            </a:r>
            <a:endParaRPr/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Batch attack time is now:     O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 |Dict| × |F| )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4" name="Google Shape;664;p46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aphicFrame>
        <p:nvGraphicFramePr>
          <p:cNvPr id="665" name="Google Shape;665;p46"/>
          <p:cNvGraphicFramePr/>
          <p:nvPr/>
        </p:nvGraphicFramePr>
        <p:xfrm>
          <a:off x="54864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{1CBBE774-0456-4358-951F-8E59F33C4784}</a:tableStyleId>
              </a:tblPr>
              <a:tblGrid>
                <a:gridCol w="990600"/>
                <a:gridCol w="838200"/>
                <a:gridCol w="1600200"/>
              </a:tblGrid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Alice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7030A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</a:t>
                      </a:r>
                      <a:r>
                        <a:rPr b="1" baseline="-25000" i="0" lang="en-US" sz="2400" u="none" cap="none" strike="noStrike">
                          <a:solidFill>
                            <a:srgbClr val="7030A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H(pw</a:t>
                      </a:r>
                      <a:r>
                        <a:rPr b="0" baseline="-2500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 </a:t>
                      </a:r>
                      <a:r>
                        <a:rPr b="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, </a:t>
                      </a:r>
                      <a:r>
                        <a:rPr b="1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</a:t>
                      </a:r>
                      <a:r>
                        <a:rPr b="1" baseline="-2500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r>
                        <a:rPr b="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7030A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</a:t>
                      </a:r>
                      <a:r>
                        <a:rPr b="1" baseline="-25000" i="0" lang="en-US" sz="2400" u="none" cap="none" strike="noStrike">
                          <a:solidFill>
                            <a:srgbClr val="7030A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H(pw</a:t>
                      </a:r>
                      <a:r>
                        <a:rPr b="0" baseline="-2500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 </a:t>
                      </a:r>
                      <a:r>
                        <a:rPr b="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, </a:t>
                      </a:r>
                      <a:r>
                        <a:rPr b="1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</a:t>
                      </a:r>
                      <a:r>
                        <a:rPr b="1" baseline="-2500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r>
                        <a:rPr b="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</a:tr>
            </a:tbl>
          </a:graphicData>
        </a:graphic>
      </p:graphicFrame>
      <p:sp>
        <p:nvSpPr>
          <p:cNvPr id="666" name="Google Shape;666;p46"/>
          <p:cNvSpPr txBox="1"/>
          <p:nvPr/>
        </p:nvSpPr>
        <p:spPr>
          <a:xfrm>
            <a:off x="5410200" y="1981200"/>
            <a:ext cx="3581400" cy="2057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7" name="Google Shape;667;p46"/>
          <p:cNvSpPr txBox="1"/>
          <p:nvPr/>
        </p:nvSpPr>
        <p:spPr>
          <a:xfrm>
            <a:off x="8001000" y="1524000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endParaRPr/>
          </a:p>
        </p:txBody>
      </p:sp>
      <p:sp>
        <p:nvSpPr>
          <p:cNvPr id="668" name="Google Shape;668;p46"/>
          <p:cNvSpPr txBox="1"/>
          <p:nvPr/>
        </p:nvSpPr>
        <p:spPr>
          <a:xfrm>
            <a:off x="6705600" y="1524000"/>
            <a:ext cx="3905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sp>
        <p:nvSpPr>
          <p:cNvPr id="669" name="Google Shape;669;p46"/>
          <p:cNvSpPr txBox="1"/>
          <p:nvPr/>
        </p:nvSpPr>
        <p:spPr>
          <a:xfrm>
            <a:off x="5638800" y="1524000"/>
            <a:ext cx="4254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7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Further Defenses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675" name="Google Shape;675;p47"/>
          <p:cNvSpPr txBox="1"/>
          <p:nvPr>
            <p:ph idx="1" type="body"/>
          </p:nvPr>
        </p:nvSpPr>
        <p:spPr>
          <a:xfrm>
            <a:off x="3810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Slow hash function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H:	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(0.1 sec to hash pw)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     H(pw) 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SHA1(SHA1( … SHA1(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…))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Unnoticeable to user, but makes offline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dictionary attack harder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Secret salts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setting pwd choose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short random r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(8 bits)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verifying pw for A,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try all values of  r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128 times slow down on average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256 times slow down for attacker</a:t>
            </a:r>
            <a:endParaRPr/>
          </a:p>
        </p:txBody>
      </p:sp>
      <p:sp>
        <p:nvSpPr>
          <p:cNvPr id="676" name="Google Shape;676;p47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aphicFrame>
        <p:nvGraphicFramePr>
          <p:cNvPr id="677" name="Google Shape;677;p47"/>
          <p:cNvGraphicFramePr/>
          <p:nvPr/>
        </p:nvGraphicFramePr>
        <p:xfrm>
          <a:off x="51816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{1CBBE774-0456-4358-951F-8E59F33C4784}</a:tableStyleId>
              </a:tblPr>
              <a:tblGrid>
                <a:gridCol w="1066800"/>
                <a:gridCol w="685800"/>
                <a:gridCol w="1981200"/>
              </a:tblGrid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Alice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7030A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</a:t>
                      </a:r>
                      <a:r>
                        <a:rPr b="1" baseline="-25000" i="0" lang="en-US" sz="2400" u="none" cap="none" strike="noStrike">
                          <a:solidFill>
                            <a:srgbClr val="7030A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H(pw</a:t>
                      </a:r>
                      <a:r>
                        <a:rPr b="0" baseline="-2500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 </a:t>
                      </a:r>
                      <a:r>
                        <a:rPr b="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, S</a:t>
                      </a:r>
                      <a:r>
                        <a:rPr b="0" baseline="-2500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 </a:t>
                      </a:r>
                      <a:r>
                        <a:rPr b="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 </a:t>
                      </a:r>
                      <a:r>
                        <a:rPr b="1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b="1" baseline="-2500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r>
                        <a:rPr b="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7030A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</a:t>
                      </a:r>
                      <a:r>
                        <a:rPr b="1" baseline="-25000" i="0" lang="en-US" sz="2400" u="none" cap="none" strike="noStrike">
                          <a:solidFill>
                            <a:srgbClr val="7030A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H(pw</a:t>
                      </a:r>
                      <a:r>
                        <a:rPr b="0" baseline="-2500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 </a:t>
                      </a:r>
                      <a:r>
                        <a:rPr b="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, S</a:t>
                      </a:r>
                      <a:r>
                        <a:rPr b="0" baseline="-2500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r>
                        <a:rPr b="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, </a:t>
                      </a:r>
                      <a:r>
                        <a:rPr b="1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b="1" baseline="-2500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r>
                        <a:rPr b="0" i="0" lang="en-US" sz="20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58C"/>
                        </a:buClr>
                        <a:buSzPts val="2400"/>
                        <a:buFont typeface="Tahoma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40458C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8ED"/>
                    </a:solidFill>
                  </a:tcPr>
                </a:tc>
              </a:tr>
            </a:tbl>
          </a:graphicData>
        </a:graphic>
      </p:graphicFrame>
      <p:sp>
        <p:nvSpPr>
          <p:cNvPr id="678" name="Google Shape;678;p47"/>
          <p:cNvSpPr txBox="1"/>
          <p:nvPr/>
        </p:nvSpPr>
        <p:spPr>
          <a:xfrm>
            <a:off x="5105400" y="3124200"/>
            <a:ext cx="3886200" cy="2057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8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Case study:   UNIX and Windows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684" name="Google Shape;684;p48"/>
          <p:cNvSpPr txBox="1"/>
          <p:nvPr>
            <p:ph idx="1" type="body"/>
          </p:nvPr>
        </p:nvSpPr>
        <p:spPr>
          <a:xfrm>
            <a:off x="6858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1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UNIX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12-bit public salt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Hash function H: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Convert pw and salt and a DES key   k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Iterate DES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(or DES’)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 times:</a:t>
            </a:r>
            <a:endParaRPr/>
          </a:p>
          <a:p>
            <a:pPr indent="-8381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8381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8381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1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Windows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NT and later use MD4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Outputs a 16 byte hash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public or secret salts</a:t>
            </a:r>
            <a:endParaRPr/>
          </a:p>
        </p:txBody>
      </p:sp>
      <p:sp>
        <p:nvSpPr>
          <p:cNvPr id="685" name="Google Shape;685;p48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686" name="Google Shape;686;p48"/>
          <p:cNvGrpSpPr/>
          <p:nvPr/>
        </p:nvGrpSpPr>
        <p:grpSpPr>
          <a:xfrm>
            <a:off x="1219200" y="3352800"/>
            <a:ext cx="7086600" cy="1014412"/>
            <a:chOff x="685800" y="3505200"/>
            <a:chExt cx="7086600" cy="1014175"/>
          </a:xfrm>
        </p:grpSpPr>
        <p:sp>
          <p:nvSpPr>
            <p:cNvPr id="687" name="Google Shape;687;p48"/>
            <p:cNvSpPr txBox="1"/>
            <p:nvPr/>
          </p:nvSpPr>
          <p:spPr>
            <a:xfrm>
              <a:off x="1524000" y="3586144"/>
              <a:ext cx="762000" cy="5332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</a:t>
              </a:r>
              <a:endParaRPr/>
            </a:p>
          </p:txBody>
        </p:sp>
        <p:cxnSp>
          <p:nvCxnSpPr>
            <p:cNvPr id="688" name="Google Shape;688;p48"/>
            <p:cNvCxnSpPr/>
            <p:nvPr/>
          </p:nvCxnSpPr>
          <p:spPr>
            <a:xfrm>
              <a:off x="762000" y="3890665"/>
              <a:ext cx="7620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89" name="Google Shape;689;p48"/>
            <p:cNvSpPr txBox="1"/>
            <p:nvPr/>
          </p:nvSpPr>
          <p:spPr>
            <a:xfrm>
              <a:off x="685800" y="3505200"/>
              <a:ext cx="327025" cy="399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690" name="Google Shape;690;p48"/>
            <p:cNvSpPr txBox="1"/>
            <p:nvPr/>
          </p:nvSpPr>
          <p:spPr>
            <a:xfrm>
              <a:off x="3048000" y="3586144"/>
              <a:ext cx="762000" cy="5332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</a:t>
              </a:r>
              <a:endParaRPr/>
            </a:p>
          </p:txBody>
        </p:sp>
        <p:cxnSp>
          <p:nvCxnSpPr>
            <p:cNvPr id="691" name="Google Shape;691;p48"/>
            <p:cNvCxnSpPr/>
            <p:nvPr/>
          </p:nvCxnSpPr>
          <p:spPr>
            <a:xfrm>
              <a:off x="2286000" y="3890665"/>
              <a:ext cx="7620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92" name="Google Shape;692;p48"/>
            <p:cNvSpPr txBox="1"/>
            <p:nvPr/>
          </p:nvSpPr>
          <p:spPr>
            <a:xfrm>
              <a:off x="6248400" y="3586144"/>
              <a:ext cx="762000" cy="53327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</a:t>
              </a:r>
              <a:endParaRPr/>
            </a:p>
          </p:txBody>
        </p:sp>
        <p:cxnSp>
          <p:nvCxnSpPr>
            <p:cNvPr id="693" name="Google Shape;693;p48"/>
            <p:cNvCxnSpPr/>
            <p:nvPr/>
          </p:nvCxnSpPr>
          <p:spPr>
            <a:xfrm>
              <a:off x="5486400" y="3890665"/>
              <a:ext cx="7620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694" name="Google Shape;694;p48"/>
            <p:cNvCxnSpPr/>
            <p:nvPr/>
          </p:nvCxnSpPr>
          <p:spPr>
            <a:xfrm>
              <a:off x="7010400" y="3890665"/>
              <a:ext cx="7620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95" name="Google Shape;695;p48"/>
            <p:cNvSpPr txBox="1"/>
            <p:nvPr/>
          </p:nvSpPr>
          <p:spPr>
            <a:xfrm>
              <a:off x="7391400" y="3509962"/>
              <a:ext cx="327025" cy="399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/>
            </a:p>
          </p:txBody>
        </p:sp>
        <p:cxnSp>
          <p:nvCxnSpPr>
            <p:cNvPr id="696" name="Google Shape;696;p48"/>
            <p:cNvCxnSpPr/>
            <p:nvPr/>
          </p:nvCxnSpPr>
          <p:spPr>
            <a:xfrm>
              <a:off x="3810000" y="3890665"/>
              <a:ext cx="7620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7" name="Google Shape;697;p48"/>
            <p:cNvCxnSpPr/>
            <p:nvPr/>
          </p:nvCxnSpPr>
          <p:spPr>
            <a:xfrm>
              <a:off x="4572000" y="3890665"/>
              <a:ext cx="8382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8" name="Google Shape;698;p48"/>
            <p:cNvCxnSpPr/>
            <p:nvPr/>
          </p:nvCxnSpPr>
          <p:spPr>
            <a:xfrm rot="-5400000">
              <a:off x="1752600" y="4271665"/>
              <a:ext cx="3048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699" name="Google Shape;699;p48"/>
            <p:cNvSpPr txBox="1"/>
            <p:nvPr/>
          </p:nvSpPr>
          <p:spPr>
            <a:xfrm>
              <a:off x="1905000" y="4119419"/>
              <a:ext cx="312738" cy="399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</a:t>
              </a:r>
              <a:endParaRPr/>
            </a:p>
          </p:txBody>
        </p:sp>
        <p:cxnSp>
          <p:nvCxnSpPr>
            <p:cNvPr id="700" name="Google Shape;700;p48"/>
            <p:cNvCxnSpPr/>
            <p:nvPr/>
          </p:nvCxnSpPr>
          <p:spPr>
            <a:xfrm rot="-5400000">
              <a:off x="3268494" y="4271665"/>
              <a:ext cx="3048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01" name="Google Shape;701;p48"/>
            <p:cNvSpPr txBox="1"/>
            <p:nvPr/>
          </p:nvSpPr>
          <p:spPr>
            <a:xfrm>
              <a:off x="3421063" y="4119419"/>
              <a:ext cx="312737" cy="399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</a:t>
              </a:r>
              <a:endParaRPr/>
            </a:p>
          </p:txBody>
        </p:sp>
        <p:cxnSp>
          <p:nvCxnSpPr>
            <p:cNvPr id="702" name="Google Shape;702;p48"/>
            <p:cNvCxnSpPr/>
            <p:nvPr/>
          </p:nvCxnSpPr>
          <p:spPr>
            <a:xfrm rot="-5400000">
              <a:off x="6468894" y="4271665"/>
              <a:ext cx="3048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03" name="Google Shape;703;p48"/>
            <p:cNvSpPr txBox="1"/>
            <p:nvPr/>
          </p:nvSpPr>
          <p:spPr>
            <a:xfrm>
              <a:off x="6621463" y="4119419"/>
              <a:ext cx="312737" cy="399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</a:t>
              </a: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9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Biometrics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709" name="Google Shape;709;p49"/>
          <p:cNvSpPr txBox="1"/>
          <p:nvPr>
            <p:ph idx="1" type="body"/>
          </p:nvPr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Fingerprints, retina, facial recognition, 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Benefit:    hard to forget</a:t>
            </a:r>
            <a:endParaRPr/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Biometrics are not generally secret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Cannot be changed, unlike passwords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⇒  Primarily used as a second factor authentication</a:t>
            </a:r>
            <a:endParaRPr/>
          </a:p>
        </p:txBody>
      </p:sp>
      <p:sp>
        <p:nvSpPr>
          <p:cNvPr id="710" name="Google Shape;710;p49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Cookies are identified by  (name,domain,path)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51" name="Google Shape;251;p5"/>
          <p:cNvSpPr txBox="1"/>
          <p:nvPr>
            <p:ph idx="1" type="body"/>
          </p:nvPr>
        </p:nvSpPr>
        <p:spPr>
          <a:xfrm>
            <a:off x="685800" y="54864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Both cookies stored in browser’s cookie jar;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both are in scope of    </a:t>
            </a:r>
            <a:r>
              <a:rPr b="1" i="0" lang="en-US" sz="2400" u="none">
                <a:solidFill>
                  <a:srgbClr val="2D44A4"/>
                </a:solidFill>
                <a:latin typeface="Tahoma"/>
                <a:ea typeface="Tahoma"/>
                <a:cs typeface="Tahoma"/>
                <a:sym typeface="Tahoma"/>
              </a:rPr>
              <a:t>login.site.com</a:t>
            </a:r>
            <a:endParaRPr/>
          </a:p>
        </p:txBody>
      </p:sp>
      <p:sp>
        <p:nvSpPr>
          <p:cNvPr id="252" name="Google Shape;252;p5"/>
          <p:cNvSpPr txBox="1"/>
          <p:nvPr/>
        </p:nvSpPr>
        <p:spPr>
          <a:xfrm>
            <a:off x="1144587" y="1903412"/>
            <a:ext cx="3768725" cy="2308225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cookie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 = </a:t>
            </a:r>
            <a:r>
              <a:rPr b="1" i="0" lang="en-US" sz="2400" u="none">
                <a:solidFill>
                  <a:srgbClr val="BA9921"/>
                </a:solidFill>
                <a:latin typeface="Tahoma"/>
                <a:ea typeface="Tahoma"/>
                <a:cs typeface="Tahoma"/>
                <a:sym typeface="Tahoma"/>
              </a:rPr>
              <a:t>userid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= </a:t>
            </a:r>
            <a:r>
              <a:rPr b="0" i="0" lang="en-US" sz="2400" u="none">
                <a:solidFill>
                  <a:srgbClr val="BA9921"/>
                </a:solidFill>
                <a:latin typeface="Tahoma"/>
                <a:ea typeface="Tahoma"/>
                <a:cs typeface="Tahoma"/>
                <a:sym typeface="Tahoma"/>
              </a:rPr>
              <a:t>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domain = </a:t>
            </a:r>
            <a:r>
              <a:rPr b="1" i="0" lang="en-US" sz="2400" u="none">
                <a:solidFill>
                  <a:srgbClr val="BA9921"/>
                </a:solidFill>
                <a:latin typeface="Tahoma"/>
                <a:ea typeface="Tahoma"/>
                <a:cs typeface="Tahoma"/>
                <a:sym typeface="Tahoma"/>
              </a:rPr>
              <a:t>login.site.com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 = </a:t>
            </a:r>
            <a:r>
              <a:rPr b="1" i="0" lang="en-US" sz="2400" u="none">
                <a:solidFill>
                  <a:srgbClr val="BA992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secure</a:t>
            </a:r>
            <a:endParaRPr/>
          </a:p>
        </p:txBody>
      </p:sp>
      <p:sp>
        <p:nvSpPr>
          <p:cNvPr id="253" name="Google Shape;253;p5"/>
          <p:cNvSpPr txBox="1"/>
          <p:nvPr/>
        </p:nvSpPr>
        <p:spPr>
          <a:xfrm>
            <a:off x="5305425" y="1903412"/>
            <a:ext cx="3000375" cy="2308225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cookie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 = </a:t>
            </a:r>
            <a:r>
              <a:rPr b="1" i="0" lang="en-US" sz="2400" u="none">
                <a:solidFill>
                  <a:srgbClr val="BA9921"/>
                </a:solidFill>
                <a:latin typeface="Tahoma"/>
                <a:ea typeface="Tahoma"/>
                <a:cs typeface="Tahoma"/>
                <a:sym typeface="Tahoma"/>
              </a:rPr>
              <a:t>userid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= </a:t>
            </a:r>
            <a:r>
              <a:rPr b="0" i="0" lang="en-US" sz="2400" u="none">
                <a:solidFill>
                  <a:srgbClr val="BA9921"/>
                </a:solidFill>
                <a:latin typeface="Tahoma"/>
                <a:ea typeface="Tahoma"/>
                <a:cs typeface="Tahoma"/>
                <a:sym typeface="Tahoma"/>
              </a:rPr>
              <a:t>test123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domain = </a:t>
            </a:r>
            <a:r>
              <a:rPr b="1" i="0" lang="en-US" sz="2400" u="none">
                <a:solidFill>
                  <a:srgbClr val="BA9921"/>
                </a:solidFill>
                <a:latin typeface="Tahoma"/>
                <a:ea typeface="Tahoma"/>
                <a:cs typeface="Tahoma"/>
                <a:sym typeface="Tahoma"/>
              </a:rPr>
              <a:t>.site.com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 = </a:t>
            </a:r>
            <a:r>
              <a:rPr b="1" i="0" lang="en-US" sz="2400" u="none">
                <a:solidFill>
                  <a:srgbClr val="BA992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secure</a:t>
            </a:r>
            <a:endParaRPr/>
          </a:p>
        </p:txBody>
      </p:sp>
      <p:sp>
        <p:nvSpPr>
          <p:cNvPr id="254" name="Google Shape;254;p5"/>
          <p:cNvSpPr txBox="1"/>
          <p:nvPr/>
        </p:nvSpPr>
        <p:spPr>
          <a:xfrm>
            <a:off x="4179887" y="4567237"/>
            <a:ext cx="22494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distinct cookies</a:t>
            </a:r>
            <a:endParaRPr/>
          </a:p>
        </p:txBody>
      </p:sp>
      <p:sp>
        <p:nvSpPr>
          <p:cNvPr id="255" name="Google Shape;255;p5"/>
          <p:cNvSpPr/>
          <p:nvPr/>
        </p:nvSpPr>
        <p:spPr>
          <a:xfrm>
            <a:off x="3065462" y="4278312"/>
            <a:ext cx="1228725" cy="581025"/>
          </a:xfrm>
          <a:custGeom>
            <a:rect b="b" l="l" r="r" t="t"/>
            <a:pathLst>
              <a:path extrusionOk="0" h="580696" w="1229710">
                <a:moveTo>
                  <a:pt x="1229710" y="551793"/>
                </a:moveTo>
                <a:cubicBezTo>
                  <a:pt x="898634" y="566244"/>
                  <a:pt x="567558" y="580696"/>
                  <a:pt x="362606" y="488731"/>
                </a:cubicBezTo>
                <a:cubicBezTo>
                  <a:pt x="157654" y="396766"/>
                  <a:pt x="78827" y="198383"/>
                  <a:pt x="0" y="0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6329362" y="4278312"/>
            <a:ext cx="835025" cy="536575"/>
          </a:xfrm>
          <a:custGeom>
            <a:rect b="b" l="l" r="r" t="t"/>
            <a:pathLst>
              <a:path extrusionOk="0" h="536028" w="835572">
                <a:moveTo>
                  <a:pt x="0" y="536028"/>
                </a:moveTo>
                <a:cubicBezTo>
                  <a:pt x="277210" y="517634"/>
                  <a:pt x="554420" y="499241"/>
                  <a:pt x="693682" y="409903"/>
                </a:cubicBezTo>
                <a:cubicBezTo>
                  <a:pt x="832944" y="320565"/>
                  <a:pt x="834258" y="160282"/>
                  <a:pt x="835572" y="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0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Common Password Problem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716" name="Google Shape;716;p50"/>
          <p:cNvSpPr txBox="1"/>
          <p:nvPr>
            <p:ph idx="1" type="body"/>
          </p:nvPr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Users tend to use the same password at many sites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Password at a high security site can be exposed by a break-in at a low security site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Standard solution: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 side software that converts a common password  pw  into a unique site password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</a:t>
            </a:r>
            <a:r>
              <a:rPr b="0" i="0" lang="en-US" sz="24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pw’   ←   H( pw, user-id, server-id 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pw’  is sent to server </a:t>
            </a:r>
            <a:endParaRPr/>
          </a:p>
        </p:txBody>
      </p:sp>
      <p:sp>
        <p:nvSpPr>
          <p:cNvPr id="717" name="Google Shape;717;p50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1"/>
          <p:cNvSpPr txBox="1"/>
          <p:nvPr>
            <p:ph type="title"/>
          </p:nvPr>
        </p:nvSpPr>
        <p:spPr>
          <a:xfrm>
            <a:off x="609600" y="304800"/>
            <a:ext cx="8077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Attempts at defeating key-loggers</a:t>
            </a:r>
            <a:endParaRPr/>
          </a:p>
        </p:txBody>
      </p:sp>
      <p:pic>
        <p:nvPicPr>
          <p:cNvPr descr="screen1.tiff" id="723" name="Google Shape;723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1849" r="-1848" t="0"/>
          <a:stretch/>
        </p:blipFill>
        <p:spPr>
          <a:xfrm>
            <a:off x="2514600" y="1600200"/>
            <a:ext cx="560705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6turing.png" id="724" name="Google Shape;72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1650" y="5334000"/>
            <a:ext cx="3810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51"/>
          <p:cNvSpPr txBox="1"/>
          <p:nvPr/>
        </p:nvSpPr>
        <p:spPr>
          <a:xfrm>
            <a:off x="914400" y="5943600"/>
            <a:ext cx="18081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Swivel PinSafe</a:t>
            </a:r>
            <a:endParaRPr/>
          </a:p>
        </p:txBody>
      </p:sp>
      <p:sp>
        <p:nvSpPr>
          <p:cNvPr id="726" name="Google Shape;726;p51"/>
          <p:cNvSpPr txBox="1"/>
          <p:nvPr/>
        </p:nvSpPr>
        <p:spPr>
          <a:xfrm>
            <a:off x="381000" y="2438400"/>
            <a:ext cx="20828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Bank of Adelaide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2"/>
          <p:cNvSpPr txBox="1"/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One-time Passwords:</a:t>
            </a:r>
            <a:b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security against eavesdropping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732" name="Google Shape;732;p52"/>
          <p:cNvSpPr txBox="1"/>
          <p:nvPr>
            <p:ph idx="1" type="subTitle"/>
          </p:nvPr>
        </p:nvSpPr>
        <p:spPr>
          <a:xfrm>
            <a:off x="990600" y="330993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abo\mypapers\Books\ModernCrypto\book\outline\RSA_SecurID.jpg" id="737" name="Google Shape;73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00" y="1219200"/>
            <a:ext cx="2032000" cy="1328737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3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SecurID system   </a:t>
            </a: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(secret vk,   stateful)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739" name="Google Shape;739;p53"/>
          <p:cNvSpPr txBox="1"/>
          <p:nvPr>
            <p:ph idx="1" type="body"/>
          </p:nvPr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 G:   (setup)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random key  k ← 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sk = (k,0)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vk = (k,0)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Identification:</a:t>
            </a:r>
            <a:endParaRPr/>
          </a:p>
          <a:p>
            <a:pPr indent="-175260" lvl="0" marL="342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0" name="Google Shape;740;p53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C:\dabo\mypapers\Books\ModernCrypto\book\outline\vasco.jpg" id="741" name="Google Shape;74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2590800"/>
            <a:ext cx="19050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53"/>
          <p:cNvSpPr/>
          <p:nvPr/>
        </p:nvSpPr>
        <p:spPr>
          <a:xfrm>
            <a:off x="990600" y="3844925"/>
            <a:ext cx="1752600" cy="23272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prover</a:t>
            </a:r>
            <a:endParaRPr/>
          </a:p>
        </p:txBody>
      </p:sp>
      <p:sp>
        <p:nvSpPr>
          <p:cNvPr id="743" name="Google Shape;743;p53"/>
          <p:cNvSpPr/>
          <p:nvPr/>
        </p:nvSpPr>
        <p:spPr>
          <a:xfrm>
            <a:off x="5638800" y="3844925"/>
            <a:ext cx="1600200" cy="23272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verifier</a:t>
            </a:r>
            <a:endParaRPr/>
          </a:p>
        </p:txBody>
      </p:sp>
      <p:grpSp>
        <p:nvGrpSpPr>
          <p:cNvPr id="744" name="Google Shape;744;p53"/>
          <p:cNvGrpSpPr/>
          <p:nvPr/>
        </p:nvGrpSpPr>
        <p:grpSpPr>
          <a:xfrm>
            <a:off x="2743200" y="4186237"/>
            <a:ext cx="2819400" cy="461962"/>
            <a:chOff x="2743200" y="4186535"/>
            <a:chExt cx="2819400" cy="461665"/>
          </a:xfrm>
        </p:grpSpPr>
        <p:cxnSp>
          <p:nvCxnSpPr>
            <p:cNvPr id="745" name="Google Shape;745;p53"/>
            <p:cNvCxnSpPr/>
            <p:nvPr/>
          </p:nvCxnSpPr>
          <p:spPr>
            <a:xfrm>
              <a:off x="2743200" y="4602480"/>
              <a:ext cx="2819400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46" name="Google Shape;746;p53"/>
            <p:cNvSpPr txBox="1"/>
            <p:nvPr/>
          </p:nvSpPr>
          <p:spPr>
            <a:xfrm>
              <a:off x="3429000" y="4186535"/>
              <a:ext cx="16954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← F(k,0)</a:t>
              </a:r>
              <a:endParaRPr/>
            </a:p>
          </p:txBody>
        </p:sp>
      </p:grpSp>
      <p:sp>
        <p:nvSpPr>
          <p:cNvPr id="747" name="Google Shape;747;p53"/>
          <p:cNvSpPr txBox="1"/>
          <p:nvPr/>
        </p:nvSpPr>
        <p:spPr>
          <a:xfrm>
            <a:off x="1219200" y="4343400"/>
            <a:ext cx="15097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sk = (k,0)</a:t>
            </a:r>
            <a:endParaRPr/>
          </a:p>
        </p:txBody>
      </p:sp>
      <p:sp>
        <p:nvSpPr>
          <p:cNvPr id="748" name="Google Shape;748;p53"/>
          <p:cNvSpPr txBox="1"/>
          <p:nvPr/>
        </p:nvSpPr>
        <p:spPr>
          <a:xfrm>
            <a:off x="5715000" y="4343400"/>
            <a:ext cx="15097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vk = (k,0)</a:t>
            </a:r>
            <a:endParaRPr/>
          </a:p>
        </p:txBody>
      </p:sp>
      <p:cxnSp>
        <p:nvCxnSpPr>
          <p:cNvPr id="749" name="Google Shape;749;p53"/>
          <p:cNvCxnSpPr/>
          <p:nvPr/>
        </p:nvCxnSpPr>
        <p:spPr>
          <a:xfrm>
            <a:off x="7239000" y="4648200"/>
            <a:ext cx="1066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750" name="Google Shape;750;p53"/>
          <p:cNvSpPr txBox="1"/>
          <p:nvPr/>
        </p:nvSpPr>
        <p:spPr>
          <a:xfrm>
            <a:off x="7239000" y="4344987"/>
            <a:ext cx="1509712" cy="65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 iff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r = F(k,0)</a:t>
            </a:r>
            <a:endParaRPr/>
          </a:p>
        </p:txBody>
      </p:sp>
      <p:grpSp>
        <p:nvGrpSpPr>
          <p:cNvPr id="751" name="Google Shape;751;p53"/>
          <p:cNvGrpSpPr/>
          <p:nvPr/>
        </p:nvGrpSpPr>
        <p:grpSpPr>
          <a:xfrm>
            <a:off x="2743200" y="4872037"/>
            <a:ext cx="2819400" cy="461962"/>
            <a:chOff x="2743200" y="4872335"/>
            <a:chExt cx="2819400" cy="461665"/>
          </a:xfrm>
        </p:grpSpPr>
        <p:cxnSp>
          <p:nvCxnSpPr>
            <p:cNvPr id="752" name="Google Shape;752;p53"/>
            <p:cNvCxnSpPr/>
            <p:nvPr/>
          </p:nvCxnSpPr>
          <p:spPr>
            <a:xfrm>
              <a:off x="2743200" y="5288280"/>
              <a:ext cx="2819400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53" name="Google Shape;753;p53"/>
            <p:cNvSpPr txBox="1"/>
            <p:nvPr/>
          </p:nvSpPr>
          <p:spPr>
            <a:xfrm>
              <a:off x="3429000" y="4872335"/>
              <a:ext cx="16954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← F(k,1)</a:t>
              </a:r>
              <a:endParaRPr/>
            </a:p>
          </p:txBody>
        </p:sp>
      </p:grpSp>
      <p:cxnSp>
        <p:nvCxnSpPr>
          <p:cNvPr id="754" name="Google Shape;754;p53"/>
          <p:cNvCxnSpPr/>
          <p:nvPr/>
        </p:nvCxnSpPr>
        <p:spPr>
          <a:xfrm rot="5400000">
            <a:off x="1600993" y="5790406"/>
            <a:ext cx="457200" cy="15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5" name="Google Shape;755;p53"/>
          <p:cNvSpPr txBox="1"/>
          <p:nvPr/>
        </p:nvSpPr>
        <p:spPr>
          <a:xfrm>
            <a:off x="7848600" y="3429000"/>
            <a:ext cx="787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vasco</a:t>
            </a:r>
            <a:endParaRPr/>
          </a:p>
        </p:txBody>
      </p:sp>
      <p:grpSp>
        <p:nvGrpSpPr>
          <p:cNvPr id="756" name="Google Shape;756;p53"/>
          <p:cNvGrpSpPr/>
          <p:nvPr/>
        </p:nvGrpSpPr>
        <p:grpSpPr>
          <a:xfrm>
            <a:off x="1219200" y="4800600"/>
            <a:ext cx="6005512" cy="685800"/>
            <a:chOff x="1219200" y="4800600"/>
            <a:chExt cx="6006150" cy="685800"/>
          </a:xfrm>
        </p:grpSpPr>
        <p:sp>
          <p:nvSpPr>
            <p:cNvPr id="757" name="Google Shape;757;p53"/>
            <p:cNvSpPr txBox="1"/>
            <p:nvPr/>
          </p:nvSpPr>
          <p:spPr>
            <a:xfrm>
              <a:off x="1219200" y="5024438"/>
              <a:ext cx="1509873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sk = (k,1)</a:t>
              </a:r>
              <a:endParaRPr/>
            </a:p>
          </p:txBody>
        </p:sp>
        <p:sp>
          <p:nvSpPr>
            <p:cNvPr id="758" name="Google Shape;758;p53"/>
            <p:cNvSpPr txBox="1"/>
            <p:nvPr/>
          </p:nvSpPr>
          <p:spPr>
            <a:xfrm>
              <a:off x="5715477" y="5024438"/>
              <a:ext cx="1509873" cy="461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vk = (k,1)</a:t>
              </a:r>
              <a:endParaRPr/>
            </a:p>
          </p:txBody>
        </p:sp>
        <p:cxnSp>
          <p:nvCxnSpPr>
            <p:cNvPr id="759" name="Google Shape;759;p53"/>
            <p:cNvCxnSpPr/>
            <p:nvPr/>
          </p:nvCxnSpPr>
          <p:spPr>
            <a:xfrm rot="5400000">
              <a:off x="1677194" y="4953000"/>
              <a:ext cx="304006" cy="79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760" name="Google Shape;760;p53"/>
            <p:cNvCxnSpPr/>
            <p:nvPr/>
          </p:nvCxnSpPr>
          <p:spPr>
            <a:xfrm rot="5400000">
              <a:off x="6172994" y="4952206"/>
              <a:ext cx="304006" cy="79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  <p:cxnSp>
        <p:nvCxnSpPr>
          <p:cNvPr id="761" name="Google Shape;761;p53"/>
          <p:cNvCxnSpPr/>
          <p:nvPr/>
        </p:nvCxnSpPr>
        <p:spPr>
          <a:xfrm rot="5400000">
            <a:off x="6096793" y="5790406"/>
            <a:ext cx="457200" cy="15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4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SecurID system   </a:t>
            </a: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(secret vk,   stateful)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768" name="Google Shape;768;p54"/>
          <p:cNvSpPr txBox="1"/>
          <p:nvPr>
            <p:ph idx="1" type="body"/>
          </p:nvPr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“Thm”:	if F is a secure PRF then protocol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is secure against eavesdropping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RSA SecurID uses a custom PRF:</a:t>
            </a:r>
            <a:endParaRPr/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Advancing state:      sk ← (k, i+1)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based:    every 60 seconds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action:    every button press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Both systems allow for skew in the counter value</a:t>
            </a:r>
            <a:endParaRPr/>
          </a:p>
        </p:txBody>
      </p:sp>
      <p:sp>
        <p:nvSpPr>
          <p:cNvPr id="769" name="Google Shape;769;p54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C:\dabo\mypapers\Books\ModernCrypto\book\outline\RSA_SecurID.jpg" id="770" name="Google Shape;77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00" y="1219200"/>
            <a:ext cx="2032000" cy="1328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abo\mypapers\Books\ModernCrypto\book\outline\vasco.jpg" id="771" name="Google Shape;77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2590800"/>
            <a:ext cx="19050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54"/>
          <p:cNvSpPr txBox="1"/>
          <p:nvPr/>
        </p:nvSpPr>
        <p:spPr>
          <a:xfrm>
            <a:off x="7848600" y="3429000"/>
            <a:ext cx="787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vasco</a:t>
            </a:r>
            <a:endParaRPr/>
          </a:p>
        </p:txBody>
      </p:sp>
      <p:grpSp>
        <p:nvGrpSpPr>
          <p:cNvPr id="773" name="Google Shape;773;p54"/>
          <p:cNvGrpSpPr/>
          <p:nvPr/>
        </p:nvGrpSpPr>
        <p:grpSpPr>
          <a:xfrm>
            <a:off x="1320800" y="3124200"/>
            <a:ext cx="5080000" cy="822325"/>
            <a:chOff x="1066800" y="3368040"/>
            <a:chExt cx="5080414" cy="822960"/>
          </a:xfrm>
        </p:grpSpPr>
        <p:sp>
          <p:nvSpPr>
            <p:cNvPr id="774" name="Google Shape;774;p54"/>
            <p:cNvSpPr txBox="1"/>
            <p:nvPr/>
          </p:nvSpPr>
          <p:spPr>
            <a:xfrm>
              <a:off x="2971955" y="3428412"/>
              <a:ext cx="838268" cy="68633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</p:txBody>
        </p:sp>
        <p:cxnSp>
          <p:nvCxnSpPr>
            <p:cNvPr id="775" name="Google Shape;775;p54"/>
            <p:cNvCxnSpPr/>
            <p:nvPr/>
          </p:nvCxnSpPr>
          <p:spPr>
            <a:xfrm>
              <a:off x="2286000" y="3581400"/>
              <a:ext cx="6858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76" name="Google Shape;776;p54"/>
            <p:cNvSpPr txBox="1"/>
            <p:nvPr/>
          </p:nvSpPr>
          <p:spPr>
            <a:xfrm>
              <a:off x="1096965" y="3368040"/>
              <a:ext cx="1281216" cy="400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64 bit key</a:t>
              </a:r>
              <a:endParaRPr/>
            </a:p>
          </p:txBody>
        </p:sp>
        <p:cxnSp>
          <p:nvCxnSpPr>
            <p:cNvPr id="777" name="Google Shape;777;p54"/>
            <p:cNvCxnSpPr/>
            <p:nvPr/>
          </p:nvCxnSpPr>
          <p:spPr>
            <a:xfrm>
              <a:off x="2256480" y="4004250"/>
              <a:ext cx="6858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78" name="Google Shape;778;p54"/>
            <p:cNvSpPr txBox="1"/>
            <p:nvPr/>
          </p:nvSpPr>
          <p:spPr>
            <a:xfrm>
              <a:off x="1066800" y="3790641"/>
              <a:ext cx="1165320" cy="400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24 bit ctr</a:t>
              </a:r>
              <a:endParaRPr/>
            </a:p>
          </p:txBody>
        </p:sp>
        <p:cxnSp>
          <p:nvCxnSpPr>
            <p:cNvPr id="779" name="Google Shape;779;p54"/>
            <p:cNvCxnSpPr/>
            <p:nvPr/>
          </p:nvCxnSpPr>
          <p:spPr>
            <a:xfrm>
              <a:off x="3810000" y="3794760"/>
              <a:ext cx="685800" cy="15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780" name="Google Shape;780;p54"/>
            <p:cNvSpPr txBox="1"/>
            <p:nvPr/>
          </p:nvSpPr>
          <p:spPr>
            <a:xfrm>
              <a:off x="4496079" y="3580929"/>
              <a:ext cx="1651135" cy="400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 digit output</a:t>
              </a:r>
              <a:endParaRPr/>
            </a:p>
          </p:txBody>
        </p:sp>
      </p:grpSp>
      <p:cxnSp>
        <p:nvCxnSpPr>
          <p:cNvPr id="781" name="Google Shape;781;p54"/>
          <p:cNvCxnSpPr/>
          <p:nvPr/>
        </p:nvCxnSpPr>
        <p:spPr>
          <a:xfrm>
            <a:off x="0" y="4267200"/>
            <a:ext cx="91440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5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S/Key system    </a:t>
            </a: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(public vk,  stateful)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787" name="Google Shape;787;p55"/>
          <p:cNvSpPr txBox="1"/>
          <p:nvPr>
            <p:ph idx="1" type="body"/>
          </p:nvPr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Notation:     H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(n)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(x)  =    H(H(…H(x)…))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Algorithm G: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(setup)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random key  k ← 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sk = (k,n)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vk = H</a:t>
            </a:r>
            <a:r>
              <a:rPr b="1" baseline="3000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(n+1)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(k)</a:t>
            </a:r>
            <a:endParaRPr/>
          </a:p>
          <a:p>
            <a:pPr indent="-19430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Identification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8" name="Google Shape;788;p55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89" name="Google Shape;789;p55"/>
          <p:cNvSpPr/>
          <p:nvPr/>
        </p:nvSpPr>
        <p:spPr>
          <a:xfrm rot="-5400000">
            <a:off x="4876800" y="1143000"/>
            <a:ext cx="76200" cy="2057400"/>
          </a:xfrm>
          <a:prstGeom prst="leftBrace">
            <a:avLst>
              <a:gd fmla="val 67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0" name="Google Shape;790;p55"/>
          <p:cNvSpPr txBox="1"/>
          <p:nvPr/>
        </p:nvSpPr>
        <p:spPr>
          <a:xfrm>
            <a:off x="4419600" y="2209800"/>
            <a:ext cx="10096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 times</a:t>
            </a:r>
            <a:endParaRPr/>
          </a:p>
        </p:txBody>
      </p:sp>
      <p:grpSp>
        <p:nvGrpSpPr>
          <p:cNvPr id="791" name="Google Shape;791;p55"/>
          <p:cNvGrpSpPr/>
          <p:nvPr/>
        </p:nvGrpSpPr>
        <p:grpSpPr>
          <a:xfrm>
            <a:off x="762000" y="5135562"/>
            <a:ext cx="7543800" cy="138112"/>
            <a:chOff x="1143000" y="5124450"/>
            <a:chExt cx="6488278" cy="102870"/>
          </a:xfrm>
        </p:grpSpPr>
        <p:cxnSp>
          <p:nvCxnSpPr>
            <p:cNvPr id="792" name="Google Shape;792;p55"/>
            <p:cNvCxnSpPr/>
            <p:nvPr/>
          </p:nvCxnSpPr>
          <p:spPr>
            <a:xfrm>
              <a:off x="1143000" y="5181600"/>
              <a:ext cx="1066800" cy="1588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miter lim="800000"/>
              <a:headEnd len="lg" w="lg" type="oval"/>
              <a:tailEnd len="med" w="med" type="stealth"/>
            </a:ln>
          </p:spPr>
        </p:cxnSp>
        <p:cxnSp>
          <p:nvCxnSpPr>
            <p:cNvPr id="793" name="Google Shape;793;p55"/>
            <p:cNvCxnSpPr/>
            <p:nvPr/>
          </p:nvCxnSpPr>
          <p:spPr>
            <a:xfrm>
              <a:off x="3276600" y="5181600"/>
              <a:ext cx="1066800" cy="1588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miter lim="800000"/>
              <a:headEnd len="lg" w="lg" type="oval"/>
              <a:tailEnd len="med" w="med" type="stealth"/>
            </a:ln>
          </p:spPr>
        </p:cxnSp>
        <p:cxnSp>
          <p:nvCxnSpPr>
            <p:cNvPr id="794" name="Google Shape;794;p55"/>
            <p:cNvCxnSpPr/>
            <p:nvPr/>
          </p:nvCxnSpPr>
          <p:spPr>
            <a:xfrm>
              <a:off x="4343400" y="5181600"/>
              <a:ext cx="1066800" cy="1588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miter lim="800000"/>
              <a:headEnd len="lg" w="lg" type="oval"/>
              <a:tailEnd len="med" w="med" type="stealth"/>
            </a:ln>
          </p:spPr>
        </p:cxnSp>
        <p:cxnSp>
          <p:nvCxnSpPr>
            <p:cNvPr id="795" name="Google Shape;795;p55"/>
            <p:cNvCxnSpPr/>
            <p:nvPr/>
          </p:nvCxnSpPr>
          <p:spPr>
            <a:xfrm>
              <a:off x="5410200" y="5181600"/>
              <a:ext cx="1066800" cy="1588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miter lim="800000"/>
              <a:headEnd len="lg" w="lg" type="oval"/>
              <a:tailEnd len="med" w="med" type="stealth"/>
            </a:ln>
          </p:spPr>
        </p:cxnSp>
        <p:cxnSp>
          <p:nvCxnSpPr>
            <p:cNvPr id="796" name="Google Shape;796;p55"/>
            <p:cNvCxnSpPr/>
            <p:nvPr/>
          </p:nvCxnSpPr>
          <p:spPr>
            <a:xfrm>
              <a:off x="6477000" y="5181600"/>
              <a:ext cx="1066800" cy="1588"/>
            </a:xfrm>
            <a:prstGeom prst="straightConnector1">
              <a:avLst/>
            </a:prstGeom>
            <a:noFill/>
            <a:ln cap="rnd" cmpd="sng" w="28575">
              <a:solidFill>
                <a:schemeClr val="dk1"/>
              </a:solidFill>
              <a:prstDash val="solid"/>
              <a:miter lim="800000"/>
              <a:headEnd len="lg" w="lg" type="oval"/>
              <a:tailEnd len="med" w="med" type="stealth"/>
            </a:ln>
          </p:spPr>
        </p:cxnSp>
        <p:cxnSp>
          <p:nvCxnSpPr>
            <p:cNvPr id="797" name="Google Shape;797;p55"/>
            <p:cNvCxnSpPr/>
            <p:nvPr/>
          </p:nvCxnSpPr>
          <p:spPr>
            <a:xfrm>
              <a:off x="2286000" y="5181600"/>
              <a:ext cx="914400" cy="15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98" name="Google Shape;798;p55"/>
            <p:cNvSpPr/>
            <p:nvPr/>
          </p:nvSpPr>
          <p:spPr>
            <a:xfrm>
              <a:off x="7513855" y="5124450"/>
              <a:ext cx="117423" cy="10287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99" name="Google Shape;799;p55"/>
          <p:cNvSpPr txBox="1"/>
          <p:nvPr/>
        </p:nvSpPr>
        <p:spPr>
          <a:xfrm>
            <a:off x="7766050" y="4800600"/>
            <a:ext cx="1073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(n+1)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(k)</a:t>
            </a:r>
            <a:endParaRPr/>
          </a:p>
        </p:txBody>
      </p:sp>
      <p:sp>
        <p:nvSpPr>
          <p:cNvPr id="800" name="Google Shape;800;p55"/>
          <p:cNvSpPr txBox="1"/>
          <p:nvPr/>
        </p:nvSpPr>
        <p:spPr>
          <a:xfrm>
            <a:off x="6511925" y="4800600"/>
            <a:ext cx="8794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(n)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(k)</a:t>
            </a:r>
            <a:endParaRPr/>
          </a:p>
        </p:txBody>
      </p:sp>
      <p:sp>
        <p:nvSpPr>
          <p:cNvPr id="801" name="Google Shape;801;p55"/>
          <p:cNvSpPr txBox="1"/>
          <p:nvPr/>
        </p:nvSpPr>
        <p:spPr>
          <a:xfrm>
            <a:off x="5218112" y="4800600"/>
            <a:ext cx="10302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(n-1)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(k)</a:t>
            </a:r>
            <a:endParaRPr/>
          </a:p>
        </p:txBody>
      </p:sp>
      <p:sp>
        <p:nvSpPr>
          <p:cNvPr id="802" name="Google Shape;802;p55"/>
          <p:cNvSpPr txBox="1"/>
          <p:nvPr/>
        </p:nvSpPr>
        <p:spPr>
          <a:xfrm>
            <a:off x="3998912" y="4800600"/>
            <a:ext cx="10302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(n-2)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(k)</a:t>
            </a:r>
            <a:endParaRPr/>
          </a:p>
        </p:txBody>
      </p:sp>
      <p:sp>
        <p:nvSpPr>
          <p:cNvPr id="803" name="Google Shape;803;p55"/>
          <p:cNvSpPr txBox="1"/>
          <p:nvPr/>
        </p:nvSpPr>
        <p:spPr>
          <a:xfrm>
            <a:off x="609600" y="4800600"/>
            <a:ext cx="3127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/>
          </a:p>
        </p:txBody>
      </p:sp>
      <p:sp>
        <p:nvSpPr>
          <p:cNvPr id="804" name="Google Shape;804;p55"/>
          <p:cNvSpPr txBox="1"/>
          <p:nvPr/>
        </p:nvSpPr>
        <p:spPr>
          <a:xfrm>
            <a:off x="1693862" y="4800600"/>
            <a:ext cx="6683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H(k)</a:t>
            </a:r>
            <a:endParaRPr/>
          </a:p>
        </p:txBody>
      </p:sp>
      <p:sp>
        <p:nvSpPr>
          <p:cNvPr id="805" name="Google Shape;805;p55"/>
          <p:cNvSpPr/>
          <p:nvPr/>
        </p:nvSpPr>
        <p:spPr>
          <a:xfrm>
            <a:off x="1951037" y="5151437"/>
            <a:ext cx="136525" cy="13652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6" name="Google Shape;806;p55"/>
          <p:cNvSpPr txBox="1"/>
          <p:nvPr/>
        </p:nvSpPr>
        <p:spPr>
          <a:xfrm>
            <a:off x="8001000" y="5410200"/>
            <a:ext cx="4699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vk</a:t>
            </a:r>
            <a:endParaRPr/>
          </a:p>
        </p:txBody>
      </p:sp>
      <p:grpSp>
        <p:nvGrpSpPr>
          <p:cNvPr id="807" name="Google Shape;807;p55"/>
          <p:cNvGrpSpPr/>
          <p:nvPr/>
        </p:nvGrpSpPr>
        <p:grpSpPr>
          <a:xfrm>
            <a:off x="6477000" y="5411787"/>
            <a:ext cx="966787" cy="596900"/>
            <a:chOff x="6477000" y="5410994"/>
            <a:chExt cx="966931" cy="597138"/>
          </a:xfrm>
        </p:grpSpPr>
        <p:cxnSp>
          <p:nvCxnSpPr>
            <p:cNvPr id="808" name="Google Shape;808;p55"/>
            <p:cNvCxnSpPr/>
            <p:nvPr/>
          </p:nvCxnSpPr>
          <p:spPr>
            <a:xfrm flipH="1" rot="5400000">
              <a:off x="6782594" y="5562600"/>
              <a:ext cx="304006" cy="79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809" name="Google Shape;809;p55"/>
            <p:cNvSpPr txBox="1"/>
            <p:nvPr/>
          </p:nvSpPr>
          <p:spPr>
            <a:xfrm>
              <a:off x="6477000" y="5638097"/>
              <a:ext cx="966931" cy="370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rgbClr val="7030A0"/>
                  </a:solidFill>
                  <a:latin typeface="Tahoma"/>
                  <a:ea typeface="Tahoma"/>
                  <a:cs typeface="Tahoma"/>
                  <a:sym typeface="Tahoma"/>
                </a:rPr>
                <a:t>pwd #1</a:t>
              </a:r>
              <a:endParaRPr/>
            </a:p>
          </p:txBody>
        </p:sp>
      </p:grpSp>
      <p:grpSp>
        <p:nvGrpSpPr>
          <p:cNvPr id="810" name="Google Shape;810;p55"/>
          <p:cNvGrpSpPr/>
          <p:nvPr/>
        </p:nvGrpSpPr>
        <p:grpSpPr>
          <a:xfrm>
            <a:off x="5257800" y="5410200"/>
            <a:ext cx="966787" cy="596900"/>
            <a:chOff x="6477000" y="5410994"/>
            <a:chExt cx="966931" cy="597138"/>
          </a:xfrm>
        </p:grpSpPr>
        <p:cxnSp>
          <p:nvCxnSpPr>
            <p:cNvPr id="811" name="Google Shape;811;p55"/>
            <p:cNvCxnSpPr/>
            <p:nvPr/>
          </p:nvCxnSpPr>
          <p:spPr>
            <a:xfrm flipH="1" rot="5400000">
              <a:off x="6782594" y="5562600"/>
              <a:ext cx="304006" cy="79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812" name="Google Shape;812;p55"/>
            <p:cNvSpPr txBox="1"/>
            <p:nvPr/>
          </p:nvSpPr>
          <p:spPr>
            <a:xfrm>
              <a:off x="6477000" y="5638098"/>
              <a:ext cx="966931" cy="37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rgbClr val="7030A0"/>
                  </a:solidFill>
                  <a:latin typeface="Tahoma"/>
                  <a:ea typeface="Tahoma"/>
                  <a:cs typeface="Tahoma"/>
                  <a:sym typeface="Tahoma"/>
                </a:rPr>
                <a:t>pwd #2</a:t>
              </a:r>
              <a:endParaRPr/>
            </a:p>
          </p:txBody>
        </p:sp>
      </p:grpSp>
      <p:grpSp>
        <p:nvGrpSpPr>
          <p:cNvPr id="813" name="Google Shape;813;p55"/>
          <p:cNvGrpSpPr/>
          <p:nvPr/>
        </p:nvGrpSpPr>
        <p:grpSpPr>
          <a:xfrm>
            <a:off x="3962400" y="5410200"/>
            <a:ext cx="966787" cy="596900"/>
            <a:chOff x="6477000" y="5410994"/>
            <a:chExt cx="966931" cy="597138"/>
          </a:xfrm>
        </p:grpSpPr>
        <p:cxnSp>
          <p:nvCxnSpPr>
            <p:cNvPr id="814" name="Google Shape;814;p55"/>
            <p:cNvCxnSpPr/>
            <p:nvPr/>
          </p:nvCxnSpPr>
          <p:spPr>
            <a:xfrm flipH="1" rot="5400000">
              <a:off x="6782594" y="5562600"/>
              <a:ext cx="304006" cy="79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815" name="Google Shape;815;p55"/>
            <p:cNvSpPr txBox="1"/>
            <p:nvPr/>
          </p:nvSpPr>
          <p:spPr>
            <a:xfrm>
              <a:off x="6477000" y="5638098"/>
              <a:ext cx="966931" cy="37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rgbClr val="7030A0"/>
                  </a:solidFill>
                  <a:latin typeface="Tahoma"/>
                  <a:ea typeface="Tahoma"/>
                  <a:cs typeface="Tahoma"/>
                  <a:sym typeface="Tahoma"/>
                </a:rPr>
                <a:t>pwd #3</a:t>
              </a:r>
              <a:endParaRPr/>
            </a:p>
          </p:txBody>
        </p:sp>
      </p:grpSp>
      <p:grpSp>
        <p:nvGrpSpPr>
          <p:cNvPr id="816" name="Google Shape;816;p55"/>
          <p:cNvGrpSpPr/>
          <p:nvPr/>
        </p:nvGrpSpPr>
        <p:grpSpPr>
          <a:xfrm>
            <a:off x="2774950" y="5407025"/>
            <a:ext cx="966787" cy="596900"/>
            <a:chOff x="6477000" y="5410994"/>
            <a:chExt cx="966931" cy="597138"/>
          </a:xfrm>
        </p:grpSpPr>
        <p:cxnSp>
          <p:nvCxnSpPr>
            <p:cNvPr id="817" name="Google Shape;817;p55"/>
            <p:cNvCxnSpPr/>
            <p:nvPr/>
          </p:nvCxnSpPr>
          <p:spPr>
            <a:xfrm flipH="1" rot="5400000">
              <a:off x="6782594" y="5562600"/>
              <a:ext cx="304006" cy="79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818" name="Google Shape;818;p55"/>
            <p:cNvSpPr txBox="1"/>
            <p:nvPr/>
          </p:nvSpPr>
          <p:spPr>
            <a:xfrm>
              <a:off x="6477000" y="5638098"/>
              <a:ext cx="966931" cy="37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Tahoma"/>
                <a:buNone/>
              </a:pPr>
              <a:r>
                <a:rPr b="1" i="0" lang="en-US" sz="1800" u="none">
                  <a:solidFill>
                    <a:srgbClr val="7030A0"/>
                  </a:solidFill>
                  <a:latin typeface="Tahoma"/>
                  <a:ea typeface="Tahoma"/>
                  <a:cs typeface="Tahoma"/>
                  <a:sym typeface="Tahoma"/>
                </a:rPr>
                <a:t>pwd #4</a:t>
              </a:r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6"/>
          <p:cNvSpPr/>
          <p:nvPr/>
        </p:nvSpPr>
        <p:spPr>
          <a:xfrm>
            <a:off x="0" y="2362200"/>
            <a:ext cx="9144000" cy="1752600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4" name="Google Shape;824;p56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S/Key system    </a:t>
            </a: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(public vk,  stateful)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825" name="Google Shape;825;p56"/>
          <p:cNvSpPr txBox="1"/>
          <p:nvPr>
            <p:ph idx="1" type="body"/>
          </p:nvPr>
        </p:nvSpPr>
        <p:spPr>
          <a:xfrm>
            <a:off x="228600" y="1828800"/>
            <a:ext cx="8686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Identification   (in detail):</a:t>
            </a:r>
            <a:endParaRPr/>
          </a:p>
          <a:p>
            <a:pPr indent="-282575" lvl="1" marL="39687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Prover (</a:t>
            </a:r>
            <a:r>
              <a:rPr b="1" i="0" lang="en-US" sz="22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sk=(k,i)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):    send  </a:t>
            </a:r>
            <a:r>
              <a:rPr b="1" i="0" lang="en-US" sz="22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t ← H</a:t>
            </a:r>
            <a:r>
              <a:rPr b="1" baseline="30000" i="0" lang="en-US" sz="22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(i) </a:t>
            </a:r>
            <a:r>
              <a:rPr b="1" i="0" lang="en-US" sz="22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(k)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   set  </a:t>
            </a:r>
            <a:r>
              <a:rPr b="1" i="0" lang="en-US" sz="22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sk ← (k, i-1)</a:t>
            </a:r>
            <a:endParaRPr/>
          </a:p>
          <a:p>
            <a:pPr indent="-282575" lvl="1" marL="396875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Verifier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vk=H</a:t>
            </a:r>
            <a:r>
              <a:rPr b="1" baseline="30000" i="0" lang="en-US" sz="24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(i+1)</a:t>
            </a:r>
            <a:r>
              <a:rPr b="1" i="0" lang="en-US" sz="24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(k)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if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H(t)=vk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vk←t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 output “yes”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●"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Notes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	vk can be made public;    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but need to generate new sk after n logins  (n ≈ 10</a:t>
            </a:r>
            <a:r>
              <a:rPr b="0" baseline="30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“Thm”:	S/Key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secure against eavesdropping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(public vk)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provided H is one-way on n-iterates</a:t>
            </a:r>
            <a:endParaRPr/>
          </a:p>
        </p:txBody>
      </p:sp>
      <p:sp>
        <p:nvSpPr>
          <p:cNvPr id="826" name="Google Shape;826;p56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7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SecurID  vs.  S/Key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832" name="Google Shape;832;p57"/>
          <p:cNvSpPr txBox="1"/>
          <p:nvPr>
            <p:ph idx="1" type="body"/>
          </p:nvPr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S/Key: 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vk,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number of auths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often implemented using pencil and paper</a:t>
            </a:r>
            <a:endParaRPr/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SecurID: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secret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vk,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unlimited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number of auths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often implemented using secure token</a:t>
            </a:r>
            <a:endParaRPr/>
          </a:p>
        </p:txBody>
      </p:sp>
      <p:sp>
        <p:nvSpPr>
          <p:cNvPr id="833" name="Google Shape;833;p57"/>
          <p:cNvSpPr txBox="1"/>
          <p:nvPr/>
        </p:nvSpPr>
        <p:spPr>
          <a:xfrm>
            <a:off x="8737600" y="6616700"/>
            <a:ext cx="355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fld id="{00000000-1234-1234-1234-123412341234}" type="slidenum"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Reading cookies on server   </a:t>
            </a:r>
            <a:r>
              <a:rPr b="0" i="0" lang="en-US" sz="2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(read SOP)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62" name="Google Shape;262;p6"/>
          <p:cNvSpPr txBox="1"/>
          <p:nvPr>
            <p:ph idx="1" type="body"/>
          </p:nvPr>
        </p:nvSpPr>
        <p:spPr>
          <a:xfrm>
            <a:off x="685800" y="3581400"/>
            <a:ext cx="84582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Browser sends all cookies in URL scope: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cookie-domain is domain-suffix of URL-domain, 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cookie-path is prefix of URL-path, 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[protocol=HTTPS  if cookie is “secure”]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Goal:   server only sees cookies in its scope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63" name="Google Shape;263;p6"/>
          <p:cNvGrpSpPr/>
          <p:nvPr/>
        </p:nvGrpSpPr>
        <p:grpSpPr>
          <a:xfrm>
            <a:off x="1066800" y="1828800"/>
            <a:ext cx="1524000" cy="1219200"/>
            <a:chOff x="1066800" y="1828800"/>
            <a:chExt cx="1524000" cy="1219200"/>
          </a:xfrm>
        </p:grpSpPr>
        <p:sp>
          <p:nvSpPr>
            <p:cNvPr id="264" name="Google Shape;264;p6"/>
            <p:cNvSpPr txBox="1"/>
            <p:nvPr/>
          </p:nvSpPr>
          <p:spPr>
            <a:xfrm>
              <a:off x="1447800" y="1828800"/>
              <a:ext cx="1128713" cy="838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1547813" y="1928813"/>
              <a:ext cx="914400" cy="60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00"/>
                </a:buClr>
                <a:buSzPts val="2000"/>
                <a:buFont typeface="Tahoma"/>
                <a:buNone/>
              </a:pPr>
              <a:r>
                <a:rPr b="1" i="0" lang="en-US" sz="2000" u="none">
                  <a:solidFill>
                    <a:srgbClr val="808000"/>
                  </a:solidFill>
                  <a:latin typeface="Tahoma"/>
                  <a:ea typeface="Tahoma"/>
                  <a:cs typeface="Tahoma"/>
                  <a:sym typeface="Tahoma"/>
                </a:rPr>
                <a:t>Browser</a:t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1066800" y="2667000"/>
              <a:ext cx="1524000" cy="228600"/>
            </a:xfrm>
            <a:prstGeom prst="parallelogram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" name="Google Shape;267;p6"/>
            <p:cNvSpPr txBox="1"/>
            <p:nvPr/>
          </p:nvSpPr>
          <p:spPr>
            <a:xfrm>
              <a:off x="1066800" y="2895600"/>
              <a:ext cx="1143000" cy="152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2190750" y="2662238"/>
              <a:ext cx="400050" cy="385762"/>
            </a:xfrm>
            <a:custGeom>
              <a:rect b="b" l="l" r="r" t="t"/>
              <a:pathLst>
                <a:path extrusionOk="0" h="243" w="252">
                  <a:moveTo>
                    <a:pt x="0" y="243"/>
                  </a:moveTo>
                  <a:lnTo>
                    <a:pt x="252" y="81"/>
                  </a:lnTo>
                  <a:lnTo>
                    <a:pt x="249" y="0"/>
                  </a:lnTo>
                  <a:lnTo>
                    <a:pt x="0" y="147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69" name="Google Shape;269;p6"/>
          <p:cNvSpPr/>
          <p:nvPr/>
        </p:nvSpPr>
        <p:spPr>
          <a:xfrm>
            <a:off x="6781800" y="1752600"/>
            <a:ext cx="1219200" cy="1271587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808000"/>
                </a:solidFill>
                <a:latin typeface="Tahoma"/>
                <a:ea typeface="Tahoma"/>
                <a:cs typeface="Tahoma"/>
                <a:sym typeface="Tahoma"/>
              </a:rPr>
              <a:t>Server</a:t>
            </a:r>
            <a:endParaRPr/>
          </a:p>
        </p:txBody>
      </p:sp>
      <p:sp>
        <p:nvSpPr>
          <p:cNvPr id="270" name="Google Shape;270;p6"/>
          <p:cNvSpPr txBox="1"/>
          <p:nvPr/>
        </p:nvSpPr>
        <p:spPr>
          <a:xfrm>
            <a:off x="2895600" y="2133600"/>
            <a:ext cx="3498850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808000"/>
                </a:solidFill>
                <a:latin typeface="Tahoma"/>
                <a:ea typeface="Tahoma"/>
                <a:cs typeface="Tahoma"/>
                <a:sym typeface="Tahoma"/>
              </a:rPr>
              <a:t>GET  //URL-domain/URL-path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808000"/>
                </a:solidFill>
                <a:latin typeface="Tahoma"/>
                <a:ea typeface="Tahoma"/>
                <a:cs typeface="Tahoma"/>
                <a:sym typeface="Tahoma"/>
              </a:rPr>
              <a:t>Cookie:  NAME = VALUE</a:t>
            </a:r>
            <a:endParaRPr/>
          </a:p>
        </p:txBody>
      </p:sp>
      <p:cxnSp>
        <p:nvCxnSpPr>
          <p:cNvPr id="271" name="Google Shape;271;p6"/>
          <p:cNvCxnSpPr/>
          <p:nvPr/>
        </p:nvCxnSpPr>
        <p:spPr>
          <a:xfrm>
            <a:off x="2590800" y="2055812"/>
            <a:ext cx="41910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"/>
          <p:cNvSpPr txBox="1"/>
          <p:nvPr>
            <p:ph type="title"/>
          </p:nvPr>
        </p:nvSpPr>
        <p:spPr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78" name="Google Shape;278;p7"/>
          <p:cNvSpPr txBox="1"/>
          <p:nvPr>
            <p:ph idx="1" type="body"/>
          </p:nvPr>
        </p:nvSpPr>
        <p:spPr>
          <a:xfrm>
            <a:off x="228600" y="4572000"/>
            <a:ext cx="3810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http://checkout.site.com/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http://login.site.com/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https://login.site.com/</a:t>
            </a:r>
            <a:endParaRPr/>
          </a:p>
          <a:p>
            <a:pPr indent="-17526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9" name="Google Shape;279;p7"/>
          <p:cNvSpPr txBox="1"/>
          <p:nvPr/>
        </p:nvSpPr>
        <p:spPr>
          <a:xfrm>
            <a:off x="990600" y="1676400"/>
            <a:ext cx="3768725" cy="2308225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cookie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 = </a:t>
            </a:r>
            <a:r>
              <a:rPr b="1" i="0" lang="en-US" sz="2400" u="none">
                <a:solidFill>
                  <a:srgbClr val="BA9921"/>
                </a:solidFill>
                <a:latin typeface="Tahoma"/>
                <a:ea typeface="Tahoma"/>
                <a:cs typeface="Tahoma"/>
                <a:sym typeface="Tahoma"/>
              </a:rPr>
              <a:t>userid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= </a:t>
            </a:r>
            <a:r>
              <a:rPr b="0" i="0" lang="en-US" sz="2400" u="none">
                <a:solidFill>
                  <a:srgbClr val="BA9921"/>
                </a:solidFill>
                <a:latin typeface="Tahoma"/>
                <a:ea typeface="Tahoma"/>
                <a:cs typeface="Tahoma"/>
                <a:sym typeface="Tahoma"/>
              </a:rPr>
              <a:t>u1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domain = </a:t>
            </a:r>
            <a:r>
              <a:rPr b="1" i="0" lang="en-US" sz="2400" u="none">
                <a:solidFill>
                  <a:srgbClr val="BA9921"/>
                </a:solidFill>
                <a:latin typeface="Tahoma"/>
                <a:ea typeface="Tahoma"/>
                <a:cs typeface="Tahoma"/>
                <a:sym typeface="Tahoma"/>
              </a:rPr>
              <a:t>login.site.com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 = </a:t>
            </a:r>
            <a:r>
              <a:rPr b="1" i="0" lang="en-US" sz="2400" u="none">
                <a:solidFill>
                  <a:srgbClr val="BA992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secure</a:t>
            </a:r>
            <a:endParaRPr/>
          </a:p>
        </p:txBody>
      </p:sp>
      <p:sp>
        <p:nvSpPr>
          <p:cNvPr id="280" name="Google Shape;280;p7"/>
          <p:cNvSpPr txBox="1"/>
          <p:nvPr/>
        </p:nvSpPr>
        <p:spPr>
          <a:xfrm>
            <a:off x="5151437" y="1676400"/>
            <a:ext cx="3000375" cy="2308225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cookie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 = </a:t>
            </a:r>
            <a:r>
              <a:rPr b="1" i="0" lang="en-US" sz="2400" u="none">
                <a:solidFill>
                  <a:srgbClr val="BA9921"/>
                </a:solidFill>
                <a:latin typeface="Tahoma"/>
                <a:ea typeface="Tahoma"/>
                <a:cs typeface="Tahoma"/>
                <a:sym typeface="Tahoma"/>
              </a:rPr>
              <a:t>userid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= </a:t>
            </a:r>
            <a:r>
              <a:rPr b="0" i="0" lang="en-US" sz="2400" u="none">
                <a:solidFill>
                  <a:srgbClr val="BA9921"/>
                </a:solidFill>
                <a:latin typeface="Tahoma"/>
                <a:ea typeface="Tahoma"/>
                <a:cs typeface="Tahoma"/>
                <a:sym typeface="Tahoma"/>
              </a:rPr>
              <a:t>u2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domain = </a:t>
            </a:r>
            <a:r>
              <a:rPr b="1" i="0" lang="en-US" sz="2400" u="none">
                <a:solidFill>
                  <a:srgbClr val="BA9921"/>
                </a:solidFill>
                <a:latin typeface="Tahoma"/>
                <a:ea typeface="Tahoma"/>
                <a:cs typeface="Tahoma"/>
                <a:sym typeface="Tahoma"/>
              </a:rPr>
              <a:t>.site.com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 = </a:t>
            </a:r>
            <a:r>
              <a:rPr b="1" i="0" lang="en-US" sz="2400" u="none">
                <a:solidFill>
                  <a:srgbClr val="BA9921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non-secure</a:t>
            </a:r>
            <a:endParaRPr/>
          </a:p>
        </p:txBody>
      </p:sp>
      <p:sp>
        <p:nvSpPr>
          <p:cNvPr id="281" name="Google Shape;281;p7"/>
          <p:cNvSpPr txBox="1"/>
          <p:nvPr/>
        </p:nvSpPr>
        <p:spPr>
          <a:xfrm>
            <a:off x="3429000" y="1143000"/>
            <a:ext cx="35020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both set by  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login.site.com</a:t>
            </a:r>
            <a:endParaRPr/>
          </a:p>
        </p:txBody>
      </p:sp>
      <p:sp>
        <p:nvSpPr>
          <p:cNvPr id="282" name="Google Shape;282;p7"/>
          <p:cNvSpPr txBox="1"/>
          <p:nvPr/>
        </p:nvSpPr>
        <p:spPr>
          <a:xfrm>
            <a:off x="4343400" y="4572000"/>
            <a:ext cx="4799012" cy="14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cookie: userid=u2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cookie: userid=u2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cookie: userid=u1; userid=u2</a:t>
            </a:r>
            <a:endParaRPr/>
          </a:p>
        </p:txBody>
      </p:sp>
      <p:sp>
        <p:nvSpPr>
          <p:cNvPr id="283" name="Google Shape;283;p7"/>
          <p:cNvSpPr txBox="1"/>
          <p:nvPr/>
        </p:nvSpPr>
        <p:spPr>
          <a:xfrm>
            <a:off x="6172200" y="6019800"/>
            <a:ext cx="2019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(arbitrary order)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/>
          <p:nvPr>
            <p:ph type="title"/>
          </p:nvPr>
        </p:nvSpPr>
        <p:spPr>
          <a:xfrm>
            <a:off x="381000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Client side read/write:     </a:t>
            </a:r>
            <a:r>
              <a:rPr b="0" i="0" lang="en-US" sz="3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document.cookie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90" name="Google Shape;290;p8"/>
          <p:cNvSpPr txBox="1"/>
          <p:nvPr>
            <p:ph idx="1" type="body"/>
          </p:nvPr>
        </p:nvSpPr>
        <p:spPr>
          <a:xfrm>
            <a:off x="685800" y="16764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Setting a cookie in Javascript: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	 document.cookie = “name=value;  expires=…; ”</a:t>
            </a:r>
            <a:endParaRPr/>
          </a:p>
          <a:p>
            <a:pPr indent="-17526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7030A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Reading a cookie:	   </a:t>
            </a:r>
            <a:r>
              <a:rPr b="0" i="0" lang="en-US" sz="2400" u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alert(document.cookie)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prints</a:t>
            </a:r>
            <a:r>
              <a:rPr b="0" i="0" lang="en-US" sz="2400" u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containing all cookies available for 	document   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(based on [protocol], domain, path)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526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Deleting a cookie: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400" u="none">
                <a:solidFill>
                  <a:srgbClr val="7030A0"/>
                </a:solidFill>
                <a:latin typeface="Tahoma"/>
                <a:ea typeface="Tahoma"/>
                <a:cs typeface="Tahoma"/>
                <a:sym typeface="Tahoma"/>
              </a:rPr>
              <a:t>document.cookie =  “name=;  expires= Thu, 01-Jan-70”</a:t>
            </a:r>
            <a:endParaRPr/>
          </a:p>
        </p:txBody>
      </p:sp>
      <p:sp>
        <p:nvSpPr>
          <p:cNvPr id="291" name="Google Shape;291;p8"/>
          <p:cNvSpPr txBox="1"/>
          <p:nvPr/>
        </p:nvSpPr>
        <p:spPr>
          <a:xfrm>
            <a:off x="457200" y="6248400"/>
            <a:ext cx="83534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document.cookie often used to customize page in Javascript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"/>
          <p:cNvSpPr txBox="1"/>
          <p:nvPr/>
        </p:nvSpPr>
        <p:spPr>
          <a:xfrm>
            <a:off x="1524000" y="1828800"/>
            <a:ext cx="611028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javascript:  alert(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document.cookie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pic>
        <p:nvPicPr>
          <p:cNvPr id="297" name="Google Shape;297;p9"/>
          <p:cNvPicPr preferRelativeResize="0"/>
          <p:nvPr/>
        </p:nvPicPr>
        <p:blipFill rotWithShape="1">
          <a:blip r:embed="rId3">
            <a:alphaModFix/>
          </a:blip>
          <a:srcRect b="41667" l="19530" r="19531" t="37500"/>
          <a:stretch/>
        </p:blipFill>
        <p:spPr>
          <a:xfrm>
            <a:off x="808037" y="2743200"/>
            <a:ext cx="8031162" cy="205898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9"/>
          <p:cNvSpPr/>
          <p:nvPr/>
        </p:nvSpPr>
        <p:spPr>
          <a:xfrm>
            <a:off x="2365375" y="1039812"/>
            <a:ext cx="1765300" cy="852487"/>
          </a:xfrm>
          <a:custGeom>
            <a:rect b="b" l="l" r="r" t="t"/>
            <a:pathLst>
              <a:path extrusionOk="0" h="851338" w="1765738">
                <a:moveTo>
                  <a:pt x="1765738" y="0"/>
                </a:moveTo>
                <a:cubicBezTo>
                  <a:pt x="1313793" y="63062"/>
                  <a:pt x="861848" y="126124"/>
                  <a:pt x="567558" y="268014"/>
                </a:cubicBezTo>
                <a:cubicBezTo>
                  <a:pt x="273268" y="409904"/>
                  <a:pt x="136634" y="630621"/>
                  <a:pt x="0" y="851338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p9"/>
          <p:cNvSpPr txBox="1"/>
          <p:nvPr/>
        </p:nvSpPr>
        <p:spPr>
          <a:xfrm>
            <a:off x="4114800" y="762000"/>
            <a:ext cx="18303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Javascript URL</a:t>
            </a:r>
            <a:endParaRPr/>
          </a:p>
        </p:txBody>
      </p:sp>
      <p:sp>
        <p:nvSpPr>
          <p:cNvPr id="300" name="Google Shape;300;p9"/>
          <p:cNvSpPr txBox="1"/>
          <p:nvPr/>
        </p:nvSpPr>
        <p:spPr>
          <a:xfrm>
            <a:off x="2362200" y="5562600"/>
            <a:ext cx="48387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Displays all cookies for current document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2010-04-26T22:06:19Z</dcterms:created>
  <dc:creator>Dan Boneh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str/>
  </property>
  <property fmtid="{D5CDD505-2E9C-101B-9397-08002B2CF9AE}" pid="8" name="HomePage">
    <vt:lpstr/>
  </property>
  <property fmtid="{D5CDD505-2E9C-101B-9397-08002B2CF9AE}" pid="9" name="Other">
    <vt:lp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str>C:\Documents\cs242\notes\web-slides</vt:lpstr>
  </property>
</Properties>
</file>