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embeddedFontLst>
    <p:embeddedFont>
      <p:font typeface="Tahoma"/>
      <p:regular r:id="rId53"/>
      <p:bold r:id="rId54"/>
    </p:embeddedFont>
    <p:embeddedFont>
      <p:font typeface="Noto Sans Symbols"/>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Tahoma-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otoSansSymbols-regular.fntdata"/><Relationship Id="rId10" Type="http://schemas.openxmlformats.org/officeDocument/2006/relationships/slide" Target="slides/slide5.xml"/><Relationship Id="rId54" Type="http://schemas.openxmlformats.org/officeDocument/2006/relationships/font" Target="fonts/Tahoma-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NotoSansSymbol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 name="Google Shape;8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1" name="Google Shape;38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7" name="Google Shape;3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6" name="Google Shape;4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4" name="Google Shape;46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4" name="Google Shape;4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1" name="Google Shape;50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2" name="Google Shape;50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1" name="Google Shape;5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7" name="Google Shape;53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8" name="Google Shape;55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5" name="Google Shape;5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4" name="Google Shape;59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1" name="Google Shape;61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7" name="Google Shape;62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0" name="Google Shape;65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7" name="Google Shape;66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3" name="Google Shape;68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0" name="Google Shape;70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6" name="Google Shape;71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1" name="Google Shape;73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2" name="Google Shape;73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8" name="Google Shape;74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7" name="Google Shape;76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2" name="Google Shape;78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3" name="Google Shape;78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8" name="Google Shape;79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9" name="Google Shape;799;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4" name="Google Shape;81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1" name="Google Shape;83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2" name="Google Shape;83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3" name="Google Shape;8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4" name="Google Shape;84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3" name="Google Shape;13;p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14" name="Google Shape;14;p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560"/>
              </a:spcBef>
              <a:spcAft>
                <a:spcPts val="0"/>
              </a:spcAft>
              <a:buClr>
                <a:schemeClr val="folHlink"/>
              </a:buClr>
              <a:buSzPts val="1680"/>
              <a:buFont typeface="Noto Sans Symbols"/>
              <a:buChar char="■"/>
              <a:defRPr b="0" i="0" sz="2800" u="none" cap="none" strike="noStrike">
                <a:solidFill>
                  <a:schemeClr val="dk1"/>
                </a:solidFill>
                <a:latin typeface="Tahoma"/>
                <a:ea typeface="Tahoma"/>
                <a:cs typeface="Tahoma"/>
                <a:sym typeface="Tahoma"/>
              </a:defRPr>
            </a:lvl1pPr>
            <a:lvl2pPr indent="-312419" lvl="1" marL="914400" marR="0" rtl="0" algn="l">
              <a:spcBef>
                <a:spcPts val="480"/>
              </a:spcBef>
              <a:spcAft>
                <a:spcPts val="0"/>
              </a:spcAft>
              <a:buClr>
                <a:schemeClr val="hlink"/>
              </a:buClr>
              <a:buSzPts val="1320"/>
              <a:buFont typeface="Noto Sans Symbols"/>
              <a:buChar char="■"/>
              <a:defRPr b="0" i="0" sz="2400" u="none" cap="none" strike="noStrike">
                <a:solidFill>
                  <a:schemeClr val="dk1"/>
                </a:solidFill>
                <a:latin typeface="Tahoma"/>
                <a:ea typeface="Tahoma"/>
                <a:cs typeface="Tahoma"/>
                <a:sym typeface="Tahom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Tahoma"/>
                <a:ea typeface="Tahoma"/>
                <a:cs typeface="Tahoma"/>
                <a:sym typeface="Tahoma"/>
              </a:defRPr>
            </a:lvl3pPr>
            <a:lvl4pPr indent="-291464" lvl="3" marL="1828800" marR="0" rtl="0" algn="l">
              <a:spcBef>
                <a:spcPts val="360"/>
              </a:spcBef>
              <a:spcAft>
                <a:spcPts val="0"/>
              </a:spcAft>
              <a:buClr>
                <a:schemeClr val="accent2"/>
              </a:buClr>
              <a:buSzPts val="990"/>
              <a:buFont typeface="Noto Sans Symbols"/>
              <a:buChar char="■"/>
              <a:defRPr b="0" i="0" sz="1800" u="none" cap="none" strike="noStrike">
                <a:solidFill>
                  <a:schemeClr val="dk1"/>
                </a:solidFill>
                <a:latin typeface="Tahoma"/>
                <a:ea typeface="Tahoma"/>
                <a:cs typeface="Tahoma"/>
                <a:sym typeface="Tahoma"/>
              </a:defRPr>
            </a:lvl4pPr>
            <a:lvl5pPr indent="-285750" lvl="4" marL="22860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5pPr>
            <a:lvl6pPr indent="-285750" lvl="5" marL="27432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6pPr>
            <a:lvl7pPr indent="-285750" lvl="6" marL="32004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7pPr>
            <a:lvl8pPr indent="-285750" lvl="7" marL="36576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8pPr>
            <a:lvl9pPr indent="-285750" lvl="8" marL="4114800" marR="0" rtl="0" algn="l">
              <a:spcBef>
                <a:spcPts val="360"/>
              </a:spcBef>
              <a:spcAft>
                <a:spcPts val="0"/>
              </a:spcAft>
              <a:buClr>
                <a:schemeClr val="accent1"/>
              </a:buClr>
              <a:buSzPts val="900"/>
              <a:buFont typeface="Noto Sans Symbols"/>
              <a:buChar char="■"/>
              <a:defRPr b="0" i="0" sz="1800" u="none" cap="none" strike="noStrike">
                <a:solidFill>
                  <a:schemeClr val="dk1"/>
                </a:solidFill>
                <a:latin typeface="Tahoma"/>
                <a:ea typeface="Tahoma"/>
                <a:cs typeface="Tahoma"/>
                <a:sym typeface="Tahoma"/>
              </a:defRPr>
            </a:lvl9pPr>
          </a:lstStyle>
          <a:p/>
        </p:txBody>
      </p:sp>
      <p:sp>
        <p:nvSpPr>
          <p:cNvPr id="15" name="Google Shape;15;p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i="0" sz="1200" u="none" cap="none" strike="noStrike">
                <a:solidFill>
                  <a:schemeClr val="lt2"/>
                </a:solidFill>
                <a:latin typeface="Arial"/>
                <a:ea typeface="Arial"/>
                <a:cs typeface="Arial"/>
                <a:sym typeface="Arial"/>
              </a:defRPr>
            </a:lvl1pPr>
            <a:lvl2pPr indent="0" lvl="1" marL="0" algn="l">
              <a:spcBef>
                <a:spcPts val="0"/>
              </a:spcBef>
              <a:spcAft>
                <a:spcPts val="0"/>
              </a:spcAft>
              <a:buNone/>
              <a:defRPr b="1" i="0" sz="1200" u="none" cap="none" strike="noStrike">
                <a:solidFill>
                  <a:schemeClr val="lt2"/>
                </a:solidFill>
                <a:latin typeface="Arial"/>
                <a:ea typeface="Arial"/>
                <a:cs typeface="Arial"/>
                <a:sym typeface="Arial"/>
              </a:defRPr>
            </a:lvl2pPr>
            <a:lvl3pPr indent="0" lvl="2" marL="0" algn="l">
              <a:spcBef>
                <a:spcPts val="0"/>
              </a:spcBef>
              <a:spcAft>
                <a:spcPts val="0"/>
              </a:spcAft>
              <a:buNone/>
              <a:defRPr b="1" i="0" sz="1200" u="none" cap="none" strike="noStrike">
                <a:solidFill>
                  <a:schemeClr val="lt2"/>
                </a:solidFill>
                <a:latin typeface="Arial"/>
                <a:ea typeface="Arial"/>
                <a:cs typeface="Arial"/>
                <a:sym typeface="Arial"/>
              </a:defRPr>
            </a:lvl3pPr>
            <a:lvl4pPr indent="0" lvl="3" marL="0" algn="l">
              <a:spcBef>
                <a:spcPts val="0"/>
              </a:spcBef>
              <a:spcAft>
                <a:spcPts val="0"/>
              </a:spcAft>
              <a:buNone/>
              <a:defRPr b="1" i="0" sz="1200" u="none" cap="none" strike="noStrike">
                <a:solidFill>
                  <a:schemeClr val="lt2"/>
                </a:solidFill>
                <a:latin typeface="Arial"/>
                <a:ea typeface="Arial"/>
                <a:cs typeface="Arial"/>
                <a:sym typeface="Arial"/>
              </a:defRPr>
            </a:lvl4pPr>
            <a:lvl5pPr indent="0" lvl="4" marL="0" algn="l">
              <a:spcBef>
                <a:spcPts val="0"/>
              </a:spcBef>
              <a:spcAft>
                <a:spcPts val="0"/>
              </a:spcAft>
              <a:buNone/>
              <a:defRPr b="1" i="0" sz="1200" u="none" cap="none" strike="noStrike">
                <a:solidFill>
                  <a:schemeClr val="lt2"/>
                </a:solidFill>
                <a:latin typeface="Arial"/>
                <a:ea typeface="Arial"/>
                <a:cs typeface="Arial"/>
                <a:sym typeface="Arial"/>
              </a:defRPr>
            </a:lvl5pPr>
            <a:lvl6pPr indent="0" lvl="5" marL="0" algn="l">
              <a:spcBef>
                <a:spcPts val="0"/>
              </a:spcBef>
              <a:spcAft>
                <a:spcPts val="0"/>
              </a:spcAft>
              <a:buNone/>
              <a:defRPr b="1" i="0" sz="1200" u="none" cap="none" strike="noStrike">
                <a:solidFill>
                  <a:schemeClr val="lt2"/>
                </a:solidFill>
                <a:latin typeface="Arial"/>
                <a:ea typeface="Arial"/>
                <a:cs typeface="Arial"/>
                <a:sym typeface="Arial"/>
              </a:defRPr>
            </a:lvl6pPr>
            <a:lvl7pPr indent="0" lvl="6" marL="0" algn="l">
              <a:spcBef>
                <a:spcPts val="0"/>
              </a:spcBef>
              <a:spcAft>
                <a:spcPts val="0"/>
              </a:spcAft>
              <a:buNone/>
              <a:defRPr b="1" i="0" sz="1200" u="none" cap="none" strike="noStrike">
                <a:solidFill>
                  <a:schemeClr val="lt2"/>
                </a:solidFill>
                <a:latin typeface="Arial"/>
                <a:ea typeface="Arial"/>
                <a:cs typeface="Arial"/>
                <a:sym typeface="Arial"/>
              </a:defRPr>
            </a:lvl7pPr>
            <a:lvl8pPr indent="0" lvl="7" marL="0" algn="l">
              <a:spcBef>
                <a:spcPts val="0"/>
              </a:spcBef>
              <a:spcAft>
                <a:spcPts val="0"/>
              </a:spcAft>
              <a:buNone/>
              <a:defRPr b="1" i="0" sz="1200" u="none" cap="none" strike="noStrike">
                <a:solidFill>
                  <a:schemeClr val="lt2"/>
                </a:solidFill>
                <a:latin typeface="Arial"/>
                <a:ea typeface="Arial"/>
                <a:cs typeface="Arial"/>
                <a:sym typeface="Arial"/>
              </a:defRPr>
            </a:lvl8pPr>
            <a:lvl9pPr indent="0" lvl="8" marL="0" algn="l">
              <a:spcBef>
                <a:spcPts val="0"/>
              </a:spcBef>
              <a:spcAft>
                <a:spcPts val="0"/>
              </a:spcAft>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1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66" name="Google Shape;66;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67" name="Google Shape;67;p1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2"/>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70" name="Google Shape;7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71" name="Google Shape;71;p1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i="0" sz="1200" u="none" cap="none" strike="noStrike">
                <a:solidFill>
                  <a:schemeClr val="lt2"/>
                </a:solidFill>
                <a:latin typeface="Arial"/>
                <a:ea typeface="Arial"/>
                <a:cs typeface="Arial"/>
                <a:sym typeface="Arial"/>
              </a:defRPr>
            </a:lvl1pPr>
            <a:lvl2pPr indent="0" lvl="1" marL="0" algn="l">
              <a:spcBef>
                <a:spcPts val="0"/>
              </a:spcBef>
              <a:spcAft>
                <a:spcPts val="0"/>
              </a:spcAft>
              <a:buNone/>
              <a:defRPr b="1" i="0" sz="1200" u="none" cap="none" strike="noStrike">
                <a:solidFill>
                  <a:schemeClr val="lt2"/>
                </a:solidFill>
                <a:latin typeface="Arial"/>
                <a:ea typeface="Arial"/>
                <a:cs typeface="Arial"/>
                <a:sym typeface="Arial"/>
              </a:defRPr>
            </a:lvl2pPr>
            <a:lvl3pPr indent="0" lvl="2" marL="0" algn="l">
              <a:spcBef>
                <a:spcPts val="0"/>
              </a:spcBef>
              <a:spcAft>
                <a:spcPts val="0"/>
              </a:spcAft>
              <a:buNone/>
              <a:defRPr b="1" i="0" sz="1200" u="none" cap="none" strike="noStrike">
                <a:solidFill>
                  <a:schemeClr val="lt2"/>
                </a:solidFill>
                <a:latin typeface="Arial"/>
                <a:ea typeface="Arial"/>
                <a:cs typeface="Arial"/>
                <a:sym typeface="Arial"/>
              </a:defRPr>
            </a:lvl3pPr>
            <a:lvl4pPr indent="0" lvl="3" marL="0" algn="l">
              <a:spcBef>
                <a:spcPts val="0"/>
              </a:spcBef>
              <a:spcAft>
                <a:spcPts val="0"/>
              </a:spcAft>
              <a:buNone/>
              <a:defRPr b="1" i="0" sz="1200" u="none" cap="none" strike="noStrike">
                <a:solidFill>
                  <a:schemeClr val="lt2"/>
                </a:solidFill>
                <a:latin typeface="Arial"/>
                <a:ea typeface="Arial"/>
                <a:cs typeface="Arial"/>
                <a:sym typeface="Arial"/>
              </a:defRPr>
            </a:lvl4pPr>
            <a:lvl5pPr indent="0" lvl="4" marL="0" algn="l">
              <a:spcBef>
                <a:spcPts val="0"/>
              </a:spcBef>
              <a:spcAft>
                <a:spcPts val="0"/>
              </a:spcAft>
              <a:buNone/>
              <a:defRPr b="1" i="0" sz="1200" u="none" cap="none" strike="noStrike">
                <a:solidFill>
                  <a:schemeClr val="lt2"/>
                </a:solidFill>
                <a:latin typeface="Arial"/>
                <a:ea typeface="Arial"/>
                <a:cs typeface="Arial"/>
                <a:sym typeface="Arial"/>
              </a:defRPr>
            </a:lvl5pPr>
            <a:lvl6pPr indent="0" lvl="5" marL="0" algn="l">
              <a:spcBef>
                <a:spcPts val="0"/>
              </a:spcBef>
              <a:spcAft>
                <a:spcPts val="0"/>
              </a:spcAft>
              <a:buNone/>
              <a:defRPr b="1" i="0" sz="1200" u="none" cap="none" strike="noStrike">
                <a:solidFill>
                  <a:schemeClr val="lt2"/>
                </a:solidFill>
                <a:latin typeface="Arial"/>
                <a:ea typeface="Arial"/>
                <a:cs typeface="Arial"/>
                <a:sym typeface="Arial"/>
              </a:defRPr>
            </a:lvl6pPr>
            <a:lvl7pPr indent="0" lvl="6" marL="0" algn="l">
              <a:spcBef>
                <a:spcPts val="0"/>
              </a:spcBef>
              <a:spcAft>
                <a:spcPts val="0"/>
              </a:spcAft>
              <a:buNone/>
              <a:defRPr b="1" i="0" sz="1200" u="none" cap="none" strike="noStrike">
                <a:solidFill>
                  <a:schemeClr val="lt2"/>
                </a:solidFill>
                <a:latin typeface="Arial"/>
                <a:ea typeface="Arial"/>
                <a:cs typeface="Arial"/>
                <a:sym typeface="Arial"/>
              </a:defRPr>
            </a:lvl7pPr>
            <a:lvl8pPr indent="0" lvl="7" marL="0" algn="l">
              <a:spcBef>
                <a:spcPts val="0"/>
              </a:spcBef>
              <a:spcAft>
                <a:spcPts val="0"/>
              </a:spcAft>
              <a:buNone/>
              <a:defRPr b="1" i="0" sz="1200" u="none" cap="none" strike="noStrike">
                <a:solidFill>
                  <a:schemeClr val="lt2"/>
                </a:solidFill>
                <a:latin typeface="Arial"/>
                <a:ea typeface="Arial"/>
                <a:cs typeface="Arial"/>
                <a:sym typeface="Arial"/>
              </a:defRPr>
            </a:lvl8pPr>
            <a:lvl9pPr indent="0" lvl="8" marL="0" algn="l">
              <a:spcBef>
                <a:spcPts val="0"/>
              </a:spcBef>
              <a:spcAft>
                <a:spcPts val="0"/>
              </a:spcAft>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grpSp>
        <p:nvGrpSpPr>
          <p:cNvPr id="19" name="Google Shape;19;p4"/>
          <p:cNvGrpSpPr/>
          <p:nvPr/>
        </p:nvGrpSpPr>
        <p:grpSpPr>
          <a:xfrm>
            <a:off x="0" y="2438400"/>
            <a:ext cx="9009063" cy="1052513"/>
            <a:chOff x="0" y="1536"/>
            <a:chExt cx="5675" cy="663"/>
          </a:xfrm>
        </p:grpSpPr>
        <p:grpSp>
          <p:nvGrpSpPr>
            <p:cNvPr id="20" name="Google Shape;20;p4"/>
            <p:cNvGrpSpPr/>
            <p:nvPr/>
          </p:nvGrpSpPr>
          <p:grpSpPr>
            <a:xfrm>
              <a:off x="183" y="1604"/>
              <a:ext cx="448" cy="299"/>
              <a:chOff x="720" y="336"/>
              <a:chExt cx="624" cy="432"/>
            </a:xfrm>
          </p:grpSpPr>
          <p:sp>
            <p:nvSpPr>
              <p:cNvPr id="21" name="Google Shape;21;p4"/>
              <p:cNvSpPr/>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
            <p:nvSpPr>
              <p:cNvPr id="22" name="Google Shape;22;p4"/>
              <p:cNvSpPr/>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grpSp>
        <p:grpSp>
          <p:nvGrpSpPr>
            <p:cNvPr id="23" name="Google Shape;23;p4"/>
            <p:cNvGrpSpPr/>
            <p:nvPr/>
          </p:nvGrpSpPr>
          <p:grpSpPr>
            <a:xfrm>
              <a:off x="261" y="1870"/>
              <a:ext cx="465" cy="299"/>
              <a:chOff x="912" y="2640"/>
              <a:chExt cx="672" cy="432"/>
            </a:xfrm>
          </p:grpSpPr>
          <p:sp>
            <p:nvSpPr>
              <p:cNvPr id="24" name="Google Shape;24;p4"/>
              <p:cNvSpPr/>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
            <p:nvSpPr>
              <p:cNvPr id="25" name="Google Shape;25;p4"/>
              <p:cNvSpPr/>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grpSp>
        <p:sp>
          <p:nvSpPr>
            <p:cNvPr id="26" name="Google Shape;26;p4"/>
            <p:cNvSpPr/>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
          <p:nvSpPr>
            <p:cNvPr id="27" name="Google Shape;27;p4"/>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sp>
          <p:nvSpPr>
            <p:cNvPr id="28" name="Google Shape;28;p4"/>
            <p:cNvSpPr/>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latin typeface="Arial"/>
                <a:ea typeface="Arial"/>
                <a:cs typeface="Arial"/>
                <a:sym typeface="Arial"/>
              </a:endParaRPr>
            </a:p>
          </p:txBody>
        </p:sp>
      </p:grpSp>
      <p:sp>
        <p:nvSpPr>
          <p:cNvPr id="29" name="Google Shape;29;p4"/>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0" name="Google Shape;30;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folHlink"/>
              </a:buClr>
              <a:buSzPts val="1920"/>
              <a:buFont typeface="Noto Sans Symbols"/>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1" name="Google Shape;31;p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sz="1400">
                <a:solidFill>
                  <a:schemeClr val="lt2"/>
                </a:solidFill>
                <a:latin typeface="Tahoma"/>
                <a:ea typeface="Tahoma"/>
                <a:cs typeface="Tahoma"/>
                <a:sym typeface="Tahoma"/>
              </a:defRPr>
            </a:lvl1pPr>
            <a:lvl2pPr lvl="1" marR="0" rtl="0" algn="l">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2" name="Google Shape;32;p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sz="1400">
                <a:solidFill>
                  <a:schemeClr val="lt2"/>
                </a:solidFill>
                <a:latin typeface="Tahoma"/>
                <a:ea typeface="Tahoma"/>
                <a:cs typeface="Tahoma"/>
                <a:sym typeface="Tahoma"/>
              </a:defRPr>
            </a:lvl1pPr>
            <a:lvl2pPr lvl="1" marR="0" rtl="0" algn="l">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33" name="Google Shape;33;p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400">
                <a:solidFill>
                  <a:schemeClr val="lt2"/>
                </a:solidFill>
                <a:latin typeface="Tahoma"/>
                <a:ea typeface="Tahoma"/>
                <a:cs typeface="Tahoma"/>
                <a:sym typeface="Tahoma"/>
              </a:defRPr>
            </a:lvl1pPr>
            <a:lvl2pPr indent="0" lvl="1" marL="0" algn="r">
              <a:spcBef>
                <a:spcPts val="0"/>
              </a:spcBef>
              <a:spcAft>
                <a:spcPts val="0"/>
              </a:spcAft>
              <a:buNone/>
              <a:defRPr b="0" sz="1400">
                <a:solidFill>
                  <a:schemeClr val="lt2"/>
                </a:solidFill>
                <a:latin typeface="Tahoma"/>
                <a:ea typeface="Tahoma"/>
                <a:cs typeface="Tahoma"/>
                <a:sym typeface="Tahoma"/>
              </a:defRPr>
            </a:lvl2pPr>
            <a:lvl3pPr indent="0" lvl="2" marL="0" algn="r">
              <a:spcBef>
                <a:spcPts val="0"/>
              </a:spcBef>
              <a:spcAft>
                <a:spcPts val="0"/>
              </a:spcAft>
              <a:buNone/>
              <a:defRPr b="0" sz="1400">
                <a:solidFill>
                  <a:schemeClr val="lt2"/>
                </a:solidFill>
                <a:latin typeface="Tahoma"/>
                <a:ea typeface="Tahoma"/>
                <a:cs typeface="Tahoma"/>
                <a:sym typeface="Tahoma"/>
              </a:defRPr>
            </a:lvl3pPr>
            <a:lvl4pPr indent="0" lvl="3" marL="0" algn="r">
              <a:spcBef>
                <a:spcPts val="0"/>
              </a:spcBef>
              <a:spcAft>
                <a:spcPts val="0"/>
              </a:spcAft>
              <a:buNone/>
              <a:defRPr b="0" sz="1400">
                <a:solidFill>
                  <a:schemeClr val="lt2"/>
                </a:solidFill>
                <a:latin typeface="Tahoma"/>
                <a:ea typeface="Tahoma"/>
                <a:cs typeface="Tahoma"/>
                <a:sym typeface="Tahoma"/>
              </a:defRPr>
            </a:lvl4pPr>
            <a:lvl5pPr indent="0" lvl="4" marL="0" algn="r">
              <a:spcBef>
                <a:spcPts val="0"/>
              </a:spcBef>
              <a:spcAft>
                <a:spcPts val="0"/>
              </a:spcAft>
              <a:buNone/>
              <a:defRPr b="0" sz="1400">
                <a:solidFill>
                  <a:schemeClr val="lt2"/>
                </a:solidFill>
                <a:latin typeface="Tahoma"/>
                <a:ea typeface="Tahoma"/>
                <a:cs typeface="Tahoma"/>
                <a:sym typeface="Tahoma"/>
              </a:defRPr>
            </a:lvl5pPr>
            <a:lvl6pPr indent="0" lvl="5" marL="0" algn="r">
              <a:spcBef>
                <a:spcPts val="0"/>
              </a:spcBef>
              <a:spcAft>
                <a:spcPts val="0"/>
              </a:spcAft>
              <a:buNone/>
              <a:defRPr b="0" sz="1400">
                <a:solidFill>
                  <a:schemeClr val="lt2"/>
                </a:solidFill>
                <a:latin typeface="Tahoma"/>
                <a:ea typeface="Tahoma"/>
                <a:cs typeface="Tahoma"/>
                <a:sym typeface="Tahoma"/>
              </a:defRPr>
            </a:lvl6pPr>
            <a:lvl7pPr indent="0" lvl="6" marL="0" algn="r">
              <a:spcBef>
                <a:spcPts val="0"/>
              </a:spcBef>
              <a:spcAft>
                <a:spcPts val="0"/>
              </a:spcAft>
              <a:buNone/>
              <a:defRPr b="0" sz="1400">
                <a:solidFill>
                  <a:schemeClr val="lt2"/>
                </a:solidFill>
                <a:latin typeface="Tahoma"/>
                <a:ea typeface="Tahoma"/>
                <a:cs typeface="Tahoma"/>
                <a:sym typeface="Tahoma"/>
              </a:defRPr>
            </a:lvl7pPr>
            <a:lvl8pPr indent="0" lvl="7" marL="0" algn="r">
              <a:spcBef>
                <a:spcPts val="0"/>
              </a:spcBef>
              <a:spcAft>
                <a:spcPts val="0"/>
              </a:spcAft>
              <a:buNone/>
              <a:defRPr b="0" sz="1400">
                <a:solidFill>
                  <a:schemeClr val="lt2"/>
                </a:solidFill>
                <a:latin typeface="Tahoma"/>
                <a:ea typeface="Tahoma"/>
                <a:cs typeface="Tahoma"/>
                <a:sym typeface="Tahoma"/>
              </a:defRPr>
            </a:lvl8pPr>
            <a:lvl9pPr indent="0" lvl="8" marL="0" algn="r">
              <a:spcBef>
                <a:spcPts val="0"/>
              </a:spcBef>
              <a:spcAft>
                <a:spcPts val="0"/>
              </a:spcAft>
              <a:buNone/>
              <a:defRPr b="0" sz="1400">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4"/>
          <p:cNvSpPr txBox="1"/>
          <p:nvPr/>
        </p:nvSpPr>
        <p:spPr>
          <a:xfrm>
            <a:off x="0" y="6553200"/>
            <a:ext cx="22098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McGraw-Hill</a:t>
            </a:r>
            <a:endParaRPr b="0" sz="2400">
              <a:solidFill>
                <a:schemeClr val="dk1"/>
              </a:solidFill>
              <a:latin typeface="Times New Roman"/>
              <a:ea typeface="Times New Roman"/>
              <a:cs typeface="Times New Roman"/>
              <a:sym typeface="Times New Roman"/>
            </a:endParaRPr>
          </a:p>
        </p:txBody>
      </p:sp>
      <p:sp>
        <p:nvSpPr>
          <p:cNvPr id="35" name="Google Shape;35;p4"/>
          <p:cNvSpPr txBox="1"/>
          <p:nvPr/>
        </p:nvSpPr>
        <p:spPr>
          <a:xfrm>
            <a:off x="4572000" y="6553200"/>
            <a:ext cx="4572000" cy="304800"/>
          </a:xfrm>
          <a:prstGeom prst="rect">
            <a:avLst/>
          </a:prstGeom>
          <a:noFill/>
          <a:ln>
            <a:noFill/>
          </a:ln>
        </p:spPr>
        <p:txBody>
          <a:bodyPr anchorCtr="0" anchor="t" bIns="45700" lIns="91425" spcFirstLastPara="1" rIns="91425" wrap="square" tIns="45700">
            <a:spAutoFit/>
          </a:bodyPr>
          <a:lstStyle/>
          <a:p>
            <a:pPr indent="-88900" lvl="0" marL="0" marR="0" rtl="0" algn="r">
              <a:spcBef>
                <a:spcPts val="0"/>
              </a:spcBef>
              <a:spcAft>
                <a:spcPts val="0"/>
              </a:spcAft>
              <a:buClr>
                <a:schemeClr val="dk1"/>
              </a:buClr>
              <a:buSzPts val="1400"/>
              <a:buFont typeface="Arial"/>
              <a:buChar char="©"/>
            </a:pPr>
            <a:r>
              <a:rPr b="0" lang="en-US" sz="1400">
                <a:solidFill>
                  <a:schemeClr val="dk1"/>
                </a:solidFill>
                <a:latin typeface="Arial"/>
                <a:ea typeface="Arial"/>
                <a:cs typeface="Arial"/>
                <a:sym typeface="Arial"/>
              </a:rPr>
              <a:t>The McGraw-Hill Companies, Inc., 2000</a:t>
            </a:r>
            <a:endParaRPr b="0" sz="2400">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8" name="Google Shape;3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39" name="Google Shape;39;p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2" name="Google Shape;42;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folHlink"/>
              </a:buClr>
              <a:buSzPts val="1200"/>
              <a:buFont typeface="Noto Sans Symbols"/>
              <a:buNone/>
              <a:defRPr b="0" i="0" sz="2000" u="none" cap="none" strike="noStrike">
                <a:solidFill>
                  <a:schemeClr val="dk1"/>
                </a:solidFill>
                <a:latin typeface="Tahoma"/>
                <a:ea typeface="Tahoma"/>
                <a:cs typeface="Tahoma"/>
                <a:sym typeface="Tahoma"/>
              </a:defRPr>
            </a:lvl1pPr>
            <a:lvl2pPr indent="-228600" lvl="1" marL="914400" marR="0" rtl="0" algn="l">
              <a:spcBef>
                <a:spcPts val="360"/>
              </a:spcBef>
              <a:spcAft>
                <a:spcPts val="0"/>
              </a:spcAft>
              <a:buClr>
                <a:schemeClr val="hlink"/>
              </a:buClr>
              <a:buSzPts val="990"/>
              <a:buFont typeface="Noto Sans Symbols"/>
              <a:buNone/>
              <a:defRPr b="0" i="0" sz="1800" u="none" cap="none" strike="noStrike">
                <a:solidFill>
                  <a:schemeClr val="dk1"/>
                </a:solidFill>
                <a:latin typeface="Tahoma"/>
                <a:ea typeface="Tahoma"/>
                <a:cs typeface="Tahoma"/>
                <a:sym typeface="Tahoma"/>
              </a:defRPr>
            </a:lvl2pPr>
            <a:lvl3pPr indent="-228600" lvl="2" marL="1371600" marR="0" rtl="0" algn="l">
              <a:spcBef>
                <a:spcPts val="320"/>
              </a:spcBef>
              <a:spcAft>
                <a:spcPts val="0"/>
              </a:spcAft>
              <a:buClr>
                <a:schemeClr val="folHlink"/>
              </a:buClr>
              <a:buSzPts val="800"/>
              <a:buFont typeface="Noto Sans Symbols"/>
              <a:buNone/>
              <a:defRPr b="0" i="0" sz="1600" u="none" cap="none" strike="noStrike">
                <a:solidFill>
                  <a:schemeClr val="dk1"/>
                </a:solidFill>
                <a:latin typeface="Tahoma"/>
                <a:ea typeface="Tahoma"/>
                <a:cs typeface="Tahoma"/>
                <a:sym typeface="Tahoma"/>
              </a:defRPr>
            </a:lvl3pPr>
            <a:lvl4pPr indent="-228600" lvl="3" marL="1828800" marR="0" rtl="0" algn="l">
              <a:spcBef>
                <a:spcPts val="280"/>
              </a:spcBef>
              <a:spcAft>
                <a:spcPts val="0"/>
              </a:spcAft>
              <a:buClr>
                <a:schemeClr val="accent2"/>
              </a:buClr>
              <a:buSzPts val="770"/>
              <a:buFont typeface="Noto Sans Symbols"/>
              <a:buNone/>
              <a:defRPr b="0" i="0" sz="1400" u="none" cap="none" strike="noStrike">
                <a:solidFill>
                  <a:schemeClr val="dk1"/>
                </a:solidFill>
                <a:latin typeface="Tahoma"/>
                <a:ea typeface="Tahoma"/>
                <a:cs typeface="Tahoma"/>
                <a:sym typeface="Tahoma"/>
              </a:defRPr>
            </a:lvl4pPr>
            <a:lvl5pPr indent="-228600" lvl="4" marL="22860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5pPr>
            <a:lvl6pPr indent="-228600" lvl="5" marL="27432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6pPr>
            <a:lvl7pPr indent="-228600" lvl="6" marL="32004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7pPr>
            <a:lvl8pPr indent="-228600" lvl="7" marL="36576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8pPr>
            <a:lvl9pPr indent="-228600" lvl="8" marL="4114800" marR="0" rtl="0" algn="l">
              <a:spcBef>
                <a:spcPts val="280"/>
              </a:spcBef>
              <a:spcAft>
                <a:spcPts val="0"/>
              </a:spcAft>
              <a:buClr>
                <a:schemeClr val="accent1"/>
              </a:buClr>
              <a:buSzPts val="700"/>
              <a:buFont typeface="Noto Sans Symbols"/>
              <a:buNone/>
              <a:defRPr b="0" i="0" sz="1400" u="none" cap="none" strike="noStrike">
                <a:solidFill>
                  <a:schemeClr val="dk1"/>
                </a:solidFill>
                <a:latin typeface="Tahoma"/>
                <a:ea typeface="Tahoma"/>
                <a:cs typeface="Tahoma"/>
                <a:sym typeface="Tahoma"/>
              </a:defRPr>
            </a:lvl9pPr>
          </a:lstStyle>
          <a:p/>
        </p:txBody>
      </p:sp>
      <p:sp>
        <p:nvSpPr>
          <p:cNvPr id="43" name="Google Shape;43;p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i="0" sz="2400" u="none" cap="none" strike="noStrike">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6pPr>
            <a:lvl7pPr indent="-228600" lvl="6" marL="32004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7pPr>
            <a:lvl8pPr indent="-228600" lvl="7" marL="36576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8pPr>
            <a:lvl9pPr indent="-228600" lvl="8" marL="41148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480"/>
              </a:spcBef>
              <a:spcAft>
                <a:spcPts val="0"/>
              </a:spcAft>
              <a:buClr>
                <a:schemeClr val="folHlink"/>
              </a:buClr>
              <a:buSzPts val="1440"/>
              <a:buFont typeface="Noto Sans Symbols"/>
              <a:buChar char="■"/>
              <a:defRPr b="0" i="0" sz="2400" u="none" cap="none" strike="noStrike">
                <a:solidFill>
                  <a:schemeClr val="dk1"/>
                </a:solidFill>
                <a:latin typeface="Tahoma"/>
                <a:ea typeface="Tahoma"/>
                <a:cs typeface="Tahoma"/>
                <a:sym typeface="Tahoma"/>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Tahoma"/>
                <a:ea typeface="Tahoma"/>
                <a:cs typeface="Tahoma"/>
                <a:sym typeface="Tahoma"/>
              </a:defRPr>
            </a:lvl2pPr>
            <a:lvl3pPr indent="-285750" lvl="2" marL="1371600" marR="0" rtl="0" algn="l">
              <a:spcBef>
                <a:spcPts val="360"/>
              </a:spcBef>
              <a:spcAft>
                <a:spcPts val="0"/>
              </a:spcAft>
              <a:buClr>
                <a:schemeClr val="folHlink"/>
              </a:buClr>
              <a:buSzPts val="900"/>
              <a:buFont typeface="Noto Sans Symbols"/>
              <a:buChar char="■"/>
              <a:defRPr b="0" i="0" sz="1800" u="none" cap="none" strike="noStrike">
                <a:solidFill>
                  <a:schemeClr val="dk1"/>
                </a:solidFill>
                <a:latin typeface="Tahoma"/>
                <a:ea typeface="Tahoma"/>
                <a:cs typeface="Tahoma"/>
                <a:sym typeface="Tahoma"/>
              </a:defRPr>
            </a:lvl3pPr>
            <a:lvl4pPr indent="-284480" lvl="3" marL="1828800" marR="0" rtl="0" algn="l">
              <a:spcBef>
                <a:spcPts val="320"/>
              </a:spcBef>
              <a:spcAft>
                <a:spcPts val="0"/>
              </a:spcAft>
              <a:buClr>
                <a:schemeClr val="accent2"/>
              </a:buClr>
              <a:buSzPts val="880"/>
              <a:buFont typeface="Noto Sans Symbols"/>
              <a:buChar char="■"/>
              <a:defRPr b="0" i="0" sz="1600" u="none" cap="none" strike="noStrike">
                <a:solidFill>
                  <a:schemeClr val="dk1"/>
                </a:solidFill>
                <a:latin typeface="Tahoma"/>
                <a:ea typeface="Tahoma"/>
                <a:cs typeface="Tahoma"/>
                <a:sym typeface="Tahoma"/>
              </a:defRPr>
            </a:lvl4pPr>
            <a:lvl5pPr indent="-279400" lvl="4" marL="22860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5pPr>
            <a:lvl6pPr indent="-279400" lvl="5" marL="27432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6pPr>
            <a:lvl7pPr indent="-279400" lvl="6" marL="32004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7pPr>
            <a:lvl8pPr indent="-279400" lvl="7" marL="36576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8pPr>
            <a:lvl9pPr indent="-279400" lvl="8" marL="4114800" marR="0" rtl="0" algn="l">
              <a:spcBef>
                <a:spcPts val="320"/>
              </a:spcBef>
              <a:spcAft>
                <a:spcPts val="0"/>
              </a:spcAft>
              <a:buClr>
                <a:schemeClr val="accent1"/>
              </a:buClr>
              <a:buSzPts val="800"/>
              <a:buFont typeface="Noto Sans Symbols"/>
              <a:buChar char="■"/>
              <a:defRPr b="0" i="0" sz="1600" u="none" cap="none" strike="noStrike">
                <a:solidFill>
                  <a:schemeClr val="dk1"/>
                </a:solidFill>
                <a:latin typeface="Tahoma"/>
                <a:ea typeface="Tahoma"/>
                <a:cs typeface="Tahoma"/>
                <a:sym typeface="Tahoma"/>
              </a:defRPr>
            </a:lvl9pPr>
          </a:lstStyle>
          <a:p/>
        </p:txBody>
      </p:sp>
      <p:sp>
        <p:nvSpPr>
          <p:cNvPr id="50" name="Google Shape;50;p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3" name="Google Shape;53;p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58" name="Google Shape;58;p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61" name="Google Shape;61;p10"/>
          <p:cNvSpPr/>
          <p:nvPr>
            <p:ph idx="2" type="pic"/>
          </p:nvPr>
        </p:nvSpPr>
        <p:spPr>
          <a:xfrm>
            <a:off x="1792288" y="612775"/>
            <a:ext cx="5486400" cy="4114800"/>
          </a:xfrm>
          <a:prstGeom prst="rect">
            <a:avLst/>
          </a:prstGeom>
          <a:noFill/>
          <a:ln>
            <a:noFill/>
          </a:ln>
        </p:spPr>
      </p:sp>
      <p:sp>
        <p:nvSpPr>
          <p:cNvPr id="62" name="Google Shape;6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folHlink"/>
              </a:buClr>
              <a:buSzPts val="840"/>
              <a:buFont typeface="Noto Sans Symbols"/>
              <a:buNone/>
              <a:defRPr b="0" i="0" sz="1400" u="none" cap="none" strike="noStrike">
                <a:solidFill>
                  <a:schemeClr val="dk1"/>
                </a:solidFill>
                <a:latin typeface="Tahoma"/>
                <a:ea typeface="Tahoma"/>
                <a:cs typeface="Tahoma"/>
                <a:sym typeface="Tahoma"/>
              </a:defRPr>
            </a:lvl1pPr>
            <a:lvl2pPr indent="-228600" lvl="1" marL="914400" marR="0" rtl="0" algn="l">
              <a:spcBef>
                <a:spcPts val="240"/>
              </a:spcBef>
              <a:spcAft>
                <a:spcPts val="0"/>
              </a:spcAft>
              <a:buClr>
                <a:schemeClr val="hlink"/>
              </a:buClr>
              <a:buSzPts val="660"/>
              <a:buFont typeface="Noto Sans Symbols"/>
              <a:buNone/>
              <a:defRPr b="0" i="0" sz="1200" u="none" cap="none" strike="noStrike">
                <a:solidFill>
                  <a:schemeClr val="dk1"/>
                </a:solidFill>
                <a:latin typeface="Tahoma"/>
                <a:ea typeface="Tahoma"/>
                <a:cs typeface="Tahoma"/>
                <a:sym typeface="Tahoma"/>
              </a:defRPr>
            </a:lvl2pPr>
            <a:lvl3pPr indent="-228600" lvl="2" marL="1371600" marR="0" rtl="0" algn="l">
              <a:spcBef>
                <a:spcPts val="200"/>
              </a:spcBef>
              <a:spcAft>
                <a:spcPts val="0"/>
              </a:spcAft>
              <a:buClr>
                <a:schemeClr val="folHlink"/>
              </a:buClr>
              <a:buSzPts val="500"/>
              <a:buFont typeface="Noto Sans Symbols"/>
              <a:buNone/>
              <a:defRPr b="0" i="0" sz="1000" u="none" cap="none" strike="noStrike">
                <a:solidFill>
                  <a:schemeClr val="dk1"/>
                </a:solidFill>
                <a:latin typeface="Tahoma"/>
                <a:ea typeface="Tahoma"/>
                <a:cs typeface="Tahoma"/>
                <a:sym typeface="Tahoma"/>
              </a:defRPr>
            </a:lvl3pPr>
            <a:lvl4pPr indent="-228600" lvl="3" marL="1828800" marR="0" rtl="0" algn="l">
              <a:spcBef>
                <a:spcPts val="180"/>
              </a:spcBef>
              <a:spcAft>
                <a:spcPts val="0"/>
              </a:spcAft>
              <a:buClr>
                <a:schemeClr val="accent2"/>
              </a:buClr>
              <a:buSzPts val="495"/>
              <a:buFont typeface="Noto Sans Symbols"/>
              <a:buNone/>
              <a:defRPr b="0" i="0" sz="900" u="none" cap="none" strike="noStrike">
                <a:solidFill>
                  <a:schemeClr val="dk1"/>
                </a:solidFill>
                <a:latin typeface="Tahoma"/>
                <a:ea typeface="Tahoma"/>
                <a:cs typeface="Tahoma"/>
                <a:sym typeface="Tahoma"/>
              </a:defRPr>
            </a:lvl4pPr>
            <a:lvl5pPr indent="-228600" lvl="4" marL="22860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5pPr>
            <a:lvl6pPr indent="-228600" lvl="5" marL="27432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6pPr>
            <a:lvl7pPr indent="-228600" lvl="6" marL="32004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7pPr>
            <a:lvl8pPr indent="-228600" lvl="7" marL="36576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8pPr>
            <a:lvl9pPr indent="-228600" lvl="8" marL="4114800" marR="0" rtl="0" algn="l">
              <a:spcBef>
                <a:spcPts val="180"/>
              </a:spcBef>
              <a:spcAft>
                <a:spcPts val="0"/>
              </a:spcAft>
              <a:buClr>
                <a:schemeClr val="accent1"/>
              </a:buClr>
              <a:buSzPts val="450"/>
              <a:buFont typeface="Noto Sans Symbols"/>
              <a:buNone/>
              <a:defRPr b="0" i="0" sz="900" u="none" cap="none" strike="noStrike">
                <a:solidFill>
                  <a:schemeClr val="dk1"/>
                </a:solidFill>
                <a:latin typeface="Tahoma"/>
                <a:ea typeface="Tahoma"/>
                <a:cs typeface="Tahoma"/>
                <a:sym typeface="Tahoma"/>
              </a:defRPr>
            </a:lvl9pPr>
          </a:lstStyle>
          <a:p/>
        </p:txBody>
      </p:sp>
      <p:sp>
        <p:nvSpPr>
          <p:cNvPr id="63" name="Google Shape;63;p1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algn="l">
              <a:spcBef>
                <a:spcPts val="0"/>
              </a:spcBef>
              <a:spcAft>
                <a:spcPts val="0"/>
              </a:spcAft>
              <a:buNone/>
              <a:defRPr b="1" sz="1200">
                <a:solidFill>
                  <a:schemeClr val="lt2"/>
                </a:solidFill>
                <a:latin typeface="Arial"/>
                <a:ea typeface="Arial"/>
                <a:cs typeface="Arial"/>
                <a:sym typeface="Arial"/>
              </a:defRPr>
            </a:lvl1pPr>
            <a:lvl2pPr indent="0" lvl="1" marL="0" algn="l">
              <a:spcBef>
                <a:spcPts val="0"/>
              </a:spcBef>
              <a:spcAft>
                <a:spcPts val="0"/>
              </a:spcAft>
              <a:buNone/>
              <a:defRPr b="1" sz="1200">
                <a:solidFill>
                  <a:schemeClr val="lt2"/>
                </a:solidFill>
                <a:latin typeface="Arial"/>
                <a:ea typeface="Arial"/>
                <a:cs typeface="Arial"/>
                <a:sym typeface="Arial"/>
              </a:defRPr>
            </a:lvl2pPr>
            <a:lvl3pPr indent="0" lvl="2" marL="0" algn="l">
              <a:spcBef>
                <a:spcPts val="0"/>
              </a:spcBef>
              <a:spcAft>
                <a:spcPts val="0"/>
              </a:spcAft>
              <a:buNone/>
              <a:defRPr b="1" sz="1200">
                <a:solidFill>
                  <a:schemeClr val="lt2"/>
                </a:solidFill>
                <a:latin typeface="Arial"/>
                <a:ea typeface="Arial"/>
                <a:cs typeface="Arial"/>
                <a:sym typeface="Arial"/>
              </a:defRPr>
            </a:lvl3pPr>
            <a:lvl4pPr indent="0" lvl="3" marL="0" algn="l">
              <a:spcBef>
                <a:spcPts val="0"/>
              </a:spcBef>
              <a:spcAft>
                <a:spcPts val="0"/>
              </a:spcAft>
              <a:buNone/>
              <a:defRPr b="1" sz="1200">
                <a:solidFill>
                  <a:schemeClr val="lt2"/>
                </a:solidFill>
                <a:latin typeface="Arial"/>
                <a:ea typeface="Arial"/>
                <a:cs typeface="Arial"/>
                <a:sym typeface="Arial"/>
              </a:defRPr>
            </a:lvl4pPr>
            <a:lvl5pPr indent="0" lvl="4" marL="0" algn="l">
              <a:spcBef>
                <a:spcPts val="0"/>
              </a:spcBef>
              <a:spcAft>
                <a:spcPts val="0"/>
              </a:spcAft>
              <a:buNone/>
              <a:defRPr b="1" sz="1200">
                <a:solidFill>
                  <a:schemeClr val="lt2"/>
                </a:solidFill>
                <a:latin typeface="Arial"/>
                <a:ea typeface="Arial"/>
                <a:cs typeface="Arial"/>
                <a:sym typeface="Arial"/>
              </a:defRPr>
            </a:lvl5pPr>
            <a:lvl6pPr indent="0" lvl="5" marL="0" algn="l">
              <a:spcBef>
                <a:spcPts val="0"/>
              </a:spcBef>
              <a:spcAft>
                <a:spcPts val="0"/>
              </a:spcAft>
              <a:buNone/>
              <a:defRPr b="1" sz="1200">
                <a:solidFill>
                  <a:schemeClr val="lt2"/>
                </a:solidFill>
                <a:latin typeface="Arial"/>
                <a:ea typeface="Arial"/>
                <a:cs typeface="Arial"/>
                <a:sym typeface="Arial"/>
              </a:defRPr>
            </a:lvl6pPr>
            <a:lvl7pPr indent="0" lvl="6" marL="0" algn="l">
              <a:spcBef>
                <a:spcPts val="0"/>
              </a:spcBef>
              <a:spcAft>
                <a:spcPts val="0"/>
              </a:spcAft>
              <a:buNone/>
              <a:defRPr b="1" sz="1200">
                <a:solidFill>
                  <a:schemeClr val="lt2"/>
                </a:solidFill>
                <a:latin typeface="Arial"/>
                <a:ea typeface="Arial"/>
                <a:cs typeface="Arial"/>
                <a:sym typeface="Arial"/>
              </a:defRPr>
            </a:lvl7pPr>
            <a:lvl8pPr indent="0" lvl="7" marL="0" algn="l">
              <a:spcBef>
                <a:spcPts val="0"/>
              </a:spcBef>
              <a:spcAft>
                <a:spcPts val="0"/>
              </a:spcAft>
              <a:buNone/>
              <a:defRPr b="1" sz="1200">
                <a:solidFill>
                  <a:schemeClr val="lt2"/>
                </a:solidFill>
                <a:latin typeface="Arial"/>
                <a:ea typeface="Arial"/>
                <a:cs typeface="Arial"/>
                <a:sym typeface="Arial"/>
              </a:defRPr>
            </a:lvl8pPr>
            <a:lvl9pPr indent="0" lvl="8" marL="0" algn="l">
              <a:spcBef>
                <a:spcPts val="0"/>
              </a:spcBef>
              <a:spcAft>
                <a:spcPts val="0"/>
              </a:spcAft>
              <a:buNone/>
              <a:defRPr b="1" sz="1200">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spcAft>
                <a:spcPts val="0"/>
              </a:spcAft>
              <a:buNone/>
              <a:defRPr b="1" i="0" sz="1200" u="none" cap="none" strike="noStrike">
                <a:solidFill>
                  <a:schemeClr val="lt2"/>
                </a:solidFill>
                <a:latin typeface="Arial"/>
                <a:ea typeface="Arial"/>
                <a:cs typeface="Arial"/>
                <a:sym typeface="Arial"/>
              </a:defRPr>
            </a:lvl1pPr>
            <a:lvl2pPr indent="0" lvl="1" marL="0" marR="0" rtl="0" algn="l">
              <a:spcBef>
                <a:spcPts val="0"/>
              </a:spcBef>
              <a:spcAft>
                <a:spcPts val="0"/>
              </a:spcAft>
              <a:buNone/>
              <a:defRPr b="1" i="0" sz="1200" u="none" cap="none" strike="noStrike">
                <a:solidFill>
                  <a:schemeClr val="lt2"/>
                </a:solidFill>
                <a:latin typeface="Arial"/>
                <a:ea typeface="Arial"/>
                <a:cs typeface="Arial"/>
                <a:sym typeface="Arial"/>
              </a:defRPr>
            </a:lvl2pPr>
            <a:lvl3pPr indent="0" lvl="2" marL="0" marR="0" rtl="0" algn="l">
              <a:spcBef>
                <a:spcPts val="0"/>
              </a:spcBef>
              <a:spcAft>
                <a:spcPts val="0"/>
              </a:spcAft>
              <a:buNone/>
              <a:defRPr b="1" i="0" sz="1200" u="none" cap="none" strike="noStrike">
                <a:solidFill>
                  <a:schemeClr val="lt2"/>
                </a:solidFill>
                <a:latin typeface="Arial"/>
                <a:ea typeface="Arial"/>
                <a:cs typeface="Arial"/>
                <a:sym typeface="Arial"/>
              </a:defRPr>
            </a:lvl3pPr>
            <a:lvl4pPr indent="0" lvl="3" marL="0" marR="0" rtl="0" algn="l">
              <a:spcBef>
                <a:spcPts val="0"/>
              </a:spcBef>
              <a:spcAft>
                <a:spcPts val="0"/>
              </a:spcAft>
              <a:buNone/>
              <a:defRPr b="1" i="0" sz="1200" u="none" cap="none" strike="noStrike">
                <a:solidFill>
                  <a:schemeClr val="lt2"/>
                </a:solidFill>
                <a:latin typeface="Arial"/>
                <a:ea typeface="Arial"/>
                <a:cs typeface="Arial"/>
                <a:sym typeface="Arial"/>
              </a:defRPr>
            </a:lvl4pPr>
            <a:lvl5pPr indent="0" lvl="4" marL="0" marR="0" rtl="0" algn="l">
              <a:spcBef>
                <a:spcPts val="0"/>
              </a:spcBef>
              <a:spcAft>
                <a:spcPts val="0"/>
              </a:spcAft>
              <a:buNone/>
              <a:defRPr b="1" i="0" sz="1200" u="none" cap="none" strike="noStrike">
                <a:solidFill>
                  <a:schemeClr val="lt2"/>
                </a:solidFill>
                <a:latin typeface="Arial"/>
                <a:ea typeface="Arial"/>
                <a:cs typeface="Arial"/>
                <a:sym typeface="Arial"/>
              </a:defRPr>
            </a:lvl5pPr>
            <a:lvl6pPr indent="0" lvl="5" marL="0" marR="0" rtl="0" algn="l">
              <a:spcBef>
                <a:spcPts val="0"/>
              </a:spcBef>
              <a:spcAft>
                <a:spcPts val="0"/>
              </a:spcAft>
              <a:buNone/>
              <a:defRPr b="1" i="0" sz="1200" u="none" cap="none" strike="noStrike">
                <a:solidFill>
                  <a:schemeClr val="lt2"/>
                </a:solidFill>
                <a:latin typeface="Arial"/>
                <a:ea typeface="Arial"/>
                <a:cs typeface="Arial"/>
                <a:sym typeface="Arial"/>
              </a:defRPr>
            </a:lvl6pPr>
            <a:lvl7pPr indent="0" lvl="6" marL="0" marR="0" rtl="0" algn="l">
              <a:spcBef>
                <a:spcPts val="0"/>
              </a:spcBef>
              <a:spcAft>
                <a:spcPts val="0"/>
              </a:spcAft>
              <a:buNone/>
              <a:defRPr b="1" i="0" sz="1200" u="none" cap="none" strike="noStrike">
                <a:solidFill>
                  <a:schemeClr val="lt2"/>
                </a:solidFill>
                <a:latin typeface="Arial"/>
                <a:ea typeface="Arial"/>
                <a:cs typeface="Arial"/>
                <a:sym typeface="Arial"/>
              </a:defRPr>
            </a:lvl7pPr>
            <a:lvl8pPr indent="0" lvl="7" marL="0" marR="0" rtl="0" algn="l">
              <a:spcBef>
                <a:spcPts val="0"/>
              </a:spcBef>
              <a:spcAft>
                <a:spcPts val="0"/>
              </a:spcAft>
              <a:buNone/>
              <a:defRPr b="1" i="0" sz="1200" u="none" cap="none" strike="noStrike">
                <a:solidFill>
                  <a:schemeClr val="lt2"/>
                </a:solidFill>
                <a:latin typeface="Arial"/>
                <a:ea typeface="Arial"/>
                <a:cs typeface="Arial"/>
                <a:sym typeface="Arial"/>
              </a:defRPr>
            </a:lvl8pPr>
            <a:lvl9pPr indent="0" lvl="8" marL="0" marR="0" rtl="0" algn="l">
              <a:spcBef>
                <a:spcPts val="0"/>
              </a:spcBef>
              <a:spcAft>
                <a:spcPts val="0"/>
              </a:spcAft>
              <a:buNone/>
              <a:defRPr b="1" i="0" sz="12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13.</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8" name="Google Shape;78;p13"/>
          <p:cNvSpPr txBox="1"/>
          <p:nvPr/>
        </p:nvSpPr>
        <p:spPr>
          <a:xfrm>
            <a:off x="0" y="6126163"/>
            <a:ext cx="9144000" cy="2746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pic>
        <p:nvPicPr>
          <p:cNvPr descr="Forouzan1e08dh_OLC" id="79" name="Google Shape;79;p13"/>
          <p:cNvPicPr preferRelativeResize="0"/>
          <p:nvPr>
            <p:ph idx="2" type="body"/>
          </p:nvPr>
        </p:nvPicPr>
        <p:blipFill rotWithShape="1">
          <a:blip r:embed="rId3">
            <a:alphaModFix/>
          </a:blip>
          <a:srcRect b="0" l="0" r="0" t="0"/>
          <a:stretch/>
        </p:blipFill>
        <p:spPr>
          <a:xfrm>
            <a:off x="381000" y="0"/>
            <a:ext cx="8763000" cy="1050925"/>
          </a:xfrm>
          <a:prstGeom prst="rect">
            <a:avLst/>
          </a:prstGeom>
          <a:noFill/>
          <a:ln>
            <a:noFill/>
          </a:ln>
        </p:spPr>
      </p:pic>
      <p:sp>
        <p:nvSpPr>
          <p:cNvPr id="80" name="Google Shape;80;p13"/>
          <p:cNvSpPr/>
          <p:nvPr/>
        </p:nvSpPr>
        <p:spPr>
          <a:xfrm>
            <a:off x="1143000" y="2514600"/>
            <a:ext cx="6858000" cy="17367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chemeClr val="dk2"/>
                </a:solidFill>
                <a:latin typeface="Arial"/>
                <a:ea typeface="Arial"/>
                <a:cs typeface="Arial"/>
                <a:sym typeface="Arial"/>
              </a:rPr>
              <a:t>Chapter 13</a:t>
            </a:r>
            <a:endParaRPr/>
          </a:p>
          <a:p>
            <a:pPr indent="0" lvl="0" marL="0" marR="0" rtl="0" algn="ctr">
              <a:spcBef>
                <a:spcPts val="0"/>
              </a:spcBef>
              <a:spcAft>
                <a:spcPts val="0"/>
              </a:spcAft>
              <a:buNone/>
            </a:pPr>
            <a:r>
              <a:t/>
            </a:r>
            <a:endParaRPr b="1" i="0" sz="2000" u="none" cap="none" strike="noStrike">
              <a:solidFill>
                <a:schemeClr val="dk2"/>
              </a:solidFill>
              <a:latin typeface="Arial"/>
              <a:ea typeface="Arial"/>
              <a:cs typeface="Arial"/>
              <a:sym typeface="Arial"/>
            </a:endParaRPr>
          </a:p>
          <a:p>
            <a:pPr indent="0" lvl="0" marL="0" marR="0" rtl="0" algn="ctr">
              <a:spcBef>
                <a:spcPts val="0"/>
              </a:spcBef>
              <a:spcAft>
                <a:spcPts val="0"/>
              </a:spcAft>
              <a:buNone/>
            </a:pPr>
            <a:r>
              <a:rPr b="1" i="0" lang="en-US" sz="4400" u="none" cap="none" strike="noStrike">
                <a:solidFill>
                  <a:schemeClr val="dk1"/>
                </a:solidFill>
                <a:latin typeface="Arial"/>
                <a:ea typeface="Arial"/>
                <a:cs typeface="Arial"/>
                <a:sym typeface="Arial"/>
              </a:rPr>
              <a:t>Digital Signature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98" name="Google Shape;198;p22"/>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99" name="Google Shape;199;p22"/>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00" name="Google Shape;200;p22"/>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01" name="Google Shape;201;p22"/>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02" name="Google Shape;202;p22"/>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03" name="Google Shape;203;p22"/>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04" name="Google Shape;204;p22"/>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05" name="Google Shape;205;p22"/>
          <p:cNvSpPr txBox="1"/>
          <p:nvPr/>
        </p:nvSpPr>
        <p:spPr>
          <a:xfrm>
            <a:off x="1143000" y="0"/>
            <a:ext cx="375443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13.2.1  Need for Keys</a:t>
            </a:r>
            <a:endParaRPr/>
          </a:p>
        </p:txBody>
      </p:sp>
      <p:sp>
        <p:nvSpPr>
          <p:cNvPr id="206" name="Google Shape;206;p22"/>
          <p:cNvSpPr txBox="1"/>
          <p:nvPr/>
        </p:nvSpPr>
        <p:spPr>
          <a:xfrm>
            <a:off x="917575" y="990600"/>
            <a:ext cx="62452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13.2  </a:t>
            </a:r>
            <a:r>
              <a:rPr b="1" i="1" lang="en-US" sz="2000">
                <a:solidFill>
                  <a:schemeClr val="dk1"/>
                </a:solidFill>
                <a:latin typeface="Times New Roman"/>
                <a:ea typeface="Times New Roman"/>
                <a:cs typeface="Times New Roman"/>
                <a:sym typeface="Times New Roman"/>
              </a:rPr>
              <a:t>Adding key to the digital signature process</a:t>
            </a:r>
            <a:endParaRPr/>
          </a:p>
        </p:txBody>
      </p:sp>
      <p:cxnSp>
        <p:nvCxnSpPr>
          <p:cNvPr id="207" name="Google Shape;207;p22"/>
          <p:cNvCxnSpPr/>
          <p:nvPr/>
        </p:nvCxnSpPr>
        <p:spPr>
          <a:xfrm>
            <a:off x="457200" y="48768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208" name="Google Shape;208;p22"/>
          <p:cNvCxnSpPr/>
          <p:nvPr/>
        </p:nvCxnSpPr>
        <p:spPr>
          <a:xfrm>
            <a:off x="458788" y="6324600"/>
            <a:ext cx="8153400" cy="0"/>
          </a:xfrm>
          <a:prstGeom prst="straightConnector1">
            <a:avLst/>
          </a:prstGeom>
          <a:noFill/>
          <a:ln cap="flat" cmpd="sng" w="76200">
            <a:solidFill>
              <a:srgbClr val="009900"/>
            </a:solidFill>
            <a:prstDash val="solid"/>
            <a:round/>
            <a:headEnd len="med" w="med" type="none"/>
            <a:tailEnd len="med" w="med" type="none"/>
          </a:ln>
        </p:spPr>
      </p:cxnSp>
      <p:sp>
        <p:nvSpPr>
          <p:cNvPr id="209" name="Google Shape;209;p22"/>
          <p:cNvSpPr/>
          <p:nvPr/>
        </p:nvSpPr>
        <p:spPr>
          <a:xfrm>
            <a:off x="495300" y="4892675"/>
            <a:ext cx="8077200" cy="1373188"/>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A digital signature needs a public-key system.</a:t>
            </a:r>
            <a:endParaRPr/>
          </a:p>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The signer signs with her private key; the verifier verifies with the signer’s public key.</a:t>
            </a:r>
            <a:endParaRPr/>
          </a:p>
        </p:txBody>
      </p:sp>
      <p:grpSp>
        <p:nvGrpSpPr>
          <p:cNvPr id="210" name="Google Shape;210;p22"/>
          <p:cNvGrpSpPr/>
          <p:nvPr/>
        </p:nvGrpSpPr>
        <p:grpSpPr>
          <a:xfrm>
            <a:off x="457200" y="4233863"/>
            <a:ext cx="1143000" cy="566737"/>
            <a:chOff x="1200" y="1248"/>
            <a:chExt cx="720" cy="357"/>
          </a:xfrm>
        </p:grpSpPr>
        <p:pic>
          <p:nvPicPr>
            <p:cNvPr id="211" name="Google Shape;211;p2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12" name="Google Shape;212;p2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pic>
        <p:nvPicPr>
          <p:cNvPr id="213" name="Google Shape;213;p22"/>
          <p:cNvPicPr preferRelativeResize="0"/>
          <p:nvPr/>
        </p:nvPicPr>
        <p:blipFill rotWithShape="1">
          <a:blip r:embed="rId4">
            <a:alphaModFix/>
          </a:blip>
          <a:srcRect b="0" l="0" r="0" t="0"/>
          <a:stretch/>
        </p:blipFill>
        <p:spPr>
          <a:xfrm>
            <a:off x="700088" y="1524000"/>
            <a:ext cx="7605712" cy="24209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220" name="Google Shape;220;p23"/>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1" name="Google Shape;221;p23"/>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2" name="Google Shape;222;p23"/>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3" name="Google Shape;223;p23"/>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4" name="Google Shape;224;p23"/>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5" name="Google Shape;225;p23"/>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6" name="Google Shape;226;p23"/>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27" name="Google Shape;227;p23"/>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13.2.1  Continued</a:t>
            </a:r>
            <a:endParaRPr/>
          </a:p>
        </p:txBody>
      </p:sp>
      <p:cxnSp>
        <p:nvCxnSpPr>
          <p:cNvPr id="228" name="Google Shape;228;p23"/>
          <p:cNvCxnSpPr/>
          <p:nvPr/>
        </p:nvCxnSpPr>
        <p:spPr>
          <a:xfrm>
            <a:off x="457200" y="2700338"/>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229" name="Google Shape;229;p23"/>
          <p:cNvCxnSpPr/>
          <p:nvPr/>
        </p:nvCxnSpPr>
        <p:spPr>
          <a:xfrm>
            <a:off x="458788" y="4148138"/>
            <a:ext cx="8153400" cy="0"/>
          </a:xfrm>
          <a:prstGeom prst="straightConnector1">
            <a:avLst/>
          </a:prstGeom>
          <a:noFill/>
          <a:ln cap="flat" cmpd="sng" w="76200">
            <a:solidFill>
              <a:srgbClr val="009900"/>
            </a:solidFill>
            <a:prstDash val="solid"/>
            <a:round/>
            <a:headEnd len="med" w="med" type="none"/>
            <a:tailEnd len="med" w="med" type="none"/>
          </a:ln>
        </p:spPr>
      </p:cxnSp>
      <p:sp>
        <p:nvSpPr>
          <p:cNvPr id="230" name="Google Shape;230;p23"/>
          <p:cNvSpPr/>
          <p:nvPr/>
        </p:nvSpPr>
        <p:spPr>
          <a:xfrm>
            <a:off x="495300" y="2716213"/>
            <a:ext cx="8077200" cy="1373187"/>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A cryptosystem uses the private and public keys of the receiver: a digital signature uses</a:t>
            </a:r>
            <a:endParaRPr/>
          </a:p>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the private and public keys of the sender.</a:t>
            </a:r>
            <a:endParaRPr/>
          </a:p>
        </p:txBody>
      </p:sp>
      <p:grpSp>
        <p:nvGrpSpPr>
          <p:cNvPr id="231" name="Google Shape;231;p23"/>
          <p:cNvGrpSpPr/>
          <p:nvPr/>
        </p:nvGrpSpPr>
        <p:grpSpPr>
          <a:xfrm>
            <a:off x="457200" y="2057400"/>
            <a:ext cx="1143000" cy="566738"/>
            <a:chOff x="1200" y="1248"/>
            <a:chExt cx="720" cy="357"/>
          </a:xfrm>
        </p:grpSpPr>
        <p:pic>
          <p:nvPicPr>
            <p:cNvPr id="232" name="Google Shape;232;p2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33" name="Google Shape;233;p2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240" name="Google Shape;240;p24"/>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1" name="Google Shape;241;p24"/>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2" name="Google Shape;242;p24"/>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3" name="Google Shape;243;p24"/>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4" name="Google Shape;244;p24"/>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5" name="Google Shape;245;p2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6" name="Google Shape;246;p2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47" name="Google Shape;247;p24"/>
          <p:cNvSpPr/>
          <p:nvPr/>
        </p:nvSpPr>
        <p:spPr>
          <a:xfrm>
            <a:off x="228600" y="11430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i="1" sz="2800">
              <a:solidFill>
                <a:schemeClr val="dk1"/>
              </a:solidFill>
              <a:latin typeface="Times New Roman"/>
              <a:ea typeface="Times New Roman"/>
              <a:cs typeface="Times New Roman"/>
              <a:sym typeface="Times New Roman"/>
            </a:endParaRPr>
          </a:p>
        </p:txBody>
      </p:sp>
      <p:sp>
        <p:nvSpPr>
          <p:cNvPr id="248" name="Google Shape;248;p24"/>
          <p:cNvSpPr txBox="1"/>
          <p:nvPr/>
        </p:nvSpPr>
        <p:spPr>
          <a:xfrm>
            <a:off x="1143000" y="0"/>
            <a:ext cx="44958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13.2.2  Signing the Digest</a:t>
            </a:r>
            <a:endParaRPr/>
          </a:p>
        </p:txBody>
      </p:sp>
      <p:sp>
        <p:nvSpPr>
          <p:cNvPr id="249" name="Google Shape;249;p24"/>
          <p:cNvSpPr txBox="1"/>
          <p:nvPr/>
        </p:nvSpPr>
        <p:spPr>
          <a:xfrm>
            <a:off x="2643188" y="1905000"/>
            <a:ext cx="36814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13.3  </a:t>
            </a:r>
            <a:r>
              <a:rPr b="1" i="1" lang="en-US" sz="2000">
                <a:solidFill>
                  <a:schemeClr val="dk1"/>
                </a:solidFill>
                <a:latin typeface="Times New Roman"/>
                <a:ea typeface="Times New Roman"/>
                <a:cs typeface="Times New Roman"/>
                <a:sym typeface="Times New Roman"/>
              </a:rPr>
              <a:t>Signing the digest</a:t>
            </a:r>
            <a:endParaRPr/>
          </a:p>
        </p:txBody>
      </p:sp>
      <p:pic>
        <p:nvPicPr>
          <p:cNvPr id="250" name="Google Shape;250;p24"/>
          <p:cNvPicPr preferRelativeResize="0"/>
          <p:nvPr/>
        </p:nvPicPr>
        <p:blipFill rotWithShape="1">
          <a:blip r:embed="rId3">
            <a:alphaModFix/>
          </a:blip>
          <a:srcRect b="0" l="0" r="0" t="0"/>
          <a:stretch/>
        </p:blipFill>
        <p:spPr>
          <a:xfrm>
            <a:off x="328613" y="2655888"/>
            <a:ext cx="8510587" cy="2754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257" name="Google Shape;257;p25"/>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258" name="Google Shape;258;p25"/>
          <p:cNvSpPr txBox="1"/>
          <p:nvPr/>
        </p:nvSpPr>
        <p:spPr>
          <a:xfrm>
            <a:off x="228600" y="404813"/>
            <a:ext cx="3290888"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13-3   </a:t>
            </a:r>
            <a:r>
              <a:rPr b="1" lang="en-US" sz="3200">
                <a:solidFill>
                  <a:schemeClr val="dk1"/>
                </a:solidFill>
                <a:latin typeface="Arial"/>
                <a:ea typeface="Arial"/>
                <a:cs typeface="Arial"/>
                <a:sym typeface="Arial"/>
              </a:rPr>
              <a:t>SERVICES</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259" name="Google Shape;259;p25"/>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60" name="Google Shape;260;p25"/>
          <p:cNvSpPr/>
          <p:nvPr/>
        </p:nvSpPr>
        <p:spPr>
          <a:xfrm>
            <a:off x="304800" y="1460500"/>
            <a:ext cx="8229600" cy="2654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800">
                <a:solidFill>
                  <a:schemeClr val="dk1"/>
                </a:solidFill>
                <a:latin typeface="Times New Roman"/>
                <a:ea typeface="Times New Roman"/>
                <a:cs typeface="Times New Roman"/>
                <a:sym typeface="Times New Roman"/>
              </a:rPr>
              <a:t>We discussed several security services in Chapter 1 including message confidentiality, message authentication, message integrity, and nonrepudiation. A digital signature can directly provide the last three; for message confidentiality we still need encryption/decryption.</a:t>
            </a:r>
            <a:endParaRPr/>
          </a:p>
        </p:txBody>
      </p:sp>
      <p:sp>
        <p:nvSpPr>
          <p:cNvPr id="261" name="Google Shape;261;p25"/>
          <p:cNvSpPr/>
          <p:nvPr/>
        </p:nvSpPr>
        <p:spPr>
          <a:xfrm>
            <a:off x="152400" y="4679950"/>
            <a:ext cx="6705600" cy="1552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13.3.1</a:t>
            </a:r>
            <a:r>
              <a:rPr b="1" lang="en-US" sz="2400">
                <a:solidFill>
                  <a:srgbClr val="0033CC"/>
                </a:solidFill>
                <a:latin typeface="Times New Roman"/>
                <a:ea typeface="Times New Roman"/>
                <a:cs typeface="Times New Roman"/>
                <a:sym typeface="Times New Roman"/>
              </a:rPr>
              <a:t>	Message Authentication</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13.3.2</a:t>
            </a:r>
            <a:r>
              <a:rPr b="1" lang="en-US" sz="2400">
                <a:solidFill>
                  <a:srgbClr val="0033CC"/>
                </a:solidFill>
                <a:latin typeface="Times New Roman"/>
                <a:ea typeface="Times New Roman"/>
                <a:cs typeface="Times New Roman"/>
                <a:sym typeface="Times New Roman"/>
              </a:rPr>
              <a:t>	Message Integrity</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13.3.3</a:t>
            </a:r>
            <a:r>
              <a:rPr b="1" lang="en-US" sz="2400">
                <a:solidFill>
                  <a:srgbClr val="0033CC"/>
                </a:solidFill>
                <a:latin typeface="Times New Roman"/>
                <a:ea typeface="Times New Roman"/>
                <a:cs typeface="Times New Roman"/>
                <a:sym typeface="Times New Roman"/>
              </a:rPr>
              <a:t>	Nonrepudiation</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13.3.4</a:t>
            </a:r>
            <a:r>
              <a:rPr b="1" lang="en-US" sz="2400">
                <a:solidFill>
                  <a:srgbClr val="0033CC"/>
                </a:solidFill>
                <a:latin typeface="Times New Roman"/>
                <a:ea typeface="Times New Roman"/>
                <a:cs typeface="Times New Roman"/>
                <a:sym typeface="Times New Roman"/>
              </a:rPr>
              <a:t>	Confidentiality</a:t>
            </a:r>
            <a:endParaRPr/>
          </a:p>
        </p:txBody>
      </p:sp>
      <p:sp>
        <p:nvSpPr>
          <p:cNvPr id="262" name="Google Shape;262;p25"/>
          <p:cNvSpPr txBox="1"/>
          <p:nvPr/>
        </p:nvSpPr>
        <p:spPr>
          <a:xfrm>
            <a:off x="165100" y="4203700"/>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269" name="Google Shape;269;p26"/>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0" name="Google Shape;270;p26"/>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1" name="Google Shape;271;p26"/>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2" name="Google Shape;272;p26"/>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3" name="Google Shape;273;p26"/>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4" name="Google Shape;274;p2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5" name="Google Shape;275;p2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76" name="Google Shape;276;p26"/>
          <p:cNvSpPr/>
          <p:nvPr/>
        </p:nvSpPr>
        <p:spPr>
          <a:xfrm>
            <a:off x="228600" y="990600"/>
            <a:ext cx="8686800" cy="13731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A secure digital signature scheme, like a secure conventional signature can provide message authentication.</a:t>
            </a:r>
            <a:endParaRPr/>
          </a:p>
        </p:txBody>
      </p:sp>
      <p:sp>
        <p:nvSpPr>
          <p:cNvPr id="277" name="Google Shape;277;p26"/>
          <p:cNvSpPr txBox="1"/>
          <p:nvPr/>
        </p:nvSpPr>
        <p:spPr>
          <a:xfrm>
            <a:off x="1143000" y="0"/>
            <a:ext cx="5457825"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13.3.1  Message Authentication</a:t>
            </a:r>
            <a:endParaRPr/>
          </a:p>
        </p:txBody>
      </p:sp>
      <p:cxnSp>
        <p:nvCxnSpPr>
          <p:cNvPr id="278" name="Google Shape;278;p26"/>
          <p:cNvCxnSpPr/>
          <p:nvPr/>
        </p:nvCxnSpPr>
        <p:spPr>
          <a:xfrm>
            <a:off x="457200" y="35052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279" name="Google Shape;279;p26"/>
          <p:cNvCxnSpPr/>
          <p:nvPr/>
        </p:nvCxnSpPr>
        <p:spPr>
          <a:xfrm>
            <a:off x="458788" y="4572000"/>
            <a:ext cx="8153400" cy="0"/>
          </a:xfrm>
          <a:prstGeom prst="straightConnector1">
            <a:avLst/>
          </a:prstGeom>
          <a:noFill/>
          <a:ln cap="flat" cmpd="sng" w="76200">
            <a:solidFill>
              <a:srgbClr val="009900"/>
            </a:solidFill>
            <a:prstDash val="solid"/>
            <a:round/>
            <a:headEnd len="med" w="med" type="none"/>
            <a:tailEnd len="med" w="med" type="none"/>
          </a:ln>
        </p:spPr>
      </p:cxnSp>
      <p:sp>
        <p:nvSpPr>
          <p:cNvPr id="280" name="Google Shape;280;p26"/>
          <p:cNvSpPr/>
          <p:nvPr/>
        </p:nvSpPr>
        <p:spPr>
          <a:xfrm>
            <a:off x="495300" y="3554413"/>
            <a:ext cx="8077200" cy="94615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A digital signature provides message authentication.</a:t>
            </a:r>
            <a:endParaRPr/>
          </a:p>
        </p:txBody>
      </p:sp>
      <p:grpSp>
        <p:nvGrpSpPr>
          <p:cNvPr id="281" name="Google Shape;281;p26"/>
          <p:cNvGrpSpPr/>
          <p:nvPr/>
        </p:nvGrpSpPr>
        <p:grpSpPr>
          <a:xfrm>
            <a:off x="457200" y="2895600"/>
            <a:ext cx="1143000" cy="566738"/>
            <a:chOff x="1200" y="1248"/>
            <a:chExt cx="720" cy="357"/>
          </a:xfrm>
        </p:grpSpPr>
        <p:pic>
          <p:nvPicPr>
            <p:cNvPr id="282" name="Google Shape;282;p2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83" name="Google Shape;283;p2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290" name="Google Shape;290;p27"/>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1" name="Google Shape;291;p27"/>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2" name="Google Shape;292;p27"/>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3" name="Google Shape;293;p27"/>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4" name="Google Shape;294;p27"/>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5" name="Google Shape;295;p27"/>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6" name="Google Shape;296;p27"/>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297" name="Google Shape;297;p27"/>
          <p:cNvSpPr/>
          <p:nvPr/>
        </p:nvSpPr>
        <p:spPr>
          <a:xfrm>
            <a:off x="228600" y="1143000"/>
            <a:ext cx="8686800" cy="13731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The integrity of the message is preserved even if we sign the whole message because we cannot get the same signature if the message is changed. </a:t>
            </a:r>
            <a:endParaRPr/>
          </a:p>
        </p:txBody>
      </p:sp>
      <p:sp>
        <p:nvSpPr>
          <p:cNvPr id="298" name="Google Shape;298;p27"/>
          <p:cNvSpPr txBox="1"/>
          <p:nvPr/>
        </p:nvSpPr>
        <p:spPr>
          <a:xfrm>
            <a:off x="1143000" y="0"/>
            <a:ext cx="439896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13.3.2  Message Integrity</a:t>
            </a:r>
            <a:endParaRPr/>
          </a:p>
        </p:txBody>
      </p:sp>
      <p:cxnSp>
        <p:nvCxnSpPr>
          <p:cNvPr id="299" name="Google Shape;299;p27"/>
          <p:cNvCxnSpPr/>
          <p:nvPr/>
        </p:nvCxnSpPr>
        <p:spPr>
          <a:xfrm>
            <a:off x="457200" y="42672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300" name="Google Shape;300;p27"/>
          <p:cNvCxnSpPr/>
          <p:nvPr/>
        </p:nvCxnSpPr>
        <p:spPr>
          <a:xfrm>
            <a:off x="458788" y="4876800"/>
            <a:ext cx="8153400" cy="0"/>
          </a:xfrm>
          <a:prstGeom prst="straightConnector1">
            <a:avLst/>
          </a:prstGeom>
          <a:noFill/>
          <a:ln cap="flat" cmpd="sng" w="76200">
            <a:solidFill>
              <a:srgbClr val="009900"/>
            </a:solidFill>
            <a:prstDash val="solid"/>
            <a:round/>
            <a:headEnd len="med" w="med" type="none"/>
            <a:tailEnd len="med" w="med" type="none"/>
          </a:ln>
        </p:spPr>
      </p:cxnSp>
      <p:sp>
        <p:nvSpPr>
          <p:cNvPr id="301" name="Google Shape;301;p27"/>
          <p:cNvSpPr/>
          <p:nvPr/>
        </p:nvSpPr>
        <p:spPr>
          <a:xfrm>
            <a:off x="495300" y="4316413"/>
            <a:ext cx="8077200" cy="519112"/>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A digital signature provides message integrity.</a:t>
            </a:r>
            <a:endParaRPr/>
          </a:p>
        </p:txBody>
      </p:sp>
      <p:grpSp>
        <p:nvGrpSpPr>
          <p:cNvPr id="302" name="Google Shape;302;p27"/>
          <p:cNvGrpSpPr/>
          <p:nvPr/>
        </p:nvGrpSpPr>
        <p:grpSpPr>
          <a:xfrm>
            <a:off x="457200" y="3581400"/>
            <a:ext cx="1143000" cy="566738"/>
            <a:chOff x="1200" y="1248"/>
            <a:chExt cx="720" cy="357"/>
          </a:xfrm>
        </p:grpSpPr>
        <p:pic>
          <p:nvPicPr>
            <p:cNvPr id="303" name="Google Shape;303;p2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04" name="Google Shape;304;p2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311" name="Google Shape;311;p28"/>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2" name="Google Shape;312;p28"/>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3" name="Google Shape;313;p28"/>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4" name="Google Shape;314;p28"/>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5" name="Google Shape;315;p28"/>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6" name="Google Shape;316;p28"/>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7" name="Google Shape;317;p28"/>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18" name="Google Shape;318;p28"/>
          <p:cNvSpPr txBox="1"/>
          <p:nvPr/>
        </p:nvSpPr>
        <p:spPr>
          <a:xfrm>
            <a:off x="1143000" y="0"/>
            <a:ext cx="4067175"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13.3.3  Nonrepudiation</a:t>
            </a:r>
            <a:endParaRPr/>
          </a:p>
        </p:txBody>
      </p:sp>
      <p:sp>
        <p:nvSpPr>
          <p:cNvPr id="319" name="Google Shape;319;p28"/>
          <p:cNvSpPr txBox="1"/>
          <p:nvPr/>
        </p:nvSpPr>
        <p:spPr>
          <a:xfrm>
            <a:off x="1755775" y="914400"/>
            <a:ext cx="61690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13.4  </a:t>
            </a:r>
            <a:r>
              <a:rPr b="1" i="1" lang="en-US" sz="2000">
                <a:solidFill>
                  <a:schemeClr val="dk1"/>
                </a:solidFill>
                <a:latin typeface="Times New Roman"/>
                <a:ea typeface="Times New Roman"/>
                <a:cs typeface="Times New Roman"/>
                <a:sym typeface="Times New Roman"/>
              </a:rPr>
              <a:t>Using a trusted center for nonrepudiation</a:t>
            </a:r>
            <a:endParaRPr/>
          </a:p>
        </p:txBody>
      </p:sp>
      <p:pic>
        <p:nvPicPr>
          <p:cNvPr id="320" name="Google Shape;320;p28"/>
          <p:cNvPicPr preferRelativeResize="0"/>
          <p:nvPr/>
        </p:nvPicPr>
        <p:blipFill rotWithShape="1">
          <a:blip r:embed="rId3">
            <a:alphaModFix/>
          </a:blip>
          <a:srcRect b="0" l="0" r="0" t="0"/>
          <a:stretch/>
        </p:blipFill>
        <p:spPr>
          <a:xfrm>
            <a:off x="917575" y="1443038"/>
            <a:ext cx="6856413" cy="3878262"/>
          </a:xfrm>
          <a:prstGeom prst="rect">
            <a:avLst/>
          </a:prstGeom>
          <a:noFill/>
          <a:ln>
            <a:noFill/>
          </a:ln>
        </p:spPr>
      </p:pic>
      <p:cxnSp>
        <p:nvCxnSpPr>
          <p:cNvPr id="321" name="Google Shape;321;p28"/>
          <p:cNvCxnSpPr/>
          <p:nvPr/>
        </p:nvCxnSpPr>
        <p:spPr>
          <a:xfrm>
            <a:off x="457200" y="55626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322" name="Google Shape;322;p28"/>
          <p:cNvCxnSpPr/>
          <p:nvPr/>
        </p:nvCxnSpPr>
        <p:spPr>
          <a:xfrm>
            <a:off x="458788" y="6629400"/>
            <a:ext cx="8153400" cy="0"/>
          </a:xfrm>
          <a:prstGeom prst="straightConnector1">
            <a:avLst/>
          </a:prstGeom>
          <a:noFill/>
          <a:ln cap="flat" cmpd="sng" w="76200">
            <a:solidFill>
              <a:srgbClr val="009900"/>
            </a:solidFill>
            <a:prstDash val="solid"/>
            <a:round/>
            <a:headEnd len="med" w="med" type="none"/>
            <a:tailEnd len="med" w="med" type="none"/>
          </a:ln>
        </p:spPr>
      </p:cxnSp>
      <p:sp>
        <p:nvSpPr>
          <p:cNvPr id="323" name="Google Shape;323;p28"/>
          <p:cNvSpPr/>
          <p:nvPr/>
        </p:nvSpPr>
        <p:spPr>
          <a:xfrm>
            <a:off x="495300" y="5611813"/>
            <a:ext cx="8077200" cy="94615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Nonrepudiation can be provided using a trusted party.</a:t>
            </a:r>
            <a:endParaRPr/>
          </a:p>
        </p:txBody>
      </p:sp>
      <p:grpSp>
        <p:nvGrpSpPr>
          <p:cNvPr id="324" name="Google Shape;324;p28"/>
          <p:cNvGrpSpPr/>
          <p:nvPr/>
        </p:nvGrpSpPr>
        <p:grpSpPr>
          <a:xfrm>
            <a:off x="457200" y="4876800"/>
            <a:ext cx="1143000" cy="566738"/>
            <a:chOff x="1200" y="1248"/>
            <a:chExt cx="720" cy="357"/>
          </a:xfrm>
        </p:grpSpPr>
        <p:pic>
          <p:nvPicPr>
            <p:cNvPr id="325" name="Google Shape;325;p28"/>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326" name="Google Shape;326;p2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333" name="Google Shape;333;p29"/>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34" name="Google Shape;334;p29"/>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35" name="Google Shape;335;p29"/>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36" name="Google Shape;336;p29"/>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37" name="Google Shape;337;p29"/>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38" name="Google Shape;338;p29"/>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39" name="Google Shape;339;p29"/>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40" name="Google Shape;340;p29"/>
          <p:cNvSpPr txBox="1"/>
          <p:nvPr/>
        </p:nvSpPr>
        <p:spPr>
          <a:xfrm>
            <a:off x="1143000" y="0"/>
            <a:ext cx="3908425"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13.3.4  Confidentiality</a:t>
            </a:r>
            <a:endParaRPr/>
          </a:p>
        </p:txBody>
      </p:sp>
      <p:cxnSp>
        <p:nvCxnSpPr>
          <p:cNvPr id="341" name="Google Shape;341;p29"/>
          <p:cNvCxnSpPr/>
          <p:nvPr/>
        </p:nvCxnSpPr>
        <p:spPr>
          <a:xfrm>
            <a:off x="457200" y="50292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342" name="Google Shape;342;p29"/>
          <p:cNvCxnSpPr/>
          <p:nvPr/>
        </p:nvCxnSpPr>
        <p:spPr>
          <a:xfrm>
            <a:off x="458788" y="6477000"/>
            <a:ext cx="8153400" cy="0"/>
          </a:xfrm>
          <a:prstGeom prst="straightConnector1">
            <a:avLst/>
          </a:prstGeom>
          <a:noFill/>
          <a:ln cap="flat" cmpd="sng" w="76200">
            <a:solidFill>
              <a:srgbClr val="009900"/>
            </a:solidFill>
            <a:prstDash val="solid"/>
            <a:round/>
            <a:headEnd len="med" w="med" type="none"/>
            <a:tailEnd len="med" w="med" type="none"/>
          </a:ln>
        </p:spPr>
      </p:cxnSp>
      <p:sp>
        <p:nvSpPr>
          <p:cNvPr id="343" name="Google Shape;343;p29"/>
          <p:cNvSpPr/>
          <p:nvPr/>
        </p:nvSpPr>
        <p:spPr>
          <a:xfrm>
            <a:off x="495300" y="5078413"/>
            <a:ext cx="8077200" cy="1373187"/>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A digital signature does not provide privacy.</a:t>
            </a:r>
            <a:endParaRPr/>
          </a:p>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If there is a need for privacy, another layer of encryption/decryption must be applied.</a:t>
            </a:r>
            <a:endParaRPr/>
          </a:p>
        </p:txBody>
      </p:sp>
      <p:sp>
        <p:nvSpPr>
          <p:cNvPr id="344" name="Google Shape;344;p29"/>
          <p:cNvSpPr txBox="1"/>
          <p:nvPr/>
        </p:nvSpPr>
        <p:spPr>
          <a:xfrm>
            <a:off x="762000" y="914400"/>
            <a:ext cx="7200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13.5  </a:t>
            </a:r>
            <a:r>
              <a:rPr b="1" i="1" lang="en-US" sz="2000">
                <a:solidFill>
                  <a:schemeClr val="dk1"/>
                </a:solidFill>
                <a:latin typeface="Times New Roman"/>
                <a:ea typeface="Times New Roman"/>
                <a:cs typeface="Times New Roman"/>
                <a:sym typeface="Times New Roman"/>
              </a:rPr>
              <a:t>Adding confidentiality to a digital signature scheme</a:t>
            </a:r>
            <a:endParaRPr/>
          </a:p>
        </p:txBody>
      </p:sp>
      <p:pic>
        <p:nvPicPr>
          <p:cNvPr id="345" name="Google Shape;345;p29"/>
          <p:cNvPicPr preferRelativeResize="0"/>
          <p:nvPr/>
        </p:nvPicPr>
        <p:blipFill rotWithShape="1">
          <a:blip r:embed="rId3">
            <a:alphaModFix/>
          </a:blip>
          <a:srcRect b="0" l="0" r="0" t="0"/>
          <a:stretch/>
        </p:blipFill>
        <p:spPr>
          <a:xfrm>
            <a:off x="1295400" y="1371600"/>
            <a:ext cx="6499225" cy="3054350"/>
          </a:xfrm>
          <a:prstGeom prst="rect">
            <a:avLst/>
          </a:prstGeom>
          <a:noFill/>
          <a:ln>
            <a:noFill/>
          </a:ln>
        </p:spPr>
      </p:pic>
      <p:grpSp>
        <p:nvGrpSpPr>
          <p:cNvPr id="346" name="Google Shape;346;p29"/>
          <p:cNvGrpSpPr/>
          <p:nvPr/>
        </p:nvGrpSpPr>
        <p:grpSpPr>
          <a:xfrm>
            <a:off x="457200" y="4343400"/>
            <a:ext cx="1143000" cy="566738"/>
            <a:chOff x="1200" y="1248"/>
            <a:chExt cx="720" cy="357"/>
          </a:xfrm>
        </p:grpSpPr>
        <p:pic>
          <p:nvPicPr>
            <p:cNvPr id="347" name="Google Shape;347;p29"/>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348" name="Google Shape;348;p2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355" name="Google Shape;355;p30"/>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356" name="Google Shape;356;p30"/>
          <p:cNvSpPr txBox="1"/>
          <p:nvPr/>
        </p:nvSpPr>
        <p:spPr>
          <a:xfrm>
            <a:off x="228600" y="404813"/>
            <a:ext cx="8140700"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13-4   </a:t>
            </a:r>
            <a:r>
              <a:rPr b="1" lang="en-US" sz="3200">
                <a:solidFill>
                  <a:schemeClr val="dk1"/>
                </a:solidFill>
                <a:latin typeface="Arial"/>
                <a:ea typeface="Arial"/>
                <a:cs typeface="Arial"/>
                <a:sym typeface="Arial"/>
              </a:rPr>
              <a:t>ATTACKS ON DIGITAL SIGNATURE</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357" name="Google Shape;357;p30"/>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358" name="Google Shape;358;p30"/>
          <p:cNvSpPr/>
          <p:nvPr/>
        </p:nvSpPr>
        <p:spPr>
          <a:xfrm>
            <a:off x="304800" y="1676400"/>
            <a:ext cx="8229600" cy="9461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This section describes some attacks on digital signatures and defines the types of forgery.</a:t>
            </a:r>
            <a:endParaRPr/>
          </a:p>
        </p:txBody>
      </p:sp>
      <p:sp>
        <p:nvSpPr>
          <p:cNvPr id="359" name="Google Shape;359;p30"/>
          <p:cNvSpPr/>
          <p:nvPr/>
        </p:nvSpPr>
        <p:spPr>
          <a:xfrm>
            <a:off x="152400" y="5045075"/>
            <a:ext cx="67056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13.4.1</a:t>
            </a:r>
            <a:r>
              <a:rPr b="1" lang="en-US" sz="2400">
                <a:solidFill>
                  <a:srgbClr val="0033CC"/>
                </a:solidFill>
                <a:latin typeface="Times New Roman"/>
                <a:ea typeface="Times New Roman"/>
                <a:cs typeface="Times New Roman"/>
                <a:sym typeface="Times New Roman"/>
              </a:rPr>
              <a:t>	Attack Types</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13.4.2</a:t>
            </a:r>
            <a:r>
              <a:rPr b="1" lang="en-US" sz="2400">
                <a:solidFill>
                  <a:srgbClr val="0033CC"/>
                </a:solidFill>
                <a:latin typeface="Times New Roman"/>
                <a:ea typeface="Times New Roman"/>
                <a:cs typeface="Times New Roman"/>
                <a:sym typeface="Times New Roman"/>
              </a:rPr>
              <a:t>	Forgery Types</a:t>
            </a:r>
            <a:endParaRPr/>
          </a:p>
        </p:txBody>
      </p:sp>
      <p:sp>
        <p:nvSpPr>
          <p:cNvPr id="360" name="Google Shape;360;p30"/>
          <p:cNvSpPr txBox="1"/>
          <p:nvPr/>
        </p:nvSpPr>
        <p:spPr>
          <a:xfrm>
            <a:off x="165100" y="4568825"/>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367" name="Google Shape;367;p31"/>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68" name="Google Shape;368;p31"/>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69" name="Google Shape;369;p31"/>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70" name="Google Shape;370;p31"/>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71" name="Google Shape;371;p31"/>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72" name="Google Shape;372;p31"/>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73" name="Google Shape;373;p31"/>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74" name="Google Shape;374;p31"/>
          <p:cNvSpPr/>
          <p:nvPr/>
        </p:nvSpPr>
        <p:spPr>
          <a:xfrm>
            <a:off x="228600" y="11430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i="1" sz="2800">
              <a:solidFill>
                <a:schemeClr val="dk1"/>
              </a:solidFill>
              <a:latin typeface="Times New Roman"/>
              <a:ea typeface="Times New Roman"/>
              <a:cs typeface="Times New Roman"/>
              <a:sym typeface="Times New Roman"/>
            </a:endParaRPr>
          </a:p>
        </p:txBody>
      </p:sp>
      <p:sp>
        <p:nvSpPr>
          <p:cNvPr id="375" name="Google Shape;375;p31"/>
          <p:cNvSpPr txBox="1"/>
          <p:nvPr/>
        </p:nvSpPr>
        <p:spPr>
          <a:xfrm>
            <a:off x="1143000" y="0"/>
            <a:ext cx="356076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13.4.1  Attack Types</a:t>
            </a:r>
            <a:endParaRPr/>
          </a:p>
        </p:txBody>
      </p:sp>
      <p:sp>
        <p:nvSpPr>
          <p:cNvPr id="376" name="Google Shape;376;p31"/>
          <p:cNvSpPr/>
          <p:nvPr/>
        </p:nvSpPr>
        <p:spPr>
          <a:xfrm>
            <a:off x="381000" y="1219200"/>
            <a:ext cx="2743200" cy="547688"/>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Key-Only Attack</a:t>
            </a:r>
            <a:endParaRPr b="1" i="1" sz="2800">
              <a:solidFill>
                <a:schemeClr val="dk1"/>
              </a:solidFill>
              <a:latin typeface="Times New Roman"/>
              <a:ea typeface="Times New Roman"/>
              <a:cs typeface="Times New Roman"/>
              <a:sym typeface="Times New Roman"/>
            </a:endParaRPr>
          </a:p>
        </p:txBody>
      </p:sp>
      <p:sp>
        <p:nvSpPr>
          <p:cNvPr id="377" name="Google Shape;377;p31"/>
          <p:cNvSpPr/>
          <p:nvPr/>
        </p:nvSpPr>
        <p:spPr>
          <a:xfrm>
            <a:off x="381000" y="2452688"/>
            <a:ext cx="3886200" cy="547687"/>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Known-Message Attack</a:t>
            </a:r>
            <a:endParaRPr b="1" i="1" sz="2800">
              <a:solidFill>
                <a:schemeClr val="dk1"/>
              </a:solidFill>
              <a:latin typeface="Times New Roman"/>
              <a:ea typeface="Times New Roman"/>
              <a:cs typeface="Times New Roman"/>
              <a:sym typeface="Times New Roman"/>
            </a:endParaRPr>
          </a:p>
        </p:txBody>
      </p:sp>
      <p:sp>
        <p:nvSpPr>
          <p:cNvPr id="378" name="Google Shape;378;p31"/>
          <p:cNvSpPr/>
          <p:nvPr/>
        </p:nvSpPr>
        <p:spPr>
          <a:xfrm>
            <a:off x="381000" y="3733800"/>
            <a:ext cx="3810000" cy="547688"/>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Chosen-Message Attack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87" name="Google Shape;87;p14"/>
          <p:cNvSpPr/>
          <p:nvPr/>
        </p:nvSpPr>
        <p:spPr>
          <a:xfrm>
            <a:off x="1143000" y="457200"/>
            <a:ext cx="2209800" cy="519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800" u="none" cap="none" strike="noStrike">
                <a:solidFill>
                  <a:schemeClr val="hlink"/>
                </a:solidFill>
                <a:latin typeface="Times New Roman"/>
                <a:ea typeface="Times New Roman"/>
                <a:cs typeface="Times New Roman"/>
                <a:sym typeface="Times New Roman"/>
              </a:rPr>
              <a:t>Objectives</a:t>
            </a:r>
            <a:endParaRPr/>
          </a:p>
        </p:txBody>
      </p:sp>
      <p:sp>
        <p:nvSpPr>
          <p:cNvPr id="88" name="Google Shape;88;p14"/>
          <p:cNvSpPr/>
          <p:nvPr/>
        </p:nvSpPr>
        <p:spPr>
          <a:xfrm>
            <a:off x="381000" y="1143000"/>
            <a:ext cx="8534400" cy="469265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177800" lvl="0" marL="0" marR="0" rtl="0" algn="just">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 To define a digital signature</a:t>
            </a:r>
            <a:endParaRPr/>
          </a:p>
          <a:p>
            <a:pPr indent="-177800" lvl="0" marL="0" marR="0" rtl="0" algn="just">
              <a:spcBef>
                <a:spcPts val="154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 To define security services provided by a digital</a:t>
            </a:r>
            <a:br>
              <a:rPr b="1"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     signature</a:t>
            </a:r>
            <a:endParaRPr/>
          </a:p>
          <a:p>
            <a:pPr indent="-177800" lvl="0" marL="0" marR="0" rtl="0" algn="just">
              <a:spcBef>
                <a:spcPts val="154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 To define attacks on digital signatures</a:t>
            </a:r>
            <a:endParaRPr/>
          </a:p>
          <a:p>
            <a:pPr indent="-177800" lvl="0" marL="0" marR="0" rtl="0" algn="just">
              <a:spcBef>
                <a:spcPts val="154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 To discuss some digital signature schemes, including</a:t>
            </a:r>
            <a:br>
              <a:rPr b="1" lang="en-US" sz="2800">
                <a:solidFill>
                  <a:schemeClr val="dk1"/>
                </a:solidFill>
                <a:latin typeface="Times New Roman"/>
                <a:ea typeface="Times New Roman"/>
                <a:cs typeface="Times New Roman"/>
                <a:sym typeface="Times New Roman"/>
              </a:rPr>
            </a:br>
            <a:r>
              <a:rPr b="1" lang="en-US" sz="2800">
                <a:solidFill>
                  <a:schemeClr val="dk1"/>
                </a:solidFill>
                <a:latin typeface="Times New Roman"/>
                <a:ea typeface="Times New Roman"/>
                <a:cs typeface="Times New Roman"/>
                <a:sym typeface="Times New Roman"/>
              </a:rPr>
              <a:t>     RSA, ElGamal,</a:t>
            </a:r>
            <a:endParaRPr/>
          </a:p>
          <a:p>
            <a:pPr indent="-177800" lvl="0" marL="0" marR="0" rtl="0" algn="just">
              <a:spcBef>
                <a:spcPts val="154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 Schnorr, DSS, and elliptic curve</a:t>
            </a:r>
            <a:endParaRPr/>
          </a:p>
          <a:p>
            <a:pPr indent="-177800" lvl="0" marL="0" marR="0" rtl="0" algn="just">
              <a:spcBef>
                <a:spcPts val="154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 To describe some applications of digital signatures</a:t>
            </a:r>
            <a:endParaRPr/>
          </a:p>
        </p:txBody>
      </p:sp>
      <p:sp>
        <p:nvSpPr>
          <p:cNvPr id="89" name="Google Shape;89;p14"/>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90" name="Google Shape;90;p14"/>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91" name="Google Shape;91;p14"/>
          <p:cNvSpPr/>
          <p:nvPr/>
        </p:nvSpPr>
        <p:spPr>
          <a:xfrm>
            <a:off x="1066800" y="49213"/>
            <a:ext cx="2025650" cy="5191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Arial"/>
                <a:ea typeface="Arial"/>
                <a:cs typeface="Arial"/>
                <a:sym typeface="Arial"/>
              </a:rPr>
              <a:t>Chapter 13</a:t>
            </a:r>
            <a:endParaRPr b="1" sz="2800">
              <a:solidFill>
                <a:schemeClr val="dk2"/>
              </a:solidFill>
              <a:latin typeface="Arial"/>
              <a:ea typeface="Arial"/>
              <a:cs typeface="Arial"/>
              <a:sym typeface="Arial"/>
            </a:endParaRPr>
          </a:p>
        </p:txBody>
      </p:sp>
      <p:sp>
        <p:nvSpPr>
          <p:cNvPr id="92" name="Google Shape;92;p1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93" name="Google Shape;93;p14"/>
          <p:cNvSpPr/>
          <p:nvPr/>
        </p:nvSpPr>
        <p:spPr>
          <a:xfrm>
            <a:off x="447675" y="533400"/>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94" name="Google Shape;94;p14"/>
          <p:cNvSpPr/>
          <p:nvPr/>
        </p:nvSpPr>
        <p:spPr>
          <a:xfrm>
            <a:off x="838200" y="533400"/>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95" name="Google Shape;95;p14"/>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96" name="Google Shape;96;p1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385" name="Google Shape;385;p32"/>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86" name="Google Shape;386;p32"/>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87" name="Google Shape;387;p32"/>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88" name="Google Shape;388;p32"/>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89" name="Google Shape;389;p32"/>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90" name="Google Shape;390;p32"/>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91" name="Google Shape;391;p32"/>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392" name="Google Shape;392;p32"/>
          <p:cNvSpPr txBox="1"/>
          <p:nvPr/>
        </p:nvSpPr>
        <p:spPr>
          <a:xfrm>
            <a:off x="1143000" y="0"/>
            <a:ext cx="383381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13.4.2  Forgery Types</a:t>
            </a:r>
            <a:endParaRPr/>
          </a:p>
        </p:txBody>
      </p:sp>
      <p:sp>
        <p:nvSpPr>
          <p:cNvPr id="393" name="Google Shape;393;p32"/>
          <p:cNvSpPr/>
          <p:nvPr/>
        </p:nvSpPr>
        <p:spPr>
          <a:xfrm>
            <a:off x="685800" y="1357313"/>
            <a:ext cx="3124200" cy="547687"/>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Existential Forgery</a:t>
            </a:r>
            <a:endParaRPr b="1" i="1" sz="2800">
              <a:solidFill>
                <a:schemeClr val="dk1"/>
              </a:solidFill>
              <a:latin typeface="Times New Roman"/>
              <a:ea typeface="Times New Roman"/>
              <a:cs typeface="Times New Roman"/>
              <a:sym typeface="Times New Roman"/>
            </a:endParaRPr>
          </a:p>
        </p:txBody>
      </p:sp>
      <p:sp>
        <p:nvSpPr>
          <p:cNvPr id="394" name="Google Shape;394;p32"/>
          <p:cNvSpPr/>
          <p:nvPr/>
        </p:nvSpPr>
        <p:spPr>
          <a:xfrm>
            <a:off x="685800" y="2743200"/>
            <a:ext cx="3200400" cy="547688"/>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Selective Forgery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401" name="Google Shape;401;p33"/>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402" name="Google Shape;402;p33"/>
          <p:cNvSpPr txBox="1"/>
          <p:nvPr/>
        </p:nvSpPr>
        <p:spPr>
          <a:xfrm>
            <a:off x="228600" y="404813"/>
            <a:ext cx="7488238"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13-5   </a:t>
            </a:r>
            <a:r>
              <a:rPr b="1" lang="en-US" sz="3200">
                <a:solidFill>
                  <a:schemeClr val="dk1"/>
                </a:solidFill>
                <a:latin typeface="Arial"/>
                <a:ea typeface="Arial"/>
                <a:cs typeface="Arial"/>
                <a:sym typeface="Arial"/>
              </a:rPr>
              <a:t>DIGITAL SIGNATURE SCHEMES</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403" name="Google Shape;403;p33"/>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404" name="Google Shape;404;p33"/>
          <p:cNvSpPr/>
          <p:nvPr/>
        </p:nvSpPr>
        <p:spPr>
          <a:xfrm>
            <a:off x="152400" y="1524000"/>
            <a:ext cx="8229600" cy="1373188"/>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Several digital signature schemes have evolved during the last few decades. Some of them have been implemented. </a:t>
            </a:r>
            <a:endParaRPr/>
          </a:p>
        </p:txBody>
      </p:sp>
      <p:sp>
        <p:nvSpPr>
          <p:cNvPr id="405" name="Google Shape;405;p33"/>
          <p:cNvSpPr/>
          <p:nvPr/>
        </p:nvSpPr>
        <p:spPr>
          <a:xfrm>
            <a:off x="152400" y="4679950"/>
            <a:ext cx="6705600" cy="191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13.5.1</a:t>
            </a:r>
            <a:r>
              <a:rPr b="1" lang="en-US" sz="2400">
                <a:solidFill>
                  <a:srgbClr val="0033CC"/>
                </a:solidFill>
                <a:latin typeface="Times New Roman"/>
                <a:ea typeface="Times New Roman"/>
                <a:cs typeface="Times New Roman"/>
                <a:sym typeface="Times New Roman"/>
              </a:rPr>
              <a:t>	RSA Digital Signature Scheme</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13.5.2</a:t>
            </a:r>
            <a:r>
              <a:rPr b="1" lang="en-US" sz="2400">
                <a:solidFill>
                  <a:srgbClr val="0033CC"/>
                </a:solidFill>
                <a:latin typeface="Times New Roman"/>
                <a:ea typeface="Times New Roman"/>
                <a:cs typeface="Times New Roman"/>
                <a:sym typeface="Times New Roman"/>
              </a:rPr>
              <a:t>	ElGamal Digital Signature Scheme</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13.5.3</a:t>
            </a:r>
            <a:r>
              <a:rPr b="1" lang="en-US" sz="2400">
                <a:solidFill>
                  <a:srgbClr val="0033CC"/>
                </a:solidFill>
                <a:latin typeface="Times New Roman"/>
                <a:ea typeface="Times New Roman"/>
                <a:cs typeface="Times New Roman"/>
                <a:sym typeface="Times New Roman"/>
              </a:rPr>
              <a:t>	Schnorr Digital Signature Scheme</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13.5.4</a:t>
            </a:r>
            <a:r>
              <a:rPr b="1" lang="en-US" sz="2400">
                <a:solidFill>
                  <a:srgbClr val="0033CC"/>
                </a:solidFill>
                <a:latin typeface="Times New Roman"/>
                <a:ea typeface="Times New Roman"/>
                <a:cs typeface="Times New Roman"/>
                <a:sym typeface="Times New Roman"/>
              </a:rPr>
              <a:t>	Digital Signature Standard (DSS)</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13.5.5</a:t>
            </a:r>
            <a:r>
              <a:rPr b="1" lang="en-US" sz="2400">
                <a:solidFill>
                  <a:srgbClr val="0033CC"/>
                </a:solidFill>
                <a:latin typeface="Times New Roman"/>
                <a:ea typeface="Times New Roman"/>
                <a:cs typeface="Times New Roman"/>
                <a:sym typeface="Times New Roman"/>
              </a:rPr>
              <a:t>	Elliptic Curve Digital Signature Scheme</a:t>
            </a:r>
            <a:endParaRPr/>
          </a:p>
        </p:txBody>
      </p:sp>
      <p:sp>
        <p:nvSpPr>
          <p:cNvPr id="406" name="Google Shape;406;p33"/>
          <p:cNvSpPr txBox="1"/>
          <p:nvPr/>
        </p:nvSpPr>
        <p:spPr>
          <a:xfrm>
            <a:off x="165100" y="4203700"/>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413" name="Google Shape;413;p34"/>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14" name="Google Shape;414;p34"/>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15" name="Google Shape;415;p34"/>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16" name="Google Shape;416;p34"/>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17" name="Google Shape;417;p34"/>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18" name="Google Shape;418;p3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19" name="Google Shape;419;p3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20" name="Google Shape;420;p34"/>
          <p:cNvSpPr txBox="1"/>
          <p:nvPr/>
        </p:nvSpPr>
        <p:spPr>
          <a:xfrm>
            <a:off x="1143000" y="0"/>
            <a:ext cx="658495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13.5.1  RSA Digital Signature Scheme</a:t>
            </a:r>
            <a:endParaRPr/>
          </a:p>
        </p:txBody>
      </p:sp>
      <p:sp>
        <p:nvSpPr>
          <p:cNvPr id="421" name="Google Shape;421;p34"/>
          <p:cNvSpPr/>
          <p:nvPr/>
        </p:nvSpPr>
        <p:spPr>
          <a:xfrm>
            <a:off x="228600" y="11430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i="1" sz="2800">
              <a:solidFill>
                <a:schemeClr val="dk1"/>
              </a:solidFill>
              <a:latin typeface="Times New Roman"/>
              <a:ea typeface="Times New Roman"/>
              <a:cs typeface="Times New Roman"/>
              <a:sym typeface="Times New Roman"/>
            </a:endParaRPr>
          </a:p>
        </p:txBody>
      </p:sp>
      <p:sp>
        <p:nvSpPr>
          <p:cNvPr id="422" name="Google Shape;422;p34"/>
          <p:cNvSpPr txBox="1"/>
          <p:nvPr/>
        </p:nvSpPr>
        <p:spPr>
          <a:xfrm>
            <a:off x="606425" y="1676400"/>
            <a:ext cx="74803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13.6  </a:t>
            </a:r>
            <a:r>
              <a:rPr b="1" i="1" lang="en-US" sz="2000">
                <a:solidFill>
                  <a:schemeClr val="dk1"/>
                </a:solidFill>
                <a:latin typeface="Times New Roman"/>
                <a:ea typeface="Times New Roman"/>
                <a:cs typeface="Times New Roman"/>
                <a:sym typeface="Times New Roman"/>
              </a:rPr>
              <a:t>General idea behind the RSA digital signature scheme</a:t>
            </a:r>
            <a:endParaRPr/>
          </a:p>
        </p:txBody>
      </p:sp>
      <p:pic>
        <p:nvPicPr>
          <p:cNvPr id="423" name="Google Shape;423;p34"/>
          <p:cNvPicPr preferRelativeResize="0"/>
          <p:nvPr/>
        </p:nvPicPr>
        <p:blipFill rotWithShape="1">
          <a:blip r:embed="rId3">
            <a:alphaModFix/>
          </a:blip>
          <a:srcRect b="0" l="0" r="0" t="0"/>
          <a:stretch/>
        </p:blipFill>
        <p:spPr>
          <a:xfrm>
            <a:off x="390525" y="2773363"/>
            <a:ext cx="8372475" cy="25606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430" name="Google Shape;430;p35"/>
          <p:cNvSpPr/>
          <p:nvPr/>
        </p:nvSpPr>
        <p:spPr>
          <a:xfrm>
            <a:off x="366713" y="1841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1" name="Google Shape;431;p35"/>
          <p:cNvSpPr/>
          <p:nvPr/>
        </p:nvSpPr>
        <p:spPr>
          <a:xfrm>
            <a:off x="749300" y="1841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2" name="Google Shape;432;p35"/>
          <p:cNvSpPr/>
          <p:nvPr/>
        </p:nvSpPr>
        <p:spPr>
          <a:xfrm>
            <a:off x="490538" y="6064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3" name="Google Shape;433;p35"/>
          <p:cNvSpPr/>
          <p:nvPr/>
        </p:nvSpPr>
        <p:spPr>
          <a:xfrm>
            <a:off x="860425" y="6064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4" name="Google Shape;434;p35"/>
          <p:cNvSpPr/>
          <p:nvPr/>
        </p:nvSpPr>
        <p:spPr>
          <a:xfrm>
            <a:off x="76200" y="5334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5" name="Google Shape;435;p35"/>
          <p:cNvSpPr/>
          <p:nvPr/>
        </p:nvSpPr>
        <p:spPr>
          <a:xfrm>
            <a:off x="711200" y="7620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6" name="Google Shape;436;p35"/>
          <p:cNvSpPr/>
          <p:nvPr/>
        </p:nvSpPr>
        <p:spPr>
          <a:xfrm>
            <a:off x="442913" y="6096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37" name="Google Shape;437;p35"/>
          <p:cNvSpPr/>
          <p:nvPr/>
        </p:nvSpPr>
        <p:spPr>
          <a:xfrm>
            <a:off x="228600" y="865188"/>
            <a:ext cx="8686800" cy="137318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Key Generation</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Key generation in the RSA digital signature scheme is exactly the same as key generation in the RSA</a:t>
            </a:r>
            <a:endParaRPr/>
          </a:p>
        </p:txBody>
      </p:sp>
      <p:sp>
        <p:nvSpPr>
          <p:cNvPr id="438" name="Google Shape;438;p35"/>
          <p:cNvSpPr txBox="1"/>
          <p:nvPr/>
        </p:nvSpPr>
        <p:spPr>
          <a:xfrm>
            <a:off x="1143000" y="7620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  Continued</a:t>
            </a:r>
            <a:endParaRPr/>
          </a:p>
        </p:txBody>
      </p:sp>
      <p:cxnSp>
        <p:nvCxnSpPr>
          <p:cNvPr id="439" name="Google Shape;439;p35"/>
          <p:cNvCxnSpPr/>
          <p:nvPr/>
        </p:nvCxnSpPr>
        <p:spPr>
          <a:xfrm>
            <a:off x="457200" y="3233738"/>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440" name="Google Shape;440;p35"/>
          <p:cNvCxnSpPr/>
          <p:nvPr/>
        </p:nvCxnSpPr>
        <p:spPr>
          <a:xfrm>
            <a:off x="458788" y="4300538"/>
            <a:ext cx="8153400" cy="0"/>
          </a:xfrm>
          <a:prstGeom prst="straightConnector1">
            <a:avLst/>
          </a:prstGeom>
          <a:noFill/>
          <a:ln cap="flat" cmpd="sng" w="76200">
            <a:solidFill>
              <a:srgbClr val="009900"/>
            </a:solidFill>
            <a:prstDash val="solid"/>
            <a:round/>
            <a:headEnd len="med" w="med" type="none"/>
            <a:tailEnd len="med" w="med" type="none"/>
          </a:ln>
        </p:spPr>
      </p:cxnSp>
      <p:sp>
        <p:nvSpPr>
          <p:cNvPr id="441" name="Google Shape;441;p35"/>
          <p:cNvSpPr/>
          <p:nvPr/>
        </p:nvSpPr>
        <p:spPr>
          <a:xfrm>
            <a:off x="495300" y="3282950"/>
            <a:ext cx="8077200" cy="94615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In the RSA digital signature scheme, </a:t>
            </a:r>
            <a:r>
              <a:rPr b="1" i="1" lang="en-US" sz="2800">
                <a:solidFill>
                  <a:schemeClr val="dk1"/>
                </a:solidFill>
                <a:latin typeface="Times New Roman"/>
                <a:ea typeface="Times New Roman"/>
                <a:cs typeface="Times New Roman"/>
                <a:sym typeface="Times New Roman"/>
              </a:rPr>
              <a:t>d</a:t>
            </a:r>
            <a:r>
              <a:rPr b="1" lang="en-US" sz="2800">
                <a:solidFill>
                  <a:schemeClr val="dk1"/>
                </a:solidFill>
                <a:latin typeface="Times New Roman"/>
                <a:ea typeface="Times New Roman"/>
                <a:cs typeface="Times New Roman"/>
                <a:sym typeface="Times New Roman"/>
              </a:rPr>
              <a:t> is private; </a:t>
            </a:r>
            <a:br>
              <a:rPr b="1" lang="en-US" sz="2800">
                <a:solidFill>
                  <a:schemeClr val="dk1"/>
                </a:solidFill>
                <a:latin typeface="Times New Roman"/>
                <a:ea typeface="Times New Roman"/>
                <a:cs typeface="Times New Roman"/>
                <a:sym typeface="Times New Roman"/>
              </a:rPr>
            </a:br>
            <a:r>
              <a:rPr b="1" i="1" lang="en-US" sz="2800">
                <a:solidFill>
                  <a:schemeClr val="dk1"/>
                </a:solidFill>
                <a:latin typeface="Times New Roman"/>
                <a:ea typeface="Times New Roman"/>
                <a:cs typeface="Times New Roman"/>
                <a:sym typeface="Times New Roman"/>
              </a:rPr>
              <a:t>e</a:t>
            </a:r>
            <a:r>
              <a:rPr b="1" lang="en-US" sz="2800">
                <a:solidFill>
                  <a:schemeClr val="dk1"/>
                </a:solidFill>
                <a:latin typeface="Times New Roman"/>
                <a:ea typeface="Times New Roman"/>
                <a:cs typeface="Times New Roman"/>
                <a:sym typeface="Times New Roman"/>
              </a:rPr>
              <a:t> and </a:t>
            </a:r>
            <a:r>
              <a:rPr b="1" i="1" lang="en-US" sz="2800">
                <a:solidFill>
                  <a:schemeClr val="dk1"/>
                </a:solidFill>
                <a:latin typeface="Times New Roman"/>
                <a:ea typeface="Times New Roman"/>
                <a:cs typeface="Times New Roman"/>
                <a:sym typeface="Times New Roman"/>
              </a:rPr>
              <a:t>n</a:t>
            </a:r>
            <a:r>
              <a:rPr b="1" lang="en-US" sz="2800">
                <a:solidFill>
                  <a:schemeClr val="dk1"/>
                </a:solidFill>
                <a:latin typeface="Times New Roman"/>
                <a:ea typeface="Times New Roman"/>
                <a:cs typeface="Times New Roman"/>
                <a:sym typeface="Times New Roman"/>
              </a:rPr>
              <a:t> are public.</a:t>
            </a:r>
            <a:endParaRPr/>
          </a:p>
        </p:txBody>
      </p:sp>
      <p:grpSp>
        <p:nvGrpSpPr>
          <p:cNvPr id="442" name="Google Shape;442;p35"/>
          <p:cNvGrpSpPr/>
          <p:nvPr/>
        </p:nvGrpSpPr>
        <p:grpSpPr>
          <a:xfrm>
            <a:off x="457200" y="2743200"/>
            <a:ext cx="1143000" cy="566738"/>
            <a:chOff x="1200" y="1248"/>
            <a:chExt cx="720" cy="357"/>
          </a:xfrm>
        </p:grpSpPr>
        <p:pic>
          <p:nvPicPr>
            <p:cNvPr id="443" name="Google Shape;443;p3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44" name="Google Shape;444;p3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451" name="Google Shape;451;p36"/>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2" name="Google Shape;452;p36"/>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3" name="Google Shape;453;p36"/>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4" name="Google Shape;454;p36"/>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5" name="Google Shape;455;p36"/>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6" name="Google Shape;456;p3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7" name="Google Shape;457;p3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58" name="Google Shape;458;p36"/>
          <p:cNvSpPr/>
          <p:nvPr/>
        </p:nvSpPr>
        <p:spPr>
          <a:xfrm>
            <a:off x="228600" y="9906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Signing and Verifying</a:t>
            </a:r>
            <a:endParaRPr b="1" i="1" sz="2800">
              <a:solidFill>
                <a:schemeClr val="dk1"/>
              </a:solidFill>
              <a:latin typeface="Times New Roman"/>
              <a:ea typeface="Times New Roman"/>
              <a:cs typeface="Times New Roman"/>
              <a:sym typeface="Times New Roman"/>
            </a:endParaRPr>
          </a:p>
        </p:txBody>
      </p:sp>
      <p:sp>
        <p:nvSpPr>
          <p:cNvPr id="459" name="Google Shape;459;p36"/>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  Continued</a:t>
            </a:r>
            <a:endParaRPr/>
          </a:p>
        </p:txBody>
      </p:sp>
      <p:sp>
        <p:nvSpPr>
          <p:cNvPr id="460" name="Google Shape;460;p36"/>
          <p:cNvSpPr txBox="1"/>
          <p:nvPr/>
        </p:nvSpPr>
        <p:spPr>
          <a:xfrm>
            <a:off x="1933575" y="2286000"/>
            <a:ext cx="49006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13.7  </a:t>
            </a:r>
            <a:r>
              <a:rPr b="1" i="1" lang="en-US" sz="2000">
                <a:solidFill>
                  <a:schemeClr val="dk1"/>
                </a:solidFill>
                <a:latin typeface="Times New Roman"/>
                <a:ea typeface="Times New Roman"/>
                <a:cs typeface="Times New Roman"/>
                <a:sym typeface="Times New Roman"/>
              </a:rPr>
              <a:t>RSA digital signature scheme</a:t>
            </a:r>
            <a:endParaRPr/>
          </a:p>
        </p:txBody>
      </p:sp>
      <p:pic>
        <p:nvPicPr>
          <p:cNvPr id="461" name="Google Shape;461;p36"/>
          <p:cNvPicPr preferRelativeResize="0"/>
          <p:nvPr/>
        </p:nvPicPr>
        <p:blipFill rotWithShape="1">
          <a:blip r:embed="rId3">
            <a:alphaModFix/>
          </a:blip>
          <a:srcRect b="0" l="0" r="0" t="0"/>
          <a:stretch/>
        </p:blipFill>
        <p:spPr>
          <a:xfrm>
            <a:off x="271463" y="3022600"/>
            <a:ext cx="8491537" cy="345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468" name="Google Shape;468;p37"/>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69" name="Google Shape;469;p37"/>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70" name="Google Shape;470;p37"/>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71" name="Google Shape;471;p37"/>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72" name="Google Shape;472;p37"/>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73" name="Google Shape;473;p37"/>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74" name="Google Shape;474;p37"/>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75" name="Google Shape;475;p37"/>
          <p:cNvSpPr txBox="1"/>
          <p:nvPr/>
        </p:nvSpPr>
        <p:spPr>
          <a:xfrm>
            <a:off x="1143000" y="0"/>
            <a:ext cx="34686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a:t>
            </a:r>
            <a:r>
              <a:rPr b="1" i="1" lang="en-US" sz="3200">
                <a:solidFill>
                  <a:schemeClr val="hlink"/>
                </a:solidFill>
                <a:latin typeface="Times New Roman"/>
                <a:ea typeface="Times New Roman"/>
                <a:cs typeface="Times New Roman"/>
                <a:sym typeface="Times New Roman"/>
              </a:rPr>
              <a:t>     </a:t>
            </a:r>
            <a:r>
              <a:rPr b="1" i="1" lang="en-US" sz="3200">
                <a:solidFill>
                  <a:schemeClr val="dk1"/>
                </a:solidFill>
                <a:latin typeface="Times New Roman"/>
                <a:ea typeface="Times New Roman"/>
                <a:cs typeface="Times New Roman"/>
                <a:sym typeface="Times New Roman"/>
              </a:rPr>
              <a:t>Continued</a:t>
            </a:r>
            <a:endParaRPr/>
          </a:p>
        </p:txBody>
      </p:sp>
      <p:sp>
        <p:nvSpPr>
          <p:cNvPr id="476" name="Google Shape;476;p37"/>
          <p:cNvSpPr/>
          <p:nvPr/>
        </p:nvSpPr>
        <p:spPr>
          <a:xfrm>
            <a:off x="152400" y="1371600"/>
            <a:ext cx="8839200" cy="22828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As a trivial example, suppose that Alice chooses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 823 and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 953, and calculates </a:t>
            </a:r>
            <a:r>
              <a:rPr b="1" i="1" lang="en-US" sz="2400">
                <a:solidFill>
                  <a:schemeClr val="dk1"/>
                </a:solidFill>
                <a:latin typeface="Times New Roman"/>
                <a:ea typeface="Times New Roman"/>
                <a:cs typeface="Times New Roman"/>
                <a:sym typeface="Times New Roman"/>
              </a:rPr>
              <a:t>n</a:t>
            </a:r>
            <a:r>
              <a:rPr b="1" lang="en-US" sz="2400">
                <a:solidFill>
                  <a:schemeClr val="dk1"/>
                </a:solidFill>
                <a:latin typeface="Times New Roman"/>
                <a:ea typeface="Times New Roman"/>
                <a:cs typeface="Times New Roman"/>
                <a:sym typeface="Times New Roman"/>
              </a:rPr>
              <a:t> = 784319. The value of </a:t>
            </a:r>
            <a:r>
              <a:rPr b="1" lang="en-US" sz="2400">
                <a:solidFill>
                  <a:schemeClr val="dk1"/>
                </a:solidFill>
                <a:latin typeface="Noto Sans Symbols"/>
                <a:ea typeface="Noto Sans Symbols"/>
                <a:cs typeface="Noto Sans Symbols"/>
                <a:sym typeface="Noto Sans Symbols"/>
              </a:rPr>
              <a:t>φ</a:t>
            </a:r>
            <a:r>
              <a:rPr b="1" lang="en-US" sz="2400">
                <a:solidFill>
                  <a:schemeClr val="dk1"/>
                </a:solidFill>
                <a:latin typeface="Times New Roman"/>
                <a:ea typeface="Times New Roman"/>
                <a:cs typeface="Times New Roman"/>
                <a:sym typeface="Times New Roman"/>
              </a:rPr>
              <a:t>(n) is 782544. Now she chooses </a:t>
            </a:r>
            <a:r>
              <a:rPr b="1" i="1" lang="en-US" sz="2400">
                <a:solidFill>
                  <a:schemeClr val="dk1"/>
                </a:solidFill>
                <a:latin typeface="Times New Roman"/>
                <a:ea typeface="Times New Roman"/>
                <a:cs typeface="Times New Roman"/>
                <a:sym typeface="Times New Roman"/>
              </a:rPr>
              <a:t>e</a:t>
            </a:r>
            <a:r>
              <a:rPr b="1" lang="en-US" sz="2400">
                <a:solidFill>
                  <a:schemeClr val="dk1"/>
                </a:solidFill>
                <a:latin typeface="Times New Roman"/>
                <a:ea typeface="Times New Roman"/>
                <a:cs typeface="Times New Roman"/>
                <a:sym typeface="Times New Roman"/>
              </a:rPr>
              <a:t> = 313 and calculates </a:t>
            </a:r>
            <a:r>
              <a:rPr b="1" i="1"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 160009. At this point key generation is complete. Now imagine that Alice wants to send a message with the value of M = 19070 to Bob. She uses her private exponent, 160009, to sign the message:</a:t>
            </a:r>
            <a:endParaRPr/>
          </a:p>
        </p:txBody>
      </p:sp>
      <p:sp>
        <p:nvSpPr>
          <p:cNvPr id="477" name="Google Shape;477;p37"/>
          <p:cNvSpPr txBox="1"/>
          <p:nvPr/>
        </p:nvSpPr>
        <p:spPr>
          <a:xfrm>
            <a:off x="228600" y="990600"/>
            <a:ext cx="1944688"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Example 13.1</a:t>
            </a:r>
            <a:endParaRPr b="1" i="1" sz="2000">
              <a:solidFill>
                <a:schemeClr val="lt1"/>
              </a:solidFill>
              <a:latin typeface="Times New Roman"/>
              <a:ea typeface="Times New Roman"/>
              <a:cs typeface="Times New Roman"/>
              <a:sym typeface="Times New Roman"/>
            </a:endParaRPr>
          </a:p>
        </p:txBody>
      </p:sp>
      <p:pic>
        <p:nvPicPr>
          <p:cNvPr id="478" name="Google Shape;478;p37"/>
          <p:cNvPicPr preferRelativeResize="0"/>
          <p:nvPr/>
        </p:nvPicPr>
        <p:blipFill rotWithShape="1">
          <a:blip r:embed="rId3">
            <a:alphaModFix/>
          </a:blip>
          <a:srcRect b="0" l="0" r="0" t="0"/>
          <a:stretch/>
        </p:blipFill>
        <p:spPr>
          <a:xfrm>
            <a:off x="606425" y="3673475"/>
            <a:ext cx="7851775" cy="620713"/>
          </a:xfrm>
          <a:prstGeom prst="rect">
            <a:avLst/>
          </a:prstGeom>
          <a:noFill/>
          <a:ln>
            <a:noFill/>
          </a:ln>
        </p:spPr>
      </p:pic>
      <p:sp>
        <p:nvSpPr>
          <p:cNvPr id="479" name="Google Shape;479;p37"/>
          <p:cNvSpPr/>
          <p:nvPr/>
        </p:nvSpPr>
        <p:spPr>
          <a:xfrm>
            <a:off x="304800" y="4267200"/>
            <a:ext cx="8839200" cy="8223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Alice sends the message and the signature to Bob. Bob receives the message and the signature. He calculates</a:t>
            </a:r>
            <a:endParaRPr/>
          </a:p>
        </p:txBody>
      </p:sp>
      <p:pic>
        <p:nvPicPr>
          <p:cNvPr id="480" name="Google Shape;480;p37"/>
          <p:cNvPicPr preferRelativeResize="0"/>
          <p:nvPr/>
        </p:nvPicPr>
        <p:blipFill rotWithShape="1">
          <a:blip r:embed="rId4">
            <a:alphaModFix/>
          </a:blip>
          <a:srcRect b="0" l="0" r="0" t="0"/>
          <a:stretch/>
        </p:blipFill>
        <p:spPr>
          <a:xfrm>
            <a:off x="166688" y="5059363"/>
            <a:ext cx="8748712" cy="720725"/>
          </a:xfrm>
          <a:prstGeom prst="rect">
            <a:avLst/>
          </a:prstGeom>
          <a:noFill/>
          <a:ln>
            <a:noFill/>
          </a:ln>
        </p:spPr>
      </p:pic>
      <p:sp>
        <p:nvSpPr>
          <p:cNvPr id="481" name="Google Shape;481;p37"/>
          <p:cNvSpPr/>
          <p:nvPr/>
        </p:nvSpPr>
        <p:spPr>
          <a:xfrm>
            <a:off x="228600" y="5791200"/>
            <a:ext cx="8839200" cy="4572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Bob accepts the message because he has verified Alice’s signature.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488" name="Google Shape;488;p38"/>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89" name="Google Shape;489;p38"/>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90" name="Google Shape;490;p38"/>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91" name="Google Shape;491;p38"/>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92" name="Google Shape;492;p38"/>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93" name="Google Shape;493;p38"/>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94" name="Google Shape;494;p38"/>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495" name="Google Shape;495;p38"/>
          <p:cNvSpPr/>
          <p:nvPr/>
        </p:nvSpPr>
        <p:spPr>
          <a:xfrm>
            <a:off x="228600" y="11430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RSA Signature on the Message Digest</a:t>
            </a:r>
            <a:endParaRPr b="1" i="1" sz="2800">
              <a:solidFill>
                <a:schemeClr val="dk1"/>
              </a:solidFill>
              <a:latin typeface="Times New Roman"/>
              <a:ea typeface="Times New Roman"/>
              <a:cs typeface="Times New Roman"/>
              <a:sym typeface="Times New Roman"/>
            </a:endParaRPr>
          </a:p>
        </p:txBody>
      </p:sp>
      <p:sp>
        <p:nvSpPr>
          <p:cNvPr id="496" name="Google Shape;496;p38"/>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  Continued</a:t>
            </a:r>
            <a:endParaRPr/>
          </a:p>
        </p:txBody>
      </p:sp>
      <p:sp>
        <p:nvSpPr>
          <p:cNvPr id="497" name="Google Shape;497;p38"/>
          <p:cNvSpPr txBox="1"/>
          <p:nvPr/>
        </p:nvSpPr>
        <p:spPr>
          <a:xfrm>
            <a:off x="1371600" y="1828800"/>
            <a:ext cx="61356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13.8  </a:t>
            </a:r>
            <a:r>
              <a:rPr b="1" i="1" lang="en-US" sz="2000">
                <a:solidFill>
                  <a:schemeClr val="dk1"/>
                </a:solidFill>
                <a:latin typeface="Times New Roman"/>
                <a:ea typeface="Times New Roman"/>
                <a:cs typeface="Times New Roman"/>
                <a:sym typeface="Times New Roman"/>
              </a:rPr>
              <a:t>The RSA signature on the message digest</a:t>
            </a:r>
            <a:endParaRPr/>
          </a:p>
        </p:txBody>
      </p:sp>
      <p:pic>
        <p:nvPicPr>
          <p:cNvPr id="498" name="Google Shape;498;p38"/>
          <p:cNvPicPr preferRelativeResize="0"/>
          <p:nvPr/>
        </p:nvPicPr>
        <p:blipFill rotWithShape="1">
          <a:blip r:embed="rId3">
            <a:alphaModFix/>
          </a:blip>
          <a:srcRect b="0" l="0" r="0" t="0"/>
          <a:stretch/>
        </p:blipFill>
        <p:spPr>
          <a:xfrm>
            <a:off x="90488" y="3070225"/>
            <a:ext cx="8977312" cy="333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505" name="Google Shape;505;p39"/>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06" name="Google Shape;506;p39"/>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07" name="Google Shape;507;p39"/>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08" name="Google Shape;508;p39"/>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09" name="Google Shape;509;p39"/>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10" name="Google Shape;510;p39"/>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11" name="Google Shape;511;p39"/>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12" name="Google Shape;512;p39"/>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  Continued</a:t>
            </a:r>
            <a:endParaRPr/>
          </a:p>
        </p:txBody>
      </p:sp>
      <p:cxnSp>
        <p:nvCxnSpPr>
          <p:cNvPr id="513" name="Google Shape;513;p39"/>
          <p:cNvCxnSpPr/>
          <p:nvPr/>
        </p:nvCxnSpPr>
        <p:spPr>
          <a:xfrm>
            <a:off x="457200" y="21336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514" name="Google Shape;514;p39"/>
          <p:cNvCxnSpPr/>
          <p:nvPr/>
        </p:nvCxnSpPr>
        <p:spPr>
          <a:xfrm>
            <a:off x="458788" y="4038600"/>
            <a:ext cx="8153400" cy="0"/>
          </a:xfrm>
          <a:prstGeom prst="straightConnector1">
            <a:avLst/>
          </a:prstGeom>
          <a:noFill/>
          <a:ln cap="flat" cmpd="sng" w="76200">
            <a:solidFill>
              <a:srgbClr val="009900"/>
            </a:solidFill>
            <a:prstDash val="solid"/>
            <a:round/>
            <a:headEnd len="med" w="med" type="none"/>
            <a:tailEnd len="med" w="med" type="none"/>
          </a:ln>
        </p:spPr>
      </p:cxnSp>
      <p:sp>
        <p:nvSpPr>
          <p:cNvPr id="515" name="Google Shape;515;p39"/>
          <p:cNvSpPr/>
          <p:nvPr/>
        </p:nvSpPr>
        <p:spPr>
          <a:xfrm>
            <a:off x="495300" y="2209800"/>
            <a:ext cx="8077200" cy="1800225"/>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When the digest is signed instead of the message itself, the susceptibility of the RSA digital signature scheme depends on the strength of the hash algorithm.</a:t>
            </a:r>
            <a:endParaRPr/>
          </a:p>
        </p:txBody>
      </p:sp>
      <p:grpSp>
        <p:nvGrpSpPr>
          <p:cNvPr id="516" name="Google Shape;516;p39"/>
          <p:cNvGrpSpPr/>
          <p:nvPr/>
        </p:nvGrpSpPr>
        <p:grpSpPr>
          <a:xfrm>
            <a:off x="457200" y="1524000"/>
            <a:ext cx="1143000" cy="566738"/>
            <a:chOff x="1200" y="1248"/>
            <a:chExt cx="720" cy="357"/>
          </a:xfrm>
        </p:grpSpPr>
        <p:pic>
          <p:nvPicPr>
            <p:cNvPr id="517" name="Google Shape;517;p3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18" name="Google Shape;518;p3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525" name="Google Shape;525;p40"/>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6" name="Google Shape;526;p40"/>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7" name="Google Shape;527;p40"/>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8" name="Google Shape;528;p40"/>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29" name="Google Shape;529;p40"/>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0" name="Google Shape;530;p40"/>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1" name="Google Shape;531;p40"/>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32" name="Google Shape;532;p40"/>
          <p:cNvSpPr txBox="1"/>
          <p:nvPr/>
        </p:nvSpPr>
        <p:spPr>
          <a:xfrm>
            <a:off x="1143000" y="0"/>
            <a:ext cx="73294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13.5.2  ElGamal Digital Signature Scheme</a:t>
            </a:r>
            <a:endParaRPr/>
          </a:p>
        </p:txBody>
      </p:sp>
      <p:sp>
        <p:nvSpPr>
          <p:cNvPr id="533" name="Google Shape;533;p40"/>
          <p:cNvSpPr txBox="1"/>
          <p:nvPr/>
        </p:nvSpPr>
        <p:spPr>
          <a:xfrm>
            <a:off x="381000" y="1600200"/>
            <a:ext cx="79438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13.9  </a:t>
            </a:r>
            <a:r>
              <a:rPr b="1" i="1" lang="en-US" sz="2000">
                <a:solidFill>
                  <a:schemeClr val="dk1"/>
                </a:solidFill>
                <a:latin typeface="Times New Roman"/>
                <a:ea typeface="Times New Roman"/>
                <a:cs typeface="Times New Roman"/>
                <a:sym typeface="Times New Roman"/>
              </a:rPr>
              <a:t>General idea behind the ElGamal digital signature scheme</a:t>
            </a:r>
            <a:endParaRPr/>
          </a:p>
        </p:txBody>
      </p:sp>
      <p:pic>
        <p:nvPicPr>
          <p:cNvPr id="534" name="Google Shape;534;p40"/>
          <p:cNvPicPr preferRelativeResize="0"/>
          <p:nvPr/>
        </p:nvPicPr>
        <p:blipFill rotWithShape="1">
          <a:blip r:embed="rId3">
            <a:alphaModFix/>
          </a:blip>
          <a:srcRect b="0" l="0" r="0" t="0"/>
          <a:stretch/>
        </p:blipFill>
        <p:spPr>
          <a:xfrm>
            <a:off x="228600" y="2425700"/>
            <a:ext cx="8793163" cy="3289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541" name="Google Shape;541;p41"/>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2" name="Google Shape;542;p41"/>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3" name="Google Shape;543;p41"/>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4" name="Google Shape;544;p41"/>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5" name="Google Shape;545;p41"/>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6" name="Google Shape;546;p41"/>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7" name="Google Shape;547;p41"/>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48" name="Google Shape;548;p41"/>
          <p:cNvSpPr/>
          <p:nvPr/>
        </p:nvSpPr>
        <p:spPr>
          <a:xfrm>
            <a:off x="228600" y="914400"/>
            <a:ext cx="8686800" cy="13731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Key Generation</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The key generation procedure here is exactly the same as the one used in the cryptosystem. </a:t>
            </a:r>
            <a:endParaRPr/>
          </a:p>
        </p:txBody>
      </p:sp>
      <p:sp>
        <p:nvSpPr>
          <p:cNvPr id="549" name="Google Shape;549;p41"/>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13.5.2  Continued</a:t>
            </a:r>
            <a:endParaRPr/>
          </a:p>
        </p:txBody>
      </p:sp>
      <p:cxnSp>
        <p:nvCxnSpPr>
          <p:cNvPr id="550" name="Google Shape;550;p41"/>
          <p:cNvCxnSpPr/>
          <p:nvPr/>
        </p:nvCxnSpPr>
        <p:spPr>
          <a:xfrm>
            <a:off x="457200" y="35052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551" name="Google Shape;551;p41"/>
          <p:cNvCxnSpPr/>
          <p:nvPr/>
        </p:nvCxnSpPr>
        <p:spPr>
          <a:xfrm>
            <a:off x="458788" y="4572000"/>
            <a:ext cx="8153400" cy="0"/>
          </a:xfrm>
          <a:prstGeom prst="straightConnector1">
            <a:avLst/>
          </a:prstGeom>
          <a:noFill/>
          <a:ln cap="flat" cmpd="sng" w="76200">
            <a:solidFill>
              <a:srgbClr val="009900"/>
            </a:solidFill>
            <a:prstDash val="solid"/>
            <a:round/>
            <a:headEnd len="med" w="med" type="none"/>
            <a:tailEnd len="med" w="med" type="none"/>
          </a:ln>
        </p:spPr>
      </p:cxnSp>
      <p:sp>
        <p:nvSpPr>
          <p:cNvPr id="552" name="Google Shape;552;p41"/>
          <p:cNvSpPr/>
          <p:nvPr/>
        </p:nvSpPr>
        <p:spPr>
          <a:xfrm>
            <a:off x="495300" y="3581400"/>
            <a:ext cx="8077200" cy="94615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In ElGamal digital signature scheme, (</a:t>
            </a:r>
            <a:r>
              <a:rPr b="1" i="1" lang="en-US" sz="2800">
                <a:solidFill>
                  <a:schemeClr val="dk1"/>
                </a:solidFill>
                <a:latin typeface="Times New Roman"/>
                <a:ea typeface="Times New Roman"/>
                <a:cs typeface="Times New Roman"/>
                <a:sym typeface="Times New Roman"/>
              </a:rPr>
              <a:t>e</a:t>
            </a:r>
            <a:r>
              <a:rPr b="1" baseline="-25000" lang="en-US" sz="2800">
                <a:solidFill>
                  <a:schemeClr val="dk1"/>
                </a:solidFill>
                <a:latin typeface="Times New Roman"/>
                <a:ea typeface="Times New Roman"/>
                <a:cs typeface="Times New Roman"/>
                <a:sym typeface="Times New Roman"/>
              </a:rPr>
              <a:t>1</a:t>
            </a: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e</a:t>
            </a:r>
            <a:r>
              <a:rPr b="1" baseline="-25000" lang="en-US" sz="2800">
                <a:solidFill>
                  <a:schemeClr val="dk1"/>
                </a:solidFill>
                <a:latin typeface="Times New Roman"/>
                <a:ea typeface="Times New Roman"/>
                <a:cs typeface="Times New Roman"/>
                <a:sym typeface="Times New Roman"/>
              </a:rPr>
              <a:t>2</a:t>
            </a: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p</a:t>
            </a:r>
            <a:r>
              <a:rPr b="1" lang="en-US" sz="2800">
                <a:solidFill>
                  <a:schemeClr val="dk1"/>
                </a:solidFill>
                <a:latin typeface="Times New Roman"/>
                <a:ea typeface="Times New Roman"/>
                <a:cs typeface="Times New Roman"/>
                <a:sym typeface="Times New Roman"/>
              </a:rPr>
              <a:t>) is Alice’s public key; </a:t>
            </a:r>
            <a:r>
              <a:rPr b="1" i="1" lang="en-US" sz="2800">
                <a:solidFill>
                  <a:schemeClr val="dk1"/>
                </a:solidFill>
                <a:latin typeface="Times New Roman"/>
                <a:ea typeface="Times New Roman"/>
                <a:cs typeface="Times New Roman"/>
                <a:sym typeface="Times New Roman"/>
              </a:rPr>
              <a:t>d</a:t>
            </a:r>
            <a:r>
              <a:rPr b="1" lang="en-US" sz="2800">
                <a:solidFill>
                  <a:schemeClr val="dk1"/>
                </a:solidFill>
                <a:latin typeface="Times New Roman"/>
                <a:ea typeface="Times New Roman"/>
                <a:cs typeface="Times New Roman"/>
                <a:sym typeface="Times New Roman"/>
              </a:rPr>
              <a:t> is her private key.</a:t>
            </a:r>
            <a:endParaRPr/>
          </a:p>
        </p:txBody>
      </p:sp>
      <p:grpSp>
        <p:nvGrpSpPr>
          <p:cNvPr id="553" name="Google Shape;553;p41"/>
          <p:cNvGrpSpPr/>
          <p:nvPr/>
        </p:nvGrpSpPr>
        <p:grpSpPr>
          <a:xfrm>
            <a:off x="457200" y="2895600"/>
            <a:ext cx="1143000" cy="566738"/>
            <a:chOff x="1200" y="1248"/>
            <a:chExt cx="720" cy="357"/>
          </a:xfrm>
        </p:grpSpPr>
        <p:pic>
          <p:nvPicPr>
            <p:cNvPr id="554" name="Google Shape;554;p4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55" name="Google Shape;555;p4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03" name="Google Shape;103;p15"/>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104" name="Google Shape;104;p15"/>
          <p:cNvSpPr txBox="1"/>
          <p:nvPr/>
        </p:nvSpPr>
        <p:spPr>
          <a:xfrm>
            <a:off x="228600" y="404813"/>
            <a:ext cx="4033838" cy="20415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13-1   </a:t>
            </a:r>
            <a:r>
              <a:rPr b="1" lang="en-US" sz="3200">
                <a:solidFill>
                  <a:schemeClr val="dk1"/>
                </a:solidFill>
                <a:latin typeface="Arial"/>
                <a:ea typeface="Arial"/>
                <a:cs typeface="Arial"/>
                <a:sym typeface="Arial"/>
              </a:rPr>
              <a:t>COMPARISON</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105" name="Google Shape;105;p15"/>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106" name="Google Shape;106;p15"/>
          <p:cNvSpPr/>
          <p:nvPr/>
        </p:nvSpPr>
        <p:spPr>
          <a:xfrm>
            <a:off x="304800" y="1752600"/>
            <a:ext cx="8229600" cy="9461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Let us begin by looking at the differences between conventional signatures and digital signatures.</a:t>
            </a:r>
            <a:endParaRPr/>
          </a:p>
        </p:txBody>
      </p:sp>
      <p:sp>
        <p:nvSpPr>
          <p:cNvPr id="107" name="Google Shape;107;p15"/>
          <p:cNvSpPr/>
          <p:nvPr/>
        </p:nvSpPr>
        <p:spPr>
          <a:xfrm>
            <a:off x="152400" y="5121275"/>
            <a:ext cx="6705600" cy="1552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13.1.1</a:t>
            </a:r>
            <a:r>
              <a:rPr b="1" lang="en-US" sz="2400">
                <a:solidFill>
                  <a:srgbClr val="0033CC"/>
                </a:solidFill>
                <a:latin typeface="Times New Roman"/>
                <a:ea typeface="Times New Roman"/>
                <a:cs typeface="Times New Roman"/>
                <a:sym typeface="Times New Roman"/>
              </a:rPr>
              <a:t>	Inclusion 390</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13.1.2</a:t>
            </a:r>
            <a:r>
              <a:rPr b="1" lang="en-US" sz="2400">
                <a:solidFill>
                  <a:srgbClr val="0033CC"/>
                </a:solidFill>
                <a:latin typeface="Times New Roman"/>
                <a:ea typeface="Times New Roman"/>
                <a:cs typeface="Times New Roman"/>
                <a:sym typeface="Times New Roman"/>
              </a:rPr>
              <a:t>	Verification Method 390</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13.1.3</a:t>
            </a:r>
            <a:r>
              <a:rPr b="1" lang="en-US" sz="2400">
                <a:solidFill>
                  <a:srgbClr val="0033CC"/>
                </a:solidFill>
                <a:latin typeface="Times New Roman"/>
                <a:ea typeface="Times New Roman"/>
                <a:cs typeface="Times New Roman"/>
                <a:sym typeface="Times New Roman"/>
              </a:rPr>
              <a:t>	Relationship 390</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13.1.4</a:t>
            </a:r>
            <a:r>
              <a:rPr b="1" lang="en-US" sz="2400">
                <a:solidFill>
                  <a:srgbClr val="0033CC"/>
                </a:solidFill>
                <a:latin typeface="Times New Roman"/>
                <a:ea typeface="Times New Roman"/>
                <a:cs typeface="Times New Roman"/>
                <a:sym typeface="Times New Roman"/>
              </a:rPr>
              <a:t>	Duplicity 390</a:t>
            </a:r>
            <a:endParaRPr/>
          </a:p>
        </p:txBody>
      </p:sp>
      <p:sp>
        <p:nvSpPr>
          <p:cNvPr id="108" name="Google Shape;108;p15"/>
          <p:cNvSpPr txBox="1"/>
          <p:nvPr/>
        </p:nvSpPr>
        <p:spPr>
          <a:xfrm>
            <a:off x="165100" y="4524375"/>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562" name="Google Shape;562;p42"/>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3" name="Google Shape;563;p42"/>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4" name="Google Shape;564;p42"/>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5" name="Google Shape;565;p42"/>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6" name="Google Shape;566;p42"/>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7" name="Google Shape;567;p42"/>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8" name="Google Shape;568;p42"/>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69" name="Google Shape;569;p42"/>
          <p:cNvSpPr/>
          <p:nvPr/>
        </p:nvSpPr>
        <p:spPr>
          <a:xfrm>
            <a:off x="228600" y="9906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Verifying and Signing</a:t>
            </a:r>
            <a:endParaRPr b="1" i="1" sz="2800">
              <a:solidFill>
                <a:schemeClr val="dk1"/>
              </a:solidFill>
              <a:latin typeface="Times New Roman"/>
              <a:ea typeface="Times New Roman"/>
              <a:cs typeface="Times New Roman"/>
              <a:sym typeface="Times New Roman"/>
            </a:endParaRPr>
          </a:p>
        </p:txBody>
      </p:sp>
      <p:sp>
        <p:nvSpPr>
          <p:cNvPr id="570" name="Google Shape;570;p42"/>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13.5.2  Continued</a:t>
            </a:r>
            <a:endParaRPr/>
          </a:p>
        </p:txBody>
      </p:sp>
      <p:sp>
        <p:nvSpPr>
          <p:cNvPr id="571" name="Google Shape;571;p42"/>
          <p:cNvSpPr txBox="1"/>
          <p:nvPr/>
        </p:nvSpPr>
        <p:spPr>
          <a:xfrm>
            <a:off x="1341438" y="1905000"/>
            <a:ext cx="551656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13.10  </a:t>
            </a:r>
            <a:r>
              <a:rPr b="1" i="1" lang="en-US" sz="2000">
                <a:solidFill>
                  <a:schemeClr val="dk1"/>
                </a:solidFill>
                <a:latin typeface="Times New Roman"/>
                <a:ea typeface="Times New Roman"/>
                <a:cs typeface="Times New Roman"/>
                <a:sym typeface="Times New Roman"/>
              </a:rPr>
              <a:t>ElGamal digital signature scheme</a:t>
            </a:r>
            <a:endParaRPr/>
          </a:p>
        </p:txBody>
      </p:sp>
      <p:pic>
        <p:nvPicPr>
          <p:cNvPr id="572" name="Google Shape;572;p42"/>
          <p:cNvPicPr preferRelativeResize="0"/>
          <p:nvPr/>
        </p:nvPicPr>
        <p:blipFill rotWithShape="1">
          <a:blip r:embed="rId3">
            <a:alphaModFix/>
          </a:blip>
          <a:srcRect b="0" l="0" r="0" t="0"/>
          <a:stretch/>
        </p:blipFill>
        <p:spPr>
          <a:xfrm>
            <a:off x="285750" y="2767013"/>
            <a:ext cx="8629650" cy="40147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579" name="Google Shape;579;p43"/>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0" name="Google Shape;580;p43"/>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1" name="Google Shape;581;p43"/>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2" name="Google Shape;582;p43"/>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3" name="Google Shape;583;p43"/>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4" name="Google Shape;584;p43"/>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5" name="Google Shape;585;p43"/>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86" name="Google Shape;586;p43"/>
          <p:cNvSpPr txBox="1"/>
          <p:nvPr/>
        </p:nvSpPr>
        <p:spPr>
          <a:xfrm>
            <a:off x="1143000" y="0"/>
            <a:ext cx="34686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a:t>
            </a:r>
            <a:r>
              <a:rPr b="1" i="1" lang="en-US" sz="3200">
                <a:solidFill>
                  <a:schemeClr val="hlink"/>
                </a:solidFill>
                <a:latin typeface="Times New Roman"/>
                <a:ea typeface="Times New Roman"/>
                <a:cs typeface="Times New Roman"/>
                <a:sym typeface="Times New Roman"/>
              </a:rPr>
              <a:t>     </a:t>
            </a:r>
            <a:r>
              <a:rPr b="1" i="1" lang="en-US" sz="3200">
                <a:solidFill>
                  <a:schemeClr val="dk1"/>
                </a:solidFill>
                <a:latin typeface="Times New Roman"/>
                <a:ea typeface="Times New Roman"/>
                <a:cs typeface="Times New Roman"/>
                <a:sym typeface="Times New Roman"/>
              </a:rPr>
              <a:t>Continued</a:t>
            </a:r>
            <a:endParaRPr/>
          </a:p>
        </p:txBody>
      </p:sp>
      <p:sp>
        <p:nvSpPr>
          <p:cNvPr id="587" name="Google Shape;587;p43"/>
          <p:cNvSpPr/>
          <p:nvPr/>
        </p:nvSpPr>
        <p:spPr>
          <a:xfrm>
            <a:off x="152400" y="1219200"/>
            <a:ext cx="8839200" cy="155257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Here is a trivial example. Alice chooses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 3119, e</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 2, </a:t>
            </a:r>
            <a:r>
              <a:rPr b="1" baseline="-25000"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 127 and calculates e</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 2</a:t>
            </a:r>
            <a:r>
              <a:rPr b="1" baseline="30000" lang="en-US" sz="2400">
                <a:solidFill>
                  <a:schemeClr val="dk1"/>
                </a:solidFill>
                <a:latin typeface="Times New Roman"/>
                <a:ea typeface="Times New Roman"/>
                <a:cs typeface="Times New Roman"/>
                <a:sym typeface="Times New Roman"/>
              </a:rPr>
              <a:t>127</a:t>
            </a:r>
            <a:r>
              <a:rPr b="1" lang="en-US" sz="2400">
                <a:solidFill>
                  <a:schemeClr val="dk1"/>
                </a:solidFill>
                <a:latin typeface="Times New Roman"/>
                <a:ea typeface="Times New Roman"/>
                <a:cs typeface="Times New Roman"/>
                <a:sym typeface="Times New Roman"/>
              </a:rPr>
              <a:t> mod 3119 = 1702. She also chooses </a:t>
            </a:r>
            <a:r>
              <a:rPr b="1" i="1" lang="en-US" sz="2400">
                <a:solidFill>
                  <a:schemeClr val="dk1"/>
                </a:solidFill>
                <a:latin typeface="Times New Roman"/>
                <a:ea typeface="Times New Roman"/>
                <a:cs typeface="Times New Roman"/>
                <a:sym typeface="Times New Roman"/>
              </a:rPr>
              <a:t>r</a:t>
            </a:r>
            <a:r>
              <a:rPr b="1" lang="en-US" sz="2400">
                <a:solidFill>
                  <a:schemeClr val="dk1"/>
                </a:solidFill>
                <a:latin typeface="Times New Roman"/>
                <a:ea typeface="Times New Roman"/>
                <a:cs typeface="Times New Roman"/>
                <a:sym typeface="Times New Roman"/>
              </a:rPr>
              <a:t> to be 307. She announces e</a:t>
            </a:r>
            <a:r>
              <a:rPr b="1" i="1"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e</a:t>
            </a:r>
            <a:r>
              <a:rPr b="1" i="1"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and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publicly; she keeps </a:t>
            </a:r>
            <a:r>
              <a:rPr b="1" i="1" lang="en-US" sz="2400">
                <a:solidFill>
                  <a:schemeClr val="dk1"/>
                </a:solidFill>
                <a:latin typeface="Times New Roman"/>
                <a:ea typeface="Times New Roman"/>
                <a:cs typeface="Times New Roman"/>
                <a:sym typeface="Times New Roman"/>
              </a:rPr>
              <a:t>d </a:t>
            </a:r>
            <a:r>
              <a:rPr b="1" lang="en-US" sz="2400">
                <a:solidFill>
                  <a:schemeClr val="dk1"/>
                </a:solidFill>
                <a:latin typeface="Times New Roman"/>
                <a:ea typeface="Times New Roman"/>
                <a:cs typeface="Times New Roman"/>
                <a:sym typeface="Times New Roman"/>
              </a:rPr>
              <a:t>secret. The following shows how Alice can sign a message.</a:t>
            </a:r>
            <a:endParaRPr/>
          </a:p>
        </p:txBody>
      </p:sp>
      <p:sp>
        <p:nvSpPr>
          <p:cNvPr id="588" name="Google Shape;588;p43"/>
          <p:cNvSpPr txBox="1"/>
          <p:nvPr/>
        </p:nvSpPr>
        <p:spPr>
          <a:xfrm>
            <a:off x="1179513" y="6096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Example 13.2</a:t>
            </a:r>
            <a:endParaRPr b="1" i="1" sz="2000">
              <a:solidFill>
                <a:schemeClr val="lt1"/>
              </a:solidFill>
              <a:latin typeface="Times New Roman"/>
              <a:ea typeface="Times New Roman"/>
              <a:cs typeface="Times New Roman"/>
              <a:sym typeface="Times New Roman"/>
            </a:endParaRPr>
          </a:p>
        </p:txBody>
      </p:sp>
      <p:sp>
        <p:nvSpPr>
          <p:cNvPr id="589" name="Google Shape;589;p43"/>
          <p:cNvSpPr/>
          <p:nvPr/>
        </p:nvSpPr>
        <p:spPr>
          <a:xfrm>
            <a:off x="228600" y="4313238"/>
            <a:ext cx="8839200" cy="8223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Alice sends M, S</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and S</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to Bob. Bob uses the public key to calculate V</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and V</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a:t>
            </a:r>
            <a:endParaRPr/>
          </a:p>
        </p:txBody>
      </p:sp>
      <p:pic>
        <p:nvPicPr>
          <p:cNvPr id="590" name="Google Shape;590;p43"/>
          <p:cNvPicPr preferRelativeResize="0"/>
          <p:nvPr/>
        </p:nvPicPr>
        <p:blipFill rotWithShape="1">
          <a:blip r:embed="rId3">
            <a:alphaModFix/>
          </a:blip>
          <a:srcRect b="0" l="0" r="0" t="0"/>
          <a:stretch/>
        </p:blipFill>
        <p:spPr>
          <a:xfrm>
            <a:off x="238125" y="3124200"/>
            <a:ext cx="8372475" cy="1152525"/>
          </a:xfrm>
          <a:prstGeom prst="rect">
            <a:avLst/>
          </a:prstGeom>
          <a:noFill/>
          <a:ln>
            <a:noFill/>
          </a:ln>
        </p:spPr>
      </p:pic>
      <p:pic>
        <p:nvPicPr>
          <p:cNvPr id="591" name="Google Shape;591;p43"/>
          <p:cNvPicPr preferRelativeResize="0"/>
          <p:nvPr/>
        </p:nvPicPr>
        <p:blipFill rotWithShape="1">
          <a:blip r:embed="rId4">
            <a:alphaModFix/>
          </a:blip>
          <a:srcRect b="0" l="0" r="0" t="0"/>
          <a:stretch/>
        </p:blipFill>
        <p:spPr>
          <a:xfrm>
            <a:off x="457200" y="5343525"/>
            <a:ext cx="7910513" cy="1133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598" name="Google Shape;598;p44"/>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599" name="Google Shape;599;p44"/>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00" name="Google Shape;600;p44"/>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01" name="Google Shape;601;p44"/>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02" name="Google Shape;602;p44"/>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03" name="Google Shape;603;p4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04" name="Google Shape;604;p4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05" name="Google Shape;605;p44"/>
          <p:cNvSpPr txBox="1"/>
          <p:nvPr/>
        </p:nvSpPr>
        <p:spPr>
          <a:xfrm>
            <a:off x="1143000" y="0"/>
            <a:ext cx="34686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a:t>
            </a:r>
            <a:r>
              <a:rPr b="1" i="1" lang="en-US" sz="3200">
                <a:solidFill>
                  <a:schemeClr val="hlink"/>
                </a:solidFill>
                <a:latin typeface="Times New Roman"/>
                <a:ea typeface="Times New Roman"/>
                <a:cs typeface="Times New Roman"/>
                <a:sym typeface="Times New Roman"/>
              </a:rPr>
              <a:t>     </a:t>
            </a:r>
            <a:r>
              <a:rPr b="1" i="1" lang="en-US" sz="3200">
                <a:solidFill>
                  <a:schemeClr val="dk1"/>
                </a:solidFill>
                <a:latin typeface="Times New Roman"/>
                <a:ea typeface="Times New Roman"/>
                <a:cs typeface="Times New Roman"/>
                <a:sym typeface="Times New Roman"/>
              </a:rPr>
              <a:t>Continued</a:t>
            </a:r>
            <a:endParaRPr/>
          </a:p>
        </p:txBody>
      </p:sp>
      <p:sp>
        <p:nvSpPr>
          <p:cNvPr id="606" name="Google Shape;606;p44"/>
          <p:cNvSpPr/>
          <p:nvPr/>
        </p:nvSpPr>
        <p:spPr>
          <a:xfrm>
            <a:off x="152400" y="1401763"/>
            <a:ext cx="8839200" cy="11874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Now imagine that Alice wants to send another message, M = 3000, to Ted. She chooses a new </a:t>
            </a:r>
            <a:r>
              <a:rPr b="1" i="1" lang="en-US" sz="2400">
                <a:solidFill>
                  <a:schemeClr val="dk1"/>
                </a:solidFill>
                <a:latin typeface="Times New Roman"/>
                <a:ea typeface="Times New Roman"/>
                <a:cs typeface="Times New Roman"/>
                <a:sym typeface="Times New Roman"/>
              </a:rPr>
              <a:t>r</a:t>
            </a:r>
            <a:r>
              <a:rPr b="1" lang="en-US" sz="2400">
                <a:solidFill>
                  <a:schemeClr val="dk1"/>
                </a:solidFill>
                <a:latin typeface="Times New Roman"/>
                <a:ea typeface="Times New Roman"/>
                <a:cs typeface="Times New Roman"/>
                <a:sym typeface="Times New Roman"/>
              </a:rPr>
              <a:t>, 107. Alice sends M, S</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and S</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to Ted. Ted uses the public keys to calculate V</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and V</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a:t>
            </a:r>
            <a:endParaRPr/>
          </a:p>
        </p:txBody>
      </p:sp>
      <p:sp>
        <p:nvSpPr>
          <p:cNvPr id="607" name="Google Shape;607;p44"/>
          <p:cNvSpPr txBox="1"/>
          <p:nvPr/>
        </p:nvSpPr>
        <p:spPr>
          <a:xfrm>
            <a:off x="1179513" y="6096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Example 13.3</a:t>
            </a:r>
            <a:endParaRPr b="1" i="1" sz="2000">
              <a:solidFill>
                <a:schemeClr val="lt1"/>
              </a:solidFill>
              <a:latin typeface="Times New Roman"/>
              <a:ea typeface="Times New Roman"/>
              <a:cs typeface="Times New Roman"/>
              <a:sym typeface="Times New Roman"/>
            </a:endParaRPr>
          </a:p>
        </p:txBody>
      </p:sp>
      <p:pic>
        <p:nvPicPr>
          <p:cNvPr id="608" name="Google Shape;608;p44"/>
          <p:cNvPicPr preferRelativeResize="0"/>
          <p:nvPr/>
        </p:nvPicPr>
        <p:blipFill rotWithShape="1">
          <a:blip r:embed="rId3">
            <a:alphaModFix/>
          </a:blip>
          <a:srcRect b="0" l="0" r="0" t="0"/>
          <a:stretch/>
        </p:blipFill>
        <p:spPr>
          <a:xfrm>
            <a:off x="460375" y="3087688"/>
            <a:ext cx="7997825" cy="277971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615" name="Google Shape;615;p45"/>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16" name="Google Shape;616;p45"/>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17" name="Google Shape;617;p45"/>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18" name="Google Shape;618;p45"/>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19" name="Google Shape;619;p45"/>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0" name="Google Shape;620;p45"/>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1" name="Google Shape;621;p45"/>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22" name="Google Shape;622;p45"/>
          <p:cNvSpPr txBox="1"/>
          <p:nvPr/>
        </p:nvSpPr>
        <p:spPr>
          <a:xfrm>
            <a:off x="1143000" y="0"/>
            <a:ext cx="719455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13.5.3  Schnorr Digital Signature Scheme</a:t>
            </a:r>
            <a:endParaRPr/>
          </a:p>
        </p:txBody>
      </p:sp>
      <p:sp>
        <p:nvSpPr>
          <p:cNvPr id="623" name="Google Shape;623;p45"/>
          <p:cNvSpPr txBox="1"/>
          <p:nvPr/>
        </p:nvSpPr>
        <p:spPr>
          <a:xfrm>
            <a:off x="457200" y="1295400"/>
            <a:ext cx="80121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13.11  </a:t>
            </a:r>
            <a:r>
              <a:rPr b="1" i="1" lang="en-US" sz="2000">
                <a:solidFill>
                  <a:schemeClr val="dk1"/>
                </a:solidFill>
                <a:latin typeface="Times New Roman"/>
                <a:ea typeface="Times New Roman"/>
                <a:cs typeface="Times New Roman"/>
                <a:sym typeface="Times New Roman"/>
              </a:rPr>
              <a:t>General idea behind the Schnorr digital signature scheme</a:t>
            </a:r>
            <a:endParaRPr/>
          </a:p>
        </p:txBody>
      </p:sp>
      <p:pic>
        <p:nvPicPr>
          <p:cNvPr id="624" name="Google Shape;624;p45"/>
          <p:cNvPicPr preferRelativeResize="0"/>
          <p:nvPr/>
        </p:nvPicPr>
        <p:blipFill rotWithShape="1">
          <a:blip r:embed="rId3">
            <a:alphaModFix/>
          </a:blip>
          <a:srcRect b="0" l="0" r="0" t="0"/>
          <a:stretch/>
        </p:blipFill>
        <p:spPr>
          <a:xfrm>
            <a:off x="228600" y="2514600"/>
            <a:ext cx="8620125" cy="33099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631" name="Google Shape;631;p46"/>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2" name="Google Shape;632;p46"/>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3" name="Google Shape;633;p46"/>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4" name="Google Shape;634;p46"/>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5" name="Google Shape;635;p46"/>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6" name="Google Shape;636;p4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7" name="Google Shape;637;p4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38" name="Google Shape;638;p46"/>
          <p:cNvSpPr/>
          <p:nvPr/>
        </p:nvSpPr>
        <p:spPr>
          <a:xfrm>
            <a:off x="228600" y="9906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Key Generation</a:t>
            </a:r>
            <a:endParaRPr b="1" i="1" sz="2800">
              <a:solidFill>
                <a:schemeClr val="dk1"/>
              </a:solidFill>
              <a:latin typeface="Times New Roman"/>
              <a:ea typeface="Times New Roman"/>
              <a:cs typeface="Times New Roman"/>
              <a:sym typeface="Times New Roman"/>
            </a:endParaRPr>
          </a:p>
        </p:txBody>
      </p:sp>
      <p:sp>
        <p:nvSpPr>
          <p:cNvPr id="639" name="Google Shape;639;p46"/>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13.5.3  Continued</a:t>
            </a:r>
            <a:endParaRPr/>
          </a:p>
        </p:txBody>
      </p:sp>
      <p:sp>
        <p:nvSpPr>
          <p:cNvPr id="640" name="Google Shape;640;p46"/>
          <p:cNvSpPr/>
          <p:nvPr/>
        </p:nvSpPr>
        <p:spPr>
          <a:xfrm>
            <a:off x="228600" y="1600200"/>
            <a:ext cx="8686800" cy="1774825"/>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lnSpc>
                <a:spcPct val="115000"/>
              </a:lnSpc>
              <a:spcBef>
                <a:spcPts val="0"/>
              </a:spcBef>
              <a:spcAft>
                <a:spcPts val="0"/>
              </a:spcAft>
              <a:buClr>
                <a:schemeClr val="dk1"/>
              </a:buClr>
              <a:buSzPts val="2400"/>
              <a:buFont typeface="Times New Roman"/>
              <a:buAutoNum type="arabicParenR"/>
            </a:pPr>
            <a:r>
              <a:rPr b="1" i="1" lang="en-US" sz="2400">
                <a:solidFill>
                  <a:schemeClr val="dk1"/>
                </a:solidFill>
                <a:latin typeface="Times New Roman"/>
                <a:ea typeface="Times New Roman"/>
                <a:cs typeface="Times New Roman"/>
                <a:sym typeface="Times New Roman"/>
              </a:rPr>
              <a:t>Alice selects a prime p, which is usually 1024 bits in length.</a:t>
            </a:r>
            <a:endParaRPr/>
          </a:p>
          <a:p>
            <a:pPr indent="-457200" lvl="0" marL="457200" marR="0" rtl="0" algn="just">
              <a:lnSpc>
                <a:spcPct val="115000"/>
              </a:lnSpc>
              <a:spcBef>
                <a:spcPts val="0"/>
              </a:spcBef>
              <a:spcAft>
                <a:spcPts val="0"/>
              </a:spcAft>
              <a:buClr>
                <a:schemeClr val="dk1"/>
              </a:buClr>
              <a:buSzPts val="2400"/>
              <a:buFont typeface="Times New Roman"/>
              <a:buAutoNum type="arabicParenR"/>
            </a:pPr>
            <a:r>
              <a:rPr b="1" i="1" lang="en-US" sz="2400">
                <a:solidFill>
                  <a:schemeClr val="dk1"/>
                </a:solidFill>
                <a:latin typeface="Times New Roman"/>
                <a:ea typeface="Times New Roman"/>
                <a:cs typeface="Times New Roman"/>
                <a:sym typeface="Times New Roman"/>
              </a:rPr>
              <a:t>Alice selects another prime q.</a:t>
            </a:r>
            <a:endParaRPr/>
          </a:p>
          <a:p>
            <a:pPr indent="-457200" lvl="0" marL="457200" marR="0" rtl="0" algn="just">
              <a:lnSpc>
                <a:spcPct val="115000"/>
              </a:lnSpc>
              <a:spcBef>
                <a:spcPts val="0"/>
              </a:spcBef>
              <a:spcAft>
                <a:spcPts val="0"/>
              </a:spcAft>
              <a:buClr>
                <a:schemeClr val="dk1"/>
              </a:buClr>
              <a:buSzPts val="2400"/>
              <a:buFont typeface="Times New Roman"/>
              <a:buAutoNum type="arabicParenR"/>
            </a:pPr>
            <a:r>
              <a:rPr b="1" i="1" lang="en-US" sz="2400">
                <a:solidFill>
                  <a:schemeClr val="dk1"/>
                </a:solidFill>
                <a:latin typeface="Times New Roman"/>
                <a:ea typeface="Times New Roman"/>
                <a:cs typeface="Times New Roman"/>
                <a:sym typeface="Times New Roman"/>
              </a:rPr>
              <a:t>Alice chooses e</a:t>
            </a:r>
            <a:r>
              <a:rPr b="1" baseline="-25000" i="1" lang="en-US" sz="2400">
                <a:solidFill>
                  <a:schemeClr val="dk1"/>
                </a:solidFill>
                <a:latin typeface="Times New Roman"/>
                <a:ea typeface="Times New Roman"/>
                <a:cs typeface="Times New Roman"/>
                <a:sym typeface="Times New Roman"/>
              </a:rPr>
              <a:t>1</a:t>
            </a:r>
            <a:r>
              <a:rPr b="1" i="1" lang="en-US" sz="2400">
                <a:solidFill>
                  <a:schemeClr val="dk1"/>
                </a:solidFill>
                <a:latin typeface="Times New Roman"/>
                <a:ea typeface="Times New Roman"/>
                <a:cs typeface="Times New Roman"/>
                <a:sym typeface="Times New Roman"/>
              </a:rPr>
              <a:t> to be the qth root of 1 modulo p. </a:t>
            </a:r>
            <a:endParaRPr/>
          </a:p>
          <a:p>
            <a:pPr indent="-457200" lvl="0" marL="457200" marR="0" rtl="0" algn="just">
              <a:lnSpc>
                <a:spcPct val="115000"/>
              </a:lnSpc>
              <a:spcBef>
                <a:spcPts val="0"/>
              </a:spcBef>
              <a:spcAft>
                <a:spcPts val="0"/>
              </a:spcAft>
              <a:buClr>
                <a:schemeClr val="dk1"/>
              </a:buClr>
              <a:buSzPts val="2400"/>
              <a:buFont typeface="Times New Roman"/>
              <a:buAutoNum type="arabicParenR"/>
            </a:pPr>
            <a:r>
              <a:rPr b="1" i="1" lang="en-US" sz="2400">
                <a:solidFill>
                  <a:schemeClr val="dk1"/>
                </a:solidFill>
                <a:latin typeface="Times New Roman"/>
                <a:ea typeface="Times New Roman"/>
                <a:cs typeface="Times New Roman"/>
                <a:sym typeface="Times New Roman"/>
              </a:rPr>
              <a:t>Alice chooses an integer, d, as her private key.</a:t>
            </a:r>
            <a:endParaRPr/>
          </a:p>
        </p:txBody>
      </p:sp>
      <p:sp>
        <p:nvSpPr>
          <p:cNvPr id="641" name="Google Shape;641;p46"/>
          <p:cNvSpPr/>
          <p:nvPr/>
        </p:nvSpPr>
        <p:spPr>
          <a:xfrm>
            <a:off x="228600" y="3409950"/>
            <a:ext cx="8686800" cy="933450"/>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lnSpc>
                <a:spcPct val="115000"/>
              </a:lnSpc>
              <a:spcBef>
                <a:spcPts val="0"/>
              </a:spcBef>
              <a:spcAft>
                <a:spcPts val="0"/>
              </a:spcAft>
              <a:buClr>
                <a:schemeClr val="dk1"/>
              </a:buClr>
              <a:buSzPts val="2400"/>
              <a:buFont typeface="Times New Roman"/>
              <a:buAutoNum type="arabicParenR" startAt="5"/>
            </a:pPr>
            <a:r>
              <a:rPr b="1" i="1" lang="en-US" sz="2400">
                <a:solidFill>
                  <a:schemeClr val="dk1"/>
                </a:solidFill>
                <a:latin typeface="Times New Roman"/>
                <a:ea typeface="Times New Roman"/>
                <a:cs typeface="Times New Roman"/>
                <a:sym typeface="Times New Roman"/>
              </a:rPr>
              <a:t>Alice calculates e</a:t>
            </a:r>
            <a:r>
              <a:rPr b="1" baseline="-25000" i="1" lang="en-US" sz="2400">
                <a:solidFill>
                  <a:schemeClr val="dk1"/>
                </a:solidFill>
                <a:latin typeface="Times New Roman"/>
                <a:ea typeface="Times New Roman"/>
                <a:cs typeface="Times New Roman"/>
                <a:sym typeface="Times New Roman"/>
              </a:rPr>
              <a:t>2</a:t>
            </a:r>
            <a:r>
              <a:rPr b="1" i="1" lang="en-US" sz="2400">
                <a:solidFill>
                  <a:schemeClr val="dk1"/>
                </a:solidFill>
                <a:latin typeface="Times New Roman"/>
                <a:ea typeface="Times New Roman"/>
                <a:cs typeface="Times New Roman"/>
                <a:sym typeface="Times New Roman"/>
              </a:rPr>
              <a:t> = e</a:t>
            </a:r>
            <a:r>
              <a:rPr b="1" baseline="-25000" i="1" lang="en-US" sz="2400">
                <a:solidFill>
                  <a:schemeClr val="dk1"/>
                </a:solidFill>
                <a:latin typeface="Times New Roman"/>
                <a:ea typeface="Times New Roman"/>
                <a:cs typeface="Times New Roman"/>
                <a:sym typeface="Times New Roman"/>
              </a:rPr>
              <a:t>1</a:t>
            </a:r>
            <a:r>
              <a:rPr b="1" baseline="30000" i="1" lang="en-US" sz="2400">
                <a:solidFill>
                  <a:schemeClr val="dk1"/>
                </a:solidFill>
                <a:latin typeface="Times New Roman"/>
                <a:ea typeface="Times New Roman"/>
                <a:cs typeface="Times New Roman"/>
                <a:sym typeface="Times New Roman"/>
              </a:rPr>
              <a:t>d</a:t>
            </a:r>
            <a:r>
              <a:rPr b="1" i="1" lang="en-US" sz="2400">
                <a:solidFill>
                  <a:schemeClr val="dk1"/>
                </a:solidFill>
                <a:latin typeface="Times New Roman"/>
                <a:ea typeface="Times New Roman"/>
                <a:cs typeface="Times New Roman"/>
                <a:sym typeface="Times New Roman"/>
              </a:rPr>
              <a:t> mod p.</a:t>
            </a:r>
            <a:endParaRPr/>
          </a:p>
          <a:p>
            <a:pPr indent="-457200" lvl="0" marL="457200" marR="0" rtl="0" algn="just">
              <a:lnSpc>
                <a:spcPct val="115000"/>
              </a:lnSpc>
              <a:spcBef>
                <a:spcPts val="0"/>
              </a:spcBef>
              <a:spcAft>
                <a:spcPts val="0"/>
              </a:spcAft>
              <a:buClr>
                <a:schemeClr val="dk1"/>
              </a:buClr>
              <a:buSzPts val="2400"/>
              <a:buFont typeface="Times New Roman"/>
              <a:buAutoNum type="arabicParenR" startAt="5"/>
            </a:pPr>
            <a:r>
              <a:rPr b="1" i="1" lang="en-US" sz="2400">
                <a:solidFill>
                  <a:schemeClr val="dk1"/>
                </a:solidFill>
                <a:latin typeface="Times New Roman"/>
                <a:ea typeface="Times New Roman"/>
                <a:cs typeface="Times New Roman"/>
                <a:sym typeface="Times New Roman"/>
              </a:rPr>
              <a:t>Alice’s public key is (e</a:t>
            </a:r>
            <a:r>
              <a:rPr b="1" baseline="-25000" i="1" lang="en-US" sz="2400">
                <a:solidFill>
                  <a:schemeClr val="dk1"/>
                </a:solidFill>
                <a:latin typeface="Times New Roman"/>
                <a:ea typeface="Times New Roman"/>
                <a:cs typeface="Times New Roman"/>
                <a:sym typeface="Times New Roman"/>
              </a:rPr>
              <a:t>1</a:t>
            </a:r>
            <a:r>
              <a:rPr b="1" i="1" lang="en-US" sz="2400">
                <a:solidFill>
                  <a:schemeClr val="dk1"/>
                </a:solidFill>
                <a:latin typeface="Times New Roman"/>
                <a:ea typeface="Times New Roman"/>
                <a:cs typeface="Times New Roman"/>
                <a:sym typeface="Times New Roman"/>
              </a:rPr>
              <a:t>, e</a:t>
            </a:r>
            <a:r>
              <a:rPr b="1" baseline="-25000" i="1" lang="en-US" sz="2400">
                <a:solidFill>
                  <a:schemeClr val="dk1"/>
                </a:solidFill>
                <a:latin typeface="Times New Roman"/>
                <a:ea typeface="Times New Roman"/>
                <a:cs typeface="Times New Roman"/>
                <a:sym typeface="Times New Roman"/>
              </a:rPr>
              <a:t>2</a:t>
            </a:r>
            <a:r>
              <a:rPr b="1" i="1" lang="en-US" sz="2400">
                <a:solidFill>
                  <a:schemeClr val="dk1"/>
                </a:solidFill>
                <a:latin typeface="Times New Roman"/>
                <a:ea typeface="Times New Roman"/>
                <a:cs typeface="Times New Roman"/>
                <a:sym typeface="Times New Roman"/>
              </a:rPr>
              <a:t>, p, q); her private key is (d).</a:t>
            </a:r>
            <a:endParaRPr/>
          </a:p>
        </p:txBody>
      </p:sp>
      <p:cxnSp>
        <p:nvCxnSpPr>
          <p:cNvPr id="642" name="Google Shape;642;p46"/>
          <p:cNvCxnSpPr/>
          <p:nvPr/>
        </p:nvCxnSpPr>
        <p:spPr>
          <a:xfrm>
            <a:off x="457200" y="5410200"/>
            <a:ext cx="8153400" cy="0"/>
          </a:xfrm>
          <a:prstGeom prst="straightConnector1">
            <a:avLst/>
          </a:prstGeom>
          <a:noFill/>
          <a:ln cap="flat" cmpd="sng" w="76200">
            <a:solidFill>
              <a:srgbClr val="009900"/>
            </a:solidFill>
            <a:prstDash val="solid"/>
            <a:round/>
            <a:headEnd len="med" w="med" type="none"/>
            <a:tailEnd len="med" w="med" type="none"/>
          </a:ln>
        </p:spPr>
      </p:cxnSp>
      <p:cxnSp>
        <p:nvCxnSpPr>
          <p:cNvPr id="643" name="Google Shape;643;p46"/>
          <p:cNvCxnSpPr/>
          <p:nvPr/>
        </p:nvCxnSpPr>
        <p:spPr>
          <a:xfrm>
            <a:off x="458788" y="6477000"/>
            <a:ext cx="8153400" cy="0"/>
          </a:xfrm>
          <a:prstGeom prst="straightConnector1">
            <a:avLst/>
          </a:prstGeom>
          <a:noFill/>
          <a:ln cap="flat" cmpd="sng" w="76200">
            <a:solidFill>
              <a:srgbClr val="009900"/>
            </a:solidFill>
            <a:prstDash val="solid"/>
            <a:round/>
            <a:headEnd len="med" w="med" type="none"/>
            <a:tailEnd len="med" w="med" type="none"/>
          </a:ln>
        </p:spPr>
      </p:cxnSp>
      <p:sp>
        <p:nvSpPr>
          <p:cNvPr id="644" name="Google Shape;644;p46"/>
          <p:cNvSpPr/>
          <p:nvPr/>
        </p:nvSpPr>
        <p:spPr>
          <a:xfrm>
            <a:off x="495300" y="5486400"/>
            <a:ext cx="8077200" cy="946150"/>
          </a:xfrm>
          <a:prstGeom prst="rect">
            <a:avLst/>
          </a:prstGeom>
          <a:solidFill>
            <a:srgbClr val="99FF3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In the Schnorr digital signature scheme, Alice’s public key is (</a:t>
            </a:r>
            <a:r>
              <a:rPr b="1" i="1" lang="en-US" sz="2800">
                <a:solidFill>
                  <a:schemeClr val="dk1"/>
                </a:solidFill>
                <a:latin typeface="Times New Roman"/>
                <a:ea typeface="Times New Roman"/>
                <a:cs typeface="Times New Roman"/>
                <a:sym typeface="Times New Roman"/>
              </a:rPr>
              <a:t>e</a:t>
            </a:r>
            <a:r>
              <a:rPr b="1" baseline="-25000" lang="en-US" sz="2800">
                <a:solidFill>
                  <a:schemeClr val="dk1"/>
                </a:solidFill>
                <a:latin typeface="Times New Roman"/>
                <a:ea typeface="Times New Roman"/>
                <a:cs typeface="Times New Roman"/>
                <a:sym typeface="Times New Roman"/>
              </a:rPr>
              <a:t>1</a:t>
            </a: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e</a:t>
            </a:r>
            <a:r>
              <a:rPr b="1" baseline="-25000" lang="en-US" sz="2800">
                <a:solidFill>
                  <a:schemeClr val="dk1"/>
                </a:solidFill>
                <a:latin typeface="Times New Roman"/>
                <a:ea typeface="Times New Roman"/>
                <a:cs typeface="Times New Roman"/>
                <a:sym typeface="Times New Roman"/>
              </a:rPr>
              <a:t>2</a:t>
            </a: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p</a:t>
            </a: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q</a:t>
            </a:r>
            <a:r>
              <a:rPr b="1" lang="en-US" sz="2800">
                <a:solidFill>
                  <a:schemeClr val="dk1"/>
                </a:solidFill>
                <a:latin typeface="Times New Roman"/>
                <a:ea typeface="Times New Roman"/>
                <a:cs typeface="Times New Roman"/>
                <a:sym typeface="Times New Roman"/>
              </a:rPr>
              <a:t>); her private key (</a:t>
            </a:r>
            <a:r>
              <a:rPr b="1" i="1" lang="en-US" sz="2800">
                <a:solidFill>
                  <a:schemeClr val="dk1"/>
                </a:solidFill>
                <a:latin typeface="Times New Roman"/>
                <a:ea typeface="Times New Roman"/>
                <a:cs typeface="Times New Roman"/>
                <a:sym typeface="Times New Roman"/>
              </a:rPr>
              <a:t>d</a:t>
            </a:r>
            <a:r>
              <a:rPr b="1" lang="en-US" sz="2800">
                <a:solidFill>
                  <a:schemeClr val="dk1"/>
                </a:solidFill>
                <a:latin typeface="Times New Roman"/>
                <a:ea typeface="Times New Roman"/>
                <a:cs typeface="Times New Roman"/>
                <a:sym typeface="Times New Roman"/>
              </a:rPr>
              <a:t>).</a:t>
            </a:r>
            <a:endParaRPr/>
          </a:p>
        </p:txBody>
      </p:sp>
      <p:grpSp>
        <p:nvGrpSpPr>
          <p:cNvPr id="645" name="Google Shape;645;p46"/>
          <p:cNvGrpSpPr/>
          <p:nvPr/>
        </p:nvGrpSpPr>
        <p:grpSpPr>
          <a:xfrm>
            <a:off x="457200" y="4800600"/>
            <a:ext cx="1143000" cy="566738"/>
            <a:chOff x="1200" y="1248"/>
            <a:chExt cx="720" cy="357"/>
          </a:xfrm>
        </p:grpSpPr>
        <p:pic>
          <p:nvPicPr>
            <p:cNvPr id="646" name="Google Shape;646;p4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47" name="Google Shape;647;p4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654" name="Google Shape;654;p47"/>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55" name="Google Shape;655;p47"/>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56" name="Google Shape;656;p47"/>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57" name="Google Shape;657;p47"/>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58" name="Google Shape;658;p47"/>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59" name="Google Shape;659;p47"/>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0" name="Google Shape;660;p47"/>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61" name="Google Shape;661;p47"/>
          <p:cNvSpPr/>
          <p:nvPr/>
        </p:nvSpPr>
        <p:spPr>
          <a:xfrm>
            <a:off x="228600" y="9906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Signing and Verifying</a:t>
            </a:r>
            <a:endParaRPr/>
          </a:p>
        </p:txBody>
      </p:sp>
      <p:sp>
        <p:nvSpPr>
          <p:cNvPr id="662" name="Google Shape;662;p47"/>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13.5.3  Continued</a:t>
            </a:r>
            <a:endParaRPr/>
          </a:p>
        </p:txBody>
      </p:sp>
      <p:sp>
        <p:nvSpPr>
          <p:cNvPr id="663" name="Google Shape;663;p47"/>
          <p:cNvSpPr txBox="1"/>
          <p:nvPr/>
        </p:nvSpPr>
        <p:spPr>
          <a:xfrm>
            <a:off x="1295400" y="1905000"/>
            <a:ext cx="54324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13.12  </a:t>
            </a:r>
            <a:r>
              <a:rPr b="1" i="1" lang="en-US" sz="2000">
                <a:solidFill>
                  <a:schemeClr val="dk1"/>
                </a:solidFill>
                <a:latin typeface="Times New Roman"/>
                <a:ea typeface="Times New Roman"/>
                <a:cs typeface="Times New Roman"/>
                <a:sym typeface="Times New Roman"/>
              </a:rPr>
              <a:t>Schnorr digital signature scheme</a:t>
            </a:r>
            <a:endParaRPr/>
          </a:p>
        </p:txBody>
      </p:sp>
      <p:pic>
        <p:nvPicPr>
          <p:cNvPr id="664" name="Google Shape;664;p47"/>
          <p:cNvPicPr preferRelativeResize="0"/>
          <p:nvPr/>
        </p:nvPicPr>
        <p:blipFill rotWithShape="1">
          <a:blip r:embed="rId3">
            <a:alphaModFix/>
          </a:blip>
          <a:srcRect b="0" l="0" r="0" t="0"/>
          <a:stretch/>
        </p:blipFill>
        <p:spPr>
          <a:xfrm>
            <a:off x="292100" y="2633663"/>
            <a:ext cx="8547100" cy="39957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671" name="Google Shape;671;p48"/>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2" name="Google Shape;672;p48"/>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3" name="Google Shape;673;p48"/>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4" name="Google Shape;674;p48"/>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5" name="Google Shape;675;p48"/>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6" name="Google Shape;676;p48"/>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7" name="Google Shape;677;p48"/>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78" name="Google Shape;678;p48"/>
          <p:cNvSpPr/>
          <p:nvPr/>
        </p:nvSpPr>
        <p:spPr>
          <a:xfrm>
            <a:off x="228600" y="1143000"/>
            <a:ext cx="8686800" cy="2227263"/>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Signing</a:t>
            </a:r>
            <a:endParaRPr/>
          </a:p>
          <a:p>
            <a:pPr indent="-457200" lvl="0" marL="45720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1. Alice chooses a random number r. </a:t>
            </a:r>
            <a:endParaRPr/>
          </a:p>
          <a:p>
            <a:pPr indent="-457200" lvl="0" marL="45720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2. Alice calculates S</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 h(M|e</a:t>
            </a:r>
            <a:r>
              <a:rPr b="1" baseline="-25000" i="1" lang="en-US" sz="2800">
                <a:solidFill>
                  <a:schemeClr val="dk1"/>
                </a:solidFill>
                <a:latin typeface="Times New Roman"/>
                <a:ea typeface="Times New Roman"/>
                <a:cs typeface="Times New Roman"/>
                <a:sym typeface="Times New Roman"/>
              </a:rPr>
              <a:t>1</a:t>
            </a:r>
            <a:r>
              <a:rPr b="1" baseline="30000" i="1" lang="en-US" sz="2800">
                <a:solidFill>
                  <a:schemeClr val="dk1"/>
                </a:solidFill>
                <a:latin typeface="Times New Roman"/>
                <a:ea typeface="Times New Roman"/>
                <a:cs typeface="Times New Roman"/>
                <a:sym typeface="Times New Roman"/>
              </a:rPr>
              <a:t>r</a:t>
            </a:r>
            <a:r>
              <a:rPr b="1" i="1" lang="en-US" sz="2800">
                <a:solidFill>
                  <a:schemeClr val="dk1"/>
                </a:solidFill>
                <a:latin typeface="Times New Roman"/>
                <a:ea typeface="Times New Roman"/>
                <a:cs typeface="Times New Roman"/>
                <a:sym typeface="Times New Roman"/>
              </a:rPr>
              <a:t> mod p). </a:t>
            </a:r>
            <a:endParaRPr/>
          </a:p>
          <a:p>
            <a:pPr indent="-457200" lvl="0" marL="45720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3. Alice calculates S</a:t>
            </a:r>
            <a:r>
              <a:rPr b="1" baseline="-25000" i="1" lang="en-US" sz="2800">
                <a:solidFill>
                  <a:schemeClr val="dk1"/>
                </a:solidFill>
                <a:latin typeface="Times New Roman"/>
                <a:ea typeface="Times New Roman"/>
                <a:cs typeface="Times New Roman"/>
                <a:sym typeface="Times New Roman"/>
              </a:rPr>
              <a:t>2</a:t>
            </a:r>
            <a:r>
              <a:rPr b="1" i="1" lang="en-US" sz="2800">
                <a:solidFill>
                  <a:schemeClr val="dk1"/>
                </a:solidFill>
                <a:latin typeface="Times New Roman"/>
                <a:ea typeface="Times New Roman"/>
                <a:cs typeface="Times New Roman"/>
                <a:sym typeface="Times New Roman"/>
              </a:rPr>
              <a:t> = r + d × S</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mod q.</a:t>
            </a:r>
            <a:endParaRPr/>
          </a:p>
          <a:p>
            <a:pPr indent="-457200" lvl="0" marL="45720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4. Alice sends M, S</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and S</a:t>
            </a:r>
            <a:r>
              <a:rPr b="1" baseline="-25000" i="1" lang="en-US" sz="2800">
                <a:solidFill>
                  <a:schemeClr val="dk1"/>
                </a:solidFill>
                <a:latin typeface="Times New Roman"/>
                <a:ea typeface="Times New Roman"/>
                <a:cs typeface="Times New Roman"/>
                <a:sym typeface="Times New Roman"/>
              </a:rPr>
              <a:t>2</a:t>
            </a:r>
            <a:r>
              <a:rPr b="1" i="1" lang="en-US" sz="2800">
                <a:solidFill>
                  <a:schemeClr val="dk1"/>
                </a:solidFill>
                <a:latin typeface="Times New Roman"/>
                <a:ea typeface="Times New Roman"/>
                <a:cs typeface="Times New Roman"/>
                <a:sym typeface="Times New Roman"/>
              </a:rPr>
              <a:t>.</a:t>
            </a:r>
            <a:endParaRPr/>
          </a:p>
        </p:txBody>
      </p:sp>
      <p:sp>
        <p:nvSpPr>
          <p:cNvPr id="679" name="Google Shape;679;p48"/>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13.5.3  Continued</a:t>
            </a:r>
            <a:endParaRPr/>
          </a:p>
        </p:txBody>
      </p:sp>
      <p:sp>
        <p:nvSpPr>
          <p:cNvPr id="680" name="Google Shape;680;p48"/>
          <p:cNvSpPr/>
          <p:nvPr/>
        </p:nvSpPr>
        <p:spPr>
          <a:xfrm>
            <a:off x="228600" y="3716338"/>
            <a:ext cx="8686800" cy="2227262"/>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Verifying Message</a:t>
            </a:r>
            <a:r>
              <a:rPr b="1" i="1" lang="en-US" sz="2800">
                <a:solidFill>
                  <a:schemeClr val="dk1"/>
                </a:solidFill>
                <a:latin typeface="Times New Roman"/>
                <a:ea typeface="Times New Roman"/>
                <a:cs typeface="Times New Roman"/>
                <a:sym typeface="Times New Roman"/>
              </a:rPr>
              <a:t> </a:t>
            </a:r>
            <a:endParaRPr/>
          </a:p>
          <a:p>
            <a:pPr indent="-457200" lvl="0" marL="457200" marR="0" rtl="0" algn="just">
              <a:spcBef>
                <a:spcPts val="0"/>
              </a:spcBef>
              <a:spcAft>
                <a:spcPts val="0"/>
              </a:spcAft>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1. Bob calculates V = h (M | e</a:t>
            </a:r>
            <a:r>
              <a:rPr b="1" baseline="-25000" i="1" lang="en-US" sz="2800">
                <a:solidFill>
                  <a:schemeClr val="dk1"/>
                </a:solidFill>
                <a:latin typeface="Times New Roman"/>
                <a:ea typeface="Times New Roman"/>
                <a:cs typeface="Times New Roman"/>
                <a:sym typeface="Times New Roman"/>
              </a:rPr>
              <a:t>1</a:t>
            </a:r>
            <a:r>
              <a:rPr b="1" baseline="30000" i="1" lang="en-US" sz="2800">
                <a:solidFill>
                  <a:schemeClr val="dk1"/>
                </a:solidFill>
                <a:latin typeface="Times New Roman"/>
                <a:ea typeface="Times New Roman"/>
                <a:cs typeface="Times New Roman"/>
                <a:sym typeface="Times New Roman"/>
              </a:rPr>
              <a:t>S2</a:t>
            </a:r>
            <a:r>
              <a:rPr b="1" i="1" lang="en-US" sz="2800">
                <a:solidFill>
                  <a:schemeClr val="dk1"/>
                </a:solidFill>
                <a:latin typeface="Times New Roman"/>
                <a:ea typeface="Times New Roman"/>
                <a:cs typeface="Times New Roman"/>
                <a:sym typeface="Times New Roman"/>
              </a:rPr>
              <a:t> e</a:t>
            </a:r>
            <a:r>
              <a:rPr b="1" baseline="-25000" i="1" lang="en-US" sz="2800">
                <a:solidFill>
                  <a:schemeClr val="dk1"/>
                </a:solidFill>
                <a:latin typeface="Times New Roman"/>
                <a:ea typeface="Times New Roman"/>
                <a:cs typeface="Times New Roman"/>
                <a:sym typeface="Times New Roman"/>
              </a:rPr>
              <a:t>2</a:t>
            </a:r>
            <a:r>
              <a:rPr b="1" baseline="30000" i="1" lang="en-US" sz="2800">
                <a:solidFill>
                  <a:schemeClr val="dk1"/>
                </a:solidFill>
                <a:latin typeface="Times New Roman"/>
                <a:ea typeface="Times New Roman"/>
                <a:cs typeface="Times New Roman"/>
                <a:sym typeface="Times New Roman"/>
              </a:rPr>
              <a:t>−S1</a:t>
            </a:r>
            <a:r>
              <a:rPr b="1" i="1" lang="en-US" sz="2800">
                <a:solidFill>
                  <a:schemeClr val="dk1"/>
                </a:solidFill>
                <a:latin typeface="Times New Roman"/>
                <a:ea typeface="Times New Roman"/>
                <a:cs typeface="Times New Roman"/>
                <a:sym typeface="Times New Roman"/>
              </a:rPr>
              <a:t> mod p).</a:t>
            </a:r>
            <a:endParaRPr/>
          </a:p>
          <a:p>
            <a:pPr indent="-457200" lvl="0" marL="45720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2. If S</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is congruent to V modulo p, the message is accepted;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687" name="Google Shape;687;p49"/>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88" name="Google Shape;688;p49"/>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89" name="Google Shape;689;p49"/>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90" name="Google Shape;690;p49"/>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91" name="Google Shape;691;p49"/>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92" name="Google Shape;692;p49"/>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93" name="Google Shape;693;p49"/>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694" name="Google Shape;694;p49"/>
          <p:cNvSpPr txBox="1"/>
          <p:nvPr/>
        </p:nvSpPr>
        <p:spPr>
          <a:xfrm>
            <a:off x="1143000" y="0"/>
            <a:ext cx="34686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a:t>
            </a:r>
            <a:r>
              <a:rPr b="1" i="1" lang="en-US" sz="3200">
                <a:solidFill>
                  <a:schemeClr val="hlink"/>
                </a:solidFill>
                <a:latin typeface="Times New Roman"/>
                <a:ea typeface="Times New Roman"/>
                <a:cs typeface="Times New Roman"/>
                <a:sym typeface="Times New Roman"/>
              </a:rPr>
              <a:t>     </a:t>
            </a:r>
            <a:r>
              <a:rPr b="1" i="1" lang="en-US" sz="3200">
                <a:solidFill>
                  <a:schemeClr val="dk1"/>
                </a:solidFill>
                <a:latin typeface="Times New Roman"/>
                <a:ea typeface="Times New Roman"/>
                <a:cs typeface="Times New Roman"/>
                <a:sym typeface="Times New Roman"/>
              </a:rPr>
              <a:t>Continued</a:t>
            </a:r>
            <a:endParaRPr/>
          </a:p>
        </p:txBody>
      </p:sp>
      <p:sp>
        <p:nvSpPr>
          <p:cNvPr id="695" name="Google Shape;695;p49"/>
          <p:cNvSpPr/>
          <p:nvPr/>
        </p:nvSpPr>
        <p:spPr>
          <a:xfrm>
            <a:off x="152400" y="1036638"/>
            <a:ext cx="8839200" cy="19177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Here is a trivial example. Suppose we choose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 103 and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 2267. Note that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 22 ×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+ 1. We choose e</a:t>
            </a:r>
            <a:r>
              <a:rPr b="1" baseline="-25000" lang="en-US" sz="2400">
                <a:solidFill>
                  <a:schemeClr val="dk1"/>
                </a:solidFill>
                <a:latin typeface="Times New Roman"/>
                <a:ea typeface="Times New Roman"/>
                <a:cs typeface="Times New Roman"/>
                <a:sym typeface="Times New Roman"/>
              </a:rPr>
              <a:t>0</a:t>
            </a:r>
            <a:r>
              <a:rPr b="1" lang="en-US" sz="2400">
                <a:solidFill>
                  <a:schemeClr val="dk1"/>
                </a:solidFill>
                <a:latin typeface="Times New Roman"/>
                <a:ea typeface="Times New Roman"/>
                <a:cs typeface="Times New Roman"/>
                <a:sym typeface="Times New Roman"/>
              </a:rPr>
              <a:t> = 2, which is a primitive in Z</a:t>
            </a:r>
            <a:r>
              <a:rPr b="1" baseline="-25000" lang="en-US" sz="2400">
                <a:solidFill>
                  <a:schemeClr val="dk1"/>
                </a:solidFill>
                <a:latin typeface="Times New Roman"/>
                <a:ea typeface="Times New Roman"/>
                <a:cs typeface="Times New Roman"/>
                <a:sym typeface="Times New Roman"/>
              </a:rPr>
              <a:t>2267</a:t>
            </a:r>
            <a:r>
              <a:rPr b="1" lang="en-US" sz="2400">
                <a:solidFill>
                  <a:schemeClr val="dk1"/>
                </a:solidFill>
                <a:latin typeface="Times New Roman"/>
                <a:ea typeface="Times New Roman"/>
                <a:cs typeface="Times New Roman"/>
                <a:sym typeface="Times New Roman"/>
              </a:rPr>
              <a:t>*. Then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−1) /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 22, so we have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 2</a:t>
            </a:r>
            <a:r>
              <a:rPr b="1" baseline="30000" lang="en-US" sz="2400">
                <a:solidFill>
                  <a:schemeClr val="dk1"/>
                </a:solidFill>
                <a:latin typeface="Times New Roman"/>
                <a:ea typeface="Times New Roman"/>
                <a:cs typeface="Times New Roman"/>
                <a:sym typeface="Times New Roman"/>
              </a:rPr>
              <a:t>22</a:t>
            </a:r>
            <a:r>
              <a:rPr b="1" lang="en-US" sz="2400">
                <a:solidFill>
                  <a:schemeClr val="dk1"/>
                </a:solidFill>
                <a:latin typeface="Times New Roman"/>
                <a:ea typeface="Times New Roman"/>
                <a:cs typeface="Times New Roman"/>
                <a:sym typeface="Times New Roman"/>
              </a:rPr>
              <a:t> mod 2267 = 354. We choose </a:t>
            </a:r>
            <a:r>
              <a:rPr b="1" i="1"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 30, so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 354</a:t>
            </a:r>
            <a:r>
              <a:rPr b="1" baseline="30000" lang="en-US" sz="2400">
                <a:solidFill>
                  <a:schemeClr val="dk1"/>
                </a:solidFill>
                <a:latin typeface="Times New Roman"/>
                <a:ea typeface="Times New Roman"/>
                <a:cs typeface="Times New Roman"/>
                <a:sym typeface="Times New Roman"/>
              </a:rPr>
              <a:t>30</a:t>
            </a:r>
            <a:r>
              <a:rPr b="1" lang="en-US" sz="2400">
                <a:solidFill>
                  <a:schemeClr val="dk1"/>
                </a:solidFill>
                <a:latin typeface="Times New Roman"/>
                <a:ea typeface="Times New Roman"/>
                <a:cs typeface="Times New Roman"/>
                <a:sym typeface="Times New Roman"/>
              </a:rPr>
              <a:t> mod 2267 = 1206. Alice’s private key is now (</a:t>
            </a:r>
            <a:r>
              <a:rPr b="1" i="1"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her public key is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a:t>
            </a:r>
            <a:endParaRPr/>
          </a:p>
        </p:txBody>
      </p:sp>
      <p:sp>
        <p:nvSpPr>
          <p:cNvPr id="696" name="Google Shape;696;p49"/>
          <p:cNvSpPr txBox="1"/>
          <p:nvPr/>
        </p:nvSpPr>
        <p:spPr>
          <a:xfrm>
            <a:off x="1179513" y="609600"/>
            <a:ext cx="1944687"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Example 13.4</a:t>
            </a:r>
            <a:endParaRPr b="1" i="1" sz="2000">
              <a:solidFill>
                <a:schemeClr val="lt1"/>
              </a:solidFill>
              <a:latin typeface="Times New Roman"/>
              <a:ea typeface="Times New Roman"/>
              <a:cs typeface="Times New Roman"/>
              <a:sym typeface="Times New Roman"/>
            </a:endParaRPr>
          </a:p>
        </p:txBody>
      </p:sp>
      <p:sp>
        <p:nvSpPr>
          <p:cNvPr id="697" name="Google Shape;697;p49"/>
          <p:cNvSpPr/>
          <p:nvPr/>
        </p:nvSpPr>
        <p:spPr>
          <a:xfrm>
            <a:off x="152400" y="3063875"/>
            <a:ext cx="8839200" cy="26479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Alice wants to send a message M. She chooses </a:t>
            </a:r>
            <a:r>
              <a:rPr b="1" i="1" lang="en-US" sz="2400">
                <a:solidFill>
                  <a:schemeClr val="dk1"/>
                </a:solidFill>
                <a:latin typeface="Times New Roman"/>
                <a:ea typeface="Times New Roman"/>
                <a:cs typeface="Times New Roman"/>
                <a:sym typeface="Times New Roman"/>
              </a:rPr>
              <a:t>r</a:t>
            </a:r>
            <a:r>
              <a:rPr b="1" lang="en-US" sz="2400">
                <a:solidFill>
                  <a:schemeClr val="dk1"/>
                </a:solidFill>
                <a:latin typeface="Times New Roman"/>
                <a:ea typeface="Times New Roman"/>
                <a:cs typeface="Times New Roman"/>
                <a:sym typeface="Times New Roman"/>
              </a:rPr>
              <a:t> = 11 and calculates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2 </a:t>
            </a:r>
            <a:r>
              <a:rPr b="1" baseline="30000" i="1" lang="en-US" sz="2400">
                <a:solidFill>
                  <a:schemeClr val="dk1"/>
                </a:solidFill>
                <a:latin typeface="Times New Roman"/>
                <a:ea typeface="Times New Roman"/>
                <a:cs typeface="Times New Roman"/>
                <a:sym typeface="Times New Roman"/>
              </a:rPr>
              <a:t>r</a:t>
            </a:r>
            <a:r>
              <a:rPr b="1" lang="en-US" sz="2400">
                <a:solidFill>
                  <a:schemeClr val="dk1"/>
                </a:solidFill>
                <a:latin typeface="Times New Roman"/>
                <a:ea typeface="Times New Roman"/>
                <a:cs typeface="Times New Roman"/>
                <a:sym typeface="Times New Roman"/>
              </a:rPr>
              <a:t> = 354</a:t>
            </a:r>
            <a:r>
              <a:rPr b="1" baseline="30000" lang="en-US" sz="2400">
                <a:solidFill>
                  <a:schemeClr val="dk1"/>
                </a:solidFill>
                <a:latin typeface="Times New Roman"/>
                <a:ea typeface="Times New Roman"/>
                <a:cs typeface="Times New Roman"/>
                <a:sym typeface="Times New Roman"/>
              </a:rPr>
              <a:t>11</a:t>
            </a:r>
            <a:r>
              <a:rPr b="1" lang="en-US" sz="2400">
                <a:solidFill>
                  <a:schemeClr val="dk1"/>
                </a:solidFill>
                <a:latin typeface="Times New Roman"/>
                <a:ea typeface="Times New Roman"/>
                <a:cs typeface="Times New Roman"/>
                <a:sym typeface="Times New Roman"/>
              </a:rPr>
              <a:t> = 630 mod 2267. Assume that the message is 1000 and concatenation means 1000630. Also assume that the hash of this value gives the digest h(1000630) = 200. This means S1 = 200. Alice calculates S2 = </a:t>
            </a:r>
            <a:r>
              <a:rPr b="1" i="1" lang="en-US" sz="2400">
                <a:solidFill>
                  <a:schemeClr val="dk1"/>
                </a:solidFill>
                <a:latin typeface="Times New Roman"/>
                <a:ea typeface="Times New Roman"/>
                <a:cs typeface="Times New Roman"/>
                <a:sym typeface="Times New Roman"/>
              </a:rPr>
              <a:t>r</a:t>
            </a:r>
            <a:r>
              <a:rPr b="1" lang="en-US" sz="2400">
                <a:solidFill>
                  <a:schemeClr val="dk1"/>
                </a:solidFill>
                <a:latin typeface="Times New Roman"/>
                <a:ea typeface="Times New Roman"/>
                <a:cs typeface="Times New Roman"/>
                <a:sym typeface="Times New Roman"/>
              </a:rPr>
              <a:t> + </a:t>
            </a:r>
            <a:r>
              <a:rPr b="1" i="1"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 S</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mod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 11 + 1026 × 200 mod 103 = 35. Alice sends the message M =1000, S</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 200, and S</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 35. The verification is left as an exercise.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5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04" name="Google Shape;704;p50"/>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5" name="Google Shape;705;p50"/>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6" name="Google Shape;706;p50"/>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7" name="Google Shape;707;p50"/>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8" name="Google Shape;708;p50"/>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09" name="Google Shape;709;p50"/>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10" name="Google Shape;710;p50"/>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11" name="Google Shape;711;p50"/>
          <p:cNvSpPr txBox="1"/>
          <p:nvPr/>
        </p:nvSpPr>
        <p:spPr>
          <a:xfrm>
            <a:off x="1143000" y="0"/>
            <a:ext cx="705643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13.5.4  Digital Signature Standard (DSS)</a:t>
            </a:r>
            <a:endParaRPr/>
          </a:p>
        </p:txBody>
      </p:sp>
      <p:sp>
        <p:nvSpPr>
          <p:cNvPr id="712" name="Google Shape;712;p50"/>
          <p:cNvSpPr txBox="1"/>
          <p:nvPr/>
        </p:nvSpPr>
        <p:spPr>
          <a:xfrm>
            <a:off x="1905000" y="1143000"/>
            <a:ext cx="54578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13.13  </a:t>
            </a:r>
            <a:r>
              <a:rPr b="1" i="1" lang="en-US" sz="2000">
                <a:solidFill>
                  <a:schemeClr val="dk1"/>
                </a:solidFill>
                <a:latin typeface="Times New Roman"/>
                <a:ea typeface="Times New Roman"/>
                <a:cs typeface="Times New Roman"/>
                <a:sym typeface="Times New Roman"/>
              </a:rPr>
              <a:t>General idea behind DSS scheme</a:t>
            </a:r>
            <a:endParaRPr/>
          </a:p>
        </p:txBody>
      </p:sp>
      <p:pic>
        <p:nvPicPr>
          <p:cNvPr id="713" name="Google Shape;713;p50"/>
          <p:cNvPicPr preferRelativeResize="0"/>
          <p:nvPr/>
        </p:nvPicPr>
        <p:blipFill rotWithShape="1">
          <a:blip r:embed="rId3">
            <a:alphaModFix/>
          </a:blip>
          <a:srcRect b="0" l="0" r="0" t="0"/>
          <a:stretch/>
        </p:blipFill>
        <p:spPr>
          <a:xfrm>
            <a:off x="371475" y="2703513"/>
            <a:ext cx="8620125" cy="32400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20" name="Google Shape;720;p51"/>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1" name="Google Shape;721;p51"/>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2" name="Google Shape;722;p51"/>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3" name="Google Shape;723;p51"/>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4" name="Google Shape;724;p51"/>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5" name="Google Shape;725;p51"/>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6" name="Google Shape;726;p51"/>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27" name="Google Shape;727;p51"/>
          <p:cNvSpPr/>
          <p:nvPr/>
        </p:nvSpPr>
        <p:spPr>
          <a:xfrm>
            <a:off x="228600" y="1143000"/>
            <a:ext cx="8686800" cy="4362450"/>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Key Generation</a:t>
            </a:r>
            <a:r>
              <a:rPr b="1" i="1" lang="en-US" sz="2800">
                <a:solidFill>
                  <a:schemeClr val="dk1"/>
                </a:solidFill>
                <a:latin typeface="Times New Roman"/>
                <a:ea typeface="Times New Roman"/>
                <a:cs typeface="Times New Roman"/>
                <a:sym typeface="Times New Roman"/>
              </a:rPr>
              <a:t>.</a:t>
            </a:r>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chooses primes p and q.</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uses &lt;Z</a:t>
            </a:r>
            <a:r>
              <a:rPr b="1" baseline="-25000" i="1" lang="en-US" sz="2800">
                <a:solidFill>
                  <a:schemeClr val="dk1"/>
                </a:solidFill>
                <a:latin typeface="Times New Roman"/>
                <a:ea typeface="Times New Roman"/>
                <a:cs typeface="Times New Roman"/>
                <a:sym typeface="Times New Roman"/>
              </a:rPr>
              <a:t>p</a:t>
            </a:r>
            <a:r>
              <a:rPr b="1" i="1" lang="en-US" sz="2800">
                <a:solidFill>
                  <a:schemeClr val="dk1"/>
                </a:solidFill>
                <a:latin typeface="Times New Roman"/>
                <a:ea typeface="Times New Roman"/>
                <a:cs typeface="Times New Roman"/>
                <a:sym typeface="Times New Roman"/>
              </a:rPr>
              <a:t>*, × &gt; and &lt;Z</a:t>
            </a:r>
            <a:r>
              <a:rPr b="1" baseline="-25000" i="1" lang="en-US" sz="2800">
                <a:solidFill>
                  <a:schemeClr val="dk1"/>
                </a:solidFill>
                <a:latin typeface="Times New Roman"/>
                <a:ea typeface="Times New Roman"/>
                <a:cs typeface="Times New Roman"/>
                <a:sym typeface="Times New Roman"/>
              </a:rPr>
              <a:t>q</a:t>
            </a:r>
            <a:r>
              <a:rPr b="1" i="1" lang="en-US" sz="2800">
                <a:solidFill>
                  <a:schemeClr val="dk1"/>
                </a:solidFill>
                <a:latin typeface="Times New Roman"/>
                <a:ea typeface="Times New Roman"/>
                <a:cs typeface="Times New Roman"/>
                <a:sym typeface="Times New Roman"/>
              </a:rPr>
              <a:t>*, ×&gt;.</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creates e</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to be the qth root of 1 modulo p.</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chooses d and calculates  e</a:t>
            </a:r>
            <a:r>
              <a:rPr b="1" baseline="-25000" i="1" lang="en-US" sz="2800">
                <a:solidFill>
                  <a:schemeClr val="dk1"/>
                </a:solidFill>
                <a:latin typeface="Times New Roman"/>
                <a:ea typeface="Times New Roman"/>
                <a:cs typeface="Times New Roman"/>
                <a:sym typeface="Times New Roman"/>
              </a:rPr>
              <a:t>2</a:t>
            </a:r>
            <a:r>
              <a:rPr b="1" i="1" lang="en-US" sz="2800">
                <a:solidFill>
                  <a:schemeClr val="dk1"/>
                </a:solidFill>
                <a:latin typeface="Times New Roman"/>
                <a:ea typeface="Times New Roman"/>
                <a:cs typeface="Times New Roman"/>
                <a:sym typeface="Times New Roman"/>
              </a:rPr>
              <a:t> = e</a:t>
            </a:r>
            <a:r>
              <a:rPr b="1" baseline="-25000" i="1" lang="en-US" sz="2800">
                <a:solidFill>
                  <a:schemeClr val="dk1"/>
                </a:solidFill>
                <a:latin typeface="Times New Roman"/>
                <a:ea typeface="Times New Roman"/>
                <a:cs typeface="Times New Roman"/>
                <a:sym typeface="Times New Roman"/>
              </a:rPr>
              <a:t>1</a:t>
            </a:r>
            <a:r>
              <a:rPr b="1" baseline="30000" i="1" lang="en-US" sz="2800">
                <a:solidFill>
                  <a:schemeClr val="dk1"/>
                </a:solidFill>
                <a:latin typeface="Times New Roman"/>
                <a:ea typeface="Times New Roman"/>
                <a:cs typeface="Times New Roman"/>
                <a:sym typeface="Times New Roman"/>
              </a:rPr>
              <a:t>d</a:t>
            </a:r>
            <a:r>
              <a:rPr b="1" i="1" lang="en-US" sz="2800">
                <a:solidFill>
                  <a:schemeClr val="dk1"/>
                </a:solidFill>
                <a:latin typeface="Times New Roman"/>
                <a:ea typeface="Times New Roman"/>
                <a:cs typeface="Times New Roman"/>
                <a:sym typeface="Times New Roman"/>
              </a:rPr>
              <a:t>.</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Alice’s public key is (e</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e</a:t>
            </a:r>
            <a:r>
              <a:rPr b="1" baseline="-25000" i="1" lang="en-US" sz="2800">
                <a:solidFill>
                  <a:schemeClr val="dk1"/>
                </a:solidFill>
                <a:latin typeface="Times New Roman"/>
                <a:ea typeface="Times New Roman"/>
                <a:cs typeface="Times New Roman"/>
                <a:sym typeface="Times New Roman"/>
              </a:rPr>
              <a:t>2</a:t>
            </a:r>
            <a:r>
              <a:rPr b="1" i="1" lang="en-US" sz="2800">
                <a:solidFill>
                  <a:schemeClr val="dk1"/>
                </a:solidFill>
                <a:latin typeface="Times New Roman"/>
                <a:ea typeface="Times New Roman"/>
                <a:cs typeface="Times New Roman"/>
                <a:sym typeface="Times New Roman"/>
              </a:rPr>
              <a:t>, p, q); her private key is (d).</a:t>
            </a:r>
            <a:endParaRPr/>
          </a:p>
        </p:txBody>
      </p:sp>
      <p:sp>
        <p:nvSpPr>
          <p:cNvPr id="728" name="Google Shape;728;p51"/>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13.5.4  Continued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15" name="Google Shape;115;p16"/>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16" name="Google Shape;116;p16"/>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17" name="Google Shape;117;p16"/>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18" name="Google Shape;118;p16"/>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19" name="Google Shape;119;p16"/>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20" name="Google Shape;120;p1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21" name="Google Shape;121;p1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22" name="Google Shape;122;p16"/>
          <p:cNvSpPr/>
          <p:nvPr/>
        </p:nvSpPr>
        <p:spPr>
          <a:xfrm>
            <a:off x="228600" y="1143000"/>
            <a:ext cx="8686800" cy="137318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A conventional signature is included in the document; it is part of the document. But when we sign a document digitally, we send the signature as a separate document.</a:t>
            </a:r>
            <a:endParaRPr/>
          </a:p>
        </p:txBody>
      </p:sp>
      <p:sp>
        <p:nvSpPr>
          <p:cNvPr id="123" name="Google Shape;123;p16"/>
          <p:cNvSpPr txBox="1"/>
          <p:nvPr/>
        </p:nvSpPr>
        <p:spPr>
          <a:xfrm>
            <a:off x="1143000" y="0"/>
            <a:ext cx="3006725"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13.1.1  Inclusion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35" name="Google Shape;735;p52"/>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6" name="Google Shape;736;p52"/>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7" name="Google Shape;737;p52"/>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8" name="Google Shape;738;p52"/>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39" name="Google Shape;739;p52"/>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40" name="Google Shape;740;p52"/>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41" name="Google Shape;741;p52"/>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42" name="Google Shape;742;p52"/>
          <p:cNvSpPr/>
          <p:nvPr/>
        </p:nvSpPr>
        <p:spPr>
          <a:xfrm>
            <a:off x="990600" y="533400"/>
            <a:ext cx="76200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Verifying and Signing</a:t>
            </a:r>
            <a:endParaRPr/>
          </a:p>
        </p:txBody>
      </p:sp>
      <p:sp>
        <p:nvSpPr>
          <p:cNvPr id="743" name="Google Shape;743;p52"/>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13.5.4  Continued</a:t>
            </a:r>
            <a:endParaRPr/>
          </a:p>
        </p:txBody>
      </p:sp>
      <p:sp>
        <p:nvSpPr>
          <p:cNvPr id="744" name="Google Shape;744;p52"/>
          <p:cNvSpPr txBox="1"/>
          <p:nvPr/>
        </p:nvSpPr>
        <p:spPr>
          <a:xfrm>
            <a:off x="2506663" y="1752600"/>
            <a:ext cx="32654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13.14  </a:t>
            </a:r>
            <a:r>
              <a:rPr b="1" i="1" lang="en-US" sz="2000">
                <a:solidFill>
                  <a:schemeClr val="dk1"/>
                </a:solidFill>
                <a:latin typeface="Times New Roman"/>
                <a:ea typeface="Times New Roman"/>
                <a:cs typeface="Times New Roman"/>
                <a:sym typeface="Times New Roman"/>
              </a:rPr>
              <a:t>DSS scheme</a:t>
            </a:r>
            <a:endParaRPr/>
          </a:p>
        </p:txBody>
      </p:sp>
      <p:pic>
        <p:nvPicPr>
          <p:cNvPr id="745" name="Google Shape;745;p52"/>
          <p:cNvPicPr preferRelativeResize="0"/>
          <p:nvPr/>
        </p:nvPicPr>
        <p:blipFill rotWithShape="1">
          <a:blip r:embed="rId3">
            <a:alphaModFix/>
          </a:blip>
          <a:srcRect b="0" l="0" r="0" t="0"/>
          <a:stretch/>
        </p:blipFill>
        <p:spPr>
          <a:xfrm>
            <a:off x="354013" y="2549525"/>
            <a:ext cx="8637587" cy="4079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5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52" name="Google Shape;752;p53"/>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3" name="Google Shape;753;p53"/>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4" name="Google Shape;754;p53"/>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5" name="Google Shape;755;p53"/>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6" name="Google Shape;756;p53"/>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7" name="Google Shape;757;p53"/>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8" name="Google Shape;758;p53"/>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59" name="Google Shape;759;p53"/>
          <p:cNvSpPr txBox="1"/>
          <p:nvPr/>
        </p:nvSpPr>
        <p:spPr>
          <a:xfrm>
            <a:off x="1143000" y="0"/>
            <a:ext cx="34686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13.5.1</a:t>
            </a:r>
            <a:r>
              <a:rPr b="1" i="1" lang="en-US" sz="3200">
                <a:solidFill>
                  <a:schemeClr val="hlink"/>
                </a:solidFill>
                <a:latin typeface="Times New Roman"/>
                <a:ea typeface="Times New Roman"/>
                <a:cs typeface="Times New Roman"/>
                <a:sym typeface="Times New Roman"/>
              </a:rPr>
              <a:t>     </a:t>
            </a:r>
            <a:r>
              <a:rPr b="1" i="1" lang="en-US" sz="3200">
                <a:solidFill>
                  <a:schemeClr val="dk1"/>
                </a:solidFill>
                <a:latin typeface="Times New Roman"/>
                <a:ea typeface="Times New Roman"/>
                <a:cs typeface="Times New Roman"/>
                <a:sym typeface="Times New Roman"/>
              </a:rPr>
              <a:t>Continued</a:t>
            </a:r>
            <a:endParaRPr/>
          </a:p>
        </p:txBody>
      </p:sp>
      <p:sp>
        <p:nvSpPr>
          <p:cNvPr id="760" name="Google Shape;760;p53"/>
          <p:cNvSpPr/>
          <p:nvPr/>
        </p:nvSpPr>
        <p:spPr>
          <a:xfrm>
            <a:off x="152400" y="1036638"/>
            <a:ext cx="8839200" cy="191770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Alice chooses </a:t>
            </a:r>
            <a:r>
              <a:rPr b="1"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 101 and p = 8081. Alice </a:t>
            </a:r>
            <a:r>
              <a:rPr b="1" i="1" lang="en-US" sz="2400">
                <a:solidFill>
                  <a:schemeClr val="dk1"/>
                </a:solidFill>
                <a:latin typeface="Times New Roman"/>
                <a:ea typeface="Times New Roman"/>
                <a:cs typeface="Times New Roman"/>
                <a:sym typeface="Times New Roman"/>
              </a:rPr>
              <a:t>selects e</a:t>
            </a:r>
            <a:r>
              <a:rPr b="1" baseline="-25000" lang="en-US" sz="2400">
                <a:solidFill>
                  <a:schemeClr val="dk1"/>
                </a:solidFill>
                <a:latin typeface="Times New Roman"/>
                <a:ea typeface="Times New Roman"/>
                <a:cs typeface="Times New Roman"/>
                <a:sym typeface="Times New Roman"/>
              </a:rPr>
              <a:t>0</a:t>
            </a:r>
            <a:r>
              <a:rPr b="1" lang="en-US" sz="2400">
                <a:solidFill>
                  <a:schemeClr val="dk1"/>
                </a:solidFill>
                <a:latin typeface="Times New Roman"/>
                <a:ea typeface="Times New Roman"/>
                <a:cs typeface="Times New Roman"/>
                <a:sym typeface="Times New Roman"/>
              </a:rPr>
              <a:t> = 3 and calculates </a:t>
            </a:r>
            <a:r>
              <a:rPr b="1" i="1" lang="en-US" sz="2400">
                <a:solidFill>
                  <a:schemeClr val="dk1"/>
                </a:solidFill>
                <a:latin typeface="Times New Roman"/>
                <a:ea typeface="Times New Roman"/>
                <a:cs typeface="Times New Roman"/>
                <a:sym typeface="Times New Roman"/>
              </a:rPr>
              <a:t>e</a:t>
            </a:r>
            <a:r>
              <a:rPr b="1" baseline="30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0 </a:t>
            </a:r>
            <a:r>
              <a:rPr b="1" baseline="30000" lang="en-US" sz="2400">
                <a:solidFill>
                  <a:schemeClr val="dk1"/>
                </a:solidFill>
                <a:latin typeface="Times New Roman"/>
                <a:ea typeface="Times New Roman"/>
                <a:cs typeface="Times New Roman"/>
                <a:sym typeface="Times New Roman"/>
              </a:rPr>
              <a:t>(</a:t>
            </a:r>
            <a:r>
              <a:rPr b="1" baseline="30000" i="1" lang="en-US" sz="2400">
                <a:solidFill>
                  <a:schemeClr val="dk1"/>
                </a:solidFill>
                <a:latin typeface="Times New Roman"/>
                <a:ea typeface="Times New Roman"/>
                <a:cs typeface="Times New Roman"/>
                <a:sym typeface="Times New Roman"/>
              </a:rPr>
              <a:t>p</a:t>
            </a:r>
            <a:r>
              <a:rPr b="1" baseline="30000" lang="en-US" sz="2400">
                <a:solidFill>
                  <a:schemeClr val="dk1"/>
                </a:solidFill>
                <a:latin typeface="Times New Roman"/>
                <a:ea typeface="Times New Roman"/>
                <a:cs typeface="Times New Roman"/>
                <a:sym typeface="Times New Roman"/>
              </a:rPr>
              <a:t>−1)/</a:t>
            </a:r>
            <a:r>
              <a:rPr b="1" baseline="30000" i="1" lang="en-US" sz="2400">
                <a:solidFill>
                  <a:schemeClr val="dk1"/>
                </a:solidFill>
                <a:latin typeface="Times New Roman"/>
                <a:ea typeface="Times New Roman"/>
                <a:cs typeface="Times New Roman"/>
                <a:sym typeface="Times New Roman"/>
              </a:rPr>
              <a:t>q</a:t>
            </a:r>
            <a:r>
              <a:rPr b="1" lang="en-US" sz="2400">
                <a:solidFill>
                  <a:schemeClr val="dk1"/>
                </a:solidFill>
                <a:latin typeface="Times New Roman"/>
                <a:ea typeface="Times New Roman"/>
                <a:cs typeface="Times New Roman"/>
                <a:sym typeface="Times New Roman"/>
              </a:rPr>
              <a:t> mod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 6968. Alice chooses </a:t>
            </a:r>
            <a:r>
              <a:rPr b="1" i="1"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 61 as the private key and calculates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 </a:t>
            </a:r>
            <a:r>
              <a:rPr b="1" i="1" lang="en-US" sz="2400">
                <a:solidFill>
                  <a:schemeClr val="dk1"/>
                </a:solidFill>
                <a:latin typeface="Times New Roman"/>
                <a:ea typeface="Times New Roman"/>
                <a:cs typeface="Times New Roman"/>
                <a:sym typeface="Times New Roman"/>
              </a:rPr>
              <a:t>e</a:t>
            </a:r>
            <a:r>
              <a:rPr b="1" baseline="-25000" lang="en-US" sz="2400">
                <a:solidFill>
                  <a:schemeClr val="dk1"/>
                </a:solidFill>
                <a:latin typeface="Times New Roman"/>
                <a:ea typeface="Times New Roman"/>
                <a:cs typeface="Times New Roman"/>
                <a:sym typeface="Times New Roman"/>
              </a:rPr>
              <a:t>1</a:t>
            </a:r>
            <a:r>
              <a:rPr b="1" baseline="30000" lang="en-US" sz="2400">
                <a:solidFill>
                  <a:schemeClr val="dk1"/>
                </a:solidFill>
                <a:latin typeface="Times New Roman"/>
                <a:ea typeface="Times New Roman"/>
                <a:cs typeface="Times New Roman"/>
                <a:sym typeface="Times New Roman"/>
              </a:rPr>
              <a:t>d</a:t>
            </a:r>
            <a:r>
              <a:rPr b="1" lang="en-US" sz="2400">
                <a:solidFill>
                  <a:schemeClr val="dk1"/>
                </a:solidFill>
                <a:latin typeface="Times New Roman"/>
                <a:ea typeface="Times New Roman"/>
                <a:cs typeface="Times New Roman"/>
                <a:sym typeface="Times New Roman"/>
              </a:rPr>
              <a:t> mod </a:t>
            </a:r>
            <a:r>
              <a:rPr b="1" i="1" lang="en-US" sz="2400">
                <a:solidFill>
                  <a:schemeClr val="dk1"/>
                </a:solidFill>
                <a:latin typeface="Times New Roman"/>
                <a:ea typeface="Times New Roman"/>
                <a:cs typeface="Times New Roman"/>
                <a:sym typeface="Times New Roman"/>
              </a:rPr>
              <a:t>p</a:t>
            </a:r>
            <a:r>
              <a:rPr b="1" lang="en-US" sz="2400">
                <a:solidFill>
                  <a:schemeClr val="dk1"/>
                </a:solidFill>
                <a:latin typeface="Times New Roman"/>
                <a:ea typeface="Times New Roman"/>
                <a:cs typeface="Times New Roman"/>
                <a:sym typeface="Times New Roman"/>
              </a:rPr>
              <a:t> = 2038. Now Alice can send a message to Bob. Assume that h(M) = 5000 and Alice chooses </a:t>
            </a:r>
            <a:r>
              <a:rPr b="1" i="1" lang="en-US" sz="2400">
                <a:solidFill>
                  <a:schemeClr val="dk1"/>
                </a:solidFill>
                <a:latin typeface="Times New Roman"/>
                <a:ea typeface="Times New Roman"/>
                <a:cs typeface="Times New Roman"/>
                <a:sym typeface="Times New Roman"/>
              </a:rPr>
              <a:t>r</a:t>
            </a:r>
            <a:r>
              <a:rPr b="1" lang="en-US" sz="2400">
                <a:solidFill>
                  <a:schemeClr val="dk1"/>
                </a:solidFill>
                <a:latin typeface="Times New Roman"/>
                <a:ea typeface="Times New Roman"/>
                <a:cs typeface="Times New Roman"/>
                <a:sym typeface="Times New Roman"/>
              </a:rPr>
              <a:t> = 61:</a:t>
            </a:r>
            <a:endParaRPr/>
          </a:p>
        </p:txBody>
      </p:sp>
      <p:sp>
        <p:nvSpPr>
          <p:cNvPr id="761" name="Google Shape;761;p53"/>
          <p:cNvSpPr txBox="1"/>
          <p:nvPr/>
        </p:nvSpPr>
        <p:spPr>
          <a:xfrm>
            <a:off x="1143000" y="609600"/>
            <a:ext cx="1944688" cy="457200"/>
          </a:xfrm>
          <a:prstGeom prst="rect">
            <a:avLst/>
          </a:prstGeom>
          <a:solidFill>
            <a:schemeClr val="folHlink"/>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Example 13.5</a:t>
            </a:r>
            <a:endParaRPr b="1" i="1" sz="2000">
              <a:solidFill>
                <a:schemeClr val="lt1"/>
              </a:solidFill>
              <a:latin typeface="Times New Roman"/>
              <a:ea typeface="Times New Roman"/>
              <a:cs typeface="Times New Roman"/>
              <a:sym typeface="Times New Roman"/>
            </a:endParaRPr>
          </a:p>
        </p:txBody>
      </p:sp>
      <p:pic>
        <p:nvPicPr>
          <p:cNvPr id="762" name="Google Shape;762;p53"/>
          <p:cNvPicPr preferRelativeResize="0"/>
          <p:nvPr/>
        </p:nvPicPr>
        <p:blipFill rotWithShape="1">
          <a:blip r:embed="rId3">
            <a:alphaModFix/>
          </a:blip>
          <a:srcRect b="0" l="0" r="0" t="0"/>
          <a:stretch/>
        </p:blipFill>
        <p:spPr>
          <a:xfrm>
            <a:off x="2074863" y="3019425"/>
            <a:ext cx="3994150" cy="1301750"/>
          </a:xfrm>
          <a:prstGeom prst="rect">
            <a:avLst/>
          </a:prstGeom>
          <a:noFill/>
          <a:ln>
            <a:noFill/>
          </a:ln>
        </p:spPr>
      </p:pic>
      <p:pic>
        <p:nvPicPr>
          <p:cNvPr id="763" name="Google Shape;763;p53"/>
          <p:cNvPicPr preferRelativeResize="0"/>
          <p:nvPr/>
        </p:nvPicPr>
        <p:blipFill rotWithShape="1">
          <a:blip r:embed="rId4">
            <a:alphaModFix/>
          </a:blip>
          <a:srcRect b="0" l="0" r="0" t="0"/>
          <a:stretch/>
        </p:blipFill>
        <p:spPr>
          <a:xfrm>
            <a:off x="292100" y="5329238"/>
            <a:ext cx="6846888" cy="979487"/>
          </a:xfrm>
          <a:prstGeom prst="rect">
            <a:avLst/>
          </a:prstGeom>
          <a:noFill/>
          <a:ln>
            <a:noFill/>
          </a:ln>
        </p:spPr>
      </p:pic>
      <p:sp>
        <p:nvSpPr>
          <p:cNvPr id="764" name="Google Shape;764;p53"/>
          <p:cNvSpPr/>
          <p:nvPr/>
        </p:nvSpPr>
        <p:spPr>
          <a:xfrm>
            <a:off x="152400" y="4435475"/>
            <a:ext cx="8839200" cy="822325"/>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Alice sends M, S</a:t>
            </a:r>
            <a:r>
              <a:rPr b="1" baseline="-25000" lang="en-US" sz="2400">
                <a:solidFill>
                  <a:schemeClr val="dk1"/>
                </a:solidFill>
                <a:latin typeface="Times New Roman"/>
                <a:ea typeface="Times New Roman"/>
                <a:cs typeface="Times New Roman"/>
                <a:sym typeface="Times New Roman"/>
              </a:rPr>
              <a:t>1</a:t>
            </a:r>
            <a:r>
              <a:rPr b="1" lang="en-US" sz="2400">
                <a:solidFill>
                  <a:schemeClr val="dk1"/>
                </a:solidFill>
                <a:latin typeface="Times New Roman"/>
                <a:ea typeface="Times New Roman"/>
                <a:cs typeface="Times New Roman"/>
                <a:sym typeface="Times New Roman"/>
              </a:rPr>
              <a:t>, and S</a:t>
            </a:r>
            <a:r>
              <a:rPr b="1" baseline="-25000" lang="en-US" sz="2400">
                <a:solidFill>
                  <a:schemeClr val="dk1"/>
                </a:solidFill>
                <a:latin typeface="Times New Roman"/>
                <a:ea typeface="Times New Roman"/>
                <a:cs typeface="Times New Roman"/>
                <a:sym typeface="Times New Roman"/>
              </a:rPr>
              <a:t>2</a:t>
            </a:r>
            <a:r>
              <a:rPr b="1" lang="en-US" sz="2400">
                <a:solidFill>
                  <a:schemeClr val="dk1"/>
                </a:solidFill>
                <a:latin typeface="Times New Roman"/>
                <a:ea typeface="Times New Roman"/>
                <a:cs typeface="Times New Roman"/>
                <a:sym typeface="Times New Roman"/>
              </a:rPr>
              <a:t> to Bob. Bob uses the public keys to calculate V.</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71" name="Google Shape;771;p54"/>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2" name="Google Shape;772;p54"/>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3" name="Google Shape;773;p54"/>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4" name="Google Shape;774;p54"/>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5" name="Google Shape;775;p54"/>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6" name="Google Shape;776;p54"/>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7" name="Google Shape;777;p54"/>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78" name="Google Shape;778;p54"/>
          <p:cNvSpPr/>
          <p:nvPr/>
        </p:nvSpPr>
        <p:spPr>
          <a:xfrm>
            <a:off x="228600" y="1143000"/>
            <a:ext cx="8686800" cy="35083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DSS Versus RSA</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Computation of DSS signatures is faster than computation of RSA signatures when using the same p.</a:t>
            </a:r>
            <a:endParaRPr/>
          </a:p>
          <a:p>
            <a:pPr indent="0" lvl="0" marL="0" marR="0" rtl="0" algn="just">
              <a:spcBef>
                <a:spcPts val="0"/>
              </a:spcBef>
              <a:spcAft>
                <a:spcPts val="0"/>
              </a:spcAft>
              <a:buNone/>
            </a:pPr>
            <a:r>
              <a:t/>
            </a:r>
            <a:endParaRPr b="1"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DSS Versus ElGamal</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DSS signatures are smaller than ElGamal signatures because q is smaller than p.</a:t>
            </a:r>
            <a:endParaRPr/>
          </a:p>
        </p:txBody>
      </p:sp>
      <p:sp>
        <p:nvSpPr>
          <p:cNvPr id="779" name="Google Shape;779;p54"/>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13.5.4  Continued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786" name="Google Shape;786;p55"/>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87" name="Google Shape;787;p55"/>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88" name="Google Shape;788;p55"/>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89" name="Google Shape;789;p55"/>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90" name="Google Shape;790;p55"/>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91" name="Google Shape;791;p55"/>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92" name="Google Shape;792;p55"/>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793" name="Google Shape;793;p55"/>
          <p:cNvSpPr txBox="1"/>
          <p:nvPr/>
        </p:nvSpPr>
        <p:spPr>
          <a:xfrm>
            <a:off x="914400" y="0"/>
            <a:ext cx="81549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13.5.5  Elliptic Curve Digital Signature Scheme</a:t>
            </a:r>
            <a:endParaRPr/>
          </a:p>
        </p:txBody>
      </p:sp>
      <p:sp>
        <p:nvSpPr>
          <p:cNvPr id="794" name="Google Shape;794;p55"/>
          <p:cNvSpPr txBox="1"/>
          <p:nvPr/>
        </p:nvSpPr>
        <p:spPr>
          <a:xfrm>
            <a:off x="1587500" y="1295400"/>
            <a:ext cx="6184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13.15  </a:t>
            </a:r>
            <a:r>
              <a:rPr b="1" i="1" lang="en-US" sz="2000">
                <a:solidFill>
                  <a:schemeClr val="dk1"/>
                </a:solidFill>
                <a:latin typeface="Times New Roman"/>
                <a:ea typeface="Times New Roman"/>
                <a:cs typeface="Times New Roman"/>
                <a:sym typeface="Times New Roman"/>
              </a:rPr>
              <a:t>General idea behind the ECDSS scheme</a:t>
            </a:r>
            <a:endParaRPr/>
          </a:p>
        </p:txBody>
      </p:sp>
      <p:pic>
        <p:nvPicPr>
          <p:cNvPr id="795" name="Google Shape;795;p55"/>
          <p:cNvPicPr preferRelativeResize="0"/>
          <p:nvPr/>
        </p:nvPicPr>
        <p:blipFill rotWithShape="1">
          <a:blip r:embed="rId3">
            <a:alphaModFix/>
          </a:blip>
          <a:srcRect b="0" l="0" r="0" t="0"/>
          <a:stretch/>
        </p:blipFill>
        <p:spPr>
          <a:xfrm>
            <a:off x="206375" y="2801938"/>
            <a:ext cx="8785225" cy="37512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802" name="Google Shape;802;p56"/>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3" name="Google Shape;803;p56"/>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4" name="Google Shape;804;p56"/>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5" name="Google Shape;805;p56"/>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6" name="Google Shape;806;p56"/>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7" name="Google Shape;807;p5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8" name="Google Shape;808;p5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09" name="Google Shape;809;p56"/>
          <p:cNvSpPr/>
          <p:nvPr/>
        </p:nvSpPr>
        <p:spPr>
          <a:xfrm>
            <a:off x="228600" y="990600"/>
            <a:ext cx="8686800" cy="9461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Key Generation</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Key generation follows these steps:</a:t>
            </a:r>
            <a:endParaRPr/>
          </a:p>
        </p:txBody>
      </p:sp>
      <p:sp>
        <p:nvSpPr>
          <p:cNvPr id="810" name="Google Shape;810;p56"/>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13.5.5  Continued</a:t>
            </a:r>
            <a:endParaRPr/>
          </a:p>
        </p:txBody>
      </p:sp>
      <p:sp>
        <p:nvSpPr>
          <p:cNvPr id="811" name="Google Shape;811;p56"/>
          <p:cNvSpPr/>
          <p:nvPr/>
        </p:nvSpPr>
        <p:spPr>
          <a:xfrm>
            <a:off x="228600" y="2286000"/>
            <a:ext cx="8686800" cy="4362450"/>
          </a:xfrm>
          <a:prstGeom prst="rect">
            <a:avLst/>
          </a:prstGeom>
          <a:solidFill>
            <a:schemeClr val="lt1"/>
          </a:solid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chooses an elliptic curve E</a:t>
            </a:r>
            <a:r>
              <a:rPr b="1" baseline="-25000" i="1" lang="en-US" sz="2800">
                <a:solidFill>
                  <a:schemeClr val="dk1"/>
                </a:solidFill>
                <a:latin typeface="Times New Roman"/>
                <a:ea typeface="Times New Roman"/>
                <a:cs typeface="Times New Roman"/>
                <a:sym typeface="Times New Roman"/>
              </a:rPr>
              <a:t>p</a:t>
            </a:r>
            <a:r>
              <a:rPr b="1" i="1" lang="en-US" sz="2800">
                <a:solidFill>
                  <a:schemeClr val="dk1"/>
                </a:solidFill>
                <a:latin typeface="Times New Roman"/>
                <a:ea typeface="Times New Roman"/>
                <a:cs typeface="Times New Roman"/>
                <a:sym typeface="Times New Roman"/>
              </a:rPr>
              <a:t>(a, b).</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chooses another prime q the private key d.</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chooses e</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 a point on the curve.</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 calculates e</a:t>
            </a:r>
            <a:r>
              <a:rPr b="1" baseline="-25000" i="1" lang="en-US" sz="2800">
                <a:solidFill>
                  <a:schemeClr val="dk1"/>
                </a:solidFill>
                <a:latin typeface="Times New Roman"/>
                <a:ea typeface="Times New Roman"/>
                <a:cs typeface="Times New Roman"/>
                <a:sym typeface="Times New Roman"/>
              </a:rPr>
              <a:t>2</a:t>
            </a:r>
            <a:r>
              <a:rPr b="1" i="1" lang="en-US" sz="2800">
                <a:solidFill>
                  <a:schemeClr val="dk1"/>
                </a:solidFill>
                <a:latin typeface="Times New Roman"/>
                <a:ea typeface="Times New Roman"/>
                <a:cs typeface="Times New Roman"/>
                <a:sym typeface="Times New Roman"/>
              </a:rPr>
              <a:t>(…, …) = d × e</a:t>
            </a:r>
            <a:r>
              <a:rPr b="1" baseline="-25000" i="1" lang="en-US" sz="2800">
                <a:solidFill>
                  <a:schemeClr val="dk1"/>
                </a:solidFill>
                <a:latin typeface="Times New Roman"/>
                <a:ea typeface="Times New Roman"/>
                <a:cs typeface="Times New Roman"/>
                <a:sym typeface="Times New Roman"/>
              </a:rPr>
              <a:t>1</a:t>
            </a:r>
            <a:r>
              <a:rPr b="1" i="1" lang="en-US" sz="2800">
                <a:solidFill>
                  <a:schemeClr val="dk1"/>
                </a:solidFill>
                <a:latin typeface="Times New Roman"/>
                <a:ea typeface="Times New Roman"/>
                <a:cs typeface="Times New Roman"/>
                <a:sym typeface="Times New Roman"/>
              </a:rPr>
              <a:t>(…, …).</a:t>
            </a:r>
            <a:endParaRPr/>
          </a:p>
          <a:p>
            <a:pPr indent="-279400" lvl="0" marL="457200" marR="0" rtl="0" algn="just">
              <a:spcBef>
                <a:spcPts val="0"/>
              </a:spcBef>
              <a:spcAft>
                <a:spcPts val="0"/>
              </a:spcAft>
              <a:buClr>
                <a:schemeClr val="dk1"/>
              </a:buClr>
              <a:buSzPts val="2800"/>
              <a:buFont typeface="Arial"/>
              <a:buNone/>
            </a:pPr>
            <a:r>
              <a:t/>
            </a:r>
            <a:endParaRPr b="1" i="1" sz="2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800"/>
              <a:buFont typeface="Times New Roman"/>
              <a:buAutoNum type="arabicParenR"/>
            </a:pPr>
            <a:r>
              <a:rPr b="1" i="1" lang="en-US" sz="2800">
                <a:solidFill>
                  <a:schemeClr val="dk1"/>
                </a:solidFill>
                <a:latin typeface="Times New Roman"/>
                <a:ea typeface="Times New Roman"/>
                <a:cs typeface="Times New Roman"/>
                <a:sym typeface="Times New Roman"/>
              </a:rPr>
              <a:t>Alice’s public key is (a, b, p, q, e1, e2); her private key is 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818" name="Google Shape;818;p57"/>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19" name="Google Shape;819;p57"/>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20" name="Google Shape;820;p57"/>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21" name="Google Shape;821;p57"/>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22" name="Google Shape;822;p57"/>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23" name="Google Shape;823;p57"/>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24" name="Google Shape;824;p57"/>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25" name="Google Shape;825;p57"/>
          <p:cNvSpPr/>
          <p:nvPr/>
        </p:nvSpPr>
        <p:spPr>
          <a:xfrm>
            <a:off x="228600" y="1143000"/>
            <a:ext cx="8686800" cy="519113"/>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Signing and Verifying</a:t>
            </a:r>
            <a:endParaRPr/>
          </a:p>
        </p:txBody>
      </p:sp>
      <p:sp>
        <p:nvSpPr>
          <p:cNvPr id="826" name="Google Shape;826;p57"/>
          <p:cNvSpPr txBox="1"/>
          <p:nvPr/>
        </p:nvSpPr>
        <p:spPr>
          <a:xfrm>
            <a:off x="1143000" y="0"/>
            <a:ext cx="31638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dk1"/>
                </a:solidFill>
                <a:latin typeface="Times New Roman"/>
                <a:ea typeface="Times New Roman"/>
                <a:cs typeface="Times New Roman"/>
                <a:sym typeface="Times New Roman"/>
              </a:rPr>
              <a:t>13.5.5  Continued</a:t>
            </a:r>
            <a:endParaRPr/>
          </a:p>
        </p:txBody>
      </p:sp>
      <p:sp>
        <p:nvSpPr>
          <p:cNvPr id="827" name="Google Shape;827;p57"/>
          <p:cNvSpPr txBox="1"/>
          <p:nvPr/>
        </p:nvSpPr>
        <p:spPr>
          <a:xfrm>
            <a:off x="2703513" y="1828800"/>
            <a:ext cx="4078287"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13.16  </a:t>
            </a:r>
            <a:r>
              <a:rPr b="1" i="1" lang="en-US" sz="2000">
                <a:solidFill>
                  <a:schemeClr val="dk1"/>
                </a:solidFill>
                <a:latin typeface="Times New Roman"/>
                <a:ea typeface="Times New Roman"/>
                <a:cs typeface="Times New Roman"/>
                <a:sym typeface="Times New Roman"/>
              </a:rPr>
              <a:t>The ECDSS scheme</a:t>
            </a:r>
            <a:endParaRPr/>
          </a:p>
        </p:txBody>
      </p:sp>
      <p:pic>
        <p:nvPicPr>
          <p:cNvPr id="828" name="Google Shape;828;p57"/>
          <p:cNvPicPr preferRelativeResize="0"/>
          <p:nvPr/>
        </p:nvPicPr>
        <p:blipFill rotWithShape="1">
          <a:blip r:embed="rId3">
            <a:alphaModFix/>
          </a:blip>
          <a:srcRect b="0" l="0" r="0" t="0"/>
          <a:stretch/>
        </p:blipFill>
        <p:spPr>
          <a:xfrm>
            <a:off x="387350" y="2627313"/>
            <a:ext cx="8528050" cy="40020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5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835" name="Google Shape;835;p58"/>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836" name="Google Shape;836;p58"/>
          <p:cNvSpPr txBox="1"/>
          <p:nvPr/>
        </p:nvSpPr>
        <p:spPr>
          <a:xfrm>
            <a:off x="228600" y="404813"/>
            <a:ext cx="7872413"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13-6   </a:t>
            </a:r>
            <a:r>
              <a:rPr b="1" lang="en-US" sz="3200">
                <a:solidFill>
                  <a:schemeClr val="dk1"/>
                </a:solidFill>
                <a:latin typeface="Arial"/>
                <a:ea typeface="Arial"/>
                <a:cs typeface="Arial"/>
                <a:sym typeface="Arial"/>
              </a:rPr>
              <a:t>VARIATIONS AND APPLICATIONS</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837" name="Google Shape;837;p58"/>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838" name="Google Shape;838;p58"/>
          <p:cNvSpPr/>
          <p:nvPr/>
        </p:nvSpPr>
        <p:spPr>
          <a:xfrm>
            <a:off x="152400" y="1736725"/>
            <a:ext cx="8229600" cy="946150"/>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This section briefly discusses variations and applications for digital signatures.</a:t>
            </a:r>
            <a:endParaRPr/>
          </a:p>
        </p:txBody>
      </p:sp>
      <p:sp>
        <p:nvSpPr>
          <p:cNvPr id="839" name="Google Shape;839;p58"/>
          <p:cNvSpPr/>
          <p:nvPr/>
        </p:nvSpPr>
        <p:spPr>
          <a:xfrm>
            <a:off x="152400" y="4679950"/>
            <a:ext cx="67056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13.6.1</a:t>
            </a:r>
            <a:r>
              <a:rPr b="1" lang="en-US" sz="2400">
                <a:solidFill>
                  <a:srgbClr val="0033CC"/>
                </a:solidFill>
                <a:latin typeface="Times New Roman"/>
                <a:ea typeface="Times New Roman"/>
                <a:cs typeface="Times New Roman"/>
                <a:sym typeface="Times New Roman"/>
              </a:rPr>
              <a:t>	Variations</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13.6.2</a:t>
            </a:r>
            <a:r>
              <a:rPr b="1" lang="en-US" sz="2400">
                <a:solidFill>
                  <a:srgbClr val="0033CC"/>
                </a:solidFill>
                <a:latin typeface="Times New Roman"/>
                <a:ea typeface="Times New Roman"/>
                <a:cs typeface="Times New Roman"/>
                <a:sym typeface="Times New Roman"/>
              </a:rPr>
              <a:t>	Applications</a:t>
            </a:r>
            <a:endParaRPr/>
          </a:p>
        </p:txBody>
      </p:sp>
      <p:sp>
        <p:nvSpPr>
          <p:cNvPr id="840" name="Google Shape;840;p58"/>
          <p:cNvSpPr txBox="1"/>
          <p:nvPr/>
        </p:nvSpPr>
        <p:spPr>
          <a:xfrm>
            <a:off x="165100" y="4203700"/>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847" name="Google Shape;847;p59"/>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48" name="Google Shape;848;p59"/>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49" name="Google Shape;849;p59"/>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50" name="Google Shape;850;p59"/>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51" name="Google Shape;851;p59"/>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52" name="Google Shape;852;p59"/>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53" name="Google Shape;853;p59"/>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854" name="Google Shape;854;p59"/>
          <p:cNvSpPr txBox="1"/>
          <p:nvPr/>
        </p:nvSpPr>
        <p:spPr>
          <a:xfrm>
            <a:off x="1143000" y="0"/>
            <a:ext cx="3165475"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13.6.1  Variations</a:t>
            </a:r>
            <a:endParaRPr/>
          </a:p>
        </p:txBody>
      </p:sp>
      <p:sp>
        <p:nvSpPr>
          <p:cNvPr id="855" name="Google Shape;855;p59"/>
          <p:cNvSpPr/>
          <p:nvPr/>
        </p:nvSpPr>
        <p:spPr>
          <a:xfrm>
            <a:off x="228600" y="1066800"/>
            <a:ext cx="8686800" cy="18002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Time Stamped Signatures</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Sometimes a signed document needs to be time stamped to prevent it from being replayed by an adversary. This is called time-stamped digital signature scheme. </a:t>
            </a:r>
            <a:endParaRPr/>
          </a:p>
        </p:txBody>
      </p:sp>
      <p:sp>
        <p:nvSpPr>
          <p:cNvPr id="856" name="Google Shape;856;p59"/>
          <p:cNvSpPr/>
          <p:nvPr/>
        </p:nvSpPr>
        <p:spPr>
          <a:xfrm>
            <a:off x="228600" y="3228975"/>
            <a:ext cx="8686800" cy="18002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folHlink"/>
                </a:solidFill>
                <a:latin typeface="Times New Roman"/>
                <a:ea typeface="Times New Roman"/>
                <a:cs typeface="Times New Roman"/>
                <a:sym typeface="Times New Roman"/>
              </a:rPr>
              <a:t>Blind Signatures</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Sometimes we have a document that we want to get signed without revealing the contents of the document to the signer.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30" name="Google Shape;130;p17"/>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1" name="Google Shape;131;p17"/>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2" name="Google Shape;132;p17"/>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3" name="Google Shape;133;p17"/>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4" name="Google Shape;134;p17"/>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5" name="Google Shape;135;p17"/>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6" name="Google Shape;136;p17"/>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37" name="Google Shape;137;p17"/>
          <p:cNvSpPr/>
          <p:nvPr/>
        </p:nvSpPr>
        <p:spPr>
          <a:xfrm>
            <a:off x="228600" y="1143000"/>
            <a:ext cx="8686800" cy="308133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For a conventional signature, when the recipient receives a document, she compares the signature on the document with the signature on file. For a digital signature, the recipient receives the message and the signature. The recipient needs to apply a verification technique to the combination of the message and the signature to verify the authenticity.</a:t>
            </a:r>
            <a:endParaRPr/>
          </a:p>
        </p:txBody>
      </p:sp>
      <p:sp>
        <p:nvSpPr>
          <p:cNvPr id="138" name="Google Shape;138;p17"/>
          <p:cNvSpPr txBox="1"/>
          <p:nvPr/>
        </p:nvSpPr>
        <p:spPr>
          <a:xfrm>
            <a:off x="1143000" y="0"/>
            <a:ext cx="480218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13.1.2  Verification Method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45" name="Google Shape;145;p18"/>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46" name="Google Shape;146;p18"/>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47" name="Google Shape;147;p18"/>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48" name="Google Shape;148;p18"/>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49" name="Google Shape;149;p18"/>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50" name="Google Shape;150;p18"/>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51" name="Google Shape;151;p18"/>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52" name="Google Shape;152;p18"/>
          <p:cNvSpPr/>
          <p:nvPr/>
        </p:nvSpPr>
        <p:spPr>
          <a:xfrm>
            <a:off x="228600" y="1143000"/>
            <a:ext cx="8686800" cy="18002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For a conventional signature, there is normally a one-to-many relationship between a signature and documents. For a digital signature, there is a one-to-one relationship between a signature and a message. </a:t>
            </a:r>
            <a:endParaRPr/>
          </a:p>
        </p:txBody>
      </p:sp>
      <p:sp>
        <p:nvSpPr>
          <p:cNvPr id="153" name="Google Shape;153;p18"/>
          <p:cNvSpPr txBox="1"/>
          <p:nvPr/>
        </p:nvSpPr>
        <p:spPr>
          <a:xfrm>
            <a:off x="1143000" y="0"/>
            <a:ext cx="3525838"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13.1.3  Relationship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60" name="Google Shape;160;p19"/>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1" name="Google Shape;161;p19"/>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2" name="Google Shape;162;p19"/>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3" name="Google Shape;163;p19"/>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4" name="Google Shape;164;p19"/>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5" name="Google Shape;165;p19"/>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6" name="Google Shape;166;p19"/>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Tahoma"/>
              <a:ea typeface="Tahoma"/>
              <a:cs typeface="Tahoma"/>
              <a:sym typeface="Tahoma"/>
            </a:endParaRPr>
          </a:p>
        </p:txBody>
      </p:sp>
      <p:sp>
        <p:nvSpPr>
          <p:cNvPr id="167" name="Google Shape;167;p19"/>
          <p:cNvSpPr/>
          <p:nvPr/>
        </p:nvSpPr>
        <p:spPr>
          <a:xfrm>
            <a:off x="228600" y="1143000"/>
            <a:ext cx="8686800" cy="18002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In conventional signature, a copy of the signed document can be distinguished from the original one on file. In digital signature, there is no such distinction unless there is a factor of time on the document. </a:t>
            </a:r>
            <a:endParaRPr/>
          </a:p>
        </p:txBody>
      </p:sp>
      <p:sp>
        <p:nvSpPr>
          <p:cNvPr id="168" name="Google Shape;168;p19"/>
          <p:cNvSpPr txBox="1"/>
          <p:nvPr/>
        </p:nvSpPr>
        <p:spPr>
          <a:xfrm>
            <a:off x="1143000" y="0"/>
            <a:ext cx="2938463"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200">
                <a:solidFill>
                  <a:schemeClr val="hlink"/>
                </a:solidFill>
                <a:latin typeface="Times New Roman"/>
                <a:ea typeface="Times New Roman"/>
                <a:cs typeface="Times New Roman"/>
                <a:sym typeface="Times New Roman"/>
              </a:rPr>
              <a:t>13.1.4  Duplicity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75" name="Google Shape;175;p20"/>
          <p:cNvSpPr/>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176" name="Google Shape;176;p20"/>
          <p:cNvSpPr txBox="1"/>
          <p:nvPr/>
        </p:nvSpPr>
        <p:spPr>
          <a:xfrm>
            <a:off x="228600" y="404813"/>
            <a:ext cx="3222625"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13-2   </a:t>
            </a:r>
            <a:r>
              <a:rPr b="1" lang="en-US" sz="3200">
                <a:solidFill>
                  <a:schemeClr val="dk1"/>
                </a:solidFill>
                <a:latin typeface="Arial"/>
                <a:ea typeface="Arial"/>
                <a:cs typeface="Arial"/>
                <a:sym typeface="Arial"/>
              </a:rPr>
              <a:t>PROCESS</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177" name="Google Shape;177;p20"/>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178" name="Google Shape;178;p20"/>
          <p:cNvSpPr/>
          <p:nvPr/>
        </p:nvSpPr>
        <p:spPr>
          <a:xfrm>
            <a:off x="76200" y="1490663"/>
            <a:ext cx="8229600" cy="3081337"/>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Figure 13.1 shows the digital signature process. The sender uses a signing algorithm to sign the message. The message and the signature are sent to the receiver. The receiver receives the message and the signature and applies the verifying algorithm to the combination. If the result is true, the message is accepted; otherwise, it is rejected.</a:t>
            </a:r>
            <a:endParaRPr/>
          </a:p>
        </p:txBody>
      </p:sp>
      <p:sp>
        <p:nvSpPr>
          <p:cNvPr id="179" name="Google Shape;179;p20"/>
          <p:cNvSpPr/>
          <p:nvPr/>
        </p:nvSpPr>
        <p:spPr>
          <a:xfrm>
            <a:off x="152400" y="5502275"/>
            <a:ext cx="67056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13.2.1</a:t>
            </a:r>
            <a:r>
              <a:rPr b="1" lang="en-US" sz="2400">
                <a:solidFill>
                  <a:srgbClr val="0033CC"/>
                </a:solidFill>
                <a:latin typeface="Times New Roman"/>
                <a:ea typeface="Times New Roman"/>
                <a:cs typeface="Times New Roman"/>
                <a:sym typeface="Times New Roman"/>
              </a:rPr>
              <a:t>	Need for Keys</a:t>
            </a:r>
            <a:endParaRPr/>
          </a:p>
          <a:p>
            <a:pPr indent="0" lvl="0" marL="0" marR="0" rtl="0" algn="l">
              <a:spcBef>
                <a:spcPts val="0"/>
              </a:spcBef>
              <a:spcAft>
                <a:spcPts val="0"/>
              </a:spcAft>
              <a:buClr>
                <a:schemeClr val="dk1"/>
              </a:buClr>
              <a:buSzPts val="2808"/>
              <a:buFont typeface="Noto Sans Symbols"/>
              <a:buNone/>
            </a:pPr>
            <a:r>
              <a:rPr b="1" lang="en-US" sz="2400">
                <a:solidFill>
                  <a:schemeClr val="hlink"/>
                </a:solidFill>
                <a:latin typeface="Times New Roman"/>
                <a:ea typeface="Times New Roman"/>
                <a:cs typeface="Times New Roman"/>
                <a:sym typeface="Times New Roman"/>
              </a:rPr>
              <a:t>13.2.2</a:t>
            </a:r>
            <a:r>
              <a:rPr b="1" lang="en-US" sz="2400">
                <a:solidFill>
                  <a:srgbClr val="0033CC"/>
                </a:solidFill>
                <a:latin typeface="Times New Roman"/>
                <a:ea typeface="Times New Roman"/>
                <a:cs typeface="Times New Roman"/>
                <a:sym typeface="Times New Roman"/>
              </a:rPr>
              <a:t>	Signing the Digest</a:t>
            </a:r>
            <a:endParaRPr/>
          </a:p>
        </p:txBody>
      </p:sp>
      <p:sp>
        <p:nvSpPr>
          <p:cNvPr id="180" name="Google Shape;180;p20"/>
          <p:cNvSpPr txBox="1"/>
          <p:nvPr/>
        </p:nvSpPr>
        <p:spPr>
          <a:xfrm>
            <a:off x="165100" y="5026025"/>
            <a:ext cx="4862513" cy="519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13.</a:t>
            </a:r>
            <a:fld id="{00000000-1234-1234-1234-123412341234}" type="slidenum">
              <a:rPr lang="en-US"/>
              <a:t>‹#›</a:t>
            </a:fld>
            <a:endParaRPr/>
          </a:p>
        </p:txBody>
      </p:sp>
      <p:sp>
        <p:nvSpPr>
          <p:cNvPr id="187" name="Google Shape;187;p21"/>
          <p:cNvSpPr/>
          <p:nvPr/>
        </p:nvSpPr>
        <p:spPr>
          <a:xfrm>
            <a:off x="0" y="0"/>
            <a:ext cx="9144000" cy="8382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sp>
        <p:nvSpPr>
          <p:cNvPr id="188" name="Google Shape;188;p21"/>
          <p:cNvSpPr txBox="1"/>
          <p:nvPr/>
        </p:nvSpPr>
        <p:spPr>
          <a:xfrm>
            <a:off x="228600" y="152400"/>
            <a:ext cx="3810000" cy="106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a:ea typeface="Times"/>
                <a:cs typeface="Times"/>
                <a:sym typeface="Times"/>
              </a:rPr>
              <a:t>13-2   </a:t>
            </a:r>
            <a:r>
              <a:rPr b="1" lang="en-US" sz="3200">
                <a:solidFill>
                  <a:schemeClr val="dk1"/>
                </a:solidFill>
                <a:latin typeface="Arial"/>
                <a:ea typeface="Arial"/>
                <a:cs typeface="Arial"/>
                <a:sym typeface="Arial"/>
              </a:rPr>
              <a:t>Continued</a:t>
            </a:r>
            <a:endParaRPr b="0"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Times"/>
              <a:ea typeface="Times"/>
              <a:cs typeface="Times"/>
              <a:sym typeface="Times"/>
            </a:endParaRPr>
          </a:p>
        </p:txBody>
      </p:sp>
      <p:sp>
        <p:nvSpPr>
          <p:cNvPr id="189" name="Google Shape;189;p21"/>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190" name="Google Shape;190;p21"/>
          <p:cNvSpPr txBox="1"/>
          <p:nvPr/>
        </p:nvSpPr>
        <p:spPr>
          <a:xfrm>
            <a:off x="2036763" y="1939925"/>
            <a:ext cx="44132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folHlink"/>
                </a:solidFill>
                <a:latin typeface="Times New Roman"/>
                <a:ea typeface="Times New Roman"/>
                <a:cs typeface="Times New Roman"/>
                <a:sym typeface="Times New Roman"/>
              </a:rPr>
              <a:t>Figure 13.1  </a:t>
            </a:r>
            <a:r>
              <a:rPr b="1" i="1" lang="en-US" sz="2000">
                <a:solidFill>
                  <a:schemeClr val="dk1"/>
                </a:solidFill>
                <a:latin typeface="Times New Roman"/>
                <a:ea typeface="Times New Roman"/>
                <a:cs typeface="Times New Roman"/>
                <a:sym typeface="Times New Roman"/>
              </a:rPr>
              <a:t>Digital signature process</a:t>
            </a:r>
            <a:endParaRPr/>
          </a:p>
        </p:txBody>
      </p:sp>
      <p:pic>
        <p:nvPicPr>
          <p:cNvPr id="191" name="Google Shape;191;p21"/>
          <p:cNvPicPr preferRelativeResize="0"/>
          <p:nvPr/>
        </p:nvPicPr>
        <p:blipFill rotWithShape="1">
          <a:blip r:embed="rId3">
            <a:alphaModFix/>
          </a:blip>
          <a:srcRect b="0" l="0" r="0" t="0"/>
          <a:stretch/>
        </p:blipFill>
        <p:spPr>
          <a:xfrm>
            <a:off x="609600" y="2625725"/>
            <a:ext cx="7605713" cy="240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