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media/image6.jpg" ContentType="image/jpg"/>
  <Override PartName="/ppt/media/image8.jpg" ContentType="image/jpg"/>
  <Override PartName="/ppt/media/image9.jpg" ContentType="image/jpg"/>
  <Override PartName="/ppt/media/image10.jpg" ContentType="image/jpg"/>
  <Override PartName="/ppt/media/image15.jpg" ContentType="image/jpg"/>
  <Override PartName="/ppt/media/image16.jpg" ContentType="image/jpg"/>
  <Override PartName="/ppt/media/image17.jpg" ContentType="image/jpg"/>
  <Override PartName="/ppt/media/image18.jpg" ContentType="image/jpg"/>
  <Override PartName="/ppt/media/image19.jpg" ContentType="image/jpg"/>
  <Override PartName="/ppt/media/image20.jpg" ContentType="image/jpg"/>
  <Override PartName="/ppt/media/image21.jpg" ContentType="image/jpg"/>
  <Override PartName="/ppt/media/image22.jpg" ContentType="image/jpg"/>
  <Override PartName="/ppt/media/image23.jpg" ContentType="image/jpg"/>
  <Override PartName="/ppt/media/image24.jpg" ContentType="image/jpg"/>
  <Override PartName="/ppt/media/image25.jpg" ContentType="image/jpg"/>
  <Override PartName="/ppt/media/image27.jpg" ContentType="image/jpg"/>
  <Override PartName="/ppt/media/image28.jpg" ContentType="image/jpg"/>
  <Override PartName="/ppt/media/image29.jpg" ContentType="image/jpg"/>
  <Override PartName="/ppt/media/image30.jpg" ContentType="image/jpg"/>
  <Override PartName="/ppt/media/image31.jpg" ContentType="image/jpg"/>
  <Override PartName="/ppt/media/image32.jpg" ContentType="image/jpg"/>
  <Override PartName="/ppt/media/image33.jpg" ContentType="image/jpg"/>
  <Override PartName="/ppt/media/image34.jpg" ContentType="image/jpg"/>
  <Override PartName="/ppt/media/image35.jpg" ContentType="image/jpg"/>
  <Override PartName="/ppt/media/image36.jpg" ContentType="image/jpg"/>
  <Override PartName="/ppt/media/image37.jpg" ContentType="image/jpg"/>
  <Override PartName="/ppt/media/image38.jpg" ContentType="image/jpg"/>
  <Override PartName="/ppt/media/image39.jpg" ContentType="image/jpg"/>
  <Override PartName="/ppt/media/image40.jpg" ContentType="image/jpg"/>
  <Override PartName="/ppt/media/image41.jpg" ContentType="image/jpg"/>
  <Override PartName="/ppt/media/image42.jpg" ContentType="image/jpg"/>
  <Override PartName="/ppt/media/image43.jpg" ContentType="image/jpg"/>
  <Override PartName="/ppt/media/image44.jpg" ContentType="image/jpg"/>
  <Override PartName="/ppt/media/image45.jpg" ContentType="image/jpg"/>
  <Override PartName="/ppt/media/image46.jpg" ContentType="image/jpg"/>
  <Override PartName="/ppt/notesSlides/notesSlide1.xml" ContentType="application/vnd.openxmlformats-officedocument.presentationml.notesSlide+xml"/>
  <Override PartName="/ppt/media/image47.jpg" ContentType="image/jpg"/>
  <Override PartName="/ppt/media/image63.jpg" ContentType="image/jpg"/>
  <Override PartName="/ppt/media/image64.jpg" ContentType="image/jpg"/>
  <Override PartName="/ppt/media/image65.jpg" ContentType="image/jpg"/>
  <Override PartName="/ppt/media/image66.jpg" ContentType="image/jpg"/>
  <Override PartName="/ppt/media/image67.jpg" ContentType="image/jpg"/>
  <Override PartName="/ppt/media/image68.jpg" ContentType="image/jpg"/>
  <Override PartName="/ppt/media/image69.jpg" ContentType="image/jpg"/>
  <Override PartName="/ppt/media/image70.jpg" ContentType="image/jpg"/>
  <Override PartName="/ppt/media/image71.jpg" ContentType="image/jpg"/>
  <Override PartName="/ppt/media/image72.jpg" ContentType="image/jpg"/>
  <Override PartName="/ppt/media/image73.jpg" ContentType="image/jpg"/>
  <Override PartName="/ppt/media/image74.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1"/>
  </p:sldMasterIdLst>
  <p:notesMasterIdLst>
    <p:notesMasterId r:id="rId78"/>
  </p:notesMasterIdLst>
  <p:handoutMasterIdLst>
    <p:handoutMasterId r:id="rId79"/>
  </p:handoutMasterIdLst>
  <p:sldIdLst>
    <p:sldId id="256" r:id="rId2"/>
    <p:sldId id="257" r:id="rId3"/>
    <p:sldId id="258" r:id="rId4"/>
    <p:sldId id="259" r:id="rId5"/>
    <p:sldId id="260" r:id="rId6"/>
    <p:sldId id="261" r:id="rId7"/>
    <p:sldId id="262" r:id="rId8"/>
    <p:sldId id="263" r:id="rId9"/>
    <p:sldId id="264" r:id="rId10"/>
    <p:sldId id="265" r:id="rId11"/>
    <p:sldId id="304" r:id="rId12"/>
    <p:sldId id="305" r:id="rId13"/>
    <p:sldId id="302"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306" r:id="rId29"/>
    <p:sldId id="307"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4" r:id="rId44"/>
    <p:sldId id="295" r:id="rId45"/>
    <p:sldId id="296" r:id="rId46"/>
    <p:sldId id="297" r:id="rId47"/>
    <p:sldId id="298" r:id="rId48"/>
    <p:sldId id="299" r:id="rId49"/>
    <p:sldId id="300" r:id="rId50"/>
    <p:sldId id="301" r:id="rId51"/>
    <p:sldId id="320" r:id="rId52"/>
    <p:sldId id="319" r:id="rId53"/>
    <p:sldId id="308" r:id="rId54"/>
    <p:sldId id="309" r:id="rId55"/>
    <p:sldId id="310" r:id="rId56"/>
    <p:sldId id="311" r:id="rId57"/>
    <p:sldId id="332" r:id="rId58"/>
    <p:sldId id="312" r:id="rId59"/>
    <p:sldId id="313" r:id="rId60"/>
    <p:sldId id="314" r:id="rId61"/>
    <p:sldId id="315" r:id="rId62"/>
    <p:sldId id="316" r:id="rId63"/>
    <p:sldId id="317" r:id="rId64"/>
    <p:sldId id="318" r:id="rId65"/>
    <p:sldId id="321" r:id="rId66"/>
    <p:sldId id="322" r:id="rId67"/>
    <p:sldId id="323" r:id="rId68"/>
    <p:sldId id="324" r:id="rId69"/>
    <p:sldId id="325" r:id="rId70"/>
    <p:sldId id="326" r:id="rId71"/>
    <p:sldId id="327" r:id="rId72"/>
    <p:sldId id="328" r:id="rId73"/>
    <p:sldId id="329" r:id="rId74"/>
    <p:sldId id="330" r:id="rId75"/>
    <p:sldId id="331" r:id="rId76"/>
    <p:sldId id="303" r:id="rId7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C88B"/>
    <a:srgbClr val="0B00F0"/>
    <a:srgbClr val="005856"/>
    <a:srgbClr val="007033"/>
    <a:srgbClr val="003635"/>
    <a:srgbClr val="9EFF29"/>
    <a:srgbClr val="5EEC3C"/>
    <a:srgbClr val="FE9202"/>
    <a:srgbClr val="FF2549"/>
    <a:srgbClr val="1D3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451"/>
    <p:restoredTop sz="93673" autoAdjust="0"/>
  </p:normalViewPr>
  <p:slideViewPr>
    <p:cSldViewPr snapToGrid="0">
      <p:cViewPr>
        <p:scale>
          <a:sx n="112" d="100"/>
          <a:sy n="112" d="100"/>
        </p:scale>
        <p:origin x="-256" y="528"/>
      </p:cViewPr>
      <p:guideLst>
        <p:guide orient="horz" pos="1620"/>
        <p:guide pos="2880"/>
      </p:guideLst>
    </p:cSldViewPr>
  </p:slideViewPr>
  <p:notesTextViewPr>
    <p:cViewPr>
      <p:scale>
        <a:sx n="1" d="1"/>
        <a:sy n="1" d="1"/>
      </p:scale>
      <p:origin x="0" y="0"/>
    </p:cViewPr>
  </p:notesTextViewPr>
  <p:sorterViewPr>
    <p:cViewPr>
      <p:scale>
        <a:sx n="100" d="100"/>
        <a:sy n="100" d="100"/>
      </p:scale>
      <p:origin x="0" y="-210"/>
    </p:cViewPr>
  </p:sorterViewPr>
  <p:notesViewPr>
    <p:cSldViewPr snapToGrid="0">
      <p:cViewPr varScale="1">
        <p:scale>
          <a:sx n="86" d="100"/>
          <a:sy n="86" d="100"/>
        </p:scale>
        <p:origin x="3928" y="200"/>
      </p:cViewPr>
      <p:guideLst/>
    </p:cSldViewPr>
  </p:notesViewPr>
  <p:gridSpacing cx="152705" cy="1527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77D5939-6B56-7DA6-3F48-8AD7797518D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8907FDB-84FE-73C9-638F-F278BBABE2C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1086E1-A518-9047-A6C5-C586DC8F64F8}" type="datetimeFigureOut">
              <a:rPr lang="en-US" smtClean="0"/>
              <a:t>3/7/23</a:t>
            </a:fld>
            <a:endParaRPr lang="en-US"/>
          </a:p>
        </p:txBody>
      </p:sp>
      <p:sp>
        <p:nvSpPr>
          <p:cNvPr id="4" name="Footer Placeholder 3">
            <a:extLst>
              <a:ext uri="{FF2B5EF4-FFF2-40B4-BE49-F238E27FC236}">
                <a16:creationId xmlns:a16="http://schemas.microsoft.com/office/drawing/2014/main" id="{D2C8DDAB-92F8-CCE6-52B4-D788425046A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2620EF6-713C-61CC-6CDF-C80515730C2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4AD4E5C-E3A3-A943-997C-05E9CFAEFD3A}" type="slidenum">
              <a:rPr lang="en-US" smtClean="0"/>
              <a:t>‹#›</a:t>
            </a:fld>
            <a:endParaRPr lang="en-US"/>
          </a:p>
        </p:txBody>
      </p:sp>
    </p:spTree>
    <p:extLst>
      <p:ext uri="{BB962C8B-B14F-4D97-AF65-F5344CB8AC3E}">
        <p14:creationId xmlns:p14="http://schemas.microsoft.com/office/powerpoint/2010/main" val="1482133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3/7/23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50</a:t>
            </a:fld>
            <a:endParaRPr lang="en-US"/>
          </a:p>
        </p:txBody>
      </p:sp>
    </p:spTree>
    <p:extLst>
      <p:ext uri="{BB962C8B-B14F-4D97-AF65-F5344CB8AC3E}">
        <p14:creationId xmlns:p14="http://schemas.microsoft.com/office/powerpoint/2010/main" val="7697757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6354" y="921774"/>
            <a:ext cx="8203575" cy="1444089"/>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6356" y="2697705"/>
            <a:ext cx="8188953" cy="763525"/>
          </a:xfrm>
        </p:spPr>
        <p:txBody>
          <a:bodyPr>
            <a:normAutofit/>
          </a:bodyPr>
          <a:lstStyle>
            <a:lvl1pPr marL="0" indent="0" algn="l">
              <a:buNone/>
              <a:defRPr sz="2800" b="0" i="0">
                <a:solidFill>
                  <a:srgbClr val="00206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rgbClr val="FF0000"/>
                </a:solidFil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68580"/>
            <a:ext cx="8246070" cy="763526"/>
          </a:xfrm>
        </p:spPr>
        <p:txBody>
          <a:bodyPr>
            <a:normAutofit/>
          </a:bodyPr>
          <a:lstStyle>
            <a:lvl1pPr algn="l">
              <a:defRPr sz="3600" baseline="0">
                <a:solidFill>
                  <a:srgbClr val="FF0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197405"/>
            <a:ext cx="8246070" cy="3664917"/>
          </a:xfrm>
        </p:spPr>
        <p:txBody>
          <a:bodyPr/>
          <a:lstStyle>
            <a:lvl1pPr algn="l">
              <a:defRPr sz="2800">
                <a:solidFill>
                  <a:srgbClr val="002060"/>
                </a:solidFill>
              </a:defRPr>
            </a:lvl1pPr>
            <a:lvl2pPr algn="l">
              <a:defRPr baseline="0">
                <a:solidFill>
                  <a:srgbClr val="FF0000"/>
                </a:solidFill>
              </a:defRPr>
            </a:lvl2pPr>
            <a:lvl3pPr algn="l">
              <a:defRPr>
                <a:solidFill>
                  <a:srgbClr val="002060"/>
                </a:solidFill>
              </a:defRPr>
            </a:lvl3pPr>
            <a:lvl4pPr algn="l">
              <a:defRPr>
                <a:solidFill>
                  <a:srgbClr val="002060"/>
                </a:solidFill>
              </a:defRPr>
            </a:lvl4pPr>
            <a:lvl5pPr algn="l">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2566" y="377040"/>
            <a:ext cx="6284320" cy="725349"/>
          </a:xfrm>
        </p:spPr>
        <p:txBody>
          <a:bodyPr>
            <a:normAutofit/>
          </a:bodyPr>
          <a:lstStyle>
            <a:lvl1pPr algn="l">
              <a:defRPr sz="3600">
                <a:solidFill>
                  <a:srgbClr val="0B00F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92566" y="1140565"/>
            <a:ext cx="6284320" cy="3511061"/>
          </a:xfrm>
        </p:spPr>
        <p:txBody>
          <a:bodyPr/>
          <a:lstStyle>
            <a:lvl1pPr>
              <a:defRPr sz="2800">
                <a:solidFill>
                  <a:srgbClr val="002060"/>
                </a:solidFill>
              </a:defRPr>
            </a:lvl1pPr>
            <a:lvl2pPr>
              <a:defRPr baseline="0">
                <a:solidFill>
                  <a:srgbClr val="FF000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7" y="234777"/>
            <a:ext cx="8093365" cy="763525"/>
          </a:xfrm>
        </p:spPr>
        <p:txBody>
          <a:bodyPr>
            <a:normAutofit/>
          </a:bodyPr>
          <a:lstStyle>
            <a:lvl1pPr algn="l">
              <a:defRPr sz="3600" b="1" baseline="0">
                <a:solidFill>
                  <a:srgbClr val="FF0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33397"/>
            <a:ext cx="4040188"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05794"/>
            <a:ext cx="4040188" cy="2276294"/>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33397"/>
            <a:ext cx="4041775"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05794"/>
            <a:ext cx="4041775" cy="2276294"/>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dirty="0"/>
              <a:t>Click to edit Master title style</a:t>
            </a:r>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42E2344-57D5-6141-A9DF-54967F64A655}" type="datetime1">
              <a:rPr lang="en-IN" smtClean="0"/>
              <a:t>07/03/23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Statistics for Business and Economics, 6e © 2007 Pearson Education, Inc.</a:t>
            </a: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4400" b="1" kern="1200">
          <a:solidFill>
            <a:srgbClr val="FF0000"/>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baseline="0">
          <a:solidFill>
            <a:srgbClr val="FF0000"/>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7.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40.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emf"/><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image" Target="../media/image61.jpeg"/><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2" Type="http://schemas.openxmlformats.org/officeDocument/2006/relationships/image" Target="../media/image63.jp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64.jpg"/><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2" Type="http://schemas.openxmlformats.org/officeDocument/2006/relationships/image" Target="../media/image65.jpg"/><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2" Type="http://schemas.openxmlformats.org/officeDocument/2006/relationships/image" Target="../media/image66.jpg"/><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2" Type="http://schemas.openxmlformats.org/officeDocument/2006/relationships/image" Target="../media/image67.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8.jpg"/><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2" Type="http://schemas.openxmlformats.org/officeDocument/2006/relationships/image" Target="../media/image69.jpg"/><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2" Type="http://schemas.openxmlformats.org/officeDocument/2006/relationships/image" Target="../media/image70.jpg"/><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2" Type="http://schemas.openxmlformats.org/officeDocument/2006/relationships/image" Target="../media/image71.jpg"/><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3" Type="http://schemas.openxmlformats.org/officeDocument/2006/relationships/image" Target="../media/image73.jpg"/><Relationship Id="rId2" Type="http://schemas.openxmlformats.org/officeDocument/2006/relationships/image" Target="../media/image72.jpg"/><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2" Type="http://schemas.openxmlformats.org/officeDocument/2006/relationships/image" Target="../media/image74.jpg"/><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9777" y="413107"/>
            <a:ext cx="8203575" cy="1466212"/>
          </a:xfrm>
        </p:spPr>
        <p:txBody>
          <a:bodyPr>
            <a:normAutofit/>
          </a:bodyPr>
          <a:lstStyle/>
          <a:p>
            <a:r>
              <a:rPr lang="en-US" dirty="0"/>
              <a:t>Data Analytics &amp; Visualization</a:t>
            </a:r>
          </a:p>
        </p:txBody>
      </p:sp>
      <p:sp>
        <p:nvSpPr>
          <p:cNvPr id="3" name="Subtitle 2"/>
          <p:cNvSpPr>
            <a:spLocks noGrp="1"/>
          </p:cNvSpPr>
          <p:nvPr>
            <p:ph type="subTitle" idx="1"/>
          </p:nvPr>
        </p:nvSpPr>
        <p:spPr>
          <a:xfrm>
            <a:off x="204399" y="2571750"/>
            <a:ext cx="8188953" cy="1085850"/>
          </a:xfrm>
        </p:spPr>
        <p:txBody>
          <a:bodyPr/>
          <a:lstStyle/>
          <a:p>
            <a:r>
              <a:rPr lang="en-US" b="1" dirty="0">
                <a:solidFill>
                  <a:srgbClr val="003635"/>
                </a:solidFill>
              </a:rPr>
              <a:t>T.E.   AI and DS -  Jan 2023</a:t>
            </a:r>
          </a:p>
          <a:p>
            <a:r>
              <a:rPr lang="en-US" b="1" dirty="0">
                <a:solidFill>
                  <a:srgbClr val="003635"/>
                </a:solidFill>
              </a:rPr>
              <a:t>Dr. M. Vijayalakshmi</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9806" y="126002"/>
            <a:ext cx="8229600" cy="627095"/>
          </a:xfrm>
          <a:prstGeom prst="rect">
            <a:avLst/>
          </a:prstGeom>
        </p:spPr>
        <p:txBody>
          <a:bodyPr vert="horz" wrap="square" lIns="0" tIns="11430" rIns="0" bIns="0" rtlCol="0" anchor="ctr">
            <a:spAutoFit/>
          </a:bodyPr>
          <a:lstStyle/>
          <a:p>
            <a:pPr marL="11430" algn="l">
              <a:spcBef>
                <a:spcPts val="90"/>
              </a:spcBef>
            </a:pPr>
            <a:r>
              <a:rPr sz="4000" spc="-5" dirty="0"/>
              <a:t>Examples</a:t>
            </a:r>
            <a:endParaRPr spc="-5" dirty="0"/>
          </a:p>
        </p:txBody>
      </p:sp>
      <p:pic>
        <p:nvPicPr>
          <p:cNvPr id="3" name="object 3"/>
          <p:cNvPicPr/>
          <p:nvPr/>
        </p:nvPicPr>
        <p:blipFill>
          <a:blip r:embed="rId2" cstate="print"/>
          <a:stretch>
            <a:fillRect/>
          </a:stretch>
        </p:blipFill>
        <p:spPr>
          <a:xfrm>
            <a:off x="389806" y="2154660"/>
            <a:ext cx="4784006" cy="2770954"/>
          </a:xfrm>
          <a:prstGeom prst="rect">
            <a:avLst/>
          </a:prstGeom>
        </p:spPr>
      </p:pic>
      <p:sp>
        <p:nvSpPr>
          <p:cNvPr id="4" name="object 4"/>
          <p:cNvSpPr txBox="1"/>
          <p:nvPr/>
        </p:nvSpPr>
        <p:spPr>
          <a:xfrm>
            <a:off x="235664" y="1106449"/>
            <a:ext cx="8537884" cy="3432991"/>
          </a:xfrm>
          <a:prstGeom prst="rect">
            <a:avLst/>
          </a:prstGeom>
        </p:spPr>
        <p:txBody>
          <a:bodyPr vert="horz" wrap="square" lIns="0" tIns="11430" rIns="0" bIns="0" rtlCol="0">
            <a:spAutoFit/>
          </a:bodyPr>
          <a:lstStyle/>
          <a:p>
            <a:pPr marL="11430">
              <a:lnSpc>
                <a:spcPts val="1481"/>
              </a:lnSpc>
              <a:spcBef>
                <a:spcPts val="90"/>
              </a:spcBef>
            </a:pPr>
            <a:r>
              <a:rPr sz="1600" spc="-18" dirty="0">
                <a:solidFill>
                  <a:srgbClr val="3E3A39"/>
                </a:solidFill>
                <a:latin typeface="Arial MT"/>
                <a:cs typeface="Arial MT"/>
              </a:rPr>
              <a:t>Time </a:t>
            </a:r>
            <a:r>
              <a:rPr sz="1600" spc="-5" dirty="0">
                <a:solidFill>
                  <a:srgbClr val="3E3A39"/>
                </a:solidFill>
                <a:latin typeface="Arial MT"/>
                <a:cs typeface="Arial MT"/>
              </a:rPr>
              <a:t>series</a:t>
            </a:r>
            <a:r>
              <a:rPr sz="1600" spc="-18" dirty="0">
                <a:solidFill>
                  <a:srgbClr val="3E3A39"/>
                </a:solidFill>
                <a:latin typeface="Arial MT"/>
                <a:cs typeface="Arial MT"/>
              </a:rPr>
              <a:t> </a:t>
            </a:r>
            <a:r>
              <a:rPr sz="1600" spc="-5" dirty="0">
                <a:solidFill>
                  <a:srgbClr val="3E3A39"/>
                </a:solidFill>
                <a:latin typeface="Arial MT"/>
                <a:cs typeface="Arial MT"/>
              </a:rPr>
              <a:t>example</a:t>
            </a:r>
            <a:r>
              <a:rPr sz="1600" spc="-18" dirty="0">
                <a:solidFill>
                  <a:srgbClr val="3E3A39"/>
                </a:solidFill>
                <a:latin typeface="Arial MT"/>
                <a:cs typeface="Arial MT"/>
              </a:rPr>
              <a:t> </a:t>
            </a:r>
            <a:r>
              <a:rPr sz="1600" dirty="0">
                <a:solidFill>
                  <a:srgbClr val="3E3A39"/>
                </a:solidFill>
                <a:latin typeface="Arial MT"/>
                <a:cs typeface="Arial MT"/>
              </a:rPr>
              <a:t>5</a:t>
            </a:r>
            <a:endParaRPr lang="en-IN" sz="1600" dirty="0">
              <a:solidFill>
                <a:srgbClr val="3E3A39"/>
              </a:solidFill>
              <a:latin typeface="Arial MT"/>
              <a:cs typeface="Arial MT"/>
            </a:endParaRPr>
          </a:p>
          <a:p>
            <a:pPr marL="11430">
              <a:lnSpc>
                <a:spcPts val="1481"/>
              </a:lnSpc>
              <a:spcBef>
                <a:spcPts val="90"/>
              </a:spcBef>
            </a:pPr>
            <a:endParaRPr sz="1600" dirty="0">
              <a:latin typeface="Arial MT"/>
              <a:cs typeface="Arial MT"/>
            </a:endParaRPr>
          </a:p>
          <a:p>
            <a:pPr marL="11430">
              <a:lnSpc>
                <a:spcPts val="1481"/>
              </a:lnSpc>
            </a:pPr>
            <a:r>
              <a:rPr sz="1600" b="1" spc="-5" dirty="0">
                <a:solidFill>
                  <a:srgbClr val="FF0000"/>
                </a:solidFill>
                <a:latin typeface="Arial MT"/>
                <a:cs typeface="Arial MT"/>
              </a:rPr>
              <a:t>Acceleration detected</a:t>
            </a:r>
            <a:r>
              <a:rPr sz="1600" b="1" dirty="0">
                <a:solidFill>
                  <a:srgbClr val="FF0000"/>
                </a:solidFill>
                <a:latin typeface="Arial MT"/>
                <a:cs typeface="Arial MT"/>
              </a:rPr>
              <a:t> </a:t>
            </a:r>
            <a:r>
              <a:rPr sz="1600" b="1" spc="-5" dirty="0">
                <a:solidFill>
                  <a:srgbClr val="FF0000"/>
                </a:solidFill>
                <a:latin typeface="Arial MT"/>
                <a:cs typeface="Arial MT"/>
              </a:rPr>
              <a:t>by</a:t>
            </a:r>
            <a:r>
              <a:rPr sz="1600" b="1" dirty="0">
                <a:solidFill>
                  <a:srgbClr val="FF0000"/>
                </a:solidFill>
                <a:latin typeface="Arial MT"/>
                <a:cs typeface="Arial MT"/>
              </a:rPr>
              <a:t> a</a:t>
            </a:r>
            <a:r>
              <a:rPr sz="1600" b="1" spc="-5" dirty="0">
                <a:solidFill>
                  <a:srgbClr val="FF0000"/>
                </a:solidFill>
                <a:latin typeface="Arial MT"/>
                <a:cs typeface="Arial MT"/>
              </a:rPr>
              <a:t> smartphone</a:t>
            </a:r>
            <a:r>
              <a:rPr sz="1600" b="1" dirty="0">
                <a:solidFill>
                  <a:srgbClr val="FF0000"/>
                </a:solidFill>
                <a:latin typeface="Arial MT"/>
                <a:cs typeface="Arial MT"/>
              </a:rPr>
              <a:t> </a:t>
            </a:r>
            <a:r>
              <a:rPr sz="1600" b="1" spc="-5" dirty="0">
                <a:solidFill>
                  <a:srgbClr val="FF0000"/>
                </a:solidFill>
                <a:latin typeface="Arial MT"/>
                <a:cs typeface="Arial MT"/>
              </a:rPr>
              <a:t>sensors</a:t>
            </a:r>
            <a:r>
              <a:rPr sz="1600" b="1" dirty="0">
                <a:solidFill>
                  <a:srgbClr val="FF0000"/>
                </a:solidFill>
                <a:latin typeface="Arial MT"/>
                <a:cs typeface="Arial MT"/>
              </a:rPr>
              <a:t> </a:t>
            </a:r>
            <a:r>
              <a:rPr sz="1600" b="1" spc="-5" dirty="0">
                <a:solidFill>
                  <a:srgbClr val="FF0000"/>
                </a:solidFill>
                <a:latin typeface="Arial MT"/>
                <a:cs typeface="Arial MT"/>
              </a:rPr>
              <a:t>during</a:t>
            </a:r>
            <a:r>
              <a:rPr sz="1600" b="1" dirty="0">
                <a:solidFill>
                  <a:srgbClr val="FF0000"/>
                </a:solidFill>
                <a:latin typeface="Arial MT"/>
                <a:cs typeface="Arial MT"/>
              </a:rPr>
              <a:t> a</a:t>
            </a:r>
            <a:r>
              <a:rPr sz="1600" b="1" spc="-5" dirty="0">
                <a:solidFill>
                  <a:srgbClr val="FF0000"/>
                </a:solidFill>
                <a:latin typeface="Arial MT"/>
                <a:cs typeface="Arial MT"/>
              </a:rPr>
              <a:t> workout</a:t>
            </a:r>
            <a:r>
              <a:rPr sz="1600" b="1" dirty="0">
                <a:solidFill>
                  <a:srgbClr val="FF0000"/>
                </a:solidFill>
                <a:latin typeface="Arial MT"/>
                <a:cs typeface="Arial MT"/>
              </a:rPr>
              <a:t> </a:t>
            </a:r>
            <a:r>
              <a:rPr sz="1600" b="1" spc="-5" dirty="0">
                <a:solidFill>
                  <a:srgbClr val="FF0000"/>
                </a:solidFill>
                <a:latin typeface="Arial MT"/>
                <a:cs typeface="Arial MT"/>
              </a:rPr>
              <a:t>session</a:t>
            </a:r>
            <a:r>
              <a:rPr sz="1600" b="1" dirty="0">
                <a:solidFill>
                  <a:srgbClr val="FF0000"/>
                </a:solidFill>
                <a:latin typeface="Arial MT"/>
                <a:cs typeface="Arial MT"/>
              </a:rPr>
              <a:t> </a:t>
            </a:r>
            <a:r>
              <a:rPr sz="1600" b="1" spc="-5" dirty="0">
                <a:solidFill>
                  <a:srgbClr val="FF0000"/>
                </a:solidFill>
                <a:latin typeface="Arial MT"/>
                <a:cs typeface="Arial MT"/>
              </a:rPr>
              <a:t>(10</a:t>
            </a:r>
            <a:r>
              <a:rPr sz="1600" b="1" dirty="0">
                <a:solidFill>
                  <a:srgbClr val="FF0000"/>
                </a:solidFill>
                <a:latin typeface="Arial MT"/>
                <a:cs typeface="Arial MT"/>
              </a:rPr>
              <a:t> </a:t>
            </a:r>
            <a:r>
              <a:rPr sz="1600" b="1" spc="-5" dirty="0">
                <a:solidFill>
                  <a:srgbClr val="FF0000"/>
                </a:solidFill>
                <a:latin typeface="Arial MT"/>
                <a:cs typeface="Arial MT"/>
              </a:rPr>
              <a:t>seconds)</a:t>
            </a:r>
            <a:endParaRPr sz="1600" b="1" dirty="0">
              <a:solidFill>
                <a:srgbClr val="FF0000"/>
              </a:solidFill>
              <a:latin typeface="Arial MT"/>
              <a:cs typeface="Arial MT"/>
            </a:endParaRPr>
          </a:p>
          <a:p>
            <a:pPr>
              <a:lnSpc>
                <a:spcPct val="100000"/>
              </a:lnSpc>
            </a:pPr>
            <a:endParaRPr sz="1600" b="1" dirty="0">
              <a:solidFill>
                <a:srgbClr val="FF0000"/>
              </a:solidFill>
              <a:latin typeface="Arial MT"/>
              <a:cs typeface="Arial MT"/>
            </a:endParaRPr>
          </a:p>
          <a:p>
            <a:pPr>
              <a:spcBef>
                <a:spcPts val="36"/>
              </a:spcBef>
            </a:pPr>
            <a:endParaRPr lang="en-IN" sz="1400" dirty="0">
              <a:latin typeface="Arial MT"/>
              <a:cs typeface="Arial MT"/>
            </a:endParaRPr>
          </a:p>
          <a:p>
            <a:pPr marL="5096066"/>
            <a:r>
              <a:rPr sz="1400" b="1" dirty="0">
                <a:solidFill>
                  <a:srgbClr val="7030A0"/>
                </a:solidFill>
                <a:latin typeface="Arial"/>
                <a:cs typeface="Arial"/>
              </a:rPr>
              <a:t>At</a:t>
            </a:r>
            <a:r>
              <a:rPr sz="1400" b="1" spc="-36" dirty="0">
                <a:solidFill>
                  <a:srgbClr val="7030A0"/>
                </a:solidFill>
                <a:latin typeface="Arial"/>
                <a:cs typeface="Arial"/>
              </a:rPr>
              <a:t> </a:t>
            </a:r>
            <a:r>
              <a:rPr sz="1400" b="1" dirty="0">
                <a:solidFill>
                  <a:srgbClr val="7030A0"/>
                </a:solidFill>
                <a:latin typeface="Arial"/>
                <a:cs typeface="Arial"/>
              </a:rPr>
              <a:t>a</a:t>
            </a:r>
            <a:r>
              <a:rPr sz="1400" b="1" spc="-27" dirty="0">
                <a:solidFill>
                  <a:srgbClr val="7030A0"/>
                </a:solidFill>
                <a:latin typeface="Arial"/>
                <a:cs typeface="Arial"/>
              </a:rPr>
              <a:t> </a:t>
            </a:r>
            <a:r>
              <a:rPr sz="1400" b="1" spc="-5" dirty="0">
                <a:solidFill>
                  <a:srgbClr val="7030A0"/>
                </a:solidFill>
                <a:latin typeface="Arial"/>
                <a:cs typeface="Arial"/>
              </a:rPr>
              <a:t>glance</a:t>
            </a:r>
            <a:endParaRPr lang="en-IN" sz="1400" b="1" spc="-5" dirty="0">
              <a:solidFill>
                <a:srgbClr val="7030A0"/>
              </a:solidFill>
              <a:latin typeface="Arial"/>
              <a:cs typeface="Arial"/>
            </a:endParaRPr>
          </a:p>
          <a:p>
            <a:pPr marL="5096066"/>
            <a:endParaRPr lang="en-IN" sz="1400" b="1" spc="-5" dirty="0">
              <a:solidFill>
                <a:srgbClr val="7030A0"/>
              </a:solidFill>
              <a:latin typeface="Arial"/>
              <a:cs typeface="Arial"/>
            </a:endParaRPr>
          </a:p>
          <a:p>
            <a:pPr marL="5096066"/>
            <a:endParaRPr lang="en-IN" sz="1400" b="1" spc="-5" dirty="0">
              <a:solidFill>
                <a:srgbClr val="7030A0"/>
              </a:solidFill>
              <a:latin typeface="Arial"/>
              <a:cs typeface="Arial"/>
            </a:endParaRPr>
          </a:p>
          <a:p>
            <a:pPr marL="5096066"/>
            <a:endParaRPr sz="1400" dirty="0">
              <a:solidFill>
                <a:srgbClr val="7030A0"/>
              </a:solidFill>
              <a:latin typeface="Arial"/>
              <a:cs typeface="Arial"/>
            </a:endParaRPr>
          </a:p>
          <a:p>
            <a:pPr>
              <a:spcBef>
                <a:spcPts val="5"/>
              </a:spcBef>
            </a:pPr>
            <a:endParaRPr sz="1400" dirty="0">
              <a:solidFill>
                <a:srgbClr val="7030A0"/>
              </a:solidFill>
              <a:latin typeface="Arial"/>
              <a:cs typeface="Arial"/>
            </a:endParaRPr>
          </a:p>
          <a:p>
            <a:pPr marL="5096066" marR="84011"/>
            <a:r>
              <a:rPr sz="1400" b="1" spc="-5" dirty="0">
                <a:solidFill>
                  <a:srgbClr val="7030A0"/>
                </a:solidFill>
                <a:latin typeface="Arial MT"/>
                <a:cs typeface="Arial MT"/>
              </a:rPr>
              <a:t>M</a:t>
            </a:r>
            <a:r>
              <a:rPr sz="1400" b="1" spc="5" dirty="0">
                <a:solidFill>
                  <a:srgbClr val="7030A0"/>
                </a:solidFill>
                <a:latin typeface="Arial MT"/>
                <a:cs typeface="Arial MT"/>
              </a:rPr>
              <a:t>illi</a:t>
            </a:r>
            <a:r>
              <a:rPr sz="1400" b="1" dirty="0">
                <a:solidFill>
                  <a:srgbClr val="7030A0"/>
                </a:solidFill>
                <a:latin typeface="Arial MT"/>
                <a:cs typeface="Arial MT"/>
              </a:rPr>
              <a:t>seconds</a:t>
            </a:r>
            <a:r>
              <a:rPr sz="1400" b="1" spc="-9" dirty="0">
                <a:solidFill>
                  <a:srgbClr val="7030A0"/>
                </a:solidFill>
                <a:latin typeface="Arial MT"/>
                <a:cs typeface="Arial MT"/>
              </a:rPr>
              <a:t> </a:t>
            </a:r>
            <a:r>
              <a:rPr sz="1400" b="1" dirty="0">
                <a:solidFill>
                  <a:srgbClr val="7030A0"/>
                </a:solidFill>
                <a:latin typeface="Arial MT"/>
                <a:cs typeface="Arial MT"/>
              </a:rPr>
              <a:t>bas</a:t>
            </a:r>
            <a:r>
              <a:rPr sz="1400" b="1" spc="5" dirty="0">
                <a:solidFill>
                  <a:srgbClr val="7030A0"/>
                </a:solidFill>
                <a:latin typeface="Arial MT"/>
                <a:cs typeface="Arial MT"/>
              </a:rPr>
              <a:t>i</a:t>
            </a:r>
            <a:r>
              <a:rPr sz="1400" b="1" dirty="0">
                <a:solidFill>
                  <a:srgbClr val="7030A0"/>
                </a:solidFill>
                <a:latin typeface="Arial MT"/>
                <a:cs typeface="Arial MT"/>
              </a:rPr>
              <a:t>s  </a:t>
            </a:r>
            <a:r>
              <a:rPr sz="1400" b="1" spc="-5" dirty="0">
                <a:solidFill>
                  <a:srgbClr val="7030A0"/>
                </a:solidFill>
                <a:latin typeface="Arial MT"/>
                <a:cs typeface="Arial MT"/>
              </a:rPr>
              <a:t>data</a:t>
            </a:r>
            <a:endParaRPr lang="en-IN" sz="1400" b="1" spc="-5" dirty="0">
              <a:solidFill>
                <a:srgbClr val="7030A0"/>
              </a:solidFill>
              <a:latin typeface="Arial MT"/>
              <a:cs typeface="Arial MT"/>
            </a:endParaRPr>
          </a:p>
          <a:p>
            <a:pPr marL="5096066" marR="84011"/>
            <a:endParaRPr lang="en-IN" sz="1400" spc="-5" dirty="0">
              <a:solidFill>
                <a:srgbClr val="7030A0"/>
              </a:solidFill>
              <a:latin typeface="Arial MT"/>
              <a:cs typeface="Arial MT"/>
            </a:endParaRPr>
          </a:p>
          <a:p>
            <a:pPr marL="5096066" marR="84011"/>
            <a:endParaRPr lang="en-IN" sz="1400" spc="-5" dirty="0">
              <a:solidFill>
                <a:srgbClr val="7030A0"/>
              </a:solidFill>
              <a:latin typeface="Arial MT"/>
              <a:cs typeface="Arial MT"/>
            </a:endParaRPr>
          </a:p>
          <a:p>
            <a:pPr marL="5096066" marR="84011"/>
            <a:endParaRPr sz="1400" dirty="0">
              <a:solidFill>
                <a:srgbClr val="7030A0"/>
              </a:solidFill>
              <a:latin typeface="Arial MT"/>
              <a:cs typeface="Arial MT"/>
            </a:endParaRPr>
          </a:p>
          <a:p>
            <a:pPr>
              <a:spcBef>
                <a:spcPts val="45"/>
              </a:spcBef>
            </a:pPr>
            <a:endParaRPr dirty="0">
              <a:solidFill>
                <a:srgbClr val="7030A0"/>
              </a:solidFill>
              <a:latin typeface="Arial MT"/>
              <a:cs typeface="Arial MT"/>
            </a:endParaRPr>
          </a:p>
          <a:p>
            <a:pPr marL="5096066" marR="4572">
              <a:lnSpc>
                <a:spcPts val="1170"/>
              </a:lnSpc>
            </a:pPr>
            <a:r>
              <a:rPr sz="1400" b="1" dirty="0">
                <a:solidFill>
                  <a:srgbClr val="7030A0"/>
                </a:solidFill>
                <a:latin typeface="Arial MT"/>
                <a:cs typeface="Arial MT"/>
              </a:rPr>
              <a:t>Each</a:t>
            </a:r>
            <a:r>
              <a:rPr sz="1400" b="1" spc="-32" dirty="0">
                <a:solidFill>
                  <a:srgbClr val="7030A0"/>
                </a:solidFill>
                <a:latin typeface="Arial MT"/>
                <a:cs typeface="Arial MT"/>
              </a:rPr>
              <a:t> </a:t>
            </a:r>
            <a:r>
              <a:rPr sz="1400" b="1" dirty="0">
                <a:solidFill>
                  <a:srgbClr val="7030A0"/>
                </a:solidFill>
                <a:latin typeface="Arial MT"/>
                <a:cs typeface="Arial MT"/>
              </a:rPr>
              <a:t>sensor</a:t>
            </a:r>
            <a:r>
              <a:rPr sz="1400" b="1" spc="-36" dirty="0">
                <a:solidFill>
                  <a:srgbClr val="7030A0"/>
                </a:solidFill>
                <a:latin typeface="Arial MT"/>
                <a:cs typeface="Arial MT"/>
              </a:rPr>
              <a:t> </a:t>
            </a:r>
            <a:r>
              <a:rPr sz="1400" b="1" dirty="0">
                <a:solidFill>
                  <a:srgbClr val="7030A0"/>
                </a:solidFill>
                <a:latin typeface="Arial MT"/>
                <a:cs typeface="Arial MT"/>
              </a:rPr>
              <a:t>has</a:t>
            </a:r>
            <a:r>
              <a:rPr sz="1400" b="1" spc="-36" dirty="0">
                <a:solidFill>
                  <a:srgbClr val="7030A0"/>
                </a:solidFill>
                <a:latin typeface="Arial MT"/>
                <a:cs typeface="Arial MT"/>
              </a:rPr>
              <a:t> </a:t>
            </a:r>
            <a:r>
              <a:rPr sz="1400" b="1" spc="-5" dirty="0">
                <a:solidFill>
                  <a:srgbClr val="7030A0"/>
                </a:solidFill>
                <a:latin typeface="Arial MT"/>
                <a:cs typeface="Arial MT"/>
              </a:rPr>
              <a:t>its </a:t>
            </a:r>
            <a:r>
              <a:rPr sz="1400" b="1" spc="-261" dirty="0">
                <a:solidFill>
                  <a:srgbClr val="7030A0"/>
                </a:solidFill>
                <a:latin typeface="Arial MT"/>
                <a:cs typeface="Arial MT"/>
              </a:rPr>
              <a:t> </a:t>
            </a:r>
            <a:r>
              <a:rPr sz="1400" b="1" dirty="0">
                <a:solidFill>
                  <a:srgbClr val="7030A0"/>
                </a:solidFill>
                <a:latin typeface="Arial MT"/>
                <a:cs typeface="Arial MT"/>
              </a:rPr>
              <a:t>own</a:t>
            </a:r>
            <a:r>
              <a:rPr sz="1400" b="1" spc="-14" dirty="0">
                <a:solidFill>
                  <a:srgbClr val="7030A0"/>
                </a:solidFill>
                <a:latin typeface="Arial MT"/>
                <a:cs typeface="Arial MT"/>
              </a:rPr>
              <a:t> </a:t>
            </a:r>
            <a:r>
              <a:rPr sz="1400" b="1" dirty="0">
                <a:solidFill>
                  <a:srgbClr val="7030A0"/>
                </a:solidFill>
                <a:latin typeface="Arial MT"/>
                <a:cs typeface="Arial MT"/>
              </a:rPr>
              <a:t>dynamics</a:t>
            </a:r>
          </a:p>
        </p:txBody>
      </p:sp>
    </p:spTree>
    <p:extLst>
      <p:ext uri="{BB962C8B-B14F-4D97-AF65-F5344CB8AC3E}">
        <p14:creationId xmlns:p14="http://schemas.microsoft.com/office/powerpoint/2010/main" val="780018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35E47-BC51-95A2-4D5C-653AA7427E93}"/>
              </a:ext>
            </a:extLst>
          </p:cNvPr>
          <p:cNvSpPr>
            <a:spLocks noGrp="1"/>
          </p:cNvSpPr>
          <p:nvPr>
            <p:ph type="title"/>
          </p:nvPr>
        </p:nvSpPr>
        <p:spPr/>
        <p:txBody>
          <a:bodyPr/>
          <a:lstStyle/>
          <a:p>
            <a:r>
              <a:rPr lang="en-IN" dirty="0"/>
              <a:t>Significance of Time Series</a:t>
            </a:r>
            <a:endParaRPr lang="en-US" dirty="0"/>
          </a:p>
        </p:txBody>
      </p:sp>
      <p:sp>
        <p:nvSpPr>
          <p:cNvPr id="3" name="Content Placeholder 2">
            <a:extLst>
              <a:ext uri="{FF2B5EF4-FFF2-40B4-BE49-F238E27FC236}">
                <a16:creationId xmlns:a16="http://schemas.microsoft.com/office/drawing/2014/main" id="{44FBB80D-7595-0E90-E12B-8DC2DE54A7A9}"/>
              </a:ext>
            </a:extLst>
          </p:cNvPr>
          <p:cNvSpPr>
            <a:spLocks noGrp="1"/>
          </p:cNvSpPr>
          <p:nvPr>
            <p:ph idx="1"/>
          </p:nvPr>
        </p:nvSpPr>
        <p:spPr>
          <a:xfrm>
            <a:off x="115503" y="1102389"/>
            <a:ext cx="6930190" cy="3511061"/>
          </a:xfrm>
        </p:spPr>
        <p:txBody>
          <a:bodyPr>
            <a:noAutofit/>
          </a:bodyPr>
          <a:lstStyle/>
          <a:p>
            <a:r>
              <a:rPr lang="en-IN" sz="2400" dirty="0"/>
              <a:t>TSA is the backbone for prediction and forecasting analysis, specific to time-based problem statements.</a:t>
            </a:r>
          </a:p>
          <a:p>
            <a:r>
              <a:rPr lang="en-IN" sz="2400" dirty="0" err="1"/>
              <a:t>Analyzing</a:t>
            </a:r>
            <a:r>
              <a:rPr lang="en-IN" sz="2400" dirty="0"/>
              <a:t> the historical dataset and its patterns</a:t>
            </a:r>
          </a:p>
          <a:p>
            <a:r>
              <a:rPr lang="en-IN" sz="2400" dirty="0"/>
              <a:t>Understanding and matching the current situation with patterns derived from the previous stage.</a:t>
            </a:r>
          </a:p>
          <a:p>
            <a:r>
              <a:rPr lang="en-IN" sz="2400" dirty="0"/>
              <a:t>Understanding the factor or factors influencing certain variable(s) in different periods.</a:t>
            </a:r>
          </a:p>
          <a:p>
            <a:endParaRPr lang="en-US" sz="2400" dirty="0"/>
          </a:p>
        </p:txBody>
      </p:sp>
      <p:sp>
        <p:nvSpPr>
          <p:cNvPr id="4" name="Slide Number Placeholder 3">
            <a:extLst>
              <a:ext uri="{FF2B5EF4-FFF2-40B4-BE49-F238E27FC236}">
                <a16:creationId xmlns:a16="http://schemas.microsoft.com/office/drawing/2014/main" id="{D551A662-5E08-A12D-FF99-C126C7D4DE28}"/>
              </a:ext>
            </a:extLst>
          </p:cNvPr>
          <p:cNvSpPr>
            <a:spLocks noGrp="1"/>
          </p:cNvSpPr>
          <p:nvPr>
            <p:ph type="sldNum" sz="quarter" idx="12"/>
          </p:nvPr>
        </p:nvSpPr>
        <p:spPr/>
        <p:txBody>
          <a:bodyPr/>
          <a:lstStyle/>
          <a:p>
            <a:fld id="{B82CCC60-E8CD-4174-8B1A-7DF615B22EEF}" type="slidenum">
              <a:rPr lang="en-US" smtClean="0"/>
              <a:pPr/>
              <a:t>11</a:t>
            </a:fld>
            <a:endParaRPr lang="en-US"/>
          </a:p>
        </p:txBody>
      </p:sp>
    </p:spTree>
    <p:extLst>
      <p:ext uri="{BB962C8B-B14F-4D97-AF65-F5344CB8AC3E}">
        <p14:creationId xmlns:p14="http://schemas.microsoft.com/office/powerpoint/2010/main" val="2613001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B0AEB-E9FD-F624-2576-95141F55D44D}"/>
              </a:ext>
            </a:extLst>
          </p:cNvPr>
          <p:cNvSpPr>
            <a:spLocks noGrp="1"/>
          </p:cNvSpPr>
          <p:nvPr>
            <p:ph type="title"/>
          </p:nvPr>
        </p:nvSpPr>
        <p:spPr/>
        <p:txBody>
          <a:bodyPr/>
          <a:lstStyle/>
          <a:p>
            <a:r>
              <a:rPr lang="en-US" dirty="0"/>
              <a:t>Use Cases</a:t>
            </a:r>
          </a:p>
        </p:txBody>
      </p:sp>
      <p:sp>
        <p:nvSpPr>
          <p:cNvPr id="3" name="Content Placeholder 2">
            <a:extLst>
              <a:ext uri="{FF2B5EF4-FFF2-40B4-BE49-F238E27FC236}">
                <a16:creationId xmlns:a16="http://schemas.microsoft.com/office/drawing/2014/main" id="{2AAF1857-15D8-4968-8F22-4D23F892E8F7}"/>
              </a:ext>
            </a:extLst>
          </p:cNvPr>
          <p:cNvSpPr>
            <a:spLocks noGrp="1"/>
          </p:cNvSpPr>
          <p:nvPr>
            <p:ph idx="1"/>
          </p:nvPr>
        </p:nvSpPr>
        <p:spPr>
          <a:xfrm>
            <a:off x="173255" y="1102389"/>
            <a:ext cx="6603631" cy="3938718"/>
          </a:xfrm>
        </p:spPr>
        <p:txBody>
          <a:bodyPr>
            <a:noAutofit/>
          </a:bodyPr>
          <a:lstStyle/>
          <a:p>
            <a:pPr algn="just"/>
            <a:r>
              <a:rPr lang="en-IN" sz="2200" b="0" i="0" dirty="0">
                <a:solidFill>
                  <a:srgbClr val="222222"/>
                </a:solidFill>
                <a:effectLst/>
                <a:latin typeface="Lato" panose="020F0502020204030203" pitchFamily="34" charset="0"/>
              </a:rPr>
              <a:t>With the help of “Time Series,” we can prepare numerous time-based analyses and results.</a:t>
            </a:r>
          </a:p>
          <a:p>
            <a:pPr algn="just">
              <a:buFont typeface="Arial" panose="020B0604020202020204" pitchFamily="34" charset="0"/>
              <a:buChar char="•"/>
            </a:pPr>
            <a:r>
              <a:rPr lang="en-IN" sz="2200" b="1" i="0" dirty="0">
                <a:solidFill>
                  <a:srgbClr val="222222"/>
                </a:solidFill>
                <a:effectLst/>
                <a:latin typeface="Lato" panose="020F0502020204030203" pitchFamily="34" charset="0"/>
              </a:rPr>
              <a:t>Forecasting:</a:t>
            </a:r>
            <a:r>
              <a:rPr lang="en-IN" sz="2200" b="0" i="0" dirty="0">
                <a:solidFill>
                  <a:srgbClr val="222222"/>
                </a:solidFill>
                <a:effectLst/>
                <a:latin typeface="Lato" panose="020F0502020204030203" pitchFamily="34" charset="0"/>
              </a:rPr>
              <a:t> Predicting any value for the future.</a:t>
            </a:r>
          </a:p>
          <a:p>
            <a:pPr algn="just">
              <a:buFont typeface="Arial" panose="020B0604020202020204" pitchFamily="34" charset="0"/>
              <a:buChar char="•"/>
            </a:pPr>
            <a:r>
              <a:rPr lang="en-IN" sz="2200" b="1" i="0" dirty="0">
                <a:solidFill>
                  <a:srgbClr val="222222"/>
                </a:solidFill>
                <a:effectLst/>
                <a:latin typeface="Lato" panose="020F0502020204030203" pitchFamily="34" charset="0"/>
              </a:rPr>
              <a:t>Segmentation:</a:t>
            </a:r>
            <a:r>
              <a:rPr lang="en-IN" sz="2200" b="0" i="0" dirty="0">
                <a:solidFill>
                  <a:srgbClr val="222222"/>
                </a:solidFill>
                <a:effectLst/>
                <a:latin typeface="Lato" panose="020F0502020204030203" pitchFamily="34" charset="0"/>
              </a:rPr>
              <a:t> Grouping similar items together.</a:t>
            </a:r>
          </a:p>
          <a:p>
            <a:pPr algn="just">
              <a:buFont typeface="Arial" panose="020B0604020202020204" pitchFamily="34" charset="0"/>
              <a:buChar char="•"/>
            </a:pPr>
            <a:r>
              <a:rPr lang="en-IN" sz="2200" b="1" i="0" dirty="0">
                <a:solidFill>
                  <a:srgbClr val="222222"/>
                </a:solidFill>
                <a:effectLst/>
                <a:latin typeface="Lato" panose="020F0502020204030203" pitchFamily="34" charset="0"/>
              </a:rPr>
              <a:t>Classification:</a:t>
            </a:r>
            <a:r>
              <a:rPr lang="en-IN" sz="2200" b="0" i="0" dirty="0">
                <a:solidFill>
                  <a:srgbClr val="222222"/>
                </a:solidFill>
                <a:effectLst/>
                <a:latin typeface="Lato" panose="020F0502020204030203" pitchFamily="34" charset="0"/>
              </a:rPr>
              <a:t> Classifying a set of items into given classes.</a:t>
            </a:r>
          </a:p>
          <a:p>
            <a:pPr algn="just">
              <a:buFont typeface="Arial" panose="020B0604020202020204" pitchFamily="34" charset="0"/>
              <a:buChar char="•"/>
            </a:pPr>
            <a:r>
              <a:rPr lang="en-IN" sz="2200" b="1" i="0" dirty="0">
                <a:solidFill>
                  <a:srgbClr val="222222"/>
                </a:solidFill>
                <a:effectLst/>
                <a:latin typeface="Lato" panose="020F0502020204030203" pitchFamily="34" charset="0"/>
              </a:rPr>
              <a:t>Descriptive analysis:</a:t>
            </a:r>
            <a:r>
              <a:rPr lang="en-IN" sz="2200" b="0" i="0" dirty="0">
                <a:solidFill>
                  <a:srgbClr val="222222"/>
                </a:solidFill>
                <a:effectLst/>
                <a:latin typeface="Lato" panose="020F0502020204030203" pitchFamily="34" charset="0"/>
              </a:rPr>
              <a:t> Analysis of a given dataset to find out what is there in it.</a:t>
            </a:r>
          </a:p>
          <a:p>
            <a:pPr algn="just">
              <a:buFont typeface="Arial" panose="020B0604020202020204" pitchFamily="34" charset="0"/>
              <a:buChar char="•"/>
            </a:pPr>
            <a:r>
              <a:rPr lang="en-IN" sz="2200" b="1" i="0" dirty="0">
                <a:solidFill>
                  <a:srgbClr val="222222"/>
                </a:solidFill>
                <a:effectLst/>
                <a:latin typeface="Lato" panose="020F0502020204030203" pitchFamily="34" charset="0"/>
              </a:rPr>
              <a:t>Intervention analysis:</a:t>
            </a:r>
            <a:r>
              <a:rPr lang="en-IN" sz="2200" b="0" i="0" dirty="0">
                <a:solidFill>
                  <a:srgbClr val="222222"/>
                </a:solidFill>
                <a:effectLst/>
                <a:latin typeface="Lato" panose="020F0502020204030203" pitchFamily="34" charset="0"/>
              </a:rPr>
              <a:t> Effect of changing a given variable on the outcome.</a:t>
            </a:r>
          </a:p>
          <a:p>
            <a:endParaRPr lang="en-US" sz="2200" dirty="0"/>
          </a:p>
        </p:txBody>
      </p:sp>
      <p:sp>
        <p:nvSpPr>
          <p:cNvPr id="4" name="Slide Number Placeholder 3">
            <a:extLst>
              <a:ext uri="{FF2B5EF4-FFF2-40B4-BE49-F238E27FC236}">
                <a16:creationId xmlns:a16="http://schemas.microsoft.com/office/drawing/2014/main" id="{B2F111B6-43F5-2F44-786E-C7A4DFAF067C}"/>
              </a:ext>
            </a:extLst>
          </p:cNvPr>
          <p:cNvSpPr>
            <a:spLocks noGrp="1"/>
          </p:cNvSpPr>
          <p:nvPr>
            <p:ph type="sldNum" sz="quarter" idx="12"/>
          </p:nvPr>
        </p:nvSpPr>
        <p:spPr/>
        <p:txBody>
          <a:bodyPr/>
          <a:lstStyle/>
          <a:p>
            <a:fld id="{B82CCC60-E8CD-4174-8B1A-7DF615B22EEF}" type="slidenum">
              <a:rPr lang="en-US" smtClean="0"/>
              <a:pPr/>
              <a:t>12</a:t>
            </a:fld>
            <a:endParaRPr lang="en-US"/>
          </a:p>
        </p:txBody>
      </p:sp>
    </p:spTree>
    <p:extLst>
      <p:ext uri="{BB962C8B-B14F-4D97-AF65-F5344CB8AC3E}">
        <p14:creationId xmlns:p14="http://schemas.microsoft.com/office/powerpoint/2010/main" val="3353794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388CB-E23E-4DD9-FEBC-D278E0C2E7D8}"/>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1ACFFD2E-BA09-0DF0-0388-288BB7028C71}"/>
              </a:ext>
            </a:extLst>
          </p:cNvPr>
          <p:cNvSpPr>
            <a:spLocks noGrp="1"/>
          </p:cNvSpPr>
          <p:nvPr>
            <p:ph idx="1"/>
          </p:nvPr>
        </p:nvSpPr>
        <p:spPr/>
        <p:txBody>
          <a:bodyPr>
            <a:normAutofit fontScale="70000" lnSpcReduction="20000"/>
          </a:bodyPr>
          <a:lstStyle/>
          <a:p>
            <a:pPr algn="just">
              <a:buFont typeface="Arial" panose="020B0604020202020204" pitchFamily="34" charset="0"/>
              <a:buChar char="•"/>
            </a:pPr>
            <a:r>
              <a:rPr lang="en-IN" b="0" i="0" dirty="0">
                <a:solidFill>
                  <a:srgbClr val="222222"/>
                </a:solidFill>
                <a:effectLst/>
                <a:latin typeface="Lato" panose="020F0502020204030203" pitchFamily="34" charset="0"/>
              </a:rPr>
              <a:t>To understand how time series works and what factors affect a certain variable(s) at different points in time.</a:t>
            </a:r>
          </a:p>
          <a:p>
            <a:pPr algn="just">
              <a:buFont typeface="Arial" panose="020B0604020202020204" pitchFamily="34" charset="0"/>
              <a:buChar char="•"/>
            </a:pPr>
            <a:r>
              <a:rPr lang="en-IN" b="0" i="0" dirty="0">
                <a:solidFill>
                  <a:srgbClr val="222222"/>
                </a:solidFill>
                <a:effectLst/>
                <a:latin typeface="Lato" panose="020F0502020204030203" pitchFamily="34" charset="0"/>
              </a:rPr>
              <a:t>Time series analysis will provide the consequences and insights of the given dataset’s features that change over time.</a:t>
            </a:r>
          </a:p>
          <a:p>
            <a:pPr algn="just">
              <a:buFont typeface="Arial" panose="020B0604020202020204" pitchFamily="34" charset="0"/>
              <a:buChar char="•"/>
            </a:pPr>
            <a:r>
              <a:rPr lang="en-IN" b="0" i="0" dirty="0">
                <a:solidFill>
                  <a:srgbClr val="222222"/>
                </a:solidFill>
                <a:effectLst/>
                <a:latin typeface="Lato" panose="020F0502020204030203" pitchFamily="34" charset="0"/>
              </a:rPr>
              <a:t>Supporting to derive the predicting the future values of the time series variable.</a:t>
            </a:r>
          </a:p>
          <a:p>
            <a:pPr algn="just">
              <a:buFont typeface="Arial" panose="020B0604020202020204" pitchFamily="34" charset="0"/>
              <a:buChar char="•"/>
            </a:pPr>
            <a:r>
              <a:rPr lang="en-IN" b="0" i="0" dirty="0">
                <a:solidFill>
                  <a:srgbClr val="222222"/>
                </a:solidFill>
                <a:effectLst/>
                <a:latin typeface="Lato" panose="020F0502020204030203" pitchFamily="34" charset="0"/>
              </a:rPr>
              <a:t>Assumptions: There is only one assumption in TSA, which is “stationary,” which means that the origin of time does not affect the properties of the process under the statistical factor.</a:t>
            </a:r>
          </a:p>
          <a:p>
            <a:endParaRPr lang="en-US" dirty="0"/>
          </a:p>
        </p:txBody>
      </p:sp>
      <p:sp>
        <p:nvSpPr>
          <p:cNvPr id="4" name="Slide Number Placeholder 3">
            <a:extLst>
              <a:ext uri="{FF2B5EF4-FFF2-40B4-BE49-F238E27FC236}">
                <a16:creationId xmlns:a16="http://schemas.microsoft.com/office/drawing/2014/main" id="{36EBF26A-5C25-1F71-BA4C-24D7E09EAFC2}"/>
              </a:ext>
            </a:extLst>
          </p:cNvPr>
          <p:cNvSpPr>
            <a:spLocks noGrp="1"/>
          </p:cNvSpPr>
          <p:nvPr>
            <p:ph type="sldNum" sz="quarter" idx="12"/>
          </p:nvPr>
        </p:nvSpPr>
        <p:spPr/>
        <p:txBody>
          <a:bodyPr/>
          <a:lstStyle/>
          <a:p>
            <a:fld id="{B82CCC60-E8CD-4174-8B1A-7DF615B22EEF}" type="slidenum">
              <a:rPr lang="en-US" smtClean="0"/>
              <a:pPr/>
              <a:t>13</a:t>
            </a:fld>
            <a:endParaRPr lang="en-US"/>
          </a:p>
        </p:txBody>
      </p:sp>
    </p:spTree>
    <p:extLst>
      <p:ext uri="{BB962C8B-B14F-4D97-AF65-F5344CB8AC3E}">
        <p14:creationId xmlns:p14="http://schemas.microsoft.com/office/powerpoint/2010/main" val="1442828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9990" y="226539"/>
            <a:ext cx="8246070" cy="763526"/>
          </a:xfrm>
        </p:spPr>
        <p:txBody>
          <a:bodyPr/>
          <a:lstStyle/>
          <a:p>
            <a:r>
              <a:rPr lang="en-IN" dirty="0"/>
              <a:t>Objectives</a:t>
            </a:r>
          </a:p>
        </p:txBody>
      </p:sp>
      <p:sp>
        <p:nvSpPr>
          <p:cNvPr id="20" name="Content Placeholder 19"/>
          <p:cNvSpPr>
            <a:spLocks noGrp="1"/>
          </p:cNvSpPr>
          <p:nvPr>
            <p:ph idx="1"/>
          </p:nvPr>
        </p:nvSpPr>
        <p:spPr>
          <a:xfrm>
            <a:off x="163830" y="1177740"/>
            <a:ext cx="8498390" cy="3649899"/>
          </a:xfrm>
          <a:solidFill>
            <a:schemeClr val="accent1">
              <a:lumMod val="20000"/>
              <a:lumOff val="80000"/>
            </a:schemeClr>
          </a:solidFill>
        </p:spPr>
        <p:txBody>
          <a:bodyPr/>
          <a:lstStyle/>
          <a:p>
            <a:pPr>
              <a:spcBef>
                <a:spcPts val="600"/>
              </a:spcBef>
              <a:buClr>
                <a:srgbClr val="FFD800"/>
              </a:buClr>
              <a:buFont typeface="Wingdings"/>
              <a:buChar char=""/>
              <a:tabLst>
                <a:tab pos="270320" algn="l"/>
                <a:tab pos="270891" algn="l"/>
              </a:tabLst>
            </a:pPr>
            <a:r>
              <a:rPr lang="en-GB" b="1" spc="-5" dirty="0">
                <a:solidFill>
                  <a:srgbClr val="3E3A39"/>
                </a:solidFill>
                <a:latin typeface="Times New Roman" panose="02020603050405020304" pitchFamily="18" charset="0"/>
                <a:cs typeface="Times New Roman" panose="02020603050405020304" pitchFamily="18" charset="0"/>
              </a:rPr>
              <a:t>Summary description</a:t>
            </a:r>
            <a:r>
              <a:rPr lang="en-GB" b="1" dirty="0">
                <a:solidFill>
                  <a:srgbClr val="3E3A39"/>
                </a:solidFill>
                <a:latin typeface="Times New Roman" panose="02020603050405020304" pitchFamily="18" charset="0"/>
                <a:cs typeface="Times New Roman" panose="02020603050405020304" pitchFamily="18" charset="0"/>
              </a:rPr>
              <a:t> </a:t>
            </a:r>
            <a:r>
              <a:rPr lang="en-GB" spc="-5" dirty="0">
                <a:solidFill>
                  <a:srgbClr val="3E3A39"/>
                </a:solidFill>
                <a:latin typeface="Times New Roman" panose="02020603050405020304" pitchFamily="18" charset="0"/>
                <a:cs typeface="Times New Roman" panose="02020603050405020304" pitchFamily="18" charset="0"/>
              </a:rPr>
              <a:t>(graphical and numerical) of data</a:t>
            </a:r>
            <a:r>
              <a:rPr lang="en-GB" dirty="0">
                <a:solidFill>
                  <a:srgbClr val="3E3A39"/>
                </a:solidFill>
                <a:latin typeface="Times New Roman" panose="02020603050405020304" pitchFamily="18" charset="0"/>
                <a:cs typeface="Times New Roman" panose="02020603050405020304" pitchFamily="18" charset="0"/>
              </a:rPr>
              <a:t> </a:t>
            </a:r>
            <a:r>
              <a:rPr lang="en-GB" spc="-5" dirty="0">
                <a:solidFill>
                  <a:srgbClr val="3E3A39"/>
                </a:solidFill>
                <a:latin typeface="Times New Roman" panose="02020603050405020304" pitchFamily="18" charset="0"/>
                <a:cs typeface="Times New Roman" panose="02020603050405020304" pitchFamily="18" charset="0"/>
              </a:rPr>
              <a:t>point </a:t>
            </a:r>
            <a:r>
              <a:rPr lang="en-GB" dirty="0">
                <a:solidFill>
                  <a:srgbClr val="3E3A39"/>
                </a:solidFill>
                <a:latin typeface="Times New Roman" panose="02020603050405020304" pitchFamily="18" charset="0"/>
                <a:cs typeface="Times New Roman" panose="02020603050405020304" pitchFamily="18" charset="0"/>
              </a:rPr>
              <a:t>vs.</a:t>
            </a:r>
            <a:r>
              <a:rPr lang="en-GB" spc="-5" dirty="0">
                <a:solidFill>
                  <a:srgbClr val="3E3A39"/>
                </a:solidFill>
                <a:latin typeface="Times New Roman" panose="02020603050405020304" pitchFamily="18" charset="0"/>
                <a:cs typeface="Times New Roman" panose="02020603050405020304" pitchFamily="18" charset="0"/>
              </a:rPr>
              <a:t> time</a:t>
            </a:r>
            <a:endParaRPr lang="en-GB" dirty="0">
              <a:latin typeface="Times New Roman" panose="02020603050405020304" pitchFamily="18" charset="0"/>
              <a:cs typeface="Times New Roman" panose="02020603050405020304" pitchFamily="18" charset="0"/>
            </a:endParaRPr>
          </a:p>
          <a:p>
            <a:pPr marR="4572">
              <a:lnSpc>
                <a:spcPts val="1881"/>
              </a:lnSpc>
              <a:spcBef>
                <a:spcPts val="600"/>
              </a:spcBef>
              <a:buClr>
                <a:srgbClr val="FFD800"/>
              </a:buClr>
              <a:buFont typeface="Wingdings"/>
              <a:buChar char=""/>
              <a:tabLst>
                <a:tab pos="270320" algn="l"/>
                <a:tab pos="270891" algn="l"/>
              </a:tabLst>
            </a:pPr>
            <a:r>
              <a:rPr lang="en-GB" b="1" spc="-5" dirty="0">
                <a:solidFill>
                  <a:srgbClr val="3E3A39"/>
                </a:solidFill>
                <a:latin typeface="Times New Roman" panose="02020603050405020304" pitchFamily="18" charset="0"/>
                <a:cs typeface="Times New Roman" panose="02020603050405020304" pitchFamily="18" charset="0"/>
              </a:rPr>
              <a:t>Interpretation</a:t>
            </a:r>
            <a:r>
              <a:rPr lang="en-GB" b="1" dirty="0">
                <a:solidFill>
                  <a:srgbClr val="3E3A39"/>
                </a:solidFill>
                <a:latin typeface="Times New Roman" panose="02020603050405020304" pitchFamily="18" charset="0"/>
                <a:cs typeface="Times New Roman" panose="02020603050405020304" pitchFamily="18" charset="0"/>
              </a:rPr>
              <a:t> </a:t>
            </a:r>
            <a:r>
              <a:rPr lang="en-GB" spc="-5" dirty="0">
                <a:solidFill>
                  <a:srgbClr val="3E3A39"/>
                </a:solidFill>
                <a:latin typeface="Times New Roman" panose="02020603050405020304" pitchFamily="18" charset="0"/>
                <a:cs typeface="Times New Roman" panose="02020603050405020304" pitchFamily="18" charset="0"/>
              </a:rPr>
              <a:t>of</a:t>
            </a:r>
            <a:r>
              <a:rPr lang="en-GB" spc="5" dirty="0">
                <a:solidFill>
                  <a:srgbClr val="3E3A39"/>
                </a:solidFill>
                <a:latin typeface="Times New Roman" panose="02020603050405020304" pitchFamily="18" charset="0"/>
                <a:cs typeface="Times New Roman" panose="02020603050405020304" pitchFamily="18" charset="0"/>
              </a:rPr>
              <a:t> </a:t>
            </a:r>
            <a:r>
              <a:rPr lang="en-GB" spc="-5" dirty="0">
                <a:solidFill>
                  <a:srgbClr val="3E3A39"/>
                </a:solidFill>
                <a:latin typeface="Times New Roman" panose="02020603050405020304" pitchFamily="18" charset="0"/>
                <a:cs typeface="Times New Roman" panose="02020603050405020304" pitchFamily="18" charset="0"/>
              </a:rPr>
              <a:t>specific</a:t>
            </a:r>
            <a:r>
              <a:rPr lang="en-GB" dirty="0">
                <a:solidFill>
                  <a:srgbClr val="3E3A39"/>
                </a:solidFill>
                <a:latin typeface="Times New Roman" panose="02020603050405020304" pitchFamily="18" charset="0"/>
                <a:cs typeface="Times New Roman" panose="02020603050405020304" pitchFamily="18" charset="0"/>
              </a:rPr>
              <a:t> </a:t>
            </a:r>
            <a:r>
              <a:rPr lang="en-GB" spc="-5" dirty="0">
                <a:solidFill>
                  <a:srgbClr val="3E3A39"/>
                </a:solidFill>
                <a:latin typeface="Times New Roman" panose="02020603050405020304" pitchFamily="18" charset="0"/>
                <a:cs typeface="Times New Roman" panose="02020603050405020304" pitchFamily="18" charset="0"/>
              </a:rPr>
              <a:t>series</a:t>
            </a:r>
            <a:r>
              <a:rPr lang="en-GB" dirty="0">
                <a:solidFill>
                  <a:srgbClr val="3E3A39"/>
                </a:solidFill>
                <a:latin typeface="Times New Roman" panose="02020603050405020304" pitchFamily="18" charset="0"/>
                <a:cs typeface="Times New Roman" panose="02020603050405020304" pitchFamily="18" charset="0"/>
              </a:rPr>
              <a:t> </a:t>
            </a:r>
            <a:r>
              <a:rPr lang="en-GB" spc="-5" dirty="0">
                <a:solidFill>
                  <a:srgbClr val="3E3A39"/>
                </a:solidFill>
                <a:latin typeface="Times New Roman" panose="02020603050405020304" pitchFamily="18" charset="0"/>
                <a:cs typeface="Times New Roman" panose="02020603050405020304" pitchFamily="18" charset="0"/>
              </a:rPr>
              <a:t>features</a:t>
            </a:r>
            <a:r>
              <a:rPr lang="en-GB" dirty="0">
                <a:solidFill>
                  <a:srgbClr val="3E3A39"/>
                </a:solidFill>
                <a:latin typeface="Times New Roman" panose="02020603050405020304" pitchFamily="18" charset="0"/>
                <a:cs typeface="Times New Roman" panose="02020603050405020304" pitchFamily="18" charset="0"/>
              </a:rPr>
              <a:t> </a:t>
            </a:r>
            <a:r>
              <a:rPr lang="en-GB" spc="-5" dirty="0">
                <a:solidFill>
                  <a:srgbClr val="3E3A39"/>
                </a:solidFill>
                <a:latin typeface="Times New Roman" panose="02020603050405020304" pitchFamily="18" charset="0"/>
                <a:cs typeface="Times New Roman" panose="02020603050405020304" pitchFamily="18" charset="0"/>
              </a:rPr>
              <a:t>(e.g.</a:t>
            </a:r>
            <a:r>
              <a:rPr lang="en-GB" spc="5" dirty="0">
                <a:solidFill>
                  <a:srgbClr val="3E3A39"/>
                </a:solidFill>
                <a:latin typeface="Times New Roman" panose="02020603050405020304" pitchFamily="18" charset="0"/>
                <a:cs typeface="Times New Roman" panose="02020603050405020304" pitchFamily="18" charset="0"/>
              </a:rPr>
              <a:t> </a:t>
            </a:r>
            <a:r>
              <a:rPr lang="en-GB" spc="-14" dirty="0">
                <a:solidFill>
                  <a:srgbClr val="3E3A39"/>
                </a:solidFill>
                <a:latin typeface="Times New Roman" panose="02020603050405020304" pitchFamily="18" charset="0"/>
                <a:cs typeface="Times New Roman" panose="02020603050405020304" pitchFamily="18" charset="0"/>
              </a:rPr>
              <a:t>seasonality,</a:t>
            </a:r>
            <a:r>
              <a:rPr lang="en-GB" spc="5" dirty="0">
                <a:solidFill>
                  <a:srgbClr val="3E3A39"/>
                </a:solidFill>
                <a:latin typeface="Times New Roman" panose="02020603050405020304" pitchFamily="18" charset="0"/>
                <a:cs typeface="Times New Roman" panose="02020603050405020304" pitchFamily="18" charset="0"/>
              </a:rPr>
              <a:t> </a:t>
            </a:r>
            <a:r>
              <a:rPr lang="en-GB" spc="-5" dirty="0">
                <a:solidFill>
                  <a:srgbClr val="3E3A39"/>
                </a:solidFill>
                <a:latin typeface="Times New Roman" panose="02020603050405020304" pitchFamily="18" charset="0"/>
                <a:cs typeface="Times New Roman" panose="02020603050405020304" pitchFamily="18" charset="0"/>
              </a:rPr>
              <a:t>trend,</a:t>
            </a:r>
            <a:r>
              <a:rPr lang="en-GB" dirty="0">
                <a:solidFill>
                  <a:srgbClr val="3E3A39"/>
                </a:solidFill>
                <a:latin typeface="Times New Roman" panose="02020603050405020304" pitchFamily="18" charset="0"/>
                <a:cs typeface="Times New Roman" panose="02020603050405020304" pitchFamily="18" charset="0"/>
              </a:rPr>
              <a:t> </a:t>
            </a:r>
            <a:r>
              <a:rPr lang="en-GB" spc="-5" dirty="0">
                <a:solidFill>
                  <a:srgbClr val="3E3A39"/>
                </a:solidFill>
                <a:latin typeface="Times New Roman" panose="02020603050405020304" pitchFamily="18" charset="0"/>
                <a:cs typeface="Times New Roman" panose="02020603050405020304" pitchFamily="18" charset="0"/>
              </a:rPr>
              <a:t>relationship </a:t>
            </a:r>
            <a:r>
              <a:rPr lang="en-GB" spc="-436" dirty="0">
                <a:solidFill>
                  <a:srgbClr val="3E3A39"/>
                </a:solidFill>
                <a:latin typeface="Times New Roman" panose="02020603050405020304" pitchFamily="18" charset="0"/>
                <a:cs typeface="Times New Roman" panose="02020603050405020304" pitchFamily="18" charset="0"/>
              </a:rPr>
              <a:t> </a:t>
            </a:r>
            <a:r>
              <a:rPr lang="en-GB" dirty="0">
                <a:solidFill>
                  <a:srgbClr val="3E3A39"/>
                </a:solidFill>
                <a:latin typeface="Times New Roman" panose="02020603050405020304" pitchFamily="18" charset="0"/>
                <a:cs typeface="Times New Roman" panose="02020603050405020304" pitchFamily="18" charset="0"/>
              </a:rPr>
              <a:t>with</a:t>
            </a:r>
            <a:r>
              <a:rPr lang="en-GB" spc="-9" dirty="0">
                <a:solidFill>
                  <a:srgbClr val="3E3A39"/>
                </a:solidFill>
                <a:latin typeface="Times New Roman" panose="02020603050405020304" pitchFamily="18" charset="0"/>
                <a:cs typeface="Times New Roman" panose="02020603050405020304" pitchFamily="18" charset="0"/>
              </a:rPr>
              <a:t> </a:t>
            </a:r>
            <a:r>
              <a:rPr lang="en-GB" spc="-5" dirty="0">
                <a:solidFill>
                  <a:srgbClr val="3E3A39"/>
                </a:solidFill>
                <a:latin typeface="Times New Roman" panose="02020603050405020304" pitchFamily="18" charset="0"/>
                <a:cs typeface="Times New Roman" panose="02020603050405020304" pitchFamily="18" charset="0"/>
              </a:rPr>
              <a:t>other</a:t>
            </a:r>
            <a:r>
              <a:rPr lang="en-GB" dirty="0">
                <a:solidFill>
                  <a:srgbClr val="3E3A39"/>
                </a:solidFill>
                <a:latin typeface="Times New Roman" panose="02020603050405020304" pitchFamily="18" charset="0"/>
                <a:cs typeface="Times New Roman" panose="02020603050405020304" pitchFamily="18" charset="0"/>
              </a:rPr>
              <a:t> </a:t>
            </a:r>
            <a:r>
              <a:rPr lang="en-GB" spc="-5" dirty="0">
                <a:solidFill>
                  <a:srgbClr val="3E3A39"/>
                </a:solidFill>
                <a:latin typeface="Times New Roman" panose="02020603050405020304" pitchFamily="18" charset="0"/>
                <a:cs typeface="Times New Roman" panose="02020603050405020304" pitchFamily="18" charset="0"/>
              </a:rPr>
              <a:t>series)</a:t>
            </a:r>
            <a:endParaRPr lang="en-GB" dirty="0">
              <a:latin typeface="Times New Roman" panose="02020603050405020304" pitchFamily="18" charset="0"/>
              <a:cs typeface="Times New Roman" panose="02020603050405020304" pitchFamily="18" charset="0"/>
            </a:endParaRPr>
          </a:p>
          <a:p>
            <a:pPr>
              <a:spcBef>
                <a:spcPts val="600"/>
              </a:spcBef>
              <a:buClr>
                <a:srgbClr val="FFD800"/>
              </a:buClr>
              <a:buFont typeface="Wingdings"/>
              <a:buChar char=""/>
              <a:tabLst>
                <a:tab pos="270320" algn="l"/>
                <a:tab pos="270891" algn="l"/>
              </a:tabLst>
            </a:pPr>
            <a:r>
              <a:rPr lang="en-GB" b="1" spc="-5" dirty="0">
                <a:solidFill>
                  <a:srgbClr val="3E3A39"/>
                </a:solidFill>
                <a:latin typeface="Times New Roman" panose="02020603050405020304" pitchFamily="18" charset="0"/>
                <a:cs typeface="Times New Roman" panose="02020603050405020304" pitchFamily="18" charset="0"/>
              </a:rPr>
              <a:t>Forecasting</a:t>
            </a:r>
            <a:r>
              <a:rPr lang="en-GB" b="1" dirty="0">
                <a:solidFill>
                  <a:srgbClr val="3E3A39"/>
                </a:solidFill>
                <a:latin typeface="Times New Roman" panose="02020603050405020304" pitchFamily="18" charset="0"/>
                <a:cs typeface="Times New Roman" panose="02020603050405020304" pitchFamily="18" charset="0"/>
              </a:rPr>
              <a:t> </a:t>
            </a:r>
            <a:r>
              <a:rPr lang="en-GB" spc="-5" dirty="0">
                <a:solidFill>
                  <a:srgbClr val="3E3A39"/>
                </a:solidFill>
                <a:latin typeface="Times New Roman" panose="02020603050405020304" pitchFamily="18" charset="0"/>
                <a:cs typeface="Times New Roman" panose="02020603050405020304" pitchFamily="18" charset="0"/>
              </a:rPr>
              <a:t>(e.g.</a:t>
            </a:r>
            <a:r>
              <a:rPr lang="en-GB" dirty="0">
                <a:solidFill>
                  <a:srgbClr val="3E3A39"/>
                </a:solidFill>
                <a:latin typeface="Times New Roman" panose="02020603050405020304" pitchFamily="18" charset="0"/>
                <a:cs typeface="Times New Roman" panose="02020603050405020304" pitchFamily="18" charset="0"/>
              </a:rPr>
              <a:t> </a:t>
            </a:r>
            <a:r>
              <a:rPr lang="en-GB" spc="-5" dirty="0">
                <a:solidFill>
                  <a:srgbClr val="3E3A39"/>
                </a:solidFill>
                <a:latin typeface="Times New Roman" panose="02020603050405020304" pitchFamily="18" charset="0"/>
                <a:cs typeface="Times New Roman" panose="02020603050405020304" pitchFamily="18" charset="0"/>
              </a:rPr>
              <a:t>predict </a:t>
            </a:r>
            <a:r>
              <a:rPr lang="en-GB" dirty="0">
                <a:solidFill>
                  <a:srgbClr val="3E3A39"/>
                </a:solidFill>
                <a:latin typeface="Times New Roman" panose="02020603050405020304" pitchFamily="18" charset="0"/>
                <a:cs typeface="Times New Roman" panose="02020603050405020304" pitchFamily="18" charset="0"/>
              </a:rPr>
              <a:t>the</a:t>
            </a:r>
            <a:r>
              <a:rPr lang="en-GB" spc="-5" dirty="0">
                <a:solidFill>
                  <a:srgbClr val="3E3A39"/>
                </a:solidFill>
                <a:latin typeface="Times New Roman" panose="02020603050405020304" pitchFamily="18" charset="0"/>
                <a:cs typeface="Times New Roman" panose="02020603050405020304" pitchFamily="18" charset="0"/>
              </a:rPr>
              <a:t> series values </a:t>
            </a:r>
            <a:r>
              <a:rPr lang="en-GB" dirty="0">
                <a:solidFill>
                  <a:srgbClr val="3E3A39"/>
                </a:solidFill>
                <a:latin typeface="Times New Roman" panose="02020603050405020304" pitchFamily="18" charset="0"/>
                <a:cs typeface="Times New Roman" panose="02020603050405020304" pitchFamily="18" charset="0"/>
              </a:rPr>
              <a:t>in</a:t>
            </a:r>
            <a:r>
              <a:rPr lang="en-GB" spc="-5" dirty="0">
                <a:solidFill>
                  <a:srgbClr val="3E3A39"/>
                </a:solidFill>
                <a:latin typeface="Times New Roman" panose="02020603050405020304" pitchFamily="18" charset="0"/>
                <a:cs typeface="Times New Roman" panose="02020603050405020304" pitchFamily="18" charset="0"/>
              </a:rPr>
              <a:t> </a:t>
            </a:r>
            <a:r>
              <a:rPr lang="en-GB" dirty="0">
                <a:solidFill>
                  <a:srgbClr val="3E3A39"/>
                </a:solidFill>
                <a:latin typeface="Times New Roman" panose="02020603050405020304" pitchFamily="18" charset="0"/>
                <a:cs typeface="Times New Roman" panose="02020603050405020304" pitchFamily="18" charset="0"/>
              </a:rPr>
              <a:t>𝑡</a:t>
            </a:r>
            <a:r>
              <a:rPr lang="en-GB" spc="45" dirty="0">
                <a:solidFill>
                  <a:srgbClr val="3E3A39"/>
                </a:solidFill>
                <a:latin typeface="Times New Roman" panose="02020603050405020304" pitchFamily="18" charset="0"/>
                <a:cs typeface="Times New Roman" panose="02020603050405020304" pitchFamily="18" charset="0"/>
              </a:rPr>
              <a:t> </a:t>
            </a:r>
            <a:r>
              <a:rPr lang="en-GB" dirty="0">
                <a:solidFill>
                  <a:srgbClr val="3E3A39"/>
                </a:solidFill>
                <a:latin typeface="Times New Roman" panose="02020603050405020304" pitchFamily="18" charset="0"/>
                <a:cs typeface="Times New Roman" panose="02020603050405020304" pitchFamily="18" charset="0"/>
              </a:rPr>
              <a:t>+</a:t>
            </a:r>
            <a:r>
              <a:rPr lang="en-GB" spc="5" dirty="0">
                <a:solidFill>
                  <a:srgbClr val="3E3A39"/>
                </a:solidFill>
                <a:latin typeface="Times New Roman" panose="02020603050405020304" pitchFamily="18" charset="0"/>
                <a:cs typeface="Times New Roman" panose="02020603050405020304" pitchFamily="18" charset="0"/>
              </a:rPr>
              <a:t> </a:t>
            </a:r>
            <a:r>
              <a:rPr lang="en-GB" dirty="0">
                <a:solidFill>
                  <a:srgbClr val="3E3A39"/>
                </a:solidFill>
                <a:latin typeface="Times New Roman" panose="02020603050405020304" pitchFamily="18" charset="0"/>
                <a:cs typeface="Times New Roman" panose="02020603050405020304" pitchFamily="18" charset="0"/>
              </a:rPr>
              <a:t>1,</a:t>
            </a:r>
            <a:r>
              <a:rPr lang="en-GB" spc="-86" dirty="0">
                <a:solidFill>
                  <a:srgbClr val="3E3A39"/>
                </a:solidFill>
                <a:latin typeface="Times New Roman" panose="02020603050405020304" pitchFamily="18" charset="0"/>
                <a:cs typeface="Times New Roman" panose="02020603050405020304" pitchFamily="18" charset="0"/>
              </a:rPr>
              <a:t> </a:t>
            </a:r>
            <a:r>
              <a:rPr lang="en-GB" dirty="0">
                <a:solidFill>
                  <a:srgbClr val="3E3A39"/>
                </a:solidFill>
                <a:latin typeface="Times New Roman" panose="02020603050405020304" pitchFamily="18" charset="0"/>
                <a:cs typeface="Times New Roman" panose="02020603050405020304" pitchFamily="18" charset="0"/>
              </a:rPr>
              <a:t>𝑡</a:t>
            </a:r>
            <a:r>
              <a:rPr lang="en-GB" spc="45" dirty="0">
                <a:solidFill>
                  <a:srgbClr val="3E3A39"/>
                </a:solidFill>
                <a:latin typeface="Times New Roman" panose="02020603050405020304" pitchFamily="18" charset="0"/>
                <a:cs typeface="Times New Roman" panose="02020603050405020304" pitchFamily="18" charset="0"/>
              </a:rPr>
              <a:t> </a:t>
            </a:r>
            <a:r>
              <a:rPr lang="en-GB" dirty="0">
                <a:solidFill>
                  <a:srgbClr val="3E3A39"/>
                </a:solidFill>
                <a:latin typeface="Times New Roman" panose="02020603050405020304" pitchFamily="18" charset="0"/>
                <a:cs typeface="Times New Roman" panose="02020603050405020304" pitchFamily="18" charset="0"/>
              </a:rPr>
              <a:t>+</a:t>
            </a:r>
            <a:r>
              <a:rPr lang="en-GB" spc="5" dirty="0">
                <a:solidFill>
                  <a:srgbClr val="3E3A39"/>
                </a:solidFill>
                <a:latin typeface="Times New Roman" panose="02020603050405020304" pitchFamily="18" charset="0"/>
                <a:cs typeface="Times New Roman" panose="02020603050405020304" pitchFamily="18" charset="0"/>
              </a:rPr>
              <a:t> </a:t>
            </a:r>
            <a:r>
              <a:rPr lang="en-GB" dirty="0">
                <a:solidFill>
                  <a:srgbClr val="3E3A39"/>
                </a:solidFill>
                <a:latin typeface="Times New Roman" panose="02020603050405020304" pitchFamily="18" charset="0"/>
                <a:cs typeface="Times New Roman" panose="02020603050405020304" pitchFamily="18" charset="0"/>
              </a:rPr>
              <a:t>2,</a:t>
            </a:r>
            <a:r>
              <a:rPr lang="en-GB" spc="-86" dirty="0">
                <a:solidFill>
                  <a:srgbClr val="3E3A39"/>
                </a:solidFill>
                <a:latin typeface="Times New Roman" panose="02020603050405020304" pitchFamily="18" charset="0"/>
                <a:cs typeface="Times New Roman" panose="02020603050405020304" pitchFamily="18" charset="0"/>
              </a:rPr>
              <a:t> </a:t>
            </a:r>
            <a:r>
              <a:rPr lang="en-GB" dirty="0">
                <a:solidFill>
                  <a:srgbClr val="3E3A39"/>
                </a:solidFill>
                <a:latin typeface="Times New Roman" panose="02020603050405020304" pitchFamily="18" charset="0"/>
                <a:cs typeface="Times New Roman" panose="02020603050405020304" pitchFamily="18" charset="0"/>
              </a:rPr>
              <a:t>…</a:t>
            </a:r>
            <a:r>
              <a:rPr lang="en-GB" spc="-90" dirty="0">
                <a:solidFill>
                  <a:srgbClr val="3E3A39"/>
                </a:solidFill>
                <a:latin typeface="Times New Roman" panose="02020603050405020304" pitchFamily="18" charset="0"/>
                <a:cs typeface="Times New Roman" panose="02020603050405020304" pitchFamily="18" charset="0"/>
              </a:rPr>
              <a:t> </a:t>
            </a:r>
            <a:r>
              <a:rPr lang="en-GB" dirty="0">
                <a:solidFill>
                  <a:srgbClr val="3E3A39"/>
                </a:solidFill>
                <a:latin typeface="Times New Roman" panose="02020603050405020304" pitchFamily="18" charset="0"/>
                <a:cs typeface="Times New Roman" panose="02020603050405020304" pitchFamily="18" charset="0"/>
              </a:rPr>
              <a:t>,</a:t>
            </a:r>
            <a:r>
              <a:rPr lang="en-GB" spc="-86" dirty="0">
                <a:solidFill>
                  <a:srgbClr val="3E3A39"/>
                </a:solidFill>
                <a:latin typeface="Times New Roman" panose="02020603050405020304" pitchFamily="18" charset="0"/>
                <a:cs typeface="Times New Roman" panose="02020603050405020304" pitchFamily="18" charset="0"/>
              </a:rPr>
              <a:t> </a:t>
            </a:r>
            <a:r>
              <a:rPr lang="en-GB" dirty="0">
                <a:solidFill>
                  <a:srgbClr val="3E3A39"/>
                </a:solidFill>
                <a:latin typeface="Times New Roman" panose="02020603050405020304" pitchFamily="18" charset="0"/>
                <a:cs typeface="Times New Roman" panose="02020603050405020304" pitchFamily="18" charset="0"/>
              </a:rPr>
              <a:t>𝑡</a:t>
            </a:r>
            <a:r>
              <a:rPr lang="en-GB" spc="45" dirty="0">
                <a:solidFill>
                  <a:srgbClr val="3E3A39"/>
                </a:solidFill>
                <a:latin typeface="Times New Roman" panose="02020603050405020304" pitchFamily="18" charset="0"/>
                <a:cs typeface="Times New Roman" panose="02020603050405020304" pitchFamily="18" charset="0"/>
              </a:rPr>
              <a:t> </a:t>
            </a:r>
            <a:r>
              <a:rPr lang="en-GB" dirty="0">
                <a:solidFill>
                  <a:srgbClr val="3E3A39"/>
                </a:solidFill>
                <a:latin typeface="Times New Roman" panose="02020603050405020304" pitchFamily="18" charset="0"/>
                <a:cs typeface="Times New Roman" panose="02020603050405020304" pitchFamily="18" charset="0"/>
              </a:rPr>
              <a:t>+</a:t>
            </a:r>
            <a:r>
              <a:rPr lang="en-GB" spc="5" dirty="0">
                <a:solidFill>
                  <a:srgbClr val="3E3A39"/>
                </a:solidFill>
                <a:latin typeface="Times New Roman" panose="02020603050405020304" pitchFamily="18" charset="0"/>
                <a:cs typeface="Times New Roman" panose="02020603050405020304" pitchFamily="18" charset="0"/>
              </a:rPr>
              <a:t> </a:t>
            </a:r>
            <a:r>
              <a:rPr lang="en-GB" spc="18" dirty="0">
                <a:solidFill>
                  <a:srgbClr val="3E3A39"/>
                </a:solidFill>
                <a:latin typeface="Times New Roman" panose="02020603050405020304" pitchFamily="18" charset="0"/>
                <a:cs typeface="Times New Roman" panose="02020603050405020304" pitchFamily="18" charset="0"/>
              </a:rPr>
              <a:t>𝑘)</a:t>
            </a:r>
            <a:endParaRPr lang="en-GB" dirty="0">
              <a:latin typeface="Times New Roman" panose="02020603050405020304" pitchFamily="18" charset="0"/>
              <a:cs typeface="Times New Roman" panose="02020603050405020304" pitchFamily="18" charset="0"/>
            </a:endParaRPr>
          </a:p>
          <a:p>
            <a:pPr>
              <a:spcBef>
                <a:spcPts val="600"/>
              </a:spcBef>
              <a:buClr>
                <a:srgbClr val="FFD800"/>
              </a:buClr>
              <a:buFont typeface="Wingdings"/>
              <a:buChar char=""/>
              <a:tabLst>
                <a:tab pos="270320" algn="l"/>
                <a:tab pos="270891" algn="l"/>
              </a:tabLst>
            </a:pPr>
            <a:r>
              <a:rPr lang="en-GB" b="1" spc="-5" dirty="0">
                <a:solidFill>
                  <a:srgbClr val="3E3A39"/>
                </a:solidFill>
                <a:latin typeface="Times New Roman" panose="02020603050405020304" pitchFamily="18" charset="0"/>
                <a:cs typeface="Times New Roman" panose="02020603050405020304" pitchFamily="18" charset="0"/>
              </a:rPr>
              <a:t>Hypothesis</a:t>
            </a:r>
            <a:r>
              <a:rPr lang="en-GB" b="1" dirty="0">
                <a:solidFill>
                  <a:srgbClr val="3E3A39"/>
                </a:solidFill>
                <a:latin typeface="Times New Roman" panose="02020603050405020304" pitchFamily="18" charset="0"/>
                <a:cs typeface="Times New Roman" panose="02020603050405020304" pitchFamily="18" charset="0"/>
              </a:rPr>
              <a:t> </a:t>
            </a:r>
            <a:r>
              <a:rPr lang="en-GB" b="1" spc="-5" dirty="0">
                <a:solidFill>
                  <a:srgbClr val="3E3A39"/>
                </a:solidFill>
                <a:latin typeface="Times New Roman" panose="02020603050405020304" pitchFamily="18" charset="0"/>
                <a:cs typeface="Times New Roman" panose="02020603050405020304" pitchFamily="18" charset="0"/>
              </a:rPr>
              <a:t>testing</a:t>
            </a:r>
            <a:r>
              <a:rPr lang="en-GB" b="1" spc="9" dirty="0">
                <a:solidFill>
                  <a:srgbClr val="3E3A39"/>
                </a:solidFill>
                <a:latin typeface="Times New Roman" panose="02020603050405020304" pitchFamily="18" charset="0"/>
                <a:cs typeface="Times New Roman" panose="02020603050405020304" pitchFamily="18" charset="0"/>
              </a:rPr>
              <a:t> </a:t>
            </a:r>
            <a:r>
              <a:rPr lang="en-GB" b="1" spc="-5" dirty="0">
                <a:solidFill>
                  <a:srgbClr val="3E3A39"/>
                </a:solidFill>
                <a:latin typeface="Times New Roman" panose="02020603050405020304" pitchFamily="18" charset="0"/>
                <a:cs typeface="Times New Roman" panose="02020603050405020304" pitchFamily="18" charset="0"/>
              </a:rPr>
              <a:t>and</a:t>
            </a:r>
            <a:r>
              <a:rPr lang="en-GB" b="1" spc="9" dirty="0">
                <a:solidFill>
                  <a:srgbClr val="3E3A39"/>
                </a:solidFill>
                <a:latin typeface="Times New Roman" panose="02020603050405020304" pitchFamily="18" charset="0"/>
                <a:cs typeface="Times New Roman" panose="02020603050405020304" pitchFamily="18" charset="0"/>
              </a:rPr>
              <a:t> </a:t>
            </a:r>
            <a:r>
              <a:rPr lang="en-GB" b="1" spc="-5" dirty="0">
                <a:solidFill>
                  <a:srgbClr val="3E3A39"/>
                </a:solidFill>
                <a:latin typeface="Times New Roman" panose="02020603050405020304" pitchFamily="18" charset="0"/>
                <a:cs typeface="Times New Roman" panose="02020603050405020304" pitchFamily="18" charset="0"/>
              </a:rPr>
              <a:t>Simulation</a:t>
            </a:r>
            <a:r>
              <a:rPr lang="en-GB" b="1" spc="5" dirty="0">
                <a:solidFill>
                  <a:srgbClr val="3E3A39"/>
                </a:solidFill>
                <a:latin typeface="Times New Roman" panose="02020603050405020304" pitchFamily="18" charset="0"/>
                <a:cs typeface="Times New Roman" panose="02020603050405020304" pitchFamily="18" charset="0"/>
              </a:rPr>
              <a:t> </a:t>
            </a:r>
            <a:r>
              <a:rPr lang="en-GB" spc="-5" dirty="0">
                <a:solidFill>
                  <a:srgbClr val="3E3A39"/>
                </a:solidFill>
                <a:latin typeface="Times New Roman" panose="02020603050405020304" pitchFamily="18" charset="0"/>
                <a:cs typeface="Times New Roman" panose="02020603050405020304" pitchFamily="18" charset="0"/>
              </a:rPr>
              <a:t>(comparing</a:t>
            </a:r>
            <a:r>
              <a:rPr lang="en-GB" spc="5" dirty="0">
                <a:solidFill>
                  <a:srgbClr val="3E3A39"/>
                </a:solidFill>
                <a:latin typeface="Times New Roman" panose="02020603050405020304" pitchFamily="18" charset="0"/>
                <a:cs typeface="Times New Roman" panose="02020603050405020304" pitchFamily="18" charset="0"/>
              </a:rPr>
              <a:t> </a:t>
            </a:r>
            <a:r>
              <a:rPr lang="en-GB" spc="-9" dirty="0">
                <a:solidFill>
                  <a:srgbClr val="3E3A39"/>
                </a:solidFill>
                <a:latin typeface="Times New Roman" panose="02020603050405020304" pitchFamily="18" charset="0"/>
                <a:cs typeface="Times New Roman" panose="02020603050405020304" pitchFamily="18" charset="0"/>
              </a:rPr>
              <a:t>different</a:t>
            </a:r>
            <a:r>
              <a:rPr lang="en-GB" spc="5" dirty="0">
                <a:solidFill>
                  <a:srgbClr val="3E3A39"/>
                </a:solidFill>
                <a:latin typeface="Times New Roman" panose="02020603050405020304" pitchFamily="18" charset="0"/>
                <a:cs typeface="Times New Roman" panose="02020603050405020304" pitchFamily="18" charset="0"/>
              </a:rPr>
              <a:t> </a:t>
            </a:r>
            <a:r>
              <a:rPr lang="en-GB" spc="-5" dirty="0">
                <a:solidFill>
                  <a:srgbClr val="3E3A39"/>
                </a:solidFill>
                <a:latin typeface="Times New Roman" panose="02020603050405020304" pitchFamily="18" charset="0"/>
                <a:cs typeface="Times New Roman" panose="02020603050405020304" pitchFamily="18" charset="0"/>
              </a:rPr>
              <a:t>scenarios)</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65557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IN"/>
              <a:t>Objectives</a:t>
            </a:r>
            <a:endParaRPr lang="en-IN" dirty="0"/>
          </a:p>
        </p:txBody>
      </p:sp>
      <p:sp>
        <p:nvSpPr>
          <p:cNvPr id="4" name="object 4"/>
          <p:cNvSpPr txBox="1">
            <a:spLocks noGrp="1"/>
          </p:cNvSpPr>
          <p:nvPr>
            <p:ph type="body" idx="4294967295"/>
          </p:nvPr>
        </p:nvSpPr>
        <p:spPr>
          <a:xfrm>
            <a:off x="323850" y="983046"/>
            <a:ext cx="8496300" cy="4088620"/>
          </a:xfrm>
          <a:prstGeom prst="rect">
            <a:avLst/>
          </a:prstGeom>
          <a:solidFill>
            <a:schemeClr val="accent1">
              <a:lumMod val="20000"/>
              <a:lumOff val="80000"/>
            </a:schemeClr>
          </a:solidFill>
        </p:spPr>
        <p:txBody>
          <a:bodyPr vert="horz" wrap="square" lIns="0" tIns="25718" rIns="0" bIns="0" rtlCol="0">
            <a:spAutoFit/>
          </a:bodyPr>
          <a:lstStyle/>
          <a:p>
            <a:pPr marL="13716" marR="4572">
              <a:spcBef>
                <a:spcPts val="600"/>
              </a:spcBef>
            </a:pPr>
            <a:r>
              <a:rPr sz="2400" spc="-5" dirty="0"/>
              <a:t>Once</a:t>
            </a:r>
            <a:r>
              <a:rPr sz="2400" spc="103" dirty="0"/>
              <a:t> </a:t>
            </a:r>
            <a:r>
              <a:rPr sz="2400" spc="-5" dirty="0"/>
              <a:t>someone</a:t>
            </a:r>
            <a:r>
              <a:rPr sz="2400" spc="103" dirty="0"/>
              <a:t> </a:t>
            </a:r>
            <a:r>
              <a:rPr sz="2400" spc="-5" dirty="0"/>
              <a:t>said:</a:t>
            </a:r>
            <a:r>
              <a:rPr sz="2400" spc="108" dirty="0"/>
              <a:t> </a:t>
            </a:r>
            <a:r>
              <a:rPr sz="2400" b="1" i="1" spc="-5" dirty="0">
                <a:solidFill>
                  <a:srgbClr val="FF645C"/>
                </a:solidFill>
                <a:latin typeface="Arial"/>
                <a:cs typeface="Arial"/>
              </a:rPr>
              <a:t>«Forecasting</a:t>
            </a:r>
            <a:r>
              <a:rPr sz="2400" b="1" i="1" spc="108" dirty="0">
                <a:solidFill>
                  <a:srgbClr val="FF645C"/>
                </a:solidFill>
                <a:latin typeface="Arial"/>
                <a:cs typeface="Arial"/>
              </a:rPr>
              <a:t> </a:t>
            </a:r>
            <a:r>
              <a:rPr sz="2400" b="1" i="1" spc="-5" dirty="0">
                <a:solidFill>
                  <a:srgbClr val="FF645C"/>
                </a:solidFill>
                <a:latin typeface="Arial"/>
                <a:cs typeface="Arial"/>
              </a:rPr>
              <a:t>is</a:t>
            </a:r>
            <a:r>
              <a:rPr sz="2400" b="1" i="1" spc="108" dirty="0">
                <a:solidFill>
                  <a:srgbClr val="FF645C"/>
                </a:solidFill>
                <a:latin typeface="Arial"/>
                <a:cs typeface="Arial"/>
              </a:rPr>
              <a:t> </a:t>
            </a:r>
            <a:r>
              <a:rPr sz="2400" b="1" i="1" dirty="0">
                <a:solidFill>
                  <a:srgbClr val="FF645C"/>
                </a:solidFill>
                <a:latin typeface="Arial"/>
                <a:cs typeface="Arial"/>
              </a:rPr>
              <a:t>the</a:t>
            </a:r>
            <a:r>
              <a:rPr sz="2400" b="1" i="1" spc="103" dirty="0">
                <a:solidFill>
                  <a:srgbClr val="FF645C"/>
                </a:solidFill>
                <a:latin typeface="Arial"/>
                <a:cs typeface="Arial"/>
              </a:rPr>
              <a:t> </a:t>
            </a:r>
            <a:r>
              <a:rPr sz="2400" b="1" i="1" spc="-5" dirty="0">
                <a:solidFill>
                  <a:srgbClr val="FF645C"/>
                </a:solidFill>
                <a:latin typeface="Arial"/>
                <a:cs typeface="Arial"/>
              </a:rPr>
              <a:t>art</a:t>
            </a:r>
            <a:r>
              <a:rPr sz="2400" b="1" i="1" spc="108" dirty="0">
                <a:solidFill>
                  <a:srgbClr val="FF645C"/>
                </a:solidFill>
                <a:latin typeface="Arial"/>
                <a:cs typeface="Arial"/>
              </a:rPr>
              <a:t> </a:t>
            </a:r>
            <a:r>
              <a:rPr sz="2400" b="1" i="1" dirty="0">
                <a:solidFill>
                  <a:srgbClr val="FF645C"/>
                </a:solidFill>
                <a:latin typeface="Arial"/>
                <a:cs typeface="Arial"/>
              </a:rPr>
              <a:t>of</a:t>
            </a:r>
            <a:r>
              <a:rPr sz="2400" b="1" i="1" spc="108" dirty="0">
                <a:solidFill>
                  <a:srgbClr val="FF645C"/>
                </a:solidFill>
                <a:latin typeface="Arial"/>
                <a:cs typeface="Arial"/>
              </a:rPr>
              <a:t> </a:t>
            </a:r>
            <a:r>
              <a:rPr sz="2400" b="1" i="1" spc="-5" dirty="0">
                <a:solidFill>
                  <a:srgbClr val="FF645C"/>
                </a:solidFill>
                <a:latin typeface="Arial"/>
                <a:cs typeface="Arial"/>
              </a:rPr>
              <a:t>saying</a:t>
            </a:r>
            <a:r>
              <a:rPr sz="2400" b="1" i="1" spc="113" dirty="0">
                <a:solidFill>
                  <a:srgbClr val="FF645C"/>
                </a:solidFill>
                <a:latin typeface="Arial"/>
                <a:cs typeface="Arial"/>
              </a:rPr>
              <a:t> </a:t>
            </a:r>
            <a:r>
              <a:rPr sz="2400" b="1" i="1" spc="-5" dirty="0">
                <a:solidFill>
                  <a:srgbClr val="FF645C"/>
                </a:solidFill>
                <a:latin typeface="Arial"/>
                <a:cs typeface="Arial"/>
              </a:rPr>
              <a:t>what</a:t>
            </a:r>
            <a:r>
              <a:rPr sz="2400" b="1" i="1" spc="103" dirty="0">
                <a:solidFill>
                  <a:srgbClr val="FF645C"/>
                </a:solidFill>
                <a:latin typeface="Arial"/>
                <a:cs typeface="Arial"/>
              </a:rPr>
              <a:t> </a:t>
            </a:r>
            <a:r>
              <a:rPr sz="2400" b="1" i="1" spc="-5" dirty="0">
                <a:solidFill>
                  <a:srgbClr val="FF645C"/>
                </a:solidFill>
                <a:latin typeface="Arial"/>
                <a:cs typeface="Arial"/>
              </a:rPr>
              <a:t>will</a:t>
            </a:r>
            <a:r>
              <a:rPr sz="2400" b="1" i="1" spc="103" dirty="0">
                <a:solidFill>
                  <a:srgbClr val="FF645C"/>
                </a:solidFill>
                <a:latin typeface="Arial"/>
                <a:cs typeface="Arial"/>
              </a:rPr>
              <a:t> </a:t>
            </a:r>
            <a:r>
              <a:rPr sz="2400" b="1" i="1" spc="-5" dirty="0">
                <a:solidFill>
                  <a:srgbClr val="FF645C"/>
                </a:solidFill>
                <a:latin typeface="Arial"/>
                <a:cs typeface="Arial"/>
              </a:rPr>
              <a:t>happen</a:t>
            </a:r>
            <a:r>
              <a:rPr sz="2400" b="1" i="1" spc="113" dirty="0">
                <a:solidFill>
                  <a:srgbClr val="FF645C"/>
                </a:solidFill>
                <a:latin typeface="Arial"/>
                <a:cs typeface="Arial"/>
              </a:rPr>
              <a:t> </a:t>
            </a:r>
            <a:r>
              <a:rPr sz="2400" b="1" i="1" spc="-5" dirty="0">
                <a:solidFill>
                  <a:srgbClr val="FF645C"/>
                </a:solidFill>
                <a:latin typeface="Arial"/>
                <a:cs typeface="Arial"/>
              </a:rPr>
              <a:t>in</a:t>
            </a:r>
            <a:r>
              <a:rPr sz="2400" b="1" i="1" spc="103" dirty="0">
                <a:solidFill>
                  <a:srgbClr val="FF645C"/>
                </a:solidFill>
                <a:latin typeface="Arial"/>
                <a:cs typeface="Arial"/>
              </a:rPr>
              <a:t> </a:t>
            </a:r>
            <a:r>
              <a:rPr sz="2400" b="1" i="1" dirty="0">
                <a:solidFill>
                  <a:srgbClr val="FF645C"/>
                </a:solidFill>
                <a:latin typeface="Arial"/>
                <a:cs typeface="Arial"/>
              </a:rPr>
              <a:t>the </a:t>
            </a:r>
            <a:r>
              <a:rPr sz="2400" b="1" i="1" spc="-436" dirty="0">
                <a:solidFill>
                  <a:srgbClr val="FF645C"/>
                </a:solidFill>
                <a:latin typeface="Arial"/>
                <a:cs typeface="Arial"/>
              </a:rPr>
              <a:t> </a:t>
            </a:r>
            <a:r>
              <a:rPr sz="2400" b="1" i="1" dirty="0">
                <a:solidFill>
                  <a:srgbClr val="FF645C"/>
                </a:solidFill>
                <a:latin typeface="Arial"/>
                <a:cs typeface="Arial"/>
              </a:rPr>
              <a:t>future</a:t>
            </a:r>
            <a:r>
              <a:rPr sz="2400" b="1" i="1" spc="-9" dirty="0">
                <a:solidFill>
                  <a:srgbClr val="FF645C"/>
                </a:solidFill>
                <a:latin typeface="Arial"/>
                <a:cs typeface="Arial"/>
              </a:rPr>
              <a:t> </a:t>
            </a:r>
            <a:r>
              <a:rPr sz="2400" b="1" i="1" spc="-5" dirty="0">
                <a:solidFill>
                  <a:srgbClr val="FF645C"/>
                </a:solidFill>
                <a:latin typeface="Arial"/>
                <a:cs typeface="Arial"/>
              </a:rPr>
              <a:t>and</a:t>
            </a:r>
            <a:r>
              <a:rPr sz="2400" b="1" i="1" dirty="0">
                <a:solidFill>
                  <a:srgbClr val="FF645C"/>
                </a:solidFill>
                <a:latin typeface="Arial"/>
                <a:cs typeface="Arial"/>
              </a:rPr>
              <a:t> </a:t>
            </a:r>
            <a:r>
              <a:rPr sz="2400" b="1" i="1" spc="-5" dirty="0">
                <a:solidFill>
                  <a:srgbClr val="FF645C"/>
                </a:solidFill>
                <a:latin typeface="Arial"/>
                <a:cs typeface="Arial"/>
              </a:rPr>
              <a:t>then</a:t>
            </a:r>
            <a:r>
              <a:rPr sz="2400" b="1" i="1" dirty="0">
                <a:solidFill>
                  <a:srgbClr val="FF645C"/>
                </a:solidFill>
                <a:latin typeface="Arial"/>
                <a:cs typeface="Arial"/>
              </a:rPr>
              <a:t> </a:t>
            </a:r>
            <a:r>
              <a:rPr sz="2400" b="1" i="1" spc="-5" dirty="0">
                <a:solidFill>
                  <a:srgbClr val="FF645C"/>
                </a:solidFill>
                <a:latin typeface="Arial"/>
                <a:cs typeface="Arial"/>
              </a:rPr>
              <a:t>explaining why it</a:t>
            </a:r>
            <a:r>
              <a:rPr sz="2400" b="1" i="1" dirty="0">
                <a:solidFill>
                  <a:srgbClr val="FF645C"/>
                </a:solidFill>
                <a:latin typeface="Arial"/>
                <a:cs typeface="Arial"/>
              </a:rPr>
              <a:t> didn’t»</a:t>
            </a:r>
          </a:p>
          <a:p>
            <a:pPr marL="434340" marR="4572" indent="-161735">
              <a:spcBef>
                <a:spcPts val="600"/>
              </a:spcBef>
              <a:buClr>
                <a:srgbClr val="C0C4C6"/>
              </a:buClr>
              <a:buFont typeface="Wingdings"/>
              <a:buChar char=""/>
              <a:tabLst>
                <a:tab pos="435483" algn="l"/>
              </a:tabLst>
            </a:pPr>
            <a:r>
              <a:rPr sz="1400" b="1" spc="-5" dirty="0">
                <a:solidFill>
                  <a:srgbClr val="7030A0"/>
                </a:solidFill>
              </a:rPr>
              <a:t>Frequently</a:t>
            </a:r>
            <a:r>
              <a:rPr sz="1400" b="1" spc="225" dirty="0">
                <a:solidFill>
                  <a:srgbClr val="7030A0"/>
                </a:solidFill>
              </a:rPr>
              <a:t> </a:t>
            </a:r>
            <a:r>
              <a:rPr sz="1400" b="1" spc="-5" dirty="0">
                <a:solidFill>
                  <a:srgbClr val="7030A0"/>
                </a:solidFill>
              </a:rPr>
              <a:t>true...</a:t>
            </a:r>
            <a:r>
              <a:rPr sz="1400" b="1" spc="229" dirty="0">
                <a:solidFill>
                  <a:srgbClr val="7030A0"/>
                </a:solidFill>
              </a:rPr>
              <a:t> </a:t>
            </a:r>
            <a:r>
              <a:rPr sz="1400" b="1" spc="-5" dirty="0">
                <a:solidFill>
                  <a:srgbClr val="7030A0"/>
                </a:solidFill>
              </a:rPr>
              <a:t>history</a:t>
            </a:r>
            <a:r>
              <a:rPr sz="1400" b="1" spc="229" dirty="0">
                <a:solidFill>
                  <a:srgbClr val="7030A0"/>
                </a:solidFill>
              </a:rPr>
              <a:t> </a:t>
            </a:r>
            <a:r>
              <a:rPr sz="1400" b="1" dirty="0">
                <a:solidFill>
                  <a:srgbClr val="7030A0"/>
                </a:solidFill>
              </a:rPr>
              <a:t>is</a:t>
            </a:r>
            <a:r>
              <a:rPr sz="1400" b="1" spc="234" dirty="0">
                <a:solidFill>
                  <a:srgbClr val="7030A0"/>
                </a:solidFill>
              </a:rPr>
              <a:t> </a:t>
            </a:r>
            <a:r>
              <a:rPr sz="1400" b="1" spc="-5" dirty="0">
                <a:solidFill>
                  <a:srgbClr val="7030A0"/>
                </a:solidFill>
              </a:rPr>
              <a:t>full</a:t>
            </a:r>
            <a:r>
              <a:rPr sz="1400" b="1" spc="229" dirty="0">
                <a:solidFill>
                  <a:srgbClr val="7030A0"/>
                </a:solidFill>
              </a:rPr>
              <a:t> </a:t>
            </a:r>
            <a:r>
              <a:rPr sz="1400" b="1" spc="-5" dirty="0">
                <a:solidFill>
                  <a:srgbClr val="7030A0"/>
                </a:solidFill>
              </a:rPr>
              <a:t>of</a:t>
            </a:r>
            <a:r>
              <a:rPr sz="1400" b="1" spc="229" dirty="0">
                <a:solidFill>
                  <a:srgbClr val="7030A0"/>
                </a:solidFill>
              </a:rPr>
              <a:t> </a:t>
            </a:r>
            <a:r>
              <a:rPr sz="1400" b="1" spc="-5" dirty="0">
                <a:solidFill>
                  <a:srgbClr val="7030A0"/>
                </a:solidFill>
              </a:rPr>
              <a:t>examples</a:t>
            </a:r>
            <a:r>
              <a:rPr sz="1400" b="1" spc="225" dirty="0">
                <a:solidFill>
                  <a:srgbClr val="7030A0"/>
                </a:solidFill>
              </a:rPr>
              <a:t> </a:t>
            </a:r>
            <a:r>
              <a:rPr sz="1400" b="1" spc="-5" dirty="0">
                <a:solidFill>
                  <a:srgbClr val="7030A0"/>
                </a:solidFill>
              </a:rPr>
              <a:t>of</a:t>
            </a:r>
            <a:r>
              <a:rPr sz="1400" b="1" spc="229" dirty="0">
                <a:solidFill>
                  <a:srgbClr val="7030A0"/>
                </a:solidFill>
              </a:rPr>
              <a:t> </a:t>
            </a:r>
            <a:r>
              <a:rPr sz="1400" b="1" spc="-5" dirty="0">
                <a:solidFill>
                  <a:srgbClr val="7030A0"/>
                </a:solidFill>
              </a:rPr>
              <a:t>«bad</a:t>
            </a:r>
            <a:r>
              <a:rPr sz="1400" b="1" spc="229" dirty="0">
                <a:solidFill>
                  <a:srgbClr val="7030A0"/>
                </a:solidFill>
              </a:rPr>
              <a:t> </a:t>
            </a:r>
            <a:r>
              <a:rPr sz="1400" b="1" spc="-5" dirty="0">
                <a:solidFill>
                  <a:srgbClr val="7030A0"/>
                </a:solidFill>
              </a:rPr>
              <a:t>forecasts»,</a:t>
            </a:r>
            <a:r>
              <a:rPr sz="1400" b="1" spc="225" dirty="0">
                <a:solidFill>
                  <a:srgbClr val="7030A0"/>
                </a:solidFill>
              </a:rPr>
              <a:t> </a:t>
            </a:r>
            <a:r>
              <a:rPr sz="1400" b="1" spc="-5" dirty="0">
                <a:solidFill>
                  <a:srgbClr val="7030A0"/>
                </a:solidFill>
              </a:rPr>
              <a:t>just</a:t>
            </a:r>
            <a:r>
              <a:rPr sz="1400" b="1" spc="229" dirty="0">
                <a:solidFill>
                  <a:srgbClr val="7030A0"/>
                </a:solidFill>
              </a:rPr>
              <a:t> </a:t>
            </a:r>
            <a:r>
              <a:rPr sz="1400" b="1" dirty="0">
                <a:solidFill>
                  <a:srgbClr val="7030A0"/>
                </a:solidFill>
              </a:rPr>
              <a:t>like</a:t>
            </a:r>
            <a:r>
              <a:rPr sz="1400" b="1" spc="225" dirty="0">
                <a:solidFill>
                  <a:srgbClr val="7030A0"/>
                </a:solidFill>
              </a:rPr>
              <a:t> </a:t>
            </a:r>
            <a:r>
              <a:rPr sz="1400" b="1" spc="-5" dirty="0">
                <a:solidFill>
                  <a:srgbClr val="7030A0"/>
                </a:solidFill>
              </a:rPr>
              <a:t>IBM</a:t>
            </a:r>
            <a:r>
              <a:rPr sz="1400" b="1" spc="229" dirty="0">
                <a:solidFill>
                  <a:srgbClr val="7030A0"/>
                </a:solidFill>
              </a:rPr>
              <a:t> </a:t>
            </a:r>
            <a:r>
              <a:rPr sz="1400" b="1" spc="-9" dirty="0">
                <a:solidFill>
                  <a:srgbClr val="7030A0"/>
                </a:solidFill>
              </a:rPr>
              <a:t>Chairman’s</a:t>
            </a:r>
            <a:r>
              <a:rPr sz="1400" b="1" spc="229" dirty="0">
                <a:solidFill>
                  <a:srgbClr val="7030A0"/>
                </a:solidFill>
              </a:rPr>
              <a:t> </a:t>
            </a:r>
            <a:r>
              <a:rPr sz="1400" b="1" spc="-5" dirty="0">
                <a:solidFill>
                  <a:srgbClr val="7030A0"/>
                </a:solidFill>
              </a:rPr>
              <a:t>famous </a:t>
            </a:r>
            <a:r>
              <a:rPr sz="1400" b="1" spc="-333" dirty="0">
                <a:solidFill>
                  <a:srgbClr val="7030A0"/>
                </a:solidFill>
              </a:rPr>
              <a:t> </a:t>
            </a:r>
            <a:r>
              <a:rPr sz="1400" b="1" spc="-5" dirty="0">
                <a:solidFill>
                  <a:srgbClr val="7030A0"/>
                </a:solidFill>
              </a:rPr>
              <a:t>quote</a:t>
            </a:r>
            <a:r>
              <a:rPr sz="1400" b="1" spc="-9" dirty="0">
                <a:solidFill>
                  <a:srgbClr val="7030A0"/>
                </a:solidFill>
              </a:rPr>
              <a:t> </a:t>
            </a:r>
            <a:r>
              <a:rPr sz="1400" b="1" dirty="0">
                <a:solidFill>
                  <a:srgbClr val="7030A0"/>
                </a:solidFill>
              </a:rPr>
              <a:t>in</a:t>
            </a:r>
            <a:r>
              <a:rPr sz="1400" b="1" spc="-9" dirty="0">
                <a:solidFill>
                  <a:srgbClr val="7030A0"/>
                </a:solidFill>
              </a:rPr>
              <a:t> </a:t>
            </a:r>
            <a:r>
              <a:rPr sz="1400" b="1" spc="-5" dirty="0">
                <a:solidFill>
                  <a:srgbClr val="7030A0"/>
                </a:solidFill>
              </a:rPr>
              <a:t>1943: “</a:t>
            </a:r>
            <a:r>
              <a:rPr sz="1400" b="1" i="1" spc="-5" dirty="0">
                <a:solidFill>
                  <a:srgbClr val="7030A0"/>
                </a:solidFill>
                <a:latin typeface="Arial"/>
                <a:cs typeface="Arial"/>
              </a:rPr>
              <a:t>there</a:t>
            </a:r>
            <a:r>
              <a:rPr sz="1400" b="1" i="1" spc="-9" dirty="0">
                <a:solidFill>
                  <a:srgbClr val="7030A0"/>
                </a:solidFill>
                <a:latin typeface="Arial"/>
                <a:cs typeface="Arial"/>
              </a:rPr>
              <a:t> </a:t>
            </a:r>
            <a:r>
              <a:rPr sz="1400" b="1" i="1" dirty="0">
                <a:solidFill>
                  <a:srgbClr val="7030A0"/>
                </a:solidFill>
                <a:latin typeface="Arial"/>
                <a:cs typeface="Arial"/>
              </a:rPr>
              <a:t>is</a:t>
            </a:r>
            <a:r>
              <a:rPr sz="1400" b="1" i="1" spc="-5" dirty="0">
                <a:solidFill>
                  <a:srgbClr val="7030A0"/>
                </a:solidFill>
                <a:latin typeface="Arial"/>
                <a:cs typeface="Arial"/>
              </a:rPr>
              <a:t> </a:t>
            </a:r>
            <a:r>
              <a:rPr sz="1400" b="1" i="1" dirty="0">
                <a:solidFill>
                  <a:srgbClr val="7030A0"/>
                </a:solidFill>
                <a:latin typeface="Arial"/>
                <a:cs typeface="Arial"/>
              </a:rPr>
              <a:t>a</a:t>
            </a:r>
            <a:r>
              <a:rPr sz="1400" b="1" i="1" spc="-9" dirty="0">
                <a:solidFill>
                  <a:srgbClr val="7030A0"/>
                </a:solidFill>
                <a:latin typeface="Arial"/>
                <a:cs typeface="Arial"/>
              </a:rPr>
              <a:t> </a:t>
            </a:r>
            <a:r>
              <a:rPr sz="1400" b="1" i="1" spc="-5" dirty="0">
                <a:solidFill>
                  <a:srgbClr val="7030A0"/>
                </a:solidFill>
                <a:latin typeface="Arial"/>
                <a:cs typeface="Arial"/>
              </a:rPr>
              <a:t>world market for</a:t>
            </a:r>
            <a:r>
              <a:rPr sz="1400" b="1" i="1" spc="-9" dirty="0">
                <a:solidFill>
                  <a:srgbClr val="7030A0"/>
                </a:solidFill>
                <a:latin typeface="Arial"/>
                <a:cs typeface="Arial"/>
              </a:rPr>
              <a:t> </a:t>
            </a:r>
            <a:r>
              <a:rPr sz="1400" b="1" i="1" spc="-5" dirty="0">
                <a:solidFill>
                  <a:srgbClr val="7030A0"/>
                </a:solidFill>
                <a:latin typeface="Arial"/>
                <a:cs typeface="Arial"/>
              </a:rPr>
              <a:t>maybe</a:t>
            </a:r>
            <a:r>
              <a:rPr sz="1400" b="1" i="1" spc="-9" dirty="0">
                <a:solidFill>
                  <a:srgbClr val="7030A0"/>
                </a:solidFill>
                <a:latin typeface="Arial"/>
                <a:cs typeface="Arial"/>
              </a:rPr>
              <a:t> </a:t>
            </a:r>
            <a:r>
              <a:rPr sz="1400" b="1" i="1" spc="-5" dirty="0">
                <a:solidFill>
                  <a:srgbClr val="7030A0"/>
                </a:solidFill>
                <a:latin typeface="Arial"/>
                <a:cs typeface="Arial"/>
              </a:rPr>
              <a:t>five</a:t>
            </a:r>
            <a:r>
              <a:rPr sz="1400" b="1" i="1" spc="-9" dirty="0">
                <a:solidFill>
                  <a:srgbClr val="7030A0"/>
                </a:solidFill>
                <a:latin typeface="Arial"/>
                <a:cs typeface="Arial"/>
              </a:rPr>
              <a:t> </a:t>
            </a:r>
            <a:r>
              <a:rPr sz="1400" b="1" i="1" spc="-5" dirty="0">
                <a:solidFill>
                  <a:srgbClr val="7030A0"/>
                </a:solidFill>
                <a:latin typeface="Arial"/>
                <a:cs typeface="Arial"/>
              </a:rPr>
              <a:t>computers </a:t>
            </a:r>
            <a:r>
              <a:rPr sz="1400" b="1" i="1" dirty="0">
                <a:solidFill>
                  <a:srgbClr val="7030A0"/>
                </a:solidFill>
                <a:latin typeface="Arial"/>
                <a:cs typeface="Arial"/>
              </a:rPr>
              <a:t>in</a:t>
            </a:r>
            <a:r>
              <a:rPr sz="1400" b="1" i="1" spc="-9" dirty="0">
                <a:solidFill>
                  <a:srgbClr val="7030A0"/>
                </a:solidFill>
                <a:latin typeface="Arial"/>
                <a:cs typeface="Arial"/>
              </a:rPr>
              <a:t> </a:t>
            </a:r>
            <a:r>
              <a:rPr sz="1400" b="1" i="1" spc="-5" dirty="0">
                <a:solidFill>
                  <a:srgbClr val="7030A0"/>
                </a:solidFill>
                <a:latin typeface="Arial"/>
                <a:cs typeface="Arial"/>
              </a:rPr>
              <a:t>the</a:t>
            </a:r>
            <a:r>
              <a:rPr sz="1400" b="1" i="1" spc="-9" dirty="0">
                <a:solidFill>
                  <a:srgbClr val="7030A0"/>
                </a:solidFill>
                <a:latin typeface="Arial"/>
                <a:cs typeface="Arial"/>
              </a:rPr>
              <a:t> </a:t>
            </a:r>
            <a:r>
              <a:rPr sz="1400" b="1" i="1" spc="-5" dirty="0">
                <a:solidFill>
                  <a:srgbClr val="7030A0"/>
                </a:solidFill>
                <a:latin typeface="Arial"/>
                <a:cs typeface="Arial"/>
              </a:rPr>
              <a:t>future.”</a:t>
            </a:r>
            <a:endParaRPr sz="1400" b="1" dirty="0">
              <a:solidFill>
                <a:srgbClr val="7030A0"/>
              </a:solidFill>
              <a:latin typeface="Arial"/>
              <a:cs typeface="Arial"/>
            </a:endParaRPr>
          </a:p>
          <a:p>
            <a:pPr marL="13716" marR="4572">
              <a:spcBef>
                <a:spcPts val="600"/>
              </a:spcBef>
            </a:pPr>
            <a:r>
              <a:rPr sz="2400" spc="-5" dirty="0"/>
              <a:t>The</a:t>
            </a:r>
            <a:r>
              <a:rPr sz="2400" spc="54" dirty="0"/>
              <a:t> </a:t>
            </a:r>
            <a:r>
              <a:rPr sz="2400" spc="-5" dirty="0"/>
              <a:t>reality</a:t>
            </a:r>
            <a:r>
              <a:rPr sz="2400" spc="63" dirty="0"/>
              <a:t> </a:t>
            </a:r>
            <a:r>
              <a:rPr sz="2400" dirty="0"/>
              <a:t>is</a:t>
            </a:r>
            <a:r>
              <a:rPr sz="2400" spc="63" dirty="0"/>
              <a:t> </a:t>
            </a:r>
            <a:r>
              <a:rPr sz="2400" spc="-5" dirty="0"/>
              <a:t>that</a:t>
            </a:r>
            <a:r>
              <a:rPr sz="2400" spc="59" dirty="0"/>
              <a:t> </a:t>
            </a:r>
            <a:r>
              <a:rPr sz="2400" spc="-5" dirty="0"/>
              <a:t>forecasting</a:t>
            </a:r>
            <a:r>
              <a:rPr sz="2400" spc="59" dirty="0"/>
              <a:t> </a:t>
            </a:r>
            <a:r>
              <a:rPr sz="2400" dirty="0"/>
              <a:t>is</a:t>
            </a:r>
            <a:r>
              <a:rPr sz="2400" spc="63" dirty="0"/>
              <a:t> </a:t>
            </a:r>
            <a:r>
              <a:rPr sz="2400" dirty="0"/>
              <a:t>a</a:t>
            </a:r>
            <a:r>
              <a:rPr sz="2400" spc="59" dirty="0"/>
              <a:t> </a:t>
            </a:r>
            <a:r>
              <a:rPr sz="2400" spc="-5" dirty="0"/>
              <a:t>really</a:t>
            </a:r>
            <a:r>
              <a:rPr sz="2400" spc="59" dirty="0"/>
              <a:t> </a:t>
            </a:r>
            <a:r>
              <a:rPr sz="2400" spc="-5" dirty="0"/>
              <a:t>tough</a:t>
            </a:r>
            <a:r>
              <a:rPr sz="2400" spc="59" dirty="0"/>
              <a:t> </a:t>
            </a:r>
            <a:r>
              <a:rPr sz="2400" spc="-5" dirty="0"/>
              <a:t>task,</a:t>
            </a:r>
            <a:r>
              <a:rPr sz="2400" spc="63" dirty="0"/>
              <a:t> </a:t>
            </a:r>
            <a:r>
              <a:rPr sz="2400" spc="-5" dirty="0"/>
              <a:t>and</a:t>
            </a:r>
            <a:r>
              <a:rPr sz="2400" spc="59" dirty="0"/>
              <a:t> </a:t>
            </a:r>
            <a:r>
              <a:rPr sz="2400" spc="-5" dirty="0"/>
              <a:t>you</a:t>
            </a:r>
            <a:r>
              <a:rPr sz="2400" spc="59" dirty="0"/>
              <a:t> </a:t>
            </a:r>
            <a:r>
              <a:rPr sz="2400" spc="-5" dirty="0"/>
              <a:t>can</a:t>
            </a:r>
            <a:r>
              <a:rPr sz="2400" spc="59" dirty="0"/>
              <a:t> </a:t>
            </a:r>
            <a:r>
              <a:rPr sz="2400" spc="-5" dirty="0"/>
              <a:t>do</a:t>
            </a:r>
            <a:r>
              <a:rPr sz="2400" spc="54" dirty="0"/>
              <a:t> </a:t>
            </a:r>
            <a:r>
              <a:rPr sz="2400" spc="-5" dirty="0"/>
              <a:t>really</a:t>
            </a:r>
            <a:r>
              <a:rPr sz="2400" spc="63" dirty="0"/>
              <a:t> </a:t>
            </a:r>
            <a:r>
              <a:rPr sz="2400" spc="-5" dirty="0"/>
              <a:t>bad,</a:t>
            </a:r>
            <a:r>
              <a:rPr sz="2400" spc="63" dirty="0"/>
              <a:t> </a:t>
            </a:r>
            <a:r>
              <a:rPr sz="2400" spc="-5" dirty="0"/>
              <a:t>just </a:t>
            </a:r>
            <a:r>
              <a:rPr sz="2400" spc="-436" dirty="0"/>
              <a:t> </a:t>
            </a:r>
            <a:r>
              <a:rPr sz="2400" dirty="0"/>
              <a:t>like</a:t>
            </a:r>
            <a:r>
              <a:rPr sz="2400" spc="-9" dirty="0"/>
              <a:t> </a:t>
            </a:r>
            <a:r>
              <a:rPr sz="2400" dirty="0"/>
              <a:t>in</a:t>
            </a:r>
            <a:r>
              <a:rPr sz="2400" spc="-5" dirty="0"/>
              <a:t> this cartoon..</a:t>
            </a:r>
            <a:endParaRPr lang="en-IN" sz="2400" spc="-5" dirty="0"/>
          </a:p>
          <a:p>
            <a:pPr marL="13716" marR="4572">
              <a:spcBef>
                <a:spcPts val="600"/>
              </a:spcBef>
            </a:pPr>
            <a:r>
              <a:rPr lang="en-GB" sz="2400" spc="-5" dirty="0"/>
              <a:t>But we can do definitely better  using quantitative methods.. and  common sense! </a:t>
            </a:r>
          </a:p>
          <a:p>
            <a:pPr marL="13716" marR="4572">
              <a:spcBef>
                <a:spcPts val="600"/>
              </a:spcBef>
            </a:pPr>
            <a:r>
              <a:rPr lang="en-GB" sz="2400" spc="-5" dirty="0"/>
              <a:t>GOAL: Reduce uncertainty and  improve the accuracy of our  forecasts</a:t>
            </a:r>
          </a:p>
        </p:txBody>
      </p:sp>
    </p:spTree>
    <p:extLst>
      <p:ext uri="{BB962C8B-B14F-4D97-AF65-F5344CB8AC3E}">
        <p14:creationId xmlns:p14="http://schemas.microsoft.com/office/powerpoint/2010/main" val="81925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430" rIns="0" bIns="0" rtlCol="0" anchor="ctr">
            <a:spAutoFit/>
          </a:bodyPr>
          <a:lstStyle/>
          <a:p>
            <a:pPr marL="11430">
              <a:spcBef>
                <a:spcPts val="90"/>
              </a:spcBef>
            </a:pPr>
            <a:r>
              <a:rPr dirty="0"/>
              <a:t>Def</a:t>
            </a:r>
            <a:r>
              <a:rPr spc="-5" dirty="0"/>
              <a:t>ini</a:t>
            </a:r>
            <a:r>
              <a:rPr dirty="0"/>
              <a:t>t</a:t>
            </a:r>
            <a:r>
              <a:rPr spc="-5" dirty="0"/>
              <a:t>io</a:t>
            </a:r>
            <a:r>
              <a:rPr dirty="0"/>
              <a:t>n</a:t>
            </a:r>
          </a:p>
        </p:txBody>
      </p:sp>
      <p:sp>
        <p:nvSpPr>
          <p:cNvPr id="8" name="Content Placeholder 7"/>
          <p:cNvSpPr>
            <a:spLocks noGrp="1"/>
          </p:cNvSpPr>
          <p:nvPr>
            <p:ph idx="1"/>
          </p:nvPr>
        </p:nvSpPr>
        <p:spPr>
          <a:xfrm>
            <a:off x="322152" y="1234076"/>
            <a:ext cx="8246070" cy="1165546"/>
          </a:xfrm>
          <a:solidFill>
            <a:schemeClr val="bg2"/>
          </a:solidFill>
        </p:spPr>
        <p:txBody>
          <a:bodyPr>
            <a:normAutofit lnSpcReduction="10000"/>
          </a:bodyPr>
          <a:lstStyle/>
          <a:p>
            <a:r>
              <a:rPr lang="en-GB" sz="1800" b="1" spc="-5" dirty="0">
                <a:solidFill>
                  <a:srgbClr val="FF645C"/>
                </a:solidFill>
                <a:latin typeface="Arial"/>
                <a:cs typeface="Arial"/>
              </a:rPr>
              <a:t>General</a:t>
            </a:r>
            <a:r>
              <a:rPr lang="en-GB" sz="1800" b="1" dirty="0">
                <a:solidFill>
                  <a:srgbClr val="FF645C"/>
                </a:solidFill>
                <a:latin typeface="Arial"/>
                <a:cs typeface="Arial"/>
              </a:rPr>
              <a:t> </a:t>
            </a:r>
            <a:r>
              <a:rPr lang="en-GB" sz="1800" b="1" spc="-5" dirty="0">
                <a:solidFill>
                  <a:srgbClr val="FF645C"/>
                </a:solidFill>
                <a:latin typeface="Arial"/>
                <a:cs typeface="Arial"/>
              </a:rPr>
              <a:t>definition:</a:t>
            </a:r>
            <a:r>
              <a:rPr lang="en-GB" sz="1800" b="1" dirty="0">
                <a:solidFill>
                  <a:srgbClr val="FF645C"/>
                </a:solidFill>
                <a:latin typeface="Arial"/>
                <a:cs typeface="Arial"/>
              </a:rPr>
              <a:t> </a:t>
            </a:r>
            <a:r>
              <a:rPr lang="en-GB" sz="1800" b="1" dirty="0">
                <a:solidFill>
                  <a:srgbClr val="3E3A39"/>
                </a:solidFill>
                <a:latin typeface="Arial"/>
                <a:cs typeface="Arial"/>
              </a:rPr>
              <a:t>“A</a:t>
            </a:r>
            <a:r>
              <a:rPr lang="en-GB" sz="1800" b="1" spc="5" dirty="0">
                <a:solidFill>
                  <a:srgbClr val="3E3A39"/>
                </a:solidFill>
                <a:latin typeface="Arial"/>
                <a:cs typeface="Arial"/>
              </a:rPr>
              <a:t> </a:t>
            </a:r>
            <a:r>
              <a:rPr lang="en-GB" sz="1800" b="1" spc="-5" dirty="0">
                <a:solidFill>
                  <a:srgbClr val="3E3A39"/>
                </a:solidFill>
                <a:latin typeface="Arial"/>
                <a:cs typeface="Arial"/>
              </a:rPr>
              <a:t>time</a:t>
            </a:r>
            <a:r>
              <a:rPr lang="en-GB" sz="1800" b="1" dirty="0">
                <a:solidFill>
                  <a:srgbClr val="3E3A39"/>
                </a:solidFill>
                <a:latin typeface="Arial"/>
                <a:cs typeface="Arial"/>
              </a:rPr>
              <a:t> </a:t>
            </a:r>
            <a:r>
              <a:rPr lang="en-GB" sz="1800" b="1" spc="-5" dirty="0">
                <a:solidFill>
                  <a:srgbClr val="3E3A39"/>
                </a:solidFill>
                <a:latin typeface="Arial"/>
                <a:cs typeface="Arial"/>
              </a:rPr>
              <a:t>series</a:t>
            </a:r>
            <a:r>
              <a:rPr lang="en-GB" sz="1800" b="1" dirty="0">
                <a:solidFill>
                  <a:srgbClr val="3E3A39"/>
                </a:solidFill>
                <a:latin typeface="Arial"/>
                <a:cs typeface="Arial"/>
              </a:rPr>
              <a:t> </a:t>
            </a:r>
            <a:r>
              <a:rPr lang="en-GB" sz="1800" b="1" spc="-5" dirty="0">
                <a:solidFill>
                  <a:srgbClr val="3E3A39"/>
                </a:solidFill>
                <a:latin typeface="Arial"/>
                <a:cs typeface="Arial"/>
              </a:rPr>
              <a:t>is</a:t>
            </a:r>
            <a:r>
              <a:rPr lang="en-GB" sz="1800" b="1" dirty="0">
                <a:solidFill>
                  <a:srgbClr val="3E3A39"/>
                </a:solidFill>
                <a:latin typeface="Arial"/>
                <a:cs typeface="Arial"/>
              </a:rPr>
              <a:t> a</a:t>
            </a:r>
            <a:r>
              <a:rPr lang="en-GB" sz="1800" b="1" spc="5" dirty="0">
                <a:solidFill>
                  <a:srgbClr val="3E3A39"/>
                </a:solidFill>
                <a:latin typeface="Arial"/>
                <a:cs typeface="Arial"/>
              </a:rPr>
              <a:t> </a:t>
            </a:r>
            <a:r>
              <a:rPr lang="en-GB" sz="1800" b="1" spc="-5" dirty="0">
                <a:solidFill>
                  <a:srgbClr val="3E3A39"/>
                </a:solidFill>
                <a:latin typeface="Arial"/>
                <a:cs typeface="Arial"/>
              </a:rPr>
              <a:t>collection</a:t>
            </a:r>
            <a:r>
              <a:rPr lang="en-GB" sz="1800" b="1" dirty="0">
                <a:solidFill>
                  <a:srgbClr val="3E3A39"/>
                </a:solidFill>
                <a:latin typeface="Arial"/>
                <a:cs typeface="Arial"/>
              </a:rPr>
              <a:t> of</a:t>
            </a:r>
            <a:r>
              <a:rPr lang="en-GB" sz="1800" b="1" spc="5" dirty="0">
                <a:solidFill>
                  <a:srgbClr val="3E3A39"/>
                </a:solidFill>
                <a:latin typeface="Arial"/>
                <a:cs typeface="Arial"/>
              </a:rPr>
              <a:t> </a:t>
            </a:r>
            <a:r>
              <a:rPr lang="en-GB" sz="1800" b="1" spc="-5" dirty="0">
                <a:solidFill>
                  <a:srgbClr val="3E3A39"/>
                </a:solidFill>
                <a:latin typeface="Arial"/>
                <a:cs typeface="Arial"/>
              </a:rPr>
              <a:t>observations</a:t>
            </a:r>
            <a:r>
              <a:rPr lang="en-GB" sz="1800" b="1" dirty="0">
                <a:solidFill>
                  <a:srgbClr val="3E3A39"/>
                </a:solidFill>
                <a:latin typeface="Arial"/>
                <a:cs typeface="Arial"/>
              </a:rPr>
              <a:t> </a:t>
            </a:r>
            <a:r>
              <a:rPr lang="en-GB" sz="1800" b="1" spc="-5" dirty="0">
                <a:solidFill>
                  <a:srgbClr val="3E3A39"/>
                </a:solidFill>
                <a:latin typeface="Arial"/>
                <a:cs typeface="Arial"/>
              </a:rPr>
              <a:t>made </a:t>
            </a:r>
            <a:r>
              <a:rPr lang="en-GB" sz="1800" b="1" dirty="0">
                <a:solidFill>
                  <a:srgbClr val="3E3A39"/>
                </a:solidFill>
                <a:latin typeface="Arial"/>
                <a:cs typeface="Arial"/>
              </a:rPr>
              <a:t> </a:t>
            </a:r>
            <a:r>
              <a:rPr lang="en-GB" sz="1800" b="1" spc="-5" dirty="0">
                <a:solidFill>
                  <a:srgbClr val="3E3A39"/>
                </a:solidFill>
                <a:latin typeface="Arial"/>
                <a:cs typeface="Arial"/>
              </a:rPr>
              <a:t>sequentially</a:t>
            </a:r>
            <a:r>
              <a:rPr lang="en-GB" sz="1800" b="1" dirty="0">
                <a:solidFill>
                  <a:srgbClr val="3E3A39"/>
                </a:solidFill>
                <a:latin typeface="Arial"/>
                <a:cs typeface="Arial"/>
              </a:rPr>
              <a:t> through</a:t>
            </a:r>
            <a:r>
              <a:rPr lang="en-GB" sz="1800" b="1" spc="5" dirty="0">
                <a:solidFill>
                  <a:srgbClr val="3E3A39"/>
                </a:solidFill>
                <a:latin typeface="Arial"/>
                <a:cs typeface="Arial"/>
              </a:rPr>
              <a:t> </a:t>
            </a:r>
            <a:r>
              <a:rPr lang="en-GB" sz="1800" b="1" spc="-5" dirty="0">
                <a:solidFill>
                  <a:srgbClr val="3E3A39"/>
                </a:solidFill>
                <a:latin typeface="Arial"/>
                <a:cs typeface="Arial"/>
              </a:rPr>
              <a:t>time,</a:t>
            </a:r>
            <a:r>
              <a:rPr lang="en-GB" sz="1800" b="1" dirty="0">
                <a:solidFill>
                  <a:srgbClr val="3E3A39"/>
                </a:solidFill>
                <a:latin typeface="Arial"/>
                <a:cs typeface="Arial"/>
              </a:rPr>
              <a:t> </a:t>
            </a:r>
            <a:r>
              <a:rPr lang="en-GB" sz="1800" b="1" spc="-5" dirty="0">
                <a:solidFill>
                  <a:srgbClr val="3E3A39"/>
                </a:solidFill>
                <a:latin typeface="Arial"/>
                <a:cs typeface="Arial"/>
              </a:rPr>
              <a:t>whose</a:t>
            </a:r>
            <a:r>
              <a:rPr lang="en-GB" sz="1800" b="1" dirty="0">
                <a:solidFill>
                  <a:srgbClr val="3E3A39"/>
                </a:solidFill>
                <a:latin typeface="Arial"/>
                <a:cs typeface="Arial"/>
              </a:rPr>
              <a:t> </a:t>
            </a:r>
            <a:r>
              <a:rPr lang="en-GB" sz="1800" b="1" spc="-5" dirty="0">
                <a:solidFill>
                  <a:srgbClr val="3E3A39"/>
                </a:solidFill>
                <a:latin typeface="Arial"/>
                <a:cs typeface="Arial"/>
              </a:rPr>
              <a:t>dynamics</a:t>
            </a:r>
            <a:r>
              <a:rPr lang="en-GB" sz="1800" b="1" dirty="0">
                <a:solidFill>
                  <a:srgbClr val="3E3A39"/>
                </a:solidFill>
                <a:latin typeface="Arial"/>
                <a:cs typeface="Arial"/>
              </a:rPr>
              <a:t> </a:t>
            </a:r>
            <a:r>
              <a:rPr lang="en-GB" sz="1800" b="1" spc="-5" dirty="0">
                <a:solidFill>
                  <a:srgbClr val="3E3A39"/>
                </a:solidFill>
                <a:latin typeface="Arial"/>
                <a:cs typeface="Arial"/>
              </a:rPr>
              <a:t>is</a:t>
            </a:r>
            <a:r>
              <a:rPr lang="en-GB" sz="1800" b="1" dirty="0">
                <a:solidFill>
                  <a:srgbClr val="3E3A39"/>
                </a:solidFill>
                <a:latin typeface="Arial"/>
                <a:cs typeface="Arial"/>
              </a:rPr>
              <a:t> </a:t>
            </a:r>
            <a:r>
              <a:rPr lang="en-GB" sz="1800" b="1" spc="-5" dirty="0">
                <a:solidFill>
                  <a:srgbClr val="3E3A39"/>
                </a:solidFill>
                <a:latin typeface="Arial"/>
                <a:cs typeface="Arial"/>
              </a:rPr>
              <a:t>often</a:t>
            </a:r>
            <a:r>
              <a:rPr lang="en-GB" sz="1800" b="1" dirty="0">
                <a:solidFill>
                  <a:srgbClr val="3E3A39"/>
                </a:solidFill>
                <a:latin typeface="Arial"/>
                <a:cs typeface="Arial"/>
              </a:rPr>
              <a:t> </a:t>
            </a:r>
            <a:r>
              <a:rPr lang="en-GB" sz="1800" b="1" spc="-5" dirty="0">
                <a:solidFill>
                  <a:srgbClr val="3E3A39"/>
                </a:solidFill>
                <a:latin typeface="Arial"/>
                <a:cs typeface="Arial"/>
              </a:rPr>
              <a:t>characterized</a:t>
            </a:r>
            <a:r>
              <a:rPr lang="en-GB" sz="1800" b="1" dirty="0">
                <a:solidFill>
                  <a:srgbClr val="3E3A39"/>
                </a:solidFill>
                <a:latin typeface="Arial"/>
                <a:cs typeface="Arial"/>
              </a:rPr>
              <a:t> by </a:t>
            </a:r>
            <a:r>
              <a:rPr lang="en-GB" sz="1800" b="1" spc="5" dirty="0">
                <a:solidFill>
                  <a:srgbClr val="3E3A39"/>
                </a:solidFill>
                <a:latin typeface="Arial"/>
                <a:cs typeface="Arial"/>
              </a:rPr>
              <a:t> </a:t>
            </a:r>
            <a:r>
              <a:rPr lang="en-GB" sz="1800" b="1" spc="-5" dirty="0">
                <a:solidFill>
                  <a:srgbClr val="3E3A39"/>
                </a:solidFill>
                <a:latin typeface="Arial"/>
                <a:cs typeface="Arial"/>
              </a:rPr>
              <a:t>short/long period fluctuations (seasonality and cycles) and/or long period </a:t>
            </a:r>
            <a:r>
              <a:rPr lang="en-GB" sz="1800" b="1" dirty="0">
                <a:solidFill>
                  <a:srgbClr val="3E3A39"/>
                </a:solidFill>
                <a:latin typeface="Arial"/>
                <a:cs typeface="Arial"/>
              </a:rPr>
              <a:t> </a:t>
            </a:r>
            <a:r>
              <a:rPr lang="en-GB" sz="1800" b="1" spc="-5" dirty="0">
                <a:solidFill>
                  <a:srgbClr val="3E3A39"/>
                </a:solidFill>
                <a:latin typeface="Arial"/>
                <a:cs typeface="Arial"/>
              </a:rPr>
              <a:t>direction (trend)”</a:t>
            </a:r>
            <a:endParaRPr lang="en-GB" sz="1800" dirty="0">
              <a:latin typeface="Arial"/>
              <a:cs typeface="Arial"/>
            </a:endParaRPr>
          </a:p>
        </p:txBody>
      </p:sp>
      <p:sp>
        <p:nvSpPr>
          <p:cNvPr id="4" name="object 4"/>
          <p:cNvSpPr txBox="1"/>
          <p:nvPr/>
        </p:nvSpPr>
        <p:spPr>
          <a:xfrm>
            <a:off x="494809" y="2678449"/>
            <a:ext cx="8154381" cy="498855"/>
          </a:xfrm>
          <a:prstGeom prst="rect">
            <a:avLst/>
          </a:prstGeom>
          <a:solidFill>
            <a:schemeClr val="accent1">
              <a:lumMod val="20000"/>
              <a:lumOff val="80000"/>
            </a:schemeClr>
          </a:solidFill>
        </p:spPr>
        <p:txBody>
          <a:bodyPr vert="horz" wrap="square" lIns="0" tIns="11430" rIns="0" bIns="0" rtlCol="0">
            <a:spAutoFit/>
          </a:bodyPr>
          <a:lstStyle/>
          <a:p>
            <a:pPr marL="34290">
              <a:lnSpc>
                <a:spcPts val="1913"/>
              </a:lnSpc>
              <a:spcBef>
                <a:spcPts val="90"/>
              </a:spcBef>
              <a:tabLst>
                <a:tab pos="630365" algn="l"/>
                <a:tab pos="1924241" algn="l"/>
                <a:tab pos="2440305" algn="l"/>
                <a:tab pos="2796921" algn="l"/>
                <a:tab pos="3667316" algn="l"/>
                <a:tab pos="4012502" algn="l"/>
              </a:tabLst>
            </a:pPr>
            <a:r>
              <a:rPr spc="-5" dirty="0">
                <a:solidFill>
                  <a:srgbClr val="3E3A39"/>
                </a:solidFill>
                <a:latin typeface="Arial MT"/>
                <a:cs typeface="Arial MT"/>
              </a:rPr>
              <a:t>Su</a:t>
            </a:r>
            <a:r>
              <a:rPr dirty="0">
                <a:solidFill>
                  <a:srgbClr val="3E3A39"/>
                </a:solidFill>
                <a:latin typeface="Arial MT"/>
                <a:cs typeface="Arial MT"/>
              </a:rPr>
              <a:t>ch	</a:t>
            </a:r>
            <a:r>
              <a:rPr spc="-5" dirty="0">
                <a:solidFill>
                  <a:srgbClr val="3E3A39"/>
                </a:solidFill>
                <a:latin typeface="Arial MT"/>
                <a:cs typeface="Arial MT"/>
              </a:rPr>
              <a:t>ob</a:t>
            </a:r>
            <a:r>
              <a:rPr dirty="0">
                <a:solidFill>
                  <a:srgbClr val="3E3A39"/>
                </a:solidFill>
                <a:latin typeface="Arial MT"/>
                <a:cs typeface="Arial MT"/>
              </a:rPr>
              <a:t>s</a:t>
            </a:r>
            <a:r>
              <a:rPr spc="-5" dirty="0">
                <a:solidFill>
                  <a:srgbClr val="3E3A39"/>
                </a:solidFill>
                <a:latin typeface="Arial MT"/>
                <a:cs typeface="Arial MT"/>
              </a:rPr>
              <a:t>e</a:t>
            </a:r>
            <a:r>
              <a:rPr dirty="0">
                <a:solidFill>
                  <a:srgbClr val="3E3A39"/>
                </a:solidFill>
                <a:latin typeface="Arial MT"/>
                <a:cs typeface="Arial MT"/>
              </a:rPr>
              <a:t>rv</a:t>
            </a:r>
            <a:r>
              <a:rPr spc="-5" dirty="0">
                <a:solidFill>
                  <a:srgbClr val="3E3A39"/>
                </a:solidFill>
                <a:latin typeface="Arial MT"/>
                <a:cs typeface="Arial MT"/>
              </a:rPr>
              <a:t>at</a:t>
            </a:r>
            <a:r>
              <a:rPr dirty="0">
                <a:solidFill>
                  <a:srgbClr val="3E3A39"/>
                </a:solidFill>
                <a:latin typeface="Arial MT"/>
                <a:cs typeface="Arial MT"/>
              </a:rPr>
              <a:t>i</a:t>
            </a:r>
            <a:r>
              <a:rPr spc="-5" dirty="0">
                <a:solidFill>
                  <a:srgbClr val="3E3A39"/>
                </a:solidFill>
                <a:latin typeface="Arial MT"/>
                <a:cs typeface="Arial MT"/>
              </a:rPr>
              <a:t>on</a:t>
            </a:r>
            <a:r>
              <a:rPr dirty="0">
                <a:solidFill>
                  <a:srgbClr val="3E3A39"/>
                </a:solidFill>
                <a:latin typeface="Arial MT"/>
                <a:cs typeface="Arial MT"/>
              </a:rPr>
              <a:t>s	</a:t>
            </a:r>
            <a:r>
              <a:rPr lang="en-US" dirty="0">
                <a:solidFill>
                  <a:srgbClr val="3E3A39"/>
                </a:solidFill>
                <a:latin typeface="Arial MT"/>
                <a:cs typeface="Arial MT"/>
              </a:rPr>
              <a:t> </a:t>
            </a:r>
            <a:r>
              <a:rPr dirty="0">
                <a:solidFill>
                  <a:srgbClr val="3E3A39"/>
                </a:solidFill>
                <a:latin typeface="Arial MT"/>
                <a:cs typeface="Arial MT"/>
              </a:rPr>
              <a:t>m</a:t>
            </a:r>
            <a:r>
              <a:rPr spc="-5" dirty="0">
                <a:solidFill>
                  <a:srgbClr val="3E3A39"/>
                </a:solidFill>
                <a:latin typeface="Arial MT"/>
                <a:cs typeface="Arial MT"/>
              </a:rPr>
              <a:t>a</a:t>
            </a:r>
            <a:r>
              <a:rPr dirty="0">
                <a:solidFill>
                  <a:srgbClr val="3E3A39"/>
                </a:solidFill>
                <a:latin typeface="Arial MT"/>
                <a:cs typeface="Arial MT"/>
              </a:rPr>
              <a:t>y	</a:t>
            </a:r>
            <a:r>
              <a:rPr spc="-5" dirty="0">
                <a:solidFill>
                  <a:srgbClr val="3E3A39"/>
                </a:solidFill>
                <a:latin typeface="Arial MT"/>
                <a:cs typeface="Arial MT"/>
              </a:rPr>
              <a:t>b</a:t>
            </a:r>
            <a:r>
              <a:rPr dirty="0">
                <a:solidFill>
                  <a:srgbClr val="3E3A39"/>
                </a:solidFill>
                <a:latin typeface="Arial MT"/>
                <a:cs typeface="Arial MT"/>
              </a:rPr>
              <a:t>e	</a:t>
            </a:r>
            <a:r>
              <a:rPr spc="-5" dirty="0">
                <a:solidFill>
                  <a:srgbClr val="3E3A39"/>
                </a:solidFill>
                <a:latin typeface="Arial MT"/>
                <a:cs typeface="Arial MT"/>
              </a:rPr>
              <a:t>denote</a:t>
            </a:r>
            <a:r>
              <a:rPr dirty="0">
                <a:solidFill>
                  <a:srgbClr val="3E3A39"/>
                </a:solidFill>
                <a:latin typeface="Arial MT"/>
                <a:cs typeface="Arial MT"/>
              </a:rPr>
              <a:t>d	</a:t>
            </a:r>
            <a:r>
              <a:rPr spc="-5" dirty="0">
                <a:solidFill>
                  <a:srgbClr val="3E3A39"/>
                </a:solidFill>
                <a:latin typeface="Arial MT"/>
                <a:cs typeface="Arial MT"/>
              </a:rPr>
              <a:t>b</a:t>
            </a:r>
            <a:r>
              <a:rPr dirty="0">
                <a:solidFill>
                  <a:srgbClr val="3E3A39"/>
                </a:solidFill>
                <a:latin typeface="Arial MT"/>
                <a:cs typeface="Arial MT"/>
              </a:rPr>
              <a:t>y	</a:t>
            </a:r>
            <a:r>
              <a:rPr spc="-9" dirty="0">
                <a:solidFill>
                  <a:srgbClr val="FF0000"/>
                </a:solidFill>
                <a:latin typeface="Cambria Math"/>
                <a:cs typeface="Cambria Math"/>
              </a:rPr>
              <a:t>𝒀</a:t>
            </a:r>
            <a:r>
              <a:rPr baseline="-14957" dirty="0">
                <a:solidFill>
                  <a:srgbClr val="FF0000"/>
                </a:solidFill>
                <a:latin typeface="Cambria Math"/>
                <a:cs typeface="Cambria Math"/>
              </a:rPr>
              <a:t>𝟏 </a:t>
            </a:r>
            <a:r>
              <a:rPr spc="-122" baseline="-14957" dirty="0">
                <a:solidFill>
                  <a:srgbClr val="FF0000"/>
                </a:solidFill>
                <a:latin typeface="Cambria Math"/>
                <a:cs typeface="Cambria Math"/>
              </a:rPr>
              <a:t> </a:t>
            </a:r>
            <a:r>
              <a:rPr dirty="0">
                <a:solidFill>
                  <a:srgbClr val="FF0000"/>
                </a:solidFill>
                <a:latin typeface="Cambria Math"/>
                <a:cs typeface="Cambria Math"/>
              </a:rPr>
              <a:t>,</a:t>
            </a:r>
            <a:r>
              <a:rPr spc="-86" dirty="0">
                <a:solidFill>
                  <a:srgbClr val="FF0000"/>
                </a:solidFill>
                <a:latin typeface="Cambria Math"/>
                <a:cs typeface="Cambria Math"/>
              </a:rPr>
              <a:t> </a:t>
            </a:r>
            <a:r>
              <a:rPr spc="-9" dirty="0">
                <a:solidFill>
                  <a:srgbClr val="FF0000"/>
                </a:solidFill>
                <a:latin typeface="Cambria Math"/>
                <a:cs typeface="Cambria Math"/>
              </a:rPr>
              <a:t>𝒀</a:t>
            </a:r>
            <a:r>
              <a:rPr spc="108" baseline="-14957" dirty="0">
                <a:solidFill>
                  <a:srgbClr val="FF0000"/>
                </a:solidFill>
                <a:latin typeface="Cambria Math"/>
                <a:cs typeface="Cambria Math"/>
              </a:rPr>
              <a:t>𝟐</a:t>
            </a:r>
            <a:r>
              <a:rPr dirty="0">
                <a:solidFill>
                  <a:srgbClr val="FF0000"/>
                </a:solidFill>
                <a:latin typeface="Cambria Math"/>
                <a:cs typeface="Cambria Math"/>
              </a:rPr>
              <a:t>,</a:t>
            </a:r>
            <a:r>
              <a:rPr spc="-86" dirty="0">
                <a:solidFill>
                  <a:srgbClr val="FF0000"/>
                </a:solidFill>
                <a:latin typeface="Cambria Math"/>
                <a:cs typeface="Cambria Math"/>
              </a:rPr>
              <a:t> </a:t>
            </a:r>
            <a:r>
              <a:rPr spc="-9" dirty="0">
                <a:solidFill>
                  <a:srgbClr val="FF0000"/>
                </a:solidFill>
                <a:latin typeface="Cambria Math"/>
                <a:cs typeface="Cambria Math"/>
              </a:rPr>
              <a:t>𝒀</a:t>
            </a:r>
            <a:r>
              <a:rPr spc="108" baseline="-14957" dirty="0">
                <a:solidFill>
                  <a:srgbClr val="FF0000"/>
                </a:solidFill>
                <a:latin typeface="Cambria Math"/>
                <a:cs typeface="Cambria Math"/>
              </a:rPr>
              <a:t>𝟑</a:t>
            </a:r>
            <a:r>
              <a:rPr dirty="0">
                <a:solidFill>
                  <a:srgbClr val="FF0000"/>
                </a:solidFill>
                <a:latin typeface="Cambria Math"/>
                <a:cs typeface="Cambria Math"/>
              </a:rPr>
              <a:t>,</a:t>
            </a:r>
            <a:r>
              <a:rPr spc="-86" dirty="0">
                <a:solidFill>
                  <a:srgbClr val="FF0000"/>
                </a:solidFill>
                <a:latin typeface="Cambria Math"/>
                <a:cs typeface="Cambria Math"/>
              </a:rPr>
              <a:t> </a:t>
            </a:r>
            <a:r>
              <a:rPr dirty="0">
                <a:solidFill>
                  <a:srgbClr val="FF0000"/>
                </a:solidFill>
                <a:latin typeface="Cambria Math"/>
                <a:cs typeface="Cambria Math"/>
              </a:rPr>
              <a:t>… </a:t>
            </a:r>
            <a:r>
              <a:rPr spc="-90" dirty="0">
                <a:solidFill>
                  <a:srgbClr val="FF0000"/>
                </a:solidFill>
                <a:latin typeface="Cambria Math"/>
                <a:cs typeface="Cambria Math"/>
              </a:rPr>
              <a:t> </a:t>
            </a:r>
            <a:r>
              <a:rPr spc="-9" dirty="0">
                <a:solidFill>
                  <a:srgbClr val="FF0000"/>
                </a:solidFill>
                <a:latin typeface="Cambria Math"/>
                <a:cs typeface="Cambria Math"/>
              </a:rPr>
              <a:t>𝒀</a:t>
            </a:r>
            <a:r>
              <a:rPr spc="101" baseline="-14957" dirty="0">
                <a:solidFill>
                  <a:srgbClr val="FF0000"/>
                </a:solidFill>
                <a:latin typeface="Cambria Math"/>
                <a:cs typeface="Cambria Math"/>
              </a:rPr>
              <a:t>𝒕</a:t>
            </a:r>
            <a:r>
              <a:rPr dirty="0">
                <a:solidFill>
                  <a:srgbClr val="FF0000"/>
                </a:solidFill>
                <a:latin typeface="Cambria Math"/>
                <a:cs typeface="Cambria Math"/>
              </a:rPr>
              <a:t>,</a:t>
            </a:r>
            <a:r>
              <a:rPr spc="-86" dirty="0">
                <a:solidFill>
                  <a:srgbClr val="FF0000"/>
                </a:solidFill>
                <a:latin typeface="Cambria Math"/>
                <a:cs typeface="Cambria Math"/>
              </a:rPr>
              <a:t> </a:t>
            </a:r>
            <a:r>
              <a:rPr dirty="0">
                <a:solidFill>
                  <a:srgbClr val="FF0000"/>
                </a:solidFill>
                <a:latin typeface="Cambria Math"/>
                <a:cs typeface="Cambria Math"/>
              </a:rPr>
              <a:t>… </a:t>
            </a:r>
            <a:r>
              <a:rPr spc="-90" dirty="0">
                <a:solidFill>
                  <a:srgbClr val="FF0000"/>
                </a:solidFill>
                <a:latin typeface="Cambria Math"/>
                <a:cs typeface="Cambria Math"/>
              </a:rPr>
              <a:t> </a:t>
            </a:r>
            <a:r>
              <a:rPr dirty="0">
                <a:solidFill>
                  <a:srgbClr val="FF0000"/>
                </a:solidFill>
                <a:latin typeface="Cambria Math"/>
                <a:cs typeface="Cambria Math"/>
              </a:rPr>
              <a:t>,</a:t>
            </a:r>
            <a:r>
              <a:rPr spc="-86" dirty="0">
                <a:solidFill>
                  <a:srgbClr val="FF0000"/>
                </a:solidFill>
                <a:latin typeface="Cambria Math"/>
                <a:cs typeface="Cambria Math"/>
              </a:rPr>
              <a:t> </a:t>
            </a:r>
            <a:r>
              <a:rPr spc="-9" dirty="0">
                <a:solidFill>
                  <a:srgbClr val="FF0000"/>
                </a:solidFill>
                <a:latin typeface="Cambria Math"/>
                <a:cs typeface="Cambria Math"/>
              </a:rPr>
              <a:t>𝒀</a:t>
            </a:r>
            <a:r>
              <a:rPr baseline="-14957" dirty="0">
                <a:solidFill>
                  <a:srgbClr val="FF0000"/>
                </a:solidFill>
                <a:latin typeface="Cambria Math"/>
                <a:cs typeface="Cambria Math"/>
              </a:rPr>
              <a:t>𝑻</a:t>
            </a:r>
          </a:p>
          <a:p>
            <a:pPr marL="34290">
              <a:lnSpc>
                <a:spcPts val="1904"/>
              </a:lnSpc>
            </a:pPr>
            <a:r>
              <a:rPr spc="-5" dirty="0">
                <a:solidFill>
                  <a:srgbClr val="3E3A39"/>
                </a:solidFill>
                <a:latin typeface="Arial MT"/>
                <a:cs typeface="Arial MT"/>
              </a:rPr>
              <a:t>usually</a:t>
            </a:r>
            <a:r>
              <a:rPr spc="-9" dirty="0">
                <a:solidFill>
                  <a:srgbClr val="3E3A39"/>
                </a:solidFill>
                <a:latin typeface="Arial MT"/>
                <a:cs typeface="Arial MT"/>
              </a:rPr>
              <a:t> </a:t>
            </a:r>
            <a:r>
              <a:rPr spc="-5" dirty="0">
                <a:solidFill>
                  <a:srgbClr val="3E3A39"/>
                </a:solidFill>
                <a:latin typeface="Arial MT"/>
                <a:cs typeface="Arial MT"/>
              </a:rPr>
              <a:t>collected at discrete points </a:t>
            </a:r>
            <a:r>
              <a:rPr dirty="0">
                <a:solidFill>
                  <a:srgbClr val="3E3A39"/>
                </a:solidFill>
                <a:latin typeface="Arial MT"/>
                <a:cs typeface="Arial MT"/>
              </a:rPr>
              <a:t>in</a:t>
            </a:r>
            <a:r>
              <a:rPr spc="-5" dirty="0">
                <a:solidFill>
                  <a:srgbClr val="3E3A39"/>
                </a:solidFill>
                <a:latin typeface="Arial MT"/>
                <a:cs typeface="Arial MT"/>
              </a:rPr>
              <a:t> </a:t>
            </a:r>
            <a:r>
              <a:rPr spc="-5" dirty="0" err="1">
                <a:solidFill>
                  <a:srgbClr val="3E3A39"/>
                </a:solidFill>
                <a:latin typeface="Arial MT"/>
                <a:cs typeface="Arial MT"/>
              </a:rPr>
              <a:t>tim</a:t>
            </a:r>
            <a:r>
              <a:rPr lang="en-IN" spc="-5" dirty="0">
                <a:solidFill>
                  <a:srgbClr val="3E3A39"/>
                </a:solidFill>
                <a:latin typeface="Arial MT"/>
                <a:cs typeface="Arial MT"/>
              </a:rPr>
              <a:t>e                         </a:t>
            </a:r>
            <a:r>
              <a:rPr sz="1000" b="1" spc="-41" dirty="0">
                <a:solidFill>
                  <a:srgbClr val="FF0000"/>
                </a:solidFill>
                <a:latin typeface="Arial MT"/>
                <a:cs typeface="Arial MT"/>
              </a:rPr>
              <a:t>O</a:t>
            </a:r>
            <a:r>
              <a:rPr sz="1000" b="1" spc="-23" dirty="0">
                <a:solidFill>
                  <a:srgbClr val="FF0000"/>
                </a:solidFill>
                <a:latin typeface="Arial MT"/>
                <a:cs typeface="Arial MT"/>
              </a:rPr>
              <a:t>bse</a:t>
            </a:r>
            <a:r>
              <a:rPr sz="1000" b="1" spc="-18" dirty="0">
                <a:solidFill>
                  <a:srgbClr val="FF0000"/>
                </a:solidFill>
                <a:latin typeface="Arial MT"/>
                <a:cs typeface="Arial MT"/>
              </a:rPr>
              <a:t>r</a:t>
            </a:r>
            <a:r>
              <a:rPr sz="1000" b="1" spc="-23" dirty="0">
                <a:solidFill>
                  <a:srgbClr val="FF0000"/>
                </a:solidFill>
                <a:latin typeface="Arial MT"/>
                <a:cs typeface="Arial MT"/>
              </a:rPr>
              <a:t>va</a:t>
            </a:r>
            <a:r>
              <a:rPr sz="1000" b="1" spc="-18" dirty="0">
                <a:solidFill>
                  <a:srgbClr val="FF0000"/>
                </a:solidFill>
                <a:latin typeface="Arial MT"/>
                <a:cs typeface="Arial MT"/>
              </a:rPr>
              <a:t>t</a:t>
            </a:r>
            <a:r>
              <a:rPr sz="1000" b="1" spc="-9" dirty="0">
                <a:solidFill>
                  <a:srgbClr val="FF0000"/>
                </a:solidFill>
                <a:latin typeface="Arial MT"/>
                <a:cs typeface="Arial MT"/>
              </a:rPr>
              <a:t>i</a:t>
            </a:r>
            <a:r>
              <a:rPr sz="1000" b="1" spc="-23" dirty="0">
                <a:solidFill>
                  <a:srgbClr val="FF0000"/>
                </a:solidFill>
                <a:latin typeface="Arial MT"/>
                <a:cs typeface="Arial MT"/>
              </a:rPr>
              <a:t>o</a:t>
            </a:r>
            <a:r>
              <a:rPr sz="1000" b="1" dirty="0">
                <a:solidFill>
                  <a:srgbClr val="FF0000"/>
                </a:solidFill>
                <a:latin typeface="Arial MT"/>
                <a:cs typeface="Arial MT"/>
              </a:rPr>
              <a:t>n</a:t>
            </a:r>
            <a:r>
              <a:rPr sz="1000" b="1" spc="-41" dirty="0">
                <a:solidFill>
                  <a:srgbClr val="FF0000"/>
                </a:solidFill>
                <a:latin typeface="Arial MT"/>
                <a:cs typeface="Arial MT"/>
              </a:rPr>
              <a:t> </a:t>
            </a:r>
            <a:r>
              <a:rPr sz="1000" b="1" spc="-23" dirty="0">
                <a:solidFill>
                  <a:srgbClr val="FF0000"/>
                </a:solidFill>
                <a:latin typeface="Arial MT"/>
                <a:cs typeface="Arial MT"/>
              </a:rPr>
              <a:t>a</a:t>
            </a:r>
            <a:r>
              <a:rPr sz="1000" b="1" dirty="0">
                <a:solidFill>
                  <a:srgbClr val="FF0000"/>
                </a:solidFill>
                <a:latin typeface="Arial MT"/>
                <a:cs typeface="Arial MT"/>
              </a:rPr>
              <a:t>t</a:t>
            </a:r>
            <a:r>
              <a:rPr sz="1000" b="1" spc="-36" dirty="0">
                <a:solidFill>
                  <a:srgbClr val="FF0000"/>
                </a:solidFill>
                <a:latin typeface="Arial MT"/>
                <a:cs typeface="Arial MT"/>
              </a:rPr>
              <a:t> </a:t>
            </a:r>
            <a:r>
              <a:rPr sz="1000" b="1" spc="-18" dirty="0">
                <a:solidFill>
                  <a:srgbClr val="FF0000"/>
                </a:solidFill>
                <a:latin typeface="Arial MT"/>
                <a:cs typeface="Arial MT"/>
              </a:rPr>
              <a:t>t</a:t>
            </a:r>
            <a:r>
              <a:rPr sz="1000" b="1" spc="-9" dirty="0">
                <a:solidFill>
                  <a:srgbClr val="FF0000"/>
                </a:solidFill>
                <a:latin typeface="Arial MT"/>
                <a:cs typeface="Arial MT"/>
              </a:rPr>
              <a:t>i</a:t>
            </a:r>
            <a:r>
              <a:rPr sz="1000" b="1" spc="-41" dirty="0">
                <a:solidFill>
                  <a:srgbClr val="FF0000"/>
                </a:solidFill>
                <a:latin typeface="Arial MT"/>
                <a:cs typeface="Arial MT"/>
              </a:rPr>
              <a:t>m</a:t>
            </a:r>
            <a:r>
              <a:rPr sz="1000" b="1" dirty="0">
                <a:solidFill>
                  <a:srgbClr val="FF0000"/>
                </a:solidFill>
                <a:latin typeface="Arial MT"/>
                <a:cs typeface="Arial MT"/>
              </a:rPr>
              <a:t>e</a:t>
            </a:r>
            <a:r>
              <a:rPr sz="1000" b="1" spc="-41" dirty="0">
                <a:solidFill>
                  <a:srgbClr val="FF0000"/>
                </a:solidFill>
                <a:latin typeface="Arial MT"/>
                <a:cs typeface="Arial MT"/>
              </a:rPr>
              <a:t> </a:t>
            </a:r>
            <a:r>
              <a:rPr sz="1000" b="1" dirty="0">
                <a:solidFill>
                  <a:srgbClr val="FF0000"/>
                </a:solidFill>
                <a:latin typeface="Arial MT"/>
                <a:cs typeface="Arial MT"/>
              </a:rPr>
              <a:t>t</a:t>
            </a:r>
          </a:p>
        </p:txBody>
      </p:sp>
      <p:sp>
        <p:nvSpPr>
          <p:cNvPr id="5" name="object 5"/>
          <p:cNvSpPr txBox="1"/>
          <p:nvPr/>
        </p:nvSpPr>
        <p:spPr>
          <a:xfrm>
            <a:off x="6904650" y="2678449"/>
            <a:ext cx="1456182" cy="260841"/>
          </a:xfrm>
          <a:prstGeom prst="rect">
            <a:avLst/>
          </a:prstGeom>
        </p:spPr>
        <p:txBody>
          <a:bodyPr vert="horz" wrap="square" lIns="0" tIns="11430" rIns="0" bIns="0" rtlCol="0">
            <a:spAutoFit/>
          </a:bodyPr>
          <a:lstStyle/>
          <a:p>
            <a:pPr marL="11430">
              <a:spcBef>
                <a:spcPts val="90"/>
              </a:spcBef>
              <a:tabLst>
                <a:tab pos="618935" algn="l"/>
                <a:tab pos="1146429" algn="l"/>
              </a:tabLst>
            </a:pPr>
            <a:r>
              <a:rPr sz="1620" dirty="0">
                <a:solidFill>
                  <a:srgbClr val="3E3A39"/>
                </a:solidFill>
                <a:latin typeface="Arial MT"/>
                <a:cs typeface="Arial MT"/>
              </a:rPr>
              <a:t>si</a:t>
            </a:r>
            <a:r>
              <a:rPr sz="1620" spc="-5" dirty="0">
                <a:solidFill>
                  <a:srgbClr val="3E3A39"/>
                </a:solidFill>
                <a:latin typeface="Arial MT"/>
                <a:cs typeface="Arial MT"/>
              </a:rPr>
              <a:t>n</a:t>
            </a:r>
            <a:r>
              <a:rPr sz="1620" dirty="0">
                <a:solidFill>
                  <a:srgbClr val="3E3A39"/>
                </a:solidFill>
                <a:latin typeface="Arial MT"/>
                <a:cs typeface="Arial MT"/>
              </a:rPr>
              <a:t>ce	</a:t>
            </a:r>
            <a:r>
              <a:rPr sz="1620" spc="-5" dirty="0">
                <a:solidFill>
                  <a:srgbClr val="3E3A39"/>
                </a:solidFill>
                <a:latin typeface="Arial MT"/>
                <a:cs typeface="Arial MT"/>
              </a:rPr>
              <a:t>dat</a:t>
            </a:r>
            <a:r>
              <a:rPr sz="1620" dirty="0">
                <a:solidFill>
                  <a:srgbClr val="3E3A39"/>
                </a:solidFill>
                <a:latin typeface="Arial MT"/>
                <a:cs typeface="Arial MT"/>
              </a:rPr>
              <a:t>a	</a:t>
            </a:r>
            <a:r>
              <a:rPr sz="1620" spc="-5" dirty="0">
                <a:solidFill>
                  <a:srgbClr val="3E3A39"/>
                </a:solidFill>
                <a:latin typeface="Arial MT"/>
                <a:cs typeface="Arial MT"/>
              </a:rPr>
              <a:t>a</a:t>
            </a:r>
            <a:r>
              <a:rPr sz="1620" dirty="0">
                <a:solidFill>
                  <a:srgbClr val="3E3A39"/>
                </a:solidFill>
                <a:latin typeface="Arial MT"/>
                <a:cs typeface="Arial MT"/>
              </a:rPr>
              <a:t>re</a:t>
            </a:r>
            <a:endParaRPr sz="1620" dirty="0">
              <a:latin typeface="Arial MT"/>
              <a:cs typeface="Arial MT"/>
            </a:endParaRPr>
          </a:p>
        </p:txBody>
      </p:sp>
      <p:sp>
        <p:nvSpPr>
          <p:cNvPr id="6" name="object 6"/>
          <p:cNvSpPr txBox="1"/>
          <p:nvPr/>
        </p:nvSpPr>
        <p:spPr>
          <a:xfrm>
            <a:off x="238192" y="3456131"/>
            <a:ext cx="8667614" cy="1695465"/>
          </a:xfrm>
          <a:prstGeom prst="rect">
            <a:avLst/>
          </a:prstGeom>
          <a:noFill/>
        </p:spPr>
        <p:txBody>
          <a:bodyPr vert="horz" wrap="square" lIns="0" tIns="8573" rIns="0" bIns="0" rtlCol="0">
            <a:spAutoFit/>
          </a:bodyPr>
          <a:lstStyle/>
          <a:p>
            <a:pPr marL="172593" marR="4572" indent="-161735">
              <a:lnSpc>
                <a:spcPct val="101400"/>
              </a:lnSpc>
              <a:spcBef>
                <a:spcPts val="68"/>
              </a:spcBef>
              <a:buClr>
                <a:srgbClr val="C0C4C6"/>
              </a:buClr>
              <a:buFont typeface="Wingdings"/>
              <a:buChar char=""/>
              <a:tabLst>
                <a:tab pos="173165" algn="l"/>
              </a:tabLst>
            </a:pPr>
            <a:r>
              <a:rPr spc="-5" dirty="0">
                <a:latin typeface="Arial" panose="020B0604020202020204" pitchFamily="34" charset="0"/>
                <a:cs typeface="Arial" panose="020B0604020202020204" pitchFamily="34" charset="0"/>
              </a:rPr>
              <a:t>The interval</a:t>
            </a:r>
            <a:r>
              <a:rPr spc="5" dirty="0">
                <a:latin typeface="Arial" panose="020B0604020202020204" pitchFamily="34" charset="0"/>
                <a:cs typeface="Arial" panose="020B0604020202020204" pitchFamily="34" charset="0"/>
              </a:rPr>
              <a:t> </a:t>
            </a:r>
            <a:r>
              <a:rPr spc="-5" dirty="0">
                <a:latin typeface="Arial" panose="020B0604020202020204" pitchFamily="34" charset="0"/>
                <a:cs typeface="Arial" panose="020B0604020202020204" pitchFamily="34" charset="0"/>
              </a:rPr>
              <a:t>between</a:t>
            </a:r>
            <a:r>
              <a:rPr dirty="0">
                <a:latin typeface="Arial" panose="020B0604020202020204" pitchFamily="34" charset="0"/>
                <a:cs typeface="Arial" panose="020B0604020202020204" pitchFamily="34" charset="0"/>
              </a:rPr>
              <a:t> </a:t>
            </a:r>
            <a:r>
              <a:rPr spc="-5" dirty="0">
                <a:latin typeface="Arial" panose="020B0604020202020204" pitchFamily="34" charset="0"/>
                <a:cs typeface="Arial" panose="020B0604020202020204" pitchFamily="34" charset="0"/>
              </a:rPr>
              <a:t>observations</a:t>
            </a:r>
            <a:r>
              <a:rPr dirty="0">
                <a:latin typeface="Arial" panose="020B0604020202020204" pitchFamily="34" charset="0"/>
                <a:cs typeface="Arial" panose="020B0604020202020204" pitchFamily="34" charset="0"/>
              </a:rPr>
              <a:t> </a:t>
            </a:r>
            <a:r>
              <a:rPr spc="-5" dirty="0">
                <a:latin typeface="Arial" panose="020B0604020202020204" pitchFamily="34" charset="0"/>
                <a:cs typeface="Arial" panose="020B0604020202020204" pitchFamily="34" charset="0"/>
              </a:rPr>
              <a:t>can</a:t>
            </a:r>
            <a:r>
              <a:rPr dirty="0">
                <a:latin typeface="Arial" panose="020B0604020202020204" pitchFamily="34" charset="0"/>
                <a:cs typeface="Arial" panose="020B0604020202020204" pitchFamily="34" charset="0"/>
              </a:rPr>
              <a:t> </a:t>
            </a:r>
            <a:r>
              <a:rPr spc="-5" dirty="0">
                <a:latin typeface="Arial" panose="020B0604020202020204" pitchFamily="34" charset="0"/>
                <a:cs typeface="Arial" panose="020B0604020202020204" pitchFamily="34" charset="0"/>
              </a:rPr>
              <a:t>be</a:t>
            </a:r>
            <a:r>
              <a:rPr dirty="0">
                <a:latin typeface="Arial" panose="020B0604020202020204" pitchFamily="34" charset="0"/>
                <a:cs typeface="Arial" panose="020B0604020202020204" pitchFamily="34" charset="0"/>
              </a:rPr>
              <a:t> </a:t>
            </a:r>
            <a:r>
              <a:rPr spc="-5" dirty="0">
                <a:latin typeface="Arial" panose="020B0604020202020204" pitchFamily="34" charset="0"/>
                <a:cs typeface="Arial" panose="020B0604020202020204" pitchFamily="34" charset="0"/>
              </a:rPr>
              <a:t>any</a:t>
            </a:r>
            <a:r>
              <a:rPr dirty="0">
                <a:latin typeface="Arial" panose="020B0604020202020204" pitchFamily="34" charset="0"/>
                <a:cs typeface="Arial" panose="020B0604020202020204" pitchFamily="34" charset="0"/>
              </a:rPr>
              <a:t> </a:t>
            </a:r>
            <a:r>
              <a:rPr spc="-5" dirty="0">
                <a:latin typeface="Arial" panose="020B0604020202020204" pitchFamily="34" charset="0"/>
                <a:cs typeface="Arial" panose="020B0604020202020204" pitchFamily="34" charset="0"/>
              </a:rPr>
              <a:t>time</a:t>
            </a:r>
            <a:r>
              <a:rPr dirty="0">
                <a:latin typeface="Arial" panose="020B0604020202020204" pitchFamily="34" charset="0"/>
                <a:cs typeface="Arial" panose="020B0604020202020204" pitchFamily="34" charset="0"/>
              </a:rPr>
              <a:t> </a:t>
            </a:r>
            <a:r>
              <a:rPr spc="-5" dirty="0">
                <a:latin typeface="Arial" panose="020B0604020202020204" pitchFamily="34" charset="0"/>
                <a:cs typeface="Arial" panose="020B0604020202020204" pitchFamily="34" charset="0"/>
              </a:rPr>
              <a:t>interval</a:t>
            </a:r>
            <a:r>
              <a:rPr spc="5" dirty="0">
                <a:latin typeface="Arial" panose="020B0604020202020204" pitchFamily="34" charset="0"/>
                <a:cs typeface="Arial" panose="020B0604020202020204" pitchFamily="34" charset="0"/>
              </a:rPr>
              <a:t> </a:t>
            </a:r>
            <a:r>
              <a:rPr spc="-5" dirty="0">
                <a:latin typeface="Arial" panose="020B0604020202020204" pitchFamily="34" charset="0"/>
                <a:cs typeface="Arial" panose="020B0604020202020204" pitchFamily="34" charset="0"/>
              </a:rPr>
              <a:t>(seconds,</a:t>
            </a:r>
            <a:r>
              <a:rPr dirty="0">
                <a:latin typeface="Arial" panose="020B0604020202020204" pitchFamily="34" charset="0"/>
                <a:cs typeface="Arial" panose="020B0604020202020204" pitchFamily="34" charset="0"/>
              </a:rPr>
              <a:t> </a:t>
            </a:r>
            <a:r>
              <a:rPr spc="-5" dirty="0">
                <a:latin typeface="Arial" panose="020B0604020202020204" pitchFamily="34" charset="0"/>
                <a:cs typeface="Arial" panose="020B0604020202020204" pitchFamily="34" charset="0"/>
              </a:rPr>
              <a:t>minute,</a:t>
            </a:r>
            <a:r>
              <a:rPr dirty="0">
                <a:latin typeface="Arial" panose="020B0604020202020204" pitchFamily="34" charset="0"/>
                <a:cs typeface="Arial" panose="020B0604020202020204" pitchFamily="34" charset="0"/>
              </a:rPr>
              <a:t> </a:t>
            </a:r>
            <a:r>
              <a:rPr spc="-5" dirty="0">
                <a:latin typeface="Arial" panose="020B0604020202020204" pitchFamily="34" charset="0"/>
                <a:cs typeface="Arial" panose="020B0604020202020204" pitchFamily="34" charset="0"/>
              </a:rPr>
              <a:t>hours,</a:t>
            </a:r>
            <a:r>
              <a:rPr dirty="0">
                <a:latin typeface="Arial" panose="020B0604020202020204" pitchFamily="34" charset="0"/>
                <a:cs typeface="Arial" panose="020B0604020202020204" pitchFamily="34" charset="0"/>
              </a:rPr>
              <a:t> </a:t>
            </a:r>
            <a:r>
              <a:rPr spc="-5" dirty="0">
                <a:latin typeface="Arial" panose="020B0604020202020204" pitchFamily="34" charset="0"/>
                <a:cs typeface="Arial" panose="020B0604020202020204" pitchFamily="34" charset="0"/>
              </a:rPr>
              <a:t>days,</a:t>
            </a:r>
            <a:r>
              <a:rPr dirty="0">
                <a:latin typeface="Arial" panose="020B0604020202020204" pitchFamily="34" charset="0"/>
                <a:cs typeface="Arial" panose="020B0604020202020204" pitchFamily="34" charset="0"/>
              </a:rPr>
              <a:t> </a:t>
            </a:r>
            <a:r>
              <a:rPr spc="-5" dirty="0">
                <a:latin typeface="Arial" panose="020B0604020202020204" pitchFamily="34" charset="0"/>
                <a:cs typeface="Arial" panose="020B0604020202020204" pitchFamily="34" charset="0"/>
              </a:rPr>
              <a:t>weeks, </a:t>
            </a:r>
            <a:r>
              <a:rPr spc="-338" dirty="0">
                <a:latin typeface="Arial" panose="020B0604020202020204" pitchFamily="34" charset="0"/>
                <a:cs typeface="Arial" panose="020B0604020202020204" pitchFamily="34" charset="0"/>
              </a:rPr>
              <a:t> </a:t>
            </a:r>
            <a:r>
              <a:rPr spc="-5" dirty="0">
                <a:latin typeface="Arial" panose="020B0604020202020204" pitchFamily="34" charset="0"/>
                <a:cs typeface="Arial" panose="020B0604020202020204" pitchFamily="34" charset="0"/>
              </a:rPr>
              <a:t>months, quarters, years,</a:t>
            </a:r>
            <a:r>
              <a:rPr dirty="0">
                <a:latin typeface="Arial" panose="020B0604020202020204" pitchFamily="34" charset="0"/>
                <a:cs typeface="Arial" panose="020B0604020202020204" pitchFamily="34" charset="0"/>
              </a:rPr>
              <a:t> </a:t>
            </a:r>
            <a:r>
              <a:rPr spc="-5" dirty="0">
                <a:latin typeface="Arial" panose="020B0604020202020204" pitchFamily="34" charset="0"/>
                <a:cs typeface="Arial" panose="020B0604020202020204" pitchFamily="34" charset="0"/>
              </a:rPr>
              <a:t>etc.)</a:t>
            </a:r>
            <a:r>
              <a:rPr spc="-9" dirty="0">
                <a:latin typeface="Arial" panose="020B0604020202020204" pitchFamily="34" charset="0"/>
                <a:cs typeface="Arial" panose="020B0604020202020204" pitchFamily="34" charset="0"/>
              </a:rPr>
              <a:t> </a:t>
            </a:r>
            <a:r>
              <a:rPr spc="-5" dirty="0">
                <a:latin typeface="Arial" panose="020B0604020202020204" pitchFamily="34" charset="0"/>
                <a:cs typeface="Arial" panose="020B0604020202020204" pitchFamily="34" charset="0"/>
              </a:rPr>
              <a:t>and</a:t>
            </a:r>
            <a:r>
              <a:rPr dirty="0">
                <a:latin typeface="Arial" panose="020B0604020202020204" pitchFamily="34" charset="0"/>
                <a:cs typeface="Arial" panose="020B0604020202020204" pitchFamily="34" charset="0"/>
              </a:rPr>
              <a:t> we</a:t>
            </a:r>
            <a:r>
              <a:rPr spc="-5" dirty="0">
                <a:latin typeface="Arial" panose="020B0604020202020204" pitchFamily="34" charset="0"/>
                <a:cs typeface="Arial" panose="020B0604020202020204" pitchFamily="34" charset="0"/>
              </a:rPr>
              <a:t> assume</a:t>
            </a:r>
            <a:r>
              <a:rPr dirty="0">
                <a:latin typeface="Arial" panose="020B0604020202020204" pitchFamily="34" charset="0"/>
                <a:cs typeface="Arial" panose="020B0604020202020204" pitchFamily="34" charset="0"/>
              </a:rPr>
              <a:t> </a:t>
            </a:r>
            <a:r>
              <a:rPr spc="-5" dirty="0">
                <a:latin typeface="Arial" panose="020B0604020202020204" pitchFamily="34" charset="0"/>
                <a:cs typeface="Arial" panose="020B0604020202020204" pitchFamily="34" charset="0"/>
              </a:rPr>
              <a:t>that these</a:t>
            </a:r>
            <a:r>
              <a:rPr dirty="0">
                <a:latin typeface="Arial" panose="020B0604020202020204" pitchFamily="34" charset="0"/>
                <a:cs typeface="Arial" panose="020B0604020202020204" pitchFamily="34" charset="0"/>
              </a:rPr>
              <a:t> </a:t>
            </a:r>
            <a:r>
              <a:rPr spc="-5" dirty="0">
                <a:latin typeface="Arial" panose="020B0604020202020204" pitchFamily="34" charset="0"/>
                <a:cs typeface="Arial" panose="020B0604020202020204" pitchFamily="34" charset="0"/>
              </a:rPr>
              <a:t>time periods</a:t>
            </a:r>
            <a:r>
              <a:rPr dirty="0">
                <a:latin typeface="Arial" panose="020B0604020202020204" pitchFamily="34" charset="0"/>
                <a:cs typeface="Arial" panose="020B0604020202020204" pitchFamily="34" charset="0"/>
              </a:rPr>
              <a:t> </a:t>
            </a:r>
            <a:r>
              <a:rPr spc="-5" dirty="0">
                <a:latin typeface="Arial" panose="020B0604020202020204" pitchFamily="34" charset="0"/>
                <a:cs typeface="Arial" panose="020B0604020202020204" pitchFamily="34" charset="0"/>
              </a:rPr>
              <a:t>are</a:t>
            </a:r>
            <a:r>
              <a:rPr spc="-9" dirty="0">
                <a:latin typeface="Arial" panose="020B0604020202020204" pitchFamily="34" charset="0"/>
                <a:cs typeface="Arial" panose="020B0604020202020204" pitchFamily="34" charset="0"/>
              </a:rPr>
              <a:t> equally</a:t>
            </a:r>
            <a:r>
              <a:rPr spc="-5" dirty="0">
                <a:latin typeface="Arial" panose="020B0604020202020204" pitchFamily="34" charset="0"/>
                <a:cs typeface="Arial" panose="020B0604020202020204" pitchFamily="34" charset="0"/>
              </a:rPr>
              <a:t> </a:t>
            </a:r>
            <a:r>
              <a:rPr spc="-9" dirty="0">
                <a:latin typeface="Arial" panose="020B0604020202020204" pitchFamily="34" charset="0"/>
                <a:cs typeface="Arial" panose="020B0604020202020204" pitchFamily="34" charset="0"/>
              </a:rPr>
              <a:t>spaced</a:t>
            </a:r>
            <a:endParaRPr dirty="0">
              <a:latin typeface="Arial" panose="020B0604020202020204" pitchFamily="34" charset="0"/>
              <a:cs typeface="Arial" panose="020B0604020202020204" pitchFamily="34" charset="0"/>
            </a:endParaRPr>
          </a:p>
          <a:p>
            <a:pPr marL="172593" marR="65723" indent="-161735">
              <a:lnSpc>
                <a:spcPct val="101400"/>
              </a:lnSpc>
              <a:spcBef>
                <a:spcPts val="171"/>
              </a:spcBef>
              <a:buClr>
                <a:srgbClr val="C0C4C6"/>
              </a:buClr>
              <a:buFont typeface="Wingdings"/>
              <a:buChar char=""/>
              <a:tabLst>
                <a:tab pos="173165" algn="l"/>
              </a:tabLst>
            </a:pPr>
            <a:r>
              <a:rPr spc="-5" dirty="0">
                <a:latin typeface="Arial" panose="020B0604020202020204" pitchFamily="34" charset="0"/>
                <a:cs typeface="Arial" panose="020B0604020202020204" pitchFamily="34" charset="0"/>
              </a:rPr>
              <a:t>One of</a:t>
            </a:r>
            <a:r>
              <a:rPr dirty="0">
                <a:latin typeface="Arial" panose="020B0604020202020204" pitchFamily="34" charset="0"/>
                <a:cs typeface="Arial" panose="020B0604020202020204" pitchFamily="34" charset="0"/>
              </a:rPr>
              <a:t> </a:t>
            </a:r>
            <a:r>
              <a:rPr spc="-5" dirty="0">
                <a:latin typeface="Arial" panose="020B0604020202020204" pitchFamily="34" charset="0"/>
                <a:cs typeface="Arial" panose="020B0604020202020204" pitchFamily="34" charset="0"/>
              </a:rPr>
              <a:t>the</a:t>
            </a:r>
            <a:r>
              <a:rPr dirty="0">
                <a:latin typeface="Arial" panose="020B0604020202020204" pitchFamily="34" charset="0"/>
                <a:cs typeface="Arial" panose="020B0604020202020204" pitchFamily="34" charset="0"/>
              </a:rPr>
              <a:t> </a:t>
            </a:r>
            <a:r>
              <a:rPr spc="-5" dirty="0">
                <a:latin typeface="Arial" panose="020B0604020202020204" pitchFamily="34" charset="0"/>
                <a:cs typeface="Arial" panose="020B0604020202020204" pitchFamily="34" charset="0"/>
              </a:rPr>
              <a:t>most</a:t>
            </a:r>
            <a:r>
              <a:rPr dirty="0">
                <a:latin typeface="Arial" panose="020B0604020202020204" pitchFamily="34" charset="0"/>
                <a:cs typeface="Arial" panose="020B0604020202020204" pitchFamily="34" charset="0"/>
              </a:rPr>
              <a:t> </a:t>
            </a:r>
            <a:r>
              <a:rPr spc="-5" dirty="0">
                <a:latin typeface="Arial" panose="020B0604020202020204" pitchFamily="34" charset="0"/>
                <a:cs typeface="Arial" panose="020B0604020202020204" pitchFamily="34" charset="0"/>
              </a:rPr>
              <a:t>distinctive characteristics</a:t>
            </a:r>
            <a:r>
              <a:rPr dirty="0">
                <a:latin typeface="Arial" panose="020B0604020202020204" pitchFamily="34" charset="0"/>
                <a:cs typeface="Arial" panose="020B0604020202020204" pitchFamily="34" charset="0"/>
              </a:rPr>
              <a:t> </a:t>
            </a:r>
            <a:r>
              <a:rPr spc="-5" dirty="0">
                <a:latin typeface="Arial" panose="020B0604020202020204" pitchFamily="34" charset="0"/>
                <a:cs typeface="Arial" panose="020B0604020202020204" pitchFamily="34" charset="0"/>
              </a:rPr>
              <a:t>of</a:t>
            </a:r>
            <a:r>
              <a:rPr dirty="0">
                <a:latin typeface="Arial" panose="020B0604020202020204" pitchFamily="34" charset="0"/>
                <a:cs typeface="Arial" panose="020B0604020202020204" pitchFamily="34" charset="0"/>
              </a:rPr>
              <a:t> a </a:t>
            </a:r>
            <a:r>
              <a:rPr spc="-5" dirty="0">
                <a:latin typeface="Arial" panose="020B0604020202020204" pitchFamily="34" charset="0"/>
                <a:cs typeface="Arial" panose="020B0604020202020204" pitchFamily="34" charset="0"/>
              </a:rPr>
              <a:t>time</a:t>
            </a:r>
            <a:r>
              <a:rPr dirty="0">
                <a:latin typeface="Arial" panose="020B0604020202020204" pitchFamily="34" charset="0"/>
                <a:cs typeface="Arial" panose="020B0604020202020204" pitchFamily="34" charset="0"/>
              </a:rPr>
              <a:t> </a:t>
            </a:r>
            <a:r>
              <a:rPr spc="-5" dirty="0">
                <a:latin typeface="Arial" panose="020B0604020202020204" pitchFamily="34" charset="0"/>
                <a:cs typeface="Arial" panose="020B0604020202020204" pitchFamily="34" charset="0"/>
              </a:rPr>
              <a:t>series </a:t>
            </a:r>
            <a:r>
              <a:rPr dirty="0">
                <a:latin typeface="Arial" panose="020B0604020202020204" pitchFamily="34" charset="0"/>
                <a:cs typeface="Arial" panose="020B0604020202020204" pitchFamily="34" charset="0"/>
              </a:rPr>
              <a:t>is </a:t>
            </a:r>
            <a:r>
              <a:rPr spc="-5" dirty="0">
                <a:latin typeface="Arial" panose="020B0604020202020204" pitchFamily="34" charset="0"/>
                <a:cs typeface="Arial" panose="020B0604020202020204" pitchFamily="34" charset="0"/>
              </a:rPr>
              <a:t>the</a:t>
            </a:r>
            <a:r>
              <a:rPr dirty="0">
                <a:latin typeface="Arial" panose="020B0604020202020204" pitchFamily="34" charset="0"/>
                <a:cs typeface="Arial" panose="020B0604020202020204" pitchFamily="34" charset="0"/>
              </a:rPr>
              <a:t> </a:t>
            </a:r>
            <a:r>
              <a:rPr spc="-5" dirty="0">
                <a:latin typeface="Arial" panose="020B0604020202020204" pitchFamily="34" charset="0"/>
                <a:cs typeface="Arial" panose="020B0604020202020204" pitchFamily="34" charset="0"/>
              </a:rPr>
              <a:t>mutual</a:t>
            </a:r>
            <a:r>
              <a:rPr spc="5" dirty="0">
                <a:latin typeface="Arial" panose="020B0604020202020204" pitchFamily="34" charset="0"/>
                <a:cs typeface="Arial" panose="020B0604020202020204" pitchFamily="34" charset="0"/>
              </a:rPr>
              <a:t> </a:t>
            </a:r>
            <a:r>
              <a:rPr spc="-5" dirty="0">
                <a:latin typeface="Arial" panose="020B0604020202020204" pitchFamily="34" charset="0"/>
                <a:cs typeface="Arial" panose="020B0604020202020204" pitchFamily="34" charset="0"/>
              </a:rPr>
              <a:t>dependence between</a:t>
            </a:r>
            <a:r>
              <a:rPr dirty="0">
                <a:latin typeface="Arial" panose="020B0604020202020204" pitchFamily="34" charset="0"/>
                <a:cs typeface="Arial" panose="020B0604020202020204" pitchFamily="34" charset="0"/>
              </a:rPr>
              <a:t> </a:t>
            </a:r>
            <a:r>
              <a:rPr spc="-5" dirty="0">
                <a:latin typeface="Arial" panose="020B0604020202020204" pitchFamily="34" charset="0"/>
                <a:cs typeface="Arial" panose="020B0604020202020204" pitchFamily="34" charset="0"/>
              </a:rPr>
              <a:t>the </a:t>
            </a:r>
            <a:r>
              <a:rPr spc="-338" dirty="0">
                <a:latin typeface="Arial" panose="020B0604020202020204" pitchFamily="34" charset="0"/>
                <a:cs typeface="Arial" panose="020B0604020202020204" pitchFamily="34" charset="0"/>
              </a:rPr>
              <a:t> </a:t>
            </a:r>
            <a:r>
              <a:rPr spc="-5" dirty="0">
                <a:latin typeface="Arial" panose="020B0604020202020204" pitchFamily="34" charset="0"/>
                <a:cs typeface="Arial" panose="020B0604020202020204" pitchFamily="34" charset="0"/>
              </a:rPr>
              <a:t>observations, generally called SERIAL</a:t>
            </a:r>
            <a:r>
              <a:rPr spc="-32" dirty="0">
                <a:latin typeface="Arial" panose="020B0604020202020204" pitchFamily="34" charset="0"/>
                <a:cs typeface="Arial" panose="020B0604020202020204" pitchFamily="34" charset="0"/>
              </a:rPr>
              <a:t> </a:t>
            </a:r>
            <a:r>
              <a:rPr spc="-14" dirty="0">
                <a:latin typeface="Arial" panose="020B0604020202020204" pitchFamily="34" charset="0"/>
                <a:cs typeface="Arial" panose="020B0604020202020204" pitchFamily="34" charset="0"/>
              </a:rPr>
              <a:t>CORRELATION</a:t>
            </a:r>
            <a:r>
              <a:rPr spc="5" dirty="0">
                <a:latin typeface="Arial" panose="020B0604020202020204" pitchFamily="34" charset="0"/>
                <a:cs typeface="Arial" panose="020B0604020202020204" pitchFamily="34" charset="0"/>
              </a:rPr>
              <a:t> </a:t>
            </a:r>
            <a:r>
              <a:rPr spc="-5" dirty="0">
                <a:latin typeface="Arial" panose="020B0604020202020204" pitchFamily="34" charset="0"/>
                <a:cs typeface="Arial" panose="020B0604020202020204" pitchFamily="34" charset="0"/>
              </a:rPr>
              <a:t>OR</a:t>
            </a:r>
            <a:r>
              <a:rPr dirty="0">
                <a:latin typeface="Arial" panose="020B0604020202020204" pitchFamily="34" charset="0"/>
                <a:cs typeface="Arial" panose="020B0604020202020204" pitchFamily="34" charset="0"/>
              </a:rPr>
              <a:t> </a:t>
            </a:r>
            <a:r>
              <a:rPr spc="-14" dirty="0">
                <a:latin typeface="Arial" panose="020B0604020202020204" pitchFamily="34" charset="0"/>
                <a:cs typeface="Arial" panose="020B0604020202020204" pitchFamily="34" charset="0"/>
              </a:rPr>
              <a:t>AUTOCORRELATION</a:t>
            </a:r>
            <a:endParaRPr dirty="0">
              <a:latin typeface="Arial" panose="020B0604020202020204" pitchFamily="34" charset="0"/>
              <a:cs typeface="Arial" panose="020B0604020202020204" pitchFamily="34" charset="0"/>
            </a:endParaRPr>
          </a:p>
        </p:txBody>
      </p:sp>
      <p:pic>
        <p:nvPicPr>
          <p:cNvPr id="7" name="object 7"/>
          <p:cNvPicPr/>
          <p:nvPr/>
        </p:nvPicPr>
        <p:blipFill>
          <a:blip r:embed="rId2" cstate="print"/>
          <a:stretch>
            <a:fillRect/>
          </a:stretch>
        </p:blipFill>
        <p:spPr>
          <a:xfrm>
            <a:off x="5759777" y="2932530"/>
            <a:ext cx="235669" cy="244773"/>
          </a:xfrm>
          <a:prstGeom prst="rect">
            <a:avLst/>
          </a:prstGeom>
        </p:spPr>
      </p:pic>
    </p:spTree>
    <p:extLst>
      <p:ext uri="{BB962C8B-B14F-4D97-AF65-F5344CB8AC3E}">
        <p14:creationId xmlns:p14="http://schemas.microsoft.com/office/powerpoint/2010/main" val="7809628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rotWithShape="1">
          <a:blip r:embed="rId2" cstate="print"/>
          <a:srcRect r="11460"/>
          <a:stretch/>
        </p:blipFill>
        <p:spPr>
          <a:xfrm>
            <a:off x="145774" y="285750"/>
            <a:ext cx="7393752" cy="457199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2">
            <a:extLst>
              <a:ext uri="{FF2B5EF4-FFF2-40B4-BE49-F238E27FC236}">
                <a16:creationId xmlns:a16="http://schemas.microsoft.com/office/drawing/2014/main" id="{FB855E1E-612D-1593-07BF-A379D276F087}"/>
              </a:ext>
            </a:extLst>
          </p:cNvPr>
          <p:cNvPicPr/>
          <p:nvPr/>
        </p:nvPicPr>
        <p:blipFill rotWithShape="1">
          <a:blip r:embed="rId2" cstate="print"/>
          <a:srcRect r="9576"/>
          <a:stretch/>
        </p:blipFill>
        <p:spPr>
          <a:xfrm>
            <a:off x="808383" y="242887"/>
            <a:ext cx="7248939" cy="465772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rotWithShape="1">
          <a:blip r:embed="rId2" cstate="print"/>
          <a:srcRect r="11460"/>
          <a:stretch/>
        </p:blipFill>
        <p:spPr>
          <a:xfrm>
            <a:off x="898380" y="190910"/>
            <a:ext cx="7304715" cy="476167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111" y="271070"/>
            <a:ext cx="6937229" cy="792541"/>
          </a:xfrm>
        </p:spPr>
        <p:txBody>
          <a:bodyPr>
            <a:noAutofit/>
          </a:bodyPr>
          <a:lstStyle/>
          <a:p>
            <a:r>
              <a:rPr lang="en-US" sz="3400" dirty="0">
                <a:solidFill>
                  <a:srgbClr val="FF0000"/>
                </a:solidFill>
              </a:rPr>
              <a:t>Module 3 – </a:t>
            </a:r>
            <a:r>
              <a:rPr lang="en-IN" sz="3400" b="1" dirty="0">
                <a:effectLst/>
                <a:latin typeface="TimesNewRomanPS"/>
              </a:rPr>
              <a:t>Times Series Analysis</a:t>
            </a:r>
            <a:endParaRPr lang="en-US" sz="3400" dirty="0"/>
          </a:p>
        </p:txBody>
      </p:sp>
      <p:sp>
        <p:nvSpPr>
          <p:cNvPr id="3" name="Content Placeholder 2"/>
          <p:cNvSpPr>
            <a:spLocks noGrp="1"/>
          </p:cNvSpPr>
          <p:nvPr>
            <p:ph idx="1"/>
          </p:nvPr>
        </p:nvSpPr>
        <p:spPr>
          <a:xfrm>
            <a:off x="492566" y="1169581"/>
            <a:ext cx="6284320" cy="3256459"/>
          </a:xfrm>
        </p:spPr>
        <p:txBody>
          <a:bodyPr>
            <a:normAutofit fontScale="92500" lnSpcReduction="20000"/>
          </a:bodyPr>
          <a:lstStyle/>
          <a:p>
            <a:r>
              <a:rPr lang="en-GB" dirty="0"/>
              <a:t>Overview of Time Series Analysis</a:t>
            </a:r>
          </a:p>
          <a:p>
            <a:r>
              <a:rPr lang="en-GB" dirty="0"/>
              <a:t> Box-Jenkins Methodology , ARIMA Model </a:t>
            </a:r>
          </a:p>
          <a:p>
            <a:r>
              <a:rPr lang="en-GB" dirty="0"/>
              <a:t>Autocorrelation Function (ACF) </a:t>
            </a:r>
          </a:p>
          <a:p>
            <a:r>
              <a:rPr lang="en-GB" dirty="0"/>
              <a:t>Autoregressive Models ,Moving Average Models </a:t>
            </a:r>
          </a:p>
          <a:p>
            <a:r>
              <a:rPr lang="en-GB" dirty="0"/>
              <a:t>ARMA and ARIMA Models</a:t>
            </a:r>
          </a:p>
          <a:p>
            <a:r>
              <a:rPr lang="en-GB" dirty="0"/>
              <a:t>Building and Evaluating an ARIMA Model</a:t>
            </a:r>
          </a:p>
          <a:p>
            <a:r>
              <a:rPr lang="en-GB" dirty="0"/>
              <a:t> Reasons to Choose and Cautions</a:t>
            </a:r>
            <a:endParaRPr lang="en-US" dirty="0"/>
          </a:p>
        </p:txBody>
      </p:sp>
      <p:sp>
        <p:nvSpPr>
          <p:cNvPr id="4" name="Slide Number Placeholder 3">
            <a:extLst>
              <a:ext uri="{FF2B5EF4-FFF2-40B4-BE49-F238E27FC236}">
                <a16:creationId xmlns:a16="http://schemas.microsoft.com/office/drawing/2014/main" id="{C5659931-B098-4246-CBBD-173C3DADFCA8}"/>
              </a:ext>
            </a:extLst>
          </p:cNvPr>
          <p:cNvSpPr>
            <a:spLocks noGrp="1"/>
          </p:cNvSpPr>
          <p:nvPr>
            <p:ph type="sldNum" sz="quarter" idx="12"/>
          </p:nvPr>
        </p:nvSpPr>
        <p:spPr/>
        <p:txBody>
          <a:bodyPr/>
          <a:lstStyle/>
          <a:p>
            <a:fld id="{B82CCC60-E8CD-4174-8B1A-7DF615B22EEF}" type="slidenum">
              <a:rPr lang="en-US" smtClean="0"/>
              <a:pPr/>
              <a:t>2</a:t>
            </a:fld>
            <a:endParaRPr lang="en-US"/>
          </a:p>
        </p:txBody>
      </p:sp>
      <p:pic>
        <p:nvPicPr>
          <p:cNvPr id="89089" name="Picture 1" descr="page2image12629120">
            <a:extLst>
              <a:ext uri="{FF2B5EF4-FFF2-40B4-BE49-F238E27FC236}">
                <a16:creationId xmlns:a16="http://schemas.microsoft.com/office/drawing/2014/main" id="{00C81D96-0E29-166B-F36D-5EFBB3219B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873500" cy="165100"/>
          </a:xfrm>
          <a:prstGeom prst="rect">
            <a:avLst/>
          </a:prstGeom>
          <a:noFill/>
          <a:extLst>
            <a:ext uri="{909E8E84-426E-40DD-AFC4-6F175D3DCCD1}">
              <a14:hiddenFill xmlns:a14="http://schemas.microsoft.com/office/drawing/2010/main">
                <a:solidFill>
                  <a:srgbClr val="FFFFFF"/>
                </a:solidFill>
              </a14:hiddenFill>
            </a:ext>
          </a:extLst>
        </p:spPr>
      </p:pic>
      <p:pic>
        <p:nvPicPr>
          <p:cNvPr id="89094" name="Picture 6" descr="page2image12629120">
            <a:extLst>
              <a:ext uri="{FF2B5EF4-FFF2-40B4-BE49-F238E27FC236}">
                <a16:creationId xmlns:a16="http://schemas.microsoft.com/office/drawing/2014/main" id="{FF3BBE4D-BD35-91E1-C6CC-65C68223EC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873500" cy="165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rotWithShape="1">
          <a:blip r:embed="rId2" cstate="print"/>
          <a:srcRect r="13344"/>
          <a:stretch/>
        </p:blipFill>
        <p:spPr>
          <a:xfrm>
            <a:off x="924887" y="291548"/>
            <a:ext cx="7264956" cy="4558748"/>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rotWithShape="1">
          <a:blip r:embed="rId2" cstate="print"/>
          <a:srcRect r="11460"/>
          <a:stretch/>
        </p:blipFill>
        <p:spPr>
          <a:xfrm>
            <a:off x="871877" y="226115"/>
            <a:ext cx="6668609" cy="469127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rotWithShape="1">
          <a:blip r:embed="rId2" cstate="print"/>
          <a:srcRect r="13344"/>
          <a:stretch/>
        </p:blipFill>
        <p:spPr>
          <a:xfrm>
            <a:off x="673094" y="311426"/>
            <a:ext cx="6032505" cy="452064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rotWithShape="1">
          <a:blip r:embed="rId2" cstate="print"/>
          <a:srcRect r="11460"/>
          <a:stretch/>
        </p:blipFill>
        <p:spPr>
          <a:xfrm>
            <a:off x="553824" y="226115"/>
            <a:ext cx="6734871" cy="469127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rotWithShape="1">
          <a:blip r:embed="rId2" cstate="print"/>
          <a:srcRect r="12402"/>
          <a:stretch/>
        </p:blipFill>
        <p:spPr>
          <a:xfrm>
            <a:off x="1150174" y="0"/>
            <a:ext cx="6004337" cy="51435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rotWithShape="1">
          <a:blip r:embed="rId2" cstate="print"/>
          <a:srcRect r="12402"/>
          <a:stretch/>
        </p:blipFill>
        <p:spPr>
          <a:xfrm>
            <a:off x="291548" y="0"/>
            <a:ext cx="8242852" cy="51435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rotWithShape="1">
          <a:blip r:embed="rId2" cstate="print"/>
          <a:srcRect r="8726"/>
          <a:stretch/>
        </p:blipFill>
        <p:spPr>
          <a:xfrm>
            <a:off x="1343862" y="118365"/>
            <a:ext cx="6391713" cy="4997053"/>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rotWithShape="1">
          <a:blip r:embed="rId2" cstate="print"/>
          <a:srcRect r="15227"/>
          <a:stretch/>
        </p:blipFill>
        <p:spPr>
          <a:xfrm>
            <a:off x="1110417" y="218661"/>
            <a:ext cx="5810649" cy="4706178"/>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A66C8-E0D1-EBD7-0569-A60655970A83}"/>
              </a:ext>
            </a:extLst>
          </p:cNvPr>
          <p:cNvSpPr>
            <a:spLocks noGrp="1"/>
          </p:cNvSpPr>
          <p:nvPr>
            <p:ph type="title"/>
          </p:nvPr>
        </p:nvSpPr>
        <p:spPr/>
        <p:txBody>
          <a:bodyPr/>
          <a:lstStyle/>
          <a:p>
            <a:r>
              <a:rPr lang="en-US" dirty="0"/>
              <a:t>Time Series Components</a:t>
            </a:r>
          </a:p>
        </p:txBody>
      </p:sp>
      <p:sp>
        <p:nvSpPr>
          <p:cNvPr id="3" name="Content Placeholder 2">
            <a:extLst>
              <a:ext uri="{FF2B5EF4-FFF2-40B4-BE49-F238E27FC236}">
                <a16:creationId xmlns:a16="http://schemas.microsoft.com/office/drawing/2014/main" id="{779ED1E3-2C6D-2BCE-AB08-62DC6BD58308}"/>
              </a:ext>
            </a:extLst>
          </p:cNvPr>
          <p:cNvSpPr>
            <a:spLocks noGrp="1"/>
          </p:cNvSpPr>
          <p:nvPr>
            <p:ph idx="1"/>
          </p:nvPr>
        </p:nvSpPr>
        <p:spPr/>
        <p:txBody>
          <a:bodyPr>
            <a:normAutofit fontScale="70000" lnSpcReduction="20000"/>
          </a:bodyPr>
          <a:lstStyle/>
          <a:p>
            <a:pPr algn="just">
              <a:buFont typeface="Arial" panose="020B0604020202020204" pitchFamily="34" charset="0"/>
              <a:buChar char="•"/>
            </a:pPr>
            <a:r>
              <a:rPr lang="en-IN" b="1" i="0" dirty="0">
                <a:solidFill>
                  <a:srgbClr val="222222"/>
                </a:solidFill>
                <a:effectLst/>
                <a:latin typeface="Lato" panose="020F0502020204030203" pitchFamily="34" charset="0"/>
              </a:rPr>
              <a:t>Trend</a:t>
            </a:r>
            <a:r>
              <a:rPr lang="en-IN" b="0" i="0" dirty="0">
                <a:solidFill>
                  <a:srgbClr val="222222"/>
                </a:solidFill>
                <a:effectLst/>
                <a:latin typeface="Lato" panose="020F0502020204030203" pitchFamily="34" charset="0"/>
              </a:rPr>
              <a:t>: In which there is no fixed interval and any divergence within the given dataset is a continuous timeline. The trend would be Negative or Positive or Null Trend</a:t>
            </a:r>
          </a:p>
          <a:p>
            <a:pPr algn="just">
              <a:buFont typeface="Arial" panose="020B0604020202020204" pitchFamily="34" charset="0"/>
              <a:buChar char="•"/>
            </a:pPr>
            <a:r>
              <a:rPr lang="en-IN" b="1" i="0" dirty="0">
                <a:solidFill>
                  <a:srgbClr val="222222"/>
                </a:solidFill>
                <a:effectLst/>
                <a:latin typeface="Lato" panose="020F0502020204030203" pitchFamily="34" charset="0"/>
              </a:rPr>
              <a:t>Seasonality</a:t>
            </a:r>
            <a:r>
              <a:rPr lang="en-IN" b="0" i="0" dirty="0">
                <a:solidFill>
                  <a:srgbClr val="222222"/>
                </a:solidFill>
                <a:effectLst/>
                <a:latin typeface="Lato" panose="020F0502020204030203" pitchFamily="34" charset="0"/>
              </a:rPr>
              <a:t>: In which regular or fixed interval shifts within the dataset in a continuous timeline. Would be bell curve or saw tooth</a:t>
            </a:r>
          </a:p>
          <a:p>
            <a:pPr algn="just">
              <a:buFont typeface="Arial" panose="020B0604020202020204" pitchFamily="34" charset="0"/>
              <a:buChar char="•"/>
            </a:pPr>
            <a:r>
              <a:rPr lang="en-IN" b="1" i="0" dirty="0">
                <a:solidFill>
                  <a:srgbClr val="222222"/>
                </a:solidFill>
                <a:effectLst/>
                <a:latin typeface="Lato" panose="020F0502020204030203" pitchFamily="34" charset="0"/>
              </a:rPr>
              <a:t>Cyclical</a:t>
            </a:r>
            <a:r>
              <a:rPr lang="en-IN" b="0" i="0" dirty="0">
                <a:solidFill>
                  <a:srgbClr val="222222"/>
                </a:solidFill>
                <a:effectLst/>
                <a:latin typeface="Lato" panose="020F0502020204030203" pitchFamily="34" charset="0"/>
              </a:rPr>
              <a:t>: In which there is no fixed interval, uncertainty in movement and its pattern</a:t>
            </a:r>
          </a:p>
          <a:p>
            <a:pPr algn="just">
              <a:buFont typeface="Arial" panose="020B0604020202020204" pitchFamily="34" charset="0"/>
              <a:buChar char="•"/>
            </a:pPr>
            <a:r>
              <a:rPr lang="en-IN" b="1" i="0" dirty="0">
                <a:solidFill>
                  <a:srgbClr val="222222"/>
                </a:solidFill>
                <a:effectLst/>
                <a:latin typeface="Lato" panose="020F0502020204030203" pitchFamily="34" charset="0"/>
              </a:rPr>
              <a:t>Irregularity</a:t>
            </a:r>
            <a:r>
              <a:rPr lang="en-IN" b="0" i="0" dirty="0">
                <a:solidFill>
                  <a:srgbClr val="222222"/>
                </a:solidFill>
                <a:effectLst/>
                <a:latin typeface="Lato" panose="020F0502020204030203" pitchFamily="34" charset="0"/>
              </a:rPr>
              <a:t>: Unexpected situations/events/scenarios and spikes in a short time span.</a:t>
            </a:r>
          </a:p>
          <a:p>
            <a:endParaRPr lang="en-US" dirty="0"/>
          </a:p>
        </p:txBody>
      </p:sp>
      <p:sp>
        <p:nvSpPr>
          <p:cNvPr id="4" name="Slide Number Placeholder 3">
            <a:extLst>
              <a:ext uri="{FF2B5EF4-FFF2-40B4-BE49-F238E27FC236}">
                <a16:creationId xmlns:a16="http://schemas.microsoft.com/office/drawing/2014/main" id="{28BB95AC-64E4-4C62-AE12-53523E3CEB63}"/>
              </a:ext>
            </a:extLst>
          </p:cNvPr>
          <p:cNvSpPr>
            <a:spLocks noGrp="1"/>
          </p:cNvSpPr>
          <p:nvPr>
            <p:ph type="sldNum" sz="quarter" idx="12"/>
          </p:nvPr>
        </p:nvSpPr>
        <p:spPr/>
        <p:txBody>
          <a:bodyPr/>
          <a:lstStyle/>
          <a:p>
            <a:fld id="{B82CCC60-E8CD-4174-8B1A-7DF615B22EEF}" type="slidenum">
              <a:rPr lang="en-US" smtClean="0"/>
              <a:pPr/>
              <a:t>28</a:t>
            </a:fld>
            <a:endParaRPr lang="en-US"/>
          </a:p>
        </p:txBody>
      </p:sp>
    </p:spTree>
    <p:extLst>
      <p:ext uri="{BB962C8B-B14F-4D97-AF65-F5344CB8AC3E}">
        <p14:creationId xmlns:p14="http://schemas.microsoft.com/office/powerpoint/2010/main" val="18197390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1F38F6D-0335-6032-E6A9-D9DAD7A424BB}"/>
              </a:ext>
            </a:extLst>
          </p:cNvPr>
          <p:cNvSpPr>
            <a:spLocks noGrp="1"/>
          </p:cNvSpPr>
          <p:nvPr>
            <p:ph type="sldNum" sz="quarter" idx="12"/>
          </p:nvPr>
        </p:nvSpPr>
        <p:spPr/>
        <p:txBody>
          <a:bodyPr/>
          <a:lstStyle/>
          <a:p>
            <a:fld id="{B82CCC60-E8CD-4174-8B1A-7DF615B22EEF}" type="slidenum">
              <a:rPr lang="en-US" smtClean="0"/>
              <a:pPr/>
              <a:t>29</a:t>
            </a:fld>
            <a:endParaRPr lang="en-US"/>
          </a:p>
        </p:txBody>
      </p:sp>
      <p:pic>
        <p:nvPicPr>
          <p:cNvPr id="3074" name="Picture 2" descr="Components of Time Series Analysis">
            <a:extLst>
              <a:ext uri="{FF2B5EF4-FFF2-40B4-BE49-F238E27FC236}">
                <a16:creationId xmlns:a16="http://schemas.microsoft.com/office/drawing/2014/main" id="{F60B9281-C54A-10B6-1C25-69219818E15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575"/>
          <a:stretch/>
        </p:blipFill>
        <p:spPr bwMode="auto">
          <a:xfrm>
            <a:off x="255070" y="245557"/>
            <a:ext cx="8633860" cy="4658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6718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IN"/>
              <a:t>Introduction</a:t>
            </a:r>
            <a:endParaRPr lang="en-IN" dirty="0"/>
          </a:p>
        </p:txBody>
      </p:sp>
      <p:sp>
        <p:nvSpPr>
          <p:cNvPr id="6" name="Content Placeholder 5"/>
          <p:cNvSpPr>
            <a:spLocks noGrp="1"/>
          </p:cNvSpPr>
          <p:nvPr>
            <p:ph idx="1"/>
          </p:nvPr>
        </p:nvSpPr>
        <p:spPr/>
        <p:txBody>
          <a:bodyPr>
            <a:normAutofit fontScale="77500" lnSpcReduction="20000"/>
          </a:bodyPr>
          <a:lstStyle/>
          <a:p>
            <a:r>
              <a:rPr lang="en-GB" dirty="0"/>
              <a:t>Since social and economic conditions are constantly changing over time, data  analysts must be able to assess and predict the effects of these changes, in  order to suggest the most appropriate actions to take</a:t>
            </a:r>
          </a:p>
          <a:p>
            <a:r>
              <a:rPr lang="en-GB" dirty="0"/>
              <a:t>It is therefore required to use appropriate forecasting techniques to support  business, operations, technology, research, etc.</a:t>
            </a:r>
          </a:p>
          <a:p>
            <a:r>
              <a:rPr lang="en-GB" dirty="0"/>
              <a:t>More accurate and less biased forecasts can be one of the most effective  driver of performance in many fields</a:t>
            </a:r>
          </a:p>
          <a:p>
            <a:r>
              <a:rPr lang="en-GB" dirty="0"/>
              <a:t>Time Series Analysis, using statistical methods, allows to enhance  comprehension and predictions on any quantitative variable of interest (sales,  resources, financial KPIs, logistics, sensors’ measurements, etc.)</a:t>
            </a:r>
          </a:p>
          <a:p>
            <a:endParaRPr lang="en-IN" dirty="0"/>
          </a:p>
        </p:txBody>
      </p:sp>
    </p:spTree>
    <p:extLst>
      <p:ext uri="{BB962C8B-B14F-4D97-AF65-F5344CB8AC3E}">
        <p14:creationId xmlns:p14="http://schemas.microsoft.com/office/powerpoint/2010/main" val="29969899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rotWithShape="1">
          <a:blip r:embed="rId2" cstate="print"/>
          <a:srcRect r="14286"/>
          <a:stretch/>
        </p:blipFill>
        <p:spPr>
          <a:xfrm>
            <a:off x="636104" y="125895"/>
            <a:ext cx="7328453" cy="4891709"/>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rotWithShape="1">
          <a:blip r:embed="rId2" cstate="print"/>
          <a:srcRect r="12402"/>
          <a:stretch/>
        </p:blipFill>
        <p:spPr>
          <a:xfrm>
            <a:off x="686348" y="205408"/>
            <a:ext cx="6004337" cy="4732683"/>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rotWithShape="1">
          <a:blip r:embed="rId2" cstate="print"/>
          <a:srcRect r="11460"/>
          <a:stretch/>
        </p:blipFill>
        <p:spPr>
          <a:xfrm>
            <a:off x="580329" y="205408"/>
            <a:ext cx="6068900" cy="4732683"/>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rotWithShape="1">
          <a:blip r:embed="rId2" cstate="print"/>
          <a:srcRect r="10518"/>
          <a:stretch/>
        </p:blipFill>
        <p:spPr>
          <a:xfrm>
            <a:off x="525624" y="185530"/>
            <a:ext cx="7226898" cy="4772439"/>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rotWithShape="1">
          <a:blip r:embed="rId2" cstate="print"/>
          <a:srcRect r="9576"/>
          <a:stretch/>
        </p:blipFill>
        <p:spPr>
          <a:xfrm>
            <a:off x="858627" y="258417"/>
            <a:ext cx="6198025" cy="462666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rotWithShape="1">
          <a:blip r:embed="rId2" cstate="print"/>
          <a:srcRect r="11460"/>
          <a:stretch/>
        </p:blipFill>
        <p:spPr>
          <a:xfrm>
            <a:off x="832121" y="357808"/>
            <a:ext cx="6068900" cy="4613413"/>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rotWithShape="1">
          <a:blip r:embed="rId2" cstate="print"/>
          <a:srcRect r="18996"/>
          <a:stretch/>
        </p:blipFill>
        <p:spPr>
          <a:xfrm>
            <a:off x="1335704" y="371059"/>
            <a:ext cx="5552397" cy="4613413"/>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rotWithShape="1">
          <a:blip r:embed="rId2" cstate="print"/>
          <a:srcRect r="8634"/>
          <a:stretch/>
        </p:blipFill>
        <p:spPr>
          <a:xfrm>
            <a:off x="832122" y="384313"/>
            <a:ext cx="6262588" cy="4598504"/>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rotWithShape="1">
          <a:blip r:embed="rId2" cstate="print"/>
          <a:srcRect r="11460"/>
          <a:stretch/>
        </p:blipFill>
        <p:spPr>
          <a:xfrm>
            <a:off x="898382" y="185530"/>
            <a:ext cx="6068900" cy="4772439"/>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rotWithShape="1">
          <a:blip r:embed="rId2" cstate="print"/>
          <a:srcRect r="10518"/>
          <a:stretch/>
        </p:blipFill>
        <p:spPr>
          <a:xfrm>
            <a:off x="765861" y="385141"/>
            <a:ext cx="6133462" cy="437321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1058" y="154624"/>
            <a:ext cx="8229600" cy="857250"/>
          </a:xfrm>
        </p:spPr>
        <p:txBody>
          <a:bodyPr/>
          <a:lstStyle/>
          <a:p>
            <a:r>
              <a:rPr lang="en-IN" b="1">
                <a:solidFill>
                  <a:srgbClr val="FF0000"/>
                </a:solidFill>
              </a:rPr>
              <a:t>Applications</a:t>
            </a:r>
            <a:endParaRPr lang="en-IN" b="1" dirty="0">
              <a:solidFill>
                <a:srgbClr val="FF0000"/>
              </a:solidFill>
            </a:endParaRPr>
          </a:p>
        </p:txBody>
      </p:sp>
      <p:sp>
        <p:nvSpPr>
          <p:cNvPr id="3" name="object 3"/>
          <p:cNvSpPr txBox="1"/>
          <p:nvPr/>
        </p:nvSpPr>
        <p:spPr>
          <a:xfrm>
            <a:off x="469346" y="1063714"/>
            <a:ext cx="7607237" cy="715196"/>
          </a:xfrm>
          <a:prstGeom prst="rect">
            <a:avLst/>
          </a:prstGeom>
          <a:solidFill>
            <a:schemeClr val="accent1">
              <a:lumMod val="20000"/>
              <a:lumOff val="80000"/>
            </a:schemeClr>
          </a:solidFill>
        </p:spPr>
        <p:txBody>
          <a:bodyPr vert="horz" wrap="square" lIns="0" tIns="34290" rIns="0" bIns="0" rtlCol="0">
            <a:spAutoFit/>
          </a:bodyPr>
          <a:lstStyle/>
          <a:p>
            <a:pPr marL="11430" marR="4572" algn="just">
              <a:lnSpc>
                <a:spcPct val="90600"/>
              </a:lnSpc>
              <a:spcBef>
                <a:spcPts val="270"/>
              </a:spcBef>
            </a:pPr>
            <a:r>
              <a:rPr sz="1620" spc="-5" dirty="0">
                <a:solidFill>
                  <a:srgbClr val="3E3A39"/>
                </a:solidFill>
                <a:latin typeface="Arial MT"/>
                <a:cs typeface="Arial MT"/>
              </a:rPr>
              <a:t>The fields of application of </a:t>
            </a:r>
            <a:r>
              <a:rPr sz="1620" b="1" spc="-9" dirty="0">
                <a:solidFill>
                  <a:srgbClr val="3E3A39"/>
                </a:solidFill>
                <a:latin typeface="Arial"/>
                <a:cs typeface="Arial"/>
              </a:rPr>
              <a:t>Time </a:t>
            </a:r>
            <a:r>
              <a:rPr sz="1620" b="1" spc="-5" dirty="0">
                <a:solidFill>
                  <a:srgbClr val="3E3A39"/>
                </a:solidFill>
                <a:latin typeface="Arial"/>
                <a:cs typeface="Arial"/>
              </a:rPr>
              <a:t>series Analysis </a:t>
            </a:r>
            <a:r>
              <a:rPr sz="1620" spc="-5" dirty="0">
                <a:solidFill>
                  <a:srgbClr val="3E3A39"/>
                </a:solidFill>
                <a:latin typeface="Arial MT"/>
                <a:cs typeface="Arial MT"/>
              </a:rPr>
              <a:t>are numerous: </a:t>
            </a:r>
            <a:r>
              <a:rPr sz="1620" i="1" spc="-5" dirty="0">
                <a:solidFill>
                  <a:srgbClr val="3E3A39"/>
                </a:solidFill>
                <a:latin typeface="Arial"/>
                <a:cs typeface="Arial"/>
              </a:rPr>
              <a:t>Demand Planning </a:t>
            </a:r>
            <a:r>
              <a:rPr sz="1620" i="1" dirty="0">
                <a:solidFill>
                  <a:srgbClr val="3E3A39"/>
                </a:solidFill>
                <a:latin typeface="Arial"/>
                <a:cs typeface="Arial"/>
              </a:rPr>
              <a:t> </a:t>
            </a:r>
            <a:r>
              <a:rPr sz="1620" dirty="0">
                <a:solidFill>
                  <a:srgbClr val="3E3A39"/>
                </a:solidFill>
                <a:latin typeface="Arial MT"/>
                <a:cs typeface="Arial MT"/>
              </a:rPr>
              <a:t>is </a:t>
            </a:r>
            <a:r>
              <a:rPr sz="1620" spc="-5" dirty="0">
                <a:solidFill>
                  <a:srgbClr val="3E3A39"/>
                </a:solidFill>
                <a:latin typeface="Arial MT"/>
                <a:cs typeface="Arial MT"/>
              </a:rPr>
              <a:t>one of the most common application, </a:t>
            </a:r>
            <a:r>
              <a:rPr sz="1620" spc="-14" dirty="0">
                <a:solidFill>
                  <a:srgbClr val="3E3A39"/>
                </a:solidFill>
                <a:latin typeface="Arial MT"/>
                <a:cs typeface="Arial MT"/>
              </a:rPr>
              <a:t>however, </a:t>
            </a:r>
            <a:r>
              <a:rPr sz="1620" spc="-5" dirty="0">
                <a:solidFill>
                  <a:srgbClr val="3E3A39"/>
                </a:solidFill>
                <a:latin typeface="Arial MT"/>
                <a:cs typeface="Arial MT"/>
              </a:rPr>
              <a:t>from industry to industry there are </a:t>
            </a:r>
            <a:r>
              <a:rPr sz="1620" spc="-441" dirty="0">
                <a:solidFill>
                  <a:srgbClr val="3E3A39"/>
                </a:solidFill>
                <a:latin typeface="Arial MT"/>
                <a:cs typeface="Arial MT"/>
              </a:rPr>
              <a:t> </a:t>
            </a:r>
            <a:r>
              <a:rPr sz="1620" spc="-5" dirty="0">
                <a:solidFill>
                  <a:srgbClr val="3E3A39"/>
                </a:solidFill>
                <a:latin typeface="Arial MT"/>
                <a:cs typeface="Arial MT"/>
              </a:rPr>
              <a:t>other possible uses. For</a:t>
            </a:r>
            <a:r>
              <a:rPr sz="1620" dirty="0">
                <a:solidFill>
                  <a:srgbClr val="3E3A39"/>
                </a:solidFill>
                <a:latin typeface="Arial MT"/>
                <a:cs typeface="Arial MT"/>
              </a:rPr>
              <a:t> </a:t>
            </a:r>
            <a:r>
              <a:rPr sz="1620" spc="-5" dirty="0">
                <a:solidFill>
                  <a:srgbClr val="3E3A39"/>
                </a:solidFill>
                <a:latin typeface="Arial MT"/>
                <a:cs typeface="Arial MT"/>
              </a:rPr>
              <a:t>instance:</a:t>
            </a:r>
            <a:endParaRPr sz="1620" dirty="0">
              <a:latin typeface="Arial MT"/>
              <a:cs typeface="Arial MT"/>
            </a:endParaRPr>
          </a:p>
        </p:txBody>
      </p:sp>
      <p:grpSp>
        <p:nvGrpSpPr>
          <p:cNvPr id="25" name="Group 24"/>
          <p:cNvGrpSpPr/>
          <p:nvPr/>
        </p:nvGrpSpPr>
        <p:grpSpPr>
          <a:xfrm>
            <a:off x="566937" y="2008384"/>
            <a:ext cx="8164107" cy="2934935"/>
            <a:chOff x="1120000" y="1857614"/>
            <a:chExt cx="6672934" cy="2451185"/>
          </a:xfrm>
        </p:grpSpPr>
        <p:sp>
          <p:nvSpPr>
            <p:cNvPr id="4" name="object 4"/>
            <p:cNvSpPr txBox="1"/>
            <p:nvPr/>
          </p:nvSpPr>
          <p:spPr>
            <a:xfrm>
              <a:off x="2972903" y="1935328"/>
              <a:ext cx="4055364" cy="205441"/>
            </a:xfrm>
            <a:prstGeom prst="rect">
              <a:avLst/>
            </a:prstGeom>
          </p:spPr>
          <p:txBody>
            <a:bodyPr vert="horz" wrap="square" lIns="0" tIns="11430" rIns="0" bIns="0" rtlCol="0">
              <a:spAutoFit/>
            </a:bodyPr>
            <a:lstStyle/>
            <a:p>
              <a:pPr marL="173165" indent="-161735">
                <a:spcBef>
                  <a:spcPts val="90"/>
                </a:spcBef>
                <a:buClr>
                  <a:srgbClr val="C0C4C6"/>
                </a:buClr>
                <a:buFont typeface="Wingdings"/>
                <a:buChar char=""/>
                <a:tabLst>
                  <a:tab pos="173165" algn="l"/>
                </a:tabLst>
              </a:pPr>
              <a:r>
                <a:rPr sz="1260" spc="-5" dirty="0">
                  <a:solidFill>
                    <a:srgbClr val="3E3A39"/>
                  </a:solidFill>
                  <a:latin typeface="Arial MT"/>
                  <a:cs typeface="Arial MT"/>
                </a:rPr>
                <a:t>Forecasting</a:t>
              </a:r>
              <a:r>
                <a:rPr sz="1260" spc="-9" dirty="0">
                  <a:solidFill>
                    <a:srgbClr val="3E3A39"/>
                  </a:solidFill>
                  <a:latin typeface="Arial MT"/>
                  <a:cs typeface="Arial MT"/>
                </a:rPr>
                <a:t> </a:t>
              </a:r>
              <a:r>
                <a:rPr sz="1260" spc="-5" dirty="0">
                  <a:solidFill>
                    <a:srgbClr val="3E3A39"/>
                  </a:solidFill>
                  <a:latin typeface="Arial MT"/>
                  <a:cs typeface="Arial MT"/>
                </a:rPr>
                <a:t>of </a:t>
              </a:r>
              <a:r>
                <a:rPr sz="1260" b="1" spc="-9" dirty="0">
                  <a:solidFill>
                    <a:srgbClr val="3E3A39"/>
                  </a:solidFill>
                  <a:latin typeface="Arial"/>
                  <a:cs typeface="Arial"/>
                </a:rPr>
                <a:t>shipped</a:t>
              </a:r>
              <a:r>
                <a:rPr sz="1260" b="1" dirty="0">
                  <a:solidFill>
                    <a:srgbClr val="3E3A39"/>
                  </a:solidFill>
                  <a:latin typeface="Arial"/>
                  <a:cs typeface="Arial"/>
                </a:rPr>
                <a:t> </a:t>
              </a:r>
              <a:r>
                <a:rPr sz="1260" b="1" spc="-9" dirty="0">
                  <a:solidFill>
                    <a:srgbClr val="3E3A39"/>
                  </a:solidFill>
                  <a:latin typeface="Arial"/>
                  <a:cs typeface="Arial"/>
                </a:rPr>
                <a:t>packages: </a:t>
              </a:r>
              <a:r>
                <a:rPr sz="1260" u="sng" spc="-5" dirty="0">
                  <a:solidFill>
                    <a:srgbClr val="3E3A39"/>
                  </a:solidFill>
                  <a:uFill>
                    <a:solidFill>
                      <a:srgbClr val="3E3A39"/>
                    </a:solidFill>
                  </a:uFill>
                  <a:latin typeface="Arial MT"/>
                  <a:cs typeface="Arial MT"/>
                </a:rPr>
                <a:t>workforce planning</a:t>
              </a:r>
              <a:endParaRPr sz="1260" dirty="0">
                <a:latin typeface="Arial MT"/>
                <a:cs typeface="Arial MT"/>
              </a:endParaRPr>
            </a:p>
          </p:txBody>
        </p:sp>
        <p:sp>
          <p:nvSpPr>
            <p:cNvPr id="5" name="object 5"/>
            <p:cNvSpPr txBox="1"/>
            <p:nvPr/>
          </p:nvSpPr>
          <p:spPr>
            <a:xfrm>
              <a:off x="2972903" y="2451050"/>
              <a:ext cx="4820031" cy="205441"/>
            </a:xfrm>
            <a:prstGeom prst="rect">
              <a:avLst/>
            </a:prstGeom>
          </p:spPr>
          <p:txBody>
            <a:bodyPr vert="horz" wrap="square" lIns="0" tIns="11430" rIns="0" bIns="0" rtlCol="0">
              <a:spAutoFit/>
            </a:bodyPr>
            <a:lstStyle/>
            <a:p>
              <a:pPr marL="173165" indent="-161735">
                <a:spcBef>
                  <a:spcPts val="90"/>
                </a:spcBef>
                <a:buClr>
                  <a:srgbClr val="C0C4C6"/>
                </a:buClr>
                <a:buFont typeface="Wingdings"/>
                <a:buChar char=""/>
                <a:tabLst>
                  <a:tab pos="173165" algn="l"/>
                </a:tabLst>
              </a:pPr>
              <a:r>
                <a:rPr sz="1260" spc="-5" dirty="0">
                  <a:solidFill>
                    <a:srgbClr val="3E3A39"/>
                  </a:solidFill>
                  <a:latin typeface="Arial MT"/>
                  <a:cs typeface="Arial MT"/>
                </a:rPr>
                <a:t>Forecasting</a:t>
              </a:r>
              <a:r>
                <a:rPr sz="1260" spc="-9" dirty="0">
                  <a:solidFill>
                    <a:srgbClr val="3E3A39"/>
                  </a:solidFill>
                  <a:latin typeface="Arial MT"/>
                  <a:cs typeface="Arial MT"/>
                </a:rPr>
                <a:t> </a:t>
              </a:r>
              <a:r>
                <a:rPr sz="1260" spc="-5" dirty="0">
                  <a:solidFill>
                    <a:srgbClr val="3E3A39"/>
                  </a:solidFill>
                  <a:latin typeface="Arial MT"/>
                  <a:cs typeface="Arial MT"/>
                </a:rPr>
                <a:t>of </a:t>
              </a:r>
              <a:r>
                <a:rPr sz="1260" b="1" spc="-5" dirty="0">
                  <a:solidFill>
                    <a:srgbClr val="3E3A39"/>
                  </a:solidFill>
                  <a:latin typeface="Arial"/>
                  <a:cs typeface="Arial"/>
                </a:rPr>
                <a:t>sales</a:t>
              </a:r>
              <a:r>
                <a:rPr sz="1260" b="1" dirty="0">
                  <a:solidFill>
                    <a:srgbClr val="3E3A39"/>
                  </a:solidFill>
                  <a:latin typeface="Arial"/>
                  <a:cs typeface="Arial"/>
                </a:rPr>
                <a:t> </a:t>
              </a:r>
              <a:r>
                <a:rPr sz="1260" b="1" spc="-5" dirty="0">
                  <a:solidFill>
                    <a:srgbClr val="3E3A39"/>
                  </a:solidFill>
                  <a:latin typeface="Arial"/>
                  <a:cs typeface="Arial"/>
                </a:rPr>
                <a:t>during</a:t>
              </a:r>
              <a:r>
                <a:rPr sz="1260" b="1" spc="-9" dirty="0">
                  <a:solidFill>
                    <a:srgbClr val="3E3A39"/>
                  </a:solidFill>
                  <a:latin typeface="Arial"/>
                  <a:cs typeface="Arial"/>
                </a:rPr>
                <a:t> promotions:</a:t>
              </a:r>
              <a:r>
                <a:rPr sz="1260" b="1" spc="-5" dirty="0">
                  <a:solidFill>
                    <a:srgbClr val="3E3A39"/>
                  </a:solidFill>
                  <a:latin typeface="Arial"/>
                  <a:cs typeface="Arial"/>
                </a:rPr>
                <a:t> </a:t>
              </a:r>
              <a:r>
                <a:rPr sz="1260" u="sng" spc="-5" dirty="0">
                  <a:solidFill>
                    <a:srgbClr val="3E3A39"/>
                  </a:solidFill>
                  <a:uFill>
                    <a:solidFill>
                      <a:srgbClr val="3E3A39"/>
                    </a:solidFill>
                  </a:uFill>
                  <a:latin typeface="Arial MT"/>
                  <a:cs typeface="Arial MT"/>
                </a:rPr>
                <a:t>optimizing</a:t>
              </a:r>
              <a:r>
                <a:rPr sz="1260" u="sng" spc="-9" dirty="0">
                  <a:solidFill>
                    <a:srgbClr val="3E3A39"/>
                  </a:solidFill>
                  <a:uFill>
                    <a:solidFill>
                      <a:srgbClr val="3E3A39"/>
                    </a:solidFill>
                  </a:uFill>
                  <a:latin typeface="Arial MT"/>
                  <a:cs typeface="Arial MT"/>
                </a:rPr>
                <a:t> </a:t>
              </a:r>
              <a:r>
                <a:rPr sz="1260" u="sng" spc="-5" dirty="0">
                  <a:solidFill>
                    <a:srgbClr val="3E3A39"/>
                  </a:solidFill>
                  <a:uFill>
                    <a:solidFill>
                      <a:srgbClr val="3E3A39"/>
                    </a:solidFill>
                  </a:uFill>
                  <a:latin typeface="Arial MT"/>
                  <a:cs typeface="Arial MT"/>
                </a:rPr>
                <a:t>warehouses</a:t>
              </a:r>
              <a:endParaRPr sz="1260" dirty="0">
                <a:latin typeface="Arial MT"/>
                <a:cs typeface="Arial MT"/>
              </a:endParaRPr>
            </a:p>
          </p:txBody>
        </p:sp>
        <p:sp>
          <p:nvSpPr>
            <p:cNvPr id="6" name="object 6"/>
            <p:cNvSpPr txBox="1"/>
            <p:nvPr/>
          </p:nvSpPr>
          <p:spPr>
            <a:xfrm>
              <a:off x="2972903" y="2975000"/>
              <a:ext cx="3766757" cy="205441"/>
            </a:xfrm>
            <a:prstGeom prst="rect">
              <a:avLst/>
            </a:prstGeom>
          </p:spPr>
          <p:txBody>
            <a:bodyPr vert="horz" wrap="square" lIns="0" tIns="11430" rIns="0" bIns="0" rtlCol="0">
              <a:spAutoFit/>
            </a:bodyPr>
            <a:lstStyle/>
            <a:p>
              <a:pPr marL="173165" indent="-161735">
                <a:spcBef>
                  <a:spcPts val="90"/>
                </a:spcBef>
                <a:buClr>
                  <a:srgbClr val="C0C4C6"/>
                </a:buClr>
                <a:buFont typeface="Wingdings"/>
                <a:buChar char=""/>
                <a:tabLst>
                  <a:tab pos="173165" algn="l"/>
                </a:tabLst>
              </a:pPr>
              <a:r>
                <a:rPr sz="1260" b="1" spc="-5" dirty="0">
                  <a:solidFill>
                    <a:srgbClr val="3E3A39"/>
                  </a:solidFill>
                  <a:latin typeface="Arial"/>
                  <a:cs typeface="Arial"/>
                </a:rPr>
                <a:t>Claims </a:t>
              </a:r>
              <a:r>
                <a:rPr sz="1260" b="1" spc="-9" dirty="0">
                  <a:solidFill>
                    <a:srgbClr val="3E3A39"/>
                  </a:solidFill>
                  <a:latin typeface="Arial"/>
                  <a:cs typeface="Arial"/>
                </a:rPr>
                <a:t>prediction:</a:t>
              </a:r>
              <a:r>
                <a:rPr sz="1260" b="1" spc="-5" dirty="0">
                  <a:solidFill>
                    <a:srgbClr val="3E3A39"/>
                  </a:solidFill>
                  <a:latin typeface="Arial"/>
                  <a:cs typeface="Arial"/>
                </a:rPr>
                <a:t> </a:t>
              </a:r>
              <a:r>
                <a:rPr sz="1260" u="sng" spc="-5" dirty="0">
                  <a:solidFill>
                    <a:srgbClr val="3E3A39"/>
                  </a:solidFill>
                  <a:uFill>
                    <a:solidFill>
                      <a:srgbClr val="3E3A39"/>
                    </a:solidFill>
                  </a:uFill>
                  <a:latin typeface="Arial MT"/>
                  <a:cs typeface="Arial MT"/>
                </a:rPr>
                <a:t>determining insurance</a:t>
              </a:r>
              <a:r>
                <a:rPr sz="1260" u="sng" dirty="0">
                  <a:solidFill>
                    <a:srgbClr val="3E3A39"/>
                  </a:solidFill>
                  <a:uFill>
                    <a:solidFill>
                      <a:srgbClr val="3E3A39"/>
                    </a:solidFill>
                  </a:uFill>
                  <a:latin typeface="Arial MT"/>
                  <a:cs typeface="Arial MT"/>
                </a:rPr>
                <a:t> </a:t>
              </a:r>
              <a:r>
                <a:rPr sz="1260" u="sng" spc="-5" dirty="0">
                  <a:solidFill>
                    <a:srgbClr val="3E3A39"/>
                  </a:solidFill>
                  <a:uFill>
                    <a:solidFill>
                      <a:srgbClr val="3E3A39"/>
                    </a:solidFill>
                  </a:uFill>
                  <a:latin typeface="Arial MT"/>
                  <a:cs typeface="Arial MT"/>
                </a:rPr>
                <a:t>policies</a:t>
              </a:r>
              <a:endParaRPr sz="1260">
                <a:latin typeface="Arial MT"/>
                <a:cs typeface="Arial MT"/>
              </a:endParaRPr>
            </a:p>
          </p:txBody>
        </p:sp>
        <p:sp>
          <p:nvSpPr>
            <p:cNvPr id="7" name="object 7"/>
            <p:cNvSpPr txBox="1"/>
            <p:nvPr/>
          </p:nvSpPr>
          <p:spPr>
            <a:xfrm>
              <a:off x="2972903" y="3490721"/>
              <a:ext cx="4285107" cy="205441"/>
            </a:xfrm>
            <a:prstGeom prst="rect">
              <a:avLst/>
            </a:prstGeom>
          </p:spPr>
          <p:txBody>
            <a:bodyPr vert="horz" wrap="square" lIns="0" tIns="11430" rIns="0" bIns="0" rtlCol="0">
              <a:spAutoFit/>
            </a:bodyPr>
            <a:lstStyle/>
            <a:p>
              <a:pPr marL="173165" indent="-161735">
                <a:spcBef>
                  <a:spcPts val="90"/>
                </a:spcBef>
                <a:buClr>
                  <a:srgbClr val="C0C4C6"/>
                </a:buClr>
                <a:buFont typeface="Wingdings"/>
                <a:buChar char=""/>
                <a:tabLst>
                  <a:tab pos="173165" algn="l"/>
                </a:tabLst>
              </a:pPr>
              <a:r>
                <a:rPr sz="1260" b="1" spc="-5" dirty="0">
                  <a:solidFill>
                    <a:srgbClr val="3E3A39"/>
                  </a:solidFill>
                  <a:latin typeface="Arial"/>
                  <a:cs typeface="Arial"/>
                </a:rPr>
                <a:t>Predictive </a:t>
              </a:r>
              <a:r>
                <a:rPr sz="1260" b="1" spc="-9" dirty="0">
                  <a:solidFill>
                    <a:srgbClr val="3E3A39"/>
                  </a:solidFill>
                  <a:latin typeface="Arial"/>
                  <a:cs typeface="Arial"/>
                </a:rPr>
                <a:t>Maintenance: </a:t>
              </a:r>
              <a:r>
                <a:rPr sz="1260" u="sng" spc="-5" dirty="0">
                  <a:solidFill>
                    <a:srgbClr val="3E3A39"/>
                  </a:solidFill>
                  <a:uFill>
                    <a:solidFill>
                      <a:srgbClr val="3E3A39"/>
                    </a:solidFill>
                  </a:uFill>
                  <a:latin typeface="Arial MT"/>
                  <a:cs typeface="Arial MT"/>
                </a:rPr>
                <a:t>improving</a:t>
              </a:r>
              <a:r>
                <a:rPr sz="1260" u="sng" spc="-9" dirty="0">
                  <a:solidFill>
                    <a:srgbClr val="3E3A39"/>
                  </a:solidFill>
                  <a:uFill>
                    <a:solidFill>
                      <a:srgbClr val="3E3A39"/>
                    </a:solidFill>
                  </a:uFill>
                  <a:latin typeface="Arial MT"/>
                  <a:cs typeface="Arial MT"/>
                </a:rPr>
                <a:t> </a:t>
              </a:r>
              <a:r>
                <a:rPr sz="1260" u="sng" spc="-5" dirty="0">
                  <a:solidFill>
                    <a:srgbClr val="3E3A39"/>
                  </a:solidFill>
                  <a:uFill>
                    <a:solidFill>
                      <a:srgbClr val="3E3A39"/>
                    </a:solidFill>
                  </a:uFill>
                  <a:latin typeface="Arial MT"/>
                  <a:cs typeface="Arial MT"/>
                </a:rPr>
                <a:t>operational efficiency</a:t>
              </a:r>
              <a:endParaRPr sz="1260" dirty="0">
                <a:latin typeface="Arial MT"/>
                <a:cs typeface="Arial MT"/>
              </a:endParaRPr>
            </a:p>
          </p:txBody>
        </p:sp>
        <p:sp>
          <p:nvSpPr>
            <p:cNvPr id="8" name="object 8"/>
            <p:cNvSpPr txBox="1"/>
            <p:nvPr/>
          </p:nvSpPr>
          <p:spPr>
            <a:xfrm>
              <a:off x="2972903" y="4003700"/>
              <a:ext cx="4729734" cy="205441"/>
            </a:xfrm>
            <a:prstGeom prst="rect">
              <a:avLst/>
            </a:prstGeom>
          </p:spPr>
          <p:txBody>
            <a:bodyPr vert="horz" wrap="square" lIns="0" tIns="11430" rIns="0" bIns="0" rtlCol="0">
              <a:spAutoFit/>
            </a:bodyPr>
            <a:lstStyle/>
            <a:p>
              <a:pPr marL="173165" indent="-161735">
                <a:spcBef>
                  <a:spcPts val="90"/>
                </a:spcBef>
                <a:buClr>
                  <a:srgbClr val="C0C4C6"/>
                </a:buClr>
                <a:buFont typeface="Wingdings"/>
                <a:buChar char=""/>
                <a:tabLst>
                  <a:tab pos="173165" algn="l"/>
                </a:tabLst>
              </a:pPr>
              <a:r>
                <a:rPr sz="1260" b="1" spc="-5" dirty="0">
                  <a:solidFill>
                    <a:srgbClr val="3E3A39"/>
                  </a:solidFill>
                  <a:latin typeface="Arial"/>
                  <a:cs typeface="Arial"/>
                </a:rPr>
                <a:t>Energy</a:t>
              </a:r>
              <a:r>
                <a:rPr sz="1260" b="1" spc="-9" dirty="0">
                  <a:solidFill>
                    <a:srgbClr val="3E3A39"/>
                  </a:solidFill>
                  <a:latin typeface="Arial"/>
                  <a:cs typeface="Arial"/>
                </a:rPr>
                <a:t> </a:t>
              </a:r>
              <a:r>
                <a:rPr sz="1260" b="1" spc="-5" dirty="0">
                  <a:solidFill>
                    <a:srgbClr val="3E3A39"/>
                  </a:solidFill>
                  <a:latin typeface="Arial"/>
                  <a:cs typeface="Arial"/>
                </a:rPr>
                <a:t>load</a:t>
              </a:r>
              <a:r>
                <a:rPr sz="1260" b="1" spc="-14" dirty="0">
                  <a:solidFill>
                    <a:srgbClr val="3E3A39"/>
                  </a:solidFill>
                  <a:latin typeface="Arial"/>
                  <a:cs typeface="Arial"/>
                </a:rPr>
                <a:t> </a:t>
              </a:r>
              <a:r>
                <a:rPr sz="1260" b="1" spc="-5" dirty="0">
                  <a:solidFill>
                    <a:srgbClr val="3E3A39"/>
                  </a:solidFill>
                  <a:latin typeface="Arial"/>
                  <a:cs typeface="Arial"/>
                </a:rPr>
                <a:t>forecasting:</a:t>
              </a:r>
              <a:r>
                <a:rPr sz="1260" b="1" spc="-14" dirty="0">
                  <a:solidFill>
                    <a:srgbClr val="3E3A39"/>
                  </a:solidFill>
                  <a:latin typeface="Arial"/>
                  <a:cs typeface="Arial"/>
                </a:rPr>
                <a:t> </a:t>
              </a:r>
              <a:r>
                <a:rPr sz="1260" u="sng" spc="-5" dirty="0">
                  <a:solidFill>
                    <a:srgbClr val="3E3A39"/>
                  </a:solidFill>
                  <a:uFill>
                    <a:solidFill>
                      <a:srgbClr val="3E3A39"/>
                    </a:solidFill>
                  </a:uFill>
                  <a:latin typeface="Arial MT"/>
                  <a:cs typeface="Arial MT"/>
                </a:rPr>
                <a:t>better</a:t>
              </a:r>
              <a:r>
                <a:rPr sz="1260" u="sng" spc="-9" dirty="0">
                  <a:solidFill>
                    <a:srgbClr val="3E3A39"/>
                  </a:solidFill>
                  <a:uFill>
                    <a:solidFill>
                      <a:srgbClr val="3E3A39"/>
                    </a:solidFill>
                  </a:uFill>
                  <a:latin typeface="Arial MT"/>
                  <a:cs typeface="Arial MT"/>
                </a:rPr>
                <a:t> </a:t>
              </a:r>
              <a:r>
                <a:rPr sz="1260" u="sng" spc="-5" dirty="0">
                  <a:solidFill>
                    <a:srgbClr val="3E3A39"/>
                  </a:solidFill>
                  <a:uFill>
                    <a:solidFill>
                      <a:srgbClr val="3E3A39"/>
                    </a:solidFill>
                  </a:uFill>
                  <a:latin typeface="Arial MT"/>
                  <a:cs typeface="Arial MT"/>
                </a:rPr>
                <a:t>planning</a:t>
              </a:r>
              <a:r>
                <a:rPr sz="1260" u="sng" spc="-14" dirty="0">
                  <a:solidFill>
                    <a:srgbClr val="3E3A39"/>
                  </a:solidFill>
                  <a:uFill>
                    <a:solidFill>
                      <a:srgbClr val="3E3A39"/>
                    </a:solidFill>
                  </a:uFill>
                  <a:latin typeface="Arial MT"/>
                  <a:cs typeface="Arial MT"/>
                </a:rPr>
                <a:t> </a:t>
              </a:r>
              <a:r>
                <a:rPr sz="1260" u="sng" spc="-5" dirty="0">
                  <a:solidFill>
                    <a:srgbClr val="3E3A39"/>
                  </a:solidFill>
                  <a:uFill>
                    <a:solidFill>
                      <a:srgbClr val="3E3A39"/>
                    </a:solidFill>
                  </a:uFill>
                  <a:latin typeface="Arial MT"/>
                  <a:cs typeface="Arial MT"/>
                </a:rPr>
                <a:t>and</a:t>
              </a:r>
              <a:r>
                <a:rPr sz="1260" u="sng" spc="-14" dirty="0">
                  <a:solidFill>
                    <a:srgbClr val="3E3A39"/>
                  </a:solidFill>
                  <a:uFill>
                    <a:solidFill>
                      <a:srgbClr val="3E3A39"/>
                    </a:solidFill>
                  </a:uFill>
                  <a:latin typeface="Arial MT"/>
                  <a:cs typeface="Arial MT"/>
                </a:rPr>
                <a:t> </a:t>
              </a:r>
              <a:r>
                <a:rPr sz="1260" u="sng" spc="-5" dirty="0">
                  <a:solidFill>
                    <a:srgbClr val="3E3A39"/>
                  </a:solidFill>
                  <a:uFill>
                    <a:solidFill>
                      <a:srgbClr val="3E3A39"/>
                    </a:solidFill>
                  </a:uFill>
                  <a:latin typeface="Arial MT"/>
                  <a:cs typeface="Arial MT"/>
                </a:rPr>
                <a:t>trading</a:t>
              </a:r>
              <a:r>
                <a:rPr sz="1260" u="sng" spc="-14" dirty="0">
                  <a:solidFill>
                    <a:srgbClr val="3E3A39"/>
                  </a:solidFill>
                  <a:uFill>
                    <a:solidFill>
                      <a:srgbClr val="3E3A39"/>
                    </a:solidFill>
                  </a:uFill>
                  <a:latin typeface="Arial MT"/>
                  <a:cs typeface="Arial MT"/>
                </a:rPr>
                <a:t> </a:t>
              </a:r>
              <a:r>
                <a:rPr sz="1260" u="sng" spc="-5" dirty="0">
                  <a:solidFill>
                    <a:srgbClr val="3E3A39"/>
                  </a:solidFill>
                  <a:uFill>
                    <a:solidFill>
                      <a:srgbClr val="3E3A39"/>
                    </a:solidFill>
                  </a:uFill>
                  <a:latin typeface="Arial MT"/>
                  <a:cs typeface="Arial MT"/>
                </a:rPr>
                <a:t>strategies</a:t>
              </a:r>
              <a:endParaRPr sz="1260">
                <a:latin typeface="Arial MT"/>
                <a:cs typeface="Arial MT"/>
              </a:endParaRPr>
            </a:p>
          </p:txBody>
        </p:sp>
        <p:sp>
          <p:nvSpPr>
            <p:cNvPr id="9" name="object 9"/>
            <p:cNvSpPr/>
            <p:nvPr/>
          </p:nvSpPr>
          <p:spPr>
            <a:xfrm>
              <a:off x="1844746" y="1887080"/>
              <a:ext cx="1069277" cy="364617"/>
            </a:xfrm>
            <a:custGeom>
              <a:avLst/>
              <a:gdLst/>
              <a:ahLst/>
              <a:cxnLst/>
              <a:rect l="l" t="t" r="r" b="b"/>
              <a:pathLst>
                <a:path w="1188085" h="405130">
                  <a:moveTo>
                    <a:pt x="1120499" y="0"/>
                  </a:moveTo>
                  <a:lnTo>
                    <a:pt x="0" y="0"/>
                  </a:lnTo>
                  <a:lnTo>
                    <a:pt x="0" y="404997"/>
                  </a:lnTo>
                  <a:lnTo>
                    <a:pt x="1187999" y="404997"/>
                  </a:lnTo>
                  <a:lnTo>
                    <a:pt x="1187999" y="67500"/>
                  </a:lnTo>
                  <a:lnTo>
                    <a:pt x="1120499" y="0"/>
                  </a:lnTo>
                  <a:close/>
                </a:path>
              </a:pathLst>
            </a:custGeom>
            <a:solidFill>
              <a:srgbClr val="003399"/>
            </a:solidFill>
          </p:spPr>
          <p:txBody>
            <a:bodyPr wrap="square" lIns="0" tIns="0" rIns="0" bIns="0" rtlCol="0"/>
            <a:lstStyle/>
            <a:p>
              <a:endParaRPr sz="1620"/>
            </a:p>
          </p:txBody>
        </p:sp>
        <p:sp>
          <p:nvSpPr>
            <p:cNvPr id="10" name="object 10"/>
            <p:cNvSpPr txBox="1"/>
            <p:nvPr/>
          </p:nvSpPr>
          <p:spPr>
            <a:xfrm>
              <a:off x="1964822" y="1917497"/>
              <a:ext cx="802386" cy="326243"/>
            </a:xfrm>
            <a:prstGeom prst="rect">
              <a:avLst/>
            </a:prstGeom>
          </p:spPr>
          <p:txBody>
            <a:bodyPr vert="horz" wrap="square" lIns="0" tIns="18288" rIns="0" bIns="0" rtlCol="0">
              <a:spAutoFit/>
            </a:bodyPr>
            <a:lstStyle/>
            <a:p>
              <a:pPr marL="11430" marR="4572" indent="97155">
                <a:lnSpc>
                  <a:spcPts val="1170"/>
                </a:lnSpc>
                <a:spcBef>
                  <a:spcPts val="144"/>
                </a:spcBef>
              </a:pPr>
              <a:r>
                <a:rPr sz="990" spc="-23" dirty="0">
                  <a:solidFill>
                    <a:srgbClr val="FFFFFF"/>
                  </a:solidFill>
                  <a:latin typeface="Arial MT"/>
                  <a:cs typeface="Arial MT"/>
                </a:rPr>
                <a:t>Log</a:t>
              </a:r>
              <a:r>
                <a:rPr sz="990" spc="-9" dirty="0">
                  <a:solidFill>
                    <a:srgbClr val="FFFFFF"/>
                  </a:solidFill>
                  <a:latin typeface="Arial MT"/>
                  <a:cs typeface="Arial MT"/>
                </a:rPr>
                <a:t>i</a:t>
              </a:r>
              <a:r>
                <a:rPr sz="990" spc="-27" dirty="0">
                  <a:solidFill>
                    <a:srgbClr val="FFFFFF"/>
                  </a:solidFill>
                  <a:latin typeface="Arial MT"/>
                  <a:cs typeface="Arial MT"/>
                </a:rPr>
                <a:t>s</a:t>
              </a:r>
              <a:r>
                <a:rPr sz="990" spc="-18" dirty="0">
                  <a:solidFill>
                    <a:srgbClr val="FFFFFF"/>
                  </a:solidFill>
                  <a:latin typeface="Arial MT"/>
                  <a:cs typeface="Arial MT"/>
                </a:rPr>
                <a:t>t</a:t>
              </a:r>
              <a:r>
                <a:rPr sz="990" spc="-9" dirty="0">
                  <a:solidFill>
                    <a:srgbClr val="FFFFFF"/>
                  </a:solidFill>
                  <a:latin typeface="Arial MT"/>
                  <a:cs typeface="Arial MT"/>
                </a:rPr>
                <a:t>i</a:t>
              </a:r>
              <a:r>
                <a:rPr sz="990" spc="-27" dirty="0">
                  <a:solidFill>
                    <a:srgbClr val="FFFFFF"/>
                  </a:solidFill>
                  <a:latin typeface="Arial MT"/>
                  <a:cs typeface="Arial MT"/>
                </a:rPr>
                <a:t>c</a:t>
              </a:r>
              <a:r>
                <a:rPr sz="990" dirty="0">
                  <a:solidFill>
                    <a:srgbClr val="FFFFFF"/>
                  </a:solidFill>
                  <a:latin typeface="Arial MT"/>
                  <a:cs typeface="Arial MT"/>
                </a:rPr>
                <a:t>s</a:t>
              </a:r>
              <a:r>
                <a:rPr sz="990" spc="-41" dirty="0">
                  <a:solidFill>
                    <a:srgbClr val="FFFFFF"/>
                  </a:solidFill>
                  <a:latin typeface="Arial MT"/>
                  <a:cs typeface="Arial MT"/>
                </a:rPr>
                <a:t> </a:t>
              </a:r>
              <a:r>
                <a:rPr sz="990" dirty="0">
                  <a:solidFill>
                    <a:srgbClr val="FFFFFF"/>
                  </a:solidFill>
                  <a:latin typeface="Arial MT"/>
                  <a:cs typeface="Arial MT"/>
                </a:rPr>
                <a:t>&amp;  </a:t>
              </a:r>
              <a:r>
                <a:rPr sz="990" spc="-32" dirty="0">
                  <a:solidFill>
                    <a:srgbClr val="FFFFFF"/>
                  </a:solidFill>
                  <a:latin typeface="Arial MT"/>
                  <a:cs typeface="Arial MT"/>
                </a:rPr>
                <a:t>T</a:t>
              </a:r>
              <a:r>
                <a:rPr sz="990" spc="-18" dirty="0">
                  <a:solidFill>
                    <a:srgbClr val="FFFFFF"/>
                  </a:solidFill>
                  <a:latin typeface="Arial MT"/>
                  <a:cs typeface="Arial MT"/>
                </a:rPr>
                <a:t>r</a:t>
              </a:r>
              <a:r>
                <a:rPr sz="990" spc="-23" dirty="0">
                  <a:solidFill>
                    <a:srgbClr val="FFFFFF"/>
                  </a:solidFill>
                  <a:latin typeface="Arial MT"/>
                  <a:cs typeface="Arial MT"/>
                </a:rPr>
                <a:t>anspo</a:t>
              </a:r>
              <a:r>
                <a:rPr sz="990" spc="-18" dirty="0">
                  <a:solidFill>
                    <a:srgbClr val="FFFFFF"/>
                  </a:solidFill>
                  <a:latin typeface="Arial MT"/>
                  <a:cs typeface="Arial MT"/>
                </a:rPr>
                <a:t>rt</a:t>
              </a:r>
              <a:r>
                <a:rPr sz="990" spc="-23" dirty="0">
                  <a:solidFill>
                    <a:srgbClr val="FFFFFF"/>
                  </a:solidFill>
                  <a:latin typeface="Arial MT"/>
                  <a:cs typeface="Arial MT"/>
                </a:rPr>
                <a:t>a</a:t>
              </a:r>
              <a:r>
                <a:rPr sz="990" spc="-18" dirty="0">
                  <a:solidFill>
                    <a:srgbClr val="FFFFFF"/>
                  </a:solidFill>
                  <a:latin typeface="Arial MT"/>
                  <a:cs typeface="Arial MT"/>
                </a:rPr>
                <a:t>t</a:t>
              </a:r>
              <a:r>
                <a:rPr sz="990" spc="-9" dirty="0">
                  <a:solidFill>
                    <a:srgbClr val="FFFFFF"/>
                  </a:solidFill>
                  <a:latin typeface="Arial MT"/>
                  <a:cs typeface="Arial MT"/>
                </a:rPr>
                <a:t>i</a:t>
              </a:r>
              <a:r>
                <a:rPr sz="990" spc="-23" dirty="0">
                  <a:solidFill>
                    <a:srgbClr val="FFFFFF"/>
                  </a:solidFill>
                  <a:latin typeface="Arial MT"/>
                  <a:cs typeface="Arial MT"/>
                </a:rPr>
                <a:t>o</a:t>
              </a:r>
              <a:r>
                <a:rPr sz="990" dirty="0">
                  <a:solidFill>
                    <a:srgbClr val="FFFFFF"/>
                  </a:solidFill>
                  <a:latin typeface="Arial MT"/>
                  <a:cs typeface="Arial MT"/>
                </a:rPr>
                <a:t>n</a:t>
              </a:r>
              <a:endParaRPr sz="990">
                <a:latin typeface="Arial MT"/>
                <a:cs typeface="Arial MT"/>
              </a:endParaRPr>
            </a:p>
          </p:txBody>
        </p:sp>
        <p:sp>
          <p:nvSpPr>
            <p:cNvPr id="11" name="object 11"/>
            <p:cNvSpPr/>
            <p:nvPr/>
          </p:nvSpPr>
          <p:spPr>
            <a:xfrm>
              <a:off x="1844746" y="2412062"/>
              <a:ext cx="1069277" cy="364617"/>
            </a:xfrm>
            <a:custGeom>
              <a:avLst/>
              <a:gdLst/>
              <a:ahLst/>
              <a:cxnLst/>
              <a:rect l="l" t="t" r="r" b="b"/>
              <a:pathLst>
                <a:path w="1188085" h="405130">
                  <a:moveTo>
                    <a:pt x="1120499" y="0"/>
                  </a:moveTo>
                  <a:lnTo>
                    <a:pt x="0" y="0"/>
                  </a:lnTo>
                  <a:lnTo>
                    <a:pt x="0" y="404999"/>
                  </a:lnTo>
                  <a:lnTo>
                    <a:pt x="1187999" y="404999"/>
                  </a:lnTo>
                  <a:lnTo>
                    <a:pt x="1187999" y="67500"/>
                  </a:lnTo>
                  <a:lnTo>
                    <a:pt x="1120499" y="0"/>
                  </a:lnTo>
                  <a:close/>
                </a:path>
              </a:pathLst>
            </a:custGeom>
            <a:solidFill>
              <a:srgbClr val="0070C0"/>
            </a:solidFill>
          </p:spPr>
          <p:txBody>
            <a:bodyPr wrap="square" lIns="0" tIns="0" rIns="0" bIns="0" rtlCol="0"/>
            <a:lstStyle/>
            <a:p>
              <a:endParaRPr sz="1620"/>
            </a:p>
          </p:txBody>
        </p:sp>
        <p:sp>
          <p:nvSpPr>
            <p:cNvPr id="12" name="object 12"/>
            <p:cNvSpPr txBox="1"/>
            <p:nvPr/>
          </p:nvSpPr>
          <p:spPr>
            <a:xfrm>
              <a:off x="1981252" y="2515515"/>
              <a:ext cx="768668" cy="163891"/>
            </a:xfrm>
            <a:prstGeom prst="rect">
              <a:avLst/>
            </a:prstGeom>
          </p:spPr>
          <p:txBody>
            <a:bodyPr vert="horz" wrap="square" lIns="0" tIns="11430" rIns="0" bIns="0" rtlCol="0">
              <a:spAutoFit/>
            </a:bodyPr>
            <a:lstStyle/>
            <a:p>
              <a:pPr marL="11430">
                <a:spcBef>
                  <a:spcPts val="90"/>
                </a:spcBef>
              </a:pPr>
              <a:r>
                <a:rPr sz="990" spc="-32" dirty="0">
                  <a:solidFill>
                    <a:srgbClr val="FFFFFF"/>
                  </a:solidFill>
                  <a:latin typeface="Arial MT"/>
                  <a:cs typeface="Arial MT"/>
                </a:rPr>
                <a:t>R</a:t>
              </a:r>
              <a:r>
                <a:rPr sz="990" spc="-23" dirty="0">
                  <a:solidFill>
                    <a:srgbClr val="FFFFFF"/>
                  </a:solidFill>
                  <a:latin typeface="Arial MT"/>
                  <a:cs typeface="Arial MT"/>
                </a:rPr>
                <a:t>e</a:t>
              </a:r>
              <a:r>
                <a:rPr sz="990" spc="-18" dirty="0">
                  <a:solidFill>
                    <a:srgbClr val="FFFFFF"/>
                  </a:solidFill>
                  <a:latin typeface="Arial MT"/>
                  <a:cs typeface="Arial MT"/>
                </a:rPr>
                <a:t>t</a:t>
              </a:r>
              <a:r>
                <a:rPr sz="990" spc="-23" dirty="0">
                  <a:solidFill>
                    <a:srgbClr val="FFFFFF"/>
                  </a:solidFill>
                  <a:latin typeface="Arial MT"/>
                  <a:cs typeface="Arial MT"/>
                </a:rPr>
                <a:t>a</a:t>
              </a:r>
              <a:r>
                <a:rPr sz="990" spc="-9" dirty="0">
                  <a:solidFill>
                    <a:srgbClr val="FFFFFF"/>
                  </a:solidFill>
                  <a:latin typeface="Arial MT"/>
                  <a:cs typeface="Arial MT"/>
                </a:rPr>
                <a:t>i</a:t>
              </a:r>
              <a:r>
                <a:rPr sz="990" dirty="0">
                  <a:solidFill>
                    <a:srgbClr val="FFFFFF"/>
                  </a:solidFill>
                  <a:latin typeface="Arial MT"/>
                  <a:cs typeface="Arial MT"/>
                </a:rPr>
                <a:t>l</a:t>
              </a:r>
              <a:r>
                <a:rPr sz="990" spc="-27" dirty="0">
                  <a:solidFill>
                    <a:srgbClr val="FFFFFF"/>
                  </a:solidFill>
                  <a:latin typeface="Arial MT"/>
                  <a:cs typeface="Arial MT"/>
                </a:rPr>
                <a:t> </a:t>
              </a:r>
              <a:r>
                <a:rPr sz="990" spc="-23" dirty="0">
                  <a:solidFill>
                    <a:srgbClr val="FFFFFF"/>
                  </a:solidFill>
                  <a:latin typeface="Arial MT"/>
                  <a:cs typeface="Arial MT"/>
                </a:rPr>
                <a:t>g</a:t>
              </a:r>
              <a:r>
                <a:rPr sz="990" spc="-18" dirty="0">
                  <a:solidFill>
                    <a:srgbClr val="FFFFFF"/>
                  </a:solidFill>
                  <a:latin typeface="Arial MT"/>
                  <a:cs typeface="Arial MT"/>
                </a:rPr>
                <a:t>r</a:t>
              </a:r>
              <a:r>
                <a:rPr sz="990" spc="-23" dirty="0">
                  <a:solidFill>
                    <a:srgbClr val="FFFFFF"/>
                  </a:solidFill>
                  <a:latin typeface="Arial MT"/>
                  <a:cs typeface="Arial MT"/>
                </a:rPr>
                <a:t>o</a:t>
              </a:r>
              <a:r>
                <a:rPr sz="990" spc="-27" dirty="0">
                  <a:solidFill>
                    <a:srgbClr val="FFFFFF"/>
                  </a:solidFill>
                  <a:latin typeface="Arial MT"/>
                  <a:cs typeface="Arial MT"/>
                </a:rPr>
                <a:t>c</a:t>
              </a:r>
              <a:r>
                <a:rPr sz="990" spc="-23" dirty="0">
                  <a:solidFill>
                    <a:srgbClr val="FFFFFF"/>
                  </a:solidFill>
                  <a:latin typeface="Arial MT"/>
                  <a:cs typeface="Arial MT"/>
                </a:rPr>
                <a:t>e</a:t>
              </a:r>
              <a:r>
                <a:rPr sz="990" spc="-18" dirty="0">
                  <a:solidFill>
                    <a:srgbClr val="FFFFFF"/>
                  </a:solidFill>
                  <a:latin typeface="Arial MT"/>
                  <a:cs typeface="Arial MT"/>
                </a:rPr>
                <a:t>r</a:t>
              </a:r>
              <a:r>
                <a:rPr sz="990" dirty="0">
                  <a:solidFill>
                    <a:srgbClr val="FFFFFF"/>
                  </a:solidFill>
                  <a:latin typeface="Arial MT"/>
                  <a:cs typeface="Arial MT"/>
                </a:rPr>
                <a:t>y</a:t>
              </a:r>
              <a:endParaRPr sz="990">
                <a:latin typeface="Arial MT"/>
                <a:cs typeface="Arial MT"/>
              </a:endParaRPr>
            </a:p>
          </p:txBody>
        </p:sp>
        <p:sp>
          <p:nvSpPr>
            <p:cNvPr id="13" name="object 13"/>
            <p:cNvSpPr/>
            <p:nvPr/>
          </p:nvSpPr>
          <p:spPr>
            <a:xfrm>
              <a:off x="1851477" y="2906313"/>
              <a:ext cx="1069277" cy="364617"/>
            </a:xfrm>
            <a:custGeom>
              <a:avLst/>
              <a:gdLst/>
              <a:ahLst/>
              <a:cxnLst/>
              <a:rect l="l" t="t" r="r" b="b"/>
              <a:pathLst>
                <a:path w="1188085" h="405129">
                  <a:moveTo>
                    <a:pt x="1120499" y="0"/>
                  </a:moveTo>
                  <a:lnTo>
                    <a:pt x="0" y="0"/>
                  </a:lnTo>
                  <a:lnTo>
                    <a:pt x="0" y="404999"/>
                  </a:lnTo>
                  <a:lnTo>
                    <a:pt x="1187999" y="404999"/>
                  </a:lnTo>
                  <a:lnTo>
                    <a:pt x="1187999" y="67500"/>
                  </a:lnTo>
                  <a:lnTo>
                    <a:pt x="1120499" y="0"/>
                  </a:lnTo>
                  <a:close/>
                </a:path>
              </a:pathLst>
            </a:custGeom>
            <a:solidFill>
              <a:srgbClr val="66CCFF"/>
            </a:solidFill>
          </p:spPr>
          <p:txBody>
            <a:bodyPr wrap="square" lIns="0" tIns="0" rIns="0" bIns="0" rtlCol="0"/>
            <a:lstStyle/>
            <a:p>
              <a:endParaRPr sz="1620"/>
            </a:p>
          </p:txBody>
        </p:sp>
        <p:sp>
          <p:nvSpPr>
            <p:cNvPr id="14" name="object 14"/>
            <p:cNvSpPr txBox="1"/>
            <p:nvPr/>
          </p:nvSpPr>
          <p:spPr>
            <a:xfrm>
              <a:off x="2095141" y="3009290"/>
              <a:ext cx="554927" cy="163891"/>
            </a:xfrm>
            <a:prstGeom prst="rect">
              <a:avLst/>
            </a:prstGeom>
          </p:spPr>
          <p:txBody>
            <a:bodyPr vert="horz" wrap="square" lIns="0" tIns="11430" rIns="0" bIns="0" rtlCol="0">
              <a:spAutoFit/>
            </a:bodyPr>
            <a:lstStyle/>
            <a:p>
              <a:pPr marL="11430">
                <a:spcBef>
                  <a:spcPts val="90"/>
                </a:spcBef>
              </a:pPr>
              <a:r>
                <a:rPr sz="990" spc="-23" dirty="0">
                  <a:solidFill>
                    <a:srgbClr val="3E3A39"/>
                  </a:solidFill>
                  <a:latin typeface="Arial MT"/>
                  <a:cs typeface="Arial MT"/>
                </a:rPr>
                <a:t>Insurance</a:t>
              </a:r>
              <a:endParaRPr sz="990">
                <a:latin typeface="Arial MT"/>
                <a:cs typeface="Arial MT"/>
              </a:endParaRPr>
            </a:p>
          </p:txBody>
        </p:sp>
        <p:sp>
          <p:nvSpPr>
            <p:cNvPr id="15" name="object 15"/>
            <p:cNvSpPr/>
            <p:nvPr/>
          </p:nvSpPr>
          <p:spPr>
            <a:xfrm>
              <a:off x="1851477" y="3412925"/>
              <a:ext cx="1069277" cy="364617"/>
            </a:xfrm>
            <a:custGeom>
              <a:avLst/>
              <a:gdLst/>
              <a:ahLst/>
              <a:cxnLst/>
              <a:rect l="l" t="t" r="r" b="b"/>
              <a:pathLst>
                <a:path w="1188085" h="405129">
                  <a:moveTo>
                    <a:pt x="1120499" y="0"/>
                  </a:moveTo>
                  <a:lnTo>
                    <a:pt x="0" y="0"/>
                  </a:lnTo>
                  <a:lnTo>
                    <a:pt x="0" y="404997"/>
                  </a:lnTo>
                  <a:lnTo>
                    <a:pt x="1187999" y="404997"/>
                  </a:lnTo>
                  <a:lnTo>
                    <a:pt x="1187999" y="67500"/>
                  </a:lnTo>
                  <a:lnTo>
                    <a:pt x="1120499" y="0"/>
                  </a:lnTo>
                  <a:close/>
                </a:path>
              </a:pathLst>
            </a:custGeom>
            <a:solidFill>
              <a:srgbClr val="008080"/>
            </a:solidFill>
          </p:spPr>
          <p:txBody>
            <a:bodyPr wrap="square" lIns="0" tIns="0" rIns="0" bIns="0" rtlCol="0"/>
            <a:lstStyle/>
            <a:p>
              <a:endParaRPr sz="1620"/>
            </a:p>
          </p:txBody>
        </p:sp>
        <p:sp>
          <p:nvSpPr>
            <p:cNvPr id="16" name="object 16"/>
            <p:cNvSpPr txBox="1"/>
            <p:nvPr/>
          </p:nvSpPr>
          <p:spPr>
            <a:xfrm>
              <a:off x="1977983" y="3516782"/>
              <a:ext cx="789242" cy="163891"/>
            </a:xfrm>
            <a:prstGeom prst="rect">
              <a:avLst/>
            </a:prstGeom>
          </p:spPr>
          <p:txBody>
            <a:bodyPr vert="horz" wrap="square" lIns="0" tIns="11430" rIns="0" bIns="0" rtlCol="0">
              <a:spAutoFit/>
            </a:bodyPr>
            <a:lstStyle/>
            <a:p>
              <a:pPr marL="11430">
                <a:spcBef>
                  <a:spcPts val="90"/>
                </a:spcBef>
              </a:pPr>
              <a:r>
                <a:rPr sz="990" spc="-23" dirty="0">
                  <a:solidFill>
                    <a:srgbClr val="FFFFFF"/>
                  </a:solidFill>
                  <a:latin typeface="Arial MT"/>
                  <a:cs typeface="Arial MT"/>
                </a:rPr>
                <a:t>Manufacturing</a:t>
              </a:r>
              <a:endParaRPr sz="990">
                <a:latin typeface="Arial MT"/>
                <a:cs typeface="Arial MT"/>
              </a:endParaRPr>
            </a:p>
          </p:txBody>
        </p:sp>
        <p:sp>
          <p:nvSpPr>
            <p:cNvPr id="17" name="object 17"/>
            <p:cNvSpPr/>
            <p:nvPr/>
          </p:nvSpPr>
          <p:spPr>
            <a:xfrm>
              <a:off x="1853774" y="3921964"/>
              <a:ext cx="1069277" cy="364617"/>
            </a:xfrm>
            <a:custGeom>
              <a:avLst/>
              <a:gdLst/>
              <a:ahLst/>
              <a:cxnLst/>
              <a:rect l="l" t="t" r="r" b="b"/>
              <a:pathLst>
                <a:path w="1188085" h="405129">
                  <a:moveTo>
                    <a:pt x="1120499" y="0"/>
                  </a:moveTo>
                  <a:lnTo>
                    <a:pt x="0" y="0"/>
                  </a:lnTo>
                  <a:lnTo>
                    <a:pt x="0" y="404998"/>
                  </a:lnTo>
                  <a:lnTo>
                    <a:pt x="1187999" y="404998"/>
                  </a:lnTo>
                  <a:lnTo>
                    <a:pt x="1187999" y="67500"/>
                  </a:lnTo>
                  <a:lnTo>
                    <a:pt x="1120499" y="0"/>
                  </a:lnTo>
                  <a:close/>
                </a:path>
              </a:pathLst>
            </a:custGeom>
            <a:solidFill>
              <a:srgbClr val="7F7F7F"/>
            </a:solidFill>
          </p:spPr>
          <p:txBody>
            <a:bodyPr wrap="square" lIns="0" tIns="0" rIns="0" bIns="0" rtlCol="0"/>
            <a:lstStyle/>
            <a:p>
              <a:endParaRPr sz="1620"/>
            </a:p>
          </p:txBody>
        </p:sp>
        <p:sp>
          <p:nvSpPr>
            <p:cNvPr id="18" name="object 18"/>
            <p:cNvSpPr txBox="1"/>
            <p:nvPr/>
          </p:nvSpPr>
          <p:spPr>
            <a:xfrm>
              <a:off x="2114583" y="3952951"/>
              <a:ext cx="521780" cy="326243"/>
            </a:xfrm>
            <a:prstGeom prst="rect">
              <a:avLst/>
            </a:prstGeom>
          </p:spPr>
          <p:txBody>
            <a:bodyPr vert="horz" wrap="square" lIns="0" tIns="18288" rIns="0" bIns="0" rtlCol="0">
              <a:spAutoFit/>
            </a:bodyPr>
            <a:lstStyle/>
            <a:p>
              <a:pPr marL="64008" marR="4572" indent="-53150">
                <a:lnSpc>
                  <a:spcPts val="1170"/>
                </a:lnSpc>
                <a:spcBef>
                  <a:spcPts val="144"/>
                </a:spcBef>
              </a:pPr>
              <a:r>
                <a:rPr sz="990" spc="-32" dirty="0">
                  <a:solidFill>
                    <a:srgbClr val="FFFFFF"/>
                  </a:solidFill>
                  <a:latin typeface="Arial MT"/>
                  <a:cs typeface="Arial MT"/>
                </a:rPr>
                <a:t>E</a:t>
              </a:r>
              <a:r>
                <a:rPr sz="990" spc="-23" dirty="0">
                  <a:solidFill>
                    <a:srgbClr val="FFFFFF"/>
                  </a:solidFill>
                  <a:latin typeface="Arial MT"/>
                  <a:cs typeface="Arial MT"/>
                </a:rPr>
                <a:t>ne</a:t>
              </a:r>
              <a:r>
                <a:rPr sz="990" spc="-18" dirty="0">
                  <a:solidFill>
                    <a:srgbClr val="FFFFFF"/>
                  </a:solidFill>
                  <a:latin typeface="Arial MT"/>
                  <a:cs typeface="Arial MT"/>
                </a:rPr>
                <a:t>r</a:t>
              </a:r>
              <a:r>
                <a:rPr sz="990" spc="-23" dirty="0">
                  <a:solidFill>
                    <a:srgbClr val="FFFFFF"/>
                  </a:solidFill>
                  <a:latin typeface="Arial MT"/>
                  <a:cs typeface="Arial MT"/>
                </a:rPr>
                <a:t>g</a:t>
              </a:r>
              <a:r>
                <a:rPr sz="990" dirty="0">
                  <a:solidFill>
                    <a:srgbClr val="FFFFFF"/>
                  </a:solidFill>
                  <a:latin typeface="Arial MT"/>
                  <a:cs typeface="Arial MT"/>
                </a:rPr>
                <a:t>y</a:t>
              </a:r>
              <a:r>
                <a:rPr sz="990" spc="-41" dirty="0">
                  <a:solidFill>
                    <a:srgbClr val="FFFFFF"/>
                  </a:solidFill>
                  <a:latin typeface="Arial MT"/>
                  <a:cs typeface="Arial MT"/>
                </a:rPr>
                <a:t> </a:t>
              </a:r>
              <a:r>
                <a:rPr sz="990" dirty="0">
                  <a:solidFill>
                    <a:srgbClr val="FFFFFF"/>
                  </a:solidFill>
                  <a:latin typeface="Arial MT"/>
                  <a:cs typeface="Arial MT"/>
                </a:rPr>
                <a:t>&amp;  </a:t>
              </a:r>
              <a:r>
                <a:rPr sz="990" spc="-18" dirty="0">
                  <a:solidFill>
                    <a:srgbClr val="FFFFFF"/>
                  </a:solidFill>
                  <a:latin typeface="Arial MT"/>
                  <a:cs typeface="Arial MT"/>
                </a:rPr>
                <a:t>Utilities</a:t>
              </a:r>
              <a:endParaRPr sz="990">
                <a:latin typeface="Arial MT"/>
                <a:cs typeface="Arial MT"/>
              </a:endParaRPr>
            </a:p>
          </p:txBody>
        </p:sp>
        <p:pic>
          <p:nvPicPr>
            <p:cNvPr id="19" name="object 19"/>
            <p:cNvPicPr/>
            <p:nvPr/>
          </p:nvPicPr>
          <p:blipFill>
            <a:blip r:embed="rId2" cstate="print"/>
            <a:stretch>
              <a:fillRect/>
            </a:stretch>
          </p:blipFill>
          <p:spPr>
            <a:xfrm>
              <a:off x="1231902" y="1857614"/>
              <a:ext cx="444918" cy="382463"/>
            </a:xfrm>
            <a:prstGeom prst="rect">
              <a:avLst/>
            </a:prstGeom>
          </p:spPr>
        </p:pic>
        <p:pic>
          <p:nvPicPr>
            <p:cNvPr id="20" name="object 20"/>
            <p:cNvPicPr/>
            <p:nvPr/>
          </p:nvPicPr>
          <p:blipFill>
            <a:blip r:embed="rId3" cstate="print"/>
            <a:stretch>
              <a:fillRect/>
            </a:stretch>
          </p:blipFill>
          <p:spPr>
            <a:xfrm>
              <a:off x="1188776" y="2339165"/>
              <a:ext cx="538649" cy="461699"/>
            </a:xfrm>
            <a:prstGeom prst="rect">
              <a:avLst/>
            </a:prstGeom>
          </p:spPr>
        </p:pic>
        <p:pic>
          <p:nvPicPr>
            <p:cNvPr id="21" name="object 21"/>
            <p:cNvPicPr/>
            <p:nvPr/>
          </p:nvPicPr>
          <p:blipFill>
            <a:blip r:embed="rId4" cstate="print"/>
            <a:stretch>
              <a:fillRect/>
            </a:stretch>
          </p:blipFill>
          <p:spPr>
            <a:xfrm>
              <a:off x="1188776" y="2919676"/>
              <a:ext cx="538648" cy="354853"/>
            </a:xfrm>
            <a:prstGeom prst="rect">
              <a:avLst/>
            </a:prstGeom>
          </p:spPr>
        </p:pic>
        <p:pic>
          <p:nvPicPr>
            <p:cNvPr id="22" name="object 22"/>
            <p:cNvPicPr/>
            <p:nvPr/>
          </p:nvPicPr>
          <p:blipFill>
            <a:blip r:embed="rId5" cstate="print"/>
            <a:stretch>
              <a:fillRect/>
            </a:stretch>
          </p:blipFill>
          <p:spPr>
            <a:xfrm>
              <a:off x="1226330" y="3395922"/>
              <a:ext cx="478914" cy="404083"/>
            </a:xfrm>
            <a:prstGeom prst="rect">
              <a:avLst/>
            </a:prstGeom>
          </p:spPr>
        </p:pic>
        <p:pic>
          <p:nvPicPr>
            <p:cNvPr id="23" name="object 23"/>
            <p:cNvPicPr/>
            <p:nvPr/>
          </p:nvPicPr>
          <p:blipFill>
            <a:blip r:embed="rId6" cstate="print"/>
            <a:stretch>
              <a:fillRect/>
            </a:stretch>
          </p:blipFill>
          <p:spPr>
            <a:xfrm>
              <a:off x="1120000" y="3916312"/>
              <a:ext cx="681543" cy="392487"/>
            </a:xfrm>
            <a:prstGeom prst="rect">
              <a:avLst/>
            </a:prstGeom>
          </p:spPr>
        </p:pic>
      </p:grpSp>
    </p:spTree>
    <p:extLst>
      <p:ext uri="{BB962C8B-B14F-4D97-AF65-F5344CB8AC3E}">
        <p14:creationId xmlns:p14="http://schemas.microsoft.com/office/powerpoint/2010/main" val="21564852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rotWithShape="1">
          <a:blip r:embed="rId2" cstate="print"/>
          <a:srcRect r="11411"/>
          <a:stretch/>
        </p:blipFill>
        <p:spPr>
          <a:xfrm>
            <a:off x="593583" y="298174"/>
            <a:ext cx="7702277" cy="4547152"/>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rotWithShape="1">
          <a:blip r:embed="rId2" cstate="print"/>
          <a:srcRect r="13344"/>
          <a:stretch/>
        </p:blipFill>
        <p:spPr>
          <a:xfrm>
            <a:off x="461061" y="477078"/>
            <a:ext cx="7874556" cy="4480891"/>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10543" y="311426"/>
            <a:ext cx="7554014" cy="4520648"/>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78022" y="364435"/>
            <a:ext cx="6865174" cy="441463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11837" y="225970"/>
            <a:ext cx="6320327" cy="4691561"/>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40631" y="251791"/>
            <a:ext cx="6865174" cy="4639917"/>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05617" y="231913"/>
            <a:ext cx="6854413" cy="4679674"/>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rotWithShape="1">
          <a:blip r:embed="rId2" cstate="print"/>
          <a:srcRect r="13344"/>
          <a:stretch/>
        </p:blipFill>
        <p:spPr>
          <a:xfrm>
            <a:off x="606835" y="218661"/>
            <a:ext cx="5939774" cy="4706178"/>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39413" y="0"/>
            <a:ext cx="6865174" cy="514350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rotWithShape="1">
          <a:blip r:embed="rId2" cstate="print"/>
          <a:srcRect r="14286"/>
          <a:stretch/>
        </p:blipFill>
        <p:spPr>
          <a:xfrm>
            <a:off x="553826" y="337930"/>
            <a:ext cx="5875211" cy="446763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IN" dirty="0"/>
              <a:t>TS data vs. Cross Sectional data</a:t>
            </a:r>
          </a:p>
        </p:txBody>
      </p:sp>
      <p:sp>
        <p:nvSpPr>
          <p:cNvPr id="5" name="Content Placeholder 4"/>
          <p:cNvSpPr>
            <a:spLocks noGrp="1"/>
          </p:cNvSpPr>
          <p:nvPr>
            <p:ph idx="1"/>
          </p:nvPr>
        </p:nvSpPr>
        <p:spPr>
          <a:xfrm>
            <a:off x="350643" y="1226902"/>
            <a:ext cx="8246070" cy="3664917"/>
          </a:xfrm>
          <a:solidFill>
            <a:srgbClr val="F1C88B"/>
          </a:solidFill>
        </p:spPr>
        <p:txBody>
          <a:bodyPr>
            <a:noAutofit/>
          </a:bodyPr>
          <a:lstStyle/>
          <a:p>
            <a:pPr marL="11430" marR="529209">
              <a:lnSpc>
                <a:spcPts val="1881"/>
              </a:lnSpc>
              <a:spcBef>
                <a:spcPts val="203"/>
              </a:spcBef>
            </a:pPr>
            <a:r>
              <a:rPr lang="en-GB" sz="2000" dirty="0">
                <a:solidFill>
                  <a:srgbClr val="3E3A39"/>
                </a:solidFill>
                <a:latin typeface="Arial MT"/>
                <a:cs typeface="Arial MT"/>
              </a:rPr>
              <a:t>A </a:t>
            </a:r>
            <a:r>
              <a:rPr lang="en-GB" sz="2000" spc="-18" dirty="0">
                <a:solidFill>
                  <a:srgbClr val="3E3A39"/>
                </a:solidFill>
                <a:latin typeface="Arial MT"/>
                <a:cs typeface="Arial MT"/>
              </a:rPr>
              <a:t>Time </a:t>
            </a:r>
            <a:r>
              <a:rPr lang="en-GB" sz="2000" spc="-5" dirty="0">
                <a:solidFill>
                  <a:srgbClr val="3E3A39"/>
                </a:solidFill>
                <a:latin typeface="Arial MT"/>
                <a:cs typeface="Arial MT"/>
              </a:rPr>
              <a:t>series </a:t>
            </a:r>
            <a:r>
              <a:rPr lang="en-GB" sz="2000" dirty="0">
                <a:solidFill>
                  <a:srgbClr val="3E3A39"/>
                </a:solidFill>
                <a:latin typeface="Arial MT"/>
                <a:cs typeface="Arial MT"/>
              </a:rPr>
              <a:t>is </a:t>
            </a:r>
            <a:r>
              <a:rPr lang="en-GB" sz="2000" spc="-5" dirty="0">
                <a:solidFill>
                  <a:srgbClr val="3E3A39"/>
                </a:solidFill>
                <a:latin typeface="Arial MT"/>
                <a:cs typeface="Arial MT"/>
              </a:rPr>
              <a:t>made up by </a:t>
            </a:r>
            <a:r>
              <a:rPr lang="en-GB" sz="2000" b="1" spc="-5" dirty="0">
                <a:solidFill>
                  <a:srgbClr val="3E3A39"/>
                </a:solidFill>
                <a:latin typeface="Arial"/>
                <a:cs typeface="Arial"/>
              </a:rPr>
              <a:t>dynamic data </a:t>
            </a:r>
            <a:r>
              <a:rPr lang="en-GB" sz="2000" spc="-5" dirty="0">
                <a:solidFill>
                  <a:srgbClr val="3E3A39"/>
                </a:solidFill>
                <a:latin typeface="Arial MT"/>
                <a:cs typeface="Arial MT"/>
              </a:rPr>
              <a:t>collected over time! Consider the </a:t>
            </a:r>
            <a:r>
              <a:rPr lang="en-GB" sz="2000" spc="-441" dirty="0">
                <a:solidFill>
                  <a:srgbClr val="3E3A39"/>
                </a:solidFill>
                <a:latin typeface="Arial MT"/>
                <a:cs typeface="Arial MT"/>
              </a:rPr>
              <a:t> </a:t>
            </a:r>
            <a:r>
              <a:rPr lang="en-GB" sz="2000" spc="-9" dirty="0">
                <a:solidFill>
                  <a:srgbClr val="3E3A39"/>
                </a:solidFill>
                <a:latin typeface="Arial MT"/>
                <a:cs typeface="Arial MT"/>
              </a:rPr>
              <a:t>differences </a:t>
            </a:r>
            <a:r>
              <a:rPr lang="en-GB" sz="2000" spc="-5" dirty="0">
                <a:solidFill>
                  <a:srgbClr val="3E3A39"/>
                </a:solidFill>
                <a:latin typeface="Arial MT"/>
                <a:cs typeface="Arial MT"/>
              </a:rPr>
              <a:t>between:</a:t>
            </a:r>
            <a:endParaRPr lang="en-GB" sz="2000" dirty="0">
              <a:latin typeface="Arial MT"/>
              <a:cs typeface="Arial MT"/>
            </a:endParaRPr>
          </a:p>
          <a:p>
            <a:pPr marL="239459" indent="-228600">
              <a:buAutoNum type="arabicPeriod"/>
              <a:tabLst>
                <a:tab pos="240030" algn="l"/>
              </a:tabLst>
            </a:pPr>
            <a:r>
              <a:rPr lang="en-GB" sz="2000" b="1" spc="-5" dirty="0">
                <a:solidFill>
                  <a:srgbClr val="3E3A39"/>
                </a:solidFill>
                <a:latin typeface="Arial"/>
                <a:cs typeface="Arial"/>
              </a:rPr>
              <a:t>Cross</a:t>
            </a:r>
            <a:r>
              <a:rPr lang="en-GB" sz="2000" b="1" spc="-23" dirty="0">
                <a:solidFill>
                  <a:srgbClr val="3E3A39"/>
                </a:solidFill>
                <a:latin typeface="Arial"/>
                <a:cs typeface="Arial"/>
              </a:rPr>
              <a:t> </a:t>
            </a:r>
            <a:r>
              <a:rPr lang="en-GB" sz="2000" b="1" spc="-5" dirty="0">
                <a:solidFill>
                  <a:srgbClr val="3E3A39"/>
                </a:solidFill>
                <a:latin typeface="Arial"/>
                <a:cs typeface="Arial"/>
              </a:rPr>
              <a:t>Sectional</a:t>
            </a:r>
            <a:r>
              <a:rPr lang="en-GB" sz="2000" b="1" spc="-18" dirty="0">
                <a:solidFill>
                  <a:srgbClr val="3E3A39"/>
                </a:solidFill>
                <a:latin typeface="Arial"/>
                <a:cs typeface="Arial"/>
              </a:rPr>
              <a:t> </a:t>
            </a:r>
            <a:r>
              <a:rPr lang="en-GB" sz="2000" b="1" spc="-5" dirty="0">
                <a:solidFill>
                  <a:srgbClr val="3E3A39"/>
                </a:solidFill>
                <a:latin typeface="Arial"/>
                <a:cs typeface="Arial"/>
              </a:rPr>
              <a:t>Data</a:t>
            </a:r>
            <a:endParaRPr lang="en-GB" sz="2000" dirty="0">
              <a:latin typeface="Arial"/>
              <a:cs typeface="Arial"/>
            </a:endParaRPr>
          </a:p>
          <a:p>
            <a:pPr marL="513207" lvl="1" indent="-193739">
              <a:spcBef>
                <a:spcPts val="311"/>
              </a:spcBef>
              <a:buClr>
                <a:srgbClr val="C0C4C6"/>
              </a:buClr>
              <a:buFont typeface="Wingdings"/>
              <a:buChar char=""/>
              <a:tabLst>
                <a:tab pos="513207" algn="l"/>
              </a:tabLst>
            </a:pPr>
            <a:r>
              <a:rPr lang="en-GB" sz="2000" spc="-5" dirty="0">
                <a:solidFill>
                  <a:srgbClr val="3E3A39"/>
                </a:solidFill>
                <a:latin typeface="Arial MT"/>
                <a:cs typeface="Arial MT"/>
              </a:rPr>
              <a:t>Multiple objects</a:t>
            </a:r>
            <a:r>
              <a:rPr lang="en-GB" sz="2000" dirty="0">
                <a:solidFill>
                  <a:srgbClr val="3E3A39"/>
                </a:solidFill>
                <a:latin typeface="Arial MT"/>
                <a:cs typeface="Arial MT"/>
              </a:rPr>
              <a:t> </a:t>
            </a:r>
            <a:r>
              <a:rPr lang="en-GB" sz="2000" spc="-5" dirty="0">
                <a:solidFill>
                  <a:srgbClr val="3E3A39"/>
                </a:solidFill>
                <a:latin typeface="Arial MT"/>
                <a:cs typeface="Arial MT"/>
              </a:rPr>
              <a:t>observed</a:t>
            </a:r>
            <a:r>
              <a:rPr lang="en-GB" sz="2000" dirty="0">
                <a:solidFill>
                  <a:srgbClr val="3E3A39"/>
                </a:solidFill>
                <a:latin typeface="Arial MT"/>
                <a:cs typeface="Arial MT"/>
              </a:rPr>
              <a:t> </a:t>
            </a:r>
            <a:r>
              <a:rPr lang="en-GB" sz="2000" u="sng" spc="-5" dirty="0">
                <a:solidFill>
                  <a:srgbClr val="3E3A39"/>
                </a:solidFill>
                <a:uFill>
                  <a:solidFill>
                    <a:srgbClr val="3E3A39"/>
                  </a:solidFill>
                </a:uFill>
                <a:latin typeface="Arial MT"/>
                <a:cs typeface="Arial MT"/>
              </a:rPr>
              <a:t>at</a:t>
            </a:r>
            <a:r>
              <a:rPr lang="en-GB" sz="2000" u="sng" spc="5" dirty="0">
                <a:solidFill>
                  <a:srgbClr val="3E3A39"/>
                </a:solidFill>
                <a:uFill>
                  <a:solidFill>
                    <a:srgbClr val="3E3A39"/>
                  </a:solidFill>
                </a:uFill>
                <a:latin typeface="Arial MT"/>
                <a:cs typeface="Arial MT"/>
              </a:rPr>
              <a:t> </a:t>
            </a:r>
            <a:r>
              <a:rPr lang="en-GB" sz="2000" u="sng" dirty="0">
                <a:solidFill>
                  <a:srgbClr val="3E3A39"/>
                </a:solidFill>
                <a:uFill>
                  <a:solidFill>
                    <a:srgbClr val="3E3A39"/>
                  </a:solidFill>
                </a:uFill>
                <a:latin typeface="Arial MT"/>
                <a:cs typeface="Arial MT"/>
              </a:rPr>
              <a:t>a</a:t>
            </a:r>
            <a:r>
              <a:rPr lang="en-GB" sz="2000" u="sng" spc="-5" dirty="0">
                <a:solidFill>
                  <a:srgbClr val="3E3A39"/>
                </a:solidFill>
                <a:uFill>
                  <a:solidFill>
                    <a:srgbClr val="3E3A39"/>
                  </a:solidFill>
                </a:uFill>
                <a:latin typeface="Arial MT"/>
                <a:cs typeface="Arial MT"/>
              </a:rPr>
              <a:t> particular</a:t>
            </a:r>
            <a:r>
              <a:rPr lang="en-GB" sz="2000" u="sng" spc="9" dirty="0">
                <a:solidFill>
                  <a:srgbClr val="3E3A39"/>
                </a:solidFill>
                <a:uFill>
                  <a:solidFill>
                    <a:srgbClr val="3E3A39"/>
                  </a:solidFill>
                </a:uFill>
                <a:latin typeface="Arial MT"/>
                <a:cs typeface="Arial MT"/>
              </a:rPr>
              <a:t> </a:t>
            </a:r>
            <a:r>
              <a:rPr lang="en-GB" sz="2000" u="sng" spc="-5" dirty="0">
                <a:solidFill>
                  <a:srgbClr val="3E3A39"/>
                </a:solidFill>
                <a:uFill>
                  <a:solidFill>
                    <a:srgbClr val="3E3A39"/>
                  </a:solidFill>
                </a:uFill>
                <a:latin typeface="Arial MT"/>
                <a:cs typeface="Arial MT"/>
              </a:rPr>
              <a:t>point</a:t>
            </a:r>
            <a:r>
              <a:rPr lang="en-GB" sz="2000" u="sng" spc="5" dirty="0">
                <a:solidFill>
                  <a:srgbClr val="3E3A39"/>
                </a:solidFill>
                <a:uFill>
                  <a:solidFill>
                    <a:srgbClr val="3E3A39"/>
                  </a:solidFill>
                </a:uFill>
                <a:latin typeface="Arial MT"/>
                <a:cs typeface="Arial MT"/>
              </a:rPr>
              <a:t> </a:t>
            </a:r>
            <a:r>
              <a:rPr lang="en-GB" sz="2000" u="sng" spc="-5" dirty="0">
                <a:solidFill>
                  <a:srgbClr val="3E3A39"/>
                </a:solidFill>
                <a:uFill>
                  <a:solidFill>
                    <a:srgbClr val="3E3A39"/>
                  </a:solidFill>
                </a:uFill>
                <a:latin typeface="Arial MT"/>
                <a:cs typeface="Arial MT"/>
              </a:rPr>
              <a:t>of</a:t>
            </a:r>
            <a:r>
              <a:rPr lang="en-GB" sz="2000" u="sng" spc="5" dirty="0">
                <a:solidFill>
                  <a:srgbClr val="3E3A39"/>
                </a:solidFill>
                <a:uFill>
                  <a:solidFill>
                    <a:srgbClr val="3E3A39"/>
                  </a:solidFill>
                </a:uFill>
                <a:latin typeface="Arial MT"/>
                <a:cs typeface="Arial MT"/>
              </a:rPr>
              <a:t> </a:t>
            </a:r>
            <a:r>
              <a:rPr lang="en-GB" sz="2000" u="sng" dirty="0">
                <a:solidFill>
                  <a:srgbClr val="3E3A39"/>
                </a:solidFill>
                <a:uFill>
                  <a:solidFill>
                    <a:srgbClr val="3E3A39"/>
                  </a:solidFill>
                </a:uFill>
                <a:latin typeface="Arial MT"/>
                <a:cs typeface="Arial MT"/>
              </a:rPr>
              <a:t>time</a:t>
            </a:r>
            <a:endParaRPr lang="en-GB" sz="2000" dirty="0">
              <a:latin typeface="Arial MT"/>
              <a:cs typeface="Arial MT"/>
            </a:endParaRPr>
          </a:p>
          <a:p>
            <a:pPr marL="512636" marR="4572" lvl="1" indent="-193166">
              <a:lnSpc>
                <a:spcPts val="1710"/>
              </a:lnSpc>
              <a:spcBef>
                <a:spcPts val="329"/>
              </a:spcBef>
              <a:buClr>
                <a:srgbClr val="C0C4C6"/>
              </a:buClr>
              <a:buFont typeface="Wingdings"/>
              <a:buChar char=""/>
              <a:tabLst>
                <a:tab pos="513207" algn="l"/>
              </a:tabLst>
            </a:pPr>
            <a:r>
              <a:rPr lang="en-GB" sz="2000" i="1" spc="-5" dirty="0">
                <a:solidFill>
                  <a:srgbClr val="3E3A39"/>
                </a:solidFill>
                <a:latin typeface="Arial"/>
                <a:cs typeface="Arial"/>
              </a:rPr>
              <a:t>Examples</a:t>
            </a:r>
            <a:r>
              <a:rPr lang="en-GB" sz="2000" spc="-5" dirty="0">
                <a:solidFill>
                  <a:srgbClr val="3E3A39"/>
                </a:solidFill>
                <a:latin typeface="Arial MT"/>
                <a:cs typeface="Arial MT"/>
              </a:rPr>
              <a:t>:</a:t>
            </a:r>
            <a:r>
              <a:rPr lang="en-GB" sz="2000" spc="14" dirty="0">
                <a:solidFill>
                  <a:srgbClr val="3E3A39"/>
                </a:solidFill>
                <a:latin typeface="Arial MT"/>
                <a:cs typeface="Arial MT"/>
              </a:rPr>
              <a:t> </a:t>
            </a:r>
            <a:r>
              <a:rPr lang="en-GB" sz="2000" spc="-5" dirty="0">
                <a:solidFill>
                  <a:srgbClr val="3E3A39"/>
                </a:solidFill>
                <a:latin typeface="Arial MT"/>
                <a:cs typeface="Arial MT"/>
              </a:rPr>
              <a:t>customers’</a:t>
            </a:r>
            <a:r>
              <a:rPr lang="en-GB" sz="2000" spc="-50" dirty="0">
                <a:solidFill>
                  <a:srgbClr val="3E3A39"/>
                </a:solidFill>
                <a:latin typeface="Arial MT"/>
                <a:cs typeface="Arial MT"/>
              </a:rPr>
              <a:t> </a:t>
            </a:r>
            <a:r>
              <a:rPr lang="en-GB" sz="2000" spc="-5" dirty="0" err="1">
                <a:solidFill>
                  <a:srgbClr val="3E3A39"/>
                </a:solidFill>
                <a:latin typeface="Arial MT"/>
                <a:cs typeface="Arial MT"/>
              </a:rPr>
              <a:t>behavioral</a:t>
            </a:r>
            <a:r>
              <a:rPr lang="en-GB" sz="2000" spc="5" dirty="0">
                <a:solidFill>
                  <a:srgbClr val="3E3A39"/>
                </a:solidFill>
                <a:latin typeface="Arial MT"/>
                <a:cs typeface="Arial MT"/>
              </a:rPr>
              <a:t> </a:t>
            </a:r>
            <a:r>
              <a:rPr lang="en-GB" sz="2000" spc="-5" dirty="0">
                <a:solidFill>
                  <a:srgbClr val="3E3A39"/>
                </a:solidFill>
                <a:latin typeface="Arial MT"/>
                <a:cs typeface="Arial MT"/>
              </a:rPr>
              <a:t>data</a:t>
            </a:r>
            <a:r>
              <a:rPr lang="en-GB" sz="2000" spc="5" dirty="0">
                <a:solidFill>
                  <a:srgbClr val="3E3A39"/>
                </a:solidFill>
                <a:latin typeface="Arial MT"/>
                <a:cs typeface="Arial MT"/>
              </a:rPr>
              <a:t> </a:t>
            </a:r>
            <a:r>
              <a:rPr lang="en-GB" sz="2000" spc="-5" dirty="0">
                <a:solidFill>
                  <a:srgbClr val="3E3A39"/>
                </a:solidFill>
                <a:latin typeface="Arial MT"/>
                <a:cs typeface="Arial MT"/>
              </a:rPr>
              <a:t>at</a:t>
            </a:r>
            <a:r>
              <a:rPr lang="en-GB" sz="2000" spc="14" dirty="0">
                <a:solidFill>
                  <a:srgbClr val="3E3A39"/>
                </a:solidFill>
                <a:latin typeface="Arial MT"/>
                <a:cs typeface="Arial MT"/>
              </a:rPr>
              <a:t> </a:t>
            </a:r>
            <a:r>
              <a:rPr lang="en-GB" sz="2000" spc="-9" dirty="0">
                <a:solidFill>
                  <a:srgbClr val="3E3A39"/>
                </a:solidFill>
                <a:latin typeface="Arial MT"/>
                <a:cs typeface="Arial MT"/>
              </a:rPr>
              <a:t>today’s</a:t>
            </a:r>
            <a:r>
              <a:rPr lang="en-GB" sz="2000" spc="14" dirty="0">
                <a:solidFill>
                  <a:srgbClr val="3E3A39"/>
                </a:solidFill>
                <a:latin typeface="Arial MT"/>
                <a:cs typeface="Arial MT"/>
              </a:rPr>
              <a:t> </a:t>
            </a:r>
            <a:r>
              <a:rPr lang="en-GB" sz="2000" spc="-5" dirty="0">
                <a:solidFill>
                  <a:srgbClr val="3E3A39"/>
                </a:solidFill>
                <a:latin typeface="Arial MT"/>
                <a:cs typeface="Arial MT"/>
              </a:rPr>
              <a:t>update,</a:t>
            </a:r>
            <a:r>
              <a:rPr lang="en-GB" sz="2000" spc="14" dirty="0">
                <a:solidFill>
                  <a:srgbClr val="3E3A39"/>
                </a:solidFill>
                <a:latin typeface="Arial MT"/>
                <a:cs typeface="Arial MT"/>
              </a:rPr>
              <a:t> </a:t>
            </a:r>
            <a:r>
              <a:rPr lang="en-GB" sz="2000" spc="-5" dirty="0">
                <a:solidFill>
                  <a:srgbClr val="3E3A39"/>
                </a:solidFill>
                <a:latin typeface="Arial MT"/>
                <a:cs typeface="Arial MT"/>
              </a:rPr>
              <a:t>companies’</a:t>
            </a:r>
            <a:r>
              <a:rPr lang="en-GB" sz="2000" spc="-50" dirty="0">
                <a:solidFill>
                  <a:srgbClr val="3E3A39"/>
                </a:solidFill>
                <a:latin typeface="Arial MT"/>
                <a:cs typeface="Arial MT"/>
              </a:rPr>
              <a:t> </a:t>
            </a:r>
            <a:r>
              <a:rPr lang="en-GB" sz="2000" spc="-5" dirty="0">
                <a:solidFill>
                  <a:srgbClr val="3E3A39"/>
                </a:solidFill>
                <a:latin typeface="Arial MT"/>
                <a:cs typeface="Arial MT"/>
              </a:rPr>
              <a:t>account</a:t>
            </a:r>
            <a:r>
              <a:rPr lang="en-GB" sz="2000" spc="14" dirty="0">
                <a:solidFill>
                  <a:srgbClr val="3E3A39"/>
                </a:solidFill>
                <a:latin typeface="Arial MT"/>
                <a:cs typeface="Arial MT"/>
              </a:rPr>
              <a:t> </a:t>
            </a:r>
            <a:r>
              <a:rPr lang="en-GB" sz="2000" spc="-5" dirty="0">
                <a:solidFill>
                  <a:srgbClr val="3E3A39"/>
                </a:solidFill>
                <a:latin typeface="Arial MT"/>
                <a:cs typeface="Arial MT"/>
              </a:rPr>
              <a:t>balances </a:t>
            </a:r>
            <a:r>
              <a:rPr lang="en-GB" sz="2000" spc="-387" dirty="0">
                <a:solidFill>
                  <a:srgbClr val="3E3A39"/>
                </a:solidFill>
                <a:latin typeface="Arial MT"/>
                <a:cs typeface="Arial MT"/>
              </a:rPr>
              <a:t> </a:t>
            </a:r>
            <a:r>
              <a:rPr lang="en-GB" sz="2000" spc="-5" dirty="0">
                <a:solidFill>
                  <a:srgbClr val="3E3A39"/>
                </a:solidFill>
                <a:latin typeface="Arial MT"/>
                <a:cs typeface="Arial MT"/>
              </a:rPr>
              <a:t>at</a:t>
            </a:r>
            <a:r>
              <a:rPr lang="en-GB" sz="2000" spc="9" dirty="0">
                <a:solidFill>
                  <a:srgbClr val="3E3A39"/>
                </a:solidFill>
                <a:latin typeface="Arial MT"/>
                <a:cs typeface="Arial MT"/>
              </a:rPr>
              <a:t> </a:t>
            </a:r>
            <a:r>
              <a:rPr lang="en-GB" sz="2000" dirty="0">
                <a:solidFill>
                  <a:srgbClr val="3E3A39"/>
                </a:solidFill>
                <a:latin typeface="Arial MT"/>
                <a:cs typeface="Arial MT"/>
              </a:rPr>
              <a:t>the </a:t>
            </a:r>
            <a:r>
              <a:rPr lang="en-GB" sz="2000" spc="-5" dirty="0">
                <a:solidFill>
                  <a:srgbClr val="3E3A39"/>
                </a:solidFill>
                <a:latin typeface="Arial MT"/>
                <a:cs typeface="Arial MT"/>
              </a:rPr>
              <a:t>end</a:t>
            </a:r>
            <a:r>
              <a:rPr lang="en-GB" sz="2000" spc="5" dirty="0">
                <a:solidFill>
                  <a:srgbClr val="3E3A39"/>
                </a:solidFill>
                <a:latin typeface="Arial MT"/>
                <a:cs typeface="Arial MT"/>
              </a:rPr>
              <a:t> </a:t>
            </a:r>
            <a:r>
              <a:rPr lang="en-GB" sz="2000" spc="-5" dirty="0">
                <a:solidFill>
                  <a:srgbClr val="3E3A39"/>
                </a:solidFill>
                <a:latin typeface="Arial MT"/>
                <a:cs typeface="Arial MT"/>
              </a:rPr>
              <a:t>of</a:t>
            </a:r>
            <a:r>
              <a:rPr lang="en-GB" sz="2000" spc="9" dirty="0">
                <a:solidFill>
                  <a:srgbClr val="3E3A39"/>
                </a:solidFill>
                <a:latin typeface="Arial MT"/>
                <a:cs typeface="Arial MT"/>
              </a:rPr>
              <a:t> </a:t>
            </a:r>
            <a:r>
              <a:rPr lang="en-GB" sz="2000" dirty="0">
                <a:solidFill>
                  <a:srgbClr val="3E3A39"/>
                </a:solidFill>
                <a:latin typeface="Arial MT"/>
                <a:cs typeface="Arial MT"/>
              </a:rPr>
              <a:t>the</a:t>
            </a:r>
            <a:r>
              <a:rPr lang="en-GB" sz="2000" spc="5" dirty="0">
                <a:solidFill>
                  <a:srgbClr val="3E3A39"/>
                </a:solidFill>
                <a:latin typeface="Arial MT"/>
                <a:cs typeface="Arial MT"/>
              </a:rPr>
              <a:t> </a:t>
            </a:r>
            <a:r>
              <a:rPr lang="en-GB" sz="2000" spc="-5" dirty="0">
                <a:solidFill>
                  <a:srgbClr val="3E3A39"/>
                </a:solidFill>
                <a:latin typeface="Arial MT"/>
                <a:cs typeface="Arial MT"/>
              </a:rPr>
              <a:t>last</a:t>
            </a:r>
            <a:r>
              <a:rPr lang="en-GB" sz="2000" spc="9" dirty="0">
                <a:solidFill>
                  <a:srgbClr val="3E3A39"/>
                </a:solidFill>
                <a:latin typeface="Arial MT"/>
                <a:cs typeface="Arial MT"/>
              </a:rPr>
              <a:t> </a:t>
            </a:r>
            <a:r>
              <a:rPr lang="en-GB" sz="2000" spc="-18" dirty="0">
                <a:solidFill>
                  <a:srgbClr val="3E3A39"/>
                </a:solidFill>
                <a:latin typeface="Arial MT"/>
                <a:cs typeface="Arial MT"/>
              </a:rPr>
              <a:t>year,</a:t>
            </a:r>
            <a:r>
              <a:rPr lang="en-GB" sz="2000" spc="9" dirty="0">
                <a:solidFill>
                  <a:srgbClr val="3E3A39"/>
                </a:solidFill>
                <a:latin typeface="Arial MT"/>
                <a:cs typeface="Arial MT"/>
              </a:rPr>
              <a:t> </a:t>
            </a:r>
            <a:r>
              <a:rPr lang="en-GB" sz="2000" spc="-5" dirty="0">
                <a:solidFill>
                  <a:srgbClr val="3E3A39"/>
                </a:solidFill>
                <a:latin typeface="Arial MT"/>
                <a:cs typeface="Arial MT"/>
              </a:rPr>
              <a:t>patients’</a:t>
            </a:r>
            <a:r>
              <a:rPr lang="en-GB" sz="2000" spc="-50" dirty="0">
                <a:solidFill>
                  <a:srgbClr val="3E3A39"/>
                </a:solidFill>
                <a:latin typeface="Arial MT"/>
                <a:cs typeface="Arial MT"/>
              </a:rPr>
              <a:t> </a:t>
            </a:r>
            <a:r>
              <a:rPr lang="en-GB" sz="2000" spc="-5" dirty="0">
                <a:solidFill>
                  <a:srgbClr val="3E3A39"/>
                </a:solidFill>
                <a:latin typeface="Arial MT"/>
                <a:cs typeface="Arial MT"/>
              </a:rPr>
              <a:t>medical</a:t>
            </a:r>
            <a:r>
              <a:rPr lang="en-GB" sz="2000" dirty="0">
                <a:solidFill>
                  <a:srgbClr val="3E3A39"/>
                </a:solidFill>
                <a:latin typeface="Arial MT"/>
                <a:cs typeface="Arial MT"/>
              </a:rPr>
              <a:t> </a:t>
            </a:r>
            <a:r>
              <a:rPr lang="en-GB" sz="2000" spc="-5" dirty="0">
                <a:solidFill>
                  <a:srgbClr val="3E3A39"/>
                </a:solidFill>
                <a:latin typeface="Arial MT"/>
                <a:cs typeface="Arial MT"/>
              </a:rPr>
              <a:t>records</a:t>
            </a:r>
            <a:r>
              <a:rPr lang="en-GB" sz="2000" spc="9" dirty="0">
                <a:solidFill>
                  <a:srgbClr val="3E3A39"/>
                </a:solidFill>
                <a:latin typeface="Arial MT"/>
                <a:cs typeface="Arial MT"/>
              </a:rPr>
              <a:t> </a:t>
            </a:r>
            <a:r>
              <a:rPr lang="en-GB" sz="2000" spc="-5" dirty="0">
                <a:solidFill>
                  <a:srgbClr val="3E3A39"/>
                </a:solidFill>
                <a:latin typeface="Arial MT"/>
                <a:cs typeface="Arial MT"/>
              </a:rPr>
              <a:t>at</a:t>
            </a:r>
            <a:r>
              <a:rPr lang="en-GB" sz="2000" spc="9" dirty="0">
                <a:solidFill>
                  <a:srgbClr val="3E3A39"/>
                </a:solidFill>
                <a:latin typeface="Arial MT"/>
                <a:cs typeface="Arial MT"/>
              </a:rPr>
              <a:t> </a:t>
            </a:r>
            <a:r>
              <a:rPr lang="en-GB" sz="2000" dirty="0">
                <a:solidFill>
                  <a:srgbClr val="3E3A39"/>
                </a:solidFill>
                <a:latin typeface="Arial MT"/>
                <a:cs typeface="Arial MT"/>
              </a:rPr>
              <a:t>the </a:t>
            </a:r>
            <a:r>
              <a:rPr lang="en-GB" sz="2000" spc="-5" dirty="0">
                <a:solidFill>
                  <a:srgbClr val="3E3A39"/>
                </a:solidFill>
                <a:latin typeface="Arial MT"/>
                <a:cs typeface="Arial MT"/>
              </a:rPr>
              <a:t>end</a:t>
            </a:r>
            <a:r>
              <a:rPr lang="en-GB" sz="2000" spc="5" dirty="0">
                <a:solidFill>
                  <a:srgbClr val="3E3A39"/>
                </a:solidFill>
                <a:latin typeface="Arial MT"/>
                <a:cs typeface="Arial MT"/>
              </a:rPr>
              <a:t> </a:t>
            </a:r>
            <a:r>
              <a:rPr lang="en-GB" sz="2000" spc="-5" dirty="0">
                <a:solidFill>
                  <a:srgbClr val="3E3A39"/>
                </a:solidFill>
                <a:latin typeface="Arial MT"/>
                <a:cs typeface="Arial MT"/>
              </a:rPr>
              <a:t>of</a:t>
            </a:r>
            <a:r>
              <a:rPr lang="en-GB" sz="2000" spc="9" dirty="0">
                <a:solidFill>
                  <a:srgbClr val="3E3A39"/>
                </a:solidFill>
                <a:latin typeface="Arial MT"/>
                <a:cs typeface="Arial MT"/>
              </a:rPr>
              <a:t> </a:t>
            </a:r>
            <a:r>
              <a:rPr lang="en-GB" sz="2000" dirty="0">
                <a:solidFill>
                  <a:srgbClr val="3E3A39"/>
                </a:solidFill>
                <a:latin typeface="Arial MT"/>
                <a:cs typeface="Arial MT"/>
              </a:rPr>
              <a:t>the</a:t>
            </a:r>
            <a:r>
              <a:rPr lang="en-GB" sz="2000" spc="5" dirty="0">
                <a:solidFill>
                  <a:srgbClr val="3E3A39"/>
                </a:solidFill>
                <a:latin typeface="Arial MT"/>
                <a:cs typeface="Arial MT"/>
              </a:rPr>
              <a:t> </a:t>
            </a:r>
            <a:r>
              <a:rPr lang="en-GB" sz="2000" spc="-5" dirty="0">
                <a:solidFill>
                  <a:srgbClr val="3E3A39"/>
                </a:solidFill>
                <a:latin typeface="Arial MT"/>
                <a:cs typeface="Arial MT"/>
              </a:rPr>
              <a:t>current</a:t>
            </a:r>
            <a:r>
              <a:rPr lang="en-GB" sz="2000" spc="9" dirty="0">
                <a:solidFill>
                  <a:srgbClr val="3E3A39"/>
                </a:solidFill>
                <a:latin typeface="Arial MT"/>
                <a:cs typeface="Arial MT"/>
              </a:rPr>
              <a:t> </a:t>
            </a:r>
            <a:r>
              <a:rPr lang="en-GB" sz="2000" spc="-5" dirty="0">
                <a:solidFill>
                  <a:srgbClr val="3E3A39"/>
                </a:solidFill>
                <a:latin typeface="Arial MT"/>
                <a:cs typeface="Arial MT"/>
              </a:rPr>
              <a:t>month,</a:t>
            </a:r>
            <a:r>
              <a:rPr lang="en-GB" sz="2000" spc="9" dirty="0">
                <a:solidFill>
                  <a:srgbClr val="3E3A39"/>
                </a:solidFill>
                <a:latin typeface="Arial MT"/>
                <a:cs typeface="Arial MT"/>
              </a:rPr>
              <a:t> </a:t>
            </a:r>
            <a:r>
              <a:rPr lang="en-GB" sz="2000" dirty="0">
                <a:solidFill>
                  <a:srgbClr val="3E3A39"/>
                </a:solidFill>
                <a:latin typeface="Arial MT"/>
                <a:cs typeface="Arial MT"/>
              </a:rPr>
              <a:t>…</a:t>
            </a:r>
            <a:endParaRPr lang="en-GB" sz="2000" dirty="0">
              <a:latin typeface="Arial MT"/>
              <a:cs typeface="Arial MT"/>
            </a:endParaRPr>
          </a:p>
          <a:p>
            <a:pPr marL="239459" indent="-228600">
              <a:buAutoNum type="arabicPeriod"/>
              <a:tabLst>
                <a:tab pos="240030" algn="l"/>
              </a:tabLst>
            </a:pPr>
            <a:r>
              <a:rPr lang="en-GB" sz="2000" b="1" spc="-14" dirty="0">
                <a:solidFill>
                  <a:srgbClr val="3E3A39"/>
                </a:solidFill>
                <a:latin typeface="Arial"/>
                <a:cs typeface="Arial"/>
              </a:rPr>
              <a:t>Time</a:t>
            </a:r>
            <a:r>
              <a:rPr lang="en-GB" sz="2000" b="1" spc="-27" dirty="0">
                <a:solidFill>
                  <a:srgbClr val="3E3A39"/>
                </a:solidFill>
                <a:latin typeface="Arial"/>
                <a:cs typeface="Arial"/>
              </a:rPr>
              <a:t> </a:t>
            </a:r>
            <a:r>
              <a:rPr lang="en-GB" sz="2000" b="1" spc="-5" dirty="0">
                <a:solidFill>
                  <a:srgbClr val="3E3A39"/>
                </a:solidFill>
                <a:latin typeface="Arial"/>
                <a:cs typeface="Arial"/>
              </a:rPr>
              <a:t>Series</a:t>
            </a:r>
            <a:r>
              <a:rPr lang="en-GB" sz="2000" b="1" spc="-23" dirty="0">
                <a:solidFill>
                  <a:srgbClr val="3E3A39"/>
                </a:solidFill>
                <a:latin typeface="Arial"/>
                <a:cs typeface="Arial"/>
              </a:rPr>
              <a:t> </a:t>
            </a:r>
            <a:r>
              <a:rPr lang="en-GB" sz="2000" b="1" spc="-5" dirty="0">
                <a:solidFill>
                  <a:srgbClr val="3E3A39"/>
                </a:solidFill>
                <a:latin typeface="Arial"/>
                <a:cs typeface="Arial"/>
              </a:rPr>
              <a:t>Data</a:t>
            </a:r>
            <a:endParaRPr lang="en-GB" sz="2000" dirty="0">
              <a:latin typeface="Arial"/>
              <a:cs typeface="Arial"/>
            </a:endParaRPr>
          </a:p>
          <a:p>
            <a:pPr marL="432053" marR="201739" lvl="1" indent="-161735">
              <a:lnSpc>
                <a:spcPct val="103699"/>
              </a:lnSpc>
              <a:spcBef>
                <a:spcPts val="158"/>
              </a:spcBef>
              <a:buClr>
                <a:srgbClr val="C0C4C6"/>
              </a:buClr>
              <a:buFont typeface="Wingdings"/>
              <a:buChar char=""/>
              <a:tabLst>
                <a:tab pos="432626" algn="l"/>
              </a:tabLst>
            </a:pPr>
            <a:r>
              <a:rPr lang="en-GB" sz="2000" dirty="0">
                <a:solidFill>
                  <a:srgbClr val="3E3A39"/>
                </a:solidFill>
                <a:latin typeface="Arial MT"/>
                <a:cs typeface="Arial MT"/>
              </a:rPr>
              <a:t>One </a:t>
            </a:r>
            <a:r>
              <a:rPr lang="en-GB" sz="2000" spc="-5" dirty="0">
                <a:solidFill>
                  <a:srgbClr val="3E3A39"/>
                </a:solidFill>
                <a:latin typeface="Arial MT"/>
                <a:cs typeface="Arial MT"/>
              </a:rPr>
              <a:t>single</a:t>
            </a:r>
            <a:r>
              <a:rPr lang="en-GB" sz="2000" dirty="0">
                <a:solidFill>
                  <a:srgbClr val="3E3A39"/>
                </a:solidFill>
                <a:latin typeface="Arial MT"/>
                <a:cs typeface="Arial MT"/>
              </a:rPr>
              <a:t> </a:t>
            </a:r>
            <a:r>
              <a:rPr lang="en-GB" sz="2000" spc="-5" dirty="0">
                <a:solidFill>
                  <a:srgbClr val="3E3A39"/>
                </a:solidFill>
                <a:latin typeface="Arial MT"/>
                <a:cs typeface="Arial MT"/>
              </a:rPr>
              <a:t>object</a:t>
            </a:r>
            <a:r>
              <a:rPr lang="en-GB" sz="2000" spc="14" dirty="0">
                <a:solidFill>
                  <a:srgbClr val="3E3A39"/>
                </a:solidFill>
                <a:latin typeface="Arial MT"/>
                <a:cs typeface="Arial MT"/>
              </a:rPr>
              <a:t> </a:t>
            </a:r>
            <a:r>
              <a:rPr lang="en-GB" sz="2000" spc="-5" dirty="0">
                <a:solidFill>
                  <a:srgbClr val="3E3A39"/>
                </a:solidFill>
                <a:latin typeface="Arial MT"/>
                <a:cs typeface="Arial MT"/>
              </a:rPr>
              <a:t>(product,</a:t>
            </a:r>
            <a:r>
              <a:rPr lang="en-GB" sz="2000" spc="9" dirty="0">
                <a:solidFill>
                  <a:srgbClr val="3E3A39"/>
                </a:solidFill>
                <a:latin typeface="Arial MT"/>
                <a:cs typeface="Arial MT"/>
              </a:rPr>
              <a:t> </a:t>
            </a:r>
            <a:r>
              <a:rPr lang="en-GB" sz="2000" spc="-18" dirty="0">
                <a:solidFill>
                  <a:srgbClr val="3E3A39"/>
                </a:solidFill>
                <a:latin typeface="Arial MT"/>
                <a:cs typeface="Arial MT"/>
              </a:rPr>
              <a:t>country,</a:t>
            </a:r>
            <a:r>
              <a:rPr lang="en-GB" sz="2000" spc="14" dirty="0">
                <a:solidFill>
                  <a:srgbClr val="3E3A39"/>
                </a:solidFill>
                <a:latin typeface="Arial MT"/>
                <a:cs typeface="Arial MT"/>
              </a:rPr>
              <a:t> </a:t>
            </a:r>
            <a:r>
              <a:rPr lang="en-GB" sz="2000" spc="-14" dirty="0">
                <a:solidFill>
                  <a:srgbClr val="3E3A39"/>
                </a:solidFill>
                <a:latin typeface="Arial MT"/>
                <a:cs typeface="Arial MT"/>
              </a:rPr>
              <a:t>sensor,</a:t>
            </a:r>
            <a:r>
              <a:rPr lang="en-GB" sz="2000" spc="9" dirty="0">
                <a:solidFill>
                  <a:srgbClr val="3E3A39"/>
                </a:solidFill>
                <a:latin typeface="Arial MT"/>
                <a:cs typeface="Arial MT"/>
              </a:rPr>
              <a:t> </a:t>
            </a:r>
            <a:r>
              <a:rPr lang="en-GB" sz="2000" dirty="0">
                <a:solidFill>
                  <a:srgbClr val="3E3A39"/>
                </a:solidFill>
                <a:latin typeface="Arial MT"/>
                <a:cs typeface="Arial MT"/>
              </a:rPr>
              <a:t>..)</a:t>
            </a:r>
            <a:r>
              <a:rPr lang="en-GB" sz="2000" spc="14" dirty="0">
                <a:solidFill>
                  <a:srgbClr val="3E3A39"/>
                </a:solidFill>
                <a:latin typeface="Arial MT"/>
                <a:cs typeface="Arial MT"/>
              </a:rPr>
              <a:t> </a:t>
            </a:r>
            <a:r>
              <a:rPr lang="en-GB" sz="2000" spc="-5" dirty="0">
                <a:solidFill>
                  <a:srgbClr val="3E3A39"/>
                </a:solidFill>
                <a:latin typeface="Arial MT"/>
                <a:cs typeface="Arial MT"/>
              </a:rPr>
              <a:t>observed</a:t>
            </a:r>
            <a:r>
              <a:rPr lang="en-GB" sz="2000" dirty="0">
                <a:solidFill>
                  <a:srgbClr val="3E3A39"/>
                </a:solidFill>
                <a:latin typeface="Arial MT"/>
                <a:cs typeface="Arial MT"/>
              </a:rPr>
              <a:t> </a:t>
            </a:r>
            <a:r>
              <a:rPr lang="en-GB" sz="2000" u="sng" spc="-5" dirty="0">
                <a:solidFill>
                  <a:srgbClr val="3E3A39"/>
                </a:solidFill>
                <a:uFill>
                  <a:solidFill>
                    <a:srgbClr val="3E3A39"/>
                  </a:solidFill>
                </a:uFill>
                <a:latin typeface="Arial MT"/>
                <a:cs typeface="Arial MT"/>
              </a:rPr>
              <a:t>over</a:t>
            </a:r>
            <a:r>
              <a:rPr lang="en-GB" sz="2000" u="sng" spc="14" dirty="0">
                <a:solidFill>
                  <a:srgbClr val="3E3A39"/>
                </a:solidFill>
                <a:uFill>
                  <a:solidFill>
                    <a:srgbClr val="3E3A39"/>
                  </a:solidFill>
                </a:uFill>
                <a:latin typeface="Arial MT"/>
                <a:cs typeface="Arial MT"/>
              </a:rPr>
              <a:t> </a:t>
            </a:r>
            <a:r>
              <a:rPr lang="en-GB" sz="2000" u="sng" spc="-5" dirty="0">
                <a:solidFill>
                  <a:srgbClr val="3E3A39"/>
                </a:solidFill>
                <a:uFill>
                  <a:solidFill>
                    <a:srgbClr val="3E3A39"/>
                  </a:solidFill>
                </a:uFill>
                <a:latin typeface="Arial MT"/>
                <a:cs typeface="Arial MT"/>
              </a:rPr>
              <a:t>multiple</a:t>
            </a:r>
            <a:r>
              <a:rPr lang="en-GB" sz="2000" u="sng" dirty="0">
                <a:solidFill>
                  <a:srgbClr val="3E3A39"/>
                </a:solidFill>
                <a:uFill>
                  <a:solidFill>
                    <a:srgbClr val="3E3A39"/>
                  </a:solidFill>
                </a:uFill>
                <a:latin typeface="Arial MT"/>
                <a:cs typeface="Arial MT"/>
              </a:rPr>
              <a:t> </a:t>
            </a:r>
            <a:r>
              <a:rPr lang="en-GB" sz="2000" u="sng" spc="-5" dirty="0">
                <a:solidFill>
                  <a:srgbClr val="3E3A39"/>
                </a:solidFill>
                <a:uFill>
                  <a:solidFill>
                    <a:srgbClr val="3E3A39"/>
                  </a:solidFill>
                </a:uFill>
                <a:latin typeface="Arial MT"/>
                <a:cs typeface="Arial MT"/>
              </a:rPr>
              <a:t>equally-spaced </a:t>
            </a:r>
            <a:r>
              <a:rPr lang="en-GB" sz="2000" spc="-387" dirty="0">
                <a:solidFill>
                  <a:srgbClr val="3E3A39"/>
                </a:solidFill>
                <a:latin typeface="Arial MT"/>
                <a:cs typeface="Arial MT"/>
              </a:rPr>
              <a:t> </a:t>
            </a:r>
            <a:r>
              <a:rPr lang="en-GB" sz="2000" u="sng" dirty="0">
                <a:solidFill>
                  <a:srgbClr val="3E3A39"/>
                </a:solidFill>
                <a:uFill>
                  <a:solidFill>
                    <a:srgbClr val="3E3A39"/>
                  </a:solidFill>
                </a:uFill>
                <a:latin typeface="Arial MT"/>
                <a:cs typeface="Arial MT"/>
              </a:rPr>
              <a:t>time</a:t>
            </a:r>
            <a:r>
              <a:rPr lang="en-GB" sz="2000" u="sng" spc="-5" dirty="0">
                <a:solidFill>
                  <a:srgbClr val="3E3A39"/>
                </a:solidFill>
                <a:uFill>
                  <a:solidFill>
                    <a:srgbClr val="3E3A39"/>
                  </a:solidFill>
                </a:uFill>
                <a:latin typeface="Arial MT"/>
                <a:cs typeface="Arial MT"/>
              </a:rPr>
              <a:t> periods</a:t>
            </a:r>
            <a:endParaRPr lang="en-GB" sz="2000" dirty="0">
              <a:latin typeface="Arial MT"/>
              <a:cs typeface="Arial MT"/>
            </a:endParaRPr>
          </a:p>
          <a:p>
            <a:pPr marL="432053" marR="189738" lvl="1" indent="-161735">
              <a:lnSpc>
                <a:spcPts val="1710"/>
              </a:lnSpc>
              <a:spcBef>
                <a:spcPts val="333"/>
              </a:spcBef>
              <a:buClr>
                <a:srgbClr val="C0C4C6"/>
              </a:buClr>
              <a:buFont typeface="Wingdings"/>
              <a:buChar char=""/>
              <a:tabLst>
                <a:tab pos="432626" algn="l"/>
              </a:tabLst>
            </a:pPr>
            <a:r>
              <a:rPr lang="en-GB" sz="2000" i="1" spc="-5" dirty="0">
                <a:solidFill>
                  <a:srgbClr val="3E3A39"/>
                </a:solidFill>
                <a:latin typeface="Arial"/>
                <a:cs typeface="Arial"/>
              </a:rPr>
              <a:t>Examples:</a:t>
            </a:r>
            <a:r>
              <a:rPr lang="en-GB" sz="2000" i="1" spc="9" dirty="0">
                <a:solidFill>
                  <a:srgbClr val="3E3A39"/>
                </a:solidFill>
                <a:latin typeface="Arial"/>
                <a:cs typeface="Arial"/>
              </a:rPr>
              <a:t> </a:t>
            </a:r>
            <a:r>
              <a:rPr lang="en-GB" sz="2000" spc="-5" dirty="0">
                <a:solidFill>
                  <a:srgbClr val="3E3A39"/>
                </a:solidFill>
                <a:latin typeface="Arial MT"/>
                <a:cs typeface="Arial MT"/>
              </a:rPr>
              <a:t>quarterly</a:t>
            </a:r>
            <a:r>
              <a:rPr lang="en-GB" sz="2000" spc="9" dirty="0">
                <a:solidFill>
                  <a:srgbClr val="3E3A39"/>
                </a:solidFill>
                <a:latin typeface="Arial MT"/>
                <a:cs typeface="Arial MT"/>
              </a:rPr>
              <a:t> </a:t>
            </a:r>
            <a:r>
              <a:rPr lang="en-GB" sz="2000" spc="-5" dirty="0">
                <a:solidFill>
                  <a:srgbClr val="3E3A39"/>
                </a:solidFill>
                <a:latin typeface="Arial MT"/>
                <a:cs typeface="Arial MT"/>
              </a:rPr>
              <a:t>Italian</a:t>
            </a:r>
            <a:r>
              <a:rPr lang="en-GB" sz="2000" dirty="0">
                <a:solidFill>
                  <a:srgbClr val="3E3A39"/>
                </a:solidFill>
                <a:latin typeface="Arial MT"/>
                <a:cs typeface="Arial MT"/>
              </a:rPr>
              <a:t> </a:t>
            </a:r>
            <a:r>
              <a:rPr lang="en-GB" sz="2000" spc="-5" dirty="0">
                <a:solidFill>
                  <a:srgbClr val="3E3A39"/>
                </a:solidFill>
                <a:latin typeface="Arial MT"/>
                <a:cs typeface="Arial MT"/>
              </a:rPr>
              <a:t>GDP</a:t>
            </a:r>
            <a:r>
              <a:rPr lang="en-GB" sz="2000" spc="-23" dirty="0">
                <a:solidFill>
                  <a:srgbClr val="3E3A39"/>
                </a:solidFill>
                <a:latin typeface="Arial MT"/>
                <a:cs typeface="Arial MT"/>
              </a:rPr>
              <a:t> </a:t>
            </a:r>
            <a:r>
              <a:rPr lang="en-GB" sz="2000" spc="-5" dirty="0">
                <a:solidFill>
                  <a:srgbClr val="3E3A39"/>
                </a:solidFill>
                <a:latin typeface="Arial MT"/>
                <a:cs typeface="Arial MT"/>
              </a:rPr>
              <a:t>of</a:t>
            </a:r>
            <a:r>
              <a:rPr lang="en-GB" sz="2000" spc="9" dirty="0">
                <a:solidFill>
                  <a:srgbClr val="3E3A39"/>
                </a:solidFill>
                <a:latin typeface="Arial MT"/>
                <a:cs typeface="Arial MT"/>
              </a:rPr>
              <a:t> </a:t>
            </a:r>
            <a:r>
              <a:rPr lang="en-GB" sz="2000" dirty="0">
                <a:solidFill>
                  <a:srgbClr val="3E3A39"/>
                </a:solidFill>
                <a:latin typeface="Arial MT"/>
                <a:cs typeface="Arial MT"/>
              </a:rPr>
              <a:t>the</a:t>
            </a:r>
            <a:r>
              <a:rPr lang="en-GB" sz="2000" spc="5" dirty="0">
                <a:solidFill>
                  <a:srgbClr val="3E3A39"/>
                </a:solidFill>
                <a:latin typeface="Arial MT"/>
                <a:cs typeface="Arial MT"/>
              </a:rPr>
              <a:t> </a:t>
            </a:r>
            <a:r>
              <a:rPr lang="en-GB" sz="2000" spc="-5" dirty="0">
                <a:solidFill>
                  <a:srgbClr val="3E3A39"/>
                </a:solidFill>
                <a:latin typeface="Arial MT"/>
                <a:cs typeface="Arial MT"/>
              </a:rPr>
              <a:t>last</a:t>
            </a:r>
            <a:r>
              <a:rPr lang="en-GB" sz="2000" spc="9" dirty="0">
                <a:solidFill>
                  <a:srgbClr val="3E3A39"/>
                </a:solidFill>
                <a:latin typeface="Arial MT"/>
                <a:cs typeface="Arial MT"/>
              </a:rPr>
              <a:t> </a:t>
            </a:r>
            <a:r>
              <a:rPr lang="en-GB" sz="2000" spc="-5" dirty="0">
                <a:solidFill>
                  <a:srgbClr val="3E3A39"/>
                </a:solidFill>
                <a:latin typeface="Arial MT"/>
                <a:cs typeface="Arial MT"/>
              </a:rPr>
              <a:t>10</a:t>
            </a:r>
            <a:r>
              <a:rPr lang="en-GB" sz="2000" spc="5" dirty="0">
                <a:solidFill>
                  <a:srgbClr val="3E3A39"/>
                </a:solidFill>
                <a:latin typeface="Arial MT"/>
                <a:cs typeface="Arial MT"/>
              </a:rPr>
              <a:t> </a:t>
            </a:r>
            <a:r>
              <a:rPr lang="en-GB" sz="2000" spc="-5" dirty="0">
                <a:solidFill>
                  <a:srgbClr val="3E3A39"/>
                </a:solidFill>
                <a:latin typeface="Arial MT"/>
                <a:cs typeface="Arial MT"/>
              </a:rPr>
              <a:t>years,</a:t>
            </a:r>
            <a:r>
              <a:rPr lang="en-GB" sz="2000" spc="9" dirty="0">
                <a:solidFill>
                  <a:srgbClr val="3E3A39"/>
                </a:solidFill>
                <a:latin typeface="Arial MT"/>
                <a:cs typeface="Arial MT"/>
              </a:rPr>
              <a:t> </a:t>
            </a:r>
            <a:r>
              <a:rPr lang="en-GB" sz="2000" spc="-5" dirty="0">
                <a:solidFill>
                  <a:srgbClr val="3E3A39"/>
                </a:solidFill>
                <a:latin typeface="Arial MT"/>
                <a:cs typeface="Arial MT"/>
              </a:rPr>
              <a:t>weekly</a:t>
            </a:r>
            <a:r>
              <a:rPr lang="en-GB" sz="2000" spc="9" dirty="0">
                <a:solidFill>
                  <a:srgbClr val="3E3A39"/>
                </a:solidFill>
                <a:latin typeface="Arial MT"/>
                <a:cs typeface="Arial MT"/>
              </a:rPr>
              <a:t> </a:t>
            </a:r>
            <a:r>
              <a:rPr lang="en-GB" sz="2000" spc="-5" dirty="0">
                <a:solidFill>
                  <a:srgbClr val="3E3A39"/>
                </a:solidFill>
                <a:latin typeface="Arial MT"/>
                <a:cs typeface="Arial MT"/>
              </a:rPr>
              <a:t>supermarket</a:t>
            </a:r>
            <a:r>
              <a:rPr lang="en-GB" sz="2000" spc="9" dirty="0">
                <a:solidFill>
                  <a:srgbClr val="3E3A39"/>
                </a:solidFill>
                <a:latin typeface="Arial MT"/>
                <a:cs typeface="Arial MT"/>
              </a:rPr>
              <a:t> </a:t>
            </a:r>
            <a:r>
              <a:rPr lang="en-GB" sz="2000" spc="-5" dirty="0">
                <a:solidFill>
                  <a:srgbClr val="3E3A39"/>
                </a:solidFill>
                <a:latin typeface="Arial MT"/>
                <a:cs typeface="Arial MT"/>
              </a:rPr>
              <a:t>sales</a:t>
            </a:r>
            <a:r>
              <a:rPr lang="en-GB" sz="2000" spc="9" dirty="0">
                <a:solidFill>
                  <a:srgbClr val="3E3A39"/>
                </a:solidFill>
                <a:latin typeface="Arial MT"/>
                <a:cs typeface="Arial MT"/>
              </a:rPr>
              <a:t> </a:t>
            </a:r>
            <a:r>
              <a:rPr lang="en-GB" sz="2000" spc="-5" dirty="0">
                <a:solidFill>
                  <a:srgbClr val="3E3A39"/>
                </a:solidFill>
                <a:latin typeface="Arial MT"/>
                <a:cs typeface="Arial MT"/>
              </a:rPr>
              <a:t>of</a:t>
            </a:r>
            <a:r>
              <a:rPr lang="en-GB" sz="2000" spc="9" dirty="0">
                <a:solidFill>
                  <a:srgbClr val="3E3A39"/>
                </a:solidFill>
                <a:latin typeface="Arial MT"/>
                <a:cs typeface="Arial MT"/>
              </a:rPr>
              <a:t> </a:t>
            </a:r>
            <a:r>
              <a:rPr lang="en-GB" sz="2000" dirty="0">
                <a:solidFill>
                  <a:srgbClr val="3E3A39"/>
                </a:solidFill>
                <a:latin typeface="Arial MT"/>
                <a:cs typeface="Arial MT"/>
              </a:rPr>
              <a:t>the </a:t>
            </a:r>
            <a:r>
              <a:rPr lang="en-GB" sz="2000" spc="-387" dirty="0">
                <a:solidFill>
                  <a:srgbClr val="3E3A39"/>
                </a:solidFill>
                <a:latin typeface="Arial MT"/>
                <a:cs typeface="Arial MT"/>
              </a:rPr>
              <a:t> </a:t>
            </a:r>
            <a:r>
              <a:rPr lang="en-GB" sz="2000" spc="-5" dirty="0">
                <a:solidFill>
                  <a:srgbClr val="3E3A39"/>
                </a:solidFill>
                <a:latin typeface="Arial MT"/>
                <a:cs typeface="Arial MT"/>
              </a:rPr>
              <a:t>previous</a:t>
            </a:r>
            <a:r>
              <a:rPr lang="en-GB" sz="2000" spc="5" dirty="0">
                <a:solidFill>
                  <a:srgbClr val="3E3A39"/>
                </a:solidFill>
                <a:latin typeface="Arial MT"/>
                <a:cs typeface="Arial MT"/>
              </a:rPr>
              <a:t> </a:t>
            </a:r>
            <a:r>
              <a:rPr lang="en-GB" sz="2000" spc="-18" dirty="0">
                <a:solidFill>
                  <a:srgbClr val="3E3A39"/>
                </a:solidFill>
                <a:latin typeface="Arial MT"/>
                <a:cs typeface="Arial MT"/>
              </a:rPr>
              <a:t>year,</a:t>
            </a:r>
            <a:r>
              <a:rPr lang="en-GB" sz="2000" spc="9" dirty="0">
                <a:solidFill>
                  <a:srgbClr val="3E3A39"/>
                </a:solidFill>
                <a:latin typeface="Arial MT"/>
                <a:cs typeface="Arial MT"/>
              </a:rPr>
              <a:t> </a:t>
            </a:r>
            <a:r>
              <a:rPr lang="en-GB" sz="2000" spc="-5" dirty="0">
                <a:solidFill>
                  <a:srgbClr val="3E3A39"/>
                </a:solidFill>
                <a:latin typeface="Arial MT"/>
                <a:cs typeface="Arial MT"/>
              </a:rPr>
              <a:t>yesterday’s</a:t>
            </a:r>
            <a:r>
              <a:rPr lang="en-GB" sz="2000" spc="5" dirty="0">
                <a:solidFill>
                  <a:srgbClr val="3E3A39"/>
                </a:solidFill>
                <a:latin typeface="Arial MT"/>
                <a:cs typeface="Arial MT"/>
              </a:rPr>
              <a:t> </a:t>
            </a:r>
            <a:r>
              <a:rPr lang="en-GB" sz="2000" spc="-5" dirty="0">
                <a:solidFill>
                  <a:srgbClr val="3E3A39"/>
                </a:solidFill>
                <a:latin typeface="Arial MT"/>
                <a:cs typeface="Arial MT"/>
              </a:rPr>
              <a:t>hourly</a:t>
            </a:r>
            <a:r>
              <a:rPr lang="en-GB" sz="2000" spc="5" dirty="0">
                <a:solidFill>
                  <a:srgbClr val="3E3A39"/>
                </a:solidFill>
                <a:latin typeface="Arial MT"/>
                <a:cs typeface="Arial MT"/>
              </a:rPr>
              <a:t> </a:t>
            </a:r>
            <a:r>
              <a:rPr lang="en-GB" sz="2000" spc="-5" dirty="0">
                <a:solidFill>
                  <a:srgbClr val="3E3A39"/>
                </a:solidFill>
                <a:latin typeface="Arial MT"/>
                <a:cs typeface="Arial MT"/>
              </a:rPr>
              <a:t>temperature</a:t>
            </a:r>
            <a:r>
              <a:rPr lang="en-GB" sz="2000" dirty="0">
                <a:solidFill>
                  <a:srgbClr val="3E3A39"/>
                </a:solidFill>
                <a:latin typeface="Arial MT"/>
                <a:cs typeface="Arial MT"/>
              </a:rPr>
              <a:t> </a:t>
            </a:r>
            <a:r>
              <a:rPr lang="en-GB" sz="2000" spc="-5" dirty="0">
                <a:solidFill>
                  <a:srgbClr val="3E3A39"/>
                </a:solidFill>
                <a:latin typeface="Arial MT"/>
                <a:cs typeface="Arial MT"/>
              </a:rPr>
              <a:t>measurements,</a:t>
            </a:r>
            <a:r>
              <a:rPr lang="en-GB" sz="2000" spc="9" dirty="0">
                <a:solidFill>
                  <a:srgbClr val="3E3A39"/>
                </a:solidFill>
                <a:latin typeface="Arial MT"/>
                <a:cs typeface="Arial MT"/>
              </a:rPr>
              <a:t> </a:t>
            </a:r>
            <a:r>
              <a:rPr lang="en-GB" sz="2000" dirty="0">
                <a:solidFill>
                  <a:srgbClr val="3E3A39"/>
                </a:solidFill>
                <a:latin typeface="Arial MT"/>
                <a:cs typeface="Arial MT"/>
              </a:rPr>
              <a:t>…</a:t>
            </a:r>
            <a:endParaRPr lang="en-GB" sz="2000" dirty="0">
              <a:latin typeface="Arial MT"/>
              <a:cs typeface="Arial MT"/>
            </a:endParaRPr>
          </a:p>
          <a:p>
            <a:endParaRPr lang="en-IN" sz="2000" dirty="0"/>
          </a:p>
        </p:txBody>
      </p:sp>
    </p:spTree>
    <p:extLst>
      <p:ext uri="{BB962C8B-B14F-4D97-AF65-F5344CB8AC3E}">
        <p14:creationId xmlns:p14="http://schemas.microsoft.com/office/powerpoint/2010/main" val="31578061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rotWithShape="1">
          <a:blip r:embed="rId3" cstate="print"/>
          <a:srcRect r="14286"/>
          <a:stretch/>
        </p:blipFill>
        <p:spPr>
          <a:xfrm>
            <a:off x="553826" y="152400"/>
            <a:ext cx="7105931" cy="4838700"/>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21656-5E5F-56CC-98F0-C464C0F90D8F}"/>
              </a:ext>
            </a:extLst>
          </p:cNvPr>
          <p:cNvSpPr>
            <a:spLocks noGrp="1"/>
          </p:cNvSpPr>
          <p:nvPr>
            <p:ph type="title"/>
          </p:nvPr>
        </p:nvSpPr>
        <p:spPr/>
        <p:txBody>
          <a:bodyPr/>
          <a:lstStyle/>
          <a:p>
            <a:r>
              <a:rPr lang="en-US" dirty="0"/>
              <a:t>Types of Time Series</a:t>
            </a:r>
          </a:p>
        </p:txBody>
      </p:sp>
      <p:sp>
        <p:nvSpPr>
          <p:cNvPr id="3" name="Content Placeholder 2">
            <a:extLst>
              <a:ext uri="{FF2B5EF4-FFF2-40B4-BE49-F238E27FC236}">
                <a16:creationId xmlns:a16="http://schemas.microsoft.com/office/drawing/2014/main" id="{56FFBFD0-7DF2-ECC0-102C-076B949DE14C}"/>
              </a:ext>
            </a:extLst>
          </p:cNvPr>
          <p:cNvSpPr>
            <a:spLocks noGrp="1"/>
          </p:cNvSpPr>
          <p:nvPr>
            <p:ph idx="1"/>
          </p:nvPr>
        </p:nvSpPr>
        <p:spPr/>
        <p:txBody>
          <a:bodyPr>
            <a:normAutofit fontScale="85000" lnSpcReduction="10000"/>
          </a:bodyPr>
          <a:lstStyle/>
          <a:p>
            <a:pPr algn="just"/>
            <a:r>
              <a:rPr lang="en-IN" sz="2400" b="0" i="0" dirty="0">
                <a:solidFill>
                  <a:srgbClr val="222222"/>
                </a:solidFill>
                <a:effectLst/>
                <a:latin typeface="Lato" panose="020F0502020204030203" pitchFamily="34" charset="0"/>
              </a:rPr>
              <a:t>While discussing TS data types, there are two major types – stationary and non-stationary.</a:t>
            </a:r>
          </a:p>
          <a:p>
            <a:pPr algn="just"/>
            <a:r>
              <a:rPr lang="en-IN" sz="2400" b="1" i="0" dirty="0">
                <a:solidFill>
                  <a:srgbClr val="222222"/>
                </a:solidFill>
                <a:effectLst/>
                <a:latin typeface="Lato" panose="020F0502020204030203" pitchFamily="34" charset="0"/>
              </a:rPr>
              <a:t>Stationary</a:t>
            </a:r>
            <a:r>
              <a:rPr lang="en-IN" sz="2400" b="0" i="0" dirty="0">
                <a:solidFill>
                  <a:srgbClr val="222222"/>
                </a:solidFill>
                <a:effectLst/>
                <a:latin typeface="Lato" panose="020F0502020204030203" pitchFamily="34" charset="0"/>
              </a:rPr>
              <a:t>: A dataset should follow the below thumb rules without having Trend, Seasonality, Cyclical, and Irregularity components of the time series.</a:t>
            </a:r>
          </a:p>
          <a:p>
            <a:pPr algn="just">
              <a:buFont typeface="Arial" panose="020B0604020202020204" pitchFamily="34" charset="0"/>
              <a:buChar char="•"/>
            </a:pPr>
            <a:r>
              <a:rPr lang="en-IN" sz="2400" b="0" i="0" dirty="0">
                <a:solidFill>
                  <a:srgbClr val="222222"/>
                </a:solidFill>
                <a:effectLst/>
                <a:latin typeface="Lato" panose="020F0502020204030203" pitchFamily="34" charset="0"/>
              </a:rPr>
              <a:t>The </a:t>
            </a:r>
            <a:r>
              <a:rPr lang="en-IN" sz="2400" b="1" i="0" dirty="0">
                <a:solidFill>
                  <a:srgbClr val="222222"/>
                </a:solidFill>
                <a:effectLst/>
                <a:latin typeface="Lato" panose="020F0502020204030203" pitchFamily="34" charset="0"/>
              </a:rPr>
              <a:t>mean</a:t>
            </a:r>
            <a:r>
              <a:rPr lang="en-IN" sz="2400" b="0" i="0" dirty="0">
                <a:solidFill>
                  <a:srgbClr val="222222"/>
                </a:solidFill>
                <a:effectLst/>
                <a:latin typeface="Lato" panose="020F0502020204030203" pitchFamily="34" charset="0"/>
              </a:rPr>
              <a:t> value of them should be completely constant in the data during the analysis.</a:t>
            </a:r>
          </a:p>
          <a:p>
            <a:pPr algn="just">
              <a:buFont typeface="Arial" panose="020B0604020202020204" pitchFamily="34" charset="0"/>
              <a:buChar char="•"/>
            </a:pPr>
            <a:r>
              <a:rPr lang="en-IN" sz="2400" b="0" i="0" dirty="0">
                <a:solidFill>
                  <a:srgbClr val="222222"/>
                </a:solidFill>
                <a:effectLst/>
                <a:latin typeface="Lato" panose="020F0502020204030203" pitchFamily="34" charset="0"/>
              </a:rPr>
              <a:t>The </a:t>
            </a:r>
            <a:r>
              <a:rPr lang="en-IN" sz="2400" b="1" i="0" dirty="0">
                <a:solidFill>
                  <a:srgbClr val="222222"/>
                </a:solidFill>
                <a:effectLst/>
                <a:latin typeface="Lato" panose="020F0502020204030203" pitchFamily="34" charset="0"/>
              </a:rPr>
              <a:t>variance</a:t>
            </a:r>
            <a:r>
              <a:rPr lang="en-IN" sz="2400" b="0" i="0" dirty="0">
                <a:solidFill>
                  <a:srgbClr val="222222"/>
                </a:solidFill>
                <a:effectLst/>
                <a:latin typeface="Lato" panose="020F0502020204030203" pitchFamily="34" charset="0"/>
              </a:rPr>
              <a:t> should be constant with respect to the time-frame</a:t>
            </a:r>
          </a:p>
          <a:p>
            <a:pPr algn="just">
              <a:buFont typeface="Arial" panose="020B0604020202020204" pitchFamily="34" charset="0"/>
              <a:buChar char="•"/>
            </a:pPr>
            <a:r>
              <a:rPr lang="en-IN" sz="2400" b="1" i="0" dirty="0">
                <a:solidFill>
                  <a:srgbClr val="222222"/>
                </a:solidFill>
                <a:effectLst/>
                <a:latin typeface="Lato" panose="020F0502020204030203" pitchFamily="34" charset="0"/>
              </a:rPr>
              <a:t>Covariance</a:t>
            </a:r>
            <a:r>
              <a:rPr lang="en-IN" sz="2400" b="0" i="0" dirty="0">
                <a:solidFill>
                  <a:srgbClr val="222222"/>
                </a:solidFill>
                <a:effectLst/>
                <a:latin typeface="Lato" panose="020F0502020204030203" pitchFamily="34" charset="0"/>
              </a:rPr>
              <a:t> measures the relationship between two variables.</a:t>
            </a:r>
          </a:p>
          <a:p>
            <a:pPr algn="just"/>
            <a:r>
              <a:rPr lang="en-IN" sz="2400" b="1" i="0" dirty="0">
                <a:solidFill>
                  <a:srgbClr val="222222"/>
                </a:solidFill>
                <a:effectLst/>
                <a:latin typeface="Lato" panose="020F0502020204030203" pitchFamily="34" charset="0"/>
              </a:rPr>
              <a:t>Non- Stationary</a:t>
            </a:r>
            <a:r>
              <a:rPr lang="en-IN" sz="2400" b="0" i="0" dirty="0">
                <a:solidFill>
                  <a:srgbClr val="222222"/>
                </a:solidFill>
                <a:effectLst/>
                <a:latin typeface="Lato" panose="020F0502020204030203" pitchFamily="34" charset="0"/>
              </a:rPr>
              <a:t>: If either the mean-variance or covariance is changing with respect to time, the dataset is called non-stationary.</a:t>
            </a:r>
          </a:p>
          <a:p>
            <a:endParaRPr lang="en-US" sz="2400" dirty="0"/>
          </a:p>
        </p:txBody>
      </p:sp>
      <p:sp>
        <p:nvSpPr>
          <p:cNvPr id="4" name="Slide Number Placeholder 3">
            <a:extLst>
              <a:ext uri="{FF2B5EF4-FFF2-40B4-BE49-F238E27FC236}">
                <a16:creationId xmlns:a16="http://schemas.microsoft.com/office/drawing/2014/main" id="{D26AC7AA-8A03-96CD-AC66-B991C6662BD6}"/>
              </a:ext>
            </a:extLst>
          </p:cNvPr>
          <p:cNvSpPr>
            <a:spLocks noGrp="1"/>
          </p:cNvSpPr>
          <p:nvPr>
            <p:ph type="sldNum" sz="quarter" idx="12"/>
          </p:nvPr>
        </p:nvSpPr>
        <p:spPr/>
        <p:txBody>
          <a:bodyPr/>
          <a:lstStyle/>
          <a:p>
            <a:fld id="{B82CCC60-E8CD-4174-8B1A-7DF615B22EEF}" type="slidenum">
              <a:rPr lang="en-US" smtClean="0"/>
              <a:pPr/>
              <a:t>51</a:t>
            </a:fld>
            <a:endParaRPr lang="en-US"/>
          </a:p>
        </p:txBody>
      </p:sp>
    </p:spTree>
    <p:extLst>
      <p:ext uri="{BB962C8B-B14F-4D97-AF65-F5344CB8AC3E}">
        <p14:creationId xmlns:p14="http://schemas.microsoft.com/office/powerpoint/2010/main" val="24438035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BEC03F5-9D29-3097-C62A-0B69593BD3C2}"/>
              </a:ext>
            </a:extLst>
          </p:cNvPr>
          <p:cNvSpPr>
            <a:spLocks noGrp="1"/>
          </p:cNvSpPr>
          <p:nvPr>
            <p:ph type="sldNum" sz="quarter" idx="12"/>
          </p:nvPr>
        </p:nvSpPr>
        <p:spPr/>
        <p:txBody>
          <a:bodyPr/>
          <a:lstStyle/>
          <a:p>
            <a:fld id="{B82CCC60-E8CD-4174-8B1A-7DF615B22EEF}" type="slidenum">
              <a:rPr lang="en-US" smtClean="0"/>
              <a:pPr/>
              <a:t>52</a:t>
            </a:fld>
            <a:endParaRPr lang="en-US"/>
          </a:p>
        </p:txBody>
      </p:sp>
      <p:pic>
        <p:nvPicPr>
          <p:cNvPr id="1026" name="Picture 2" descr="Mean, Variance and Covariance of Time Series">
            <a:extLst>
              <a:ext uri="{FF2B5EF4-FFF2-40B4-BE49-F238E27FC236}">
                <a16:creationId xmlns:a16="http://schemas.microsoft.com/office/drawing/2014/main" id="{C423F845-A617-A941-082C-B8EC146ACE2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696"/>
          <a:stretch/>
        </p:blipFill>
        <p:spPr bwMode="auto">
          <a:xfrm>
            <a:off x="198783" y="102393"/>
            <a:ext cx="8680173" cy="4938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13337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7852E29-7CAA-3FB0-578A-D2814EF4BA2E}"/>
              </a:ext>
            </a:extLst>
          </p:cNvPr>
          <p:cNvSpPr>
            <a:spLocks noGrp="1"/>
          </p:cNvSpPr>
          <p:nvPr>
            <p:ph type="sldNum" sz="quarter" idx="12"/>
          </p:nvPr>
        </p:nvSpPr>
        <p:spPr/>
        <p:txBody>
          <a:bodyPr/>
          <a:lstStyle/>
          <a:p>
            <a:fld id="{B82CCC60-E8CD-4174-8B1A-7DF615B22EEF}" type="slidenum">
              <a:rPr lang="en-US" smtClean="0"/>
              <a:pPr/>
              <a:t>53</a:t>
            </a:fld>
            <a:endParaRPr lang="en-US"/>
          </a:p>
        </p:txBody>
      </p:sp>
      <p:pic>
        <p:nvPicPr>
          <p:cNvPr id="5" name="Picture 4">
            <a:extLst>
              <a:ext uri="{FF2B5EF4-FFF2-40B4-BE49-F238E27FC236}">
                <a16:creationId xmlns:a16="http://schemas.microsoft.com/office/drawing/2014/main" id="{E84E52AD-06AC-E6AD-072A-37AB0654B0A7}"/>
              </a:ext>
            </a:extLst>
          </p:cNvPr>
          <p:cNvPicPr>
            <a:picLocks noChangeAspect="1"/>
          </p:cNvPicPr>
          <p:nvPr/>
        </p:nvPicPr>
        <p:blipFill>
          <a:blip r:embed="rId2"/>
          <a:stretch>
            <a:fillRect/>
          </a:stretch>
        </p:blipFill>
        <p:spPr>
          <a:xfrm>
            <a:off x="457200" y="402846"/>
            <a:ext cx="7933635" cy="4638261"/>
          </a:xfrm>
          <a:prstGeom prst="rect">
            <a:avLst/>
          </a:prstGeom>
        </p:spPr>
      </p:pic>
    </p:spTree>
    <p:extLst>
      <p:ext uri="{BB962C8B-B14F-4D97-AF65-F5344CB8AC3E}">
        <p14:creationId xmlns:p14="http://schemas.microsoft.com/office/powerpoint/2010/main" val="4968604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00022C9-9873-659D-1653-BF90D0B36029}"/>
              </a:ext>
            </a:extLst>
          </p:cNvPr>
          <p:cNvSpPr>
            <a:spLocks noGrp="1"/>
          </p:cNvSpPr>
          <p:nvPr>
            <p:ph type="sldNum" sz="quarter" idx="12"/>
          </p:nvPr>
        </p:nvSpPr>
        <p:spPr/>
        <p:txBody>
          <a:bodyPr/>
          <a:lstStyle/>
          <a:p>
            <a:fld id="{B82CCC60-E8CD-4174-8B1A-7DF615B22EEF}" type="slidenum">
              <a:rPr lang="en-US" smtClean="0"/>
              <a:pPr/>
              <a:t>54</a:t>
            </a:fld>
            <a:endParaRPr lang="en-US"/>
          </a:p>
        </p:txBody>
      </p:sp>
      <p:pic>
        <p:nvPicPr>
          <p:cNvPr id="5" name="Picture 4">
            <a:extLst>
              <a:ext uri="{FF2B5EF4-FFF2-40B4-BE49-F238E27FC236}">
                <a16:creationId xmlns:a16="http://schemas.microsoft.com/office/drawing/2014/main" id="{F40D40C7-ED7B-FC75-6683-E8471DEF8A6D}"/>
              </a:ext>
            </a:extLst>
          </p:cNvPr>
          <p:cNvPicPr>
            <a:picLocks noChangeAspect="1"/>
          </p:cNvPicPr>
          <p:nvPr/>
        </p:nvPicPr>
        <p:blipFill>
          <a:blip r:embed="rId2"/>
          <a:stretch>
            <a:fillRect/>
          </a:stretch>
        </p:blipFill>
        <p:spPr>
          <a:xfrm>
            <a:off x="344557" y="238539"/>
            <a:ext cx="7951304" cy="4651513"/>
          </a:xfrm>
          <a:prstGeom prst="rect">
            <a:avLst/>
          </a:prstGeom>
        </p:spPr>
      </p:pic>
    </p:spTree>
    <p:extLst>
      <p:ext uri="{BB962C8B-B14F-4D97-AF65-F5344CB8AC3E}">
        <p14:creationId xmlns:p14="http://schemas.microsoft.com/office/powerpoint/2010/main" val="7653672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8B85DDB-A361-1402-B822-69FB8C64079B}"/>
              </a:ext>
            </a:extLst>
          </p:cNvPr>
          <p:cNvSpPr>
            <a:spLocks noGrp="1"/>
          </p:cNvSpPr>
          <p:nvPr>
            <p:ph type="sldNum" sz="quarter" idx="12"/>
          </p:nvPr>
        </p:nvSpPr>
        <p:spPr/>
        <p:txBody>
          <a:bodyPr/>
          <a:lstStyle/>
          <a:p>
            <a:fld id="{B82CCC60-E8CD-4174-8B1A-7DF615B22EEF}" type="slidenum">
              <a:rPr lang="en-US" smtClean="0"/>
              <a:pPr/>
              <a:t>55</a:t>
            </a:fld>
            <a:endParaRPr lang="en-US"/>
          </a:p>
        </p:txBody>
      </p:sp>
      <p:pic>
        <p:nvPicPr>
          <p:cNvPr id="5" name="Picture 4">
            <a:extLst>
              <a:ext uri="{FF2B5EF4-FFF2-40B4-BE49-F238E27FC236}">
                <a16:creationId xmlns:a16="http://schemas.microsoft.com/office/drawing/2014/main" id="{7B5308A3-4535-CD4F-A6C6-90C09A93BB8A}"/>
              </a:ext>
            </a:extLst>
          </p:cNvPr>
          <p:cNvPicPr>
            <a:picLocks noChangeAspect="1"/>
          </p:cNvPicPr>
          <p:nvPr/>
        </p:nvPicPr>
        <p:blipFill>
          <a:blip r:embed="rId2"/>
          <a:stretch>
            <a:fillRect/>
          </a:stretch>
        </p:blipFill>
        <p:spPr>
          <a:xfrm>
            <a:off x="331304" y="207410"/>
            <a:ext cx="8355495" cy="4735651"/>
          </a:xfrm>
          <a:prstGeom prst="rect">
            <a:avLst/>
          </a:prstGeom>
        </p:spPr>
      </p:pic>
    </p:spTree>
    <p:extLst>
      <p:ext uri="{BB962C8B-B14F-4D97-AF65-F5344CB8AC3E}">
        <p14:creationId xmlns:p14="http://schemas.microsoft.com/office/powerpoint/2010/main" val="27710938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63A52CC-B8F7-2662-E554-38B966EFE09B}"/>
              </a:ext>
            </a:extLst>
          </p:cNvPr>
          <p:cNvSpPr>
            <a:spLocks noGrp="1"/>
          </p:cNvSpPr>
          <p:nvPr>
            <p:ph type="sldNum" sz="quarter" idx="12"/>
          </p:nvPr>
        </p:nvSpPr>
        <p:spPr/>
        <p:txBody>
          <a:bodyPr/>
          <a:lstStyle/>
          <a:p>
            <a:fld id="{B82CCC60-E8CD-4174-8B1A-7DF615B22EEF}" type="slidenum">
              <a:rPr lang="en-US" smtClean="0"/>
              <a:pPr/>
              <a:t>56</a:t>
            </a:fld>
            <a:endParaRPr lang="en-US"/>
          </a:p>
        </p:txBody>
      </p:sp>
      <p:pic>
        <p:nvPicPr>
          <p:cNvPr id="5" name="Picture 4">
            <a:extLst>
              <a:ext uri="{FF2B5EF4-FFF2-40B4-BE49-F238E27FC236}">
                <a16:creationId xmlns:a16="http://schemas.microsoft.com/office/drawing/2014/main" id="{2831489F-C7D6-7213-23AA-5C009E8B8C07}"/>
              </a:ext>
            </a:extLst>
          </p:cNvPr>
          <p:cNvPicPr>
            <a:picLocks noChangeAspect="1"/>
          </p:cNvPicPr>
          <p:nvPr/>
        </p:nvPicPr>
        <p:blipFill>
          <a:blip r:embed="rId2"/>
          <a:stretch>
            <a:fillRect/>
          </a:stretch>
        </p:blipFill>
        <p:spPr>
          <a:xfrm>
            <a:off x="238539" y="251791"/>
            <a:ext cx="8216348" cy="4664766"/>
          </a:xfrm>
          <a:prstGeom prst="rect">
            <a:avLst/>
          </a:prstGeom>
        </p:spPr>
      </p:pic>
    </p:spTree>
    <p:extLst>
      <p:ext uri="{BB962C8B-B14F-4D97-AF65-F5344CB8AC3E}">
        <p14:creationId xmlns:p14="http://schemas.microsoft.com/office/powerpoint/2010/main" val="418367311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F3814D4-98B5-8AF8-EAE4-FDE4D8F43084}"/>
              </a:ext>
            </a:extLst>
          </p:cNvPr>
          <p:cNvSpPr>
            <a:spLocks noGrp="1"/>
          </p:cNvSpPr>
          <p:nvPr>
            <p:ph type="sldNum" sz="quarter" idx="12"/>
          </p:nvPr>
        </p:nvSpPr>
        <p:spPr/>
        <p:txBody>
          <a:bodyPr/>
          <a:lstStyle/>
          <a:p>
            <a:fld id="{B82CCC60-E8CD-4174-8B1A-7DF615B22EEF}" type="slidenum">
              <a:rPr lang="en-US" smtClean="0"/>
              <a:pPr/>
              <a:t>57</a:t>
            </a:fld>
            <a:endParaRPr lang="en-US"/>
          </a:p>
        </p:txBody>
      </p:sp>
      <p:pic>
        <p:nvPicPr>
          <p:cNvPr id="9" name="Picture 8">
            <a:extLst>
              <a:ext uri="{FF2B5EF4-FFF2-40B4-BE49-F238E27FC236}">
                <a16:creationId xmlns:a16="http://schemas.microsoft.com/office/drawing/2014/main" id="{2F34DE97-0E1A-7FBC-6816-C695A558CE2B}"/>
              </a:ext>
            </a:extLst>
          </p:cNvPr>
          <p:cNvPicPr>
            <a:picLocks noChangeAspect="1"/>
          </p:cNvPicPr>
          <p:nvPr/>
        </p:nvPicPr>
        <p:blipFill rotWithShape="1">
          <a:blip r:embed="rId2"/>
          <a:srcRect t="30165" b="-1"/>
          <a:stretch/>
        </p:blipFill>
        <p:spPr>
          <a:xfrm>
            <a:off x="668654" y="228837"/>
            <a:ext cx="7572375" cy="1588771"/>
          </a:xfrm>
          <a:prstGeom prst="rect">
            <a:avLst/>
          </a:prstGeom>
          <a:solidFill>
            <a:schemeClr val="tx2">
              <a:lumMod val="20000"/>
              <a:lumOff val="80000"/>
            </a:schemeClr>
          </a:solidFill>
        </p:spPr>
      </p:pic>
      <p:pic>
        <p:nvPicPr>
          <p:cNvPr id="10" name="Picture 9">
            <a:extLst>
              <a:ext uri="{FF2B5EF4-FFF2-40B4-BE49-F238E27FC236}">
                <a16:creationId xmlns:a16="http://schemas.microsoft.com/office/drawing/2014/main" id="{383E248B-05B4-5FC6-4CCC-4BE7EC68A6DD}"/>
              </a:ext>
            </a:extLst>
          </p:cNvPr>
          <p:cNvPicPr>
            <a:picLocks noChangeAspect="1"/>
          </p:cNvPicPr>
          <p:nvPr/>
        </p:nvPicPr>
        <p:blipFill rotWithShape="1">
          <a:blip r:embed="rId3"/>
          <a:srcRect l="5170" r="5016"/>
          <a:stretch/>
        </p:blipFill>
        <p:spPr>
          <a:xfrm>
            <a:off x="668653" y="1817608"/>
            <a:ext cx="7572375" cy="3153492"/>
          </a:xfrm>
          <a:prstGeom prst="rect">
            <a:avLst/>
          </a:prstGeom>
        </p:spPr>
      </p:pic>
    </p:spTree>
    <p:extLst>
      <p:ext uri="{BB962C8B-B14F-4D97-AF65-F5344CB8AC3E}">
        <p14:creationId xmlns:p14="http://schemas.microsoft.com/office/powerpoint/2010/main" val="8228384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4CBC58E-59D7-D1B4-4773-F89CCAA672B6}"/>
              </a:ext>
            </a:extLst>
          </p:cNvPr>
          <p:cNvSpPr>
            <a:spLocks noGrp="1"/>
          </p:cNvSpPr>
          <p:nvPr>
            <p:ph type="sldNum" sz="quarter" idx="12"/>
          </p:nvPr>
        </p:nvSpPr>
        <p:spPr/>
        <p:txBody>
          <a:bodyPr/>
          <a:lstStyle/>
          <a:p>
            <a:fld id="{B82CCC60-E8CD-4174-8B1A-7DF615B22EEF}" type="slidenum">
              <a:rPr lang="en-US" smtClean="0"/>
              <a:pPr/>
              <a:t>58</a:t>
            </a:fld>
            <a:endParaRPr lang="en-US"/>
          </a:p>
        </p:txBody>
      </p:sp>
      <p:pic>
        <p:nvPicPr>
          <p:cNvPr id="5" name="Picture 4">
            <a:extLst>
              <a:ext uri="{FF2B5EF4-FFF2-40B4-BE49-F238E27FC236}">
                <a16:creationId xmlns:a16="http://schemas.microsoft.com/office/drawing/2014/main" id="{D9B0D83B-1059-85AC-BB39-A09E7515579B}"/>
              </a:ext>
            </a:extLst>
          </p:cNvPr>
          <p:cNvPicPr>
            <a:picLocks noChangeAspect="1"/>
          </p:cNvPicPr>
          <p:nvPr/>
        </p:nvPicPr>
        <p:blipFill>
          <a:blip r:embed="rId2"/>
          <a:stretch>
            <a:fillRect/>
          </a:stretch>
        </p:blipFill>
        <p:spPr>
          <a:xfrm>
            <a:off x="331303" y="291549"/>
            <a:ext cx="8574157" cy="4572000"/>
          </a:xfrm>
          <a:prstGeom prst="rect">
            <a:avLst/>
          </a:prstGeom>
        </p:spPr>
      </p:pic>
    </p:spTree>
    <p:extLst>
      <p:ext uri="{BB962C8B-B14F-4D97-AF65-F5344CB8AC3E}">
        <p14:creationId xmlns:p14="http://schemas.microsoft.com/office/powerpoint/2010/main" val="6181457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49F4619-53EA-81C2-080E-A8363F0388DB}"/>
              </a:ext>
            </a:extLst>
          </p:cNvPr>
          <p:cNvSpPr>
            <a:spLocks noGrp="1"/>
          </p:cNvSpPr>
          <p:nvPr>
            <p:ph type="sldNum" sz="quarter" idx="12"/>
          </p:nvPr>
        </p:nvSpPr>
        <p:spPr/>
        <p:txBody>
          <a:bodyPr/>
          <a:lstStyle/>
          <a:p>
            <a:fld id="{B82CCC60-E8CD-4174-8B1A-7DF615B22EEF}" type="slidenum">
              <a:rPr lang="en-US" smtClean="0"/>
              <a:pPr/>
              <a:t>59</a:t>
            </a:fld>
            <a:endParaRPr lang="en-US"/>
          </a:p>
        </p:txBody>
      </p:sp>
      <p:pic>
        <p:nvPicPr>
          <p:cNvPr id="5" name="Picture 4">
            <a:extLst>
              <a:ext uri="{FF2B5EF4-FFF2-40B4-BE49-F238E27FC236}">
                <a16:creationId xmlns:a16="http://schemas.microsoft.com/office/drawing/2014/main" id="{93FBD6F8-EDC3-AE11-DCCD-83EC6562F3AA}"/>
              </a:ext>
            </a:extLst>
          </p:cNvPr>
          <p:cNvPicPr>
            <a:picLocks noChangeAspect="1"/>
          </p:cNvPicPr>
          <p:nvPr/>
        </p:nvPicPr>
        <p:blipFill rotWithShape="1">
          <a:blip r:embed="rId2"/>
          <a:srcRect b="12804"/>
          <a:stretch/>
        </p:blipFill>
        <p:spPr>
          <a:xfrm>
            <a:off x="457200" y="170466"/>
            <a:ext cx="8501270" cy="4802568"/>
          </a:xfrm>
          <a:prstGeom prst="rect">
            <a:avLst/>
          </a:prstGeom>
        </p:spPr>
      </p:pic>
    </p:spTree>
    <p:extLst>
      <p:ext uri="{BB962C8B-B14F-4D97-AF65-F5344CB8AC3E}">
        <p14:creationId xmlns:p14="http://schemas.microsoft.com/office/powerpoint/2010/main" val="1759242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9510" y="121079"/>
            <a:ext cx="8229600" cy="688650"/>
          </a:xfrm>
          <a:prstGeom prst="rect">
            <a:avLst/>
          </a:prstGeom>
        </p:spPr>
        <p:txBody>
          <a:bodyPr vert="horz" wrap="square" lIns="0" tIns="11430" rIns="0" bIns="0" rtlCol="0" anchor="ctr">
            <a:spAutoFit/>
          </a:bodyPr>
          <a:lstStyle/>
          <a:p>
            <a:pPr marL="11430" algn="l">
              <a:spcBef>
                <a:spcPts val="90"/>
              </a:spcBef>
            </a:pPr>
            <a:r>
              <a:rPr b="1" spc="-5" dirty="0">
                <a:solidFill>
                  <a:srgbClr val="FF0000"/>
                </a:solidFill>
              </a:rPr>
              <a:t>Examples</a:t>
            </a:r>
          </a:p>
        </p:txBody>
      </p:sp>
      <p:grpSp>
        <p:nvGrpSpPr>
          <p:cNvPr id="43" name="Group 42"/>
          <p:cNvGrpSpPr/>
          <p:nvPr/>
        </p:nvGrpSpPr>
        <p:grpSpPr>
          <a:xfrm>
            <a:off x="580103" y="1045776"/>
            <a:ext cx="8386916" cy="3604882"/>
            <a:chOff x="1388274" y="1045776"/>
            <a:chExt cx="6812258" cy="3477268"/>
          </a:xfrm>
        </p:grpSpPr>
        <p:grpSp>
          <p:nvGrpSpPr>
            <p:cNvPr id="3" name="object 3"/>
            <p:cNvGrpSpPr/>
            <p:nvPr/>
          </p:nvGrpSpPr>
          <p:grpSpPr>
            <a:xfrm>
              <a:off x="1853313" y="1698881"/>
              <a:ext cx="4879891" cy="2404602"/>
              <a:chOff x="1551237" y="1712720"/>
              <a:chExt cx="5758180" cy="2846705"/>
            </a:xfrm>
          </p:grpSpPr>
          <p:sp>
            <p:nvSpPr>
              <p:cNvPr id="4" name="object 4"/>
              <p:cNvSpPr/>
              <p:nvPr/>
            </p:nvSpPr>
            <p:spPr>
              <a:xfrm>
                <a:off x="1556000" y="1717483"/>
                <a:ext cx="5748655" cy="2837180"/>
              </a:xfrm>
              <a:custGeom>
                <a:avLst/>
                <a:gdLst/>
                <a:ahLst/>
                <a:cxnLst/>
                <a:rect l="l" t="t" r="r" b="b"/>
                <a:pathLst>
                  <a:path w="5748655" h="2837179">
                    <a:moveTo>
                      <a:pt x="0" y="2363789"/>
                    </a:moveTo>
                    <a:lnTo>
                      <a:pt x="5748030" y="2363789"/>
                    </a:lnTo>
                  </a:path>
                  <a:path w="5748655" h="2837179">
                    <a:moveTo>
                      <a:pt x="0" y="1891349"/>
                    </a:moveTo>
                    <a:lnTo>
                      <a:pt x="5748030" y="1891349"/>
                    </a:lnTo>
                  </a:path>
                  <a:path w="5748655" h="2837179">
                    <a:moveTo>
                      <a:pt x="0" y="1418909"/>
                    </a:moveTo>
                    <a:lnTo>
                      <a:pt x="5748030" y="1418909"/>
                    </a:lnTo>
                  </a:path>
                  <a:path w="5748655" h="2837179">
                    <a:moveTo>
                      <a:pt x="0" y="946469"/>
                    </a:moveTo>
                    <a:lnTo>
                      <a:pt x="5748030" y="946469"/>
                    </a:lnTo>
                  </a:path>
                  <a:path w="5748655" h="2837179">
                    <a:moveTo>
                      <a:pt x="0" y="474029"/>
                    </a:moveTo>
                    <a:lnTo>
                      <a:pt x="5748030" y="474029"/>
                    </a:lnTo>
                  </a:path>
                  <a:path w="5748655" h="2837179">
                    <a:moveTo>
                      <a:pt x="0" y="0"/>
                    </a:moveTo>
                    <a:lnTo>
                      <a:pt x="5748030" y="0"/>
                    </a:lnTo>
                  </a:path>
                  <a:path w="5748655" h="2837179">
                    <a:moveTo>
                      <a:pt x="522736" y="0"/>
                    </a:moveTo>
                    <a:lnTo>
                      <a:pt x="522736" y="2836749"/>
                    </a:lnTo>
                  </a:path>
                  <a:path w="5748655" h="2837179">
                    <a:moveTo>
                      <a:pt x="1043944" y="0"/>
                    </a:moveTo>
                    <a:lnTo>
                      <a:pt x="1043944" y="2836749"/>
                    </a:lnTo>
                  </a:path>
                  <a:path w="5748655" h="2837179">
                    <a:moveTo>
                      <a:pt x="1568200" y="0"/>
                    </a:moveTo>
                    <a:lnTo>
                      <a:pt x="1568200" y="2836749"/>
                    </a:lnTo>
                  </a:path>
                  <a:path w="5748655" h="2837179">
                    <a:moveTo>
                      <a:pt x="2089408" y="0"/>
                    </a:moveTo>
                    <a:lnTo>
                      <a:pt x="2089408" y="2836749"/>
                    </a:lnTo>
                  </a:path>
                  <a:path w="5748655" h="2837179">
                    <a:moveTo>
                      <a:pt x="2613664" y="0"/>
                    </a:moveTo>
                    <a:lnTo>
                      <a:pt x="2613664" y="2836749"/>
                    </a:lnTo>
                  </a:path>
                  <a:path w="5748655" h="2837179">
                    <a:moveTo>
                      <a:pt x="3134872" y="0"/>
                    </a:moveTo>
                    <a:lnTo>
                      <a:pt x="3134872" y="2836749"/>
                    </a:lnTo>
                  </a:path>
                  <a:path w="5748655" h="2837179">
                    <a:moveTo>
                      <a:pt x="3659128" y="0"/>
                    </a:moveTo>
                    <a:lnTo>
                      <a:pt x="3659128" y="2836749"/>
                    </a:lnTo>
                  </a:path>
                  <a:path w="5748655" h="2837179">
                    <a:moveTo>
                      <a:pt x="4180336" y="0"/>
                    </a:moveTo>
                    <a:lnTo>
                      <a:pt x="4180336" y="2836749"/>
                    </a:lnTo>
                  </a:path>
                  <a:path w="5748655" h="2837179">
                    <a:moveTo>
                      <a:pt x="4701544" y="0"/>
                    </a:moveTo>
                    <a:lnTo>
                      <a:pt x="4701544" y="2836749"/>
                    </a:lnTo>
                  </a:path>
                  <a:path w="5748655" h="2837179">
                    <a:moveTo>
                      <a:pt x="5225800" y="0"/>
                    </a:moveTo>
                    <a:lnTo>
                      <a:pt x="5225800" y="2836749"/>
                    </a:lnTo>
                  </a:path>
                  <a:path w="5748655" h="2837179">
                    <a:moveTo>
                      <a:pt x="5748030" y="0"/>
                    </a:moveTo>
                    <a:lnTo>
                      <a:pt x="5748030" y="2836749"/>
                    </a:lnTo>
                  </a:path>
                </a:pathLst>
              </a:custGeom>
              <a:ln w="9525">
                <a:solidFill>
                  <a:srgbClr val="E3E1E0"/>
                </a:solidFill>
              </a:ln>
            </p:spPr>
            <p:txBody>
              <a:bodyPr wrap="square" lIns="0" tIns="0" rIns="0" bIns="0" rtlCol="0"/>
              <a:lstStyle/>
              <a:p>
                <a:endParaRPr sz="1620"/>
              </a:p>
            </p:txBody>
          </p:sp>
          <p:sp>
            <p:nvSpPr>
              <p:cNvPr id="5" name="object 5"/>
              <p:cNvSpPr/>
              <p:nvPr/>
            </p:nvSpPr>
            <p:spPr>
              <a:xfrm>
                <a:off x="1556000" y="1717482"/>
                <a:ext cx="5748655" cy="2837180"/>
              </a:xfrm>
              <a:custGeom>
                <a:avLst/>
                <a:gdLst/>
                <a:ahLst/>
                <a:cxnLst/>
                <a:rect l="l" t="t" r="r" b="b"/>
                <a:pathLst>
                  <a:path w="5748655" h="2837179">
                    <a:moveTo>
                      <a:pt x="0" y="2836749"/>
                    </a:moveTo>
                    <a:lnTo>
                      <a:pt x="1" y="0"/>
                    </a:lnTo>
                  </a:path>
                  <a:path w="5748655" h="2837179">
                    <a:moveTo>
                      <a:pt x="0" y="2836749"/>
                    </a:moveTo>
                    <a:lnTo>
                      <a:pt x="5748030" y="2836748"/>
                    </a:lnTo>
                  </a:path>
                </a:pathLst>
              </a:custGeom>
              <a:ln w="3175">
                <a:solidFill>
                  <a:srgbClr val="E3E1E0"/>
                </a:solidFill>
              </a:ln>
            </p:spPr>
            <p:txBody>
              <a:bodyPr wrap="square" lIns="0" tIns="0" rIns="0" bIns="0" rtlCol="0"/>
              <a:lstStyle/>
              <a:p>
                <a:endParaRPr sz="1620"/>
              </a:p>
            </p:txBody>
          </p:sp>
          <p:sp>
            <p:nvSpPr>
              <p:cNvPr id="6" name="object 6"/>
              <p:cNvSpPr/>
              <p:nvPr/>
            </p:nvSpPr>
            <p:spPr>
              <a:xfrm>
                <a:off x="1811106" y="2195706"/>
                <a:ext cx="5234305" cy="857885"/>
              </a:xfrm>
              <a:custGeom>
                <a:avLst/>
                <a:gdLst/>
                <a:ahLst/>
                <a:cxnLst/>
                <a:rect l="l" t="t" r="r" b="b"/>
                <a:pathLst>
                  <a:path w="5234305" h="857885">
                    <a:moveTo>
                      <a:pt x="1575073" y="505091"/>
                    </a:moveTo>
                    <a:lnTo>
                      <a:pt x="1051932" y="532465"/>
                    </a:lnTo>
                    <a:lnTo>
                      <a:pt x="531580" y="666357"/>
                    </a:lnTo>
                    <a:lnTo>
                      <a:pt x="8223" y="845454"/>
                    </a:lnTo>
                    <a:lnTo>
                      <a:pt x="12335" y="857469"/>
                    </a:lnTo>
                    <a:lnTo>
                      <a:pt x="535223" y="678533"/>
                    </a:lnTo>
                    <a:lnTo>
                      <a:pt x="1053865" y="545081"/>
                    </a:lnTo>
                    <a:lnTo>
                      <a:pt x="1574774" y="517824"/>
                    </a:lnTo>
                    <a:lnTo>
                      <a:pt x="1703151" y="517824"/>
                    </a:lnTo>
                    <a:lnTo>
                      <a:pt x="1575073" y="505091"/>
                    </a:lnTo>
                    <a:close/>
                  </a:path>
                  <a:path w="5234305" h="857885">
                    <a:moveTo>
                      <a:pt x="1575668" y="479625"/>
                    </a:moveTo>
                    <a:lnTo>
                      <a:pt x="1048064" y="507232"/>
                    </a:lnTo>
                    <a:lnTo>
                      <a:pt x="524291" y="642005"/>
                    </a:lnTo>
                    <a:lnTo>
                      <a:pt x="0" y="821422"/>
                    </a:lnTo>
                    <a:lnTo>
                      <a:pt x="4112" y="833438"/>
                    </a:lnTo>
                    <a:lnTo>
                      <a:pt x="527935" y="654180"/>
                    </a:lnTo>
                    <a:lnTo>
                      <a:pt x="1049999" y="519849"/>
                    </a:lnTo>
                    <a:lnTo>
                      <a:pt x="1575370" y="492358"/>
                    </a:lnTo>
                    <a:lnTo>
                      <a:pt x="1703746" y="492358"/>
                    </a:lnTo>
                    <a:lnTo>
                      <a:pt x="1575668" y="479625"/>
                    </a:lnTo>
                    <a:close/>
                  </a:path>
                  <a:path w="5234305" h="857885">
                    <a:moveTo>
                      <a:pt x="1703151" y="517824"/>
                    </a:moveTo>
                    <a:lnTo>
                      <a:pt x="1574774" y="517824"/>
                    </a:lnTo>
                    <a:lnTo>
                      <a:pt x="2095207" y="569563"/>
                    </a:lnTo>
                    <a:lnTo>
                      <a:pt x="2619279" y="584887"/>
                    </a:lnTo>
                    <a:lnTo>
                      <a:pt x="2681872" y="572150"/>
                    </a:lnTo>
                    <a:lnTo>
                      <a:pt x="2618185" y="572150"/>
                    </a:lnTo>
                    <a:lnTo>
                      <a:pt x="2096021" y="556882"/>
                    </a:lnTo>
                    <a:lnTo>
                      <a:pt x="1703151" y="517824"/>
                    </a:lnTo>
                    <a:close/>
                  </a:path>
                  <a:path w="5234305" h="857885">
                    <a:moveTo>
                      <a:pt x="5232400" y="25222"/>
                    </a:moveTo>
                    <a:lnTo>
                      <a:pt x="4709822" y="87393"/>
                    </a:lnTo>
                    <a:lnTo>
                      <a:pt x="4188969" y="236645"/>
                    </a:lnTo>
                    <a:lnTo>
                      <a:pt x="3664456" y="361674"/>
                    </a:lnTo>
                    <a:lnTo>
                      <a:pt x="2618185" y="572150"/>
                    </a:lnTo>
                    <a:lnTo>
                      <a:pt x="2681872" y="572150"/>
                    </a:lnTo>
                    <a:lnTo>
                      <a:pt x="3667169" y="374083"/>
                    </a:lnTo>
                    <a:lnTo>
                      <a:pt x="4192192" y="248932"/>
                    </a:lnTo>
                    <a:lnTo>
                      <a:pt x="4712338" y="99884"/>
                    </a:lnTo>
                    <a:lnTo>
                      <a:pt x="5233899" y="37833"/>
                    </a:lnTo>
                    <a:lnTo>
                      <a:pt x="5232400" y="25222"/>
                    </a:lnTo>
                    <a:close/>
                  </a:path>
                  <a:path w="5234305" h="857885">
                    <a:moveTo>
                      <a:pt x="1703746" y="492358"/>
                    </a:moveTo>
                    <a:lnTo>
                      <a:pt x="1575370" y="492358"/>
                    </a:lnTo>
                    <a:lnTo>
                      <a:pt x="2096837" y="544200"/>
                    </a:lnTo>
                    <a:lnTo>
                      <a:pt x="2617090" y="559412"/>
                    </a:lnTo>
                    <a:lnTo>
                      <a:pt x="2679682" y="546675"/>
                    </a:lnTo>
                    <a:lnTo>
                      <a:pt x="2615995" y="546675"/>
                    </a:lnTo>
                    <a:lnTo>
                      <a:pt x="2097651" y="531519"/>
                    </a:lnTo>
                    <a:lnTo>
                      <a:pt x="1703746" y="492358"/>
                    </a:lnTo>
                    <a:close/>
                  </a:path>
                  <a:path w="5234305" h="857885">
                    <a:moveTo>
                      <a:pt x="5229398" y="0"/>
                    </a:moveTo>
                    <a:lnTo>
                      <a:pt x="4704792" y="62414"/>
                    </a:lnTo>
                    <a:lnTo>
                      <a:pt x="4182522" y="212069"/>
                    </a:lnTo>
                    <a:lnTo>
                      <a:pt x="3659033" y="336854"/>
                    </a:lnTo>
                    <a:lnTo>
                      <a:pt x="2615995" y="546675"/>
                    </a:lnTo>
                    <a:lnTo>
                      <a:pt x="2679682" y="546675"/>
                    </a:lnTo>
                    <a:lnTo>
                      <a:pt x="3661745" y="349263"/>
                    </a:lnTo>
                    <a:lnTo>
                      <a:pt x="4185746" y="224356"/>
                    </a:lnTo>
                    <a:lnTo>
                      <a:pt x="4707307" y="74903"/>
                    </a:lnTo>
                    <a:lnTo>
                      <a:pt x="5230898" y="12611"/>
                    </a:lnTo>
                    <a:lnTo>
                      <a:pt x="5229398" y="0"/>
                    </a:lnTo>
                    <a:close/>
                  </a:path>
                </a:pathLst>
              </a:custGeom>
              <a:solidFill>
                <a:srgbClr val="FFD800"/>
              </a:solidFill>
            </p:spPr>
            <p:txBody>
              <a:bodyPr wrap="square" lIns="0" tIns="0" rIns="0" bIns="0" rtlCol="0"/>
              <a:lstStyle/>
              <a:p>
                <a:endParaRPr sz="1620"/>
              </a:p>
            </p:txBody>
          </p:sp>
          <p:sp>
            <p:nvSpPr>
              <p:cNvPr id="7" name="object 7"/>
              <p:cNvSpPr/>
              <p:nvPr/>
            </p:nvSpPr>
            <p:spPr>
              <a:xfrm>
                <a:off x="1816388" y="2984181"/>
                <a:ext cx="5229225" cy="485775"/>
              </a:xfrm>
              <a:custGeom>
                <a:avLst/>
                <a:gdLst/>
                <a:ahLst/>
                <a:cxnLst/>
                <a:rect l="l" t="t" r="r" b="b"/>
                <a:pathLst>
                  <a:path w="5229225" h="485775">
                    <a:moveTo>
                      <a:pt x="2097543" y="38115"/>
                    </a:moveTo>
                    <a:lnTo>
                      <a:pt x="1570271" y="38115"/>
                    </a:lnTo>
                    <a:lnTo>
                      <a:pt x="2086027" y="46214"/>
                    </a:lnTo>
                    <a:lnTo>
                      <a:pt x="2605029" y="337583"/>
                    </a:lnTo>
                    <a:lnTo>
                      <a:pt x="3134551" y="485284"/>
                    </a:lnTo>
                    <a:lnTo>
                      <a:pt x="3353980" y="472483"/>
                    </a:lnTo>
                    <a:lnTo>
                      <a:pt x="3135924" y="472483"/>
                    </a:lnTo>
                    <a:lnTo>
                      <a:pt x="2609913" y="325761"/>
                    </a:lnTo>
                    <a:lnTo>
                      <a:pt x="2097543" y="38115"/>
                    </a:lnTo>
                    <a:close/>
                  </a:path>
                  <a:path w="5229225" h="485775">
                    <a:moveTo>
                      <a:pt x="4182055" y="408510"/>
                    </a:moveTo>
                    <a:lnTo>
                      <a:pt x="3135924" y="472483"/>
                    </a:lnTo>
                    <a:lnTo>
                      <a:pt x="3353980" y="472483"/>
                    </a:lnTo>
                    <a:lnTo>
                      <a:pt x="4182016" y="421239"/>
                    </a:lnTo>
                    <a:lnTo>
                      <a:pt x="4363448" y="421239"/>
                    </a:lnTo>
                    <a:lnTo>
                      <a:pt x="4182055" y="408510"/>
                    </a:lnTo>
                    <a:close/>
                  </a:path>
                  <a:path w="5229225" h="485775">
                    <a:moveTo>
                      <a:pt x="2104167" y="12705"/>
                    </a:moveTo>
                    <a:lnTo>
                      <a:pt x="1569829" y="12705"/>
                    </a:lnTo>
                    <a:lnTo>
                      <a:pt x="2092854" y="20918"/>
                    </a:lnTo>
                    <a:lnTo>
                      <a:pt x="2614797" y="313938"/>
                    </a:lnTo>
                    <a:lnTo>
                      <a:pt x="3137298" y="459681"/>
                    </a:lnTo>
                    <a:lnTo>
                      <a:pt x="3356724" y="446879"/>
                    </a:lnTo>
                    <a:lnTo>
                      <a:pt x="3138671" y="446879"/>
                    </a:lnTo>
                    <a:lnTo>
                      <a:pt x="2619682" y="302116"/>
                    </a:lnTo>
                    <a:lnTo>
                      <a:pt x="2104167" y="12705"/>
                    </a:lnTo>
                    <a:close/>
                  </a:path>
                  <a:path w="5229225" h="485775">
                    <a:moveTo>
                      <a:pt x="4363448" y="421239"/>
                    </a:moveTo>
                    <a:lnTo>
                      <a:pt x="4182016" y="421239"/>
                    </a:lnTo>
                    <a:lnTo>
                      <a:pt x="4704053" y="457873"/>
                    </a:lnTo>
                    <a:lnTo>
                      <a:pt x="4788325" y="445105"/>
                    </a:lnTo>
                    <a:lnTo>
                      <a:pt x="4703540" y="445105"/>
                    </a:lnTo>
                    <a:lnTo>
                      <a:pt x="4363448" y="421239"/>
                    </a:lnTo>
                    <a:close/>
                  </a:path>
                  <a:path w="5229225" h="485775">
                    <a:moveTo>
                      <a:pt x="4182134" y="383053"/>
                    </a:moveTo>
                    <a:lnTo>
                      <a:pt x="3138671" y="446879"/>
                    </a:lnTo>
                    <a:lnTo>
                      <a:pt x="3356724" y="446879"/>
                    </a:lnTo>
                    <a:lnTo>
                      <a:pt x="4182094" y="395782"/>
                    </a:lnTo>
                    <a:lnTo>
                      <a:pt x="4363520" y="395782"/>
                    </a:lnTo>
                    <a:lnTo>
                      <a:pt x="4182134" y="383053"/>
                    </a:lnTo>
                    <a:close/>
                  </a:path>
                  <a:path w="5229225" h="485775">
                    <a:moveTo>
                      <a:pt x="5227318" y="365753"/>
                    </a:moveTo>
                    <a:lnTo>
                      <a:pt x="4703540" y="445105"/>
                    </a:lnTo>
                    <a:lnTo>
                      <a:pt x="4788325" y="445105"/>
                    </a:lnTo>
                    <a:lnTo>
                      <a:pt x="5229221" y="378310"/>
                    </a:lnTo>
                    <a:lnTo>
                      <a:pt x="5227318" y="365753"/>
                    </a:lnTo>
                    <a:close/>
                  </a:path>
                  <a:path w="5229225" h="485775">
                    <a:moveTo>
                      <a:pt x="4363520" y="395782"/>
                    </a:moveTo>
                    <a:lnTo>
                      <a:pt x="4182094" y="395782"/>
                    </a:lnTo>
                    <a:lnTo>
                      <a:pt x="4703027" y="432338"/>
                    </a:lnTo>
                    <a:lnTo>
                      <a:pt x="4787290" y="419572"/>
                    </a:lnTo>
                    <a:lnTo>
                      <a:pt x="4702514" y="419572"/>
                    </a:lnTo>
                    <a:lnTo>
                      <a:pt x="4363520" y="395782"/>
                    </a:lnTo>
                    <a:close/>
                  </a:path>
                  <a:path w="5229225" h="485775">
                    <a:moveTo>
                      <a:pt x="5223513" y="340639"/>
                    </a:moveTo>
                    <a:lnTo>
                      <a:pt x="4702514" y="419572"/>
                    </a:lnTo>
                    <a:lnTo>
                      <a:pt x="4787290" y="419572"/>
                    </a:lnTo>
                    <a:lnTo>
                      <a:pt x="5225416" y="353195"/>
                    </a:lnTo>
                    <a:lnTo>
                      <a:pt x="5223513" y="340639"/>
                    </a:lnTo>
                    <a:close/>
                  </a:path>
                  <a:path w="5229225" h="485775">
                    <a:moveTo>
                      <a:pt x="590" y="103690"/>
                    </a:moveTo>
                    <a:lnTo>
                      <a:pt x="0" y="116376"/>
                    </a:lnTo>
                    <a:lnTo>
                      <a:pt x="525419" y="140845"/>
                    </a:lnTo>
                    <a:lnTo>
                      <a:pt x="612582" y="128102"/>
                    </a:lnTo>
                    <a:lnTo>
                      <a:pt x="524790" y="128102"/>
                    </a:lnTo>
                    <a:lnTo>
                      <a:pt x="590" y="103690"/>
                    </a:lnTo>
                    <a:close/>
                  </a:path>
                  <a:path w="5229225" h="485775">
                    <a:moveTo>
                      <a:pt x="1570050" y="25410"/>
                    </a:moveTo>
                    <a:lnTo>
                      <a:pt x="1046304" y="51857"/>
                    </a:lnTo>
                    <a:lnTo>
                      <a:pt x="524790" y="128102"/>
                    </a:lnTo>
                    <a:lnTo>
                      <a:pt x="612582" y="128102"/>
                    </a:lnTo>
                    <a:lnTo>
                      <a:pt x="1047545" y="64510"/>
                    </a:lnTo>
                    <a:lnTo>
                      <a:pt x="1570271" y="38115"/>
                    </a:lnTo>
                    <a:lnTo>
                      <a:pt x="2097543" y="38115"/>
                    </a:lnTo>
                    <a:lnTo>
                      <a:pt x="2089440" y="33566"/>
                    </a:lnTo>
                    <a:lnTo>
                      <a:pt x="1570050" y="25410"/>
                    </a:lnTo>
                    <a:close/>
                  </a:path>
                  <a:path w="5229225" h="485775">
                    <a:moveTo>
                      <a:pt x="1771" y="78317"/>
                    </a:moveTo>
                    <a:lnTo>
                      <a:pt x="1181" y="91003"/>
                    </a:lnTo>
                    <a:lnTo>
                      <a:pt x="524160" y="115359"/>
                    </a:lnTo>
                    <a:lnTo>
                      <a:pt x="611323" y="102616"/>
                    </a:lnTo>
                    <a:lnTo>
                      <a:pt x="523532" y="102616"/>
                    </a:lnTo>
                    <a:lnTo>
                      <a:pt x="1771" y="78317"/>
                    </a:lnTo>
                    <a:close/>
                  </a:path>
                  <a:path w="5229225" h="485775">
                    <a:moveTo>
                      <a:pt x="1569608" y="0"/>
                    </a:moveTo>
                    <a:lnTo>
                      <a:pt x="1043820" y="26550"/>
                    </a:lnTo>
                    <a:lnTo>
                      <a:pt x="523532" y="102616"/>
                    </a:lnTo>
                    <a:lnTo>
                      <a:pt x="611323" y="102616"/>
                    </a:lnTo>
                    <a:lnTo>
                      <a:pt x="1045062" y="39203"/>
                    </a:lnTo>
                    <a:lnTo>
                      <a:pt x="1569829" y="12705"/>
                    </a:lnTo>
                    <a:lnTo>
                      <a:pt x="2104167" y="12705"/>
                    </a:lnTo>
                    <a:lnTo>
                      <a:pt x="2096268" y="8270"/>
                    </a:lnTo>
                    <a:lnTo>
                      <a:pt x="1569608" y="0"/>
                    </a:lnTo>
                    <a:close/>
                  </a:path>
                </a:pathLst>
              </a:custGeom>
              <a:solidFill>
                <a:srgbClr val="C0C4C6"/>
              </a:solidFill>
            </p:spPr>
            <p:txBody>
              <a:bodyPr wrap="square" lIns="0" tIns="0" rIns="0" bIns="0" rtlCol="0"/>
              <a:lstStyle/>
              <a:p>
                <a:endParaRPr sz="1620"/>
              </a:p>
            </p:txBody>
          </p:sp>
        </p:grpSp>
        <p:sp>
          <p:nvSpPr>
            <p:cNvPr id="8" name="object 8"/>
            <p:cNvSpPr txBox="1"/>
            <p:nvPr/>
          </p:nvSpPr>
          <p:spPr>
            <a:xfrm>
              <a:off x="1952844" y="2495411"/>
              <a:ext cx="274454" cy="316240"/>
            </a:xfrm>
            <a:prstGeom prst="rect">
              <a:avLst/>
            </a:prstGeom>
          </p:spPr>
          <p:txBody>
            <a:bodyPr vert="horz" wrap="square" lIns="0" tIns="11430" rIns="0" bIns="0" rtlCol="0">
              <a:spAutoFit/>
            </a:bodyPr>
            <a:lstStyle/>
            <a:p>
              <a:pPr>
                <a:spcBef>
                  <a:spcPts val="90"/>
                </a:spcBef>
              </a:pPr>
              <a:r>
                <a:rPr sz="990" dirty="0">
                  <a:solidFill>
                    <a:srgbClr val="716A68"/>
                  </a:solidFill>
                  <a:latin typeface="Arial MT"/>
                  <a:cs typeface="Arial MT"/>
                </a:rPr>
                <a:t>6426</a:t>
              </a:r>
              <a:endParaRPr sz="990">
                <a:latin typeface="Arial MT"/>
                <a:cs typeface="Arial MT"/>
              </a:endParaRPr>
            </a:p>
          </p:txBody>
        </p:sp>
        <p:sp>
          <p:nvSpPr>
            <p:cNvPr id="9" name="object 9"/>
            <p:cNvSpPr txBox="1"/>
            <p:nvPr/>
          </p:nvSpPr>
          <p:spPr>
            <a:xfrm>
              <a:off x="2423138" y="2333561"/>
              <a:ext cx="274454" cy="316240"/>
            </a:xfrm>
            <a:prstGeom prst="rect">
              <a:avLst/>
            </a:prstGeom>
          </p:spPr>
          <p:txBody>
            <a:bodyPr vert="horz" wrap="square" lIns="0" tIns="11430" rIns="0" bIns="0" rtlCol="0">
              <a:spAutoFit/>
            </a:bodyPr>
            <a:lstStyle/>
            <a:p>
              <a:pPr>
                <a:spcBef>
                  <a:spcPts val="90"/>
                </a:spcBef>
              </a:pPr>
              <a:r>
                <a:rPr sz="990" dirty="0">
                  <a:solidFill>
                    <a:srgbClr val="716A68"/>
                  </a:solidFill>
                  <a:latin typeface="Arial MT"/>
                  <a:cs typeface="Arial MT"/>
                </a:rPr>
                <a:t>7186</a:t>
              </a:r>
              <a:endParaRPr sz="990">
                <a:latin typeface="Arial MT"/>
                <a:cs typeface="Arial MT"/>
              </a:endParaRPr>
            </a:p>
          </p:txBody>
        </p:sp>
        <p:sp>
          <p:nvSpPr>
            <p:cNvPr id="10" name="object 10"/>
            <p:cNvSpPr txBox="1"/>
            <p:nvPr/>
          </p:nvSpPr>
          <p:spPr>
            <a:xfrm>
              <a:off x="2893431" y="2212861"/>
              <a:ext cx="274454" cy="316240"/>
            </a:xfrm>
            <a:prstGeom prst="rect">
              <a:avLst/>
            </a:prstGeom>
          </p:spPr>
          <p:txBody>
            <a:bodyPr vert="horz" wrap="square" lIns="0" tIns="11430" rIns="0" bIns="0" rtlCol="0">
              <a:spAutoFit/>
            </a:bodyPr>
            <a:lstStyle/>
            <a:p>
              <a:pPr>
                <a:spcBef>
                  <a:spcPts val="90"/>
                </a:spcBef>
              </a:pPr>
              <a:r>
                <a:rPr sz="990" dirty="0">
                  <a:solidFill>
                    <a:srgbClr val="716A68"/>
                  </a:solidFill>
                  <a:latin typeface="Arial MT"/>
                  <a:cs typeface="Arial MT"/>
                </a:rPr>
                <a:t>7749</a:t>
              </a:r>
              <a:endParaRPr sz="990">
                <a:latin typeface="Arial MT"/>
                <a:cs typeface="Arial MT"/>
              </a:endParaRPr>
            </a:p>
          </p:txBody>
        </p:sp>
        <p:sp>
          <p:nvSpPr>
            <p:cNvPr id="11" name="object 11"/>
            <p:cNvSpPr txBox="1"/>
            <p:nvPr/>
          </p:nvSpPr>
          <p:spPr>
            <a:xfrm>
              <a:off x="3363724" y="2188171"/>
              <a:ext cx="274454" cy="316240"/>
            </a:xfrm>
            <a:prstGeom prst="rect">
              <a:avLst/>
            </a:prstGeom>
          </p:spPr>
          <p:txBody>
            <a:bodyPr vert="horz" wrap="square" lIns="0" tIns="11430" rIns="0" bIns="0" rtlCol="0">
              <a:spAutoFit/>
            </a:bodyPr>
            <a:lstStyle/>
            <a:p>
              <a:pPr>
                <a:spcBef>
                  <a:spcPts val="90"/>
                </a:spcBef>
              </a:pPr>
              <a:r>
                <a:rPr sz="990" dirty="0">
                  <a:solidFill>
                    <a:srgbClr val="716A68"/>
                  </a:solidFill>
                  <a:latin typeface="Arial MT"/>
                  <a:cs typeface="Arial MT"/>
                </a:rPr>
                <a:t>7864</a:t>
              </a:r>
              <a:endParaRPr sz="990">
                <a:latin typeface="Arial MT"/>
                <a:cs typeface="Arial MT"/>
              </a:endParaRPr>
            </a:p>
          </p:txBody>
        </p:sp>
        <p:sp>
          <p:nvSpPr>
            <p:cNvPr id="12" name="object 12"/>
            <p:cNvSpPr txBox="1"/>
            <p:nvPr/>
          </p:nvSpPr>
          <p:spPr>
            <a:xfrm>
              <a:off x="3811157" y="2234806"/>
              <a:ext cx="760398" cy="468590"/>
            </a:xfrm>
            <a:prstGeom prst="rect">
              <a:avLst/>
            </a:prstGeom>
          </p:spPr>
          <p:txBody>
            <a:bodyPr vert="horz" wrap="square" lIns="0" tIns="11430" rIns="0" bIns="0" rtlCol="0">
              <a:spAutoFit/>
            </a:bodyPr>
            <a:lstStyle/>
            <a:p>
              <a:pPr marL="22860">
                <a:spcBef>
                  <a:spcPts val="90"/>
                </a:spcBef>
                <a:tabLst>
                  <a:tab pos="492633" algn="l"/>
                </a:tabLst>
              </a:pPr>
              <a:r>
                <a:rPr sz="990" dirty="0">
                  <a:solidFill>
                    <a:srgbClr val="716A68"/>
                  </a:solidFill>
                  <a:latin typeface="Arial MT"/>
                  <a:cs typeface="Arial MT"/>
                </a:rPr>
                <a:t>7642	</a:t>
              </a:r>
              <a:r>
                <a:rPr sz="1485" baseline="-5050" dirty="0">
                  <a:solidFill>
                    <a:srgbClr val="716A68"/>
                  </a:solidFill>
                  <a:latin typeface="Arial MT"/>
                  <a:cs typeface="Arial MT"/>
                </a:rPr>
                <a:t>7578</a:t>
              </a:r>
              <a:endParaRPr sz="1485" baseline="-5050">
                <a:latin typeface="Arial MT"/>
                <a:cs typeface="Arial MT"/>
              </a:endParaRPr>
            </a:p>
          </p:txBody>
        </p:sp>
        <p:sp>
          <p:nvSpPr>
            <p:cNvPr id="13" name="object 13"/>
            <p:cNvSpPr txBox="1"/>
            <p:nvPr/>
          </p:nvSpPr>
          <p:spPr>
            <a:xfrm>
              <a:off x="4774604" y="2152511"/>
              <a:ext cx="274454" cy="316240"/>
            </a:xfrm>
            <a:prstGeom prst="rect">
              <a:avLst/>
            </a:prstGeom>
          </p:spPr>
          <p:txBody>
            <a:bodyPr vert="horz" wrap="square" lIns="0" tIns="11430" rIns="0" bIns="0" rtlCol="0">
              <a:spAutoFit/>
            </a:bodyPr>
            <a:lstStyle/>
            <a:p>
              <a:pPr>
                <a:spcBef>
                  <a:spcPts val="90"/>
                </a:spcBef>
              </a:pPr>
              <a:r>
                <a:rPr sz="990" dirty="0">
                  <a:solidFill>
                    <a:srgbClr val="716A68"/>
                  </a:solidFill>
                  <a:latin typeface="Arial MT"/>
                  <a:cs typeface="Arial MT"/>
                </a:rPr>
                <a:t>8032</a:t>
              </a:r>
              <a:endParaRPr sz="990">
                <a:latin typeface="Arial MT"/>
                <a:cs typeface="Arial MT"/>
              </a:endParaRPr>
            </a:p>
          </p:txBody>
        </p:sp>
        <p:sp>
          <p:nvSpPr>
            <p:cNvPr id="14" name="object 14"/>
            <p:cNvSpPr txBox="1"/>
            <p:nvPr/>
          </p:nvSpPr>
          <p:spPr>
            <a:xfrm>
              <a:off x="5244897" y="2059241"/>
              <a:ext cx="274454" cy="316240"/>
            </a:xfrm>
            <a:prstGeom prst="rect">
              <a:avLst/>
            </a:prstGeom>
          </p:spPr>
          <p:txBody>
            <a:bodyPr vert="horz" wrap="square" lIns="0" tIns="11430" rIns="0" bIns="0" rtlCol="0">
              <a:spAutoFit/>
            </a:bodyPr>
            <a:lstStyle/>
            <a:p>
              <a:pPr>
                <a:spcBef>
                  <a:spcPts val="90"/>
                </a:spcBef>
              </a:pPr>
              <a:r>
                <a:rPr sz="990" dirty="0">
                  <a:solidFill>
                    <a:srgbClr val="716A68"/>
                  </a:solidFill>
                  <a:latin typeface="Arial MT"/>
                  <a:cs typeface="Arial MT"/>
                </a:rPr>
                <a:t>8470</a:t>
              </a:r>
              <a:endParaRPr sz="990">
                <a:latin typeface="Arial MT"/>
                <a:cs typeface="Arial MT"/>
              </a:endParaRPr>
            </a:p>
          </p:txBody>
        </p:sp>
        <p:sp>
          <p:nvSpPr>
            <p:cNvPr id="15" name="object 15"/>
            <p:cNvSpPr txBox="1"/>
            <p:nvPr/>
          </p:nvSpPr>
          <p:spPr>
            <a:xfrm>
              <a:off x="5715192" y="1946771"/>
              <a:ext cx="274454" cy="316240"/>
            </a:xfrm>
            <a:prstGeom prst="rect">
              <a:avLst/>
            </a:prstGeom>
          </p:spPr>
          <p:txBody>
            <a:bodyPr vert="horz" wrap="square" lIns="0" tIns="11430" rIns="0" bIns="0" rtlCol="0">
              <a:spAutoFit/>
            </a:bodyPr>
            <a:lstStyle/>
            <a:p>
              <a:pPr>
                <a:spcBef>
                  <a:spcPts val="90"/>
                </a:spcBef>
              </a:pPr>
              <a:r>
                <a:rPr sz="990" dirty="0">
                  <a:solidFill>
                    <a:srgbClr val="716A68"/>
                  </a:solidFill>
                  <a:latin typeface="Arial MT"/>
                  <a:cs typeface="Arial MT"/>
                </a:rPr>
                <a:t>9001</a:t>
              </a:r>
              <a:endParaRPr sz="990">
                <a:latin typeface="Arial MT"/>
                <a:cs typeface="Arial MT"/>
              </a:endParaRPr>
            </a:p>
          </p:txBody>
        </p:sp>
        <p:sp>
          <p:nvSpPr>
            <p:cNvPr id="16" name="object 16"/>
            <p:cNvSpPr txBox="1"/>
            <p:nvPr/>
          </p:nvSpPr>
          <p:spPr>
            <a:xfrm>
              <a:off x="6185484" y="1812353"/>
              <a:ext cx="274454" cy="316240"/>
            </a:xfrm>
            <a:prstGeom prst="rect">
              <a:avLst/>
            </a:prstGeom>
          </p:spPr>
          <p:txBody>
            <a:bodyPr vert="horz" wrap="square" lIns="0" tIns="11430" rIns="0" bIns="0" rtlCol="0">
              <a:spAutoFit/>
            </a:bodyPr>
            <a:lstStyle/>
            <a:p>
              <a:pPr>
                <a:spcBef>
                  <a:spcPts val="90"/>
                </a:spcBef>
              </a:pPr>
              <a:r>
                <a:rPr sz="990" dirty="0">
                  <a:solidFill>
                    <a:srgbClr val="716A68"/>
                  </a:solidFill>
                  <a:latin typeface="Arial MT"/>
                  <a:cs typeface="Arial MT"/>
                </a:rPr>
                <a:t>9633</a:t>
              </a:r>
              <a:endParaRPr sz="990">
                <a:latin typeface="Arial MT"/>
                <a:cs typeface="Arial MT"/>
              </a:endParaRPr>
            </a:p>
          </p:txBody>
        </p:sp>
        <p:sp>
          <p:nvSpPr>
            <p:cNvPr id="17" name="object 17"/>
            <p:cNvSpPr txBox="1"/>
            <p:nvPr/>
          </p:nvSpPr>
          <p:spPr>
            <a:xfrm>
              <a:off x="6655777" y="1754747"/>
              <a:ext cx="274454" cy="316240"/>
            </a:xfrm>
            <a:prstGeom prst="rect">
              <a:avLst/>
            </a:prstGeom>
          </p:spPr>
          <p:txBody>
            <a:bodyPr vert="horz" wrap="square" lIns="0" tIns="11430" rIns="0" bIns="0" rtlCol="0">
              <a:spAutoFit/>
            </a:bodyPr>
            <a:lstStyle/>
            <a:p>
              <a:pPr>
                <a:spcBef>
                  <a:spcPts val="90"/>
                </a:spcBef>
              </a:pPr>
              <a:r>
                <a:rPr sz="990" dirty="0">
                  <a:solidFill>
                    <a:srgbClr val="716A68"/>
                  </a:solidFill>
                  <a:latin typeface="Arial MT"/>
                  <a:cs typeface="Arial MT"/>
                </a:rPr>
                <a:t>9897</a:t>
              </a:r>
              <a:endParaRPr sz="990">
                <a:latin typeface="Arial MT"/>
                <a:cs typeface="Arial MT"/>
              </a:endParaRPr>
            </a:p>
          </p:txBody>
        </p:sp>
        <p:sp>
          <p:nvSpPr>
            <p:cNvPr id="18" name="object 18"/>
            <p:cNvSpPr txBox="1"/>
            <p:nvPr/>
          </p:nvSpPr>
          <p:spPr>
            <a:xfrm>
              <a:off x="1952844" y="2841053"/>
              <a:ext cx="274454" cy="316240"/>
            </a:xfrm>
            <a:prstGeom prst="rect">
              <a:avLst/>
            </a:prstGeom>
          </p:spPr>
          <p:txBody>
            <a:bodyPr vert="horz" wrap="square" lIns="0" tIns="11430" rIns="0" bIns="0" rtlCol="0">
              <a:spAutoFit/>
            </a:bodyPr>
            <a:lstStyle/>
            <a:p>
              <a:pPr>
                <a:spcBef>
                  <a:spcPts val="90"/>
                </a:spcBef>
              </a:pPr>
              <a:r>
                <a:rPr sz="990" dirty="0">
                  <a:solidFill>
                    <a:srgbClr val="716A68"/>
                  </a:solidFill>
                  <a:latin typeface="Arial MT"/>
                  <a:cs typeface="Arial MT"/>
                </a:rPr>
                <a:t>6227</a:t>
              </a:r>
              <a:endParaRPr sz="990">
                <a:latin typeface="Arial MT"/>
                <a:cs typeface="Arial MT"/>
              </a:endParaRPr>
            </a:p>
          </p:txBody>
        </p:sp>
        <p:sp>
          <p:nvSpPr>
            <p:cNvPr id="19" name="object 19"/>
            <p:cNvSpPr txBox="1"/>
            <p:nvPr/>
          </p:nvSpPr>
          <p:spPr>
            <a:xfrm>
              <a:off x="2423138" y="2862999"/>
              <a:ext cx="274454" cy="316240"/>
            </a:xfrm>
            <a:prstGeom prst="rect">
              <a:avLst/>
            </a:prstGeom>
          </p:spPr>
          <p:txBody>
            <a:bodyPr vert="horz" wrap="square" lIns="0" tIns="11430" rIns="0" bIns="0" rtlCol="0">
              <a:spAutoFit/>
            </a:bodyPr>
            <a:lstStyle/>
            <a:p>
              <a:pPr>
                <a:spcBef>
                  <a:spcPts val="90"/>
                </a:spcBef>
              </a:pPr>
              <a:r>
                <a:rPr sz="990" dirty="0">
                  <a:solidFill>
                    <a:srgbClr val="716A68"/>
                  </a:solidFill>
                  <a:latin typeface="Arial MT"/>
                  <a:cs typeface="Arial MT"/>
                </a:rPr>
                <a:t>6122</a:t>
              </a:r>
              <a:endParaRPr sz="990">
                <a:latin typeface="Arial MT"/>
                <a:cs typeface="Arial MT"/>
              </a:endParaRPr>
            </a:p>
          </p:txBody>
        </p:sp>
        <p:sp>
          <p:nvSpPr>
            <p:cNvPr id="20" name="object 20"/>
            <p:cNvSpPr txBox="1"/>
            <p:nvPr/>
          </p:nvSpPr>
          <p:spPr>
            <a:xfrm>
              <a:off x="2893431" y="2794419"/>
              <a:ext cx="274454" cy="316240"/>
            </a:xfrm>
            <a:prstGeom prst="rect">
              <a:avLst/>
            </a:prstGeom>
          </p:spPr>
          <p:txBody>
            <a:bodyPr vert="horz" wrap="square" lIns="0" tIns="11430" rIns="0" bIns="0" rtlCol="0">
              <a:spAutoFit/>
            </a:bodyPr>
            <a:lstStyle/>
            <a:p>
              <a:pPr>
                <a:spcBef>
                  <a:spcPts val="90"/>
                </a:spcBef>
              </a:pPr>
              <a:r>
                <a:rPr sz="990" dirty="0">
                  <a:solidFill>
                    <a:srgbClr val="716A68"/>
                  </a:solidFill>
                  <a:latin typeface="Arial MT"/>
                  <a:cs typeface="Arial MT"/>
                </a:rPr>
                <a:t>6448</a:t>
              </a:r>
              <a:endParaRPr sz="990">
                <a:latin typeface="Arial MT"/>
                <a:cs typeface="Arial MT"/>
              </a:endParaRPr>
            </a:p>
          </p:txBody>
        </p:sp>
        <p:sp>
          <p:nvSpPr>
            <p:cNvPr id="21" name="object 21"/>
            <p:cNvSpPr txBox="1"/>
            <p:nvPr/>
          </p:nvSpPr>
          <p:spPr>
            <a:xfrm>
              <a:off x="3363724" y="2769731"/>
              <a:ext cx="274454" cy="316240"/>
            </a:xfrm>
            <a:prstGeom prst="rect">
              <a:avLst/>
            </a:prstGeom>
          </p:spPr>
          <p:txBody>
            <a:bodyPr vert="horz" wrap="square" lIns="0" tIns="11430" rIns="0" bIns="0" rtlCol="0">
              <a:spAutoFit/>
            </a:bodyPr>
            <a:lstStyle/>
            <a:p>
              <a:pPr>
                <a:spcBef>
                  <a:spcPts val="90"/>
                </a:spcBef>
              </a:pPr>
              <a:r>
                <a:rPr sz="990" dirty="0">
                  <a:solidFill>
                    <a:srgbClr val="716A68"/>
                  </a:solidFill>
                  <a:latin typeface="Arial MT"/>
                  <a:cs typeface="Arial MT"/>
                </a:rPr>
                <a:t>6561</a:t>
              </a:r>
              <a:endParaRPr sz="990">
                <a:latin typeface="Arial MT"/>
                <a:cs typeface="Arial MT"/>
              </a:endParaRPr>
            </a:p>
          </p:txBody>
        </p:sp>
        <p:sp>
          <p:nvSpPr>
            <p:cNvPr id="22" name="object 22"/>
            <p:cNvSpPr txBox="1"/>
            <p:nvPr/>
          </p:nvSpPr>
          <p:spPr>
            <a:xfrm>
              <a:off x="3834018" y="2777960"/>
              <a:ext cx="274454" cy="316240"/>
            </a:xfrm>
            <a:prstGeom prst="rect">
              <a:avLst/>
            </a:prstGeom>
          </p:spPr>
          <p:txBody>
            <a:bodyPr vert="horz" wrap="square" lIns="0" tIns="11430" rIns="0" bIns="0" rtlCol="0">
              <a:spAutoFit/>
            </a:bodyPr>
            <a:lstStyle/>
            <a:p>
              <a:pPr>
                <a:spcBef>
                  <a:spcPts val="90"/>
                </a:spcBef>
              </a:pPr>
              <a:r>
                <a:rPr sz="990" dirty="0">
                  <a:solidFill>
                    <a:srgbClr val="716A68"/>
                  </a:solidFill>
                  <a:latin typeface="Arial MT"/>
                  <a:cs typeface="Arial MT"/>
                </a:rPr>
                <a:t>6528</a:t>
              </a:r>
              <a:endParaRPr sz="990">
                <a:latin typeface="Arial MT"/>
                <a:cs typeface="Arial MT"/>
              </a:endParaRPr>
            </a:p>
          </p:txBody>
        </p:sp>
        <p:sp>
          <p:nvSpPr>
            <p:cNvPr id="23" name="object 23"/>
            <p:cNvSpPr txBox="1"/>
            <p:nvPr/>
          </p:nvSpPr>
          <p:spPr>
            <a:xfrm>
              <a:off x="4304311" y="3041307"/>
              <a:ext cx="274454" cy="316240"/>
            </a:xfrm>
            <a:prstGeom prst="rect">
              <a:avLst/>
            </a:prstGeom>
          </p:spPr>
          <p:txBody>
            <a:bodyPr vert="horz" wrap="square" lIns="0" tIns="11430" rIns="0" bIns="0" rtlCol="0">
              <a:spAutoFit/>
            </a:bodyPr>
            <a:lstStyle/>
            <a:p>
              <a:pPr>
                <a:spcBef>
                  <a:spcPts val="90"/>
                </a:spcBef>
              </a:pPr>
              <a:r>
                <a:rPr sz="990" dirty="0">
                  <a:solidFill>
                    <a:srgbClr val="716A68"/>
                  </a:solidFill>
                  <a:latin typeface="Arial MT"/>
                  <a:cs typeface="Arial MT"/>
                </a:rPr>
                <a:t>5288</a:t>
              </a:r>
              <a:endParaRPr sz="990">
                <a:latin typeface="Arial MT"/>
                <a:cs typeface="Arial MT"/>
              </a:endParaRPr>
            </a:p>
          </p:txBody>
        </p:sp>
        <p:sp>
          <p:nvSpPr>
            <p:cNvPr id="24" name="object 24"/>
            <p:cNvSpPr txBox="1"/>
            <p:nvPr/>
          </p:nvSpPr>
          <p:spPr>
            <a:xfrm>
              <a:off x="4774604" y="3172981"/>
              <a:ext cx="274454" cy="316240"/>
            </a:xfrm>
            <a:prstGeom prst="rect">
              <a:avLst/>
            </a:prstGeom>
          </p:spPr>
          <p:txBody>
            <a:bodyPr vert="horz" wrap="square" lIns="0" tIns="11430" rIns="0" bIns="0" rtlCol="0">
              <a:spAutoFit/>
            </a:bodyPr>
            <a:lstStyle/>
            <a:p>
              <a:pPr>
                <a:spcBef>
                  <a:spcPts val="90"/>
                </a:spcBef>
              </a:pPr>
              <a:r>
                <a:rPr sz="990" dirty="0">
                  <a:solidFill>
                    <a:srgbClr val="716A68"/>
                  </a:solidFill>
                  <a:latin typeface="Arial MT"/>
                  <a:cs typeface="Arial MT"/>
                </a:rPr>
                <a:t>4670</a:t>
              </a:r>
              <a:endParaRPr sz="990">
                <a:latin typeface="Arial MT"/>
                <a:cs typeface="Arial MT"/>
              </a:endParaRPr>
            </a:p>
          </p:txBody>
        </p:sp>
        <p:sp>
          <p:nvSpPr>
            <p:cNvPr id="25" name="object 25"/>
            <p:cNvSpPr txBox="1"/>
            <p:nvPr/>
          </p:nvSpPr>
          <p:spPr>
            <a:xfrm>
              <a:off x="5244897" y="3142806"/>
              <a:ext cx="274454" cy="316240"/>
            </a:xfrm>
            <a:prstGeom prst="rect">
              <a:avLst/>
            </a:prstGeom>
          </p:spPr>
          <p:txBody>
            <a:bodyPr vert="horz" wrap="square" lIns="0" tIns="11430" rIns="0" bIns="0" rtlCol="0">
              <a:spAutoFit/>
            </a:bodyPr>
            <a:lstStyle/>
            <a:p>
              <a:pPr>
                <a:spcBef>
                  <a:spcPts val="90"/>
                </a:spcBef>
              </a:pPr>
              <a:r>
                <a:rPr sz="990" dirty="0">
                  <a:solidFill>
                    <a:srgbClr val="716A68"/>
                  </a:solidFill>
                  <a:latin typeface="Arial MT"/>
                  <a:cs typeface="Arial MT"/>
                </a:rPr>
                <a:t>4803</a:t>
              </a:r>
              <a:endParaRPr sz="990">
                <a:latin typeface="Arial MT"/>
                <a:cs typeface="Arial MT"/>
              </a:endParaRPr>
            </a:p>
          </p:txBody>
        </p:sp>
        <p:sp>
          <p:nvSpPr>
            <p:cNvPr id="26" name="object 26"/>
            <p:cNvSpPr txBox="1"/>
            <p:nvPr/>
          </p:nvSpPr>
          <p:spPr>
            <a:xfrm>
              <a:off x="5715192" y="3115373"/>
              <a:ext cx="274454" cy="316240"/>
            </a:xfrm>
            <a:prstGeom prst="rect">
              <a:avLst/>
            </a:prstGeom>
          </p:spPr>
          <p:txBody>
            <a:bodyPr vert="horz" wrap="square" lIns="0" tIns="11430" rIns="0" bIns="0" rtlCol="0">
              <a:spAutoFit/>
            </a:bodyPr>
            <a:lstStyle/>
            <a:p>
              <a:pPr>
                <a:spcBef>
                  <a:spcPts val="90"/>
                </a:spcBef>
              </a:pPr>
              <a:r>
                <a:rPr sz="990" dirty="0">
                  <a:solidFill>
                    <a:srgbClr val="716A68"/>
                  </a:solidFill>
                  <a:latin typeface="Arial MT"/>
                  <a:cs typeface="Arial MT"/>
                </a:rPr>
                <a:t>4935</a:t>
              </a:r>
              <a:endParaRPr sz="990">
                <a:latin typeface="Arial MT"/>
                <a:cs typeface="Arial MT"/>
              </a:endParaRPr>
            </a:p>
          </p:txBody>
        </p:sp>
        <p:sp>
          <p:nvSpPr>
            <p:cNvPr id="27" name="object 27"/>
            <p:cNvSpPr txBox="1"/>
            <p:nvPr/>
          </p:nvSpPr>
          <p:spPr>
            <a:xfrm>
              <a:off x="6185484" y="3145549"/>
              <a:ext cx="274454" cy="316240"/>
            </a:xfrm>
            <a:prstGeom prst="rect">
              <a:avLst/>
            </a:prstGeom>
          </p:spPr>
          <p:txBody>
            <a:bodyPr vert="horz" wrap="square" lIns="0" tIns="11430" rIns="0" bIns="0" rtlCol="0">
              <a:spAutoFit/>
            </a:bodyPr>
            <a:lstStyle/>
            <a:p>
              <a:pPr>
                <a:spcBef>
                  <a:spcPts val="90"/>
                </a:spcBef>
              </a:pPr>
              <a:r>
                <a:rPr sz="990" dirty="0">
                  <a:solidFill>
                    <a:srgbClr val="716A68"/>
                  </a:solidFill>
                  <a:latin typeface="Arial MT"/>
                  <a:cs typeface="Arial MT"/>
                </a:rPr>
                <a:t>4791</a:t>
              </a:r>
              <a:endParaRPr sz="990">
                <a:latin typeface="Arial MT"/>
                <a:cs typeface="Arial MT"/>
              </a:endParaRPr>
            </a:p>
          </p:txBody>
        </p:sp>
        <p:sp>
          <p:nvSpPr>
            <p:cNvPr id="28" name="object 28"/>
            <p:cNvSpPr txBox="1"/>
            <p:nvPr/>
          </p:nvSpPr>
          <p:spPr>
            <a:xfrm>
              <a:off x="6655777" y="3076969"/>
              <a:ext cx="274454" cy="316240"/>
            </a:xfrm>
            <a:prstGeom prst="rect">
              <a:avLst/>
            </a:prstGeom>
          </p:spPr>
          <p:txBody>
            <a:bodyPr vert="horz" wrap="square" lIns="0" tIns="11430" rIns="0" bIns="0" rtlCol="0">
              <a:spAutoFit/>
            </a:bodyPr>
            <a:lstStyle/>
            <a:p>
              <a:pPr>
                <a:spcBef>
                  <a:spcPts val="90"/>
                </a:spcBef>
              </a:pPr>
              <a:r>
                <a:rPr sz="990" dirty="0">
                  <a:solidFill>
                    <a:srgbClr val="716A68"/>
                  </a:solidFill>
                  <a:latin typeface="Arial MT"/>
                  <a:cs typeface="Arial MT"/>
                </a:rPr>
                <a:t>5117</a:t>
              </a:r>
              <a:endParaRPr sz="990">
                <a:latin typeface="Arial MT"/>
                <a:cs typeface="Arial MT"/>
              </a:endParaRPr>
            </a:p>
          </p:txBody>
        </p:sp>
        <p:sp>
          <p:nvSpPr>
            <p:cNvPr id="29" name="object 29"/>
            <p:cNvSpPr txBox="1"/>
            <p:nvPr/>
          </p:nvSpPr>
          <p:spPr>
            <a:xfrm>
              <a:off x="1458225" y="3620489"/>
              <a:ext cx="5163493" cy="902555"/>
            </a:xfrm>
            <a:prstGeom prst="rect">
              <a:avLst/>
            </a:prstGeom>
          </p:spPr>
          <p:txBody>
            <a:bodyPr vert="horz" wrap="square" lIns="0" tIns="11430" rIns="0" bIns="0" rtlCol="0">
              <a:spAutoFit/>
            </a:bodyPr>
            <a:lstStyle/>
            <a:p>
              <a:pPr marL="11430">
                <a:spcBef>
                  <a:spcPts val="90"/>
                </a:spcBef>
              </a:pPr>
              <a:r>
                <a:rPr sz="990" spc="-14" dirty="0">
                  <a:solidFill>
                    <a:srgbClr val="857D7B"/>
                  </a:solidFill>
                  <a:latin typeface="Arial MT"/>
                  <a:cs typeface="Arial MT"/>
                </a:rPr>
                <a:t>2000</a:t>
              </a:r>
              <a:endParaRPr sz="990">
                <a:latin typeface="Arial MT"/>
                <a:cs typeface="Arial MT"/>
              </a:endParaRPr>
            </a:p>
            <a:p>
              <a:pPr>
                <a:lnSpc>
                  <a:spcPct val="100000"/>
                </a:lnSpc>
              </a:pPr>
              <a:endParaRPr sz="1080">
                <a:latin typeface="Arial MT"/>
                <a:cs typeface="Arial MT"/>
              </a:endParaRPr>
            </a:p>
            <a:p>
              <a:pPr marL="221171">
                <a:spcBef>
                  <a:spcPts val="917"/>
                </a:spcBef>
              </a:pPr>
              <a:r>
                <a:rPr sz="990" dirty="0">
                  <a:solidFill>
                    <a:srgbClr val="857D7B"/>
                  </a:solidFill>
                  <a:latin typeface="Arial MT"/>
                  <a:cs typeface="Arial MT"/>
                </a:rPr>
                <a:t>0</a:t>
              </a:r>
              <a:endParaRPr sz="990">
                <a:latin typeface="Arial MT"/>
                <a:cs typeface="Arial MT"/>
              </a:endParaRPr>
            </a:p>
            <a:p>
              <a:pPr marL="494348">
                <a:tabLst>
                  <a:tab pos="964692" algn="l"/>
                  <a:tab pos="1435037" algn="l"/>
                  <a:tab pos="1905381" algn="l"/>
                  <a:tab pos="2375726" algn="l"/>
                  <a:tab pos="2845499" algn="l"/>
                  <a:tab pos="3315843" algn="l"/>
                  <a:tab pos="3786188" algn="l"/>
                  <a:tab pos="4256532" algn="l"/>
                  <a:tab pos="4726877" algn="l"/>
                  <a:tab pos="5197221" algn="l"/>
                </a:tabLst>
              </a:pPr>
              <a:r>
                <a:rPr sz="990" spc="-14" dirty="0">
                  <a:solidFill>
                    <a:srgbClr val="857D7B"/>
                  </a:solidFill>
                  <a:latin typeface="Arial MT"/>
                  <a:cs typeface="Arial MT"/>
                </a:rPr>
                <a:t>200</a:t>
              </a:r>
              <a:r>
                <a:rPr sz="990" dirty="0">
                  <a:solidFill>
                    <a:srgbClr val="857D7B"/>
                  </a:solidFill>
                  <a:latin typeface="Arial MT"/>
                  <a:cs typeface="Arial MT"/>
                </a:rPr>
                <a:t>5	</a:t>
              </a:r>
              <a:r>
                <a:rPr sz="990" spc="-14" dirty="0">
                  <a:solidFill>
                    <a:srgbClr val="857D7B"/>
                  </a:solidFill>
                  <a:latin typeface="Arial MT"/>
                  <a:cs typeface="Arial MT"/>
                </a:rPr>
                <a:t>200</a:t>
              </a:r>
              <a:r>
                <a:rPr sz="990" dirty="0">
                  <a:solidFill>
                    <a:srgbClr val="857D7B"/>
                  </a:solidFill>
                  <a:latin typeface="Arial MT"/>
                  <a:cs typeface="Arial MT"/>
                </a:rPr>
                <a:t>6	</a:t>
              </a:r>
              <a:r>
                <a:rPr sz="990" spc="-14" dirty="0">
                  <a:solidFill>
                    <a:srgbClr val="857D7B"/>
                  </a:solidFill>
                  <a:latin typeface="Arial MT"/>
                  <a:cs typeface="Arial MT"/>
                </a:rPr>
                <a:t>200</a:t>
              </a:r>
              <a:r>
                <a:rPr sz="990" dirty="0">
                  <a:solidFill>
                    <a:srgbClr val="857D7B"/>
                  </a:solidFill>
                  <a:latin typeface="Arial MT"/>
                  <a:cs typeface="Arial MT"/>
                </a:rPr>
                <a:t>7	</a:t>
              </a:r>
              <a:r>
                <a:rPr sz="990" spc="-14" dirty="0">
                  <a:solidFill>
                    <a:srgbClr val="857D7B"/>
                  </a:solidFill>
                  <a:latin typeface="Arial MT"/>
                  <a:cs typeface="Arial MT"/>
                </a:rPr>
                <a:t>200</a:t>
              </a:r>
              <a:r>
                <a:rPr sz="990" dirty="0">
                  <a:solidFill>
                    <a:srgbClr val="857D7B"/>
                  </a:solidFill>
                  <a:latin typeface="Arial MT"/>
                  <a:cs typeface="Arial MT"/>
                </a:rPr>
                <a:t>8	</a:t>
              </a:r>
              <a:r>
                <a:rPr sz="990" spc="-14" dirty="0">
                  <a:solidFill>
                    <a:srgbClr val="857D7B"/>
                  </a:solidFill>
                  <a:latin typeface="Arial MT"/>
                  <a:cs typeface="Arial MT"/>
                </a:rPr>
                <a:t>200</a:t>
              </a:r>
              <a:r>
                <a:rPr sz="990" dirty="0">
                  <a:solidFill>
                    <a:srgbClr val="857D7B"/>
                  </a:solidFill>
                  <a:latin typeface="Arial MT"/>
                  <a:cs typeface="Arial MT"/>
                </a:rPr>
                <a:t>9	</a:t>
              </a:r>
              <a:r>
                <a:rPr sz="990" spc="-14" dirty="0">
                  <a:solidFill>
                    <a:srgbClr val="857D7B"/>
                  </a:solidFill>
                  <a:latin typeface="Arial MT"/>
                  <a:cs typeface="Arial MT"/>
                </a:rPr>
                <a:t>201</a:t>
              </a:r>
              <a:r>
                <a:rPr sz="990" dirty="0">
                  <a:solidFill>
                    <a:srgbClr val="857D7B"/>
                  </a:solidFill>
                  <a:latin typeface="Arial MT"/>
                  <a:cs typeface="Arial MT"/>
                </a:rPr>
                <a:t>0	</a:t>
              </a:r>
              <a:r>
                <a:rPr sz="990" spc="-14" dirty="0">
                  <a:solidFill>
                    <a:srgbClr val="857D7B"/>
                  </a:solidFill>
                  <a:latin typeface="Arial MT"/>
                  <a:cs typeface="Arial MT"/>
                </a:rPr>
                <a:t>201</a:t>
              </a:r>
              <a:r>
                <a:rPr sz="990" dirty="0">
                  <a:solidFill>
                    <a:srgbClr val="857D7B"/>
                  </a:solidFill>
                  <a:latin typeface="Arial MT"/>
                  <a:cs typeface="Arial MT"/>
                </a:rPr>
                <a:t>1	</a:t>
              </a:r>
              <a:r>
                <a:rPr sz="990" spc="-14" dirty="0">
                  <a:solidFill>
                    <a:srgbClr val="857D7B"/>
                  </a:solidFill>
                  <a:latin typeface="Arial MT"/>
                  <a:cs typeface="Arial MT"/>
                </a:rPr>
                <a:t>201</a:t>
              </a:r>
              <a:r>
                <a:rPr sz="990" dirty="0">
                  <a:solidFill>
                    <a:srgbClr val="857D7B"/>
                  </a:solidFill>
                  <a:latin typeface="Arial MT"/>
                  <a:cs typeface="Arial MT"/>
                </a:rPr>
                <a:t>2	</a:t>
              </a:r>
              <a:r>
                <a:rPr sz="990" spc="-14" dirty="0">
                  <a:solidFill>
                    <a:srgbClr val="857D7B"/>
                  </a:solidFill>
                  <a:latin typeface="Arial MT"/>
                  <a:cs typeface="Arial MT"/>
                </a:rPr>
                <a:t>201</a:t>
              </a:r>
              <a:r>
                <a:rPr sz="990" dirty="0">
                  <a:solidFill>
                    <a:srgbClr val="857D7B"/>
                  </a:solidFill>
                  <a:latin typeface="Arial MT"/>
                  <a:cs typeface="Arial MT"/>
                </a:rPr>
                <a:t>3	</a:t>
              </a:r>
              <a:r>
                <a:rPr sz="990" spc="-14" dirty="0">
                  <a:solidFill>
                    <a:srgbClr val="857D7B"/>
                  </a:solidFill>
                  <a:latin typeface="Arial MT"/>
                  <a:cs typeface="Arial MT"/>
                </a:rPr>
                <a:t>201</a:t>
              </a:r>
              <a:r>
                <a:rPr sz="990" dirty="0">
                  <a:solidFill>
                    <a:srgbClr val="857D7B"/>
                  </a:solidFill>
                  <a:latin typeface="Arial MT"/>
                  <a:cs typeface="Arial MT"/>
                </a:rPr>
                <a:t>4	</a:t>
              </a:r>
              <a:r>
                <a:rPr sz="990" spc="-14" dirty="0">
                  <a:solidFill>
                    <a:srgbClr val="857D7B"/>
                  </a:solidFill>
                  <a:latin typeface="Arial MT"/>
                  <a:cs typeface="Arial MT"/>
                </a:rPr>
                <a:t>2015</a:t>
              </a:r>
              <a:endParaRPr sz="990">
                <a:latin typeface="Arial MT"/>
                <a:cs typeface="Arial MT"/>
              </a:endParaRPr>
            </a:p>
          </p:txBody>
        </p:sp>
        <p:sp>
          <p:nvSpPr>
            <p:cNvPr id="30" name="object 30"/>
            <p:cNvSpPr txBox="1"/>
            <p:nvPr/>
          </p:nvSpPr>
          <p:spPr>
            <a:xfrm>
              <a:off x="1458225" y="3159265"/>
              <a:ext cx="280374" cy="316240"/>
            </a:xfrm>
            <a:prstGeom prst="rect">
              <a:avLst/>
            </a:prstGeom>
          </p:spPr>
          <p:txBody>
            <a:bodyPr vert="horz" wrap="square" lIns="0" tIns="11430" rIns="0" bIns="0" rtlCol="0">
              <a:spAutoFit/>
            </a:bodyPr>
            <a:lstStyle/>
            <a:p>
              <a:pPr marL="11430">
                <a:spcBef>
                  <a:spcPts val="90"/>
                </a:spcBef>
              </a:pPr>
              <a:r>
                <a:rPr sz="990" spc="-14" dirty="0">
                  <a:solidFill>
                    <a:srgbClr val="857D7B"/>
                  </a:solidFill>
                  <a:latin typeface="Arial MT"/>
                  <a:cs typeface="Arial MT"/>
                </a:rPr>
                <a:t>4000</a:t>
              </a:r>
              <a:endParaRPr sz="990">
                <a:latin typeface="Arial MT"/>
                <a:cs typeface="Arial MT"/>
              </a:endParaRPr>
            </a:p>
          </p:txBody>
        </p:sp>
        <p:sp>
          <p:nvSpPr>
            <p:cNvPr id="31" name="object 31"/>
            <p:cNvSpPr txBox="1"/>
            <p:nvPr/>
          </p:nvSpPr>
          <p:spPr>
            <a:xfrm>
              <a:off x="1458225" y="2734069"/>
              <a:ext cx="280374" cy="316240"/>
            </a:xfrm>
            <a:prstGeom prst="rect">
              <a:avLst/>
            </a:prstGeom>
          </p:spPr>
          <p:txBody>
            <a:bodyPr vert="horz" wrap="square" lIns="0" tIns="11430" rIns="0" bIns="0" rtlCol="0">
              <a:spAutoFit/>
            </a:bodyPr>
            <a:lstStyle/>
            <a:p>
              <a:pPr marL="11430">
                <a:spcBef>
                  <a:spcPts val="90"/>
                </a:spcBef>
              </a:pPr>
              <a:r>
                <a:rPr sz="990" spc="-14" dirty="0">
                  <a:solidFill>
                    <a:srgbClr val="857D7B"/>
                  </a:solidFill>
                  <a:latin typeface="Arial MT"/>
                  <a:cs typeface="Arial MT"/>
                </a:rPr>
                <a:t>6000</a:t>
              </a:r>
              <a:endParaRPr sz="990">
                <a:latin typeface="Arial MT"/>
                <a:cs typeface="Arial MT"/>
              </a:endParaRPr>
            </a:p>
          </p:txBody>
        </p:sp>
        <p:sp>
          <p:nvSpPr>
            <p:cNvPr id="32" name="object 32"/>
            <p:cNvSpPr txBox="1"/>
            <p:nvPr/>
          </p:nvSpPr>
          <p:spPr>
            <a:xfrm>
              <a:off x="1458225" y="2308872"/>
              <a:ext cx="280374" cy="316240"/>
            </a:xfrm>
            <a:prstGeom prst="rect">
              <a:avLst/>
            </a:prstGeom>
          </p:spPr>
          <p:txBody>
            <a:bodyPr vert="horz" wrap="square" lIns="0" tIns="11430" rIns="0" bIns="0" rtlCol="0">
              <a:spAutoFit/>
            </a:bodyPr>
            <a:lstStyle/>
            <a:p>
              <a:pPr marL="11430">
                <a:spcBef>
                  <a:spcPts val="90"/>
                </a:spcBef>
              </a:pPr>
              <a:r>
                <a:rPr sz="990" spc="-14" dirty="0">
                  <a:solidFill>
                    <a:srgbClr val="857D7B"/>
                  </a:solidFill>
                  <a:latin typeface="Arial MT"/>
                  <a:cs typeface="Arial MT"/>
                </a:rPr>
                <a:t>8000</a:t>
              </a:r>
              <a:endParaRPr sz="990">
                <a:latin typeface="Arial MT"/>
                <a:cs typeface="Arial MT"/>
              </a:endParaRPr>
            </a:p>
          </p:txBody>
        </p:sp>
        <p:sp>
          <p:nvSpPr>
            <p:cNvPr id="33" name="object 33"/>
            <p:cNvSpPr txBox="1"/>
            <p:nvPr/>
          </p:nvSpPr>
          <p:spPr>
            <a:xfrm>
              <a:off x="1388274" y="1883677"/>
              <a:ext cx="344950" cy="316240"/>
            </a:xfrm>
            <a:prstGeom prst="rect">
              <a:avLst/>
            </a:prstGeom>
          </p:spPr>
          <p:txBody>
            <a:bodyPr vert="horz" wrap="square" lIns="0" tIns="11430" rIns="0" bIns="0" rtlCol="0">
              <a:spAutoFit/>
            </a:bodyPr>
            <a:lstStyle/>
            <a:p>
              <a:pPr marL="11430">
                <a:spcBef>
                  <a:spcPts val="90"/>
                </a:spcBef>
              </a:pPr>
              <a:r>
                <a:rPr sz="990" spc="-14" dirty="0">
                  <a:solidFill>
                    <a:srgbClr val="857D7B"/>
                  </a:solidFill>
                  <a:latin typeface="Arial MT"/>
                  <a:cs typeface="Arial MT"/>
                </a:rPr>
                <a:t>10000</a:t>
              </a:r>
              <a:endParaRPr sz="990">
                <a:latin typeface="Arial MT"/>
                <a:cs typeface="Arial MT"/>
              </a:endParaRPr>
            </a:p>
          </p:txBody>
        </p:sp>
        <p:grpSp>
          <p:nvGrpSpPr>
            <p:cNvPr id="34" name="object 34"/>
            <p:cNvGrpSpPr/>
            <p:nvPr/>
          </p:nvGrpSpPr>
          <p:grpSpPr>
            <a:xfrm>
              <a:off x="2384790" y="1744415"/>
              <a:ext cx="206647" cy="200070"/>
              <a:chOff x="2141767" y="1923685"/>
              <a:chExt cx="243840" cy="236854"/>
            </a:xfrm>
          </p:grpSpPr>
          <p:sp>
            <p:nvSpPr>
              <p:cNvPr id="35" name="object 35"/>
              <p:cNvSpPr/>
              <p:nvPr/>
            </p:nvSpPr>
            <p:spPr>
              <a:xfrm>
                <a:off x="2141766" y="1923694"/>
                <a:ext cx="243840" cy="38100"/>
              </a:xfrm>
              <a:custGeom>
                <a:avLst/>
                <a:gdLst/>
                <a:ahLst/>
                <a:cxnLst/>
                <a:rect l="l" t="t" r="r" b="b"/>
                <a:pathLst>
                  <a:path w="243839" h="38100">
                    <a:moveTo>
                      <a:pt x="243840" y="25400"/>
                    </a:moveTo>
                    <a:lnTo>
                      <a:pt x="0" y="25400"/>
                    </a:lnTo>
                    <a:lnTo>
                      <a:pt x="0" y="38100"/>
                    </a:lnTo>
                    <a:lnTo>
                      <a:pt x="243840" y="38100"/>
                    </a:lnTo>
                    <a:lnTo>
                      <a:pt x="243840" y="25400"/>
                    </a:lnTo>
                    <a:close/>
                  </a:path>
                  <a:path w="243839" h="38100">
                    <a:moveTo>
                      <a:pt x="243840" y="0"/>
                    </a:moveTo>
                    <a:lnTo>
                      <a:pt x="0" y="0"/>
                    </a:lnTo>
                    <a:lnTo>
                      <a:pt x="0" y="12700"/>
                    </a:lnTo>
                    <a:lnTo>
                      <a:pt x="243840" y="12700"/>
                    </a:lnTo>
                    <a:lnTo>
                      <a:pt x="243840" y="0"/>
                    </a:lnTo>
                    <a:close/>
                  </a:path>
                </a:pathLst>
              </a:custGeom>
              <a:solidFill>
                <a:srgbClr val="FFD800"/>
              </a:solidFill>
            </p:spPr>
            <p:txBody>
              <a:bodyPr wrap="square" lIns="0" tIns="0" rIns="0" bIns="0" rtlCol="0"/>
              <a:lstStyle/>
              <a:p>
                <a:endParaRPr sz="1620"/>
              </a:p>
            </p:txBody>
          </p:sp>
          <p:sp>
            <p:nvSpPr>
              <p:cNvPr id="36" name="object 36"/>
              <p:cNvSpPr/>
              <p:nvPr/>
            </p:nvSpPr>
            <p:spPr>
              <a:xfrm>
                <a:off x="2141766" y="2122296"/>
                <a:ext cx="243840" cy="38100"/>
              </a:xfrm>
              <a:custGeom>
                <a:avLst/>
                <a:gdLst/>
                <a:ahLst/>
                <a:cxnLst/>
                <a:rect l="l" t="t" r="r" b="b"/>
                <a:pathLst>
                  <a:path w="243839" h="38100">
                    <a:moveTo>
                      <a:pt x="243840" y="25400"/>
                    </a:moveTo>
                    <a:lnTo>
                      <a:pt x="0" y="25400"/>
                    </a:lnTo>
                    <a:lnTo>
                      <a:pt x="0" y="38100"/>
                    </a:lnTo>
                    <a:lnTo>
                      <a:pt x="243840" y="38100"/>
                    </a:lnTo>
                    <a:lnTo>
                      <a:pt x="243840" y="25400"/>
                    </a:lnTo>
                    <a:close/>
                  </a:path>
                  <a:path w="243839" h="38100">
                    <a:moveTo>
                      <a:pt x="243840" y="0"/>
                    </a:moveTo>
                    <a:lnTo>
                      <a:pt x="0" y="0"/>
                    </a:lnTo>
                    <a:lnTo>
                      <a:pt x="0" y="12700"/>
                    </a:lnTo>
                    <a:lnTo>
                      <a:pt x="243840" y="12700"/>
                    </a:lnTo>
                    <a:lnTo>
                      <a:pt x="243840" y="0"/>
                    </a:lnTo>
                    <a:close/>
                  </a:path>
                </a:pathLst>
              </a:custGeom>
              <a:solidFill>
                <a:srgbClr val="C0C4C6"/>
              </a:solidFill>
            </p:spPr>
            <p:txBody>
              <a:bodyPr wrap="square" lIns="0" tIns="0" rIns="0" bIns="0" rtlCol="0"/>
              <a:lstStyle/>
              <a:p>
                <a:endParaRPr sz="1620"/>
              </a:p>
            </p:txBody>
          </p:sp>
        </p:grpSp>
        <p:sp>
          <p:nvSpPr>
            <p:cNvPr id="37" name="object 37"/>
            <p:cNvSpPr txBox="1"/>
            <p:nvPr/>
          </p:nvSpPr>
          <p:spPr>
            <a:xfrm>
              <a:off x="2627392" y="1644035"/>
              <a:ext cx="647388" cy="550920"/>
            </a:xfrm>
            <a:prstGeom prst="rect">
              <a:avLst/>
            </a:prstGeom>
          </p:spPr>
          <p:txBody>
            <a:bodyPr vert="horz" wrap="square" lIns="0" tIns="11430" rIns="0" bIns="0" rtlCol="0">
              <a:spAutoFit/>
            </a:bodyPr>
            <a:lstStyle/>
            <a:p>
              <a:pPr marR="4572">
                <a:lnSpc>
                  <a:spcPct val="118200"/>
                </a:lnSpc>
                <a:spcBef>
                  <a:spcPts val="90"/>
                </a:spcBef>
              </a:pPr>
              <a:r>
                <a:rPr sz="990" spc="-32" dirty="0">
                  <a:solidFill>
                    <a:srgbClr val="857D7B"/>
                  </a:solidFill>
                  <a:latin typeface="Arial MT"/>
                  <a:cs typeface="Arial MT"/>
                </a:rPr>
                <a:t>E</a:t>
              </a:r>
              <a:r>
                <a:rPr sz="990" spc="-14" dirty="0">
                  <a:solidFill>
                    <a:srgbClr val="857D7B"/>
                  </a:solidFill>
                  <a:latin typeface="Arial MT"/>
                  <a:cs typeface="Arial MT"/>
                </a:rPr>
                <a:t>n</a:t>
              </a:r>
              <a:r>
                <a:rPr sz="990" spc="77" dirty="0">
                  <a:solidFill>
                    <a:srgbClr val="857D7B"/>
                  </a:solidFill>
                  <a:latin typeface="Arial MT"/>
                  <a:cs typeface="Arial MT"/>
                </a:rPr>
                <a:t>g</a:t>
              </a:r>
              <a:r>
                <a:rPr sz="990" spc="-41" dirty="0">
                  <a:solidFill>
                    <a:srgbClr val="857D7B"/>
                  </a:solidFill>
                  <a:latin typeface="Arial MT"/>
                  <a:cs typeface="Arial MT"/>
                </a:rPr>
                <a:t>i</a:t>
              </a:r>
              <a:r>
                <a:rPr sz="990" spc="-14" dirty="0">
                  <a:solidFill>
                    <a:srgbClr val="857D7B"/>
                  </a:solidFill>
                  <a:latin typeface="Arial MT"/>
                  <a:cs typeface="Arial MT"/>
                </a:rPr>
                <a:t>nee</a:t>
              </a:r>
              <a:r>
                <a:rPr sz="990" spc="27" dirty="0">
                  <a:solidFill>
                    <a:srgbClr val="857D7B"/>
                  </a:solidFill>
                  <a:latin typeface="Arial MT"/>
                  <a:cs typeface="Arial MT"/>
                </a:rPr>
                <a:t>r</a:t>
              </a:r>
              <a:r>
                <a:rPr sz="990" spc="-41" dirty="0">
                  <a:solidFill>
                    <a:srgbClr val="857D7B"/>
                  </a:solidFill>
                  <a:latin typeface="Arial MT"/>
                  <a:cs typeface="Arial MT"/>
                </a:rPr>
                <a:t>i</a:t>
              </a:r>
              <a:r>
                <a:rPr sz="990" spc="77" dirty="0">
                  <a:solidFill>
                    <a:srgbClr val="857D7B"/>
                  </a:solidFill>
                  <a:latin typeface="Arial MT"/>
                  <a:cs typeface="Arial MT"/>
                </a:rPr>
                <a:t>n</a:t>
              </a:r>
              <a:r>
                <a:rPr sz="990" dirty="0">
                  <a:solidFill>
                    <a:srgbClr val="857D7B"/>
                  </a:solidFill>
                  <a:latin typeface="Arial MT"/>
                  <a:cs typeface="Arial MT"/>
                </a:rPr>
                <a:t>g  </a:t>
              </a:r>
              <a:r>
                <a:rPr sz="990" spc="-5" dirty="0">
                  <a:solidFill>
                    <a:srgbClr val="857D7B"/>
                  </a:solidFill>
                  <a:latin typeface="Arial MT"/>
                  <a:cs typeface="Arial MT"/>
                </a:rPr>
                <a:t>Education</a:t>
              </a:r>
              <a:endParaRPr sz="990">
                <a:latin typeface="Arial MT"/>
                <a:cs typeface="Arial MT"/>
              </a:endParaRPr>
            </a:p>
          </p:txBody>
        </p:sp>
        <p:sp>
          <p:nvSpPr>
            <p:cNvPr id="38" name="object 38"/>
            <p:cNvSpPr txBox="1"/>
            <p:nvPr/>
          </p:nvSpPr>
          <p:spPr>
            <a:xfrm>
              <a:off x="1388274" y="1045776"/>
              <a:ext cx="5420726" cy="591041"/>
            </a:xfrm>
            <a:prstGeom prst="rect">
              <a:avLst/>
            </a:prstGeom>
          </p:spPr>
          <p:txBody>
            <a:bodyPr vert="horz" wrap="square" lIns="0" tIns="11430" rIns="0" bIns="0" rtlCol="0">
              <a:spAutoFit/>
            </a:bodyPr>
            <a:lstStyle/>
            <a:p>
              <a:pPr marL="25146">
                <a:lnSpc>
                  <a:spcPts val="1481"/>
                </a:lnSpc>
                <a:spcBef>
                  <a:spcPts val="90"/>
                </a:spcBef>
              </a:pPr>
              <a:r>
                <a:rPr sz="1260" spc="-18" dirty="0">
                  <a:solidFill>
                    <a:srgbClr val="3E3A39"/>
                  </a:solidFill>
                  <a:latin typeface="Arial MT"/>
                  <a:cs typeface="Arial MT"/>
                </a:rPr>
                <a:t>Time </a:t>
              </a:r>
              <a:r>
                <a:rPr sz="1260" spc="-5" dirty="0">
                  <a:solidFill>
                    <a:srgbClr val="3E3A39"/>
                  </a:solidFill>
                  <a:latin typeface="Arial MT"/>
                  <a:cs typeface="Arial MT"/>
                </a:rPr>
                <a:t>series</a:t>
              </a:r>
              <a:r>
                <a:rPr sz="1260" spc="-18" dirty="0">
                  <a:solidFill>
                    <a:srgbClr val="3E3A39"/>
                  </a:solidFill>
                  <a:latin typeface="Arial MT"/>
                  <a:cs typeface="Arial MT"/>
                </a:rPr>
                <a:t> </a:t>
              </a:r>
              <a:r>
                <a:rPr sz="1260" spc="-5" dirty="0">
                  <a:solidFill>
                    <a:srgbClr val="3E3A39"/>
                  </a:solidFill>
                  <a:latin typeface="Arial MT"/>
                  <a:cs typeface="Arial MT"/>
                </a:rPr>
                <a:t>example</a:t>
              </a:r>
              <a:r>
                <a:rPr sz="1260" spc="-18" dirty="0">
                  <a:solidFill>
                    <a:srgbClr val="3E3A39"/>
                  </a:solidFill>
                  <a:latin typeface="Arial MT"/>
                  <a:cs typeface="Arial MT"/>
                </a:rPr>
                <a:t> </a:t>
              </a:r>
              <a:r>
                <a:rPr sz="1260" dirty="0">
                  <a:solidFill>
                    <a:srgbClr val="3E3A39"/>
                  </a:solidFill>
                  <a:latin typeface="Arial MT"/>
                  <a:cs typeface="Arial MT"/>
                </a:rPr>
                <a:t>1</a:t>
              </a:r>
              <a:endParaRPr sz="1260" dirty="0">
                <a:latin typeface="Arial MT"/>
                <a:cs typeface="Arial MT"/>
              </a:endParaRPr>
            </a:p>
            <a:p>
              <a:pPr marL="25146">
                <a:lnSpc>
                  <a:spcPts val="1481"/>
                </a:lnSpc>
              </a:pPr>
              <a:r>
                <a:rPr sz="1260" b="1" spc="-5" dirty="0">
                  <a:solidFill>
                    <a:srgbClr val="FF0000"/>
                  </a:solidFill>
                  <a:latin typeface="Arial MT"/>
                  <a:cs typeface="Arial MT"/>
                </a:rPr>
                <a:t>Numbers of Doctorates</a:t>
              </a:r>
              <a:r>
                <a:rPr sz="1260" b="1" spc="-72" dirty="0">
                  <a:solidFill>
                    <a:srgbClr val="FF0000"/>
                  </a:solidFill>
                  <a:latin typeface="Arial MT"/>
                  <a:cs typeface="Arial MT"/>
                </a:rPr>
                <a:t> </a:t>
              </a:r>
              <a:r>
                <a:rPr sz="1260" b="1" spc="-9" dirty="0">
                  <a:solidFill>
                    <a:srgbClr val="FF0000"/>
                  </a:solidFill>
                  <a:latin typeface="Arial MT"/>
                  <a:cs typeface="Arial MT"/>
                </a:rPr>
                <a:t>Awarded</a:t>
              </a:r>
              <a:r>
                <a:rPr sz="1260" b="1" spc="-5" dirty="0">
                  <a:solidFill>
                    <a:srgbClr val="FF0000"/>
                  </a:solidFill>
                  <a:latin typeface="Arial MT"/>
                  <a:cs typeface="Arial MT"/>
                </a:rPr>
                <a:t> </a:t>
              </a:r>
              <a:r>
                <a:rPr sz="1260" b="1" dirty="0">
                  <a:solidFill>
                    <a:srgbClr val="FF0000"/>
                  </a:solidFill>
                  <a:latin typeface="Arial MT"/>
                  <a:cs typeface="Arial MT"/>
                </a:rPr>
                <a:t>in</a:t>
              </a:r>
              <a:r>
                <a:rPr sz="1260" b="1" spc="-5" dirty="0">
                  <a:solidFill>
                    <a:srgbClr val="FF0000"/>
                  </a:solidFill>
                  <a:latin typeface="Arial MT"/>
                  <a:cs typeface="Arial MT"/>
                </a:rPr>
                <a:t> </a:t>
              </a:r>
              <a:r>
                <a:rPr sz="1260" b="1" dirty="0">
                  <a:solidFill>
                    <a:srgbClr val="FF0000"/>
                  </a:solidFill>
                  <a:latin typeface="Arial MT"/>
                  <a:cs typeface="Arial MT"/>
                </a:rPr>
                <a:t>US,</a:t>
              </a:r>
              <a:r>
                <a:rPr sz="1260" b="1" spc="-5" dirty="0">
                  <a:solidFill>
                    <a:srgbClr val="FF0000"/>
                  </a:solidFill>
                  <a:latin typeface="Arial MT"/>
                  <a:cs typeface="Arial MT"/>
                </a:rPr>
                <a:t> annual</a:t>
              </a:r>
              <a:r>
                <a:rPr sz="1260" b="1" dirty="0">
                  <a:solidFill>
                    <a:srgbClr val="FF0000"/>
                  </a:solidFill>
                  <a:latin typeface="Arial MT"/>
                  <a:cs typeface="Arial MT"/>
                </a:rPr>
                <a:t> </a:t>
              </a:r>
              <a:r>
                <a:rPr sz="1260" b="1" spc="-5" dirty="0">
                  <a:solidFill>
                    <a:srgbClr val="FF0000"/>
                  </a:solidFill>
                  <a:latin typeface="Arial MT"/>
                  <a:cs typeface="Arial MT"/>
                </a:rPr>
                <a:t>data</a:t>
              </a:r>
              <a:r>
                <a:rPr sz="1260" b="1" spc="-9" dirty="0">
                  <a:solidFill>
                    <a:srgbClr val="FF0000"/>
                  </a:solidFill>
                  <a:latin typeface="Arial MT"/>
                  <a:cs typeface="Arial MT"/>
                </a:rPr>
                <a:t> </a:t>
              </a:r>
              <a:r>
                <a:rPr sz="1260" b="1" dirty="0">
                  <a:solidFill>
                    <a:srgbClr val="FF0000"/>
                  </a:solidFill>
                  <a:latin typeface="Arial MT"/>
                  <a:cs typeface="Arial MT"/>
                </a:rPr>
                <a:t>–</a:t>
              </a:r>
              <a:r>
                <a:rPr sz="1260" b="1" spc="-9" dirty="0">
                  <a:solidFill>
                    <a:srgbClr val="FF0000"/>
                  </a:solidFill>
                  <a:latin typeface="Arial MT"/>
                  <a:cs typeface="Arial MT"/>
                </a:rPr>
                <a:t> </a:t>
              </a:r>
              <a:r>
                <a:rPr sz="1260" b="1" spc="-5" dirty="0">
                  <a:solidFill>
                    <a:srgbClr val="FF0000"/>
                  </a:solidFill>
                  <a:latin typeface="Arial MT"/>
                  <a:cs typeface="Arial MT"/>
                </a:rPr>
                <a:t>Engineering </a:t>
              </a:r>
              <a:r>
                <a:rPr sz="1260" b="1" dirty="0">
                  <a:solidFill>
                    <a:srgbClr val="FF0000"/>
                  </a:solidFill>
                  <a:latin typeface="Arial MT"/>
                  <a:cs typeface="Arial MT"/>
                </a:rPr>
                <a:t>Vs.</a:t>
              </a:r>
              <a:r>
                <a:rPr sz="1260" b="1" spc="-5" dirty="0">
                  <a:solidFill>
                    <a:srgbClr val="FF0000"/>
                  </a:solidFill>
                  <a:latin typeface="Arial MT"/>
                  <a:cs typeface="Arial MT"/>
                </a:rPr>
                <a:t> Education</a:t>
              </a:r>
              <a:endParaRPr sz="1260" b="1" dirty="0">
                <a:solidFill>
                  <a:srgbClr val="FF0000"/>
                </a:solidFill>
                <a:latin typeface="Arial MT"/>
                <a:cs typeface="Arial MT"/>
              </a:endParaRPr>
            </a:p>
            <a:p>
              <a:pPr marL="11430">
                <a:spcBef>
                  <a:spcPts val="486"/>
                </a:spcBef>
              </a:pPr>
              <a:r>
                <a:rPr sz="990" spc="-14" dirty="0">
                  <a:solidFill>
                    <a:srgbClr val="857D7B"/>
                  </a:solidFill>
                  <a:latin typeface="Arial MT"/>
                  <a:cs typeface="Arial MT"/>
                </a:rPr>
                <a:t>12000</a:t>
              </a:r>
              <a:endParaRPr sz="990" dirty="0">
                <a:latin typeface="Arial MT"/>
                <a:cs typeface="Arial MT"/>
              </a:endParaRPr>
            </a:p>
          </p:txBody>
        </p:sp>
        <p:sp>
          <p:nvSpPr>
            <p:cNvPr id="39" name="object 39"/>
            <p:cNvSpPr txBox="1"/>
            <p:nvPr/>
          </p:nvSpPr>
          <p:spPr>
            <a:xfrm>
              <a:off x="7204966" y="1801381"/>
              <a:ext cx="652769" cy="316240"/>
            </a:xfrm>
            <a:prstGeom prst="rect">
              <a:avLst/>
            </a:prstGeom>
          </p:spPr>
          <p:txBody>
            <a:bodyPr vert="horz" wrap="square" lIns="0" tIns="11430" rIns="0" bIns="0" rtlCol="0">
              <a:spAutoFit/>
            </a:bodyPr>
            <a:lstStyle/>
            <a:p>
              <a:pPr marL="11430">
                <a:spcBef>
                  <a:spcPts val="90"/>
                </a:spcBef>
              </a:pPr>
              <a:r>
                <a:rPr sz="990" b="1" dirty="0">
                  <a:solidFill>
                    <a:srgbClr val="3E3A39"/>
                  </a:solidFill>
                  <a:latin typeface="Arial"/>
                  <a:cs typeface="Arial"/>
                </a:rPr>
                <a:t>At</a:t>
              </a:r>
              <a:r>
                <a:rPr sz="990" b="1" spc="-45" dirty="0">
                  <a:solidFill>
                    <a:srgbClr val="3E3A39"/>
                  </a:solidFill>
                  <a:latin typeface="Arial"/>
                  <a:cs typeface="Arial"/>
                </a:rPr>
                <a:t> </a:t>
              </a:r>
              <a:r>
                <a:rPr sz="990" b="1" dirty="0">
                  <a:solidFill>
                    <a:srgbClr val="3E3A39"/>
                  </a:solidFill>
                  <a:latin typeface="Arial"/>
                  <a:cs typeface="Arial"/>
                </a:rPr>
                <a:t>a</a:t>
              </a:r>
              <a:r>
                <a:rPr sz="990" b="1" spc="-32" dirty="0">
                  <a:solidFill>
                    <a:srgbClr val="3E3A39"/>
                  </a:solidFill>
                  <a:latin typeface="Arial"/>
                  <a:cs typeface="Arial"/>
                </a:rPr>
                <a:t> </a:t>
              </a:r>
              <a:r>
                <a:rPr sz="990" b="1" spc="-5" dirty="0">
                  <a:solidFill>
                    <a:srgbClr val="3E3A39"/>
                  </a:solidFill>
                  <a:latin typeface="Arial"/>
                  <a:cs typeface="Arial"/>
                </a:rPr>
                <a:t>glance</a:t>
              </a:r>
              <a:endParaRPr sz="990">
                <a:latin typeface="Arial"/>
                <a:cs typeface="Arial"/>
              </a:endParaRPr>
            </a:p>
          </p:txBody>
        </p:sp>
        <p:sp>
          <p:nvSpPr>
            <p:cNvPr id="40" name="object 40"/>
            <p:cNvSpPr txBox="1"/>
            <p:nvPr/>
          </p:nvSpPr>
          <p:spPr>
            <a:xfrm>
              <a:off x="7204967" y="2097646"/>
              <a:ext cx="653846" cy="316240"/>
            </a:xfrm>
            <a:prstGeom prst="rect">
              <a:avLst/>
            </a:prstGeom>
          </p:spPr>
          <p:txBody>
            <a:bodyPr vert="horz" wrap="square" lIns="0" tIns="11430" rIns="0" bIns="0" rtlCol="0">
              <a:spAutoFit/>
            </a:bodyPr>
            <a:lstStyle/>
            <a:p>
              <a:pPr marL="11430">
                <a:spcBef>
                  <a:spcPts val="90"/>
                </a:spcBef>
              </a:pPr>
              <a:r>
                <a:rPr sz="990" dirty="0">
                  <a:solidFill>
                    <a:srgbClr val="3E3A39"/>
                  </a:solidFill>
                  <a:latin typeface="Arial MT"/>
                  <a:cs typeface="Arial MT"/>
                </a:rPr>
                <a:t>Annual</a:t>
              </a:r>
              <a:r>
                <a:rPr sz="990" spc="-63" dirty="0">
                  <a:solidFill>
                    <a:srgbClr val="3E3A39"/>
                  </a:solidFill>
                  <a:latin typeface="Arial MT"/>
                  <a:cs typeface="Arial MT"/>
                </a:rPr>
                <a:t> </a:t>
              </a:r>
              <a:r>
                <a:rPr sz="990" spc="-5" dirty="0">
                  <a:solidFill>
                    <a:srgbClr val="3E3A39"/>
                  </a:solidFill>
                  <a:latin typeface="Arial MT"/>
                  <a:cs typeface="Arial MT"/>
                </a:rPr>
                <a:t>data</a:t>
              </a:r>
              <a:endParaRPr sz="990">
                <a:latin typeface="Arial MT"/>
                <a:cs typeface="Arial MT"/>
              </a:endParaRPr>
            </a:p>
          </p:txBody>
        </p:sp>
        <p:sp>
          <p:nvSpPr>
            <p:cNvPr id="41" name="object 41"/>
            <p:cNvSpPr txBox="1"/>
            <p:nvPr/>
          </p:nvSpPr>
          <p:spPr>
            <a:xfrm>
              <a:off x="7204965" y="2399070"/>
              <a:ext cx="660841" cy="489493"/>
            </a:xfrm>
            <a:prstGeom prst="rect">
              <a:avLst/>
            </a:prstGeom>
          </p:spPr>
          <p:txBody>
            <a:bodyPr vert="horz" wrap="square" lIns="0" tIns="19431" rIns="0" bIns="0" rtlCol="0">
              <a:spAutoFit/>
            </a:bodyPr>
            <a:lstStyle/>
            <a:p>
              <a:pPr marL="11430">
                <a:spcBef>
                  <a:spcPts val="153"/>
                </a:spcBef>
              </a:pPr>
              <a:r>
                <a:rPr sz="990" spc="-5" dirty="0">
                  <a:solidFill>
                    <a:srgbClr val="3E3A39"/>
                  </a:solidFill>
                  <a:latin typeface="Arial MT"/>
                  <a:cs typeface="Arial MT"/>
                </a:rPr>
                <a:t>Different</a:t>
              </a:r>
              <a:endParaRPr sz="990">
                <a:latin typeface="Arial MT"/>
                <a:cs typeface="Arial MT"/>
              </a:endParaRPr>
            </a:p>
            <a:p>
              <a:pPr marL="11430">
                <a:spcBef>
                  <a:spcPts val="63"/>
                </a:spcBef>
              </a:pPr>
              <a:r>
                <a:rPr sz="990" spc="-5" dirty="0">
                  <a:solidFill>
                    <a:srgbClr val="3E3A39"/>
                  </a:solidFill>
                  <a:latin typeface="Arial MT"/>
                  <a:cs typeface="Arial MT"/>
                </a:rPr>
                <a:t>«directions»</a:t>
              </a:r>
              <a:endParaRPr sz="990">
                <a:latin typeface="Arial MT"/>
                <a:cs typeface="Arial MT"/>
              </a:endParaRPr>
            </a:p>
          </p:txBody>
        </p:sp>
        <p:sp>
          <p:nvSpPr>
            <p:cNvPr id="42" name="object 42"/>
            <p:cNvSpPr txBox="1"/>
            <p:nvPr/>
          </p:nvSpPr>
          <p:spPr>
            <a:xfrm>
              <a:off x="7204965" y="2852026"/>
              <a:ext cx="995567" cy="316240"/>
            </a:xfrm>
            <a:prstGeom prst="rect">
              <a:avLst/>
            </a:prstGeom>
          </p:spPr>
          <p:txBody>
            <a:bodyPr vert="horz" wrap="square" lIns="0" tIns="11430" rIns="0" bIns="0" rtlCol="0">
              <a:spAutoFit/>
            </a:bodyPr>
            <a:lstStyle/>
            <a:p>
              <a:pPr marL="11430">
                <a:spcBef>
                  <a:spcPts val="90"/>
                </a:spcBef>
              </a:pPr>
              <a:r>
                <a:rPr sz="990" dirty="0">
                  <a:solidFill>
                    <a:srgbClr val="3E3A39"/>
                  </a:solidFill>
                  <a:latin typeface="Arial MT"/>
                  <a:cs typeface="Arial MT"/>
                </a:rPr>
                <a:t>No</a:t>
              </a:r>
              <a:r>
                <a:rPr sz="990" spc="-32" dirty="0">
                  <a:solidFill>
                    <a:srgbClr val="3E3A39"/>
                  </a:solidFill>
                  <a:latin typeface="Arial MT"/>
                  <a:cs typeface="Arial MT"/>
                </a:rPr>
                <a:t> </a:t>
              </a:r>
              <a:r>
                <a:rPr sz="990" dirty="0">
                  <a:solidFill>
                    <a:srgbClr val="3E3A39"/>
                  </a:solidFill>
                  <a:latin typeface="Arial MT"/>
                  <a:cs typeface="Arial MT"/>
                </a:rPr>
                <a:t>big</a:t>
              </a:r>
              <a:r>
                <a:rPr sz="990" spc="-23" dirty="0">
                  <a:solidFill>
                    <a:srgbClr val="3E3A39"/>
                  </a:solidFill>
                  <a:latin typeface="Arial MT"/>
                  <a:cs typeface="Arial MT"/>
                </a:rPr>
                <a:t> </a:t>
              </a:r>
              <a:r>
                <a:rPr sz="990" spc="-5" dirty="0">
                  <a:solidFill>
                    <a:srgbClr val="3E3A39"/>
                  </a:solidFill>
                  <a:latin typeface="Arial MT"/>
                  <a:cs typeface="Arial MT"/>
                </a:rPr>
                <a:t>fluctuations</a:t>
              </a:r>
              <a:endParaRPr sz="990">
                <a:latin typeface="Arial MT"/>
                <a:cs typeface="Arial MT"/>
              </a:endParaRPr>
            </a:p>
          </p:txBody>
        </p:sp>
      </p:grpSp>
    </p:spTree>
    <p:extLst>
      <p:ext uri="{BB962C8B-B14F-4D97-AF65-F5344CB8AC3E}">
        <p14:creationId xmlns:p14="http://schemas.microsoft.com/office/powerpoint/2010/main" val="139503713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E70A200-3B06-D990-6F33-FBD641403130}"/>
              </a:ext>
            </a:extLst>
          </p:cNvPr>
          <p:cNvSpPr>
            <a:spLocks noGrp="1"/>
          </p:cNvSpPr>
          <p:nvPr>
            <p:ph type="sldNum" sz="quarter" idx="12"/>
          </p:nvPr>
        </p:nvSpPr>
        <p:spPr/>
        <p:txBody>
          <a:bodyPr/>
          <a:lstStyle/>
          <a:p>
            <a:fld id="{B82CCC60-E8CD-4174-8B1A-7DF615B22EEF}" type="slidenum">
              <a:rPr lang="en-US" smtClean="0"/>
              <a:pPr/>
              <a:t>60</a:t>
            </a:fld>
            <a:endParaRPr lang="en-US"/>
          </a:p>
        </p:txBody>
      </p:sp>
      <p:pic>
        <p:nvPicPr>
          <p:cNvPr id="5" name="Picture 4">
            <a:extLst>
              <a:ext uri="{FF2B5EF4-FFF2-40B4-BE49-F238E27FC236}">
                <a16:creationId xmlns:a16="http://schemas.microsoft.com/office/drawing/2014/main" id="{A5611B49-F6D6-C039-4271-2713DB0DA02F}"/>
              </a:ext>
            </a:extLst>
          </p:cNvPr>
          <p:cNvPicPr>
            <a:picLocks noChangeAspect="1"/>
          </p:cNvPicPr>
          <p:nvPr/>
        </p:nvPicPr>
        <p:blipFill>
          <a:blip r:embed="rId2"/>
          <a:stretch>
            <a:fillRect/>
          </a:stretch>
        </p:blipFill>
        <p:spPr>
          <a:xfrm>
            <a:off x="457200" y="102393"/>
            <a:ext cx="8116957" cy="4938714"/>
          </a:xfrm>
          <a:prstGeom prst="rect">
            <a:avLst/>
          </a:prstGeom>
        </p:spPr>
      </p:pic>
    </p:spTree>
    <p:extLst>
      <p:ext uri="{BB962C8B-B14F-4D97-AF65-F5344CB8AC3E}">
        <p14:creationId xmlns:p14="http://schemas.microsoft.com/office/powerpoint/2010/main" val="20945854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29D32FF-CADB-ACA4-B33F-1474AEB1B507}"/>
              </a:ext>
            </a:extLst>
          </p:cNvPr>
          <p:cNvSpPr>
            <a:spLocks noGrp="1"/>
          </p:cNvSpPr>
          <p:nvPr>
            <p:ph type="sldNum" sz="quarter" idx="12"/>
          </p:nvPr>
        </p:nvSpPr>
        <p:spPr/>
        <p:txBody>
          <a:bodyPr/>
          <a:lstStyle/>
          <a:p>
            <a:fld id="{B82CCC60-E8CD-4174-8B1A-7DF615B22EEF}" type="slidenum">
              <a:rPr lang="en-US" smtClean="0"/>
              <a:pPr/>
              <a:t>61</a:t>
            </a:fld>
            <a:endParaRPr lang="en-US"/>
          </a:p>
        </p:txBody>
      </p:sp>
      <p:pic>
        <p:nvPicPr>
          <p:cNvPr id="5" name="Picture 4">
            <a:extLst>
              <a:ext uri="{FF2B5EF4-FFF2-40B4-BE49-F238E27FC236}">
                <a16:creationId xmlns:a16="http://schemas.microsoft.com/office/drawing/2014/main" id="{C71C830D-2AD1-821C-14C3-ED4E4AEC5757}"/>
              </a:ext>
            </a:extLst>
          </p:cNvPr>
          <p:cNvPicPr>
            <a:picLocks noChangeAspect="1"/>
          </p:cNvPicPr>
          <p:nvPr/>
        </p:nvPicPr>
        <p:blipFill>
          <a:blip r:embed="rId2"/>
          <a:stretch>
            <a:fillRect/>
          </a:stretch>
        </p:blipFill>
        <p:spPr>
          <a:xfrm>
            <a:off x="649356" y="358689"/>
            <a:ext cx="8362122" cy="4545496"/>
          </a:xfrm>
          <a:prstGeom prst="rect">
            <a:avLst/>
          </a:prstGeom>
        </p:spPr>
      </p:pic>
    </p:spTree>
    <p:extLst>
      <p:ext uri="{BB962C8B-B14F-4D97-AF65-F5344CB8AC3E}">
        <p14:creationId xmlns:p14="http://schemas.microsoft.com/office/powerpoint/2010/main" val="40008997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E145DA2-0F60-EE53-A930-70FA72350A0E}"/>
              </a:ext>
            </a:extLst>
          </p:cNvPr>
          <p:cNvSpPr>
            <a:spLocks noGrp="1"/>
          </p:cNvSpPr>
          <p:nvPr>
            <p:ph type="sldNum" sz="quarter" idx="12"/>
          </p:nvPr>
        </p:nvSpPr>
        <p:spPr/>
        <p:txBody>
          <a:bodyPr/>
          <a:lstStyle/>
          <a:p>
            <a:fld id="{B82CCC60-E8CD-4174-8B1A-7DF615B22EEF}" type="slidenum">
              <a:rPr lang="en-US" smtClean="0"/>
              <a:pPr/>
              <a:t>62</a:t>
            </a:fld>
            <a:endParaRPr lang="en-US"/>
          </a:p>
        </p:txBody>
      </p:sp>
      <p:pic>
        <p:nvPicPr>
          <p:cNvPr id="6" name="Picture 5">
            <a:extLst>
              <a:ext uri="{FF2B5EF4-FFF2-40B4-BE49-F238E27FC236}">
                <a16:creationId xmlns:a16="http://schemas.microsoft.com/office/drawing/2014/main" id="{DEE2C88E-7102-B175-FAF4-023563A85907}"/>
              </a:ext>
            </a:extLst>
          </p:cNvPr>
          <p:cNvPicPr>
            <a:picLocks noChangeAspect="1"/>
          </p:cNvPicPr>
          <p:nvPr/>
        </p:nvPicPr>
        <p:blipFill rotWithShape="1">
          <a:blip r:embed="rId2">
            <a:extLst>
              <a:ext uri="{28A0092B-C50C-407E-A947-70E740481C1C}">
                <a14:useLocalDpi xmlns:a14="http://schemas.microsoft.com/office/drawing/2010/main" val="0"/>
              </a:ext>
            </a:extLst>
          </a:blip>
          <a:srcRect b="6685"/>
          <a:stretch/>
        </p:blipFill>
        <p:spPr>
          <a:xfrm>
            <a:off x="520700" y="292100"/>
            <a:ext cx="7772400" cy="4571448"/>
          </a:xfrm>
          <a:prstGeom prst="rect">
            <a:avLst/>
          </a:prstGeom>
        </p:spPr>
      </p:pic>
    </p:spTree>
    <p:extLst>
      <p:ext uri="{BB962C8B-B14F-4D97-AF65-F5344CB8AC3E}">
        <p14:creationId xmlns:p14="http://schemas.microsoft.com/office/powerpoint/2010/main" val="208456502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6BC4BFF-87BE-681D-679D-9F6B3585879B}"/>
              </a:ext>
            </a:extLst>
          </p:cNvPr>
          <p:cNvSpPr>
            <a:spLocks noGrp="1"/>
          </p:cNvSpPr>
          <p:nvPr>
            <p:ph type="sldNum" sz="quarter" idx="12"/>
          </p:nvPr>
        </p:nvSpPr>
        <p:spPr/>
        <p:txBody>
          <a:bodyPr/>
          <a:lstStyle/>
          <a:p>
            <a:fld id="{B82CCC60-E8CD-4174-8B1A-7DF615B22EEF}" type="slidenum">
              <a:rPr lang="en-US" smtClean="0"/>
              <a:pPr/>
              <a:t>63</a:t>
            </a:fld>
            <a:endParaRPr lang="en-US"/>
          </a:p>
        </p:txBody>
      </p:sp>
      <p:pic>
        <p:nvPicPr>
          <p:cNvPr id="6" name="Picture 5">
            <a:extLst>
              <a:ext uri="{FF2B5EF4-FFF2-40B4-BE49-F238E27FC236}">
                <a16:creationId xmlns:a16="http://schemas.microsoft.com/office/drawing/2014/main" id="{0D655338-16BB-A2EC-3410-DA8A289CA910}"/>
              </a:ext>
            </a:extLst>
          </p:cNvPr>
          <p:cNvPicPr>
            <a:picLocks noChangeAspect="1"/>
          </p:cNvPicPr>
          <p:nvPr/>
        </p:nvPicPr>
        <p:blipFill rotWithShape="1">
          <a:blip r:embed="rId2">
            <a:extLst>
              <a:ext uri="{28A0092B-C50C-407E-A947-70E740481C1C}">
                <a14:useLocalDpi xmlns:a14="http://schemas.microsoft.com/office/drawing/2010/main" val="0"/>
              </a:ext>
            </a:extLst>
          </a:blip>
          <a:srcRect l="17974" r="13605" b="8200"/>
          <a:stretch/>
        </p:blipFill>
        <p:spPr>
          <a:xfrm>
            <a:off x="457200" y="155178"/>
            <a:ext cx="8395252" cy="4749007"/>
          </a:xfrm>
          <a:prstGeom prst="rect">
            <a:avLst/>
          </a:prstGeom>
        </p:spPr>
      </p:pic>
    </p:spTree>
    <p:extLst>
      <p:ext uri="{BB962C8B-B14F-4D97-AF65-F5344CB8AC3E}">
        <p14:creationId xmlns:p14="http://schemas.microsoft.com/office/powerpoint/2010/main" val="301335748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3F6F49F-3348-2304-939C-45C80EFE6CE4}"/>
              </a:ext>
            </a:extLst>
          </p:cNvPr>
          <p:cNvSpPr>
            <a:spLocks noGrp="1"/>
          </p:cNvSpPr>
          <p:nvPr>
            <p:ph type="sldNum" sz="quarter" idx="12"/>
          </p:nvPr>
        </p:nvSpPr>
        <p:spPr/>
        <p:txBody>
          <a:bodyPr/>
          <a:lstStyle/>
          <a:p>
            <a:fld id="{B82CCC60-E8CD-4174-8B1A-7DF615B22EEF}" type="slidenum">
              <a:rPr lang="en-US" smtClean="0"/>
              <a:pPr/>
              <a:t>64</a:t>
            </a:fld>
            <a:endParaRPr lang="en-US"/>
          </a:p>
        </p:txBody>
      </p:sp>
      <p:pic>
        <p:nvPicPr>
          <p:cNvPr id="5" name="Picture 4">
            <a:extLst>
              <a:ext uri="{FF2B5EF4-FFF2-40B4-BE49-F238E27FC236}">
                <a16:creationId xmlns:a16="http://schemas.microsoft.com/office/drawing/2014/main" id="{55A99303-9C4D-FB95-2901-5DB9452E101B}"/>
              </a:ext>
            </a:extLst>
          </p:cNvPr>
          <p:cNvPicPr>
            <a:picLocks noChangeAspect="1"/>
          </p:cNvPicPr>
          <p:nvPr/>
        </p:nvPicPr>
        <p:blipFill>
          <a:blip r:embed="rId2"/>
          <a:stretch>
            <a:fillRect/>
          </a:stretch>
        </p:blipFill>
        <p:spPr>
          <a:xfrm>
            <a:off x="122307" y="366644"/>
            <a:ext cx="4555710" cy="4400620"/>
          </a:xfrm>
          <a:prstGeom prst="rect">
            <a:avLst/>
          </a:prstGeom>
        </p:spPr>
      </p:pic>
      <p:pic>
        <p:nvPicPr>
          <p:cNvPr id="6" name="Picture 5">
            <a:extLst>
              <a:ext uri="{FF2B5EF4-FFF2-40B4-BE49-F238E27FC236}">
                <a16:creationId xmlns:a16="http://schemas.microsoft.com/office/drawing/2014/main" id="{9A6E47BC-1E85-54CD-15E0-05056BCF3090}"/>
              </a:ext>
            </a:extLst>
          </p:cNvPr>
          <p:cNvPicPr>
            <a:picLocks noChangeAspect="1"/>
          </p:cNvPicPr>
          <p:nvPr/>
        </p:nvPicPr>
        <p:blipFill>
          <a:blip r:embed="rId3"/>
          <a:stretch>
            <a:fillRect/>
          </a:stretch>
        </p:blipFill>
        <p:spPr>
          <a:xfrm>
            <a:off x="4797287" y="366643"/>
            <a:ext cx="4224406" cy="4400620"/>
          </a:xfrm>
          <a:prstGeom prst="rect">
            <a:avLst/>
          </a:prstGeom>
        </p:spPr>
      </p:pic>
    </p:spTree>
    <p:extLst>
      <p:ext uri="{BB962C8B-B14F-4D97-AF65-F5344CB8AC3E}">
        <p14:creationId xmlns:p14="http://schemas.microsoft.com/office/powerpoint/2010/main" val="8432639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rotWithShape="1">
          <a:blip r:embed="rId2" cstate="print"/>
          <a:srcRect b="29093"/>
          <a:stretch/>
        </p:blipFill>
        <p:spPr>
          <a:xfrm>
            <a:off x="238539" y="251791"/>
            <a:ext cx="6692348" cy="4638261"/>
          </a:xfrm>
          <a:prstGeom prst="rect">
            <a:avLst/>
          </a:prstGeom>
          <a:noFill/>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rotWithShape="1">
          <a:blip r:embed="rId2" cstate="print"/>
          <a:srcRect b="6831"/>
          <a:stretch/>
        </p:blipFill>
        <p:spPr>
          <a:xfrm>
            <a:off x="1592" y="214909"/>
            <a:ext cx="9140816" cy="4677863"/>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92" y="214909"/>
            <a:ext cx="9140816" cy="4928591"/>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rotWithShape="1">
          <a:blip r:embed="rId2" cstate="print"/>
          <a:srcRect b="8806"/>
          <a:stretch/>
        </p:blipFill>
        <p:spPr>
          <a:xfrm>
            <a:off x="223665" y="766511"/>
            <a:ext cx="8696670" cy="3954334"/>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2">
            <a:extLst>
              <a:ext uri="{FF2B5EF4-FFF2-40B4-BE49-F238E27FC236}">
                <a16:creationId xmlns:a16="http://schemas.microsoft.com/office/drawing/2014/main" id="{ACEB1CC9-CC75-1FFE-7566-89450DE5527E}"/>
              </a:ext>
            </a:extLst>
          </p:cNvPr>
          <p:cNvPicPr/>
          <p:nvPr/>
        </p:nvPicPr>
        <p:blipFill rotWithShape="1">
          <a:blip r:embed="rId2" cstate="print"/>
          <a:srcRect l="3918" r="2037" b="7580"/>
          <a:stretch/>
        </p:blipFill>
        <p:spPr>
          <a:xfrm>
            <a:off x="273811" y="302287"/>
            <a:ext cx="8596379" cy="453892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9770" y="-118114"/>
            <a:ext cx="1304735" cy="1119537"/>
          </a:xfrm>
          <a:prstGeom prst="rect">
            <a:avLst/>
          </a:prstGeom>
        </p:spPr>
        <p:txBody>
          <a:bodyPr vert="horz" wrap="square" lIns="0" tIns="11430" rIns="0" bIns="0" rtlCol="0" anchor="ctr">
            <a:spAutoFit/>
          </a:bodyPr>
          <a:lstStyle/>
          <a:p>
            <a:pPr marL="11430">
              <a:spcBef>
                <a:spcPts val="90"/>
              </a:spcBef>
            </a:pPr>
            <a:r>
              <a:rPr spc="-5" dirty="0"/>
              <a:t>Examples</a:t>
            </a:r>
          </a:p>
        </p:txBody>
      </p:sp>
      <p:sp>
        <p:nvSpPr>
          <p:cNvPr id="3" name="object 3"/>
          <p:cNvSpPr/>
          <p:nvPr/>
        </p:nvSpPr>
        <p:spPr>
          <a:xfrm>
            <a:off x="1714615" y="3450945"/>
            <a:ext cx="5097780" cy="0"/>
          </a:xfrm>
          <a:custGeom>
            <a:avLst/>
            <a:gdLst/>
            <a:ahLst/>
            <a:cxnLst/>
            <a:rect l="l" t="t" r="r" b="b"/>
            <a:pathLst>
              <a:path w="5664200">
                <a:moveTo>
                  <a:pt x="0" y="0"/>
                </a:moveTo>
                <a:lnTo>
                  <a:pt x="5663778" y="0"/>
                </a:lnTo>
              </a:path>
            </a:pathLst>
          </a:custGeom>
          <a:ln w="9525">
            <a:solidFill>
              <a:srgbClr val="E3E1E0"/>
            </a:solidFill>
          </a:ln>
        </p:spPr>
        <p:txBody>
          <a:bodyPr wrap="square" lIns="0" tIns="0" rIns="0" bIns="0" rtlCol="0"/>
          <a:lstStyle/>
          <a:p>
            <a:endParaRPr sz="1620"/>
          </a:p>
        </p:txBody>
      </p:sp>
      <p:sp>
        <p:nvSpPr>
          <p:cNvPr id="4" name="object 4"/>
          <p:cNvSpPr/>
          <p:nvPr/>
        </p:nvSpPr>
        <p:spPr>
          <a:xfrm>
            <a:off x="1714615" y="3086099"/>
            <a:ext cx="5097780" cy="0"/>
          </a:xfrm>
          <a:custGeom>
            <a:avLst/>
            <a:gdLst/>
            <a:ahLst/>
            <a:cxnLst/>
            <a:rect l="l" t="t" r="r" b="b"/>
            <a:pathLst>
              <a:path w="5664200">
                <a:moveTo>
                  <a:pt x="0" y="0"/>
                </a:moveTo>
                <a:lnTo>
                  <a:pt x="5663778" y="0"/>
                </a:lnTo>
              </a:path>
            </a:pathLst>
          </a:custGeom>
          <a:ln w="9525">
            <a:solidFill>
              <a:srgbClr val="E3E1E0"/>
            </a:solidFill>
          </a:ln>
        </p:spPr>
        <p:txBody>
          <a:bodyPr wrap="square" lIns="0" tIns="0" rIns="0" bIns="0" rtlCol="0"/>
          <a:lstStyle/>
          <a:p>
            <a:endParaRPr sz="1620"/>
          </a:p>
        </p:txBody>
      </p:sp>
      <p:grpSp>
        <p:nvGrpSpPr>
          <p:cNvPr id="5" name="object 5"/>
          <p:cNvGrpSpPr/>
          <p:nvPr/>
        </p:nvGrpSpPr>
        <p:grpSpPr>
          <a:xfrm>
            <a:off x="1714615" y="1780205"/>
            <a:ext cx="5097780" cy="1242441"/>
            <a:chOff x="1397128" y="1978006"/>
            <a:chExt cx="5664200" cy="1380490"/>
          </a:xfrm>
        </p:grpSpPr>
        <p:sp>
          <p:nvSpPr>
            <p:cNvPr id="6" name="object 6"/>
            <p:cNvSpPr/>
            <p:nvPr/>
          </p:nvSpPr>
          <p:spPr>
            <a:xfrm>
              <a:off x="1397128" y="2212847"/>
              <a:ext cx="5664200" cy="810895"/>
            </a:xfrm>
            <a:custGeom>
              <a:avLst/>
              <a:gdLst/>
              <a:ahLst/>
              <a:cxnLst/>
              <a:rect l="l" t="t" r="r" b="b"/>
              <a:pathLst>
                <a:path w="5664200" h="810894">
                  <a:moveTo>
                    <a:pt x="0" y="810768"/>
                  </a:moveTo>
                  <a:lnTo>
                    <a:pt x="5663778" y="810768"/>
                  </a:lnTo>
                </a:path>
                <a:path w="5664200" h="810894">
                  <a:moveTo>
                    <a:pt x="0" y="405384"/>
                  </a:moveTo>
                  <a:lnTo>
                    <a:pt x="5663778" y="405384"/>
                  </a:lnTo>
                </a:path>
                <a:path w="5664200" h="810894">
                  <a:moveTo>
                    <a:pt x="0" y="0"/>
                  </a:moveTo>
                  <a:lnTo>
                    <a:pt x="5663778" y="0"/>
                  </a:lnTo>
                </a:path>
              </a:pathLst>
            </a:custGeom>
            <a:ln w="9525">
              <a:solidFill>
                <a:srgbClr val="E3E1E0"/>
              </a:solidFill>
            </a:ln>
          </p:spPr>
          <p:txBody>
            <a:bodyPr wrap="square" lIns="0" tIns="0" rIns="0" bIns="0" rtlCol="0"/>
            <a:lstStyle/>
            <a:p>
              <a:endParaRPr sz="1620"/>
            </a:p>
          </p:txBody>
        </p:sp>
        <p:sp>
          <p:nvSpPr>
            <p:cNvPr id="7" name="object 7"/>
            <p:cNvSpPr/>
            <p:nvPr/>
          </p:nvSpPr>
          <p:spPr>
            <a:xfrm>
              <a:off x="1444326" y="1992293"/>
              <a:ext cx="5569585" cy="1351915"/>
            </a:xfrm>
            <a:custGeom>
              <a:avLst/>
              <a:gdLst/>
              <a:ahLst/>
              <a:cxnLst/>
              <a:rect l="l" t="t" r="r" b="b"/>
              <a:pathLst>
                <a:path w="5569584" h="1351914">
                  <a:moveTo>
                    <a:pt x="0" y="1183723"/>
                  </a:moveTo>
                  <a:lnTo>
                    <a:pt x="94914" y="1122763"/>
                  </a:lnTo>
                  <a:lnTo>
                    <a:pt x="189402" y="1080091"/>
                  </a:lnTo>
                  <a:lnTo>
                    <a:pt x="283890" y="936835"/>
                  </a:lnTo>
                  <a:lnTo>
                    <a:pt x="378378" y="891115"/>
                  </a:lnTo>
                  <a:lnTo>
                    <a:pt x="472866" y="973411"/>
                  </a:lnTo>
                  <a:lnTo>
                    <a:pt x="567354" y="1083139"/>
                  </a:lnTo>
                  <a:lnTo>
                    <a:pt x="661842" y="1241635"/>
                  </a:lnTo>
                  <a:lnTo>
                    <a:pt x="756330" y="1348315"/>
                  </a:lnTo>
                  <a:lnTo>
                    <a:pt x="850818" y="1351836"/>
                  </a:lnTo>
                  <a:lnTo>
                    <a:pt x="945306" y="1195915"/>
                  </a:lnTo>
                  <a:lnTo>
                    <a:pt x="1039794" y="1086187"/>
                  </a:lnTo>
                  <a:lnTo>
                    <a:pt x="1131234" y="985603"/>
                  </a:lnTo>
                  <a:lnTo>
                    <a:pt x="1225722" y="885019"/>
                  </a:lnTo>
                  <a:lnTo>
                    <a:pt x="1320210" y="833203"/>
                  </a:lnTo>
                  <a:lnTo>
                    <a:pt x="1414698" y="753955"/>
                  </a:lnTo>
                  <a:lnTo>
                    <a:pt x="1509186" y="644227"/>
                  </a:lnTo>
                  <a:lnTo>
                    <a:pt x="1603674" y="738715"/>
                  </a:lnTo>
                  <a:lnTo>
                    <a:pt x="1698162" y="842347"/>
                  </a:lnTo>
                  <a:lnTo>
                    <a:pt x="1792650" y="1016083"/>
                  </a:lnTo>
                  <a:lnTo>
                    <a:pt x="1887138" y="1156291"/>
                  </a:lnTo>
                  <a:lnTo>
                    <a:pt x="1981626" y="1138003"/>
                  </a:lnTo>
                  <a:lnTo>
                    <a:pt x="2076114" y="1019131"/>
                  </a:lnTo>
                  <a:lnTo>
                    <a:pt x="2170602" y="881971"/>
                  </a:lnTo>
                  <a:lnTo>
                    <a:pt x="2265090" y="799675"/>
                  </a:lnTo>
                  <a:lnTo>
                    <a:pt x="2359578" y="787483"/>
                  </a:lnTo>
                  <a:lnTo>
                    <a:pt x="2454066" y="644227"/>
                  </a:lnTo>
                  <a:lnTo>
                    <a:pt x="2548554" y="513163"/>
                  </a:lnTo>
                  <a:lnTo>
                    <a:pt x="2643042" y="479635"/>
                  </a:lnTo>
                  <a:lnTo>
                    <a:pt x="2737530" y="522307"/>
                  </a:lnTo>
                  <a:lnTo>
                    <a:pt x="2832018" y="699091"/>
                  </a:lnTo>
                  <a:lnTo>
                    <a:pt x="2926506" y="866731"/>
                  </a:lnTo>
                  <a:lnTo>
                    <a:pt x="3020994" y="1000843"/>
                  </a:lnTo>
                  <a:lnTo>
                    <a:pt x="3115482" y="949027"/>
                  </a:lnTo>
                  <a:lnTo>
                    <a:pt x="3209970" y="845395"/>
                  </a:lnTo>
                  <a:lnTo>
                    <a:pt x="3304458" y="714331"/>
                  </a:lnTo>
                  <a:lnTo>
                    <a:pt x="3398946" y="625939"/>
                  </a:lnTo>
                  <a:lnTo>
                    <a:pt x="3493434" y="601555"/>
                  </a:lnTo>
                  <a:lnTo>
                    <a:pt x="3587922" y="500971"/>
                  </a:lnTo>
                  <a:lnTo>
                    <a:pt x="3682410" y="357715"/>
                  </a:lnTo>
                  <a:lnTo>
                    <a:pt x="3776898" y="302851"/>
                  </a:lnTo>
                  <a:lnTo>
                    <a:pt x="3871386" y="397339"/>
                  </a:lnTo>
                  <a:lnTo>
                    <a:pt x="3965874" y="519259"/>
                  </a:lnTo>
                  <a:lnTo>
                    <a:pt x="4060362" y="711283"/>
                  </a:lnTo>
                  <a:lnTo>
                    <a:pt x="4154850" y="817963"/>
                  </a:lnTo>
                  <a:lnTo>
                    <a:pt x="4249338" y="763099"/>
                  </a:lnTo>
                  <a:lnTo>
                    <a:pt x="4340778" y="610699"/>
                  </a:lnTo>
                  <a:lnTo>
                    <a:pt x="4435266" y="473539"/>
                  </a:lnTo>
                  <a:lnTo>
                    <a:pt x="4529754" y="421723"/>
                  </a:lnTo>
                  <a:lnTo>
                    <a:pt x="4624242" y="296755"/>
                  </a:lnTo>
                  <a:lnTo>
                    <a:pt x="4718730" y="232747"/>
                  </a:lnTo>
                  <a:lnTo>
                    <a:pt x="4813218" y="22435"/>
                  </a:lnTo>
                  <a:lnTo>
                    <a:pt x="4907706" y="0"/>
                  </a:lnTo>
                  <a:lnTo>
                    <a:pt x="5002194" y="71203"/>
                  </a:lnTo>
                  <a:lnTo>
                    <a:pt x="5096682" y="269323"/>
                  </a:lnTo>
                  <a:lnTo>
                    <a:pt x="5191170" y="443059"/>
                  </a:lnTo>
                  <a:lnTo>
                    <a:pt x="5285658" y="540595"/>
                  </a:lnTo>
                  <a:lnTo>
                    <a:pt x="5380146" y="497923"/>
                  </a:lnTo>
                  <a:lnTo>
                    <a:pt x="5474634" y="339427"/>
                  </a:lnTo>
                  <a:lnTo>
                    <a:pt x="5569382" y="260179"/>
                  </a:lnTo>
                </a:path>
              </a:pathLst>
            </a:custGeom>
            <a:ln w="28575">
              <a:solidFill>
                <a:srgbClr val="FF645C"/>
              </a:solidFill>
            </a:ln>
          </p:spPr>
          <p:txBody>
            <a:bodyPr wrap="square" lIns="0" tIns="0" rIns="0" bIns="0" rtlCol="0"/>
            <a:lstStyle/>
            <a:p>
              <a:endParaRPr sz="1620"/>
            </a:p>
          </p:txBody>
        </p:sp>
      </p:grpSp>
      <p:sp>
        <p:nvSpPr>
          <p:cNvPr id="8" name="object 8"/>
          <p:cNvSpPr/>
          <p:nvPr/>
        </p:nvSpPr>
        <p:spPr>
          <a:xfrm>
            <a:off x="1714615" y="1624997"/>
            <a:ext cx="5097780" cy="0"/>
          </a:xfrm>
          <a:custGeom>
            <a:avLst/>
            <a:gdLst/>
            <a:ahLst/>
            <a:cxnLst/>
            <a:rect l="l" t="t" r="r" b="b"/>
            <a:pathLst>
              <a:path w="5664200">
                <a:moveTo>
                  <a:pt x="0" y="0"/>
                </a:moveTo>
                <a:lnTo>
                  <a:pt x="5663778" y="0"/>
                </a:lnTo>
              </a:path>
            </a:pathLst>
          </a:custGeom>
          <a:ln w="9525">
            <a:solidFill>
              <a:srgbClr val="E3E1E0"/>
            </a:solidFill>
          </a:ln>
        </p:spPr>
        <p:txBody>
          <a:bodyPr wrap="square" lIns="0" tIns="0" rIns="0" bIns="0" rtlCol="0"/>
          <a:lstStyle/>
          <a:p>
            <a:endParaRPr sz="1620"/>
          </a:p>
        </p:txBody>
      </p:sp>
      <p:sp>
        <p:nvSpPr>
          <p:cNvPr id="9" name="object 9"/>
          <p:cNvSpPr txBox="1"/>
          <p:nvPr/>
        </p:nvSpPr>
        <p:spPr>
          <a:xfrm>
            <a:off x="1385192" y="1008126"/>
            <a:ext cx="5909310" cy="689676"/>
          </a:xfrm>
          <a:prstGeom prst="rect">
            <a:avLst/>
          </a:prstGeom>
        </p:spPr>
        <p:txBody>
          <a:bodyPr vert="horz" wrap="square" lIns="0" tIns="11430" rIns="0" bIns="0" rtlCol="0">
            <a:spAutoFit/>
          </a:bodyPr>
          <a:lstStyle/>
          <a:p>
            <a:pPr marL="28575">
              <a:lnSpc>
                <a:spcPts val="1481"/>
              </a:lnSpc>
              <a:spcBef>
                <a:spcPts val="90"/>
              </a:spcBef>
            </a:pPr>
            <a:r>
              <a:rPr sz="1260" spc="-18" dirty="0">
                <a:solidFill>
                  <a:srgbClr val="3E3A39"/>
                </a:solidFill>
                <a:latin typeface="Arial MT"/>
                <a:cs typeface="Arial MT"/>
              </a:rPr>
              <a:t>Time </a:t>
            </a:r>
            <a:r>
              <a:rPr sz="1260" spc="-5" dirty="0">
                <a:solidFill>
                  <a:srgbClr val="3E3A39"/>
                </a:solidFill>
                <a:latin typeface="Arial MT"/>
                <a:cs typeface="Arial MT"/>
              </a:rPr>
              <a:t>series</a:t>
            </a:r>
            <a:r>
              <a:rPr sz="1260" spc="-18" dirty="0">
                <a:solidFill>
                  <a:srgbClr val="3E3A39"/>
                </a:solidFill>
                <a:latin typeface="Arial MT"/>
                <a:cs typeface="Arial MT"/>
              </a:rPr>
              <a:t> </a:t>
            </a:r>
            <a:r>
              <a:rPr sz="1260" spc="-5" dirty="0">
                <a:solidFill>
                  <a:srgbClr val="3E3A39"/>
                </a:solidFill>
                <a:latin typeface="Arial MT"/>
                <a:cs typeface="Arial MT"/>
              </a:rPr>
              <a:t>example</a:t>
            </a:r>
            <a:r>
              <a:rPr sz="1260" spc="-18" dirty="0">
                <a:solidFill>
                  <a:srgbClr val="3E3A39"/>
                </a:solidFill>
                <a:latin typeface="Arial MT"/>
                <a:cs typeface="Arial MT"/>
              </a:rPr>
              <a:t> </a:t>
            </a:r>
            <a:r>
              <a:rPr sz="1260" dirty="0">
                <a:solidFill>
                  <a:srgbClr val="3E3A39"/>
                </a:solidFill>
                <a:latin typeface="Arial MT"/>
                <a:cs typeface="Arial MT"/>
              </a:rPr>
              <a:t>2</a:t>
            </a:r>
            <a:endParaRPr sz="1260">
              <a:latin typeface="Arial MT"/>
              <a:cs typeface="Arial MT"/>
            </a:endParaRPr>
          </a:p>
          <a:p>
            <a:pPr marL="28575">
              <a:lnSpc>
                <a:spcPts val="1481"/>
              </a:lnSpc>
            </a:pPr>
            <a:r>
              <a:rPr sz="1260" spc="-5" dirty="0">
                <a:solidFill>
                  <a:srgbClr val="FFD800"/>
                </a:solidFill>
                <a:latin typeface="Arial MT"/>
                <a:cs typeface="Arial MT"/>
              </a:rPr>
              <a:t>Monthly carbon</a:t>
            </a:r>
            <a:r>
              <a:rPr sz="1260" dirty="0">
                <a:solidFill>
                  <a:srgbClr val="FFD800"/>
                </a:solidFill>
                <a:latin typeface="Arial MT"/>
                <a:cs typeface="Arial MT"/>
              </a:rPr>
              <a:t> </a:t>
            </a:r>
            <a:r>
              <a:rPr sz="1260" spc="-5" dirty="0">
                <a:solidFill>
                  <a:srgbClr val="FFD800"/>
                </a:solidFill>
                <a:latin typeface="Arial MT"/>
                <a:cs typeface="Arial MT"/>
              </a:rPr>
              <a:t>dioxide</a:t>
            </a:r>
            <a:r>
              <a:rPr sz="1260" dirty="0">
                <a:solidFill>
                  <a:srgbClr val="FFD800"/>
                </a:solidFill>
                <a:latin typeface="Arial MT"/>
                <a:cs typeface="Arial MT"/>
              </a:rPr>
              <a:t> </a:t>
            </a:r>
            <a:r>
              <a:rPr sz="1260" spc="-5" dirty="0">
                <a:solidFill>
                  <a:srgbClr val="FFD800"/>
                </a:solidFill>
                <a:latin typeface="Arial MT"/>
                <a:cs typeface="Arial MT"/>
              </a:rPr>
              <a:t>concentration</a:t>
            </a:r>
            <a:r>
              <a:rPr sz="1260" dirty="0">
                <a:solidFill>
                  <a:srgbClr val="FFD800"/>
                </a:solidFill>
                <a:latin typeface="Arial MT"/>
                <a:cs typeface="Arial MT"/>
              </a:rPr>
              <a:t> </a:t>
            </a:r>
            <a:r>
              <a:rPr sz="1260" spc="-5" dirty="0">
                <a:solidFill>
                  <a:srgbClr val="FFD800"/>
                </a:solidFill>
                <a:latin typeface="Arial MT"/>
                <a:cs typeface="Arial MT"/>
              </a:rPr>
              <a:t>(globally</a:t>
            </a:r>
            <a:r>
              <a:rPr sz="1260" dirty="0">
                <a:solidFill>
                  <a:srgbClr val="FFD800"/>
                </a:solidFill>
                <a:latin typeface="Arial MT"/>
                <a:cs typeface="Arial MT"/>
              </a:rPr>
              <a:t> </a:t>
            </a:r>
            <a:r>
              <a:rPr sz="1260" spc="-5" dirty="0">
                <a:solidFill>
                  <a:srgbClr val="FFD800"/>
                </a:solidFill>
                <a:latin typeface="Arial MT"/>
                <a:cs typeface="Arial MT"/>
              </a:rPr>
              <a:t>averaged</a:t>
            </a:r>
            <a:r>
              <a:rPr sz="1260" dirty="0">
                <a:solidFill>
                  <a:srgbClr val="FFD800"/>
                </a:solidFill>
                <a:latin typeface="Arial MT"/>
                <a:cs typeface="Arial MT"/>
              </a:rPr>
              <a:t> </a:t>
            </a:r>
            <a:r>
              <a:rPr sz="1260" spc="-5" dirty="0">
                <a:solidFill>
                  <a:srgbClr val="FFD800"/>
                </a:solidFill>
                <a:latin typeface="Arial MT"/>
                <a:cs typeface="Arial MT"/>
              </a:rPr>
              <a:t>over marine</a:t>
            </a:r>
            <a:r>
              <a:rPr sz="1260" dirty="0">
                <a:solidFill>
                  <a:srgbClr val="FFD800"/>
                </a:solidFill>
                <a:latin typeface="Arial MT"/>
                <a:cs typeface="Arial MT"/>
              </a:rPr>
              <a:t> </a:t>
            </a:r>
            <a:r>
              <a:rPr sz="1260" spc="-5" dirty="0">
                <a:solidFill>
                  <a:srgbClr val="FFD800"/>
                </a:solidFill>
                <a:latin typeface="Arial MT"/>
                <a:cs typeface="Arial MT"/>
              </a:rPr>
              <a:t>surface</a:t>
            </a:r>
            <a:r>
              <a:rPr sz="1260" dirty="0">
                <a:solidFill>
                  <a:srgbClr val="FFD800"/>
                </a:solidFill>
                <a:latin typeface="Arial MT"/>
                <a:cs typeface="Arial MT"/>
              </a:rPr>
              <a:t> </a:t>
            </a:r>
            <a:r>
              <a:rPr sz="1260" spc="-5" dirty="0">
                <a:solidFill>
                  <a:srgbClr val="FFD800"/>
                </a:solidFill>
                <a:latin typeface="Arial MT"/>
                <a:cs typeface="Arial MT"/>
              </a:rPr>
              <a:t>sites)</a:t>
            </a:r>
            <a:endParaRPr sz="1260">
              <a:latin typeface="Arial MT"/>
              <a:cs typeface="Arial MT"/>
            </a:endParaRPr>
          </a:p>
          <a:p>
            <a:pPr marL="11430">
              <a:spcBef>
                <a:spcPts val="1112"/>
              </a:spcBef>
            </a:pPr>
            <a:r>
              <a:rPr sz="990" spc="-14" dirty="0">
                <a:solidFill>
                  <a:srgbClr val="857D7B"/>
                </a:solidFill>
                <a:latin typeface="Arial MT"/>
                <a:cs typeface="Arial MT"/>
              </a:rPr>
              <a:t>410</a:t>
            </a:r>
            <a:endParaRPr sz="990">
              <a:latin typeface="Arial MT"/>
              <a:cs typeface="Arial MT"/>
            </a:endParaRPr>
          </a:p>
        </p:txBody>
      </p:sp>
      <p:graphicFrame>
        <p:nvGraphicFramePr>
          <p:cNvPr id="10" name="object 10"/>
          <p:cNvGraphicFramePr>
            <a:graphicFrameLocks noGrp="1"/>
          </p:cNvGraphicFramePr>
          <p:nvPr/>
        </p:nvGraphicFramePr>
        <p:xfrm>
          <a:off x="1710329" y="3812877"/>
          <a:ext cx="5081775" cy="449696"/>
        </p:xfrm>
        <a:graphic>
          <a:graphicData uri="http://schemas.openxmlformats.org/drawingml/2006/table">
            <a:tbl>
              <a:tblPr firstRow="1" bandRow="1">
                <a:tableStyleId>{2D5ABB26-0587-4C30-8999-92F81FD0307C}</a:tableStyleId>
              </a:tblPr>
              <a:tblGrid>
                <a:gridCol w="127445">
                  <a:extLst>
                    <a:ext uri="{9D8B030D-6E8A-4147-A177-3AD203B41FA5}">
                      <a16:colId xmlns:a16="http://schemas.microsoft.com/office/drawing/2014/main" val="20000"/>
                    </a:ext>
                  </a:extLst>
                </a:gridCol>
                <a:gridCol w="169736">
                  <a:extLst>
                    <a:ext uri="{9D8B030D-6E8A-4147-A177-3AD203B41FA5}">
                      <a16:colId xmlns:a16="http://schemas.microsoft.com/office/drawing/2014/main" val="20001"/>
                    </a:ext>
                  </a:extLst>
                </a:gridCol>
                <a:gridCol w="368618">
                  <a:extLst>
                    <a:ext uri="{9D8B030D-6E8A-4147-A177-3AD203B41FA5}">
                      <a16:colId xmlns:a16="http://schemas.microsoft.com/office/drawing/2014/main" val="20002"/>
                    </a:ext>
                  </a:extLst>
                </a:gridCol>
                <a:gridCol w="122873">
                  <a:extLst>
                    <a:ext uri="{9D8B030D-6E8A-4147-A177-3AD203B41FA5}">
                      <a16:colId xmlns:a16="http://schemas.microsoft.com/office/drawing/2014/main" val="20003"/>
                    </a:ext>
                  </a:extLst>
                </a:gridCol>
                <a:gridCol w="229742">
                  <a:extLst>
                    <a:ext uri="{9D8B030D-6E8A-4147-A177-3AD203B41FA5}">
                      <a16:colId xmlns:a16="http://schemas.microsoft.com/office/drawing/2014/main" val="20004"/>
                    </a:ext>
                  </a:extLst>
                </a:gridCol>
                <a:gridCol w="127445">
                  <a:extLst>
                    <a:ext uri="{9D8B030D-6E8A-4147-A177-3AD203B41FA5}">
                      <a16:colId xmlns:a16="http://schemas.microsoft.com/office/drawing/2014/main" val="20005"/>
                    </a:ext>
                  </a:extLst>
                </a:gridCol>
                <a:gridCol w="169735">
                  <a:extLst>
                    <a:ext uri="{9D8B030D-6E8A-4147-A177-3AD203B41FA5}">
                      <a16:colId xmlns:a16="http://schemas.microsoft.com/office/drawing/2014/main" val="20006"/>
                    </a:ext>
                  </a:extLst>
                </a:gridCol>
                <a:gridCol w="368618">
                  <a:extLst>
                    <a:ext uri="{9D8B030D-6E8A-4147-A177-3AD203B41FA5}">
                      <a16:colId xmlns:a16="http://schemas.microsoft.com/office/drawing/2014/main" val="20007"/>
                    </a:ext>
                  </a:extLst>
                </a:gridCol>
                <a:gridCol w="122873">
                  <a:extLst>
                    <a:ext uri="{9D8B030D-6E8A-4147-A177-3AD203B41FA5}">
                      <a16:colId xmlns:a16="http://schemas.microsoft.com/office/drawing/2014/main" val="20008"/>
                    </a:ext>
                  </a:extLst>
                </a:gridCol>
                <a:gridCol w="230315">
                  <a:extLst>
                    <a:ext uri="{9D8B030D-6E8A-4147-A177-3AD203B41FA5}">
                      <a16:colId xmlns:a16="http://schemas.microsoft.com/office/drawing/2014/main" val="20009"/>
                    </a:ext>
                  </a:extLst>
                </a:gridCol>
                <a:gridCol w="125730">
                  <a:extLst>
                    <a:ext uri="{9D8B030D-6E8A-4147-A177-3AD203B41FA5}">
                      <a16:colId xmlns:a16="http://schemas.microsoft.com/office/drawing/2014/main" val="20010"/>
                    </a:ext>
                  </a:extLst>
                </a:gridCol>
                <a:gridCol w="169164">
                  <a:extLst>
                    <a:ext uri="{9D8B030D-6E8A-4147-A177-3AD203B41FA5}">
                      <a16:colId xmlns:a16="http://schemas.microsoft.com/office/drawing/2014/main" val="20011"/>
                    </a:ext>
                  </a:extLst>
                </a:gridCol>
                <a:gridCol w="368045">
                  <a:extLst>
                    <a:ext uri="{9D8B030D-6E8A-4147-A177-3AD203B41FA5}">
                      <a16:colId xmlns:a16="http://schemas.microsoft.com/office/drawing/2014/main" val="20012"/>
                    </a:ext>
                  </a:extLst>
                </a:gridCol>
                <a:gridCol w="122300">
                  <a:extLst>
                    <a:ext uri="{9D8B030D-6E8A-4147-A177-3AD203B41FA5}">
                      <a16:colId xmlns:a16="http://schemas.microsoft.com/office/drawing/2014/main" val="20013"/>
                    </a:ext>
                  </a:extLst>
                </a:gridCol>
                <a:gridCol w="228028">
                  <a:extLst>
                    <a:ext uri="{9D8B030D-6E8A-4147-A177-3AD203B41FA5}">
                      <a16:colId xmlns:a16="http://schemas.microsoft.com/office/drawing/2014/main" val="20014"/>
                    </a:ext>
                  </a:extLst>
                </a:gridCol>
                <a:gridCol w="127444">
                  <a:extLst>
                    <a:ext uri="{9D8B030D-6E8A-4147-A177-3AD203B41FA5}">
                      <a16:colId xmlns:a16="http://schemas.microsoft.com/office/drawing/2014/main" val="20015"/>
                    </a:ext>
                  </a:extLst>
                </a:gridCol>
                <a:gridCol w="169164">
                  <a:extLst>
                    <a:ext uri="{9D8B030D-6E8A-4147-A177-3AD203B41FA5}">
                      <a16:colId xmlns:a16="http://schemas.microsoft.com/office/drawing/2014/main" val="20016"/>
                    </a:ext>
                  </a:extLst>
                </a:gridCol>
                <a:gridCol w="368045">
                  <a:extLst>
                    <a:ext uri="{9D8B030D-6E8A-4147-A177-3AD203B41FA5}">
                      <a16:colId xmlns:a16="http://schemas.microsoft.com/office/drawing/2014/main" val="20017"/>
                    </a:ext>
                  </a:extLst>
                </a:gridCol>
                <a:gridCol w="122300">
                  <a:extLst>
                    <a:ext uri="{9D8B030D-6E8A-4147-A177-3AD203B41FA5}">
                      <a16:colId xmlns:a16="http://schemas.microsoft.com/office/drawing/2014/main" val="20018"/>
                    </a:ext>
                  </a:extLst>
                </a:gridCol>
                <a:gridCol w="229172">
                  <a:extLst>
                    <a:ext uri="{9D8B030D-6E8A-4147-A177-3AD203B41FA5}">
                      <a16:colId xmlns:a16="http://schemas.microsoft.com/office/drawing/2014/main" val="20019"/>
                    </a:ext>
                  </a:extLst>
                </a:gridCol>
                <a:gridCol w="126302">
                  <a:extLst>
                    <a:ext uri="{9D8B030D-6E8A-4147-A177-3AD203B41FA5}">
                      <a16:colId xmlns:a16="http://schemas.microsoft.com/office/drawing/2014/main" val="20020"/>
                    </a:ext>
                  </a:extLst>
                </a:gridCol>
                <a:gridCol w="169164">
                  <a:extLst>
                    <a:ext uri="{9D8B030D-6E8A-4147-A177-3AD203B41FA5}">
                      <a16:colId xmlns:a16="http://schemas.microsoft.com/office/drawing/2014/main" val="20021"/>
                    </a:ext>
                  </a:extLst>
                </a:gridCol>
                <a:gridCol w="368045">
                  <a:extLst>
                    <a:ext uri="{9D8B030D-6E8A-4147-A177-3AD203B41FA5}">
                      <a16:colId xmlns:a16="http://schemas.microsoft.com/office/drawing/2014/main" val="20022"/>
                    </a:ext>
                  </a:extLst>
                </a:gridCol>
                <a:gridCol w="122300">
                  <a:extLst>
                    <a:ext uri="{9D8B030D-6E8A-4147-A177-3AD203B41FA5}">
                      <a16:colId xmlns:a16="http://schemas.microsoft.com/office/drawing/2014/main" val="20023"/>
                    </a:ext>
                  </a:extLst>
                </a:gridCol>
                <a:gridCol w="229172">
                  <a:extLst>
                    <a:ext uri="{9D8B030D-6E8A-4147-A177-3AD203B41FA5}">
                      <a16:colId xmlns:a16="http://schemas.microsoft.com/office/drawing/2014/main" val="20024"/>
                    </a:ext>
                  </a:extLst>
                </a:gridCol>
              </a:tblGrid>
              <a:tr h="259534">
                <a:tc>
                  <a:txBody>
                    <a:bodyPr/>
                    <a:lstStyle/>
                    <a:p>
                      <a:pPr marL="8255">
                        <a:lnSpc>
                          <a:spcPct val="100000"/>
                        </a:lnSpc>
                        <a:spcBef>
                          <a:spcPts val="565"/>
                        </a:spcBef>
                      </a:pPr>
                      <a:r>
                        <a:rPr sz="1000" dirty="0">
                          <a:solidFill>
                            <a:srgbClr val="857D7B"/>
                          </a:solidFill>
                          <a:latin typeface="Arial MT"/>
                          <a:cs typeface="Arial MT"/>
                        </a:rPr>
                        <a:t>1</a:t>
                      </a:r>
                      <a:endParaRPr sz="1000">
                        <a:latin typeface="Arial MT"/>
                        <a:cs typeface="Arial MT"/>
                      </a:endParaRPr>
                    </a:p>
                  </a:txBody>
                  <a:tcPr marL="0" marR="0" marT="64580" marB="0">
                    <a:lnL w="12700">
                      <a:solidFill>
                        <a:srgbClr val="E3E1E0"/>
                      </a:solidFill>
                      <a:prstDash val="solid"/>
                    </a:lnL>
                    <a:lnT w="12700">
                      <a:solidFill>
                        <a:srgbClr val="E3E1E0"/>
                      </a:solidFill>
                      <a:prstDash val="solid"/>
                    </a:lnT>
                  </a:tcPr>
                </a:tc>
                <a:tc>
                  <a:txBody>
                    <a:bodyPr/>
                    <a:lstStyle/>
                    <a:p>
                      <a:pPr marL="55244">
                        <a:lnSpc>
                          <a:spcPct val="100000"/>
                        </a:lnSpc>
                        <a:spcBef>
                          <a:spcPts val="565"/>
                        </a:spcBef>
                      </a:pPr>
                      <a:r>
                        <a:rPr sz="1000" dirty="0">
                          <a:solidFill>
                            <a:srgbClr val="857D7B"/>
                          </a:solidFill>
                          <a:latin typeface="Arial MT"/>
                          <a:cs typeface="Arial MT"/>
                        </a:rPr>
                        <a:t>3</a:t>
                      </a:r>
                      <a:endParaRPr sz="1000">
                        <a:latin typeface="Arial MT"/>
                        <a:cs typeface="Arial MT"/>
                      </a:endParaRPr>
                    </a:p>
                  </a:txBody>
                  <a:tcPr marL="0" marR="0" marT="64580" marB="0">
                    <a:lnT w="12700">
                      <a:solidFill>
                        <a:srgbClr val="E3E1E0"/>
                      </a:solidFill>
                      <a:prstDash val="solid"/>
                    </a:lnT>
                  </a:tcPr>
                </a:tc>
                <a:tc>
                  <a:txBody>
                    <a:bodyPr/>
                    <a:lstStyle/>
                    <a:p>
                      <a:pPr marL="55244">
                        <a:lnSpc>
                          <a:spcPct val="100000"/>
                        </a:lnSpc>
                        <a:spcBef>
                          <a:spcPts val="565"/>
                        </a:spcBef>
                      </a:pPr>
                      <a:r>
                        <a:rPr sz="1000" dirty="0">
                          <a:solidFill>
                            <a:srgbClr val="857D7B"/>
                          </a:solidFill>
                          <a:latin typeface="Arial MT"/>
                          <a:cs typeface="Arial MT"/>
                        </a:rPr>
                        <a:t>5</a:t>
                      </a:r>
                      <a:r>
                        <a:rPr sz="1000" spc="495" dirty="0">
                          <a:solidFill>
                            <a:srgbClr val="857D7B"/>
                          </a:solidFill>
                          <a:latin typeface="Arial MT"/>
                          <a:cs typeface="Arial MT"/>
                        </a:rPr>
                        <a:t> </a:t>
                      </a:r>
                      <a:r>
                        <a:rPr sz="1000" dirty="0">
                          <a:solidFill>
                            <a:srgbClr val="857D7B"/>
                          </a:solidFill>
                          <a:latin typeface="Arial MT"/>
                          <a:cs typeface="Arial MT"/>
                        </a:rPr>
                        <a:t>7</a:t>
                      </a:r>
                      <a:endParaRPr sz="1000">
                        <a:latin typeface="Arial MT"/>
                        <a:cs typeface="Arial MT"/>
                      </a:endParaRPr>
                    </a:p>
                  </a:txBody>
                  <a:tcPr marL="0" marR="0" marT="64580" marB="0">
                    <a:lnT w="12700">
                      <a:solidFill>
                        <a:srgbClr val="E3E1E0"/>
                      </a:solidFill>
                      <a:prstDash val="solid"/>
                    </a:lnT>
                  </a:tcPr>
                </a:tc>
                <a:tc>
                  <a:txBody>
                    <a:bodyPr/>
                    <a:lstStyle/>
                    <a:p>
                      <a:pPr marL="22860">
                        <a:lnSpc>
                          <a:spcPct val="100000"/>
                        </a:lnSpc>
                        <a:spcBef>
                          <a:spcPts val="565"/>
                        </a:spcBef>
                      </a:pPr>
                      <a:r>
                        <a:rPr sz="1000" dirty="0">
                          <a:solidFill>
                            <a:srgbClr val="857D7B"/>
                          </a:solidFill>
                          <a:latin typeface="Arial MT"/>
                          <a:cs typeface="Arial MT"/>
                        </a:rPr>
                        <a:t>9</a:t>
                      </a:r>
                      <a:endParaRPr sz="1000">
                        <a:latin typeface="Arial MT"/>
                        <a:cs typeface="Arial MT"/>
                      </a:endParaRPr>
                    </a:p>
                  </a:txBody>
                  <a:tcPr marL="0" marR="0" marT="64580" marB="0">
                    <a:lnT w="12700">
                      <a:solidFill>
                        <a:srgbClr val="E3E1E0"/>
                      </a:solidFill>
                      <a:prstDash val="solid"/>
                    </a:lnT>
                  </a:tcPr>
                </a:tc>
                <a:tc>
                  <a:txBody>
                    <a:bodyPr/>
                    <a:lstStyle/>
                    <a:p>
                      <a:pPr marL="35560">
                        <a:lnSpc>
                          <a:spcPct val="100000"/>
                        </a:lnSpc>
                        <a:spcBef>
                          <a:spcPts val="565"/>
                        </a:spcBef>
                      </a:pPr>
                      <a:r>
                        <a:rPr sz="1000" spc="-15" dirty="0">
                          <a:solidFill>
                            <a:srgbClr val="857D7B"/>
                          </a:solidFill>
                          <a:latin typeface="Arial MT"/>
                          <a:cs typeface="Arial MT"/>
                        </a:rPr>
                        <a:t>11</a:t>
                      </a:r>
                      <a:endParaRPr sz="1000">
                        <a:latin typeface="Arial MT"/>
                        <a:cs typeface="Arial MT"/>
                      </a:endParaRPr>
                    </a:p>
                  </a:txBody>
                  <a:tcPr marL="0" marR="0" marT="64580" marB="0">
                    <a:lnR w="12700">
                      <a:solidFill>
                        <a:srgbClr val="E3E1E0"/>
                      </a:solidFill>
                      <a:prstDash val="solid"/>
                    </a:lnR>
                    <a:lnT w="12700">
                      <a:solidFill>
                        <a:srgbClr val="E3E1E0"/>
                      </a:solidFill>
                      <a:prstDash val="solid"/>
                    </a:lnT>
                  </a:tcPr>
                </a:tc>
                <a:tc>
                  <a:txBody>
                    <a:bodyPr/>
                    <a:lstStyle/>
                    <a:p>
                      <a:pPr marL="8255">
                        <a:lnSpc>
                          <a:spcPct val="100000"/>
                        </a:lnSpc>
                        <a:spcBef>
                          <a:spcPts val="565"/>
                        </a:spcBef>
                      </a:pPr>
                      <a:r>
                        <a:rPr sz="1000" dirty="0">
                          <a:solidFill>
                            <a:srgbClr val="857D7B"/>
                          </a:solidFill>
                          <a:latin typeface="Arial MT"/>
                          <a:cs typeface="Arial MT"/>
                        </a:rPr>
                        <a:t>1</a:t>
                      </a:r>
                      <a:endParaRPr sz="1000">
                        <a:latin typeface="Arial MT"/>
                        <a:cs typeface="Arial MT"/>
                      </a:endParaRPr>
                    </a:p>
                  </a:txBody>
                  <a:tcPr marL="0" marR="0" marT="64580" marB="0">
                    <a:lnL w="12700">
                      <a:solidFill>
                        <a:srgbClr val="E3E1E0"/>
                      </a:solidFill>
                      <a:prstDash val="solid"/>
                    </a:lnL>
                    <a:lnT w="12700">
                      <a:solidFill>
                        <a:srgbClr val="E3E1E0"/>
                      </a:solidFill>
                      <a:prstDash val="solid"/>
                    </a:lnT>
                  </a:tcPr>
                </a:tc>
                <a:tc>
                  <a:txBody>
                    <a:bodyPr/>
                    <a:lstStyle/>
                    <a:p>
                      <a:pPr marL="55244">
                        <a:lnSpc>
                          <a:spcPct val="100000"/>
                        </a:lnSpc>
                        <a:spcBef>
                          <a:spcPts val="565"/>
                        </a:spcBef>
                      </a:pPr>
                      <a:r>
                        <a:rPr sz="1000" dirty="0">
                          <a:solidFill>
                            <a:srgbClr val="857D7B"/>
                          </a:solidFill>
                          <a:latin typeface="Arial MT"/>
                          <a:cs typeface="Arial MT"/>
                        </a:rPr>
                        <a:t>3</a:t>
                      </a:r>
                      <a:endParaRPr sz="1000">
                        <a:latin typeface="Arial MT"/>
                        <a:cs typeface="Arial MT"/>
                      </a:endParaRPr>
                    </a:p>
                  </a:txBody>
                  <a:tcPr marL="0" marR="0" marT="64580" marB="0">
                    <a:lnT w="12700">
                      <a:solidFill>
                        <a:srgbClr val="E3E1E0"/>
                      </a:solidFill>
                      <a:prstDash val="solid"/>
                    </a:lnT>
                  </a:tcPr>
                </a:tc>
                <a:tc>
                  <a:txBody>
                    <a:bodyPr/>
                    <a:lstStyle/>
                    <a:p>
                      <a:pPr marL="55244">
                        <a:lnSpc>
                          <a:spcPct val="100000"/>
                        </a:lnSpc>
                        <a:spcBef>
                          <a:spcPts val="565"/>
                        </a:spcBef>
                      </a:pPr>
                      <a:r>
                        <a:rPr sz="1000" dirty="0">
                          <a:solidFill>
                            <a:srgbClr val="857D7B"/>
                          </a:solidFill>
                          <a:latin typeface="Arial MT"/>
                          <a:cs typeface="Arial MT"/>
                        </a:rPr>
                        <a:t>5</a:t>
                      </a:r>
                      <a:r>
                        <a:rPr sz="1000" spc="495" dirty="0">
                          <a:solidFill>
                            <a:srgbClr val="857D7B"/>
                          </a:solidFill>
                          <a:latin typeface="Arial MT"/>
                          <a:cs typeface="Arial MT"/>
                        </a:rPr>
                        <a:t> </a:t>
                      </a:r>
                      <a:r>
                        <a:rPr sz="1000" dirty="0">
                          <a:solidFill>
                            <a:srgbClr val="857D7B"/>
                          </a:solidFill>
                          <a:latin typeface="Arial MT"/>
                          <a:cs typeface="Arial MT"/>
                        </a:rPr>
                        <a:t>7</a:t>
                      </a:r>
                      <a:endParaRPr sz="1000">
                        <a:latin typeface="Arial MT"/>
                        <a:cs typeface="Arial MT"/>
                      </a:endParaRPr>
                    </a:p>
                  </a:txBody>
                  <a:tcPr marL="0" marR="0" marT="64580" marB="0">
                    <a:lnT w="12700">
                      <a:solidFill>
                        <a:srgbClr val="E3E1E0"/>
                      </a:solidFill>
                      <a:prstDash val="solid"/>
                    </a:lnT>
                  </a:tcPr>
                </a:tc>
                <a:tc>
                  <a:txBody>
                    <a:bodyPr/>
                    <a:lstStyle/>
                    <a:p>
                      <a:pPr marL="22860">
                        <a:lnSpc>
                          <a:spcPct val="100000"/>
                        </a:lnSpc>
                        <a:spcBef>
                          <a:spcPts val="565"/>
                        </a:spcBef>
                      </a:pPr>
                      <a:r>
                        <a:rPr sz="1000" dirty="0">
                          <a:solidFill>
                            <a:srgbClr val="857D7B"/>
                          </a:solidFill>
                          <a:latin typeface="Arial MT"/>
                          <a:cs typeface="Arial MT"/>
                        </a:rPr>
                        <a:t>9</a:t>
                      </a:r>
                      <a:endParaRPr sz="1000">
                        <a:latin typeface="Arial MT"/>
                        <a:cs typeface="Arial MT"/>
                      </a:endParaRPr>
                    </a:p>
                  </a:txBody>
                  <a:tcPr marL="0" marR="0" marT="64580" marB="0">
                    <a:lnT w="12700">
                      <a:solidFill>
                        <a:srgbClr val="E3E1E0"/>
                      </a:solidFill>
                      <a:prstDash val="solid"/>
                    </a:lnT>
                  </a:tcPr>
                </a:tc>
                <a:tc>
                  <a:txBody>
                    <a:bodyPr/>
                    <a:lstStyle/>
                    <a:p>
                      <a:pPr marL="35560">
                        <a:lnSpc>
                          <a:spcPct val="100000"/>
                        </a:lnSpc>
                        <a:spcBef>
                          <a:spcPts val="565"/>
                        </a:spcBef>
                      </a:pPr>
                      <a:r>
                        <a:rPr sz="1000" spc="-15" dirty="0">
                          <a:solidFill>
                            <a:srgbClr val="857D7B"/>
                          </a:solidFill>
                          <a:latin typeface="Arial MT"/>
                          <a:cs typeface="Arial MT"/>
                        </a:rPr>
                        <a:t>11</a:t>
                      </a:r>
                      <a:endParaRPr sz="1000">
                        <a:latin typeface="Arial MT"/>
                        <a:cs typeface="Arial MT"/>
                      </a:endParaRPr>
                    </a:p>
                  </a:txBody>
                  <a:tcPr marL="0" marR="0" marT="64580" marB="0">
                    <a:lnR w="12700">
                      <a:solidFill>
                        <a:srgbClr val="E3E1E0"/>
                      </a:solidFill>
                      <a:prstDash val="solid"/>
                    </a:lnR>
                    <a:lnT w="12700">
                      <a:solidFill>
                        <a:srgbClr val="E3E1E0"/>
                      </a:solidFill>
                      <a:prstDash val="solid"/>
                    </a:lnT>
                  </a:tcPr>
                </a:tc>
                <a:tc>
                  <a:txBody>
                    <a:bodyPr/>
                    <a:lstStyle/>
                    <a:p>
                      <a:pPr marL="6985">
                        <a:lnSpc>
                          <a:spcPct val="100000"/>
                        </a:lnSpc>
                        <a:spcBef>
                          <a:spcPts val="565"/>
                        </a:spcBef>
                      </a:pPr>
                      <a:r>
                        <a:rPr sz="1000" dirty="0">
                          <a:solidFill>
                            <a:srgbClr val="857D7B"/>
                          </a:solidFill>
                          <a:latin typeface="Arial MT"/>
                          <a:cs typeface="Arial MT"/>
                        </a:rPr>
                        <a:t>1</a:t>
                      </a:r>
                      <a:endParaRPr sz="1000">
                        <a:latin typeface="Arial MT"/>
                        <a:cs typeface="Arial MT"/>
                      </a:endParaRPr>
                    </a:p>
                  </a:txBody>
                  <a:tcPr marL="0" marR="0" marT="64580" marB="0">
                    <a:lnL w="12700">
                      <a:solidFill>
                        <a:srgbClr val="E3E1E0"/>
                      </a:solidFill>
                      <a:prstDash val="solid"/>
                    </a:lnL>
                    <a:lnT w="12700">
                      <a:solidFill>
                        <a:srgbClr val="E3E1E0"/>
                      </a:solidFill>
                      <a:prstDash val="solid"/>
                    </a:lnT>
                  </a:tcPr>
                </a:tc>
                <a:tc>
                  <a:txBody>
                    <a:bodyPr/>
                    <a:lstStyle/>
                    <a:p>
                      <a:pPr marL="55244">
                        <a:lnSpc>
                          <a:spcPct val="100000"/>
                        </a:lnSpc>
                        <a:spcBef>
                          <a:spcPts val="565"/>
                        </a:spcBef>
                      </a:pPr>
                      <a:r>
                        <a:rPr sz="1000" dirty="0">
                          <a:solidFill>
                            <a:srgbClr val="857D7B"/>
                          </a:solidFill>
                          <a:latin typeface="Arial MT"/>
                          <a:cs typeface="Arial MT"/>
                        </a:rPr>
                        <a:t>3</a:t>
                      </a:r>
                      <a:endParaRPr sz="1000">
                        <a:latin typeface="Arial MT"/>
                        <a:cs typeface="Arial MT"/>
                      </a:endParaRPr>
                    </a:p>
                  </a:txBody>
                  <a:tcPr marL="0" marR="0" marT="64580" marB="0">
                    <a:lnT w="12700">
                      <a:solidFill>
                        <a:srgbClr val="E3E1E0"/>
                      </a:solidFill>
                      <a:prstDash val="solid"/>
                    </a:lnT>
                  </a:tcPr>
                </a:tc>
                <a:tc>
                  <a:txBody>
                    <a:bodyPr/>
                    <a:lstStyle/>
                    <a:p>
                      <a:pPr marL="55244">
                        <a:lnSpc>
                          <a:spcPct val="100000"/>
                        </a:lnSpc>
                        <a:spcBef>
                          <a:spcPts val="565"/>
                        </a:spcBef>
                      </a:pPr>
                      <a:r>
                        <a:rPr sz="1000" dirty="0">
                          <a:solidFill>
                            <a:srgbClr val="857D7B"/>
                          </a:solidFill>
                          <a:latin typeface="Arial MT"/>
                          <a:cs typeface="Arial MT"/>
                        </a:rPr>
                        <a:t>5</a:t>
                      </a:r>
                      <a:r>
                        <a:rPr sz="1000" spc="495" dirty="0">
                          <a:solidFill>
                            <a:srgbClr val="857D7B"/>
                          </a:solidFill>
                          <a:latin typeface="Arial MT"/>
                          <a:cs typeface="Arial MT"/>
                        </a:rPr>
                        <a:t> </a:t>
                      </a:r>
                      <a:r>
                        <a:rPr sz="1000" dirty="0">
                          <a:solidFill>
                            <a:srgbClr val="857D7B"/>
                          </a:solidFill>
                          <a:latin typeface="Arial MT"/>
                          <a:cs typeface="Arial MT"/>
                        </a:rPr>
                        <a:t>7</a:t>
                      </a:r>
                      <a:endParaRPr sz="1000">
                        <a:latin typeface="Arial MT"/>
                        <a:cs typeface="Arial MT"/>
                      </a:endParaRPr>
                    </a:p>
                  </a:txBody>
                  <a:tcPr marL="0" marR="0" marT="64580" marB="0">
                    <a:lnT w="12700">
                      <a:solidFill>
                        <a:srgbClr val="E3E1E0"/>
                      </a:solidFill>
                      <a:prstDash val="solid"/>
                    </a:lnT>
                  </a:tcPr>
                </a:tc>
                <a:tc>
                  <a:txBody>
                    <a:bodyPr/>
                    <a:lstStyle/>
                    <a:p>
                      <a:pPr marL="22860">
                        <a:lnSpc>
                          <a:spcPct val="100000"/>
                        </a:lnSpc>
                        <a:spcBef>
                          <a:spcPts val="565"/>
                        </a:spcBef>
                      </a:pPr>
                      <a:r>
                        <a:rPr sz="1000" dirty="0">
                          <a:solidFill>
                            <a:srgbClr val="857D7B"/>
                          </a:solidFill>
                          <a:latin typeface="Arial MT"/>
                          <a:cs typeface="Arial MT"/>
                        </a:rPr>
                        <a:t>9</a:t>
                      </a:r>
                      <a:endParaRPr sz="1000">
                        <a:latin typeface="Arial MT"/>
                        <a:cs typeface="Arial MT"/>
                      </a:endParaRPr>
                    </a:p>
                  </a:txBody>
                  <a:tcPr marL="0" marR="0" marT="64580" marB="0">
                    <a:lnT w="12700">
                      <a:solidFill>
                        <a:srgbClr val="E3E1E0"/>
                      </a:solidFill>
                      <a:prstDash val="solid"/>
                    </a:lnT>
                  </a:tcPr>
                </a:tc>
                <a:tc>
                  <a:txBody>
                    <a:bodyPr/>
                    <a:lstStyle/>
                    <a:p>
                      <a:pPr marL="35560">
                        <a:lnSpc>
                          <a:spcPct val="100000"/>
                        </a:lnSpc>
                        <a:spcBef>
                          <a:spcPts val="565"/>
                        </a:spcBef>
                      </a:pPr>
                      <a:r>
                        <a:rPr sz="1000" spc="-15" dirty="0">
                          <a:solidFill>
                            <a:srgbClr val="857D7B"/>
                          </a:solidFill>
                          <a:latin typeface="Arial MT"/>
                          <a:cs typeface="Arial MT"/>
                        </a:rPr>
                        <a:t>11</a:t>
                      </a:r>
                      <a:endParaRPr sz="1000">
                        <a:latin typeface="Arial MT"/>
                        <a:cs typeface="Arial MT"/>
                      </a:endParaRPr>
                    </a:p>
                  </a:txBody>
                  <a:tcPr marL="0" marR="0" marT="64580" marB="0">
                    <a:lnR w="12700">
                      <a:solidFill>
                        <a:srgbClr val="E3E1E0"/>
                      </a:solidFill>
                      <a:prstDash val="solid"/>
                    </a:lnR>
                    <a:lnT w="12700">
                      <a:solidFill>
                        <a:srgbClr val="E3E1E0"/>
                      </a:solidFill>
                      <a:prstDash val="solid"/>
                    </a:lnT>
                  </a:tcPr>
                </a:tc>
                <a:tc>
                  <a:txBody>
                    <a:bodyPr/>
                    <a:lstStyle/>
                    <a:p>
                      <a:pPr marL="8890">
                        <a:lnSpc>
                          <a:spcPct val="100000"/>
                        </a:lnSpc>
                        <a:spcBef>
                          <a:spcPts val="565"/>
                        </a:spcBef>
                      </a:pPr>
                      <a:r>
                        <a:rPr sz="1000" dirty="0">
                          <a:solidFill>
                            <a:srgbClr val="857D7B"/>
                          </a:solidFill>
                          <a:latin typeface="Arial MT"/>
                          <a:cs typeface="Arial MT"/>
                        </a:rPr>
                        <a:t>1</a:t>
                      </a:r>
                      <a:endParaRPr sz="1000">
                        <a:latin typeface="Arial MT"/>
                        <a:cs typeface="Arial MT"/>
                      </a:endParaRPr>
                    </a:p>
                  </a:txBody>
                  <a:tcPr marL="0" marR="0" marT="64580" marB="0">
                    <a:lnL w="12700">
                      <a:solidFill>
                        <a:srgbClr val="E3E1E0"/>
                      </a:solidFill>
                      <a:prstDash val="solid"/>
                    </a:lnL>
                    <a:lnT w="12700">
                      <a:solidFill>
                        <a:srgbClr val="E3E1E0"/>
                      </a:solidFill>
                      <a:prstDash val="solid"/>
                    </a:lnT>
                  </a:tcPr>
                </a:tc>
                <a:tc>
                  <a:txBody>
                    <a:bodyPr/>
                    <a:lstStyle/>
                    <a:p>
                      <a:pPr marL="55244">
                        <a:lnSpc>
                          <a:spcPct val="100000"/>
                        </a:lnSpc>
                        <a:spcBef>
                          <a:spcPts val="565"/>
                        </a:spcBef>
                      </a:pPr>
                      <a:r>
                        <a:rPr sz="1000" dirty="0">
                          <a:solidFill>
                            <a:srgbClr val="857D7B"/>
                          </a:solidFill>
                          <a:latin typeface="Arial MT"/>
                          <a:cs typeface="Arial MT"/>
                        </a:rPr>
                        <a:t>3</a:t>
                      </a:r>
                      <a:endParaRPr sz="1000">
                        <a:latin typeface="Arial MT"/>
                        <a:cs typeface="Arial MT"/>
                      </a:endParaRPr>
                    </a:p>
                  </a:txBody>
                  <a:tcPr marL="0" marR="0" marT="64580" marB="0">
                    <a:lnT w="12700">
                      <a:solidFill>
                        <a:srgbClr val="E3E1E0"/>
                      </a:solidFill>
                      <a:prstDash val="solid"/>
                    </a:lnT>
                  </a:tcPr>
                </a:tc>
                <a:tc>
                  <a:txBody>
                    <a:bodyPr/>
                    <a:lstStyle/>
                    <a:p>
                      <a:pPr marR="24765" algn="ctr">
                        <a:lnSpc>
                          <a:spcPct val="100000"/>
                        </a:lnSpc>
                        <a:spcBef>
                          <a:spcPts val="565"/>
                        </a:spcBef>
                      </a:pPr>
                      <a:r>
                        <a:rPr sz="1000" dirty="0">
                          <a:solidFill>
                            <a:srgbClr val="857D7B"/>
                          </a:solidFill>
                          <a:latin typeface="Arial MT"/>
                          <a:cs typeface="Arial MT"/>
                        </a:rPr>
                        <a:t>5</a:t>
                      </a:r>
                      <a:r>
                        <a:rPr sz="1000" spc="495" dirty="0">
                          <a:solidFill>
                            <a:srgbClr val="857D7B"/>
                          </a:solidFill>
                          <a:latin typeface="Arial MT"/>
                          <a:cs typeface="Arial MT"/>
                        </a:rPr>
                        <a:t> </a:t>
                      </a:r>
                      <a:r>
                        <a:rPr sz="1000" dirty="0">
                          <a:solidFill>
                            <a:srgbClr val="857D7B"/>
                          </a:solidFill>
                          <a:latin typeface="Arial MT"/>
                          <a:cs typeface="Arial MT"/>
                        </a:rPr>
                        <a:t>7</a:t>
                      </a:r>
                      <a:endParaRPr sz="1000">
                        <a:latin typeface="Arial MT"/>
                        <a:cs typeface="Arial MT"/>
                      </a:endParaRPr>
                    </a:p>
                  </a:txBody>
                  <a:tcPr marL="0" marR="0" marT="64580" marB="0">
                    <a:lnT w="12700">
                      <a:solidFill>
                        <a:srgbClr val="E3E1E0"/>
                      </a:solidFill>
                      <a:prstDash val="solid"/>
                    </a:lnT>
                  </a:tcPr>
                </a:tc>
                <a:tc>
                  <a:txBody>
                    <a:bodyPr/>
                    <a:lstStyle/>
                    <a:p>
                      <a:pPr marL="22860">
                        <a:lnSpc>
                          <a:spcPct val="100000"/>
                        </a:lnSpc>
                        <a:spcBef>
                          <a:spcPts val="565"/>
                        </a:spcBef>
                      </a:pPr>
                      <a:r>
                        <a:rPr sz="1000" dirty="0">
                          <a:solidFill>
                            <a:srgbClr val="857D7B"/>
                          </a:solidFill>
                          <a:latin typeface="Arial MT"/>
                          <a:cs typeface="Arial MT"/>
                        </a:rPr>
                        <a:t>9</a:t>
                      </a:r>
                      <a:endParaRPr sz="1000">
                        <a:latin typeface="Arial MT"/>
                        <a:cs typeface="Arial MT"/>
                      </a:endParaRPr>
                    </a:p>
                  </a:txBody>
                  <a:tcPr marL="0" marR="0" marT="64580" marB="0">
                    <a:lnT w="12700">
                      <a:solidFill>
                        <a:srgbClr val="E3E1E0"/>
                      </a:solidFill>
                      <a:prstDash val="solid"/>
                    </a:lnT>
                  </a:tcPr>
                </a:tc>
                <a:tc>
                  <a:txBody>
                    <a:bodyPr/>
                    <a:lstStyle/>
                    <a:p>
                      <a:pPr marL="35560">
                        <a:lnSpc>
                          <a:spcPct val="100000"/>
                        </a:lnSpc>
                        <a:spcBef>
                          <a:spcPts val="565"/>
                        </a:spcBef>
                      </a:pPr>
                      <a:r>
                        <a:rPr sz="1000" spc="-15" dirty="0">
                          <a:solidFill>
                            <a:srgbClr val="857D7B"/>
                          </a:solidFill>
                          <a:latin typeface="Arial MT"/>
                          <a:cs typeface="Arial MT"/>
                        </a:rPr>
                        <a:t>11</a:t>
                      </a:r>
                      <a:endParaRPr sz="1000">
                        <a:latin typeface="Arial MT"/>
                        <a:cs typeface="Arial MT"/>
                      </a:endParaRPr>
                    </a:p>
                  </a:txBody>
                  <a:tcPr marL="0" marR="0" marT="64580" marB="0">
                    <a:lnR w="12700">
                      <a:solidFill>
                        <a:srgbClr val="E3E1E0"/>
                      </a:solidFill>
                      <a:prstDash val="solid"/>
                    </a:lnR>
                    <a:lnT w="12700">
                      <a:solidFill>
                        <a:srgbClr val="E3E1E0"/>
                      </a:solidFill>
                      <a:prstDash val="solid"/>
                    </a:lnT>
                  </a:tcPr>
                </a:tc>
                <a:tc>
                  <a:txBody>
                    <a:bodyPr/>
                    <a:lstStyle/>
                    <a:p>
                      <a:pPr marL="7620">
                        <a:lnSpc>
                          <a:spcPct val="100000"/>
                        </a:lnSpc>
                        <a:spcBef>
                          <a:spcPts val="565"/>
                        </a:spcBef>
                      </a:pPr>
                      <a:r>
                        <a:rPr sz="1000" dirty="0">
                          <a:solidFill>
                            <a:srgbClr val="857D7B"/>
                          </a:solidFill>
                          <a:latin typeface="Arial MT"/>
                          <a:cs typeface="Arial MT"/>
                        </a:rPr>
                        <a:t>1</a:t>
                      </a:r>
                      <a:endParaRPr sz="1000">
                        <a:latin typeface="Arial MT"/>
                        <a:cs typeface="Arial MT"/>
                      </a:endParaRPr>
                    </a:p>
                  </a:txBody>
                  <a:tcPr marL="0" marR="0" marT="64580" marB="0">
                    <a:lnL w="12700">
                      <a:solidFill>
                        <a:srgbClr val="E3E1E0"/>
                      </a:solidFill>
                      <a:prstDash val="solid"/>
                    </a:lnL>
                    <a:lnT w="12700">
                      <a:solidFill>
                        <a:srgbClr val="E3E1E0"/>
                      </a:solidFill>
                      <a:prstDash val="solid"/>
                    </a:lnT>
                  </a:tcPr>
                </a:tc>
                <a:tc>
                  <a:txBody>
                    <a:bodyPr/>
                    <a:lstStyle/>
                    <a:p>
                      <a:pPr marL="55244">
                        <a:lnSpc>
                          <a:spcPct val="100000"/>
                        </a:lnSpc>
                        <a:spcBef>
                          <a:spcPts val="565"/>
                        </a:spcBef>
                      </a:pPr>
                      <a:r>
                        <a:rPr sz="1000" dirty="0">
                          <a:solidFill>
                            <a:srgbClr val="857D7B"/>
                          </a:solidFill>
                          <a:latin typeface="Arial MT"/>
                          <a:cs typeface="Arial MT"/>
                        </a:rPr>
                        <a:t>3</a:t>
                      </a:r>
                      <a:endParaRPr sz="1000">
                        <a:latin typeface="Arial MT"/>
                        <a:cs typeface="Arial MT"/>
                      </a:endParaRPr>
                    </a:p>
                  </a:txBody>
                  <a:tcPr marL="0" marR="0" marT="64580" marB="0">
                    <a:lnT w="12700">
                      <a:solidFill>
                        <a:srgbClr val="E3E1E0"/>
                      </a:solidFill>
                      <a:prstDash val="solid"/>
                    </a:lnT>
                  </a:tcPr>
                </a:tc>
                <a:tc>
                  <a:txBody>
                    <a:bodyPr/>
                    <a:lstStyle/>
                    <a:p>
                      <a:pPr marL="55244">
                        <a:lnSpc>
                          <a:spcPct val="100000"/>
                        </a:lnSpc>
                        <a:spcBef>
                          <a:spcPts val="565"/>
                        </a:spcBef>
                      </a:pPr>
                      <a:r>
                        <a:rPr sz="1000" dirty="0">
                          <a:solidFill>
                            <a:srgbClr val="857D7B"/>
                          </a:solidFill>
                          <a:latin typeface="Arial MT"/>
                          <a:cs typeface="Arial MT"/>
                        </a:rPr>
                        <a:t>5</a:t>
                      </a:r>
                      <a:r>
                        <a:rPr sz="1000" spc="495" dirty="0">
                          <a:solidFill>
                            <a:srgbClr val="857D7B"/>
                          </a:solidFill>
                          <a:latin typeface="Arial MT"/>
                          <a:cs typeface="Arial MT"/>
                        </a:rPr>
                        <a:t> </a:t>
                      </a:r>
                      <a:r>
                        <a:rPr sz="1000" dirty="0">
                          <a:solidFill>
                            <a:srgbClr val="857D7B"/>
                          </a:solidFill>
                          <a:latin typeface="Arial MT"/>
                          <a:cs typeface="Arial MT"/>
                        </a:rPr>
                        <a:t>7</a:t>
                      </a:r>
                      <a:endParaRPr sz="1000">
                        <a:latin typeface="Arial MT"/>
                        <a:cs typeface="Arial MT"/>
                      </a:endParaRPr>
                    </a:p>
                  </a:txBody>
                  <a:tcPr marL="0" marR="0" marT="64580" marB="0">
                    <a:lnT w="12700">
                      <a:solidFill>
                        <a:srgbClr val="E3E1E0"/>
                      </a:solidFill>
                      <a:prstDash val="solid"/>
                    </a:lnT>
                  </a:tcPr>
                </a:tc>
                <a:tc>
                  <a:txBody>
                    <a:bodyPr/>
                    <a:lstStyle/>
                    <a:p>
                      <a:pPr marL="22860">
                        <a:lnSpc>
                          <a:spcPct val="100000"/>
                        </a:lnSpc>
                        <a:spcBef>
                          <a:spcPts val="565"/>
                        </a:spcBef>
                      </a:pPr>
                      <a:r>
                        <a:rPr sz="1000" dirty="0">
                          <a:solidFill>
                            <a:srgbClr val="857D7B"/>
                          </a:solidFill>
                          <a:latin typeface="Arial MT"/>
                          <a:cs typeface="Arial MT"/>
                        </a:rPr>
                        <a:t>9</a:t>
                      </a:r>
                      <a:endParaRPr sz="1000">
                        <a:latin typeface="Arial MT"/>
                        <a:cs typeface="Arial MT"/>
                      </a:endParaRPr>
                    </a:p>
                  </a:txBody>
                  <a:tcPr marL="0" marR="0" marT="64580" marB="0">
                    <a:lnT w="12700">
                      <a:solidFill>
                        <a:srgbClr val="E3E1E0"/>
                      </a:solidFill>
                      <a:prstDash val="solid"/>
                    </a:lnT>
                  </a:tcPr>
                </a:tc>
                <a:tc>
                  <a:txBody>
                    <a:bodyPr/>
                    <a:lstStyle/>
                    <a:p>
                      <a:pPr marL="35560">
                        <a:lnSpc>
                          <a:spcPct val="100000"/>
                        </a:lnSpc>
                        <a:spcBef>
                          <a:spcPts val="565"/>
                        </a:spcBef>
                      </a:pPr>
                      <a:r>
                        <a:rPr sz="1000" spc="-15" dirty="0">
                          <a:solidFill>
                            <a:srgbClr val="857D7B"/>
                          </a:solidFill>
                          <a:latin typeface="Arial MT"/>
                          <a:cs typeface="Arial MT"/>
                        </a:rPr>
                        <a:t>11</a:t>
                      </a:r>
                      <a:endParaRPr sz="1000">
                        <a:latin typeface="Arial MT"/>
                        <a:cs typeface="Arial MT"/>
                      </a:endParaRPr>
                    </a:p>
                  </a:txBody>
                  <a:tcPr marL="0" marR="0" marT="64580" marB="0">
                    <a:lnR w="12700">
                      <a:solidFill>
                        <a:srgbClr val="E3E1E0"/>
                      </a:solidFill>
                      <a:prstDash val="solid"/>
                    </a:lnR>
                    <a:lnT w="12700">
                      <a:solidFill>
                        <a:srgbClr val="E3E1E0"/>
                      </a:solidFill>
                      <a:prstDash val="solid"/>
                    </a:lnT>
                  </a:tcPr>
                </a:tc>
                <a:extLst>
                  <a:ext uri="{0D108BD9-81ED-4DB2-BD59-A6C34878D82A}">
                    <a16:rowId xmlns:a16="http://schemas.microsoft.com/office/drawing/2014/main" val="10000"/>
                  </a:ext>
                </a:extLst>
              </a:tr>
              <a:tr h="190162">
                <a:tc>
                  <a:txBody>
                    <a:bodyPr/>
                    <a:lstStyle/>
                    <a:p>
                      <a:pPr>
                        <a:lnSpc>
                          <a:spcPct val="100000"/>
                        </a:lnSpc>
                      </a:pPr>
                      <a:endParaRPr sz="1000">
                        <a:latin typeface="Times New Roman"/>
                        <a:cs typeface="Times New Roman"/>
                      </a:endParaRPr>
                    </a:p>
                  </a:txBody>
                  <a:tcPr marL="0" marR="0" marT="0" marB="0">
                    <a:lnL w="12700">
                      <a:solidFill>
                        <a:srgbClr val="E3E1E0"/>
                      </a:solidFill>
                      <a:prstDash val="solid"/>
                    </a:lnL>
                  </a:tcPr>
                </a:tc>
                <a:tc>
                  <a:txBody>
                    <a:bodyPr/>
                    <a:lstStyle/>
                    <a:p>
                      <a:pPr>
                        <a:lnSpc>
                          <a:spcPct val="100000"/>
                        </a:lnSpc>
                      </a:pPr>
                      <a:endParaRPr sz="1000">
                        <a:latin typeface="Times New Roman"/>
                        <a:cs typeface="Times New Roman"/>
                      </a:endParaRPr>
                    </a:p>
                  </a:txBody>
                  <a:tcPr marL="0" marR="0" marT="0" marB="0"/>
                </a:tc>
                <a:tc>
                  <a:txBody>
                    <a:bodyPr/>
                    <a:lstStyle/>
                    <a:p>
                      <a:pPr marL="80010">
                        <a:lnSpc>
                          <a:spcPts val="1300"/>
                        </a:lnSpc>
                        <a:spcBef>
                          <a:spcPts val="265"/>
                        </a:spcBef>
                      </a:pPr>
                      <a:r>
                        <a:rPr sz="1000" spc="-15" dirty="0">
                          <a:solidFill>
                            <a:srgbClr val="857D7B"/>
                          </a:solidFill>
                          <a:latin typeface="Arial MT"/>
                          <a:cs typeface="Arial MT"/>
                        </a:rPr>
                        <a:t>2012</a:t>
                      </a:r>
                      <a:endParaRPr sz="1000">
                        <a:latin typeface="Arial MT"/>
                        <a:cs typeface="Arial MT"/>
                      </a:endParaRPr>
                    </a:p>
                  </a:txBody>
                  <a:tcPr marL="0" marR="0" marT="30290" marB="0"/>
                </a:tc>
                <a:tc>
                  <a:txBody>
                    <a:bodyPr/>
                    <a:lstStyle/>
                    <a:p>
                      <a:pPr>
                        <a:lnSpc>
                          <a:spcPct val="100000"/>
                        </a:lnSpc>
                      </a:pPr>
                      <a:endParaRPr sz="1000">
                        <a:latin typeface="Times New Roman"/>
                        <a:cs typeface="Times New Roman"/>
                      </a:endParaRPr>
                    </a:p>
                  </a:txBody>
                  <a:tcPr marL="0" marR="0" marT="0" marB="0"/>
                </a:tc>
                <a:tc>
                  <a:txBody>
                    <a:bodyPr/>
                    <a:lstStyle/>
                    <a:p>
                      <a:pPr>
                        <a:lnSpc>
                          <a:spcPct val="100000"/>
                        </a:lnSpc>
                      </a:pPr>
                      <a:endParaRPr sz="1000">
                        <a:latin typeface="Times New Roman"/>
                        <a:cs typeface="Times New Roman"/>
                      </a:endParaRPr>
                    </a:p>
                  </a:txBody>
                  <a:tcPr marL="0" marR="0" marT="0" marB="0">
                    <a:lnR w="12700">
                      <a:solidFill>
                        <a:srgbClr val="E3E1E0"/>
                      </a:solidFill>
                      <a:prstDash val="solid"/>
                    </a:lnR>
                  </a:tcPr>
                </a:tc>
                <a:tc>
                  <a:txBody>
                    <a:bodyPr/>
                    <a:lstStyle/>
                    <a:p>
                      <a:pPr>
                        <a:lnSpc>
                          <a:spcPct val="100000"/>
                        </a:lnSpc>
                      </a:pPr>
                      <a:endParaRPr sz="1000">
                        <a:latin typeface="Times New Roman"/>
                        <a:cs typeface="Times New Roman"/>
                      </a:endParaRPr>
                    </a:p>
                  </a:txBody>
                  <a:tcPr marL="0" marR="0" marT="0" marB="0">
                    <a:lnL w="12700">
                      <a:solidFill>
                        <a:srgbClr val="E3E1E0"/>
                      </a:solidFill>
                      <a:prstDash val="solid"/>
                    </a:lnL>
                  </a:tcPr>
                </a:tc>
                <a:tc>
                  <a:txBody>
                    <a:bodyPr/>
                    <a:lstStyle/>
                    <a:p>
                      <a:pPr>
                        <a:lnSpc>
                          <a:spcPct val="100000"/>
                        </a:lnSpc>
                      </a:pPr>
                      <a:endParaRPr sz="1000">
                        <a:latin typeface="Times New Roman"/>
                        <a:cs typeface="Times New Roman"/>
                      </a:endParaRPr>
                    </a:p>
                  </a:txBody>
                  <a:tcPr marL="0" marR="0" marT="0" marB="0"/>
                </a:tc>
                <a:tc>
                  <a:txBody>
                    <a:bodyPr/>
                    <a:lstStyle/>
                    <a:p>
                      <a:pPr marL="80010">
                        <a:lnSpc>
                          <a:spcPts val="1300"/>
                        </a:lnSpc>
                        <a:spcBef>
                          <a:spcPts val="265"/>
                        </a:spcBef>
                      </a:pPr>
                      <a:r>
                        <a:rPr sz="1000" spc="-15" dirty="0">
                          <a:solidFill>
                            <a:srgbClr val="857D7B"/>
                          </a:solidFill>
                          <a:latin typeface="Arial MT"/>
                          <a:cs typeface="Arial MT"/>
                        </a:rPr>
                        <a:t>2013</a:t>
                      </a:r>
                      <a:endParaRPr sz="1000">
                        <a:latin typeface="Arial MT"/>
                        <a:cs typeface="Arial MT"/>
                      </a:endParaRPr>
                    </a:p>
                  </a:txBody>
                  <a:tcPr marL="0" marR="0" marT="30290" marB="0"/>
                </a:tc>
                <a:tc>
                  <a:txBody>
                    <a:bodyPr/>
                    <a:lstStyle/>
                    <a:p>
                      <a:pPr>
                        <a:lnSpc>
                          <a:spcPct val="100000"/>
                        </a:lnSpc>
                      </a:pPr>
                      <a:endParaRPr sz="1000">
                        <a:latin typeface="Times New Roman"/>
                        <a:cs typeface="Times New Roman"/>
                      </a:endParaRPr>
                    </a:p>
                  </a:txBody>
                  <a:tcPr marL="0" marR="0" marT="0" marB="0"/>
                </a:tc>
                <a:tc>
                  <a:txBody>
                    <a:bodyPr/>
                    <a:lstStyle/>
                    <a:p>
                      <a:pPr>
                        <a:lnSpc>
                          <a:spcPct val="100000"/>
                        </a:lnSpc>
                      </a:pPr>
                      <a:endParaRPr sz="1000">
                        <a:latin typeface="Times New Roman"/>
                        <a:cs typeface="Times New Roman"/>
                      </a:endParaRPr>
                    </a:p>
                  </a:txBody>
                  <a:tcPr marL="0" marR="0" marT="0" marB="0">
                    <a:lnR w="12700">
                      <a:solidFill>
                        <a:srgbClr val="E3E1E0"/>
                      </a:solidFill>
                      <a:prstDash val="solid"/>
                    </a:lnR>
                  </a:tcPr>
                </a:tc>
                <a:tc>
                  <a:txBody>
                    <a:bodyPr/>
                    <a:lstStyle/>
                    <a:p>
                      <a:pPr>
                        <a:lnSpc>
                          <a:spcPct val="100000"/>
                        </a:lnSpc>
                      </a:pPr>
                      <a:endParaRPr sz="1000">
                        <a:latin typeface="Times New Roman"/>
                        <a:cs typeface="Times New Roman"/>
                      </a:endParaRPr>
                    </a:p>
                  </a:txBody>
                  <a:tcPr marL="0" marR="0" marT="0" marB="0">
                    <a:lnL w="12700">
                      <a:solidFill>
                        <a:srgbClr val="E3E1E0"/>
                      </a:solidFill>
                      <a:prstDash val="solid"/>
                    </a:lnL>
                  </a:tcPr>
                </a:tc>
                <a:tc>
                  <a:txBody>
                    <a:bodyPr/>
                    <a:lstStyle/>
                    <a:p>
                      <a:pPr>
                        <a:lnSpc>
                          <a:spcPct val="100000"/>
                        </a:lnSpc>
                      </a:pPr>
                      <a:endParaRPr sz="1000">
                        <a:latin typeface="Times New Roman"/>
                        <a:cs typeface="Times New Roman"/>
                      </a:endParaRPr>
                    </a:p>
                  </a:txBody>
                  <a:tcPr marL="0" marR="0" marT="0" marB="0"/>
                </a:tc>
                <a:tc>
                  <a:txBody>
                    <a:bodyPr/>
                    <a:lstStyle/>
                    <a:p>
                      <a:pPr marL="80010">
                        <a:lnSpc>
                          <a:spcPts val="1300"/>
                        </a:lnSpc>
                        <a:spcBef>
                          <a:spcPts val="265"/>
                        </a:spcBef>
                      </a:pPr>
                      <a:r>
                        <a:rPr sz="1000" spc="-15" dirty="0">
                          <a:solidFill>
                            <a:srgbClr val="857D7B"/>
                          </a:solidFill>
                          <a:latin typeface="Arial MT"/>
                          <a:cs typeface="Arial MT"/>
                        </a:rPr>
                        <a:t>2014</a:t>
                      </a:r>
                      <a:endParaRPr sz="1000">
                        <a:latin typeface="Arial MT"/>
                        <a:cs typeface="Arial MT"/>
                      </a:endParaRPr>
                    </a:p>
                  </a:txBody>
                  <a:tcPr marL="0" marR="0" marT="30290" marB="0"/>
                </a:tc>
                <a:tc>
                  <a:txBody>
                    <a:bodyPr/>
                    <a:lstStyle/>
                    <a:p>
                      <a:pPr>
                        <a:lnSpc>
                          <a:spcPct val="100000"/>
                        </a:lnSpc>
                      </a:pPr>
                      <a:endParaRPr sz="1000">
                        <a:latin typeface="Times New Roman"/>
                        <a:cs typeface="Times New Roman"/>
                      </a:endParaRPr>
                    </a:p>
                  </a:txBody>
                  <a:tcPr marL="0" marR="0" marT="0" marB="0"/>
                </a:tc>
                <a:tc>
                  <a:txBody>
                    <a:bodyPr/>
                    <a:lstStyle/>
                    <a:p>
                      <a:pPr>
                        <a:lnSpc>
                          <a:spcPct val="100000"/>
                        </a:lnSpc>
                      </a:pPr>
                      <a:endParaRPr sz="1000">
                        <a:latin typeface="Times New Roman"/>
                        <a:cs typeface="Times New Roman"/>
                      </a:endParaRPr>
                    </a:p>
                  </a:txBody>
                  <a:tcPr marL="0" marR="0" marT="0" marB="0">
                    <a:lnR w="12700">
                      <a:solidFill>
                        <a:srgbClr val="E3E1E0"/>
                      </a:solidFill>
                      <a:prstDash val="solid"/>
                    </a:lnR>
                  </a:tcPr>
                </a:tc>
                <a:tc>
                  <a:txBody>
                    <a:bodyPr/>
                    <a:lstStyle/>
                    <a:p>
                      <a:pPr>
                        <a:lnSpc>
                          <a:spcPct val="100000"/>
                        </a:lnSpc>
                      </a:pPr>
                      <a:endParaRPr sz="1000">
                        <a:latin typeface="Times New Roman"/>
                        <a:cs typeface="Times New Roman"/>
                      </a:endParaRPr>
                    </a:p>
                  </a:txBody>
                  <a:tcPr marL="0" marR="0" marT="0" marB="0">
                    <a:lnL w="12700">
                      <a:solidFill>
                        <a:srgbClr val="E3E1E0"/>
                      </a:solidFill>
                      <a:prstDash val="solid"/>
                    </a:lnL>
                  </a:tcPr>
                </a:tc>
                <a:tc>
                  <a:txBody>
                    <a:bodyPr/>
                    <a:lstStyle/>
                    <a:p>
                      <a:pPr>
                        <a:lnSpc>
                          <a:spcPct val="100000"/>
                        </a:lnSpc>
                      </a:pPr>
                      <a:endParaRPr sz="1000">
                        <a:latin typeface="Times New Roman"/>
                        <a:cs typeface="Times New Roman"/>
                      </a:endParaRPr>
                    </a:p>
                  </a:txBody>
                  <a:tcPr marL="0" marR="0" marT="0" marB="0"/>
                </a:tc>
                <a:tc>
                  <a:txBody>
                    <a:bodyPr/>
                    <a:lstStyle/>
                    <a:p>
                      <a:pPr marL="55880" algn="ctr">
                        <a:lnSpc>
                          <a:spcPts val="1300"/>
                        </a:lnSpc>
                        <a:spcBef>
                          <a:spcPts val="265"/>
                        </a:spcBef>
                      </a:pPr>
                      <a:r>
                        <a:rPr sz="1000" spc="-15" dirty="0">
                          <a:solidFill>
                            <a:srgbClr val="857D7B"/>
                          </a:solidFill>
                          <a:latin typeface="Arial MT"/>
                          <a:cs typeface="Arial MT"/>
                        </a:rPr>
                        <a:t>2015</a:t>
                      </a:r>
                      <a:endParaRPr sz="1000">
                        <a:latin typeface="Arial MT"/>
                        <a:cs typeface="Arial MT"/>
                      </a:endParaRPr>
                    </a:p>
                  </a:txBody>
                  <a:tcPr marL="0" marR="0" marT="30290" marB="0"/>
                </a:tc>
                <a:tc>
                  <a:txBody>
                    <a:bodyPr/>
                    <a:lstStyle/>
                    <a:p>
                      <a:pPr>
                        <a:lnSpc>
                          <a:spcPct val="100000"/>
                        </a:lnSpc>
                      </a:pPr>
                      <a:endParaRPr sz="1000">
                        <a:latin typeface="Times New Roman"/>
                        <a:cs typeface="Times New Roman"/>
                      </a:endParaRPr>
                    </a:p>
                  </a:txBody>
                  <a:tcPr marL="0" marR="0" marT="0" marB="0"/>
                </a:tc>
                <a:tc>
                  <a:txBody>
                    <a:bodyPr/>
                    <a:lstStyle/>
                    <a:p>
                      <a:pPr>
                        <a:lnSpc>
                          <a:spcPct val="100000"/>
                        </a:lnSpc>
                      </a:pPr>
                      <a:endParaRPr sz="1000">
                        <a:latin typeface="Times New Roman"/>
                        <a:cs typeface="Times New Roman"/>
                      </a:endParaRPr>
                    </a:p>
                  </a:txBody>
                  <a:tcPr marL="0" marR="0" marT="0" marB="0">
                    <a:lnR w="12700">
                      <a:solidFill>
                        <a:srgbClr val="E3E1E0"/>
                      </a:solidFill>
                      <a:prstDash val="solid"/>
                    </a:lnR>
                  </a:tcPr>
                </a:tc>
                <a:tc>
                  <a:txBody>
                    <a:bodyPr/>
                    <a:lstStyle/>
                    <a:p>
                      <a:pPr>
                        <a:lnSpc>
                          <a:spcPct val="100000"/>
                        </a:lnSpc>
                      </a:pPr>
                      <a:endParaRPr sz="1000">
                        <a:latin typeface="Times New Roman"/>
                        <a:cs typeface="Times New Roman"/>
                      </a:endParaRPr>
                    </a:p>
                  </a:txBody>
                  <a:tcPr marL="0" marR="0" marT="0" marB="0">
                    <a:lnL w="12700">
                      <a:solidFill>
                        <a:srgbClr val="E3E1E0"/>
                      </a:solidFill>
                      <a:prstDash val="solid"/>
                    </a:lnL>
                  </a:tcPr>
                </a:tc>
                <a:tc>
                  <a:txBody>
                    <a:bodyPr/>
                    <a:lstStyle/>
                    <a:p>
                      <a:pPr>
                        <a:lnSpc>
                          <a:spcPct val="100000"/>
                        </a:lnSpc>
                      </a:pPr>
                      <a:endParaRPr sz="1000">
                        <a:latin typeface="Times New Roman"/>
                        <a:cs typeface="Times New Roman"/>
                      </a:endParaRPr>
                    </a:p>
                  </a:txBody>
                  <a:tcPr marL="0" marR="0" marT="0" marB="0"/>
                </a:tc>
                <a:tc>
                  <a:txBody>
                    <a:bodyPr/>
                    <a:lstStyle/>
                    <a:p>
                      <a:pPr marL="80010">
                        <a:lnSpc>
                          <a:spcPts val="1300"/>
                        </a:lnSpc>
                        <a:spcBef>
                          <a:spcPts val="265"/>
                        </a:spcBef>
                      </a:pPr>
                      <a:r>
                        <a:rPr sz="1000" spc="-15" dirty="0">
                          <a:solidFill>
                            <a:srgbClr val="857D7B"/>
                          </a:solidFill>
                          <a:latin typeface="Arial MT"/>
                          <a:cs typeface="Arial MT"/>
                        </a:rPr>
                        <a:t>2016</a:t>
                      </a:r>
                      <a:endParaRPr sz="1000">
                        <a:latin typeface="Arial MT"/>
                        <a:cs typeface="Arial MT"/>
                      </a:endParaRPr>
                    </a:p>
                  </a:txBody>
                  <a:tcPr marL="0" marR="0" marT="30290" marB="0"/>
                </a:tc>
                <a:tc>
                  <a:txBody>
                    <a:bodyPr/>
                    <a:lstStyle/>
                    <a:p>
                      <a:pPr>
                        <a:lnSpc>
                          <a:spcPct val="100000"/>
                        </a:lnSpc>
                      </a:pPr>
                      <a:endParaRPr sz="1000">
                        <a:latin typeface="Times New Roman"/>
                        <a:cs typeface="Times New Roman"/>
                      </a:endParaRPr>
                    </a:p>
                  </a:txBody>
                  <a:tcPr marL="0" marR="0" marT="0" marB="0"/>
                </a:tc>
                <a:tc>
                  <a:txBody>
                    <a:bodyPr/>
                    <a:lstStyle/>
                    <a:p>
                      <a:pPr>
                        <a:lnSpc>
                          <a:spcPct val="100000"/>
                        </a:lnSpc>
                      </a:pPr>
                      <a:endParaRPr sz="1000">
                        <a:latin typeface="Times New Roman"/>
                        <a:cs typeface="Times New Roman"/>
                      </a:endParaRPr>
                    </a:p>
                  </a:txBody>
                  <a:tcPr marL="0" marR="0" marT="0" marB="0">
                    <a:lnR w="12700">
                      <a:solidFill>
                        <a:srgbClr val="E3E1E0"/>
                      </a:solidFill>
                      <a:prstDash val="solid"/>
                    </a:lnR>
                  </a:tcPr>
                </a:tc>
                <a:extLst>
                  <a:ext uri="{0D108BD9-81ED-4DB2-BD59-A6C34878D82A}">
                    <a16:rowId xmlns:a16="http://schemas.microsoft.com/office/drawing/2014/main" val="10001"/>
                  </a:ext>
                </a:extLst>
              </a:tr>
            </a:tbl>
          </a:graphicData>
        </a:graphic>
      </p:graphicFrame>
      <p:sp>
        <p:nvSpPr>
          <p:cNvPr id="11" name="object 11"/>
          <p:cNvSpPr txBox="1"/>
          <p:nvPr/>
        </p:nvSpPr>
        <p:spPr>
          <a:xfrm>
            <a:off x="1385192" y="3717036"/>
            <a:ext cx="229172" cy="163891"/>
          </a:xfrm>
          <a:prstGeom prst="rect">
            <a:avLst/>
          </a:prstGeom>
        </p:spPr>
        <p:txBody>
          <a:bodyPr vert="horz" wrap="square" lIns="0" tIns="11430" rIns="0" bIns="0" rtlCol="0">
            <a:spAutoFit/>
          </a:bodyPr>
          <a:lstStyle/>
          <a:p>
            <a:pPr marL="11430">
              <a:spcBef>
                <a:spcPts val="90"/>
              </a:spcBef>
            </a:pPr>
            <a:r>
              <a:rPr sz="990" spc="-14" dirty="0">
                <a:solidFill>
                  <a:srgbClr val="857D7B"/>
                </a:solidFill>
                <a:latin typeface="Arial MT"/>
                <a:cs typeface="Arial MT"/>
              </a:rPr>
              <a:t>380</a:t>
            </a:r>
            <a:endParaRPr sz="990">
              <a:latin typeface="Arial MT"/>
              <a:cs typeface="Arial MT"/>
            </a:endParaRPr>
          </a:p>
        </p:txBody>
      </p:sp>
      <p:sp>
        <p:nvSpPr>
          <p:cNvPr id="12" name="object 12"/>
          <p:cNvSpPr txBox="1"/>
          <p:nvPr/>
        </p:nvSpPr>
        <p:spPr>
          <a:xfrm>
            <a:off x="1385192" y="3352190"/>
            <a:ext cx="229172" cy="163891"/>
          </a:xfrm>
          <a:prstGeom prst="rect">
            <a:avLst/>
          </a:prstGeom>
        </p:spPr>
        <p:txBody>
          <a:bodyPr vert="horz" wrap="square" lIns="0" tIns="11430" rIns="0" bIns="0" rtlCol="0">
            <a:spAutoFit/>
          </a:bodyPr>
          <a:lstStyle/>
          <a:p>
            <a:pPr marL="11430">
              <a:spcBef>
                <a:spcPts val="90"/>
              </a:spcBef>
            </a:pPr>
            <a:r>
              <a:rPr sz="990" spc="-14" dirty="0">
                <a:solidFill>
                  <a:srgbClr val="857D7B"/>
                </a:solidFill>
                <a:latin typeface="Arial MT"/>
                <a:cs typeface="Arial MT"/>
              </a:rPr>
              <a:t>385</a:t>
            </a:r>
            <a:endParaRPr sz="990">
              <a:latin typeface="Arial MT"/>
              <a:cs typeface="Arial MT"/>
            </a:endParaRPr>
          </a:p>
        </p:txBody>
      </p:sp>
      <p:sp>
        <p:nvSpPr>
          <p:cNvPr id="13" name="object 13"/>
          <p:cNvSpPr txBox="1"/>
          <p:nvPr/>
        </p:nvSpPr>
        <p:spPr>
          <a:xfrm>
            <a:off x="1385192" y="2987345"/>
            <a:ext cx="229172" cy="163891"/>
          </a:xfrm>
          <a:prstGeom prst="rect">
            <a:avLst/>
          </a:prstGeom>
        </p:spPr>
        <p:txBody>
          <a:bodyPr vert="horz" wrap="square" lIns="0" tIns="11430" rIns="0" bIns="0" rtlCol="0">
            <a:spAutoFit/>
          </a:bodyPr>
          <a:lstStyle/>
          <a:p>
            <a:pPr marL="11430">
              <a:spcBef>
                <a:spcPts val="90"/>
              </a:spcBef>
            </a:pPr>
            <a:r>
              <a:rPr sz="990" spc="-14" dirty="0">
                <a:solidFill>
                  <a:srgbClr val="857D7B"/>
                </a:solidFill>
                <a:latin typeface="Arial MT"/>
                <a:cs typeface="Arial MT"/>
              </a:rPr>
              <a:t>390</a:t>
            </a:r>
            <a:endParaRPr sz="990">
              <a:latin typeface="Arial MT"/>
              <a:cs typeface="Arial MT"/>
            </a:endParaRPr>
          </a:p>
        </p:txBody>
      </p:sp>
      <p:sp>
        <p:nvSpPr>
          <p:cNvPr id="14" name="object 14"/>
          <p:cNvSpPr txBox="1"/>
          <p:nvPr/>
        </p:nvSpPr>
        <p:spPr>
          <a:xfrm>
            <a:off x="1385192" y="2622500"/>
            <a:ext cx="229172" cy="163891"/>
          </a:xfrm>
          <a:prstGeom prst="rect">
            <a:avLst/>
          </a:prstGeom>
        </p:spPr>
        <p:txBody>
          <a:bodyPr vert="horz" wrap="square" lIns="0" tIns="11430" rIns="0" bIns="0" rtlCol="0">
            <a:spAutoFit/>
          </a:bodyPr>
          <a:lstStyle/>
          <a:p>
            <a:pPr marL="11430">
              <a:spcBef>
                <a:spcPts val="90"/>
              </a:spcBef>
            </a:pPr>
            <a:r>
              <a:rPr sz="990" spc="-14" dirty="0">
                <a:solidFill>
                  <a:srgbClr val="857D7B"/>
                </a:solidFill>
                <a:latin typeface="Arial MT"/>
                <a:cs typeface="Arial MT"/>
              </a:rPr>
              <a:t>395</a:t>
            </a:r>
            <a:endParaRPr sz="990">
              <a:latin typeface="Arial MT"/>
              <a:cs typeface="Arial MT"/>
            </a:endParaRPr>
          </a:p>
        </p:txBody>
      </p:sp>
      <p:sp>
        <p:nvSpPr>
          <p:cNvPr id="15" name="object 15"/>
          <p:cNvSpPr txBox="1"/>
          <p:nvPr/>
        </p:nvSpPr>
        <p:spPr>
          <a:xfrm>
            <a:off x="1385192" y="2257654"/>
            <a:ext cx="229172" cy="163891"/>
          </a:xfrm>
          <a:prstGeom prst="rect">
            <a:avLst/>
          </a:prstGeom>
        </p:spPr>
        <p:txBody>
          <a:bodyPr vert="horz" wrap="square" lIns="0" tIns="11430" rIns="0" bIns="0" rtlCol="0">
            <a:spAutoFit/>
          </a:bodyPr>
          <a:lstStyle/>
          <a:p>
            <a:pPr marL="11430">
              <a:spcBef>
                <a:spcPts val="90"/>
              </a:spcBef>
            </a:pPr>
            <a:r>
              <a:rPr sz="990" spc="-14" dirty="0">
                <a:solidFill>
                  <a:srgbClr val="857D7B"/>
                </a:solidFill>
                <a:latin typeface="Arial MT"/>
                <a:cs typeface="Arial MT"/>
              </a:rPr>
              <a:t>400</a:t>
            </a:r>
            <a:endParaRPr sz="990">
              <a:latin typeface="Arial MT"/>
              <a:cs typeface="Arial MT"/>
            </a:endParaRPr>
          </a:p>
        </p:txBody>
      </p:sp>
      <p:sp>
        <p:nvSpPr>
          <p:cNvPr id="16" name="object 16"/>
          <p:cNvSpPr txBox="1"/>
          <p:nvPr/>
        </p:nvSpPr>
        <p:spPr>
          <a:xfrm>
            <a:off x="1385192" y="1890064"/>
            <a:ext cx="229172" cy="163891"/>
          </a:xfrm>
          <a:prstGeom prst="rect">
            <a:avLst/>
          </a:prstGeom>
        </p:spPr>
        <p:txBody>
          <a:bodyPr vert="horz" wrap="square" lIns="0" tIns="11430" rIns="0" bIns="0" rtlCol="0">
            <a:spAutoFit/>
          </a:bodyPr>
          <a:lstStyle/>
          <a:p>
            <a:pPr marL="11430">
              <a:spcBef>
                <a:spcPts val="90"/>
              </a:spcBef>
            </a:pPr>
            <a:r>
              <a:rPr sz="990" spc="-14" dirty="0">
                <a:solidFill>
                  <a:srgbClr val="857D7B"/>
                </a:solidFill>
                <a:latin typeface="Arial MT"/>
                <a:cs typeface="Arial MT"/>
              </a:rPr>
              <a:t>405</a:t>
            </a:r>
            <a:endParaRPr sz="990">
              <a:latin typeface="Arial MT"/>
              <a:cs typeface="Arial MT"/>
            </a:endParaRPr>
          </a:p>
        </p:txBody>
      </p:sp>
      <p:sp>
        <p:nvSpPr>
          <p:cNvPr id="17" name="object 17"/>
          <p:cNvSpPr txBox="1"/>
          <p:nvPr/>
        </p:nvSpPr>
        <p:spPr>
          <a:xfrm>
            <a:off x="7105539" y="1873606"/>
            <a:ext cx="693230" cy="163891"/>
          </a:xfrm>
          <a:prstGeom prst="rect">
            <a:avLst/>
          </a:prstGeom>
        </p:spPr>
        <p:txBody>
          <a:bodyPr vert="horz" wrap="square" lIns="0" tIns="11430" rIns="0" bIns="0" rtlCol="0">
            <a:spAutoFit/>
          </a:bodyPr>
          <a:lstStyle/>
          <a:p>
            <a:pPr marL="11430">
              <a:spcBef>
                <a:spcPts val="90"/>
              </a:spcBef>
            </a:pPr>
            <a:r>
              <a:rPr sz="990" b="1" dirty="0">
                <a:solidFill>
                  <a:srgbClr val="3E3A39"/>
                </a:solidFill>
                <a:latin typeface="Arial"/>
                <a:cs typeface="Arial"/>
              </a:rPr>
              <a:t>At</a:t>
            </a:r>
            <a:r>
              <a:rPr sz="990" b="1" spc="-45" dirty="0">
                <a:solidFill>
                  <a:srgbClr val="3E3A39"/>
                </a:solidFill>
                <a:latin typeface="Arial"/>
                <a:cs typeface="Arial"/>
              </a:rPr>
              <a:t> </a:t>
            </a:r>
            <a:r>
              <a:rPr sz="990" b="1" dirty="0">
                <a:solidFill>
                  <a:srgbClr val="3E3A39"/>
                </a:solidFill>
                <a:latin typeface="Arial"/>
                <a:cs typeface="Arial"/>
              </a:rPr>
              <a:t>a</a:t>
            </a:r>
            <a:r>
              <a:rPr sz="990" b="1" spc="-32" dirty="0">
                <a:solidFill>
                  <a:srgbClr val="3E3A39"/>
                </a:solidFill>
                <a:latin typeface="Arial"/>
                <a:cs typeface="Arial"/>
              </a:rPr>
              <a:t> </a:t>
            </a:r>
            <a:r>
              <a:rPr sz="990" b="1" spc="-5" dirty="0">
                <a:solidFill>
                  <a:srgbClr val="3E3A39"/>
                </a:solidFill>
                <a:latin typeface="Arial"/>
                <a:cs typeface="Arial"/>
              </a:rPr>
              <a:t>glance</a:t>
            </a:r>
            <a:endParaRPr sz="990">
              <a:latin typeface="Arial"/>
              <a:cs typeface="Arial"/>
            </a:endParaRPr>
          </a:p>
        </p:txBody>
      </p:sp>
      <p:sp>
        <p:nvSpPr>
          <p:cNvPr id="18" name="object 18"/>
          <p:cNvSpPr txBox="1"/>
          <p:nvPr/>
        </p:nvSpPr>
        <p:spPr>
          <a:xfrm>
            <a:off x="7105539" y="2169871"/>
            <a:ext cx="1070420" cy="163891"/>
          </a:xfrm>
          <a:prstGeom prst="rect">
            <a:avLst/>
          </a:prstGeom>
        </p:spPr>
        <p:txBody>
          <a:bodyPr vert="horz" wrap="square" lIns="0" tIns="11430" rIns="0" bIns="0" rtlCol="0">
            <a:spAutoFit/>
          </a:bodyPr>
          <a:lstStyle/>
          <a:p>
            <a:pPr marL="11430">
              <a:spcBef>
                <a:spcPts val="90"/>
              </a:spcBef>
            </a:pPr>
            <a:r>
              <a:rPr sz="990" spc="-5" dirty="0">
                <a:solidFill>
                  <a:srgbClr val="3E3A39"/>
                </a:solidFill>
                <a:latin typeface="Arial MT"/>
                <a:cs typeface="Arial MT"/>
              </a:rPr>
              <a:t>Monthly</a:t>
            </a:r>
            <a:r>
              <a:rPr sz="990" spc="-32" dirty="0">
                <a:solidFill>
                  <a:srgbClr val="3E3A39"/>
                </a:solidFill>
                <a:latin typeface="Arial MT"/>
                <a:cs typeface="Arial MT"/>
              </a:rPr>
              <a:t> </a:t>
            </a:r>
            <a:r>
              <a:rPr sz="990" dirty="0">
                <a:solidFill>
                  <a:srgbClr val="3E3A39"/>
                </a:solidFill>
                <a:latin typeface="Arial MT"/>
                <a:cs typeface="Arial MT"/>
              </a:rPr>
              <a:t>basis</a:t>
            </a:r>
            <a:r>
              <a:rPr sz="990" spc="-27" dirty="0">
                <a:solidFill>
                  <a:srgbClr val="3E3A39"/>
                </a:solidFill>
                <a:latin typeface="Arial MT"/>
                <a:cs typeface="Arial MT"/>
              </a:rPr>
              <a:t> </a:t>
            </a:r>
            <a:r>
              <a:rPr sz="990" spc="-5" dirty="0">
                <a:solidFill>
                  <a:srgbClr val="3E3A39"/>
                </a:solidFill>
                <a:latin typeface="Arial MT"/>
                <a:cs typeface="Arial MT"/>
              </a:rPr>
              <a:t>data</a:t>
            </a:r>
            <a:endParaRPr sz="990">
              <a:latin typeface="Arial MT"/>
              <a:cs typeface="Arial MT"/>
            </a:endParaRPr>
          </a:p>
        </p:txBody>
      </p:sp>
      <p:sp>
        <p:nvSpPr>
          <p:cNvPr id="19" name="object 19"/>
          <p:cNvSpPr txBox="1"/>
          <p:nvPr/>
        </p:nvSpPr>
        <p:spPr>
          <a:xfrm>
            <a:off x="7105539" y="2466136"/>
            <a:ext cx="888111" cy="163891"/>
          </a:xfrm>
          <a:prstGeom prst="rect">
            <a:avLst/>
          </a:prstGeom>
        </p:spPr>
        <p:txBody>
          <a:bodyPr vert="horz" wrap="square" lIns="0" tIns="11430" rIns="0" bIns="0" rtlCol="0">
            <a:spAutoFit/>
          </a:bodyPr>
          <a:lstStyle/>
          <a:p>
            <a:pPr marL="11430">
              <a:spcBef>
                <a:spcPts val="90"/>
              </a:spcBef>
            </a:pPr>
            <a:r>
              <a:rPr sz="990" dirty="0">
                <a:solidFill>
                  <a:srgbClr val="3E3A39"/>
                </a:solidFill>
                <a:latin typeface="Arial MT"/>
                <a:cs typeface="Arial MT"/>
              </a:rPr>
              <a:t>Regular</a:t>
            </a:r>
            <a:r>
              <a:rPr sz="990" spc="-68" dirty="0">
                <a:solidFill>
                  <a:srgbClr val="3E3A39"/>
                </a:solidFill>
                <a:latin typeface="Arial MT"/>
                <a:cs typeface="Arial MT"/>
              </a:rPr>
              <a:t> </a:t>
            </a:r>
            <a:r>
              <a:rPr sz="990" spc="-5" dirty="0">
                <a:solidFill>
                  <a:srgbClr val="3E3A39"/>
                </a:solidFill>
                <a:latin typeface="Arial MT"/>
                <a:cs typeface="Arial MT"/>
              </a:rPr>
              <a:t>pattern</a:t>
            </a:r>
            <a:endParaRPr sz="990">
              <a:latin typeface="Arial MT"/>
              <a:cs typeface="Arial MT"/>
            </a:endParaRPr>
          </a:p>
        </p:txBody>
      </p:sp>
      <p:sp>
        <p:nvSpPr>
          <p:cNvPr id="20" name="object 20"/>
          <p:cNvSpPr txBox="1"/>
          <p:nvPr/>
        </p:nvSpPr>
        <p:spPr>
          <a:xfrm>
            <a:off x="7105539" y="2776119"/>
            <a:ext cx="658940" cy="326243"/>
          </a:xfrm>
          <a:prstGeom prst="rect">
            <a:avLst/>
          </a:prstGeom>
        </p:spPr>
        <p:txBody>
          <a:bodyPr vert="horz" wrap="square" lIns="0" tIns="18288" rIns="0" bIns="0" rtlCol="0">
            <a:spAutoFit/>
          </a:bodyPr>
          <a:lstStyle/>
          <a:p>
            <a:pPr marL="11430" marR="4572">
              <a:lnSpc>
                <a:spcPts val="1170"/>
              </a:lnSpc>
              <a:spcBef>
                <a:spcPts val="144"/>
              </a:spcBef>
            </a:pPr>
            <a:r>
              <a:rPr sz="990" spc="-5" dirty="0">
                <a:solidFill>
                  <a:srgbClr val="3E3A39"/>
                </a:solidFill>
                <a:latin typeface="Arial MT"/>
                <a:cs typeface="Arial MT"/>
              </a:rPr>
              <a:t>Constant </a:t>
            </a:r>
            <a:r>
              <a:rPr sz="990" dirty="0">
                <a:solidFill>
                  <a:srgbClr val="3E3A39"/>
                </a:solidFill>
                <a:latin typeface="Arial MT"/>
                <a:cs typeface="Arial MT"/>
              </a:rPr>
              <a:t> </a:t>
            </a:r>
            <a:r>
              <a:rPr sz="990" spc="-9" dirty="0">
                <a:solidFill>
                  <a:srgbClr val="3E3A39"/>
                </a:solidFill>
                <a:latin typeface="Arial MT"/>
                <a:cs typeface="Arial MT"/>
              </a:rPr>
              <a:t>f</a:t>
            </a:r>
            <a:r>
              <a:rPr sz="990" spc="5" dirty="0">
                <a:solidFill>
                  <a:srgbClr val="3E3A39"/>
                </a:solidFill>
                <a:latin typeface="Arial MT"/>
                <a:cs typeface="Arial MT"/>
              </a:rPr>
              <a:t>l</a:t>
            </a:r>
            <a:r>
              <a:rPr sz="990" dirty="0">
                <a:solidFill>
                  <a:srgbClr val="3E3A39"/>
                </a:solidFill>
                <a:latin typeface="Arial MT"/>
                <a:cs typeface="Arial MT"/>
              </a:rPr>
              <a:t>uc</a:t>
            </a:r>
            <a:r>
              <a:rPr sz="990" spc="-9" dirty="0">
                <a:solidFill>
                  <a:srgbClr val="3E3A39"/>
                </a:solidFill>
                <a:latin typeface="Arial MT"/>
                <a:cs typeface="Arial MT"/>
              </a:rPr>
              <a:t>t</a:t>
            </a:r>
            <a:r>
              <a:rPr sz="990" dirty="0">
                <a:solidFill>
                  <a:srgbClr val="3E3A39"/>
                </a:solidFill>
                <a:latin typeface="Arial MT"/>
                <a:cs typeface="Arial MT"/>
              </a:rPr>
              <a:t>ua</a:t>
            </a:r>
            <a:r>
              <a:rPr sz="990" spc="-9" dirty="0">
                <a:solidFill>
                  <a:srgbClr val="3E3A39"/>
                </a:solidFill>
                <a:latin typeface="Arial MT"/>
                <a:cs typeface="Arial MT"/>
              </a:rPr>
              <a:t>t</a:t>
            </a:r>
            <a:r>
              <a:rPr sz="990" spc="5" dirty="0">
                <a:solidFill>
                  <a:srgbClr val="3E3A39"/>
                </a:solidFill>
                <a:latin typeface="Arial MT"/>
                <a:cs typeface="Arial MT"/>
              </a:rPr>
              <a:t>i</a:t>
            </a:r>
            <a:r>
              <a:rPr sz="990" dirty="0">
                <a:solidFill>
                  <a:srgbClr val="3E3A39"/>
                </a:solidFill>
                <a:latin typeface="Arial MT"/>
                <a:cs typeface="Arial MT"/>
              </a:rPr>
              <a:t>ons</a:t>
            </a:r>
            <a:endParaRPr sz="990">
              <a:latin typeface="Arial MT"/>
              <a:cs typeface="Arial MT"/>
            </a:endParaRPr>
          </a:p>
        </p:txBody>
      </p:sp>
      <p:sp>
        <p:nvSpPr>
          <p:cNvPr id="21" name="object 21"/>
          <p:cNvSpPr txBox="1"/>
          <p:nvPr/>
        </p:nvSpPr>
        <p:spPr>
          <a:xfrm>
            <a:off x="7105539" y="3209544"/>
            <a:ext cx="1286447" cy="337528"/>
          </a:xfrm>
          <a:prstGeom prst="rect">
            <a:avLst/>
          </a:prstGeom>
        </p:spPr>
        <p:txBody>
          <a:bodyPr vert="horz" wrap="square" lIns="0" tIns="11430" rIns="0" bIns="0" rtlCol="0">
            <a:spAutoFit/>
          </a:bodyPr>
          <a:lstStyle/>
          <a:p>
            <a:pPr marL="11430" marR="4572">
              <a:lnSpc>
                <a:spcPct val="107300"/>
              </a:lnSpc>
              <a:spcBef>
                <a:spcPts val="90"/>
              </a:spcBef>
            </a:pPr>
            <a:r>
              <a:rPr sz="990" spc="-5" dirty="0">
                <a:solidFill>
                  <a:srgbClr val="3E3A39"/>
                </a:solidFill>
                <a:latin typeface="Arial MT"/>
                <a:cs typeface="Arial MT"/>
              </a:rPr>
              <a:t>Average </a:t>
            </a:r>
            <a:r>
              <a:rPr sz="990" dirty="0">
                <a:solidFill>
                  <a:srgbClr val="3E3A39"/>
                </a:solidFill>
                <a:latin typeface="Arial MT"/>
                <a:cs typeface="Arial MT"/>
              </a:rPr>
              <a:t>value </a:t>
            </a:r>
            <a:r>
              <a:rPr sz="990" spc="5" dirty="0">
                <a:solidFill>
                  <a:srgbClr val="3E3A39"/>
                </a:solidFill>
                <a:latin typeface="Arial MT"/>
                <a:cs typeface="Arial MT"/>
              </a:rPr>
              <a:t> </a:t>
            </a:r>
            <a:r>
              <a:rPr sz="990" dirty="0">
                <a:solidFill>
                  <a:srgbClr val="3E3A39"/>
                </a:solidFill>
                <a:latin typeface="Arial MT"/>
                <a:cs typeface="Arial MT"/>
              </a:rPr>
              <a:t>increases</a:t>
            </a:r>
            <a:r>
              <a:rPr sz="990" spc="-41" dirty="0">
                <a:solidFill>
                  <a:srgbClr val="3E3A39"/>
                </a:solidFill>
                <a:latin typeface="Arial MT"/>
                <a:cs typeface="Arial MT"/>
              </a:rPr>
              <a:t> </a:t>
            </a:r>
            <a:r>
              <a:rPr sz="990" dirty="0">
                <a:solidFill>
                  <a:srgbClr val="3E3A39"/>
                </a:solidFill>
                <a:latin typeface="Arial MT"/>
                <a:cs typeface="Arial MT"/>
              </a:rPr>
              <a:t>year</a:t>
            </a:r>
            <a:r>
              <a:rPr sz="990" spc="-36" dirty="0">
                <a:solidFill>
                  <a:srgbClr val="3E3A39"/>
                </a:solidFill>
                <a:latin typeface="Arial MT"/>
                <a:cs typeface="Arial MT"/>
              </a:rPr>
              <a:t> </a:t>
            </a:r>
            <a:r>
              <a:rPr sz="990" dirty="0">
                <a:solidFill>
                  <a:srgbClr val="3E3A39"/>
                </a:solidFill>
                <a:latin typeface="Arial MT"/>
                <a:cs typeface="Arial MT"/>
              </a:rPr>
              <a:t>by</a:t>
            </a:r>
            <a:r>
              <a:rPr sz="990" spc="-41" dirty="0">
                <a:solidFill>
                  <a:srgbClr val="3E3A39"/>
                </a:solidFill>
                <a:latin typeface="Arial MT"/>
                <a:cs typeface="Arial MT"/>
              </a:rPr>
              <a:t> </a:t>
            </a:r>
            <a:r>
              <a:rPr sz="990" dirty="0">
                <a:solidFill>
                  <a:srgbClr val="3E3A39"/>
                </a:solidFill>
                <a:latin typeface="Arial MT"/>
                <a:cs typeface="Arial MT"/>
              </a:rPr>
              <a:t>year</a:t>
            </a:r>
            <a:endParaRPr sz="990">
              <a:latin typeface="Arial MT"/>
              <a:cs typeface="Arial MT"/>
            </a:endParaRPr>
          </a:p>
        </p:txBody>
      </p:sp>
    </p:spTree>
    <p:extLst>
      <p:ext uri="{BB962C8B-B14F-4D97-AF65-F5344CB8AC3E}">
        <p14:creationId xmlns:p14="http://schemas.microsoft.com/office/powerpoint/2010/main" val="83781732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rotWithShape="1">
          <a:blip r:embed="rId2" cstate="print"/>
          <a:srcRect b="7015"/>
          <a:stretch/>
        </p:blipFill>
        <p:spPr>
          <a:xfrm>
            <a:off x="273810" y="343855"/>
            <a:ext cx="8252524" cy="4462953"/>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92" y="214909"/>
            <a:ext cx="9140816" cy="4928591"/>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rotWithShape="1">
          <a:blip r:embed="rId2" cstate="print"/>
          <a:srcRect l="3069" r="-3069" b="7015"/>
          <a:stretch/>
        </p:blipFill>
        <p:spPr>
          <a:xfrm>
            <a:off x="273811" y="343855"/>
            <a:ext cx="8868597" cy="4462953"/>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2">
            <a:extLst>
              <a:ext uri="{FF2B5EF4-FFF2-40B4-BE49-F238E27FC236}">
                <a16:creationId xmlns:a16="http://schemas.microsoft.com/office/drawing/2014/main" id="{75F5DCD9-83B0-6294-9DC4-CA382C37122D}"/>
              </a:ext>
            </a:extLst>
          </p:cNvPr>
          <p:cNvPicPr/>
          <p:nvPr/>
        </p:nvPicPr>
        <p:blipFill rotWithShape="1">
          <a:blip r:embed="rId2" cstate="print"/>
          <a:srcRect b="7316"/>
          <a:stretch/>
        </p:blipFill>
        <p:spPr>
          <a:xfrm>
            <a:off x="295226" y="347513"/>
            <a:ext cx="8553548" cy="4448475"/>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rotWithShape="1">
          <a:blip r:embed="rId2" cstate="print"/>
          <a:srcRect l="2037" t="19203" r="3918" b="52977"/>
          <a:stretch/>
        </p:blipFill>
        <p:spPr>
          <a:xfrm>
            <a:off x="365656" y="164765"/>
            <a:ext cx="7043149" cy="1424360"/>
          </a:xfrm>
          <a:prstGeom prst="rect">
            <a:avLst/>
          </a:prstGeom>
        </p:spPr>
      </p:pic>
      <p:pic>
        <p:nvPicPr>
          <p:cNvPr id="6" name="object 2">
            <a:extLst>
              <a:ext uri="{FF2B5EF4-FFF2-40B4-BE49-F238E27FC236}">
                <a16:creationId xmlns:a16="http://schemas.microsoft.com/office/drawing/2014/main" id="{F0C8A20D-E154-5158-9E97-5AF7C5962B74}"/>
              </a:ext>
            </a:extLst>
          </p:cNvPr>
          <p:cNvPicPr/>
          <p:nvPr/>
        </p:nvPicPr>
        <p:blipFill rotWithShape="1">
          <a:blip r:embed="rId3" cstate="print"/>
          <a:srcRect r="22389" b="15970"/>
          <a:stretch/>
        </p:blipFill>
        <p:spPr>
          <a:xfrm>
            <a:off x="399438" y="1798076"/>
            <a:ext cx="7736741" cy="3008733"/>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rotWithShape="1">
          <a:blip r:embed="rId2" cstate="print"/>
          <a:srcRect l="3918" r="18025" b="10597"/>
          <a:stretch/>
        </p:blipFill>
        <p:spPr>
          <a:xfrm>
            <a:off x="359775" y="343855"/>
            <a:ext cx="8338487" cy="4291026"/>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9C9C9-E48F-0DB9-B7D0-A39E56311194}"/>
              </a:ext>
            </a:extLst>
          </p:cNvPr>
          <p:cNvSpPr>
            <a:spLocks noGrp="1"/>
          </p:cNvSpPr>
          <p:nvPr>
            <p:ph type="title"/>
          </p:nvPr>
        </p:nvSpPr>
        <p:spPr/>
        <p:txBody>
          <a:bodyPr/>
          <a:lstStyle/>
          <a:p>
            <a:r>
              <a:rPr lang="en-US" dirty="0"/>
              <a:t>Steps for TSA</a:t>
            </a:r>
          </a:p>
        </p:txBody>
      </p:sp>
      <p:sp>
        <p:nvSpPr>
          <p:cNvPr id="3" name="Content Placeholder 2">
            <a:extLst>
              <a:ext uri="{FF2B5EF4-FFF2-40B4-BE49-F238E27FC236}">
                <a16:creationId xmlns:a16="http://schemas.microsoft.com/office/drawing/2014/main" id="{30C9A40A-56BD-8D51-4E8B-271275E43A75}"/>
              </a:ext>
            </a:extLst>
          </p:cNvPr>
          <p:cNvSpPr>
            <a:spLocks noGrp="1"/>
          </p:cNvSpPr>
          <p:nvPr>
            <p:ph idx="1"/>
          </p:nvPr>
        </p:nvSpPr>
        <p:spPr>
          <a:xfrm>
            <a:off x="502892" y="1102389"/>
            <a:ext cx="6284320" cy="3664071"/>
          </a:xfrm>
        </p:spPr>
        <p:txBody>
          <a:bodyPr>
            <a:noAutofit/>
          </a:bodyPr>
          <a:lstStyle/>
          <a:p>
            <a:pPr algn="just"/>
            <a:r>
              <a:rPr lang="en-IN" sz="2400" b="0" i="0" dirty="0">
                <a:effectLst/>
                <a:latin typeface="Lato" panose="020F0502020204030203" pitchFamily="34" charset="0"/>
              </a:rPr>
              <a:t>Collecting the data and cleaning it</a:t>
            </a:r>
          </a:p>
          <a:p>
            <a:pPr algn="just"/>
            <a:r>
              <a:rPr lang="en-IN" sz="2400" b="0" i="0" dirty="0">
                <a:effectLst/>
                <a:latin typeface="Lato" panose="020F0502020204030203" pitchFamily="34" charset="0"/>
              </a:rPr>
              <a:t>Preparing Visualization with respect to time vs key feature</a:t>
            </a:r>
          </a:p>
          <a:p>
            <a:pPr algn="just"/>
            <a:r>
              <a:rPr lang="en-IN" sz="2400" b="0" i="0" dirty="0">
                <a:effectLst/>
                <a:latin typeface="Lato" panose="020F0502020204030203" pitchFamily="34" charset="0"/>
              </a:rPr>
              <a:t>Observing the stationarity of the series</a:t>
            </a:r>
          </a:p>
          <a:p>
            <a:pPr algn="just"/>
            <a:r>
              <a:rPr lang="en-IN" sz="2400" b="0" i="0" dirty="0">
                <a:effectLst/>
                <a:latin typeface="Lato" panose="020F0502020204030203" pitchFamily="34" charset="0"/>
              </a:rPr>
              <a:t>Developing charts to understand its nature.</a:t>
            </a:r>
          </a:p>
          <a:p>
            <a:pPr algn="just"/>
            <a:r>
              <a:rPr lang="en-IN" sz="2400" b="0" i="0" dirty="0">
                <a:effectLst/>
                <a:latin typeface="Lato" panose="020F0502020204030203" pitchFamily="34" charset="0"/>
              </a:rPr>
              <a:t>Model building – AR, MA, ARMA and ARIMA</a:t>
            </a:r>
          </a:p>
          <a:p>
            <a:pPr algn="just"/>
            <a:r>
              <a:rPr lang="en-IN" sz="2400" b="0" i="0" dirty="0">
                <a:effectLst/>
                <a:latin typeface="Lato" panose="020F0502020204030203" pitchFamily="34" charset="0"/>
              </a:rPr>
              <a:t>Extracting insights from prediction</a:t>
            </a:r>
          </a:p>
          <a:p>
            <a:endParaRPr lang="en-US" sz="2400" dirty="0"/>
          </a:p>
        </p:txBody>
      </p:sp>
      <p:sp>
        <p:nvSpPr>
          <p:cNvPr id="4" name="Slide Number Placeholder 3">
            <a:extLst>
              <a:ext uri="{FF2B5EF4-FFF2-40B4-BE49-F238E27FC236}">
                <a16:creationId xmlns:a16="http://schemas.microsoft.com/office/drawing/2014/main" id="{65AA8067-B654-4097-5E98-4DDD646EB2CA}"/>
              </a:ext>
            </a:extLst>
          </p:cNvPr>
          <p:cNvSpPr>
            <a:spLocks noGrp="1"/>
          </p:cNvSpPr>
          <p:nvPr>
            <p:ph type="sldNum" sz="quarter" idx="12"/>
          </p:nvPr>
        </p:nvSpPr>
        <p:spPr/>
        <p:txBody>
          <a:bodyPr/>
          <a:lstStyle/>
          <a:p>
            <a:fld id="{B82CCC60-E8CD-4174-8B1A-7DF615B22EEF}" type="slidenum">
              <a:rPr lang="en-US" smtClean="0"/>
              <a:pPr/>
              <a:t>76</a:t>
            </a:fld>
            <a:endParaRPr lang="en-US"/>
          </a:p>
        </p:txBody>
      </p:sp>
    </p:spTree>
    <p:extLst>
      <p:ext uri="{BB962C8B-B14F-4D97-AF65-F5344CB8AC3E}">
        <p14:creationId xmlns:p14="http://schemas.microsoft.com/office/powerpoint/2010/main" val="2982772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1816" y="73605"/>
            <a:ext cx="8246070" cy="763526"/>
          </a:xfrm>
        </p:spPr>
        <p:txBody>
          <a:bodyPr/>
          <a:lstStyle/>
          <a:p>
            <a:r>
              <a:rPr lang="en-IN"/>
              <a:t>Examples</a:t>
            </a:r>
            <a:endParaRPr lang="en-IN" dirty="0"/>
          </a:p>
        </p:txBody>
      </p:sp>
      <p:grpSp>
        <p:nvGrpSpPr>
          <p:cNvPr id="8" name="Group 7"/>
          <p:cNvGrpSpPr/>
          <p:nvPr/>
        </p:nvGrpSpPr>
        <p:grpSpPr>
          <a:xfrm>
            <a:off x="746933" y="1391584"/>
            <a:ext cx="6730158" cy="3343581"/>
            <a:chOff x="1248378" y="1008126"/>
            <a:chExt cx="6730158" cy="3343581"/>
          </a:xfrm>
        </p:grpSpPr>
        <p:pic>
          <p:nvPicPr>
            <p:cNvPr id="3" name="object 3"/>
            <p:cNvPicPr/>
            <p:nvPr/>
          </p:nvPicPr>
          <p:blipFill>
            <a:blip r:embed="rId2" cstate="print"/>
            <a:stretch>
              <a:fillRect/>
            </a:stretch>
          </p:blipFill>
          <p:spPr>
            <a:xfrm>
              <a:off x="1248378" y="1535773"/>
              <a:ext cx="5701396" cy="2815934"/>
            </a:xfrm>
            <a:prstGeom prst="rect">
              <a:avLst/>
            </a:prstGeom>
          </p:spPr>
        </p:pic>
        <p:sp>
          <p:nvSpPr>
            <p:cNvPr id="4" name="object 4"/>
            <p:cNvSpPr txBox="1"/>
            <p:nvPr/>
          </p:nvSpPr>
          <p:spPr>
            <a:xfrm>
              <a:off x="7066993" y="2018996"/>
              <a:ext cx="911543" cy="1969001"/>
            </a:xfrm>
            <a:prstGeom prst="rect">
              <a:avLst/>
            </a:prstGeom>
          </p:spPr>
          <p:txBody>
            <a:bodyPr vert="horz" wrap="square" lIns="0" tIns="11430" rIns="0" bIns="0" rtlCol="0">
              <a:spAutoFit/>
            </a:bodyPr>
            <a:lstStyle/>
            <a:p>
              <a:pPr marL="11430">
                <a:spcBef>
                  <a:spcPts val="90"/>
                </a:spcBef>
              </a:pPr>
              <a:r>
                <a:rPr sz="1050" b="1" dirty="0">
                  <a:solidFill>
                    <a:srgbClr val="3E3A39"/>
                  </a:solidFill>
                  <a:latin typeface="Arial"/>
                  <a:cs typeface="Arial"/>
                </a:rPr>
                <a:t>At</a:t>
              </a:r>
              <a:r>
                <a:rPr sz="1050" b="1" spc="-36" dirty="0">
                  <a:solidFill>
                    <a:srgbClr val="3E3A39"/>
                  </a:solidFill>
                  <a:latin typeface="Arial"/>
                  <a:cs typeface="Arial"/>
                </a:rPr>
                <a:t> </a:t>
              </a:r>
              <a:r>
                <a:rPr sz="1050" b="1" dirty="0">
                  <a:solidFill>
                    <a:srgbClr val="3E3A39"/>
                  </a:solidFill>
                  <a:latin typeface="Arial"/>
                  <a:cs typeface="Arial"/>
                </a:rPr>
                <a:t>a</a:t>
              </a:r>
              <a:r>
                <a:rPr sz="1050" b="1" spc="-27" dirty="0">
                  <a:solidFill>
                    <a:srgbClr val="3E3A39"/>
                  </a:solidFill>
                  <a:latin typeface="Arial"/>
                  <a:cs typeface="Arial"/>
                </a:rPr>
                <a:t> </a:t>
              </a:r>
              <a:r>
                <a:rPr sz="1050" b="1" spc="-5" dirty="0">
                  <a:solidFill>
                    <a:srgbClr val="3E3A39"/>
                  </a:solidFill>
                  <a:latin typeface="Arial"/>
                  <a:cs typeface="Arial"/>
                </a:rPr>
                <a:t>glance</a:t>
              </a:r>
              <a:endParaRPr sz="1050" dirty="0">
                <a:latin typeface="Arial"/>
                <a:cs typeface="Arial"/>
              </a:endParaRPr>
            </a:p>
            <a:p>
              <a:pPr>
                <a:spcBef>
                  <a:spcPts val="5"/>
                </a:spcBef>
              </a:pPr>
              <a:endParaRPr sz="1050" dirty="0">
                <a:latin typeface="Arial"/>
                <a:cs typeface="Arial"/>
              </a:endParaRPr>
            </a:p>
            <a:p>
              <a:pPr marL="11430"/>
              <a:r>
                <a:rPr sz="1050" dirty="0">
                  <a:solidFill>
                    <a:srgbClr val="3E3A39"/>
                  </a:solidFill>
                  <a:latin typeface="Arial MT"/>
                  <a:cs typeface="Arial MT"/>
                </a:rPr>
                <a:t>Daily</a:t>
              </a:r>
              <a:r>
                <a:rPr sz="1050" spc="-36" dirty="0">
                  <a:solidFill>
                    <a:srgbClr val="3E3A39"/>
                  </a:solidFill>
                  <a:latin typeface="Arial MT"/>
                  <a:cs typeface="Arial MT"/>
                </a:rPr>
                <a:t> </a:t>
              </a:r>
              <a:r>
                <a:rPr sz="1050" dirty="0">
                  <a:solidFill>
                    <a:srgbClr val="3E3A39"/>
                  </a:solidFill>
                  <a:latin typeface="Arial MT"/>
                  <a:cs typeface="Arial MT"/>
                </a:rPr>
                <a:t>basis</a:t>
              </a:r>
              <a:r>
                <a:rPr sz="1050" spc="-36" dirty="0">
                  <a:solidFill>
                    <a:srgbClr val="3E3A39"/>
                  </a:solidFill>
                  <a:latin typeface="Arial MT"/>
                  <a:cs typeface="Arial MT"/>
                </a:rPr>
                <a:t> </a:t>
              </a:r>
              <a:r>
                <a:rPr sz="1050" spc="-5" dirty="0">
                  <a:solidFill>
                    <a:srgbClr val="3E3A39"/>
                  </a:solidFill>
                  <a:latin typeface="Arial MT"/>
                  <a:cs typeface="Arial MT"/>
                </a:rPr>
                <a:t>data</a:t>
              </a:r>
              <a:endParaRPr sz="1050" dirty="0">
                <a:latin typeface="Arial MT"/>
                <a:cs typeface="Arial MT"/>
              </a:endParaRPr>
            </a:p>
            <a:p>
              <a:pPr>
                <a:spcBef>
                  <a:spcPts val="23"/>
                </a:spcBef>
              </a:pPr>
              <a:endParaRPr sz="1050" dirty="0">
                <a:latin typeface="Arial MT"/>
                <a:cs typeface="Arial MT"/>
              </a:endParaRPr>
            </a:p>
            <a:p>
              <a:pPr marL="11430" marR="138303">
                <a:lnSpc>
                  <a:spcPct val="107300"/>
                </a:lnSpc>
              </a:pPr>
              <a:r>
                <a:rPr sz="1050" dirty="0">
                  <a:solidFill>
                    <a:srgbClr val="3E3A39"/>
                  </a:solidFill>
                  <a:latin typeface="Arial MT"/>
                  <a:cs typeface="Arial MT"/>
                </a:rPr>
                <a:t>Ve</a:t>
              </a:r>
              <a:r>
                <a:rPr sz="1050" spc="-5" dirty="0">
                  <a:solidFill>
                    <a:srgbClr val="3E3A39"/>
                  </a:solidFill>
                  <a:latin typeface="Arial MT"/>
                  <a:cs typeface="Arial MT"/>
                </a:rPr>
                <a:t>r</a:t>
              </a:r>
              <a:r>
                <a:rPr sz="1050" dirty="0">
                  <a:solidFill>
                    <a:srgbClr val="3E3A39"/>
                  </a:solidFill>
                  <a:latin typeface="Arial MT"/>
                  <a:cs typeface="Arial MT"/>
                </a:rPr>
                <a:t>y</a:t>
              </a:r>
              <a:r>
                <a:rPr sz="1050" spc="-9" dirty="0">
                  <a:solidFill>
                    <a:srgbClr val="3E3A39"/>
                  </a:solidFill>
                  <a:latin typeface="Arial MT"/>
                  <a:cs typeface="Arial MT"/>
                </a:rPr>
                <a:t> </a:t>
              </a:r>
              <a:r>
                <a:rPr sz="1050" spc="5" dirty="0">
                  <a:solidFill>
                    <a:srgbClr val="3E3A39"/>
                  </a:solidFill>
                  <a:latin typeface="Arial MT"/>
                  <a:cs typeface="Arial MT"/>
                </a:rPr>
                <a:t>i</a:t>
              </a:r>
              <a:r>
                <a:rPr sz="1050" spc="-5" dirty="0">
                  <a:solidFill>
                    <a:srgbClr val="3E3A39"/>
                  </a:solidFill>
                  <a:latin typeface="Arial MT"/>
                  <a:cs typeface="Arial MT"/>
                </a:rPr>
                <a:t>rr</a:t>
              </a:r>
              <a:r>
                <a:rPr sz="1050" dirty="0">
                  <a:solidFill>
                    <a:srgbClr val="3E3A39"/>
                  </a:solidFill>
                  <a:latin typeface="Arial MT"/>
                  <a:cs typeface="Arial MT"/>
                </a:rPr>
                <a:t>egu</a:t>
              </a:r>
              <a:r>
                <a:rPr sz="1050" spc="5" dirty="0">
                  <a:solidFill>
                    <a:srgbClr val="3E3A39"/>
                  </a:solidFill>
                  <a:latin typeface="Arial MT"/>
                  <a:cs typeface="Arial MT"/>
                </a:rPr>
                <a:t>l</a:t>
              </a:r>
              <a:r>
                <a:rPr sz="1050" dirty="0">
                  <a:solidFill>
                    <a:srgbClr val="3E3A39"/>
                  </a:solidFill>
                  <a:latin typeface="Arial MT"/>
                  <a:cs typeface="Arial MT"/>
                </a:rPr>
                <a:t>ar  dynamic</a:t>
              </a:r>
              <a:endParaRPr sz="1050" dirty="0">
                <a:latin typeface="Arial MT"/>
                <a:cs typeface="Arial MT"/>
              </a:endParaRPr>
            </a:p>
            <a:p>
              <a:pPr>
                <a:spcBef>
                  <a:spcPts val="9"/>
                </a:spcBef>
              </a:pPr>
              <a:endParaRPr sz="1100" dirty="0">
                <a:latin typeface="Arial MT"/>
                <a:cs typeface="Arial MT"/>
              </a:endParaRPr>
            </a:p>
            <a:p>
              <a:pPr marL="11430" marR="138875">
                <a:lnSpc>
                  <a:spcPts val="1170"/>
                </a:lnSpc>
              </a:pPr>
              <a:r>
                <a:rPr sz="1050" spc="-5" dirty="0">
                  <a:solidFill>
                    <a:srgbClr val="3E3A39"/>
                  </a:solidFill>
                  <a:latin typeface="Arial MT"/>
                  <a:cs typeface="Arial MT"/>
                </a:rPr>
                <a:t>M</a:t>
              </a:r>
              <a:r>
                <a:rPr sz="1050" dirty="0">
                  <a:solidFill>
                    <a:srgbClr val="3E3A39"/>
                  </a:solidFill>
                  <a:latin typeface="Arial MT"/>
                  <a:cs typeface="Arial MT"/>
                </a:rPr>
                <a:t>any</a:t>
              </a:r>
              <a:r>
                <a:rPr sz="1050" spc="-9" dirty="0">
                  <a:solidFill>
                    <a:srgbClr val="3E3A39"/>
                  </a:solidFill>
                  <a:latin typeface="Arial MT"/>
                  <a:cs typeface="Arial MT"/>
                </a:rPr>
                <a:t> </a:t>
              </a:r>
              <a:r>
                <a:rPr sz="1050" dirty="0">
                  <a:solidFill>
                    <a:srgbClr val="3E3A39"/>
                  </a:solidFill>
                  <a:latin typeface="Arial MT"/>
                  <a:cs typeface="Arial MT"/>
                </a:rPr>
                <a:t>sudden  changes</a:t>
              </a:r>
              <a:endParaRPr sz="1050" dirty="0">
                <a:latin typeface="Arial MT"/>
                <a:cs typeface="Arial MT"/>
              </a:endParaRPr>
            </a:p>
          </p:txBody>
        </p:sp>
        <p:sp>
          <p:nvSpPr>
            <p:cNvPr id="5" name="object 5"/>
            <p:cNvSpPr txBox="1"/>
            <p:nvPr/>
          </p:nvSpPr>
          <p:spPr>
            <a:xfrm>
              <a:off x="1402506" y="1008126"/>
              <a:ext cx="4949133" cy="396262"/>
            </a:xfrm>
            <a:prstGeom prst="rect">
              <a:avLst/>
            </a:prstGeom>
          </p:spPr>
          <p:txBody>
            <a:bodyPr vert="horz" wrap="square" lIns="0" tIns="11430" rIns="0" bIns="0" rtlCol="0">
              <a:spAutoFit/>
            </a:bodyPr>
            <a:lstStyle/>
            <a:p>
              <a:pPr marL="11430">
                <a:lnSpc>
                  <a:spcPts val="1481"/>
                </a:lnSpc>
                <a:spcBef>
                  <a:spcPts val="90"/>
                </a:spcBef>
              </a:pPr>
              <a:r>
                <a:rPr sz="1600" spc="-18" dirty="0">
                  <a:solidFill>
                    <a:srgbClr val="3E3A39"/>
                  </a:solidFill>
                  <a:latin typeface="Arial MT"/>
                  <a:cs typeface="Arial MT"/>
                </a:rPr>
                <a:t>Time </a:t>
              </a:r>
              <a:r>
                <a:rPr sz="1600" spc="-5" dirty="0">
                  <a:solidFill>
                    <a:srgbClr val="3E3A39"/>
                  </a:solidFill>
                  <a:latin typeface="Arial MT"/>
                  <a:cs typeface="Arial MT"/>
                </a:rPr>
                <a:t>series</a:t>
              </a:r>
              <a:r>
                <a:rPr sz="1600" spc="-18" dirty="0">
                  <a:solidFill>
                    <a:srgbClr val="3E3A39"/>
                  </a:solidFill>
                  <a:latin typeface="Arial MT"/>
                  <a:cs typeface="Arial MT"/>
                </a:rPr>
                <a:t> </a:t>
              </a:r>
              <a:r>
                <a:rPr sz="1600" spc="-5" dirty="0">
                  <a:solidFill>
                    <a:srgbClr val="3E3A39"/>
                  </a:solidFill>
                  <a:latin typeface="Arial MT"/>
                  <a:cs typeface="Arial MT"/>
                </a:rPr>
                <a:t>example</a:t>
              </a:r>
              <a:r>
                <a:rPr sz="1600" spc="-18" dirty="0">
                  <a:solidFill>
                    <a:srgbClr val="3E3A39"/>
                  </a:solidFill>
                  <a:latin typeface="Arial MT"/>
                  <a:cs typeface="Arial MT"/>
                </a:rPr>
                <a:t> </a:t>
              </a:r>
              <a:r>
                <a:rPr sz="1600" dirty="0">
                  <a:solidFill>
                    <a:srgbClr val="3E3A39"/>
                  </a:solidFill>
                  <a:latin typeface="Arial MT"/>
                  <a:cs typeface="Arial MT"/>
                </a:rPr>
                <a:t>3</a:t>
              </a:r>
              <a:endParaRPr sz="1600" dirty="0">
                <a:latin typeface="Arial MT"/>
                <a:cs typeface="Arial MT"/>
              </a:endParaRPr>
            </a:p>
            <a:p>
              <a:pPr marL="11430">
                <a:lnSpc>
                  <a:spcPts val="1481"/>
                </a:lnSpc>
              </a:pPr>
              <a:r>
                <a:rPr sz="1600" spc="-5" dirty="0">
                  <a:solidFill>
                    <a:srgbClr val="FF0000"/>
                  </a:solidFill>
                  <a:latin typeface="Arial MT"/>
                  <a:cs typeface="Arial MT"/>
                </a:rPr>
                <a:t>LinkedIn</a:t>
              </a:r>
              <a:r>
                <a:rPr sz="1600" spc="-9" dirty="0">
                  <a:solidFill>
                    <a:srgbClr val="FF0000"/>
                  </a:solidFill>
                  <a:latin typeface="Arial MT"/>
                  <a:cs typeface="Arial MT"/>
                </a:rPr>
                <a:t> </a:t>
              </a:r>
              <a:r>
                <a:rPr sz="1600" spc="-5" dirty="0">
                  <a:solidFill>
                    <a:srgbClr val="FF0000"/>
                  </a:solidFill>
                  <a:latin typeface="Arial MT"/>
                  <a:cs typeface="Arial MT"/>
                </a:rPr>
                <a:t>daily stock market closing price</a:t>
              </a:r>
              <a:endParaRPr sz="1600" dirty="0">
                <a:solidFill>
                  <a:srgbClr val="FF0000"/>
                </a:solidFill>
                <a:latin typeface="Arial MT"/>
                <a:cs typeface="Arial MT"/>
              </a:endParaRPr>
            </a:p>
          </p:txBody>
        </p:sp>
      </p:grpSp>
    </p:spTree>
    <p:extLst>
      <p:ext uri="{BB962C8B-B14F-4D97-AF65-F5344CB8AC3E}">
        <p14:creationId xmlns:p14="http://schemas.microsoft.com/office/powerpoint/2010/main" val="1814429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8325" y="247375"/>
            <a:ext cx="2986153" cy="565539"/>
          </a:xfrm>
          <a:prstGeom prst="rect">
            <a:avLst/>
          </a:prstGeom>
        </p:spPr>
        <p:txBody>
          <a:bodyPr vert="horz" wrap="square" lIns="0" tIns="11430" rIns="0" bIns="0" rtlCol="0" anchor="ctr">
            <a:spAutoFit/>
          </a:bodyPr>
          <a:lstStyle/>
          <a:p>
            <a:pPr marL="11430">
              <a:spcBef>
                <a:spcPts val="90"/>
              </a:spcBef>
            </a:pPr>
            <a:r>
              <a:rPr spc="-5" dirty="0"/>
              <a:t>Examples</a:t>
            </a:r>
          </a:p>
        </p:txBody>
      </p:sp>
      <p:grpSp>
        <p:nvGrpSpPr>
          <p:cNvPr id="6" name="Group 5"/>
          <p:cNvGrpSpPr/>
          <p:nvPr/>
        </p:nvGrpSpPr>
        <p:grpSpPr>
          <a:xfrm>
            <a:off x="893206" y="1106449"/>
            <a:ext cx="7161079" cy="3653657"/>
            <a:chOff x="1266832" y="1008126"/>
            <a:chExt cx="7161079" cy="3653657"/>
          </a:xfrm>
        </p:grpSpPr>
        <p:pic>
          <p:nvPicPr>
            <p:cNvPr id="3" name="object 3"/>
            <p:cNvPicPr/>
            <p:nvPr/>
          </p:nvPicPr>
          <p:blipFill>
            <a:blip r:embed="rId2" cstate="print"/>
            <a:stretch>
              <a:fillRect/>
            </a:stretch>
          </p:blipFill>
          <p:spPr>
            <a:xfrm>
              <a:off x="1266832" y="1481202"/>
              <a:ext cx="5962642" cy="3180581"/>
            </a:xfrm>
            <a:prstGeom prst="rect">
              <a:avLst/>
            </a:prstGeom>
          </p:spPr>
        </p:pic>
        <p:sp>
          <p:nvSpPr>
            <p:cNvPr id="4" name="object 4"/>
            <p:cNvSpPr txBox="1"/>
            <p:nvPr/>
          </p:nvSpPr>
          <p:spPr>
            <a:xfrm>
              <a:off x="7300341" y="1873606"/>
              <a:ext cx="1127570" cy="1463670"/>
            </a:xfrm>
            <a:prstGeom prst="rect">
              <a:avLst/>
            </a:prstGeom>
          </p:spPr>
          <p:txBody>
            <a:bodyPr vert="horz" wrap="square" lIns="0" tIns="11430" rIns="0" bIns="0" rtlCol="0">
              <a:spAutoFit/>
            </a:bodyPr>
            <a:lstStyle/>
            <a:p>
              <a:pPr marL="11430">
                <a:spcBef>
                  <a:spcPts val="90"/>
                </a:spcBef>
              </a:pPr>
              <a:r>
                <a:rPr sz="1050" b="1" dirty="0">
                  <a:solidFill>
                    <a:srgbClr val="3E3A39"/>
                  </a:solidFill>
                  <a:latin typeface="Arial"/>
                  <a:cs typeface="Arial"/>
                </a:rPr>
                <a:t>At</a:t>
              </a:r>
              <a:r>
                <a:rPr sz="1050" b="1" spc="-36" dirty="0">
                  <a:solidFill>
                    <a:srgbClr val="3E3A39"/>
                  </a:solidFill>
                  <a:latin typeface="Arial"/>
                  <a:cs typeface="Arial"/>
                </a:rPr>
                <a:t> </a:t>
              </a:r>
              <a:r>
                <a:rPr sz="1050" b="1" dirty="0">
                  <a:solidFill>
                    <a:srgbClr val="3E3A39"/>
                  </a:solidFill>
                  <a:latin typeface="Arial"/>
                  <a:cs typeface="Arial"/>
                </a:rPr>
                <a:t>a</a:t>
              </a:r>
              <a:r>
                <a:rPr sz="1050" b="1" spc="-27" dirty="0">
                  <a:solidFill>
                    <a:srgbClr val="3E3A39"/>
                  </a:solidFill>
                  <a:latin typeface="Arial"/>
                  <a:cs typeface="Arial"/>
                </a:rPr>
                <a:t> </a:t>
              </a:r>
              <a:r>
                <a:rPr sz="1050" b="1" spc="-5" dirty="0">
                  <a:solidFill>
                    <a:srgbClr val="3E3A39"/>
                  </a:solidFill>
                  <a:latin typeface="Arial"/>
                  <a:cs typeface="Arial"/>
                </a:rPr>
                <a:t>glance</a:t>
              </a:r>
              <a:endParaRPr sz="1050">
                <a:latin typeface="Arial"/>
                <a:cs typeface="Arial"/>
              </a:endParaRPr>
            </a:p>
            <a:p>
              <a:pPr>
                <a:spcBef>
                  <a:spcPts val="5"/>
                </a:spcBef>
              </a:pPr>
              <a:endParaRPr sz="1050">
                <a:latin typeface="Arial"/>
                <a:cs typeface="Arial"/>
              </a:endParaRPr>
            </a:p>
            <a:p>
              <a:pPr marL="11430"/>
              <a:r>
                <a:rPr sz="1050" spc="-5" dirty="0">
                  <a:solidFill>
                    <a:srgbClr val="3E3A39"/>
                  </a:solidFill>
                  <a:latin typeface="Arial MT"/>
                  <a:cs typeface="Arial MT"/>
                </a:rPr>
                <a:t>Minute</a:t>
              </a:r>
              <a:r>
                <a:rPr sz="1050" spc="-27" dirty="0">
                  <a:solidFill>
                    <a:srgbClr val="3E3A39"/>
                  </a:solidFill>
                  <a:latin typeface="Arial MT"/>
                  <a:cs typeface="Arial MT"/>
                </a:rPr>
                <a:t> </a:t>
              </a:r>
              <a:r>
                <a:rPr sz="1050" dirty="0">
                  <a:solidFill>
                    <a:srgbClr val="3E3A39"/>
                  </a:solidFill>
                  <a:latin typeface="Arial MT"/>
                  <a:cs typeface="Arial MT"/>
                </a:rPr>
                <a:t>basis</a:t>
              </a:r>
              <a:r>
                <a:rPr sz="1050" spc="-27" dirty="0">
                  <a:solidFill>
                    <a:srgbClr val="3E3A39"/>
                  </a:solidFill>
                  <a:latin typeface="Arial MT"/>
                  <a:cs typeface="Arial MT"/>
                </a:rPr>
                <a:t> </a:t>
              </a:r>
              <a:r>
                <a:rPr sz="1050" spc="-5" dirty="0">
                  <a:solidFill>
                    <a:srgbClr val="3E3A39"/>
                  </a:solidFill>
                  <a:latin typeface="Arial MT"/>
                  <a:cs typeface="Arial MT"/>
                </a:rPr>
                <a:t>data</a:t>
              </a:r>
              <a:endParaRPr sz="1050">
                <a:latin typeface="Arial MT"/>
                <a:cs typeface="Arial MT"/>
              </a:endParaRPr>
            </a:p>
            <a:p>
              <a:pPr>
                <a:spcBef>
                  <a:spcPts val="45"/>
                </a:spcBef>
              </a:pPr>
              <a:endParaRPr sz="1050">
                <a:latin typeface="Arial MT"/>
                <a:cs typeface="Arial MT"/>
              </a:endParaRPr>
            </a:p>
            <a:p>
              <a:pPr marL="11430" marR="4572">
                <a:lnSpc>
                  <a:spcPct val="101200"/>
                </a:lnSpc>
              </a:pPr>
              <a:r>
                <a:rPr sz="1050" dirty="0">
                  <a:solidFill>
                    <a:srgbClr val="3E3A39"/>
                  </a:solidFill>
                  <a:latin typeface="Arial MT"/>
                  <a:cs typeface="Arial MT"/>
                </a:rPr>
                <a:t>Almost</a:t>
              </a:r>
              <a:r>
                <a:rPr sz="1050" spc="-54" dirty="0">
                  <a:solidFill>
                    <a:srgbClr val="3E3A39"/>
                  </a:solidFill>
                  <a:latin typeface="Arial MT"/>
                  <a:cs typeface="Arial MT"/>
                </a:rPr>
                <a:t> </a:t>
              </a:r>
              <a:r>
                <a:rPr sz="1050" dirty="0">
                  <a:solidFill>
                    <a:srgbClr val="3E3A39"/>
                  </a:solidFill>
                  <a:latin typeface="Arial MT"/>
                  <a:cs typeface="Arial MT"/>
                </a:rPr>
                <a:t>regular</a:t>
              </a:r>
              <a:r>
                <a:rPr sz="1050" spc="-50" dirty="0">
                  <a:solidFill>
                    <a:srgbClr val="3E3A39"/>
                  </a:solidFill>
                  <a:latin typeface="Arial MT"/>
                  <a:cs typeface="Arial MT"/>
                </a:rPr>
                <a:t> </a:t>
              </a:r>
              <a:r>
                <a:rPr sz="1050" dirty="0">
                  <a:solidFill>
                    <a:srgbClr val="3E3A39"/>
                  </a:solidFill>
                  <a:latin typeface="Arial MT"/>
                  <a:cs typeface="Arial MT"/>
                </a:rPr>
                <a:t>daily </a:t>
              </a:r>
              <a:r>
                <a:rPr sz="1050" spc="-261" dirty="0">
                  <a:solidFill>
                    <a:srgbClr val="3E3A39"/>
                  </a:solidFill>
                  <a:latin typeface="Arial MT"/>
                  <a:cs typeface="Arial MT"/>
                </a:rPr>
                <a:t> </a:t>
              </a:r>
              <a:r>
                <a:rPr sz="1050" spc="-5" dirty="0">
                  <a:solidFill>
                    <a:srgbClr val="3E3A39"/>
                  </a:solidFill>
                  <a:latin typeface="Arial MT"/>
                  <a:cs typeface="Arial MT"/>
                </a:rPr>
                <a:t>pattern </a:t>
              </a:r>
              <a:r>
                <a:rPr sz="1050" dirty="0">
                  <a:solidFill>
                    <a:srgbClr val="3E3A39"/>
                  </a:solidFill>
                  <a:latin typeface="Arial MT"/>
                  <a:cs typeface="Arial MT"/>
                </a:rPr>
                <a:t>but with </a:t>
              </a:r>
              <a:r>
                <a:rPr sz="1050" spc="5" dirty="0">
                  <a:solidFill>
                    <a:srgbClr val="3E3A39"/>
                  </a:solidFill>
                  <a:latin typeface="Arial MT"/>
                  <a:cs typeface="Arial MT"/>
                </a:rPr>
                <a:t> </a:t>
              </a:r>
              <a:r>
                <a:rPr sz="1050" spc="-5" dirty="0">
                  <a:solidFill>
                    <a:srgbClr val="3E3A39"/>
                  </a:solidFill>
                  <a:latin typeface="Arial MT"/>
                  <a:cs typeface="Arial MT"/>
                </a:rPr>
                <a:t>some </a:t>
              </a:r>
              <a:r>
                <a:rPr sz="1050" dirty="0">
                  <a:solidFill>
                    <a:srgbClr val="3E3A39"/>
                  </a:solidFill>
                  <a:latin typeface="Arial MT"/>
                  <a:cs typeface="Arial MT"/>
                </a:rPr>
                <a:t>anomalies </a:t>
              </a:r>
              <a:r>
                <a:rPr sz="1050" spc="5" dirty="0">
                  <a:solidFill>
                    <a:srgbClr val="3E3A39"/>
                  </a:solidFill>
                  <a:latin typeface="Arial MT"/>
                  <a:cs typeface="Arial MT"/>
                </a:rPr>
                <a:t> </a:t>
              </a:r>
              <a:r>
                <a:rPr sz="1050" dirty="0">
                  <a:solidFill>
                    <a:srgbClr val="3E3A39"/>
                  </a:solidFill>
                  <a:latin typeface="Arial MT"/>
                  <a:cs typeface="Arial MT"/>
                </a:rPr>
                <a:t>and</a:t>
              </a:r>
              <a:r>
                <a:rPr sz="1050" spc="-14" dirty="0">
                  <a:solidFill>
                    <a:srgbClr val="3E3A39"/>
                  </a:solidFill>
                  <a:latin typeface="Arial MT"/>
                  <a:cs typeface="Arial MT"/>
                </a:rPr>
                <a:t> </a:t>
              </a:r>
              <a:r>
                <a:rPr sz="1050" dirty="0">
                  <a:solidFill>
                    <a:srgbClr val="3E3A39"/>
                  </a:solidFill>
                  <a:latin typeface="Arial MT"/>
                  <a:cs typeface="Arial MT"/>
                </a:rPr>
                <a:t>spikes</a:t>
              </a:r>
              <a:endParaRPr sz="1050">
                <a:latin typeface="Arial MT"/>
                <a:cs typeface="Arial MT"/>
              </a:endParaRPr>
            </a:p>
          </p:txBody>
        </p:sp>
        <p:sp>
          <p:nvSpPr>
            <p:cNvPr id="5" name="object 5"/>
            <p:cNvSpPr txBox="1"/>
            <p:nvPr/>
          </p:nvSpPr>
          <p:spPr>
            <a:xfrm>
              <a:off x="1402505" y="1008126"/>
              <a:ext cx="7025405" cy="588623"/>
            </a:xfrm>
            <a:prstGeom prst="rect">
              <a:avLst/>
            </a:prstGeom>
          </p:spPr>
          <p:txBody>
            <a:bodyPr vert="horz" wrap="square" lIns="0" tIns="11430" rIns="0" bIns="0" rtlCol="0">
              <a:spAutoFit/>
            </a:bodyPr>
            <a:lstStyle/>
            <a:p>
              <a:pPr marL="11430">
                <a:lnSpc>
                  <a:spcPts val="1481"/>
                </a:lnSpc>
                <a:spcBef>
                  <a:spcPts val="90"/>
                </a:spcBef>
              </a:pPr>
              <a:r>
                <a:rPr sz="1600" spc="-18" dirty="0">
                  <a:solidFill>
                    <a:srgbClr val="3E3A39"/>
                  </a:solidFill>
                  <a:latin typeface="Arial MT"/>
                  <a:cs typeface="Arial MT"/>
                </a:rPr>
                <a:t>Time </a:t>
              </a:r>
              <a:r>
                <a:rPr sz="1600" spc="-5" dirty="0">
                  <a:solidFill>
                    <a:srgbClr val="3E3A39"/>
                  </a:solidFill>
                  <a:latin typeface="Arial MT"/>
                  <a:cs typeface="Arial MT"/>
                </a:rPr>
                <a:t>series</a:t>
              </a:r>
              <a:r>
                <a:rPr sz="1600" spc="-18" dirty="0">
                  <a:solidFill>
                    <a:srgbClr val="3E3A39"/>
                  </a:solidFill>
                  <a:latin typeface="Arial MT"/>
                  <a:cs typeface="Arial MT"/>
                </a:rPr>
                <a:t> </a:t>
              </a:r>
              <a:r>
                <a:rPr sz="1600" spc="-5" dirty="0">
                  <a:solidFill>
                    <a:srgbClr val="3E3A39"/>
                  </a:solidFill>
                  <a:latin typeface="Arial MT"/>
                  <a:cs typeface="Arial MT"/>
                </a:rPr>
                <a:t>example</a:t>
              </a:r>
              <a:r>
                <a:rPr sz="1600" spc="-18" dirty="0">
                  <a:solidFill>
                    <a:srgbClr val="3E3A39"/>
                  </a:solidFill>
                  <a:latin typeface="Arial MT"/>
                  <a:cs typeface="Arial MT"/>
                </a:rPr>
                <a:t> </a:t>
              </a:r>
              <a:r>
                <a:rPr sz="1600" dirty="0">
                  <a:solidFill>
                    <a:srgbClr val="3E3A39"/>
                  </a:solidFill>
                  <a:latin typeface="Arial MT"/>
                  <a:cs typeface="Arial MT"/>
                </a:rPr>
                <a:t>4</a:t>
              </a:r>
              <a:endParaRPr sz="1600" dirty="0">
                <a:latin typeface="Arial MT"/>
                <a:cs typeface="Arial MT"/>
              </a:endParaRPr>
            </a:p>
            <a:p>
              <a:pPr marL="11430">
                <a:lnSpc>
                  <a:spcPts val="1481"/>
                </a:lnSpc>
              </a:pPr>
              <a:r>
                <a:rPr sz="1600" spc="-5" dirty="0">
                  <a:solidFill>
                    <a:srgbClr val="FF0000"/>
                  </a:solidFill>
                  <a:latin typeface="Arial MT"/>
                  <a:cs typeface="Arial MT"/>
                </a:rPr>
                <a:t>Number</a:t>
              </a:r>
              <a:r>
                <a:rPr sz="1600" spc="-14" dirty="0">
                  <a:solidFill>
                    <a:srgbClr val="FF0000"/>
                  </a:solidFill>
                  <a:latin typeface="Arial MT"/>
                  <a:cs typeface="Arial MT"/>
                </a:rPr>
                <a:t> </a:t>
              </a:r>
              <a:r>
                <a:rPr sz="1600" spc="-5" dirty="0">
                  <a:solidFill>
                    <a:srgbClr val="FF0000"/>
                  </a:solidFill>
                  <a:latin typeface="Arial MT"/>
                  <a:cs typeface="Arial MT"/>
                </a:rPr>
                <a:t>of photos uploaded on the Instagram</a:t>
              </a:r>
              <a:r>
                <a:rPr sz="1600" spc="-9" dirty="0">
                  <a:solidFill>
                    <a:srgbClr val="FF0000"/>
                  </a:solidFill>
                  <a:latin typeface="Arial MT"/>
                  <a:cs typeface="Arial MT"/>
                </a:rPr>
                <a:t> </a:t>
              </a:r>
              <a:r>
                <a:rPr sz="1600" spc="-5" dirty="0">
                  <a:solidFill>
                    <a:srgbClr val="FF0000"/>
                  </a:solidFill>
                  <a:latin typeface="Arial MT"/>
                  <a:cs typeface="Arial MT"/>
                </a:rPr>
                <a:t>every minute (regional</a:t>
              </a:r>
              <a:r>
                <a:rPr sz="1600" dirty="0">
                  <a:solidFill>
                    <a:srgbClr val="FF0000"/>
                  </a:solidFill>
                  <a:latin typeface="Arial MT"/>
                  <a:cs typeface="Arial MT"/>
                </a:rPr>
                <a:t> </a:t>
              </a:r>
              <a:r>
                <a:rPr sz="1600" spc="-5" dirty="0">
                  <a:solidFill>
                    <a:srgbClr val="FF0000"/>
                  </a:solidFill>
                  <a:latin typeface="Arial MT"/>
                  <a:cs typeface="Arial MT"/>
                </a:rPr>
                <a:t>sub-sample</a:t>
              </a:r>
              <a:r>
                <a:rPr sz="1600" spc="-5" dirty="0">
                  <a:solidFill>
                    <a:srgbClr val="FFD800"/>
                  </a:solidFill>
                  <a:latin typeface="Arial MT"/>
                  <a:cs typeface="Arial MT"/>
                </a:rPr>
                <a:t>)</a:t>
              </a:r>
              <a:endParaRPr sz="1600" dirty="0">
                <a:latin typeface="Arial MT"/>
                <a:cs typeface="Arial MT"/>
              </a:endParaRPr>
            </a:p>
          </p:txBody>
        </p:sp>
      </p:grpSp>
    </p:spTree>
    <p:extLst>
      <p:ext uri="{BB962C8B-B14F-4D97-AF65-F5344CB8AC3E}">
        <p14:creationId xmlns:p14="http://schemas.microsoft.com/office/powerpoint/2010/main" val="34503126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1429</Words>
  <Application>Microsoft Macintosh PowerPoint</Application>
  <PresentationFormat>On-screen Show (16:9)</PresentationFormat>
  <Paragraphs>231</Paragraphs>
  <Slides>76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76</vt:i4>
      </vt:variant>
    </vt:vector>
  </HeadingPairs>
  <TitlesOfParts>
    <vt:vector size="85" baseType="lpstr">
      <vt:lpstr>Arial</vt:lpstr>
      <vt:lpstr>Arial MT</vt:lpstr>
      <vt:lpstr>Calibri</vt:lpstr>
      <vt:lpstr>Cambria Math</vt:lpstr>
      <vt:lpstr>Lato</vt:lpstr>
      <vt:lpstr>Times New Roman</vt:lpstr>
      <vt:lpstr>TimesNewRomanPS</vt:lpstr>
      <vt:lpstr>Wingdings</vt:lpstr>
      <vt:lpstr>Office Theme</vt:lpstr>
      <vt:lpstr>Data Analytics &amp; Visualization</vt:lpstr>
      <vt:lpstr>Module 3 – Times Series Analysis</vt:lpstr>
      <vt:lpstr>Introduction</vt:lpstr>
      <vt:lpstr>Applications</vt:lpstr>
      <vt:lpstr>TS data vs. Cross Sectional data</vt:lpstr>
      <vt:lpstr>Examples</vt:lpstr>
      <vt:lpstr>Examples</vt:lpstr>
      <vt:lpstr>Examples</vt:lpstr>
      <vt:lpstr>Examples</vt:lpstr>
      <vt:lpstr>Examples</vt:lpstr>
      <vt:lpstr>Significance of Time Series</vt:lpstr>
      <vt:lpstr>Use Cases</vt:lpstr>
      <vt:lpstr>Objectives</vt:lpstr>
      <vt:lpstr>Objectives</vt:lpstr>
      <vt:lpstr>Objectives</vt:lpstr>
      <vt:lpstr>Definition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Time Series Components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Types of Time Series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Steps for TSA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2023-03-07T17:39:08Z</dcterms:modified>
</cp:coreProperties>
</file>