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oleObject" PartName="/ppt/embeddings/oleObject9.bin"/>
  <Override ContentType="application/vnd.openxmlformats-officedocument.oleObject" PartName="/ppt/embeddings/oleObject32.bin"/>
  <Override ContentType="application/vnd.openxmlformats-officedocument.oleObject" PartName="/ppt/embeddings/oleObject15.bin"/>
  <Override ContentType="application/vnd.openxmlformats-officedocument.oleObject" PartName="/ppt/embeddings/oleObject29.bin"/>
  <Override ContentType="application/vnd.openxmlformats-officedocument.oleObject" PartName="/ppt/embeddings/oleObject4.bin"/>
  <Override ContentType="application/vnd.openxmlformats-officedocument.oleObject" PartName="/ppt/embeddings/oleObject28.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33.bin"/>
  <Override ContentType="application/vnd.openxmlformats-officedocument.oleObject" PartName="/ppt/embeddings/oleObject24.bin"/>
  <Override ContentType="application/vnd.openxmlformats-officedocument.oleObject" PartName="/ppt/embeddings/oleObject25.bin"/>
  <Override ContentType="application/vnd.openxmlformats-officedocument.oleObject" PartName="/ppt/embeddings/oleObject20.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34.bin"/>
  <Override ContentType="application/vnd.openxmlformats-officedocument.oleObject" PartName="/ppt/embeddings/oleObject21.bin"/>
  <Override ContentType="application/vnd.openxmlformats-officedocument.oleObject" PartName="/ppt/embeddings/oleObject13.bin"/>
  <Override ContentType="application/vnd.openxmlformats-officedocument.oleObject" PartName="/ppt/embeddings/oleObject26.bin"/>
  <Override ContentType="application/vnd.openxmlformats-officedocument.oleObject" PartName="/ppt/embeddings/oleObject6.bin"/>
  <Override ContentType="application/vnd.openxmlformats-officedocument.oleObject" PartName="/ppt/embeddings/oleObject30.bin"/>
  <Override ContentType="application/vnd.openxmlformats-officedocument.oleObject" PartName="/ppt/embeddings/oleObject18.bin"/>
  <Override ContentType="application/vnd.openxmlformats-officedocument.oleObject" PartName="/ppt/embeddings/oleObject1.bin"/>
  <Override ContentType="application/vnd.openxmlformats-officedocument.oleObject" PartName="/ppt/embeddings/oleObject35.bin"/>
  <Override ContentType="application/vnd.openxmlformats-officedocument.oleObject" PartName="/ppt/embeddings/oleObject22.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31.bin"/>
  <Override ContentType="application/vnd.openxmlformats-officedocument.oleObject" PartName="/ppt/embeddings/oleObject5.bin"/>
  <Override ContentType="application/vnd.openxmlformats-officedocument.oleObject" PartName="/ppt/embeddings/oleObject10.bin"/>
  <Override ContentType="application/vnd.openxmlformats-officedocument.oleObject" PartName="/ppt/embeddings/oleObject27.bin"/>
  <Override ContentType="application/vnd.openxmlformats-officedocument.oleObject" PartName="/ppt/embeddings/oleObject23.bin"/>
  <Override ContentType="application/vnd.openxmlformats-officedocument.oleObject" PartName="/ppt/embeddings/oleObject36.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Lst>
  <p:sldSz cy="6858000" cx="9144000"/>
  <p:notesSz cx="7010400" cy="9296400"/>
  <p:embeddedFontLst>
    <p:embeddedFont>
      <p:font typeface="Lato"/>
      <p:regular r:id="rId141"/>
      <p:bold r:id="rId142"/>
      <p:italic r:id="rId143"/>
      <p:boldItalic r:id="rId1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45" roundtripDataSignature="AMtx7miD30e2DpzMc2IMh7Mfrsb8nCr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A0F7F6-6681-44BF-A46A-886224907EC0}">
  <a:tblStyle styleId="{3CA0F7F6-6681-44BF-A46A-886224907E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3" Type="http://schemas.openxmlformats.org/officeDocument/2006/relationships/font" Target="fonts/Lato-italic.fntdata"/><Relationship Id="rId142" Type="http://schemas.openxmlformats.org/officeDocument/2006/relationships/font" Target="fonts/Lato-bold.fntdata"/><Relationship Id="rId141" Type="http://schemas.openxmlformats.org/officeDocument/2006/relationships/font" Target="fonts/Lato-regular.fntdata"/><Relationship Id="rId140" Type="http://schemas.openxmlformats.org/officeDocument/2006/relationships/slide" Target="slides/slide134.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145" Type="http://customschemas.google.com/relationships/presentationmetadata" Target="metadata"/><Relationship Id="rId8" Type="http://schemas.openxmlformats.org/officeDocument/2006/relationships/slide" Target="slides/slide2.xml"/><Relationship Id="rId144" Type="http://schemas.openxmlformats.org/officeDocument/2006/relationships/font" Target="fonts/Lato-boldItalic.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5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0.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79.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78.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66.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7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 name="Google Shape;89;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10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9" name="Google Shape;919;p10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0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7" name="Google Shape;927;p10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0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5" name="Google Shape;935;p10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0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3" name="Google Shape;943;p10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0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2" name="Google Shape;952;p10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0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0" name="Google Shape;960;p10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10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8" name="Google Shape;968;p10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10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7" name="Google Shape;977;p10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0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5" name="Google Shape;985;p10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1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3" name="Google Shape;993;p1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11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1" name="Google Shape;1001;p1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1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9" name="Google Shape;1009;p1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11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17" name="Google Shape;1017;p1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11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5" name="Google Shape;1025;p1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11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4" name="Google Shape;1034;p1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11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3" name="Google Shape;1043;p1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1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1" name="Google Shape;1051;p1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1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9" name="Google Shape;1059;p1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11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7" name="Google Shape;1067;p1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12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5" name="Google Shape;1075;p1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2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3" name="Google Shape;1083;p1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2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2" name="Google Shape;1092;p1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p12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0" name="Google Shape;1100;p1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12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2" name="Google Shape;1112;p1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2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1" name="Google Shape;1121;p1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12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1" name="Google Shape;1131;p1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p12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0" name="Google Shape;1140;p1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12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0" name="Google Shape;1150;p1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2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8" name="Google Shape;1158;p1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3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6" name="Google Shape;1166;p1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3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4" name="Google Shape;1174;p1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13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2" name="Google Shape;1182;p13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3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0" name="Google Shape;1190;p13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13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8" name="Google Shape;1198;p13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13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5" name="Google Shape;1205;p13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p1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2" name="Google Shape;222;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p1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8" name="Google Shape;238;p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2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2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2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2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2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p2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2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2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2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5" name="Google Shape;325;p3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 name="Google Shape;105;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3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3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3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3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3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3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3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9" name="Google Shape;399;p3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4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p4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6" name="Google Shape;426;p4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4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4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4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8" name="Google Shape;458;p4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p4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5" name="Google Shape;475;p4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4" name="Google Shape;484;p4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5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0" name="Google Shape;500;p5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8" name="Google Shape;508;p5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7" name="Google Shape;517;p5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7" name="Google Shape;527;p5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5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5" name="Google Shape;545;p5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3" name="Google Shape;553;p5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1" name="Google Shape;561;p5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p5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8" name="Google Shape;578;p6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6" name="Google Shape;586;p6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4" name="Google Shape;594;p6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2" name="Google Shape;602;p6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1" name="Google Shape;611;p6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0" name="Google Shape;620;p6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8" name="Google Shape;628;p6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6" name="Google Shape;636;p6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5" name="Google Shape;645;p6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54" name="Google Shape;654;p6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2" name="Google Shape;662;p7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0" name="Google Shape;670;p7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7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7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7" name="Google Shape;687;p7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6" name="Google Shape;696;p7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4" name="Google Shape;704;p7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2" name="Google Shape;712;p7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1" name="Google Shape;721;p7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0" name="Google Shape;730;p7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8" name="Google Shape;738;p7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7" name="Google Shape;747;p8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8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5" name="Google Shape;755;p8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8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3" name="Google Shape;763;p8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8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1" name="Google Shape;771;p8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8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9" name="Google Shape;779;p8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8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7" name="Google Shape;787;p8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8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5" name="Google Shape;795;p8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8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3" name="Google Shape;803;p8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8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2" name="Google Shape;812;p8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8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0" name="Google Shape;820;p8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9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8" name="Google Shape;828;p9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91: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6" name="Google Shape;836;p9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92: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5" name="Google Shape;845;p9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93: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3" name="Google Shape;853;p9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94: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1" name="Google Shape;861;p9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95: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0" name="Google Shape;870;p9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96: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8" name="Google Shape;878;p9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97: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6" name="Google Shape;886;p9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98: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4" name="Google Shape;894;p9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99: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3" name="Google Shape;903;p9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00:notes"/>
          <p:cNvSpPr txBox="1"/>
          <p:nvPr>
            <p:ph idx="1" type="body"/>
          </p:nvPr>
        </p:nvSpPr>
        <p:spPr>
          <a:xfrm>
            <a:off x="701675" y="4416425"/>
            <a:ext cx="560705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1" name="Google Shape;911;p10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137"/>
          <p:cNvSpPr txBox="1"/>
          <p:nvPr>
            <p:ph type="ctrTitle"/>
          </p:nvPr>
        </p:nvSpPr>
        <p:spPr>
          <a:xfrm>
            <a:off x="446355" y="1229033"/>
            <a:ext cx="8203575" cy="192545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37"/>
          <p:cNvSpPr txBox="1"/>
          <p:nvPr>
            <p:ph idx="1" type="subTitle"/>
          </p:nvPr>
        </p:nvSpPr>
        <p:spPr>
          <a:xfrm>
            <a:off x="446357" y="3596941"/>
            <a:ext cx="8188953" cy="1018033"/>
          </a:xfrm>
          <a:prstGeom prst="rect">
            <a:avLst/>
          </a:prstGeom>
          <a:noFill/>
          <a:ln>
            <a:noFill/>
          </a:ln>
        </p:spPr>
        <p:txBody>
          <a:bodyPr anchorCtr="0" anchor="t" bIns="45700" lIns="91425" spcFirstLastPara="1" rIns="91425" wrap="square" tIns="45700">
            <a:normAutofit/>
          </a:bodyPr>
          <a:lstStyle>
            <a:lvl1pPr lvl="0" algn="l">
              <a:spcBef>
                <a:spcPts val="560"/>
              </a:spcBef>
              <a:spcAft>
                <a:spcPts val="0"/>
              </a:spcAft>
              <a:buClr>
                <a:srgbClr val="002060"/>
              </a:buClr>
              <a:buSzPts val="2800"/>
              <a:buNone/>
              <a:defRPr b="0" i="0" sz="2800">
                <a:solidFill>
                  <a:srgbClr val="00206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3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46"/>
          <p:cNvSpPr txBox="1"/>
          <p:nvPr>
            <p:ph type="title"/>
          </p:nvPr>
        </p:nvSpPr>
        <p:spPr>
          <a:xfrm>
            <a:off x="1792288" y="4800600"/>
            <a:ext cx="54864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6"/>
          <p:cNvSpPr/>
          <p:nvPr>
            <p:ph idx="2" type="pic"/>
          </p:nvPr>
        </p:nvSpPr>
        <p:spPr>
          <a:xfrm>
            <a:off x="1792288" y="612775"/>
            <a:ext cx="5486400" cy="4114800"/>
          </a:xfrm>
          <a:prstGeom prst="rect">
            <a:avLst/>
          </a:prstGeom>
          <a:noFill/>
          <a:ln>
            <a:noFill/>
          </a:ln>
        </p:spPr>
      </p:sp>
      <p:sp>
        <p:nvSpPr>
          <p:cNvPr id="57" name="Google Shape;57;p146"/>
          <p:cNvSpPr txBox="1"/>
          <p:nvPr>
            <p:ph idx="1" type="body"/>
          </p:nvPr>
        </p:nvSpPr>
        <p:spPr>
          <a:xfrm>
            <a:off x="1792288" y="5367338"/>
            <a:ext cx="5486400"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F0000"/>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4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147"/>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2" name="Google Shape;62;p14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48"/>
          <p:cNvSpPr txBox="1"/>
          <p:nvPr>
            <p:ph type="title"/>
          </p:nvPr>
        </p:nvSpPr>
        <p:spPr>
          <a:xfrm rot="5400000">
            <a:off x="4732338" y="2171702"/>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4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4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67" name="Google Shape;67;p148"/>
          <p:cNvPicPr preferRelativeResize="0"/>
          <p:nvPr/>
        </p:nvPicPr>
        <p:blipFill rotWithShape="1">
          <a:blip r:embed="rId2">
            <a:alphaModFix/>
          </a:blip>
          <a:srcRect b="0" l="0" r="0" t="0"/>
          <a:stretch/>
        </p:blipFill>
        <p:spPr>
          <a:xfrm>
            <a:off x="3808475" y="3101618"/>
            <a:ext cx="1463784" cy="702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68" name="Shape 68"/>
        <p:cNvGrpSpPr/>
        <p:nvPr/>
      </p:nvGrpSpPr>
      <p:grpSpPr>
        <a:xfrm>
          <a:off x="0" y="0"/>
          <a:ext cx="0" cy="0"/>
          <a:chOff x="0" y="0"/>
          <a:chExt cx="0" cy="0"/>
        </a:xfrm>
      </p:grpSpPr>
      <p:sp>
        <p:nvSpPr>
          <p:cNvPr id="69" name="Google Shape;69;p149"/>
          <p:cNvSpPr txBox="1"/>
          <p:nvPr>
            <p:ph type="title"/>
          </p:nvPr>
        </p:nvSpPr>
        <p:spPr>
          <a:xfrm>
            <a:off x="1257300" y="609600"/>
            <a:ext cx="77724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9"/>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9"/>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73" name="Shape 73"/>
        <p:cNvGrpSpPr/>
        <p:nvPr/>
      </p:nvGrpSpPr>
      <p:grpSpPr>
        <a:xfrm>
          <a:off x="0" y="0"/>
          <a:ext cx="0" cy="0"/>
          <a:chOff x="0" y="0"/>
          <a:chExt cx="0" cy="0"/>
        </a:xfrm>
      </p:grpSpPr>
      <p:sp>
        <p:nvSpPr>
          <p:cNvPr id="74" name="Google Shape;74;p150"/>
          <p:cNvSpPr txBox="1"/>
          <p:nvPr>
            <p:ph type="title"/>
          </p:nvPr>
        </p:nvSpPr>
        <p:spPr>
          <a:xfrm>
            <a:off x="457200" y="549275"/>
            <a:ext cx="8229600" cy="93503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0"/>
          <p:cNvSpPr txBox="1"/>
          <p:nvPr>
            <p:ph idx="1" type="body"/>
          </p:nvPr>
        </p:nvSpPr>
        <p:spPr>
          <a:xfrm>
            <a:off x="457200" y="1700214"/>
            <a:ext cx="4038600" cy="439261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50"/>
          <p:cNvSpPr txBox="1"/>
          <p:nvPr>
            <p:ph idx="2" type="body"/>
          </p:nvPr>
        </p:nvSpPr>
        <p:spPr>
          <a:xfrm>
            <a:off x="4648200" y="1700213"/>
            <a:ext cx="4038600" cy="211931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50"/>
          <p:cNvSpPr txBox="1"/>
          <p:nvPr>
            <p:ph idx="3" type="body"/>
          </p:nvPr>
        </p:nvSpPr>
        <p:spPr>
          <a:xfrm>
            <a:off x="4648200" y="3971926"/>
            <a:ext cx="4038600" cy="21209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50"/>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0"/>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0" name="Shape 80"/>
        <p:cNvGrpSpPr/>
        <p:nvPr/>
      </p:nvGrpSpPr>
      <p:grpSpPr>
        <a:xfrm>
          <a:off x="0" y="0"/>
          <a:ext cx="0" cy="0"/>
          <a:chOff x="0" y="0"/>
          <a:chExt cx="0" cy="0"/>
        </a:xfrm>
      </p:grpSpPr>
      <p:sp>
        <p:nvSpPr>
          <p:cNvPr id="81" name="Google Shape;81;p151"/>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51"/>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51"/>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rgbClr val="FF0000"/>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51"/>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1"/>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13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8"/>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FF0000"/>
              </a:buClr>
              <a:buSzPts val="2800"/>
              <a:buChar char="–"/>
              <a:defRPr>
                <a:solidFill>
                  <a:srgbClr val="FF000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13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3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40"/>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0"/>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F0000"/>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9" name="Google Shape;29;p140"/>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rgbClr val="FF0000"/>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4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41"/>
          <p:cNvSpPr txBox="1"/>
          <p:nvPr>
            <p:ph type="title"/>
          </p:nvPr>
        </p:nvSpPr>
        <p:spPr>
          <a:xfrm>
            <a:off x="492566" y="502721"/>
            <a:ext cx="6284320" cy="96713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B00F0"/>
              </a:buClr>
              <a:buSzPts val="3600"/>
              <a:buFont typeface="Calibri"/>
              <a:buNone/>
              <a:defRPr sz="3600">
                <a:solidFill>
                  <a:srgbClr val="0B0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1"/>
          <p:cNvSpPr txBox="1"/>
          <p:nvPr>
            <p:ph idx="1" type="body"/>
          </p:nvPr>
        </p:nvSpPr>
        <p:spPr>
          <a:xfrm>
            <a:off x="492566" y="1520754"/>
            <a:ext cx="6284320" cy="468141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FF0000"/>
              </a:buClr>
              <a:buSzPts val="2800"/>
              <a:buChar char="–"/>
              <a:defRPr>
                <a:solidFill>
                  <a:srgbClr val="FF000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14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42"/>
          <p:cNvSpPr txBox="1"/>
          <p:nvPr>
            <p:ph type="title"/>
          </p:nvPr>
        </p:nvSpPr>
        <p:spPr>
          <a:xfrm>
            <a:off x="722313" y="4406901"/>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8" name="Google Shape;38;p14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143"/>
          <p:cNvSpPr txBox="1"/>
          <p:nvPr>
            <p:ph type="title"/>
          </p:nvPr>
        </p:nvSpPr>
        <p:spPr>
          <a:xfrm>
            <a:off x="525318" y="313037"/>
            <a:ext cx="8093365" cy="101803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3"/>
          <p:cNvSpPr txBox="1"/>
          <p:nvPr>
            <p:ph idx="1" type="body"/>
          </p:nvPr>
        </p:nvSpPr>
        <p:spPr>
          <a:xfrm>
            <a:off x="536879" y="2177863"/>
            <a:ext cx="4040188"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rgbClr val="FF0000"/>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143"/>
          <p:cNvSpPr txBox="1"/>
          <p:nvPr>
            <p:ph idx="2" type="body"/>
          </p:nvPr>
        </p:nvSpPr>
        <p:spPr>
          <a:xfrm>
            <a:off x="536879" y="2807725"/>
            <a:ext cx="4040188" cy="3035059"/>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143"/>
          <p:cNvSpPr txBox="1"/>
          <p:nvPr>
            <p:ph idx="3" type="body"/>
          </p:nvPr>
        </p:nvSpPr>
        <p:spPr>
          <a:xfrm>
            <a:off x="4572001" y="2177863"/>
            <a:ext cx="4041775" cy="639763"/>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rgbClr val="FF0000"/>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43"/>
          <p:cNvSpPr txBox="1"/>
          <p:nvPr>
            <p:ph idx="4" type="body"/>
          </p:nvPr>
        </p:nvSpPr>
        <p:spPr>
          <a:xfrm>
            <a:off x="4572001" y="2807725"/>
            <a:ext cx="4041775" cy="3035059"/>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4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44"/>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4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45"/>
          <p:cNvSpPr txBox="1"/>
          <p:nvPr>
            <p:ph type="title"/>
          </p:nvPr>
        </p:nvSpPr>
        <p:spPr>
          <a:xfrm>
            <a:off x="457202" y="273049"/>
            <a:ext cx="3008313" cy="11620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5"/>
          <p:cNvSpPr txBox="1"/>
          <p:nvPr>
            <p:ph idx="1" type="body"/>
          </p:nvPr>
        </p:nvSpPr>
        <p:spPr>
          <a:xfrm>
            <a:off x="3575050" y="273052"/>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rgbClr val="FF0000"/>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145"/>
          <p:cNvSpPr txBox="1"/>
          <p:nvPr>
            <p:ph idx="2" type="body"/>
          </p:nvPr>
        </p:nvSpPr>
        <p:spPr>
          <a:xfrm>
            <a:off x="457202" y="1435102"/>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rgbClr val="FF0000"/>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14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36"/>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6"/>
          <p:cNvSpPr txBox="1"/>
          <p:nvPr>
            <p:ph idx="1" type="body"/>
          </p:nvPr>
        </p:nvSpPr>
        <p:spPr>
          <a:xfrm>
            <a:off x="457200" y="1600201"/>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rgbClr val="FF0000"/>
              </a:buClr>
              <a:buSzPts val="2800"/>
              <a:buFont typeface="Arial"/>
              <a:buChar char="–"/>
              <a:defRPr b="0" i="0" sz="2800" u="none" cap="none" strike="noStrike">
                <a:solidFill>
                  <a:srgbClr val="FF0000"/>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6"/>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36"/>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3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36"/>
          <p:cNvSpPr txBox="1"/>
          <p:nvPr/>
        </p:nvSpPr>
        <p:spPr>
          <a:xfrm>
            <a:off x="-9150" y="6951663"/>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vmlDrawing" Target="../drawings/vmlDrawing22.vml"/><Relationship Id="rId4" Type="http://schemas.openxmlformats.org/officeDocument/2006/relationships/oleObject" Target="../embeddings/oleObject25.bin"/><Relationship Id="rId5" Type="http://schemas.openxmlformats.org/officeDocument/2006/relationships/oleObject" Target="../embeddings/oleObject25.bin"/><Relationship Id="rId6" Type="http://schemas.openxmlformats.org/officeDocument/2006/relationships/image" Target="../media/image7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vmlDrawing" Target="../drawings/vmlDrawing23.vml"/><Relationship Id="rId4" Type="http://schemas.openxmlformats.org/officeDocument/2006/relationships/oleObject" Target="../embeddings/oleObject26.bin"/><Relationship Id="rId5" Type="http://schemas.openxmlformats.org/officeDocument/2006/relationships/oleObject" Target="../embeddings/oleObject26.bin"/><Relationship Id="rId6" Type="http://schemas.openxmlformats.org/officeDocument/2006/relationships/image" Target="../media/image5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vmlDrawing" Target="../drawings/vmlDrawing24.vml"/><Relationship Id="rId4" Type="http://schemas.openxmlformats.org/officeDocument/2006/relationships/oleObject" Target="../embeddings/oleObject27.bin"/><Relationship Id="rId9" Type="http://schemas.openxmlformats.org/officeDocument/2006/relationships/image" Target="../media/image79.png"/><Relationship Id="rId5" Type="http://schemas.openxmlformats.org/officeDocument/2006/relationships/oleObject" Target="../embeddings/oleObject27.bin"/><Relationship Id="rId6" Type="http://schemas.openxmlformats.org/officeDocument/2006/relationships/image" Target="../media/image58.png"/><Relationship Id="rId7" Type="http://schemas.openxmlformats.org/officeDocument/2006/relationships/oleObject" Target="../embeddings/oleObject28.bin"/><Relationship Id="rId8" Type="http://schemas.openxmlformats.org/officeDocument/2006/relationships/oleObject" Target="../embeddings/oleObject28.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vmlDrawing" Target="../drawings/vmlDrawing25.vml"/><Relationship Id="rId4" Type="http://schemas.openxmlformats.org/officeDocument/2006/relationships/oleObject" Target="../embeddings/oleObject29.bin"/><Relationship Id="rId5" Type="http://schemas.openxmlformats.org/officeDocument/2006/relationships/oleObject" Target="../embeddings/oleObject29.bin"/><Relationship Id="rId6" Type="http://schemas.openxmlformats.org/officeDocument/2006/relationships/image" Target="../media/image6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vmlDrawing" Target="../drawings/vmlDrawing26.vml"/><Relationship Id="rId4" Type="http://schemas.openxmlformats.org/officeDocument/2006/relationships/oleObject" Target="../embeddings/oleObject30.bin"/><Relationship Id="rId9" Type="http://schemas.openxmlformats.org/officeDocument/2006/relationships/image" Target="../media/image78.png"/><Relationship Id="rId5" Type="http://schemas.openxmlformats.org/officeDocument/2006/relationships/oleObject" Target="../embeddings/oleObject30.bin"/><Relationship Id="rId6" Type="http://schemas.openxmlformats.org/officeDocument/2006/relationships/image" Target="../media/image62.png"/><Relationship Id="rId7" Type="http://schemas.openxmlformats.org/officeDocument/2006/relationships/oleObject" Target="../embeddings/oleObject31.bin"/><Relationship Id="rId8" Type="http://schemas.openxmlformats.org/officeDocument/2006/relationships/oleObject" Target="../embeddings/oleObject31.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8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8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vmlDrawing" Target="../drawings/vmlDrawing27.vml"/><Relationship Id="rId4" Type="http://schemas.openxmlformats.org/officeDocument/2006/relationships/oleObject" Target="../embeddings/oleObject32.bin"/><Relationship Id="rId5" Type="http://schemas.openxmlformats.org/officeDocument/2006/relationships/oleObject" Target="../embeddings/oleObject32.bin"/><Relationship Id="rId6" Type="http://schemas.openxmlformats.org/officeDocument/2006/relationships/image" Target="../media/image6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vmlDrawing" Target="../drawings/vmlDrawing28.vml"/><Relationship Id="rId4" Type="http://schemas.openxmlformats.org/officeDocument/2006/relationships/oleObject" Target="../embeddings/oleObject33.bin"/><Relationship Id="rId9" Type="http://schemas.openxmlformats.org/officeDocument/2006/relationships/image" Target="../media/image66.png"/><Relationship Id="rId5" Type="http://schemas.openxmlformats.org/officeDocument/2006/relationships/oleObject" Target="../embeddings/oleObject33.bin"/><Relationship Id="rId6" Type="http://schemas.openxmlformats.org/officeDocument/2006/relationships/image" Target="../media/image73.png"/><Relationship Id="rId7" Type="http://schemas.openxmlformats.org/officeDocument/2006/relationships/oleObject" Target="../embeddings/oleObject34.bin"/><Relationship Id="rId8" Type="http://schemas.openxmlformats.org/officeDocument/2006/relationships/oleObject" Target="../embeddings/oleObject34.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vmlDrawing" Target="../drawings/vmlDrawing29.vml"/><Relationship Id="rId4" Type="http://schemas.openxmlformats.org/officeDocument/2006/relationships/oleObject" Target="../embeddings/oleObject35.bin"/><Relationship Id="rId9" Type="http://schemas.openxmlformats.org/officeDocument/2006/relationships/image" Target="../media/image76.png"/><Relationship Id="rId5" Type="http://schemas.openxmlformats.org/officeDocument/2006/relationships/oleObject" Target="../embeddings/oleObject35.bin"/><Relationship Id="rId6" Type="http://schemas.openxmlformats.org/officeDocument/2006/relationships/image" Target="../media/image68.png"/><Relationship Id="rId7" Type="http://schemas.openxmlformats.org/officeDocument/2006/relationships/oleObject" Target="../embeddings/oleObject36.bin"/><Relationship Id="rId8" Type="http://schemas.openxmlformats.org/officeDocument/2006/relationships/oleObject" Target="../embeddings/oleObject36.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74.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77.png"/><Relationship Id="rId4" Type="http://schemas.openxmlformats.org/officeDocument/2006/relationships/image" Target="../media/image7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hyperlink" Target="http://www.google.com.sa/url?sa=i&amp;rct=j&amp;q=&amp;esrc=s&amp;source=images&amp;cd=&amp;cad=rja&amp;uact=8&amp;ved=0CAcQjRw&amp;url=http%3A%2F%2Fwww.scielo.br%2Fscielo.php%3Fpid%3DS1679-45082013000100024%26script%3Dsci_arttext%26tlng%3Den&amp;ei=yOJRVebTFMaWsAHngIHYBw&amp;psig=AFQjCNFyc0IpbYCtKxKaXRF0_2ZdbPvR_w&amp;ust=1431516198646487" TargetMode="External"/><Relationship Id="rId4" Type="http://schemas.openxmlformats.org/officeDocument/2006/relationships/image" Target="../media/image7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5.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3.png"/><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8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3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vmlDrawing" Target="../drawings/vmlDrawing9.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vmlDrawing" Target="../drawings/vmlDrawing10.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4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vmlDrawing" Target="../drawings/vmlDrawing11.vml"/><Relationship Id="rId4" Type="http://schemas.openxmlformats.org/officeDocument/2006/relationships/oleObject" Target="../embeddings/oleObject11.bin"/><Relationship Id="rId9" Type="http://schemas.openxmlformats.org/officeDocument/2006/relationships/image" Target="../media/image52.png"/><Relationship Id="rId5" Type="http://schemas.openxmlformats.org/officeDocument/2006/relationships/oleObject" Target="../embeddings/oleObject11.bin"/><Relationship Id="rId6" Type="http://schemas.openxmlformats.org/officeDocument/2006/relationships/image" Target="../media/image38.png"/><Relationship Id="rId7" Type="http://schemas.openxmlformats.org/officeDocument/2006/relationships/oleObject" Target="../embeddings/oleObject12.bin"/><Relationship Id="rId8" Type="http://schemas.openxmlformats.org/officeDocument/2006/relationships/oleObject" Target="../embeddings/oleObject12.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8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8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8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8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5.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vmlDrawing" Target="../drawings/vmlDrawing12.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4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vmlDrawing" Target="../drawings/vmlDrawing13.vml"/><Relationship Id="rId4" Type="http://schemas.openxmlformats.org/officeDocument/2006/relationships/oleObject" Target="../embeddings/oleObject14.bin"/><Relationship Id="rId9" Type="http://schemas.openxmlformats.org/officeDocument/2006/relationships/image" Target="../media/image45.png"/><Relationship Id="rId5" Type="http://schemas.openxmlformats.org/officeDocument/2006/relationships/oleObject" Target="../embeddings/oleObject14.bin"/><Relationship Id="rId6" Type="http://schemas.openxmlformats.org/officeDocument/2006/relationships/image" Target="../media/image44.png"/><Relationship Id="rId7" Type="http://schemas.openxmlformats.org/officeDocument/2006/relationships/oleObject" Target="../embeddings/oleObject15.bin"/><Relationship Id="rId8" Type="http://schemas.openxmlformats.org/officeDocument/2006/relationships/oleObject" Target="../embeddings/oleObject15.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vmlDrawing" Target="../drawings/vmlDrawing14.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6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vmlDrawing" Target="../drawings/vmlDrawing15.vml"/><Relationship Id="rId4" Type="http://schemas.openxmlformats.org/officeDocument/2006/relationships/oleObject" Target="../embeddings/oleObject17.bin"/><Relationship Id="rId5" Type="http://schemas.openxmlformats.org/officeDocument/2006/relationships/oleObject" Target="../embeddings/oleObject17.bin"/><Relationship Id="rId6"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vmlDrawing" Target="../drawings/vmlDrawing16.vml"/><Relationship Id="rId4" Type="http://schemas.openxmlformats.org/officeDocument/2006/relationships/oleObject" Target="../embeddings/oleObject18.bin"/><Relationship Id="rId5" Type="http://schemas.openxmlformats.org/officeDocument/2006/relationships/oleObject" Target="../embeddings/oleObject18.bin"/><Relationship Id="rId6" Type="http://schemas.openxmlformats.org/officeDocument/2006/relationships/image" Target="../media/image5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vmlDrawing" Target="../drawings/vmlDrawing17.vml"/><Relationship Id="rId4" Type="http://schemas.openxmlformats.org/officeDocument/2006/relationships/oleObject" Target="../embeddings/oleObject19.bin"/><Relationship Id="rId5" Type="http://schemas.openxmlformats.org/officeDocument/2006/relationships/oleObject" Target="../embeddings/oleObject19.bin"/><Relationship Id="rId6"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vmlDrawing" Target="../drawings/vmlDrawing18.vml"/><Relationship Id="rId4" Type="http://schemas.openxmlformats.org/officeDocument/2006/relationships/oleObject" Target="../embeddings/oleObject20.bin"/><Relationship Id="rId9" Type="http://schemas.openxmlformats.org/officeDocument/2006/relationships/image" Target="../media/image50.png"/><Relationship Id="rId5" Type="http://schemas.openxmlformats.org/officeDocument/2006/relationships/oleObject" Target="../embeddings/oleObject20.bin"/><Relationship Id="rId6" Type="http://schemas.openxmlformats.org/officeDocument/2006/relationships/image" Target="../media/image53.png"/><Relationship Id="rId7" Type="http://schemas.openxmlformats.org/officeDocument/2006/relationships/oleObject" Target="../embeddings/oleObject21.bin"/><Relationship Id="rId8" Type="http://schemas.openxmlformats.org/officeDocument/2006/relationships/oleObject" Target="../embeddings/oleObject2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vmlDrawing" Target="../drawings/vmlDrawing19.vml"/><Relationship Id="rId4" Type="http://schemas.openxmlformats.org/officeDocument/2006/relationships/oleObject" Target="../embeddings/oleObject22.bin"/><Relationship Id="rId5" Type="http://schemas.openxmlformats.org/officeDocument/2006/relationships/oleObject" Target="../embeddings/oleObject22.bin"/><Relationship Id="rId6" Type="http://schemas.openxmlformats.org/officeDocument/2006/relationships/image" Target="../media/image7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vmlDrawing" Target="../drawings/vmlDrawing20.vml"/><Relationship Id="rId4" Type="http://schemas.openxmlformats.org/officeDocument/2006/relationships/oleObject" Target="../embeddings/oleObject23.bin"/><Relationship Id="rId5" Type="http://schemas.openxmlformats.org/officeDocument/2006/relationships/oleObject" Target="../embeddings/oleObject23.bin"/><Relationship Id="rId6" Type="http://schemas.openxmlformats.org/officeDocument/2006/relationships/image" Target="../media/image6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vmlDrawing" Target="../drawings/vmlDrawing21.vml"/><Relationship Id="rId4" Type="http://schemas.openxmlformats.org/officeDocument/2006/relationships/oleObject" Target="../embeddings/oleObject24.bin"/><Relationship Id="rId5" Type="http://schemas.openxmlformats.org/officeDocument/2006/relationships/oleObject" Target="../embeddings/oleObject24.bin"/><Relationship Id="rId6" Type="http://schemas.openxmlformats.org/officeDocument/2006/relationships/image" Target="../media/image6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241612" y="381146"/>
            <a:ext cx="8203575" cy="808983"/>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Times New Roman"/>
              <a:buNone/>
            </a:pPr>
            <a:r>
              <a:rPr lang="en-US" sz="5400">
                <a:latin typeface="Times New Roman"/>
                <a:ea typeface="Times New Roman"/>
                <a:cs typeface="Times New Roman"/>
                <a:sym typeface="Times New Roman"/>
              </a:rPr>
              <a:t>MODULE  3B</a:t>
            </a:r>
            <a:endParaRPr/>
          </a:p>
        </p:txBody>
      </p:sp>
      <p:sp>
        <p:nvSpPr>
          <p:cNvPr id="92" name="Google Shape;92;p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3" name="Google Shape;93;p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94" name="Google Shape;94;p2"/>
          <p:cNvSpPr txBox="1"/>
          <p:nvPr>
            <p:ph idx="1" type="subTitle"/>
          </p:nvPr>
        </p:nvSpPr>
        <p:spPr>
          <a:xfrm>
            <a:off x="304799" y="1676400"/>
            <a:ext cx="4038600" cy="219425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FF00"/>
              </a:buClr>
              <a:buSzPts val="3600"/>
              <a:buNone/>
            </a:pPr>
            <a:r>
              <a:rPr b="1" lang="en-US" sz="3600">
                <a:solidFill>
                  <a:srgbClr val="FFFF00"/>
                </a:solidFill>
                <a:latin typeface="Times New Roman"/>
                <a:ea typeface="Times New Roman"/>
                <a:cs typeface="Times New Roman"/>
                <a:sym typeface="Times New Roman"/>
              </a:rPr>
              <a:t>The Box-Jenkins Methodology for</a:t>
            </a:r>
            <a:endParaRPr/>
          </a:p>
          <a:p>
            <a:pPr indent="0" lvl="0" marL="0" rtl="0" algn="l">
              <a:spcBef>
                <a:spcPts val="720"/>
              </a:spcBef>
              <a:spcAft>
                <a:spcPts val="0"/>
              </a:spcAft>
              <a:buClr>
                <a:srgbClr val="FFFF00"/>
              </a:buClr>
              <a:buSzPts val="3600"/>
              <a:buNone/>
            </a:pPr>
            <a:r>
              <a:rPr b="1" lang="en-US" sz="3600">
                <a:solidFill>
                  <a:srgbClr val="FFFF00"/>
                </a:solidFill>
                <a:latin typeface="Times New Roman"/>
                <a:ea typeface="Times New Roman"/>
                <a:cs typeface="Times New Roman"/>
                <a:sym typeface="Times New Roman"/>
              </a:rPr>
              <a:t> ARIMA Models</a:t>
            </a:r>
            <a:endParaRPr b="1" sz="36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9" name="Google Shape;169;p11"/>
          <p:cNvPicPr preferRelativeResize="0"/>
          <p:nvPr/>
        </p:nvPicPr>
        <p:blipFill rotWithShape="1">
          <a:blip r:embed="rId3">
            <a:alphaModFix/>
          </a:blip>
          <a:srcRect b="0" l="0" r="0" t="0"/>
          <a:stretch/>
        </p:blipFill>
        <p:spPr>
          <a:xfrm>
            <a:off x="381000" y="304800"/>
            <a:ext cx="7848600" cy="59944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0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922" name="Google Shape;922;p101"/>
          <p:cNvGraphicFramePr/>
          <p:nvPr/>
        </p:nvGraphicFramePr>
        <p:xfrm>
          <a:off x="609600" y="1336675"/>
          <a:ext cx="7200900" cy="4789488"/>
        </p:xfrm>
        <a:graphic>
          <a:graphicData uri="http://schemas.openxmlformats.org/presentationml/2006/ole">
            <mc:AlternateContent>
              <mc:Choice Requires="v">
                <p:oleObj r:id="rId4" imgH="4789488" imgW="7200900" progId="MtbGraph.Document" spid="_x0000_s1">
                  <p:embed/>
                </p:oleObj>
              </mc:Choice>
              <mc:Fallback>
                <p:oleObj r:id="rId5" imgH="4789488" imgW="7200900" progId="MtbGraph.Document">
                  <p:embed/>
                  <p:pic>
                    <p:nvPicPr>
                      <p:cNvPr id="922" name="Google Shape;922;p101"/>
                      <p:cNvPicPr preferRelativeResize="0"/>
                      <p:nvPr/>
                    </p:nvPicPr>
                    <p:blipFill rotWithShape="1">
                      <a:blip r:embed="rId6">
                        <a:alphaModFix/>
                      </a:blip>
                      <a:srcRect b="0" l="0" r="0" t="0"/>
                      <a:stretch/>
                    </p:blipFill>
                    <p:spPr>
                      <a:xfrm>
                        <a:off x="609600" y="1336675"/>
                        <a:ext cx="7200900" cy="4789488"/>
                      </a:xfrm>
                      <a:prstGeom prst="rect">
                        <a:avLst/>
                      </a:prstGeom>
                      <a:noFill/>
                      <a:ln>
                        <a:noFill/>
                      </a:ln>
                    </p:spPr>
                  </p:pic>
                </p:oleObj>
              </mc:Fallback>
            </mc:AlternateContent>
          </a:graphicData>
        </a:graphic>
      </p:graphicFrame>
      <p:sp>
        <p:nvSpPr>
          <p:cNvPr id="923" name="Google Shape;923;p10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24" name="Google Shape;924;p10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930" name="Google Shape;930;p10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We need to stabilize the variance before fitting an ARIMA model.</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Logarithmic or power transformation of the data will make the variance stationary.</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time plot, ACF and PACF for the logged data is reported in the following three slides.</a:t>
            </a:r>
            <a:endParaRPr/>
          </a:p>
        </p:txBody>
      </p:sp>
      <p:sp>
        <p:nvSpPr>
          <p:cNvPr id="931" name="Google Shape;931;p10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32" name="Google Shape;932;p10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938" name="Google Shape;938;p103"/>
          <p:cNvGraphicFramePr/>
          <p:nvPr/>
        </p:nvGraphicFramePr>
        <p:xfrm>
          <a:off x="533400" y="1260475"/>
          <a:ext cx="7315200" cy="4865688"/>
        </p:xfrm>
        <a:graphic>
          <a:graphicData uri="http://schemas.openxmlformats.org/presentationml/2006/ole">
            <mc:AlternateContent>
              <mc:Choice Requires="v">
                <p:oleObj r:id="rId4" imgH="4865688" imgW="7315200" progId="MtbGraph.Document" spid="_x0000_s1">
                  <p:embed/>
                </p:oleObj>
              </mc:Choice>
              <mc:Fallback>
                <p:oleObj r:id="rId5" imgH="4865688" imgW="7315200" progId="MtbGraph.Document">
                  <p:embed/>
                  <p:pic>
                    <p:nvPicPr>
                      <p:cNvPr id="938" name="Google Shape;938;p103"/>
                      <p:cNvPicPr preferRelativeResize="0"/>
                      <p:nvPr/>
                    </p:nvPicPr>
                    <p:blipFill rotWithShape="1">
                      <a:blip r:embed="rId6">
                        <a:alphaModFix/>
                      </a:blip>
                      <a:srcRect b="0" l="0" r="0" t="0"/>
                      <a:stretch/>
                    </p:blipFill>
                    <p:spPr>
                      <a:xfrm>
                        <a:off x="533400" y="1260475"/>
                        <a:ext cx="7315200" cy="4865688"/>
                      </a:xfrm>
                      <a:prstGeom prst="rect">
                        <a:avLst/>
                      </a:prstGeom>
                      <a:noFill/>
                      <a:ln>
                        <a:noFill/>
                      </a:ln>
                    </p:spPr>
                  </p:pic>
                </p:oleObj>
              </mc:Fallback>
            </mc:AlternateContent>
          </a:graphicData>
        </a:graphic>
      </p:graphicFrame>
      <p:sp>
        <p:nvSpPr>
          <p:cNvPr id="939" name="Google Shape;939;p10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40" name="Google Shape;940;p10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0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946" name="Google Shape;946;p104"/>
          <p:cNvGraphicFramePr/>
          <p:nvPr/>
        </p:nvGraphicFramePr>
        <p:xfrm>
          <a:off x="2270125" y="1306513"/>
          <a:ext cx="3763963" cy="2503487"/>
        </p:xfrm>
        <a:graphic>
          <a:graphicData uri="http://schemas.openxmlformats.org/presentationml/2006/ole">
            <mc:AlternateContent>
              <mc:Choice Requires="v">
                <p:oleObj r:id="rId4" imgH="2503487" imgW="3763963" progId="MtbGraph.Document" spid="_x0000_s1">
                  <p:embed/>
                </p:oleObj>
              </mc:Choice>
              <mc:Fallback>
                <p:oleObj r:id="rId5" imgH="2503487" imgW="3763963" progId="MtbGraph.Document">
                  <p:embed/>
                  <p:pic>
                    <p:nvPicPr>
                      <p:cNvPr id="946" name="Google Shape;946;p104"/>
                      <p:cNvPicPr preferRelativeResize="0"/>
                      <p:nvPr/>
                    </p:nvPicPr>
                    <p:blipFill rotWithShape="1">
                      <a:blip r:embed="rId6">
                        <a:alphaModFix/>
                      </a:blip>
                      <a:srcRect b="0" l="0" r="0" t="0"/>
                      <a:stretch/>
                    </p:blipFill>
                    <p:spPr>
                      <a:xfrm>
                        <a:off x="2270125" y="1306513"/>
                        <a:ext cx="3763963" cy="2503487"/>
                      </a:xfrm>
                      <a:prstGeom prst="rect">
                        <a:avLst/>
                      </a:prstGeom>
                      <a:noFill/>
                      <a:ln>
                        <a:noFill/>
                      </a:ln>
                    </p:spPr>
                  </p:pic>
                </p:oleObj>
              </mc:Fallback>
            </mc:AlternateContent>
          </a:graphicData>
        </a:graphic>
      </p:graphicFrame>
      <p:sp>
        <p:nvSpPr>
          <p:cNvPr id="947" name="Google Shape;947;p10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48" name="Google Shape;948;p10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949" name="Google Shape;949;p104"/>
          <p:cNvGraphicFramePr/>
          <p:nvPr/>
        </p:nvGraphicFramePr>
        <p:xfrm>
          <a:off x="533400" y="3962400"/>
          <a:ext cx="7239000" cy="2438400"/>
        </p:xfrm>
        <a:graphic>
          <a:graphicData uri="http://schemas.openxmlformats.org/presentationml/2006/ole">
            <mc:AlternateContent>
              <mc:Choice Requires="v">
                <p:oleObj r:id="rId7" imgH="2438400" imgW="7239000" progId="MtbGraph.Document" spid="_x0000_s2">
                  <p:embed/>
                </p:oleObj>
              </mc:Choice>
              <mc:Fallback>
                <p:oleObj r:id="rId8" imgH="2438400" imgW="7239000" progId="MtbGraph.Document">
                  <p:embed/>
                  <p:pic>
                    <p:nvPicPr>
                      <p:cNvPr id="949" name="Google Shape;949;p104"/>
                      <p:cNvPicPr preferRelativeResize="0"/>
                      <p:nvPr/>
                    </p:nvPicPr>
                    <p:blipFill rotWithShape="1">
                      <a:blip r:embed="rId9">
                        <a:alphaModFix/>
                      </a:blip>
                      <a:srcRect b="0" l="0" r="0" t="0"/>
                      <a:stretch/>
                    </p:blipFill>
                    <p:spPr>
                      <a:xfrm>
                        <a:off x="533400" y="3962400"/>
                        <a:ext cx="7239000" cy="2438400"/>
                      </a:xfrm>
                      <a:prstGeom prst="rect">
                        <a:avLst/>
                      </a:prstGeom>
                      <a:noFill/>
                      <a:ln>
                        <a:noFill/>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0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955" name="Google Shape;955;p10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time plot shows that  the magnitude of the fluctuations in the log-transformed data does not vary with time.</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But, the logged data are clearly non-stationary.</a:t>
            </a:r>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The gradual decay of the ACF values.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To achieve stationarity, we take the first differences of the logged data.</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plots are reported in the next three slides.</a:t>
            </a:r>
            <a:endParaRPr/>
          </a:p>
        </p:txBody>
      </p:sp>
      <p:sp>
        <p:nvSpPr>
          <p:cNvPr id="956" name="Google Shape;956;p10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57" name="Google Shape;957;p10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0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963" name="Google Shape;963;p106"/>
          <p:cNvGraphicFramePr/>
          <p:nvPr/>
        </p:nvGraphicFramePr>
        <p:xfrm>
          <a:off x="609600" y="1336675"/>
          <a:ext cx="7200900" cy="4789488"/>
        </p:xfrm>
        <a:graphic>
          <a:graphicData uri="http://schemas.openxmlformats.org/presentationml/2006/ole">
            <mc:AlternateContent>
              <mc:Choice Requires="v">
                <p:oleObj r:id="rId4" imgH="4789488" imgW="7200900" progId="MtbGraph.Document" spid="_x0000_s1">
                  <p:embed/>
                </p:oleObj>
              </mc:Choice>
              <mc:Fallback>
                <p:oleObj r:id="rId5" imgH="4789488" imgW="7200900" progId="MtbGraph.Document">
                  <p:embed/>
                  <p:pic>
                    <p:nvPicPr>
                      <p:cNvPr id="963" name="Google Shape;963;p106"/>
                      <p:cNvPicPr preferRelativeResize="0"/>
                      <p:nvPr/>
                    </p:nvPicPr>
                    <p:blipFill rotWithShape="1">
                      <a:blip r:embed="rId6">
                        <a:alphaModFix/>
                      </a:blip>
                      <a:srcRect b="0" l="0" r="0" t="0"/>
                      <a:stretch/>
                    </p:blipFill>
                    <p:spPr>
                      <a:xfrm>
                        <a:off x="609600" y="1336675"/>
                        <a:ext cx="7200900" cy="4789488"/>
                      </a:xfrm>
                      <a:prstGeom prst="rect">
                        <a:avLst/>
                      </a:prstGeom>
                      <a:noFill/>
                      <a:ln>
                        <a:noFill/>
                      </a:ln>
                    </p:spPr>
                  </p:pic>
                </p:oleObj>
              </mc:Fallback>
            </mc:AlternateContent>
          </a:graphicData>
        </a:graphic>
      </p:graphicFrame>
      <p:sp>
        <p:nvSpPr>
          <p:cNvPr id="964" name="Google Shape;964;p10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65" name="Google Shape;965;p10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10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971" name="Google Shape;971;p107"/>
          <p:cNvGraphicFramePr/>
          <p:nvPr/>
        </p:nvGraphicFramePr>
        <p:xfrm>
          <a:off x="2185988" y="1397000"/>
          <a:ext cx="3971925" cy="2641600"/>
        </p:xfrm>
        <a:graphic>
          <a:graphicData uri="http://schemas.openxmlformats.org/presentationml/2006/ole">
            <mc:AlternateContent>
              <mc:Choice Requires="v">
                <p:oleObj r:id="rId4" imgH="2641600" imgW="3971925" progId="MtbGraph.Document" spid="_x0000_s1">
                  <p:embed/>
                </p:oleObj>
              </mc:Choice>
              <mc:Fallback>
                <p:oleObj r:id="rId5" imgH="2641600" imgW="3971925" progId="MtbGraph.Document">
                  <p:embed/>
                  <p:pic>
                    <p:nvPicPr>
                      <p:cNvPr id="971" name="Google Shape;971;p107"/>
                      <p:cNvPicPr preferRelativeResize="0"/>
                      <p:nvPr/>
                    </p:nvPicPr>
                    <p:blipFill rotWithShape="1">
                      <a:blip r:embed="rId6">
                        <a:alphaModFix/>
                      </a:blip>
                      <a:srcRect b="0" l="0" r="0" t="0"/>
                      <a:stretch/>
                    </p:blipFill>
                    <p:spPr>
                      <a:xfrm>
                        <a:off x="2185988" y="1397000"/>
                        <a:ext cx="3971925" cy="2641600"/>
                      </a:xfrm>
                      <a:prstGeom prst="rect">
                        <a:avLst/>
                      </a:prstGeom>
                      <a:noFill/>
                      <a:ln>
                        <a:noFill/>
                      </a:ln>
                    </p:spPr>
                  </p:pic>
                </p:oleObj>
              </mc:Fallback>
            </mc:AlternateContent>
          </a:graphicData>
        </a:graphic>
      </p:graphicFrame>
      <p:sp>
        <p:nvSpPr>
          <p:cNvPr id="972" name="Google Shape;972;p10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73" name="Google Shape;973;p10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974" name="Google Shape;974;p107"/>
          <p:cNvGraphicFramePr/>
          <p:nvPr/>
        </p:nvGraphicFramePr>
        <p:xfrm>
          <a:off x="533400" y="4114800"/>
          <a:ext cx="7315200" cy="2362200"/>
        </p:xfrm>
        <a:graphic>
          <a:graphicData uri="http://schemas.openxmlformats.org/presentationml/2006/ole">
            <mc:AlternateContent>
              <mc:Choice Requires="v">
                <p:oleObj r:id="rId7" imgH="2362200" imgW="7315200" progId="MtbGraph.Document" spid="_x0000_s2">
                  <p:embed/>
                </p:oleObj>
              </mc:Choice>
              <mc:Fallback>
                <p:oleObj r:id="rId8" imgH="2362200" imgW="7315200" progId="MtbGraph.Document">
                  <p:embed/>
                  <p:pic>
                    <p:nvPicPr>
                      <p:cNvPr id="974" name="Google Shape;974;p107"/>
                      <p:cNvPicPr preferRelativeResize="0"/>
                      <p:nvPr/>
                    </p:nvPicPr>
                    <p:blipFill rotWithShape="1">
                      <a:blip r:embed="rId9">
                        <a:alphaModFix/>
                      </a:blip>
                      <a:srcRect b="0" l="0" r="0" t="0"/>
                      <a:stretch/>
                    </p:blipFill>
                    <p:spPr>
                      <a:xfrm>
                        <a:off x="533400" y="4114800"/>
                        <a:ext cx="7315200" cy="2362200"/>
                      </a:xfrm>
                      <a:prstGeom prst="rect">
                        <a:avLst/>
                      </a:prstGeom>
                      <a:noFill/>
                      <a:ln>
                        <a:noFill/>
                      </a:ln>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0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980" name="Google Shape;980;p108"/>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There are significant spikes at time lag 1 and 2 in the PACF, indicating an AR(2) might be appropriate.</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single significant spike at lag 12 of the PACF indicates a seasonal AR(1) component.</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Therefore for the logged data a tentative model would be </a:t>
            </a:r>
            <a:endParaRPr/>
          </a:p>
          <a:p>
            <a:pPr indent="-342900" lvl="0" marL="342900" rtl="0" algn="l">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ARIMA(2,1,0)(1,0,0)</a:t>
            </a:r>
            <a:r>
              <a:rPr baseline="-25000" lang="en-US" sz="2800">
                <a:latin typeface="Times New Roman"/>
                <a:ea typeface="Times New Roman"/>
                <a:cs typeface="Times New Roman"/>
                <a:sym typeface="Times New Roman"/>
              </a:rPr>
              <a:t>12</a:t>
            </a:r>
            <a:endParaRPr/>
          </a:p>
        </p:txBody>
      </p:sp>
      <p:sp>
        <p:nvSpPr>
          <p:cNvPr id="981" name="Google Shape;981;p10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82" name="Google Shape;982;p10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Summary</a:t>
            </a:r>
            <a:endParaRPr/>
          </a:p>
        </p:txBody>
      </p:sp>
      <p:sp>
        <p:nvSpPr>
          <p:cNvPr id="988" name="Google Shape;988;p10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The process of identifying an ARIMA model requires experience and good judgment. </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following guidelines can be helpful:</a:t>
            </a:r>
            <a:endParaRPr/>
          </a:p>
          <a:p>
            <a:pPr indent="-514350" lvl="1" marL="925513" rtl="0" algn="l">
              <a:lnSpc>
                <a:spcPct val="90000"/>
              </a:lnSpc>
              <a:spcBef>
                <a:spcPts val="560"/>
              </a:spcBef>
              <a:spcAft>
                <a:spcPts val="0"/>
              </a:spcAft>
              <a:buClr>
                <a:srgbClr val="FF0000"/>
              </a:buClr>
              <a:buSzPts val="2800"/>
              <a:buFont typeface="Calibri"/>
              <a:buAutoNum type="arabicPeriod"/>
            </a:pPr>
            <a:r>
              <a:rPr lang="en-US" sz="2800">
                <a:latin typeface="Times New Roman"/>
                <a:ea typeface="Times New Roman"/>
                <a:cs typeface="Times New Roman"/>
                <a:sym typeface="Times New Roman"/>
              </a:rPr>
              <a:t>Make the series stationary in mean and variance</a:t>
            </a:r>
            <a:endParaRPr/>
          </a:p>
          <a:p>
            <a:pPr indent="-228600" lvl="2" marL="11430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Differencing will take care of non-stationarity in the mean.</a:t>
            </a:r>
            <a:endParaRPr/>
          </a:p>
          <a:p>
            <a:pPr indent="-228600" lvl="2" marL="11430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Logarithmic or power transformation will often take care of non-stationarity in the variance.</a:t>
            </a:r>
            <a:endParaRPr/>
          </a:p>
        </p:txBody>
      </p:sp>
      <p:sp>
        <p:nvSpPr>
          <p:cNvPr id="989" name="Google Shape;989;p10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90" name="Google Shape;990;p10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1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Summary</a:t>
            </a:r>
            <a:endParaRPr/>
          </a:p>
        </p:txBody>
      </p:sp>
      <p:sp>
        <p:nvSpPr>
          <p:cNvPr id="996" name="Google Shape;996;p11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514350" lvl="1" marL="925513" rtl="0" algn="l">
              <a:lnSpc>
                <a:spcPct val="90000"/>
              </a:lnSpc>
              <a:spcBef>
                <a:spcPts val="0"/>
              </a:spcBef>
              <a:spcAft>
                <a:spcPts val="0"/>
              </a:spcAft>
              <a:buClr>
                <a:srgbClr val="FF0000"/>
              </a:buClr>
              <a:buSzPts val="2800"/>
              <a:buFont typeface="Calibri"/>
              <a:buAutoNum type="arabicPeriod" startAt="2"/>
            </a:pPr>
            <a:r>
              <a:rPr lang="en-US" sz="2800">
                <a:latin typeface="Times New Roman"/>
                <a:ea typeface="Times New Roman"/>
                <a:cs typeface="Times New Roman"/>
                <a:sym typeface="Times New Roman"/>
              </a:rPr>
              <a:t>Consider non-seasonal aspect</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ACF and PACF of the stationary data obtained from the previous step can reveal whether MA of AR is feasible.</a:t>
            </a:r>
            <a:endParaRPr/>
          </a:p>
          <a:p>
            <a:pPr indent="-228600" lvl="3" marL="1600200" rtl="0" algn="l">
              <a:spcBef>
                <a:spcPts val="440"/>
              </a:spcBef>
              <a:spcAft>
                <a:spcPts val="0"/>
              </a:spcAft>
              <a:buClr>
                <a:srgbClr val="002060"/>
              </a:buClr>
              <a:buSzPts val="2200"/>
              <a:buChar char="–"/>
            </a:pPr>
            <a:r>
              <a:rPr lang="en-US" sz="2200">
                <a:latin typeface="Times New Roman"/>
                <a:ea typeface="Times New Roman"/>
                <a:cs typeface="Times New Roman"/>
                <a:sym typeface="Times New Roman"/>
              </a:rPr>
              <a:t>Exponential decay or damped sine-wave. For ACF, and spikes at lags 1 to p then cut off to zero, indicate an AR(P) model.</a:t>
            </a:r>
            <a:endParaRPr/>
          </a:p>
          <a:p>
            <a:pPr indent="-228600" lvl="3" marL="1600200" rtl="0" algn="l">
              <a:spcBef>
                <a:spcPts val="440"/>
              </a:spcBef>
              <a:spcAft>
                <a:spcPts val="0"/>
              </a:spcAft>
              <a:buClr>
                <a:srgbClr val="002060"/>
              </a:buClr>
              <a:buSzPts val="2200"/>
              <a:buChar char="–"/>
            </a:pPr>
            <a:r>
              <a:rPr lang="en-US" sz="2200">
                <a:latin typeface="Times New Roman"/>
                <a:ea typeface="Times New Roman"/>
                <a:cs typeface="Times New Roman"/>
                <a:sym typeface="Times New Roman"/>
              </a:rPr>
              <a:t>Spikes at lag1 to q, then cut off to zero for ACF and exponential decay or damped sine-wave for PACF indicates MA(q) model. </a:t>
            </a:r>
            <a:endParaRPr/>
          </a:p>
        </p:txBody>
      </p:sp>
      <p:sp>
        <p:nvSpPr>
          <p:cNvPr id="997" name="Google Shape;997;p11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98" name="Google Shape;998;p11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Introduction</a:t>
            </a:r>
            <a:endParaRPr/>
          </a:p>
        </p:txBody>
      </p:sp>
      <p:sp>
        <p:nvSpPr>
          <p:cNvPr id="175" name="Google Shape;175;p1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514350" lvl="0" marL="628650" rtl="0" algn="l">
              <a:spcBef>
                <a:spcPts val="0"/>
              </a:spcBef>
              <a:spcAft>
                <a:spcPts val="0"/>
              </a:spcAft>
              <a:buClr>
                <a:srgbClr val="002060"/>
              </a:buClr>
              <a:buSzPts val="3200"/>
              <a:buFont typeface="Calibri"/>
              <a:buAutoNum type="arabicPeriod"/>
            </a:pPr>
            <a:r>
              <a:rPr lang="en-US" sz="3200">
                <a:latin typeface="Times New Roman"/>
                <a:ea typeface="Times New Roman"/>
                <a:cs typeface="Times New Roman"/>
                <a:sym typeface="Times New Roman"/>
              </a:rPr>
              <a:t>Identification</a:t>
            </a:r>
            <a:endParaRPr/>
          </a:p>
          <a:p>
            <a:pPr indent="-457200" lvl="2" marL="1234440" rtl="0" algn="l">
              <a:spcBef>
                <a:spcPts val="560"/>
              </a:spcBef>
              <a:spcAft>
                <a:spcPts val="0"/>
              </a:spcAft>
              <a:buClr>
                <a:schemeClr val="accent3"/>
              </a:buClr>
              <a:buSzPts val="2800"/>
              <a:buFont typeface="Calibri"/>
              <a:buAutoNum type="alphaLcParenR"/>
            </a:pPr>
            <a:r>
              <a:rPr lang="en-US" sz="2800">
                <a:latin typeface="Times New Roman"/>
                <a:ea typeface="Times New Roman"/>
                <a:cs typeface="Times New Roman"/>
                <a:sym typeface="Times New Roman"/>
              </a:rPr>
              <a:t>Data preparation</a:t>
            </a:r>
            <a:endParaRPr/>
          </a:p>
          <a:p>
            <a:pPr indent="-228600" lvl="3" marL="1280160" rtl="0" algn="l">
              <a:spcBef>
                <a:spcPts val="480"/>
              </a:spcBef>
              <a:spcAft>
                <a:spcPts val="0"/>
              </a:spcAft>
              <a:buClr>
                <a:schemeClr val="accent4"/>
              </a:buClr>
              <a:buSzPts val="2400"/>
              <a:buChar char="–"/>
            </a:pPr>
            <a:r>
              <a:rPr lang="en-US" sz="2400">
                <a:latin typeface="Times New Roman"/>
                <a:ea typeface="Times New Roman"/>
                <a:cs typeface="Times New Roman"/>
                <a:sym typeface="Times New Roman"/>
              </a:rPr>
              <a:t>Transform data to stabilize variance</a:t>
            </a:r>
            <a:endParaRPr/>
          </a:p>
          <a:p>
            <a:pPr indent="-228600" lvl="3" marL="1280160" rtl="0" algn="l">
              <a:spcBef>
                <a:spcPts val="480"/>
              </a:spcBef>
              <a:spcAft>
                <a:spcPts val="0"/>
              </a:spcAft>
              <a:buClr>
                <a:schemeClr val="accent4"/>
              </a:buClr>
              <a:buSzPts val="2400"/>
              <a:buChar char="–"/>
            </a:pPr>
            <a:r>
              <a:rPr lang="en-US" sz="2400">
                <a:latin typeface="Times New Roman"/>
                <a:ea typeface="Times New Roman"/>
                <a:cs typeface="Times New Roman"/>
                <a:sym typeface="Times New Roman"/>
              </a:rPr>
              <a:t>Differencing data to obtain stationary series</a:t>
            </a:r>
            <a:endParaRPr/>
          </a:p>
          <a:p>
            <a:pPr indent="-457200" lvl="2" marL="1234440" rtl="0" algn="l">
              <a:spcBef>
                <a:spcPts val="560"/>
              </a:spcBef>
              <a:spcAft>
                <a:spcPts val="0"/>
              </a:spcAft>
              <a:buClr>
                <a:schemeClr val="accent3"/>
              </a:buClr>
              <a:buSzPts val="2800"/>
              <a:buFont typeface="Calibri"/>
              <a:buAutoNum type="alphaLcParenR"/>
            </a:pPr>
            <a:r>
              <a:rPr lang="en-US" sz="2800">
                <a:latin typeface="Times New Roman"/>
                <a:ea typeface="Times New Roman"/>
                <a:cs typeface="Times New Roman"/>
                <a:sym typeface="Times New Roman"/>
              </a:rPr>
              <a:t>Model selection</a:t>
            </a:r>
            <a:endParaRPr/>
          </a:p>
          <a:p>
            <a:pPr indent="-228600" lvl="3" marL="1280160" rtl="0" algn="l">
              <a:spcBef>
                <a:spcPts val="480"/>
              </a:spcBef>
              <a:spcAft>
                <a:spcPts val="0"/>
              </a:spcAft>
              <a:buClr>
                <a:schemeClr val="accent4"/>
              </a:buClr>
              <a:buSzPts val="2400"/>
              <a:buChar char="–"/>
            </a:pPr>
            <a:r>
              <a:rPr lang="en-US" sz="2400">
                <a:latin typeface="Times New Roman"/>
                <a:ea typeface="Times New Roman"/>
                <a:cs typeface="Times New Roman"/>
                <a:sym typeface="Times New Roman"/>
              </a:rPr>
              <a:t> Examine data, ACF and PACF to identify potential models</a:t>
            </a:r>
            <a:endParaRPr/>
          </a:p>
          <a:p>
            <a:pPr indent="-139700" lvl="0" marL="342900" rtl="0" algn="l">
              <a:spcBef>
                <a:spcPts val="640"/>
              </a:spcBef>
              <a:spcAft>
                <a:spcPts val="0"/>
              </a:spcAft>
              <a:buClr>
                <a:srgbClr val="002060"/>
              </a:buClr>
              <a:buSzPts val="3200"/>
              <a:buNone/>
            </a:pPr>
            <a:r>
              <a:t/>
            </a:r>
            <a:endParaRPr sz="3200"/>
          </a:p>
        </p:txBody>
      </p:sp>
      <p:sp>
        <p:nvSpPr>
          <p:cNvPr id="176" name="Google Shape;176;p1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77" name="Google Shape;177;p1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1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Summary</a:t>
            </a:r>
            <a:endParaRPr/>
          </a:p>
        </p:txBody>
      </p:sp>
      <p:sp>
        <p:nvSpPr>
          <p:cNvPr id="1004" name="Google Shape;1004;p111"/>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514350" lvl="1" marL="925513" rtl="0" algn="l">
              <a:lnSpc>
                <a:spcPct val="90000"/>
              </a:lnSpc>
              <a:spcBef>
                <a:spcPts val="0"/>
              </a:spcBef>
              <a:spcAft>
                <a:spcPts val="0"/>
              </a:spcAft>
              <a:buClr>
                <a:srgbClr val="FF0000"/>
              </a:buClr>
              <a:buSzPts val="2800"/>
              <a:buFont typeface="Calibri"/>
              <a:buAutoNum type="arabicPeriod" startAt="2"/>
            </a:pPr>
            <a:r>
              <a:rPr lang="en-US" sz="2800">
                <a:latin typeface="Times New Roman"/>
                <a:ea typeface="Times New Roman"/>
                <a:cs typeface="Times New Roman"/>
                <a:sym typeface="Times New Roman"/>
              </a:rPr>
              <a:t>Consider seasonal aspect</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Examination of ACF and PACF at the seasonal lags can help to identify AR and MA models for the seasonal aspect of the data.</a:t>
            </a:r>
            <a:endParaRPr/>
          </a:p>
          <a:p>
            <a:pPr indent="-228600" lvl="3" marL="1600200" rtl="0" algn="l">
              <a:spcBef>
                <a:spcPts val="440"/>
              </a:spcBef>
              <a:spcAft>
                <a:spcPts val="0"/>
              </a:spcAft>
              <a:buClr>
                <a:srgbClr val="002060"/>
              </a:buClr>
              <a:buSzPts val="2200"/>
              <a:buChar char="–"/>
            </a:pPr>
            <a:r>
              <a:rPr lang="en-US" sz="2200">
                <a:latin typeface="Times New Roman"/>
                <a:ea typeface="Times New Roman"/>
                <a:cs typeface="Times New Roman"/>
                <a:sym typeface="Times New Roman"/>
              </a:rPr>
              <a:t>For example, for quarterly data the pattern of r</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r</a:t>
            </a:r>
            <a:r>
              <a:rPr baseline="-25000" lang="en-US" sz="2200">
                <a:latin typeface="Times New Roman"/>
                <a:ea typeface="Times New Roman"/>
                <a:cs typeface="Times New Roman"/>
                <a:sym typeface="Times New Roman"/>
              </a:rPr>
              <a:t>8</a:t>
            </a:r>
            <a:r>
              <a:rPr lang="en-US" sz="2200">
                <a:latin typeface="Times New Roman"/>
                <a:ea typeface="Times New Roman"/>
                <a:cs typeface="Times New Roman"/>
                <a:sym typeface="Times New Roman"/>
              </a:rPr>
              <a:t>, r</a:t>
            </a:r>
            <a:r>
              <a:rPr baseline="-25000" lang="en-US" sz="2200">
                <a:latin typeface="Times New Roman"/>
                <a:ea typeface="Times New Roman"/>
                <a:cs typeface="Times New Roman"/>
                <a:sym typeface="Times New Roman"/>
              </a:rPr>
              <a:t>12</a:t>
            </a:r>
            <a:r>
              <a:rPr lang="en-US" sz="2200">
                <a:latin typeface="Times New Roman"/>
                <a:ea typeface="Times New Roman"/>
                <a:cs typeface="Times New Roman"/>
                <a:sym typeface="Times New Roman"/>
              </a:rPr>
              <a:t>, r</a:t>
            </a:r>
            <a:r>
              <a:rPr baseline="-25000" lang="en-US" sz="2200">
                <a:latin typeface="Times New Roman"/>
                <a:ea typeface="Times New Roman"/>
                <a:cs typeface="Times New Roman"/>
                <a:sym typeface="Times New Roman"/>
              </a:rPr>
              <a:t>16</a:t>
            </a:r>
            <a:r>
              <a:rPr lang="en-US" sz="2200">
                <a:latin typeface="Times New Roman"/>
                <a:ea typeface="Times New Roman"/>
                <a:cs typeface="Times New Roman"/>
                <a:sym typeface="Times New Roman"/>
              </a:rPr>
              <a:t>, and so on.</a:t>
            </a:r>
            <a:endParaRPr/>
          </a:p>
        </p:txBody>
      </p:sp>
      <p:sp>
        <p:nvSpPr>
          <p:cNvPr id="1005" name="Google Shape;1005;p11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06" name="Google Shape;1006;p11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1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Estimating the parameters</a:t>
            </a:r>
            <a:endParaRPr/>
          </a:p>
        </p:txBody>
      </p:sp>
      <p:sp>
        <p:nvSpPr>
          <p:cNvPr id="1012" name="Google Shape;1012;p11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a:latin typeface="Times New Roman"/>
                <a:ea typeface="Times New Roman"/>
                <a:cs typeface="Times New Roman"/>
                <a:sym typeface="Times New Roman"/>
              </a:rPr>
              <a:t>Once a tentative model has been selected, the parameters for the model must be estimated.</a:t>
            </a:r>
            <a:endParaRPr/>
          </a:p>
          <a:p>
            <a:pPr indent="-342900" lvl="0" marL="342900" rtl="0" algn="l">
              <a:lnSpc>
                <a:spcPct val="90000"/>
              </a:lnSpc>
              <a:spcBef>
                <a:spcPts val="560"/>
              </a:spcBef>
              <a:spcAft>
                <a:spcPts val="0"/>
              </a:spcAft>
              <a:buClr>
                <a:srgbClr val="002060"/>
              </a:buClr>
              <a:buSzPts val="2800"/>
              <a:buChar char="•"/>
            </a:pPr>
            <a:r>
              <a:rPr lang="en-US">
                <a:latin typeface="Times New Roman"/>
                <a:ea typeface="Times New Roman"/>
                <a:cs typeface="Times New Roman"/>
                <a:sym typeface="Times New Roman"/>
              </a:rPr>
              <a:t>The method of least squares can be used for RIMA model.</a:t>
            </a:r>
            <a:endParaRPr/>
          </a:p>
          <a:p>
            <a:pPr indent="-342900" lvl="0" marL="342900" rtl="0" algn="l">
              <a:lnSpc>
                <a:spcPct val="90000"/>
              </a:lnSpc>
              <a:spcBef>
                <a:spcPts val="560"/>
              </a:spcBef>
              <a:spcAft>
                <a:spcPts val="0"/>
              </a:spcAft>
              <a:buClr>
                <a:srgbClr val="002060"/>
              </a:buClr>
              <a:buSzPts val="2800"/>
              <a:buChar char="•"/>
            </a:pPr>
            <a:r>
              <a:rPr lang="en-US">
                <a:latin typeface="Times New Roman"/>
                <a:ea typeface="Times New Roman"/>
                <a:cs typeface="Times New Roman"/>
                <a:sym typeface="Times New Roman"/>
              </a:rPr>
              <a:t>However, for models with an MA components, there is no simple formula that can be used to estimate the parameters.</a:t>
            </a:r>
            <a:endParaRPr/>
          </a:p>
          <a:p>
            <a:pPr indent="-342900" lvl="0" marL="342900" rtl="0" algn="l">
              <a:lnSpc>
                <a:spcPct val="90000"/>
              </a:lnSpc>
              <a:spcBef>
                <a:spcPts val="560"/>
              </a:spcBef>
              <a:spcAft>
                <a:spcPts val="0"/>
              </a:spcAft>
              <a:buClr>
                <a:srgbClr val="002060"/>
              </a:buClr>
              <a:buSzPts val="2800"/>
              <a:buChar char="•"/>
            </a:pPr>
            <a:r>
              <a:rPr lang="en-US">
                <a:latin typeface="Times New Roman"/>
                <a:ea typeface="Times New Roman"/>
                <a:cs typeface="Times New Roman"/>
                <a:sym typeface="Times New Roman"/>
              </a:rPr>
              <a:t>Instead, an iterative method is used. This involves starting with a preliminary estimate, and refining the estimate iteratively until the sum of the squared errors is minimized.</a:t>
            </a:r>
            <a:endParaRPr/>
          </a:p>
        </p:txBody>
      </p:sp>
      <p:sp>
        <p:nvSpPr>
          <p:cNvPr id="1013" name="Google Shape;1013;p11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14" name="Google Shape;1014;p11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1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Estimating the parameters</a:t>
            </a:r>
            <a:endParaRPr/>
          </a:p>
        </p:txBody>
      </p:sp>
      <p:sp>
        <p:nvSpPr>
          <p:cNvPr id="1020" name="Google Shape;1020;p11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400"/>
              <a:buChar char="•"/>
            </a:pPr>
            <a:r>
              <a:rPr lang="en-US" sz="2400">
                <a:latin typeface="Times New Roman"/>
                <a:ea typeface="Times New Roman"/>
                <a:cs typeface="Times New Roman"/>
                <a:sym typeface="Times New Roman"/>
              </a:rPr>
              <a:t>Another method of estimating the parameters is the maximum likelihood procedure.</a:t>
            </a:r>
            <a:endParaRPr/>
          </a:p>
          <a:p>
            <a:pPr indent="-342900" lvl="0" marL="3429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Like least squares methods, these estimates must be found iteratively.</a:t>
            </a:r>
            <a:endParaRPr/>
          </a:p>
          <a:p>
            <a:pPr indent="-342900" lvl="0" marL="3429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Maximum likelihood estimation is usually favored because it has some desirable statistical properties.</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After the estimates and their standard errors are determined, t values can be constructed and interpreted in the usual way. </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Parameters that are judged significantly different from zero are retained in the fitted model; parameters that are not significantly different from zero are dropped from the model.</a:t>
            </a:r>
            <a:endParaRPr/>
          </a:p>
        </p:txBody>
      </p:sp>
      <p:sp>
        <p:nvSpPr>
          <p:cNvPr id="1021" name="Google Shape;1021;p11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22" name="Google Shape;1022;p11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1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Estimating the parameters</a:t>
            </a:r>
            <a:endParaRPr/>
          </a:p>
        </p:txBody>
      </p:sp>
      <p:sp>
        <p:nvSpPr>
          <p:cNvPr id="1028" name="Google Shape;1028;p11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400"/>
              <a:buChar char="•"/>
            </a:pPr>
            <a:r>
              <a:rPr lang="en-US" sz="2400">
                <a:latin typeface="Times New Roman"/>
                <a:ea typeface="Times New Roman"/>
                <a:cs typeface="Times New Roman"/>
                <a:sym typeface="Times New Roman"/>
              </a:rPr>
              <a:t>There may have been more than one plausible model identified, and we need a method to determine which of them is preferred. </a:t>
            </a:r>
            <a:endParaRPr/>
          </a:p>
          <a:p>
            <a:pPr indent="-342900" lvl="0" marL="3429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Akaike’s Information Criterion (AIC)</a:t>
            </a:r>
            <a:endParaRPr/>
          </a:p>
          <a:p>
            <a:pPr indent="-133350" lvl="1" marL="742950" rtl="0" algn="l">
              <a:lnSpc>
                <a:spcPct val="90000"/>
              </a:lnSpc>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133350" lvl="1" marL="742950" rtl="0" algn="l">
              <a:lnSpc>
                <a:spcPct val="90000"/>
              </a:lnSpc>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133350" lvl="1" marL="742950" rtl="0" algn="l">
              <a:lnSpc>
                <a:spcPct val="90000"/>
              </a:lnSpc>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228600" lvl="2" marL="1143000" rtl="0" algn="l">
              <a:lnSpc>
                <a:spcPct val="90000"/>
              </a:lnSpc>
              <a:spcBef>
                <a:spcPts val="400"/>
              </a:spcBef>
              <a:spcAft>
                <a:spcPts val="0"/>
              </a:spcAft>
              <a:buClr>
                <a:srgbClr val="002060"/>
              </a:buClr>
              <a:buSzPts val="2000"/>
              <a:buChar char="•"/>
            </a:pPr>
            <a:r>
              <a:rPr lang="en-US" sz="2000">
                <a:latin typeface="Times New Roman"/>
                <a:ea typeface="Times New Roman"/>
                <a:cs typeface="Times New Roman"/>
                <a:sym typeface="Times New Roman"/>
              </a:rPr>
              <a:t>L denotes the likelihood</a:t>
            </a:r>
            <a:endParaRPr/>
          </a:p>
          <a:p>
            <a:pPr indent="-228600" lvl="2" marL="1143000" rtl="0" algn="l">
              <a:lnSpc>
                <a:spcPct val="90000"/>
              </a:lnSpc>
              <a:spcBef>
                <a:spcPts val="400"/>
              </a:spcBef>
              <a:spcAft>
                <a:spcPts val="0"/>
              </a:spcAft>
              <a:buClr>
                <a:srgbClr val="002060"/>
              </a:buClr>
              <a:buSzPts val="2000"/>
              <a:buChar char="•"/>
            </a:pPr>
            <a:r>
              <a:rPr lang="en-US" sz="2000">
                <a:latin typeface="Times New Roman"/>
                <a:ea typeface="Times New Roman"/>
                <a:cs typeface="Times New Roman"/>
                <a:sym typeface="Times New Roman"/>
              </a:rPr>
              <a:t>m is the number of parameters estimated in the model: m = p+q+P+Q</a:t>
            </a:r>
            <a:endParaRPr/>
          </a:p>
        </p:txBody>
      </p:sp>
      <p:sp>
        <p:nvSpPr>
          <p:cNvPr id="1029" name="Google Shape;1029;p11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30" name="Google Shape;1030;p11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1031" name="Google Shape;1031;p114"/>
          <p:cNvPicPr preferRelativeResize="0"/>
          <p:nvPr/>
        </p:nvPicPr>
        <p:blipFill rotWithShape="1">
          <a:blip r:embed="rId3">
            <a:alphaModFix/>
          </a:blip>
          <a:srcRect b="0" l="0" r="0" t="0"/>
          <a:stretch/>
        </p:blipFill>
        <p:spPr>
          <a:xfrm>
            <a:off x="2057400" y="3276600"/>
            <a:ext cx="3846513" cy="609600"/>
          </a:xfrm>
          <a:prstGeom prst="rect">
            <a:avLst/>
          </a:prstGeom>
          <a:solidFill>
            <a:srgbClr val="DFF5FD"/>
          </a:solid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1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Estimating the parameters</a:t>
            </a:r>
            <a:endParaRPr/>
          </a:p>
        </p:txBody>
      </p:sp>
      <p:sp>
        <p:nvSpPr>
          <p:cNvPr id="1037" name="Google Shape;1037;p11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Because not all computer programs produce the AIC or the likelihood L, it is not always possible to find the AIC for a given model.</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A useful approximation to the AIC is:</a:t>
            </a:r>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t>
            </a:r>
            <a:endParaRPr/>
          </a:p>
        </p:txBody>
      </p:sp>
      <p:sp>
        <p:nvSpPr>
          <p:cNvPr id="1038" name="Google Shape;1038;p11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39" name="Google Shape;1039;p11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1040" name="Google Shape;1040;p115"/>
          <p:cNvPicPr preferRelativeResize="0"/>
          <p:nvPr/>
        </p:nvPicPr>
        <p:blipFill rotWithShape="1">
          <a:blip r:embed="rId3">
            <a:alphaModFix/>
          </a:blip>
          <a:srcRect b="0" l="0" r="0" t="0"/>
          <a:stretch/>
        </p:blipFill>
        <p:spPr>
          <a:xfrm>
            <a:off x="1066800" y="3429000"/>
            <a:ext cx="5851525" cy="609600"/>
          </a:xfrm>
          <a:prstGeom prst="rect">
            <a:avLst/>
          </a:prstGeom>
          <a:solidFill>
            <a:srgbClr val="DFF5FD"/>
          </a:solid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1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Diagnostic Checking</a:t>
            </a:r>
            <a:endParaRPr/>
          </a:p>
        </p:txBody>
      </p:sp>
      <p:sp>
        <p:nvSpPr>
          <p:cNvPr id="1046" name="Google Shape;1046;p116"/>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rgbClr val="002060"/>
              </a:buClr>
              <a:buSzPts val="2400"/>
              <a:buChar char="•"/>
            </a:pPr>
            <a:r>
              <a:rPr lang="en-US" sz="2400">
                <a:latin typeface="Times New Roman"/>
                <a:ea typeface="Times New Roman"/>
                <a:cs typeface="Times New Roman"/>
                <a:sym typeface="Times New Roman"/>
              </a:rPr>
              <a:t>Before using the model for forecasting, it must be checked for adequacy.</a:t>
            </a:r>
            <a:endParaRPr/>
          </a:p>
          <a:p>
            <a:pPr indent="-342900" lvl="0" marL="3429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A model is adequate if the residuals left over after fitting the model is simply white noise.</a:t>
            </a:r>
            <a:endParaRPr/>
          </a:p>
          <a:p>
            <a:pPr indent="-342900" lvl="0" marL="3429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pattern of ACF and PACF of the residuals may suggest how the model can be improved.</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For example</a:t>
            </a:r>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Significant spikes at the seasonal lags suggests adding seasonal component to the chosen model</a:t>
            </a:r>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Significant spikes at small lags suggest increasing the non-seasonal AR or MA components of the model.</a:t>
            </a:r>
            <a:endParaRPr/>
          </a:p>
        </p:txBody>
      </p:sp>
      <p:sp>
        <p:nvSpPr>
          <p:cNvPr id="1047" name="Google Shape;1047;p11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48" name="Google Shape;1048;p11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1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Diagnostic Checking</a:t>
            </a:r>
            <a:endParaRPr/>
          </a:p>
        </p:txBody>
      </p:sp>
      <p:sp>
        <p:nvSpPr>
          <p:cNvPr id="1054" name="Google Shape;1054;p117"/>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0000"/>
              </a:lnSpc>
              <a:spcBef>
                <a:spcPts val="0"/>
              </a:spcBef>
              <a:spcAft>
                <a:spcPts val="0"/>
              </a:spcAft>
              <a:buClr>
                <a:srgbClr val="002060"/>
              </a:buClr>
              <a:buSzPct val="100000"/>
              <a:buChar char="•"/>
            </a:pPr>
            <a:r>
              <a:rPr lang="en-US">
                <a:latin typeface="Times New Roman"/>
                <a:ea typeface="Times New Roman"/>
                <a:cs typeface="Times New Roman"/>
                <a:sym typeface="Times New Roman"/>
              </a:rPr>
              <a:t>A portmanteau test can also be applied to the residuals as an additional test of fit.</a:t>
            </a:r>
            <a:endParaRPr/>
          </a:p>
          <a:p>
            <a:pPr indent="-342900" lvl="0" marL="342900" rtl="0" algn="l">
              <a:lnSpc>
                <a:spcPct val="90000"/>
              </a:lnSpc>
              <a:spcBef>
                <a:spcPts val="518"/>
              </a:spcBef>
              <a:spcAft>
                <a:spcPts val="0"/>
              </a:spcAft>
              <a:buClr>
                <a:srgbClr val="002060"/>
              </a:buClr>
              <a:buSzPct val="100000"/>
              <a:buChar char="•"/>
            </a:pPr>
            <a:r>
              <a:rPr lang="en-US">
                <a:latin typeface="Times New Roman"/>
                <a:ea typeface="Times New Roman"/>
                <a:cs typeface="Times New Roman"/>
                <a:sym typeface="Times New Roman"/>
              </a:rPr>
              <a:t>If the portmanteau test is significant, then the model is inadequate.</a:t>
            </a:r>
            <a:endParaRPr/>
          </a:p>
          <a:p>
            <a:pPr indent="-342900" lvl="0" marL="342900" rtl="0" algn="l">
              <a:lnSpc>
                <a:spcPct val="90000"/>
              </a:lnSpc>
              <a:spcBef>
                <a:spcPts val="518"/>
              </a:spcBef>
              <a:spcAft>
                <a:spcPts val="0"/>
              </a:spcAft>
              <a:buClr>
                <a:srgbClr val="002060"/>
              </a:buClr>
              <a:buSzPct val="100000"/>
              <a:buChar char="•"/>
            </a:pPr>
            <a:r>
              <a:rPr lang="en-US">
                <a:latin typeface="Times New Roman"/>
                <a:ea typeface="Times New Roman"/>
                <a:cs typeface="Times New Roman"/>
                <a:sym typeface="Times New Roman"/>
              </a:rPr>
              <a:t>In this case we need to go back and consider other ARIMA models.</a:t>
            </a:r>
            <a:endParaRPr/>
          </a:p>
          <a:p>
            <a:pPr indent="-342900" lvl="0" marL="342900" rtl="0" algn="l">
              <a:lnSpc>
                <a:spcPct val="90000"/>
              </a:lnSpc>
              <a:spcBef>
                <a:spcPts val="518"/>
              </a:spcBef>
              <a:spcAft>
                <a:spcPts val="0"/>
              </a:spcAft>
              <a:buClr>
                <a:srgbClr val="002060"/>
              </a:buClr>
              <a:buSzPct val="100000"/>
              <a:buChar char="•"/>
            </a:pPr>
            <a:r>
              <a:rPr lang="en-US">
                <a:latin typeface="Times New Roman"/>
                <a:ea typeface="Times New Roman"/>
                <a:cs typeface="Times New Roman"/>
                <a:sym typeface="Times New Roman"/>
              </a:rPr>
              <a:t>Any new model will need their parameters estimated and their AIC values computed and compared with other models. </a:t>
            </a:r>
            <a:endParaRPr/>
          </a:p>
          <a:p>
            <a:pPr indent="-342900" lvl="0" marL="342900" rtl="0" algn="l">
              <a:spcBef>
                <a:spcPts val="518"/>
              </a:spcBef>
              <a:spcAft>
                <a:spcPts val="0"/>
              </a:spcAft>
              <a:buClr>
                <a:srgbClr val="002060"/>
              </a:buClr>
              <a:buSzPct val="100000"/>
              <a:buChar char="•"/>
            </a:pPr>
            <a:r>
              <a:rPr lang="en-US">
                <a:latin typeface="Times New Roman"/>
                <a:ea typeface="Times New Roman"/>
                <a:cs typeface="Times New Roman"/>
                <a:sym typeface="Times New Roman"/>
              </a:rPr>
              <a:t>Usually, the model with the smallest AIC will have residuals which resemble white noise.</a:t>
            </a:r>
            <a:endParaRPr/>
          </a:p>
          <a:p>
            <a:pPr indent="-342900" lvl="0" marL="342900" rtl="0" algn="l">
              <a:spcBef>
                <a:spcPts val="518"/>
              </a:spcBef>
              <a:spcAft>
                <a:spcPts val="0"/>
              </a:spcAft>
              <a:buClr>
                <a:srgbClr val="002060"/>
              </a:buClr>
              <a:buSzPct val="100000"/>
              <a:buChar char="•"/>
            </a:pPr>
            <a:r>
              <a:rPr lang="en-US">
                <a:latin typeface="Times New Roman"/>
                <a:ea typeface="Times New Roman"/>
                <a:cs typeface="Times New Roman"/>
                <a:sym typeface="Times New Roman"/>
              </a:rPr>
              <a:t>Occasionally, it might be necessary to adopt a model with not quite the smallest AIC value, but with better behaved residuals.</a:t>
            </a:r>
            <a:endParaRPr/>
          </a:p>
          <a:p>
            <a:pPr indent="-178435" lvl="0" marL="342900" rtl="0" algn="l">
              <a:lnSpc>
                <a:spcPct val="90000"/>
              </a:lnSpc>
              <a:spcBef>
                <a:spcPts val="518"/>
              </a:spcBef>
              <a:spcAft>
                <a:spcPts val="0"/>
              </a:spcAft>
              <a:buClr>
                <a:srgbClr val="002060"/>
              </a:buClr>
              <a:buSzPct val="100000"/>
              <a:buNone/>
            </a:pPr>
            <a:r>
              <a:t/>
            </a:r>
            <a:endParaRPr>
              <a:latin typeface="Times New Roman"/>
              <a:ea typeface="Times New Roman"/>
              <a:cs typeface="Times New Roman"/>
              <a:sym typeface="Times New Roman"/>
            </a:endParaRPr>
          </a:p>
          <a:p>
            <a:pPr indent="-342900" lvl="0" marL="342900" rtl="0" algn="l">
              <a:lnSpc>
                <a:spcPct val="90000"/>
              </a:lnSpc>
              <a:spcBef>
                <a:spcPts val="518"/>
              </a:spcBef>
              <a:spcAft>
                <a:spcPts val="0"/>
              </a:spcAft>
              <a:buClr>
                <a:srgbClr val="002060"/>
              </a:buClr>
              <a:buSzPct val="100000"/>
              <a:buFont typeface="Noto Sans Symbols"/>
              <a:buNone/>
            </a:pPr>
            <a:r>
              <a:t/>
            </a:r>
            <a:endParaRPr>
              <a:latin typeface="Times New Roman"/>
              <a:ea typeface="Times New Roman"/>
              <a:cs typeface="Times New Roman"/>
              <a:sym typeface="Times New Roman"/>
            </a:endParaRPr>
          </a:p>
        </p:txBody>
      </p:sp>
      <p:sp>
        <p:nvSpPr>
          <p:cNvPr id="1055" name="Google Shape;1055;p11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56" name="Google Shape;1056;p11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1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sp>
        <p:nvSpPr>
          <p:cNvPr id="1062" name="Google Shape;1062;p118"/>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analyst for the ISC Corporation was asked to develop forecasts for the </a:t>
            </a:r>
            <a:r>
              <a:rPr lang="en-US" sz="2800">
                <a:solidFill>
                  <a:srgbClr val="C00000"/>
                </a:solidFill>
                <a:latin typeface="Times New Roman"/>
                <a:ea typeface="Times New Roman"/>
                <a:cs typeface="Times New Roman"/>
                <a:sym typeface="Times New Roman"/>
              </a:rPr>
              <a:t>closing prices of ISC stock. </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stock has been languishing for some time with little growth, and senior management wanted some projections to discuss with the board of directors. </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ISC stock prices are plotted in the following slide.</a:t>
            </a:r>
            <a:endParaRPr/>
          </a:p>
        </p:txBody>
      </p:sp>
      <p:sp>
        <p:nvSpPr>
          <p:cNvPr id="1063" name="Google Shape;1063;p11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64" name="Google Shape;1064;p11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1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graphicFrame>
        <p:nvGraphicFramePr>
          <p:cNvPr id="1070" name="Google Shape;1070;p119"/>
          <p:cNvGraphicFramePr/>
          <p:nvPr/>
        </p:nvGraphicFramePr>
        <p:xfrm>
          <a:off x="762000" y="1604963"/>
          <a:ext cx="6858000" cy="4560887"/>
        </p:xfrm>
        <a:graphic>
          <a:graphicData uri="http://schemas.openxmlformats.org/presentationml/2006/ole">
            <mc:AlternateContent>
              <mc:Choice Requires="v">
                <p:oleObj r:id="rId4" imgH="4560887" imgW="6858000" progId="MtbGraph.Document" spid="_x0000_s1">
                  <p:embed/>
                </p:oleObj>
              </mc:Choice>
              <mc:Fallback>
                <p:oleObj r:id="rId5" imgH="4560887" imgW="6858000" progId="MtbGraph.Document">
                  <p:embed/>
                  <p:pic>
                    <p:nvPicPr>
                      <p:cNvPr id="1070" name="Google Shape;1070;p119"/>
                      <p:cNvPicPr preferRelativeResize="0"/>
                      <p:nvPr/>
                    </p:nvPicPr>
                    <p:blipFill rotWithShape="1">
                      <a:blip r:embed="rId6">
                        <a:alphaModFix/>
                      </a:blip>
                      <a:srcRect b="0" l="0" r="0" t="0"/>
                      <a:stretch/>
                    </p:blipFill>
                    <p:spPr>
                      <a:xfrm>
                        <a:off x="762000" y="1604963"/>
                        <a:ext cx="6858000" cy="4560887"/>
                      </a:xfrm>
                      <a:prstGeom prst="rect">
                        <a:avLst/>
                      </a:prstGeom>
                      <a:noFill/>
                      <a:ln>
                        <a:noFill/>
                      </a:ln>
                    </p:spPr>
                  </p:pic>
                </p:oleObj>
              </mc:Fallback>
            </mc:AlternateContent>
          </a:graphicData>
        </a:graphic>
      </p:graphicFrame>
      <p:sp>
        <p:nvSpPr>
          <p:cNvPr id="1071" name="Google Shape;1071;p11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72" name="Google Shape;1072;p11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2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sp>
        <p:nvSpPr>
          <p:cNvPr id="1078" name="Google Shape;1078;p12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plot of the stock prices suggests the series is </a:t>
            </a:r>
            <a:r>
              <a:rPr lang="en-US" sz="2800">
                <a:solidFill>
                  <a:srgbClr val="C00000"/>
                </a:solidFill>
                <a:latin typeface="Times New Roman"/>
                <a:ea typeface="Times New Roman"/>
                <a:cs typeface="Times New Roman"/>
                <a:sym typeface="Times New Roman"/>
              </a:rPr>
              <a:t>stationary</a:t>
            </a:r>
            <a:r>
              <a:rPr lang="en-US" sz="2800">
                <a:latin typeface="Times New Roman"/>
                <a:ea typeface="Times New Roman"/>
                <a:cs typeface="Times New Roman"/>
                <a:sym typeface="Times New Roman"/>
              </a:rPr>
              <a:t>.</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stock prices vary about a fixed level of approximately 250.</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Is the Box-Jenkins methodology appropriate for this data series?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ACF and PACF for the stock price series are reported in the following two slides.</a:t>
            </a:r>
            <a:endParaRPr/>
          </a:p>
        </p:txBody>
      </p:sp>
      <p:sp>
        <p:nvSpPr>
          <p:cNvPr id="1079" name="Google Shape;1079;p12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80" name="Google Shape;1080;p12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Introduction</a:t>
            </a:r>
            <a:endParaRPr/>
          </a:p>
        </p:txBody>
      </p:sp>
      <p:sp>
        <p:nvSpPr>
          <p:cNvPr id="183" name="Google Shape;183;p1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514350" lvl="0" marL="628650" rtl="0" algn="l">
              <a:spcBef>
                <a:spcPts val="0"/>
              </a:spcBef>
              <a:spcAft>
                <a:spcPts val="0"/>
              </a:spcAft>
              <a:buClr>
                <a:srgbClr val="002060"/>
              </a:buClr>
              <a:buSzPts val="3200"/>
              <a:buFont typeface="Calibri"/>
              <a:buAutoNum type="arabicPeriod" startAt="2"/>
            </a:pPr>
            <a:r>
              <a:rPr lang="en-US" sz="3200">
                <a:latin typeface="Times New Roman"/>
                <a:ea typeface="Times New Roman"/>
                <a:cs typeface="Times New Roman"/>
                <a:sym typeface="Times New Roman"/>
              </a:rPr>
              <a:t>Estimation and testing</a:t>
            </a:r>
            <a:endParaRPr/>
          </a:p>
          <a:p>
            <a:pPr indent="-457200" lvl="1" marL="868680" rtl="0" algn="l">
              <a:spcBef>
                <a:spcPts val="480"/>
              </a:spcBef>
              <a:spcAft>
                <a:spcPts val="0"/>
              </a:spcAft>
              <a:buClr>
                <a:srgbClr val="FF0000"/>
              </a:buClr>
              <a:buSzPts val="2400"/>
              <a:buFont typeface="Calibri"/>
              <a:buAutoNum type="alphaLcParenR"/>
            </a:pPr>
            <a:r>
              <a:rPr lang="en-US" sz="2400">
                <a:latin typeface="Times New Roman"/>
                <a:ea typeface="Times New Roman"/>
                <a:cs typeface="Times New Roman"/>
                <a:sym typeface="Times New Roman"/>
              </a:rPr>
              <a:t>Estimation</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Estimate parameters in potential models</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Select best model using suitable criterion</a:t>
            </a:r>
            <a:endParaRPr/>
          </a:p>
          <a:p>
            <a:pPr indent="-457200" lvl="1" marL="868680" rtl="0" algn="l">
              <a:spcBef>
                <a:spcPts val="480"/>
              </a:spcBef>
              <a:spcAft>
                <a:spcPts val="0"/>
              </a:spcAft>
              <a:buClr>
                <a:srgbClr val="FF0000"/>
              </a:buClr>
              <a:buSzPts val="2400"/>
              <a:buFont typeface="Calibri"/>
              <a:buAutoNum type="alphaLcParenR"/>
            </a:pPr>
            <a:r>
              <a:rPr lang="en-US" sz="2400">
                <a:latin typeface="Times New Roman"/>
                <a:ea typeface="Times New Roman"/>
                <a:cs typeface="Times New Roman"/>
                <a:sym typeface="Times New Roman"/>
              </a:rPr>
              <a:t>Diagnostics</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Check ACF/PACF of residuals</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Do portmanteau test of residuals</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Are the residuals white noise?</a:t>
            </a:r>
            <a:endParaRPr sz="2400">
              <a:latin typeface="Times New Roman"/>
              <a:ea typeface="Times New Roman"/>
              <a:cs typeface="Times New Roman"/>
              <a:sym typeface="Times New Roman"/>
            </a:endParaRPr>
          </a:p>
          <a:p>
            <a:pPr indent="-514350" lvl="1" marL="628650" rtl="0" algn="l">
              <a:spcBef>
                <a:spcPts val="640"/>
              </a:spcBef>
              <a:spcAft>
                <a:spcPts val="0"/>
              </a:spcAft>
              <a:buClr>
                <a:schemeClr val="accent1"/>
              </a:buClr>
              <a:buSzPts val="3200"/>
              <a:buFont typeface="Calibri"/>
              <a:buAutoNum type="arabicPeriod" startAt="3"/>
            </a:pPr>
            <a:r>
              <a:rPr lang="en-US" sz="3200">
                <a:latin typeface="Times New Roman"/>
                <a:ea typeface="Times New Roman"/>
                <a:cs typeface="Times New Roman"/>
                <a:sym typeface="Times New Roman"/>
              </a:rPr>
              <a:t>Application</a:t>
            </a:r>
            <a:endParaRPr/>
          </a:p>
          <a:p>
            <a:pPr indent="-228600" lvl="2" marL="1005839" rtl="0" algn="l">
              <a:spcBef>
                <a:spcPts val="480"/>
              </a:spcBef>
              <a:spcAft>
                <a:spcPts val="0"/>
              </a:spcAft>
              <a:buClr>
                <a:schemeClr val="accent3"/>
              </a:buClr>
              <a:buSzPts val="2400"/>
              <a:buChar char="•"/>
            </a:pPr>
            <a:r>
              <a:rPr lang="en-US" sz="2400">
                <a:latin typeface="Times New Roman"/>
                <a:ea typeface="Times New Roman"/>
                <a:cs typeface="Times New Roman"/>
                <a:sym typeface="Times New Roman"/>
              </a:rPr>
              <a:t>Forecasting: use model to forecast</a:t>
            </a:r>
            <a:endParaRPr/>
          </a:p>
        </p:txBody>
      </p:sp>
      <p:sp>
        <p:nvSpPr>
          <p:cNvPr id="184" name="Google Shape;184;p1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85" name="Google Shape;185;p1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21"/>
          <p:cNvSpPr txBox="1"/>
          <p:nvPr>
            <p:ph type="title"/>
          </p:nvPr>
        </p:nvSpPr>
        <p:spPr>
          <a:xfrm>
            <a:off x="457200" y="274638"/>
            <a:ext cx="7620000" cy="7159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graphicFrame>
        <p:nvGraphicFramePr>
          <p:cNvPr id="1086" name="Google Shape;1086;p121"/>
          <p:cNvGraphicFramePr/>
          <p:nvPr/>
        </p:nvGraphicFramePr>
        <p:xfrm>
          <a:off x="2335213" y="1066800"/>
          <a:ext cx="4010025" cy="2667000"/>
        </p:xfrm>
        <a:graphic>
          <a:graphicData uri="http://schemas.openxmlformats.org/presentationml/2006/ole">
            <mc:AlternateContent>
              <mc:Choice Requires="v">
                <p:oleObj r:id="rId4" imgH="2667000" imgW="4010025" progId="MtbGraph.Document" spid="_x0000_s1">
                  <p:embed/>
                </p:oleObj>
              </mc:Choice>
              <mc:Fallback>
                <p:oleObj r:id="rId5" imgH="2667000" imgW="4010025" progId="MtbGraph.Document">
                  <p:embed/>
                  <p:pic>
                    <p:nvPicPr>
                      <p:cNvPr id="1086" name="Google Shape;1086;p121"/>
                      <p:cNvPicPr preferRelativeResize="0"/>
                      <p:nvPr/>
                    </p:nvPicPr>
                    <p:blipFill rotWithShape="1">
                      <a:blip r:embed="rId6">
                        <a:alphaModFix/>
                      </a:blip>
                      <a:srcRect b="0" l="0" r="0" t="0"/>
                      <a:stretch/>
                    </p:blipFill>
                    <p:spPr>
                      <a:xfrm>
                        <a:off x="2335213" y="1066800"/>
                        <a:ext cx="4010025" cy="2667000"/>
                      </a:xfrm>
                      <a:prstGeom prst="rect">
                        <a:avLst/>
                      </a:prstGeom>
                      <a:noFill/>
                      <a:ln>
                        <a:noFill/>
                      </a:ln>
                    </p:spPr>
                  </p:pic>
                </p:oleObj>
              </mc:Fallback>
            </mc:AlternateContent>
          </a:graphicData>
        </a:graphic>
      </p:graphicFrame>
      <p:sp>
        <p:nvSpPr>
          <p:cNvPr id="1087" name="Google Shape;1087;p12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88" name="Google Shape;1088;p12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1089" name="Google Shape;1089;p121"/>
          <p:cNvGraphicFramePr/>
          <p:nvPr/>
        </p:nvGraphicFramePr>
        <p:xfrm>
          <a:off x="533400" y="3886200"/>
          <a:ext cx="7620000" cy="2514600"/>
        </p:xfrm>
        <a:graphic>
          <a:graphicData uri="http://schemas.openxmlformats.org/presentationml/2006/ole">
            <mc:AlternateContent>
              <mc:Choice Requires="v">
                <p:oleObj r:id="rId7" imgH="2514600" imgW="7620000" progId="MtbGraph.Document" spid="_x0000_s2">
                  <p:embed/>
                </p:oleObj>
              </mc:Choice>
              <mc:Fallback>
                <p:oleObj r:id="rId8" imgH="2514600" imgW="7620000" progId="MtbGraph.Document">
                  <p:embed/>
                  <p:pic>
                    <p:nvPicPr>
                      <p:cNvPr id="1089" name="Google Shape;1089;p121"/>
                      <p:cNvPicPr preferRelativeResize="0"/>
                      <p:nvPr/>
                    </p:nvPicPr>
                    <p:blipFill rotWithShape="1">
                      <a:blip r:embed="rId9">
                        <a:alphaModFix/>
                      </a:blip>
                      <a:srcRect b="0" l="0" r="0" t="0"/>
                      <a:stretch/>
                    </p:blipFill>
                    <p:spPr>
                      <a:xfrm>
                        <a:off x="533400" y="3886200"/>
                        <a:ext cx="7620000" cy="2514600"/>
                      </a:xfrm>
                      <a:prstGeom prst="rect">
                        <a:avLst/>
                      </a:prstGeom>
                      <a:noFill/>
                      <a:ln>
                        <a:noFill/>
                      </a:ln>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2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sp>
        <p:nvSpPr>
          <p:cNvPr id="1095" name="Google Shape;1095;p12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The sample ACF alternate in sign and decline to zero after lag 2.</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sample PACF are similar are close to zero after time lag 2.</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These are consistent with an AR(2) or ARIMA(2,0,0) model</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AR(2) model is fit to the data.</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WE include a constant term to allow for a nonzero level. </a:t>
            </a:r>
            <a:endParaRPr/>
          </a:p>
        </p:txBody>
      </p:sp>
      <p:sp>
        <p:nvSpPr>
          <p:cNvPr id="1096" name="Google Shape;1096;p12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97" name="Google Shape;1097;p12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23"/>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Example</a:t>
            </a:r>
            <a:endParaRPr/>
          </a:p>
        </p:txBody>
      </p:sp>
      <p:sp>
        <p:nvSpPr>
          <p:cNvPr id="1103" name="Google Shape;1103;p123"/>
          <p:cNvSpPr txBox="1"/>
          <p:nvPr>
            <p:ph idx="1" type="body"/>
          </p:nvPr>
        </p:nvSpPr>
        <p:spPr>
          <a:xfrm>
            <a:off x="457200" y="1536700"/>
            <a:ext cx="7772400" cy="2197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estimated coefficient </a:t>
            </a:r>
            <a:r>
              <a:rPr lang="en-US">
                <a:latin typeface="Times New Roman"/>
                <a:ea typeface="Times New Roman"/>
                <a:cs typeface="Times New Roman"/>
                <a:sym typeface="Times New Roman"/>
              </a:rPr>
              <a:t>φ</a:t>
            </a:r>
            <a:r>
              <a:rPr baseline="-25000" lang="en-US">
                <a:latin typeface="Times New Roman"/>
                <a:ea typeface="Times New Roman"/>
                <a:cs typeface="Times New Roman"/>
                <a:sym typeface="Times New Roman"/>
              </a:rPr>
              <a:t>2</a:t>
            </a:r>
            <a:r>
              <a:rPr lang="en-US" sz="2400">
                <a:latin typeface="Times New Roman"/>
                <a:ea typeface="Times New Roman"/>
                <a:cs typeface="Times New Roman"/>
                <a:sym typeface="Times New Roman"/>
              </a:rPr>
              <a:t> is not significant (t=1.75) at 5% level but is significant at the 10 % level.</a:t>
            </a:r>
            <a:endParaRPr/>
          </a:p>
          <a:p>
            <a:pPr indent="-342900" lvl="0" marL="342900" rtl="0" algn="l">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The residual ACF and PACF are given in the following two slides.</a:t>
            </a:r>
            <a:endParaRPr/>
          </a:p>
          <a:p>
            <a:pPr indent="-342900" lvl="0" marL="342900" rtl="0" algn="l">
              <a:lnSpc>
                <a:spcPct val="9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The ACF and PACF are well within their two standard error limits.</a:t>
            </a:r>
            <a:endParaRPr sz="2400">
              <a:latin typeface="Times New Roman"/>
              <a:ea typeface="Times New Roman"/>
              <a:cs typeface="Times New Roman"/>
              <a:sym typeface="Times New Roman"/>
            </a:endParaRPr>
          </a:p>
        </p:txBody>
      </p:sp>
      <p:sp>
        <p:nvSpPr>
          <p:cNvPr id="1104" name="Google Shape;1104;p123"/>
          <p:cNvSpPr txBox="1"/>
          <p:nvPr>
            <p:ph idx="2" type="body"/>
          </p:nvPr>
        </p:nvSpPr>
        <p:spPr>
          <a:xfrm>
            <a:off x="1295400" y="4114800"/>
            <a:ext cx="6096000" cy="1981200"/>
          </a:xfrm>
          <a:prstGeom prst="rect">
            <a:avLst/>
          </a:prstGeom>
          <a:solidFill>
            <a:srgbClr val="DAE5F1"/>
          </a:solid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Final Estimates of Parameters</a:t>
            </a:r>
            <a:endParaRPr/>
          </a:p>
          <a:p>
            <a:pPr indent="-342900" lvl="0" marL="342900" rtl="0" algn="l">
              <a:spcBef>
                <a:spcPts val="4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Type     	    Coef  	    SE	       T              P</a:t>
            </a:r>
            <a:endParaRPr/>
          </a:p>
          <a:p>
            <a:pPr indent="-342900" lvl="0" marL="342900" rtl="0" algn="l">
              <a:spcBef>
                <a:spcPts val="4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   1   	 -0.3243      0.1246     -2.60       0.012</a:t>
            </a:r>
            <a:endParaRPr/>
          </a:p>
          <a:p>
            <a:pPr indent="-342900" lvl="0" marL="342900" rtl="0" algn="l">
              <a:spcBef>
                <a:spcPts val="4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AR   2    	  0.2192      0.1251      1.75       0.085</a:t>
            </a:r>
            <a:endParaRPr/>
          </a:p>
          <a:p>
            <a:pPr indent="-342900" lvl="0" marL="342900" rtl="0" algn="l">
              <a:spcBef>
                <a:spcPts val="400"/>
              </a:spcBef>
              <a:spcAft>
                <a:spcPts val="0"/>
              </a:spcAft>
              <a:buClr>
                <a:schemeClr val="dk1"/>
              </a:buClr>
              <a:buSzPts val="2000"/>
              <a:buFont typeface="Noto Sans Symbols"/>
              <a:buNone/>
            </a:pPr>
            <a:r>
              <a:rPr lang="en-US" sz="2000">
                <a:latin typeface="Times New Roman"/>
                <a:ea typeface="Times New Roman"/>
                <a:cs typeface="Times New Roman"/>
                <a:sym typeface="Times New Roman"/>
              </a:rPr>
              <a:t>Constant  	  284.903    6.573        43.34      0.000</a:t>
            </a:r>
            <a:endParaRPr/>
          </a:p>
          <a:p>
            <a:pPr indent="-342900" lvl="0" marL="342900" rtl="0" algn="l">
              <a:spcBef>
                <a:spcPts val="400"/>
              </a:spcBef>
              <a:spcAft>
                <a:spcPts val="0"/>
              </a:spcAft>
              <a:buClr>
                <a:schemeClr val="dk1"/>
              </a:buClr>
              <a:buSzPts val="2000"/>
              <a:buFont typeface="Noto Sans Symbols"/>
              <a:buNone/>
            </a:pPr>
            <a:r>
              <a:t/>
            </a:r>
            <a:endParaRPr sz="2000"/>
          </a:p>
        </p:txBody>
      </p:sp>
      <p:sp>
        <p:nvSpPr>
          <p:cNvPr id="1105" name="Google Shape;1105;p12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06" name="Google Shape;1106;p12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1107" name="Google Shape;1107;p123"/>
          <p:cNvGraphicFramePr/>
          <p:nvPr/>
        </p:nvGraphicFramePr>
        <p:xfrm>
          <a:off x="1333500" y="4533900"/>
          <a:ext cx="3000000" cy="3000000"/>
        </p:xfrm>
        <a:graphic>
          <a:graphicData uri="http://schemas.openxmlformats.org/drawingml/2006/table">
            <a:tbl>
              <a:tblPr>
                <a:noFill/>
                <a:tableStyleId>{3CA0F7F6-6681-44BF-A46A-886224907EC0}</a:tableStyleId>
              </a:tblPr>
              <a:tblGrid>
                <a:gridCol w="5981700"/>
              </a:tblGrid>
              <a:tr h="1484325">
                <a:tc>
                  <a:txBody>
                    <a:bodyPr/>
                    <a:lstStyle/>
                    <a:p>
                      <a:pPr indent="0" lvl="0" marL="0" marR="0" rtl="0" algn="l">
                        <a:spcBef>
                          <a:spcPts val="0"/>
                        </a:spcBef>
                        <a:spcAft>
                          <a:spcPts val="0"/>
                        </a:spcAft>
                        <a:buNone/>
                      </a:pPr>
                      <a:r>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08" name="Google Shape;1108;p123"/>
          <p:cNvGraphicFramePr/>
          <p:nvPr/>
        </p:nvGraphicFramePr>
        <p:xfrm>
          <a:off x="1333500" y="4899025"/>
          <a:ext cx="3000000" cy="3000000"/>
        </p:xfrm>
        <a:graphic>
          <a:graphicData uri="http://schemas.openxmlformats.org/drawingml/2006/table">
            <a:tbl>
              <a:tblPr>
                <a:noFill/>
                <a:tableStyleId>{3CA0F7F6-6681-44BF-A46A-886224907EC0}</a:tableStyleId>
              </a:tblPr>
              <a:tblGrid>
                <a:gridCol w="5981700"/>
              </a:tblGrid>
              <a:tr h="365125">
                <a:tc>
                  <a:txBody>
                    <a:bodyPr/>
                    <a:lstStyle/>
                    <a:p>
                      <a:pPr indent="0" lvl="0" marL="0" marR="0" rtl="0" algn="l">
                        <a:spcBef>
                          <a:spcPts val="0"/>
                        </a:spcBef>
                        <a:spcAft>
                          <a:spcPts val="0"/>
                        </a:spcAft>
                        <a:buNone/>
                      </a:pPr>
                      <a:r>
                        <a:t/>
                      </a:r>
                      <a:endParaRPr sz="1800"/>
                    </a:p>
                  </a:txBody>
                  <a:tcPr marT="45525" marB="455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09" name="Google Shape;1109;p123"/>
          <p:cNvGraphicFramePr/>
          <p:nvPr/>
        </p:nvGraphicFramePr>
        <p:xfrm>
          <a:off x="1362075" y="5580063"/>
          <a:ext cx="3000000" cy="3000000"/>
        </p:xfrm>
        <a:graphic>
          <a:graphicData uri="http://schemas.openxmlformats.org/drawingml/2006/table">
            <a:tbl>
              <a:tblPr>
                <a:noFill/>
                <a:tableStyleId>{3CA0F7F6-6681-44BF-A46A-886224907EC0}</a:tableStyleId>
              </a:tblPr>
              <a:tblGrid>
                <a:gridCol w="5953125"/>
              </a:tblGrid>
              <a:tr h="439725">
                <a:tc>
                  <a:txBody>
                    <a:bodyPr/>
                    <a:lstStyle/>
                    <a:p>
                      <a:pPr indent="0" lvl="0" marL="0" marR="0" rtl="0" algn="l">
                        <a:spcBef>
                          <a:spcPts val="0"/>
                        </a:spcBef>
                        <a:spcAft>
                          <a:spcPts val="0"/>
                        </a:spcAft>
                        <a:buNone/>
                      </a:pPr>
                      <a:r>
                        <a:t/>
                      </a:r>
                      <a:endParaRPr sz="1800"/>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24"/>
          <p:cNvSpPr txBox="1"/>
          <p:nvPr>
            <p:ph type="title"/>
          </p:nvPr>
        </p:nvSpPr>
        <p:spPr>
          <a:xfrm>
            <a:off x="457200" y="274638"/>
            <a:ext cx="7620000" cy="6397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Times New Roman"/>
              <a:buNone/>
            </a:pPr>
            <a:r>
              <a:rPr lang="en-US" sz="4000">
                <a:latin typeface="Times New Roman"/>
                <a:ea typeface="Times New Roman"/>
                <a:cs typeface="Times New Roman"/>
                <a:sym typeface="Times New Roman"/>
              </a:rPr>
              <a:t>Example</a:t>
            </a:r>
            <a:endParaRPr/>
          </a:p>
        </p:txBody>
      </p:sp>
      <p:graphicFrame>
        <p:nvGraphicFramePr>
          <p:cNvPr id="1115" name="Google Shape;1115;p124"/>
          <p:cNvGraphicFramePr/>
          <p:nvPr/>
        </p:nvGraphicFramePr>
        <p:xfrm>
          <a:off x="2262188" y="1066800"/>
          <a:ext cx="4010025" cy="2667000"/>
        </p:xfrm>
        <a:graphic>
          <a:graphicData uri="http://schemas.openxmlformats.org/presentationml/2006/ole">
            <mc:AlternateContent>
              <mc:Choice Requires="v">
                <p:oleObj r:id="rId4" imgH="2667000" imgW="4010025" progId="MtbGraph.Document" spid="_x0000_s1">
                  <p:embed/>
                </p:oleObj>
              </mc:Choice>
              <mc:Fallback>
                <p:oleObj r:id="rId5" imgH="2667000" imgW="4010025" progId="MtbGraph.Document">
                  <p:embed/>
                  <p:pic>
                    <p:nvPicPr>
                      <p:cNvPr id="1115" name="Google Shape;1115;p124"/>
                      <p:cNvPicPr preferRelativeResize="0"/>
                      <p:nvPr/>
                    </p:nvPicPr>
                    <p:blipFill rotWithShape="1">
                      <a:blip r:embed="rId6">
                        <a:alphaModFix/>
                      </a:blip>
                      <a:srcRect b="0" l="0" r="0" t="0"/>
                      <a:stretch/>
                    </p:blipFill>
                    <p:spPr>
                      <a:xfrm>
                        <a:off x="2262188" y="1066800"/>
                        <a:ext cx="4010025" cy="2667000"/>
                      </a:xfrm>
                      <a:prstGeom prst="rect">
                        <a:avLst/>
                      </a:prstGeom>
                      <a:noFill/>
                      <a:ln>
                        <a:noFill/>
                      </a:ln>
                    </p:spPr>
                  </p:pic>
                </p:oleObj>
              </mc:Fallback>
            </mc:AlternateContent>
          </a:graphicData>
        </a:graphic>
      </p:graphicFrame>
      <p:sp>
        <p:nvSpPr>
          <p:cNvPr id="1116" name="Google Shape;1116;p12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17" name="Google Shape;1117;p12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1118" name="Google Shape;1118;p124"/>
          <p:cNvGraphicFramePr/>
          <p:nvPr/>
        </p:nvGraphicFramePr>
        <p:xfrm>
          <a:off x="762000" y="3810000"/>
          <a:ext cx="7023100" cy="2514600"/>
        </p:xfrm>
        <a:graphic>
          <a:graphicData uri="http://schemas.openxmlformats.org/presentationml/2006/ole">
            <mc:AlternateContent>
              <mc:Choice Requires="v">
                <p:oleObj r:id="rId7" imgH="2514600" imgW="7023100" progId="MtbGraph.Document" spid="_x0000_s2">
                  <p:embed/>
                </p:oleObj>
              </mc:Choice>
              <mc:Fallback>
                <p:oleObj r:id="rId8" imgH="2514600" imgW="7023100" progId="MtbGraph.Document">
                  <p:embed/>
                  <p:pic>
                    <p:nvPicPr>
                      <p:cNvPr id="1118" name="Google Shape;1118;p124"/>
                      <p:cNvPicPr preferRelativeResize="0"/>
                      <p:nvPr/>
                    </p:nvPicPr>
                    <p:blipFill rotWithShape="1">
                      <a:blip r:embed="rId9">
                        <a:alphaModFix/>
                      </a:blip>
                      <a:srcRect b="0" l="0" r="0" t="0"/>
                      <a:stretch/>
                    </p:blipFill>
                    <p:spPr>
                      <a:xfrm>
                        <a:off x="762000" y="3810000"/>
                        <a:ext cx="7023100" cy="2514600"/>
                      </a:xfrm>
                      <a:prstGeom prst="rect">
                        <a:avLst/>
                      </a:prstGeom>
                      <a:noFill/>
                      <a:ln>
                        <a:noFill/>
                      </a:ln>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25"/>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Example</a:t>
            </a:r>
            <a:endParaRPr/>
          </a:p>
        </p:txBody>
      </p:sp>
      <p:sp>
        <p:nvSpPr>
          <p:cNvPr id="1124" name="Google Shape;1124;p125"/>
          <p:cNvSpPr txBox="1"/>
          <p:nvPr>
            <p:ph idx="1" type="body"/>
          </p:nvPr>
        </p:nvSpPr>
        <p:spPr>
          <a:xfrm>
            <a:off x="533400" y="1447800"/>
            <a:ext cx="7543800" cy="2273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The p-value for the Ljung-Box statistics for m = 12, 24, 36, and 48 are all large (&gt; 5%) indicating an adequate model.</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We use the model to generate forecasts for periods 66 and 67. </a:t>
            </a:r>
            <a:endParaRPr/>
          </a:p>
        </p:txBody>
      </p:sp>
      <p:sp>
        <p:nvSpPr>
          <p:cNvPr id="1125" name="Google Shape;1125;p125"/>
          <p:cNvSpPr txBox="1"/>
          <p:nvPr>
            <p:ph idx="2" type="body"/>
          </p:nvPr>
        </p:nvSpPr>
        <p:spPr>
          <a:xfrm>
            <a:off x="1219200" y="3810000"/>
            <a:ext cx="5410200" cy="2239963"/>
          </a:xfrm>
          <a:prstGeom prst="rect">
            <a:avLst/>
          </a:prstGeom>
          <a:solidFill>
            <a:srgbClr val="DAE5F1"/>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Noto Sans Symbols"/>
              <a:buNone/>
            </a:pPr>
            <a:r>
              <a:rPr lang="en-US">
                <a:latin typeface="Courier New"/>
                <a:ea typeface="Courier New"/>
                <a:cs typeface="Courier New"/>
                <a:sym typeface="Courier New"/>
              </a:rPr>
              <a:t> </a:t>
            </a:r>
            <a:r>
              <a:rPr lang="en-US" sz="1800">
                <a:latin typeface="Times New Roman"/>
                <a:ea typeface="Times New Roman"/>
                <a:cs typeface="Times New Roman"/>
                <a:sym typeface="Times New Roman"/>
              </a:rPr>
              <a:t>MS =  2808  DF = 62</a:t>
            </a:r>
            <a:endParaRPr/>
          </a:p>
          <a:p>
            <a:pPr indent="-342900" lvl="0" marL="342900" rtl="0" algn="l">
              <a:spcBef>
                <a:spcPts val="360"/>
              </a:spcBef>
              <a:spcAft>
                <a:spcPts val="0"/>
              </a:spcAft>
              <a:buClr>
                <a:schemeClr val="dk1"/>
              </a:buClr>
              <a:buSzPts val="1800"/>
              <a:buFont typeface="Noto Sans Symbols"/>
              <a:buNone/>
            </a:pPr>
            <a:r>
              <a:rPr lang="en-US" sz="1800">
                <a:latin typeface="Times New Roman"/>
                <a:ea typeface="Times New Roman"/>
                <a:cs typeface="Times New Roman"/>
                <a:sym typeface="Times New Roman"/>
              </a:rPr>
              <a:t>Modified Box-Pierce (Ljung-Box) Chi-Square statistic</a:t>
            </a:r>
            <a:endParaRPr/>
          </a:p>
          <a:p>
            <a:pPr indent="-342900" lvl="0" marL="342900" rtl="0" algn="l">
              <a:spcBef>
                <a:spcPts val="360"/>
              </a:spcBef>
              <a:spcAft>
                <a:spcPts val="0"/>
              </a:spcAft>
              <a:buClr>
                <a:schemeClr val="dk1"/>
              </a:buClr>
              <a:buSzPts val="1800"/>
              <a:buFont typeface="Noto Sans Symbols"/>
              <a:buNone/>
            </a:pPr>
            <a:r>
              <a:rPr lang="en-US" sz="1800">
                <a:latin typeface="Times New Roman"/>
                <a:ea typeface="Times New Roman"/>
                <a:cs typeface="Times New Roman"/>
                <a:sym typeface="Times New Roman"/>
              </a:rPr>
              <a:t>Lag                12   	     24         36          48</a:t>
            </a:r>
            <a:endParaRPr/>
          </a:p>
          <a:p>
            <a:pPr indent="-342900" lvl="0" marL="342900" rtl="0" algn="l">
              <a:spcBef>
                <a:spcPts val="360"/>
              </a:spcBef>
              <a:spcAft>
                <a:spcPts val="0"/>
              </a:spcAft>
              <a:buClr>
                <a:schemeClr val="dk1"/>
              </a:buClr>
              <a:buSzPts val="1800"/>
              <a:buFont typeface="Noto Sans Symbols"/>
              <a:buNone/>
            </a:pPr>
            <a:r>
              <a:rPr lang="en-US" sz="1800">
                <a:latin typeface="Times New Roman"/>
                <a:ea typeface="Times New Roman"/>
                <a:cs typeface="Times New Roman"/>
                <a:sym typeface="Times New Roman"/>
              </a:rPr>
              <a:t>Chi-Square    6.3       13.3      18.2       29.1</a:t>
            </a:r>
            <a:endParaRPr/>
          </a:p>
          <a:p>
            <a:pPr indent="-342900" lvl="0" marL="342900" rtl="0" algn="l">
              <a:spcBef>
                <a:spcPts val="360"/>
              </a:spcBef>
              <a:spcAft>
                <a:spcPts val="0"/>
              </a:spcAft>
              <a:buClr>
                <a:schemeClr val="dk1"/>
              </a:buClr>
              <a:buSzPts val="1800"/>
              <a:buFont typeface="Noto Sans Symbols"/>
              <a:buNone/>
            </a:pPr>
            <a:r>
              <a:rPr lang="en-US" sz="1800">
                <a:latin typeface="Times New Roman"/>
                <a:ea typeface="Times New Roman"/>
                <a:cs typeface="Times New Roman"/>
                <a:sym typeface="Times New Roman"/>
              </a:rPr>
              <a:t>DF                    9         21         33         45</a:t>
            </a:r>
            <a:endParaRPr/>
          </a:p>
          <a:p>
            <a:pPr indent="-342900" lvl="0" marL="342900" rtl="0" algn="l">
              <a:spcBef>
                <a:spcPts val="360"/>
              </a:spcBef>
              <a:spcAft>
                <a:spcPts val="0"/>
              </a:spcAft>
              <a:buClr>
                <a:schemeClr val="dk1"/>
              </a:buClr>
              <a:buSzPts val="1800"/>
              <a:buFont typeface="Noto Sans Symbols"/>
              <a:buNone/>
            </a:pPr>
            <a:r>
              <a:rPr lang="en-US" sz="1800">
                <a:latin typeface="Times New Roman"/>
                <a:ea typeface="Times New Roman"/>
                <a:cs typeface="Times New Roman"/>
                <a:sym typeface="Times New Roman"/>
              </a:rPr>
              <a:t>P-Value        0.707   0.899    0.983     0.969</a:t>
            </a:r>
            <a:endParaRPr/>
          </a:p>
          <a:p>
            <a:pPr indent="-342900" lvl="0" marL="342900" rtl="0" algn="l">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342900" lvl="0" marL="342900" rtl="0" algn="l">
              <a:spcBef>
                <a:spcPts val="36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p:txBody>
      </p:sp>
      <p:sp>
        <p:nvSpPr>
          <p:cNvPr id="1126" name="Google Shape;1126;p12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27" name="Google Shape;1127;p12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1128" name="Google Shape;1128;p125"/>
          <p:cNvGraphicFramePr/>
          <p:nvPr/>
        </p:nvGraphicFramePr>
        <p:xfrm>
          <a:off x="1244600" y="4684713"/>
          <a:ext cx="3000000" cy="3000000"/>
        </p:xfrm>
        <a:graphic>
          <a:graphicData uri="http://schemas.openxmlformats.org/drawingml/2006/table">
            <a:tbl>
              <a:tblPr>
                <a:noFill/>
                <a:tableStyleId>{3CA0F7F6-6681-44BF-A46A-886224907EC0}</a:tableStyleId>
              </a:tblPr>
              <a:tblGrid>
                <a:gridCol w="4394200"/>
              </a:tblGrid>
              <a:tr h="1352550">
                <a:tc>
                  <a:txBody>
                    <a:bodyPr/>
                    <a:lstStyle/>
                    <a:p>
                      <a:pPr indent="0" lvl="0" marL="0" marR="0" rtl="0" algn="l">
                        <a:spcBef>
                          <a:spcPts val="0"/>
                        </a:spcBef>
                        <a:spcAft>
                          <a:spcPts val="0"/>
                        </a:spcAft>
                        <a:buNone/>
                      </a:pPr>
                      <a:r>
                        <a:t/>
                      </a:r>
                      <a:endParaRPr sz="1800"/>
                    </a:p>
                  </a:txBody>
                  <a:tcPr marT="45700" marB="45700"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2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sp>
        <p:nvSpPr>
          <p:cNvPr id="1134" name="Google Shape;1134;p126"/>
          <p:cNvSpPr txBox="1"/>
          <p:nvPr>
            <p:ph idx="1" type="body"/>
          </p:nvPr>
        </p:nvSpPr>
        <p:spPr>
          <a:xfrm>
            <a:off x="457200" y="1600200"/>
            <a:ext cx="76200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forecasts are generated by the following equation</a:t>
            </a:r>
            <a:r>
              <a:rPr lang="en-US" sz="2400"/>
              <a:t>:</a:t>
            </a:r>
            <a:endParaRPr/>
          </a:p>
        </p:txBody>
      </p:sp>
      <p:sp>
        <p:nvSpPr>
          <p:cNvPr id="1135" name="Google Shape;1135;p12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36" name="Google Shape;1136;p12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1137" name="Google Shape;1137;p126"/>
          <p:cNvPicPr preferRelativeResize="0"/>
          <p:nvPr/>
        </p:nvPicPr>
        <p:blipFill rotWithShape="1">
          <a:blip r:embed="rId3">
            <a:alphaModFix/>
          </a:blip>
          <a:srcRect b="0" l="0" r="0" t="0"/>
          <a:stretch/>
        </p:blipFill>
        <p:spPr>
          <a:xfrm>
            <a:off x="1066800" y="2514600"/>
            <a:ext cx="5988050" cy="2689225"/>
          </a:xfrm>
          <a:prstGeom prst="rect">
            <a:avLst/>
          </a:prstGeom>
          <a:solidFill>
            <a:srgbClr val="DCE1F4"/>
          </a:solid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2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Example</a:t>
            </a:r>
            <a:endParaRPr/>
          </a:p>
        </p:txBody>
      </p:sp>
      <p:sp>
        <p:nvSpPr>
          <p:cNvPr id="1143" name="Google Shape;1143;p127"/>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95% prediction limits are approximately:</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95% prediction limits for period 66 are:</a:t>
            </a:r>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t>
            </a:r>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t>
            </a:r>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t>
            </a:r>
            <a:endParaRPr/>
          </a:p>
        </p:txBody>
      </p:sp>
      <p:sp>
        <p:nvSpPr>
          <p:cNvPr id="1144" name="Google Shape;1144;p12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45" name="Google Shape;1145;p12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1146" name="Google Shape;1146;p127"/>
          <p:cNvPicPr preferRelativeResize="0"/>
          <p:nvPr/>
        </p:nvPicPr>
        <p:blipFill rotWithShape="1">
          <a:blip r:embed="rId3">
            <a:alphaModFix/>
          </a:blip>
          <a:srcRect b="0" l="0" r="0" t="0"/>
          <a:stretch/>
        </p:blipFill>
        <p:spPr>
          <a:xfrm>
            <a:off x="2590800" y="2133600"/>
            <a:ext cx="1295400" cy="668338"/>
          </a:xfrm>
          <a:prstGeom prst="rect">
            <a:avLst/>
          </a:prstGeom>
          <a:solidFill>
            <a:srgbClr val="DCE1F4"/>
          </a:solidFill>
          <a:ln>
            <a:noFill/>
          </a:ln>
        </p:spPr>
      </p:pic>
      <p:pic>
        <p:nvPicPr>
          <p:cNvPr id="1147" name="Google Shape;1147;p127"/>
          <p:cNvPicPr preferRelativeResize="0"/>
          <p:nvPr/>
        </p:nvPicPr>
        <p:blipFill rotWithShape="1">
          <a:blip r:embed="rId4">
            <a:alphaModFix/>
          </a:blip>
          <a:srcRect b="0" l="0" r="0" t="0"/>
          <a:stretch/>
        </p:blipFill>
        <p:spPr>
          <a:xfrm>
            <a:off x="2514600" y="3810000"/>
            <a:ext cx="2357438" cy="1600200"/>
          </a:xfrm>
          <a:prstGeom prst="rect">
            <a:avLst/>
          </a:prstGeom>
          <a:solidFill>
            <a:srgbClr val="DCE1F4"/>
          </a:solid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2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Final Comments</a:t>
            </a:r>
            <a:endParaRPr/>
          </a:p>
        </p:txBody>
      </p:sp>
      <p:sp>
        <p:nvSpPr>
          <p:cNvPr id="1153" name="Google Shape;1153;p128"/>
          <p:cNvSpPr txBox="1"/>
          <p:nvPr>
            <p:ph idx="1" type="body"/>
          </p:nvPr>
        </p:nvSpPr>
        <p:spPr>
          <a:xfrm>
            <a:off x="448966" y="1596541"/>
            <a:ext cx="8246070" cy="4886556"/>
          </a:xfrm>
          <a:prstGeom prst="rect">
            <a:avLst/>
          </a:prstGeom>
          <a:solidFill>
            <a:srgbClr val="DAE5F1"/>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Font typeface="Arial"/>
              <a:buChar char="•"/>
            </a:pPr>
            <a:r>
              <a:rPr lang="en-US" sz="2400">
                <a:latin typeface="Times New Roman"/>
                <a:ea typeface="Times New Roman"/>
                <a:cs typeface="Times New Roman"/>
                <a:sym typeface="Times New Roman"/>
              </a:rPr>
              <a:t>In ARIMA modeling, it is NOT good practice to include AR and MA parameters to “cover all possibilities” suggested by the sample ACF and Sample PACF.</a:t>
            </a:r>
            <a:endParaRPr/>
          </a:p>
          <a:p>
            <a:pPr indent="-342900" lvl="0" marL="342900" rtl="0" algn="l">
              <a:spcBef>
                <a:spcPts val="480"/>
              </a:spcBef>
              <a:spcAft>
                <a:spcPts val="0"/>
              </a:spcAft>
              <a:buClr>
                <a:srgbClr val="002060"/>
              </a:buClr>
              <a:buSzPts val="2400"/>
              <a:buFont typeface="Arial"/>
              <a:buChar char="•"/>
            </a:pPr>
            <a:r>
              <a:rPr lang="en-US" sz="2400">
                <a:latin typeface="Times New Roman"/>
                <a:ea typeface="Times New Roman"/>
                <a:cs typeface="Times New Roman"/>
                <a:sym typeface="Times New Roman"/>
              </a:rPr>
              <a:t>This means, when in doubt, start with a model containing </a:t>
            </a:r>
            <a:r>
              <a:rPr b="1" lang="en-US" sz="2400">
                <a:latin typeface="Times New Roman"/>
                <a:ea typeface="Times New Roman"/>
                <a:cs typeface="Times New Roman"/>
                <a:sym typeface="Times New Roman"/>
              </a:rPr>
              <a:t>few</a:t>
            </a:r>
            <a:r>
              <a:rPr lang="en-US" sz="2400">
                <a:latin typeface="Times New Roman"/>
                <a:ea typeface="Times New Roman"/>
                <a:cs typeface="Times New Roman"/>
                <a:sym typeface="Times New Roman"/>
              </a:rPr>
              <a:t> parameters rather than many parameters. The need for additional parameters will be evident from the residual ACF and PACF.</a:t>
            </a:r>
            <a:endParaRPr/>
          </a:p>
          <a:p>
            <a:pPr indent="-342900" lvl="0" marL="342900" rtl="0" algn="l">
              <a:spcBef>
                <a:spcPts val="480"/>
              </a:spcBef>
              <a:spcAft>
                <a:spcPts val="0"/>
              </a:spcAft>
              <a:buClr>
                <a:srgbClr val="002060"/>
              </a:buClr>
              <a:buSzPts val="2400"/>
              <a:buFont typeface="Arial"/>
              <a:buChar char="•"/>
            </a:pPr>
            <a:r>
              <a:rPr lang="en-US" sz="2400">
                <a:latin typeface="Times New Roman"/>
                <a:ea typeface="Times New Roman"/>
                <a:cs typeface="Times New Roman"/>
                <a:sym typeface="Times New Roman"/>
              </a:rPr>
              <a:t>Least square</a:t>
            </a:r>
            <a:r>
              <a:rPr lang="en-US" sz="2400"/>
              <a:t> </a:t>
            </a:r>
            <a:r>
              <a:rPr lang="en-US" sz="2400">
                <a:latin typeface="Times New Roman"/>
                <a:ea typeface="Times New Roman"/>
                <a:cs typeface="Times New Roman"/>
                <a:sym typeface="Times New Roman"/>
              </a:rPr>
              <a:t>estimates of AR and MA parameters in ARIMA models tend to be highly correlated. When there are more parameters than necessary, this leads to unstable models that can produce poor forecasts.</a:t>
            </a:r>
            <a:endParaRPr/>
          </a:p>
          <a:p>
            <a:pPr indent="-190500" lvl="0" marL="342900" rtl="0" algn="l">
              <a:spcBef>
                <a:spcPts val="480"/>
              </a:spcBef>
              <a:spcAft>
                <a:spcPts val="0"/>
              </a:spcAft>
              <a:buClr>
                <a:srgbClr val="002060"/>
              </a:buClr>
              <a:buSzPts val="2400"/>
              <a:buFont typeface="Arial"/>
              <a:buNone/>
            </a:pPr>
            <a:r>
              <a:t/>
            </a:r>
            <a:endParaRPr sz="2400">
              <a:latin typeface="Times New Roman"/>
              <a:ea typeface="Times New Roman"/>
              <a:cs typeface="Times New Roman"/>
              <a:sym typeface="Times New Roman"/>
            </a:endParaRPr>
          </a:p>
        </p:txBody>
      </p:sp>
      <p:sp>
        <p:nvSpPr>
          <p:cNvPr id="1154" name="Google Shape;1154;p12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55" name="Google Shape;1155;p12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2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Final Comments</a:t>
            </a:r>
            <a:endParaRPr/>
          </a:p>
        </p:txBody>
      </p:sp>
      <p:sp>
        <p:nvSpPr>
          <p:cNvPr id="1161" name="Google Shape;1161;p129"/>
          <p:cNvSpPr txBox="1"/>
          <p:nvPr>
            <p:ph idx="1" type="body"/>
          </p:nvPr>
        </p:nvSpPr>
        <p:spPr>
          <a:xfrm>
            <a:off x="448966" y="1596541"/>
            <a:ext cx="8246070" cy="4886556"/>
          </a:xfrm>
          <a:prstGeom prst="rect">
            <a:avLst/>
          </a:prstGeom>
          <a:solidFill>
            <a:srgbClr val="DAE5F1"/>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Font typeface="Arial"/>
              <a:buChar char="•"/>
            </a:pPr>
            <a:r>
              <a:rPr lang="en-US" sz="2800">
                <a:latin typeface="Times New Roman"/>
                <a:ea typeface="Times New Roman"/>
                <a:cs typeface="Times New Roman"/>
                <a:sym typeface="Times New Roman"/>
              </a:rPr>
              <a:t>To summarize, start with a </a:t>
            </a:r>
            <a:r>
              <a:rPr lang="en-US" sz="2800">
                <a:solidFill>
                  <a:srgbClr val="C00000"/>
                </a:solidFill>
                <a:latin typeface="Times New Roman"/>
                <a:ea typeface="Times New Roman"/>
                <a:cs typeface="Times New Roman"/>
                <a:sym typeface="Times New Roman"/>
              </a:rPr>
              <a:t>small</a:t>
            </a:r>
            <a:r>
              <a:rPr lang="en-US" sz="2800">
                <a:latin typeface="Times New Roman"/>
                <a:ea typeface="Times New Roman"/>
                <a:cs typeface="Times New Roman"/>
                <a:sym typeface="Times New Roman"/>
              </a:rPr>
              <a:t> number of clearly justifiable parameters and add one parameter at a time as needed.</a:t>
            </a:r>
            <a:endParaRPr/>
          </a:p>
          <a:p>
            <a:pPr indent="-342900" lvl="0" marL="342900" rtl="0" algn="l">
              <a:spcBef>
                <a:spcPts val="560"/>
              </a:spcBef>
              <a:spcAft>
                <a:spcPts val="0"/>
              </a:spcAft>
              <a:buClr>
                <a:srgbClr val="002060"/>
              </a:buClr>
              <a:buSzPts val="2800"/>
              <a:buFont typeface="Arial"/>
              <a:buChar char="•"/>
            </a:pPr>
            <a:r>
              <a:rPr lang="en-US" sz="2800">
                <a:latin typeface="Times New Roman"/>
                <a:ea typeface="Times New Roman"/>
                <a:cs typeface="Times New Roman"/>
                <a:sym typeface="Times New Roman"/>
              </a:rPr>
              <a:t>If parameters in a fitted ARIMA model are not significant, delete one parameter at a time and refit the model. </a:t>
            </a:r>
            <a:endParaRPr/>
          </a:p>
          <a:p>
            <a:pPr indent="-342900" lvl="0" marL="342900" rtl="0" algn="l">
              <a:spcBef>
                <a:spcPts val="560"/>
              </a:spcBef>
              <a:spcAft>
                <a:spcPts val="0"/>
              </a:spcAft>
              <a:buClr>
                <a:srgbClr val="002060"/>
              </a:buClr>
              <a:buSzPts val="2800"/>
              <a:buFont typeface="Arial"/>
              <a:buChar char="•"/>
            </a:pPr>
            <a:r>
              <a:rPr lang="en-US" sz="2800">
                <a:latin typeface="Times New Roman"/>
                <a:ea typeface="Times New Roman"/>
                <a:cs typeface="Times New Roman"/>
                <a:sym typeface="Times New Roman"/>
              </a:rPr>
              <a:t>Because of high correlation among estimated parameters, it may be the case that a previously non-significant parameter becomes significant. </a:t>
            </a:r>
            <a:endParaRPr/>
          </a:p>
        </p:txBody>
      </p:sp>
      <p:sp>
        <p:nvSpPr>
          <p:cNvPr id="1162" name="Google Shape;1162;p12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63" name="Google Shape;1163;p12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130"/>
          <p:cNvSpPr txBox="1"/>
          <p:nvPr>
            <p:ph type="title"/>
          </p:nvPr>
        </p:nvSpPr>
        <p:spPr>
          <a:xfrm>
            <a:off x="457200" y="152400"/>
            <a:ext cx="76200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libri"/>
              <a:buNone/>
            </a:pPr>
            <a:r>
              <a:rPr lang="en-US" sz="3200"/>
              <a:t>Summary of rules for identifying ARIMA models</a:t>
            </a:r>
            <a:endParaRPr/>
          </a:p>
        </p:txBody>
      </p:sp>
      <p:sp>
        <p:nvSpPr>
          <p:cNvPr id="1169" name="Google Shape;1169;p130"/>
          <p:cNvSpPr txBox="1"/>
          <p:nvPr>
            <p:ph idx="1" type="body"/>
          </p:nvPr>
        </p:nvSpPr>
        <p:spPr>
          <a:xfrm>
            <a:off x="381000" y="1447800"/>
            <a:ext cx="8458200" cy="5257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FF0000"/>
              </a:buClr>
              <a:buSzPct val="100000"/>
              <a:buChar char="•"/>
            </a:pPr>
            <a:r>
              <a:rPr b="1" lang="en-US">
                <a:solidFill>
                  <a:srgbClr val="FF0000"/>
                </a:solidFill>
              </a:rPr>
              <a:t>Identifying the order of differencing and the constant: </a:t>
            </a:r>
            <a:endParaRPr/>
          </a:p>
          <a:p>
            <a:pPr indent="-285750" lvl="1" marL="742950" rtl="0" algn="l">
              <a:spcBef>
                <a:spcPts val="518"/>
              </a:spcBef>
              <a:spcAft>
                <a:spcPts val="0"/>
              </a:spcAft>
              <a:buClr>
                <a:schemeClr val="dk2"/>
              </a:buClr>
              <a:buSzPct val="100000"/>
              <a:buChar char="–"/>
            </a:pPr>
            <a:r>
              <a:rPr b="1" lang="en-US">
                <a:solidFill>
                  <a:schemeClr val="dk2"/>
                </a:solidFill>
              </a:rPr>
              <a:t>Rule 1:</a:t>
            </a:r>
            <a:r>
              <a:rPr lang="en-US">
                <a:solidFill>
                  <a:schemeClr val="dk2"/>
                </a:solidFill>
              </a:rPr>
              <a:t> If the series has positive autocorrelations out to a high number of lags (say, 10 or more), then it probably needs a higher order of differencing.</a:t>
            </a:r>
            <a:endParaRPr/>
          </a:p>
          <a:p>
            <a:pPr indent="-285750" lvl="1" marL="742950" rtl="0" algn="l">
              <a:spcBef>
                <a:spcPts val="518"/>
              </a:spcBef>
              <a:spcAft>
                <a:spcPts val="0"/>
              </a:spcAft>
              <a:buClr>
                <a:schemeClr val="dk2"/>
              </a:buClr>
              <a:buSzPct val="100000"/>
              <a:buChar char="–"/>
            </a:pPr>
            <a:r>
              <a:rPr b="1" lang="en-US">
                <a:solidFill>
                  <a:schemeClr val="dk2"/>
                </a:solidFill>
              </a:rPr>
              <a:t>Rule 2:</a:t>
            </a:r>
            <a:r>
              <a:rPr lang="en-US">
                <a:solidFill>
                  <a:schemeClr val="dk2"/>
                </a:solidFill>
              </a:rPr>
              <a:t> If the lag-1 autocorrelation is zero or negative, or the autocorrelations are all small and patternless, then the series does </a:t>
            </a:r>
            <a:r>
              <a:rPr i="1" lang="en-US">
                <a:solidFill>
                  <a:schemeClr val="dk2"/>
                </a:solidFill>
              </a:rPr>
              <a:t>not</a:t>
            </a:r>
            <a:r>
              <a:rPr lang="en-US">
                <a:solidFill>
                  <a:schemeClr val="dk2"/>
                </a:solidFill>
              </a:rPr>
              <a:t> need a higher order of differencing. If the lag-1 autocorrelation is -0.5 or more negative, the series may be overdifferenced. </a:t>
            </a:r>
            <a:r>
              <a:rPr b="1" lang="en-US">
                <a:solidFill>
                  <a:schemeClr val="dk2"/>
                </a:solidFill>
              </a:rPr>
              <a:t> BEWARE OF OVERDIFFERENCING.</a:t>
            </a:r>
            <a:endParaRPr>
              <a:solidFill>
                <a:schemeClr val="dk2"/>
              </a:solidFill>
            </a:endParaRPr>
          </a:p>
          <a:p>
            <a:pPr indent="-285750" lvl="1" marL="742950" rtl="0" algn="l">
              <a:spcBef>
                <a:spcPts val="518"/>
              </a:spcBef>
              <a:spcAft>
                <a:spcPts val="0"/>
              </a:spcAft>
              <a:buClr>
                <a:schemeClr val="dk2"/>
              </a:buClr>
              <a:buSzPct val="100000"/>
              <a:buChar char="–"/>
            </a:pPr>
            <a:r>
              <a:rPr b="1" lang="en-US">
                <a:solidFill>
                  <a:schemeClr val="dk2"/>
                </a:solidFill>
              </a:rPr>
              <a:t>Rule 3:</a:t>
            </a:r>
            <a:r>
              <a:rPr lang="en-US">
                <a:solidFill>
                  <a:schemeClr val="dk2"/>
                </a:solidFill>
              </a:rPr>
              <a:t> The optimal order of differencing is often the order of differencing at which the standard deviation is lowest. (Not always, though. Slightly too much or slightly too little differencing can also be corrected with AR or MA terms. See rules 6 and 7.)</a:t>
            </a:r>
            <a:endParaRPr/>
          </a:p>
          <a:p>
            <a:pPr indent="-178435" lvl="0" marL="342900" rtl="0" algn="l">
              <a:spcBef>
                <a:spcPts val="518"/>
              </a:spcBef>
              <a:spcAft>
                <a:spcPts val="0"/>
              </a:spcAft>
              <a:buClr>
                <a:srgbClr val="002060"/>
              </a:buClr>
              <a:buSzPct val="100000"/>
              <a:buNone/>
            </a:pPr>
            <a:r>
              <a:t/>
            </a:r>
            <a:endParaRPr>
              <a:solidFill>
                <a:schemeClr val="dk2"/>
              </a:solidFill>
            </a:endParaRPr>
          </a:p>
        </p:txBody>
      </p:sp>
      <p:sp>
        <p:nvSpPr>
          <p:cNvPr id="1170" name="Google Shape;1170;p13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71" name="Google Shape;1171;p13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Examining correlation in time series data</a:t>
            </a:r>
            <a:endParaRPr/>
          </a:p>
        </p:txBody>
      </p:sp>
      <p:sp>
        <p:nvSpPr>
          <p:cNvPr id="191" name="Google Shape;191;p14"/>
          <p:cNvSpPr txBox="1"/>
          <p:nvPr>
            <p:ph idx="1" type="body"/>
          </p:nvPr>
        </p:nvSpPr>
        <p:spPr>
          <a:xfrm>
            <a:off x="457200" y="1600200"/>
            <a:ext cx="7620000" cy="2438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key statistic in time series analysis is the autocorrelation coefficient ( the correlation of the time series with itself, lagged 1, 2, or more periods).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Recall the autocorrelation formula:</a:t>
            </a:r>
            <a:endParaRPr/>
          </a:p>
          <a:p>
            <a:pPr indent="-342900" lvl="0" marL="342900" rtl="0" algn="l">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p:txBody>
      </p:sp>
      <p:sp>
        <p:nvSpPr>
          <p:cNvPr id="192" name="Google Shape;192;p1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93" name="Google Shape;193;p1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194" name="Google Shape;194;p14"/>
          <p:cNvPicPr preferRelativeResize="0"/>
          <p:nvPr/>
        </p:nvPicPr>
        <p:blipFill rotWithShape="1">
          <a:blip r:embed="rId3">
            <a:alphaModFix/>
          </a:blip>
          <a:srcRect b="0" l="0" r="0" t="0"/>
          <a:stretch/>
        </p:blipFill>
        <p:spPr>
          <a:xfrm>
            <a:off x="2416175" y="4079875"/>
            <a:ext cx="3679825" cy="1787525"/>
          </a:xfrm>
          <a:prstGeom prst="rect">
            <a:avLst/>
          </a:prstGeom>
          <a:solidFill>
            <a:srgbClr val="DFF5FD"/>
          </a:solid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3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200"/>
              <a:buFont typeface="Calibri"/>
              <a:buNone/>
            </a:pPr>
            <a:r>
              <a:rPr b="1" lang="en-US" sz="3200">
                <a:solidFill>
                  <a:srgbClr val="FF0000"/>
                </a:solidFill>
              </a:rPr>
              <a:t>Summary of rules for identifying ARIMA models</a:t>
            </a:r>
            <a:endParaRPr b="1">
              <a:solidFill>
                <a:srgbClr val="FF0000"/>
              </a:solidFill>
            </a:endParaRPr>
          </a:p>
        </p:txBody>
      </p:sp>
      <p:sp>
        <p:nvSpPr>
          <p:cNvPr id="1177" name="Google Shape;1177;p131"/>
          <p:cNvSpPr txBox="1"/>
          <p:nvPr>
            <p:ph idx="1" type="body"/>
          </p:nvPr>
        </p:nvSpPr>
        <p:spPr>
          <a:xfrm>
            <a:off x="228600" y="1596540"/>
            <a:ext cx="8763000" cy="5124935"/>
          </a:xfrm>
          <a:prstGeom prst="rect">
            <a:avLst/>
          </a:prstGeom>
          <a:noFill/>
          <a:ln>
            <a:noFill/>
          </a:ln>
        </p:spPr>
        <p:txBody>
          <a:bodyPr anchorCtr="0" anchor="t" bIns="45700" lIns="91425" spcFirstLastPara="1" rIns="91425" wrap="square" tIns="45700">
            <a:normAutofit fontScale="92500" lnSpcReduction="20000"/>
          </a:bodyPr>
          <a:lstStyle/>
          <a:p>
            <a:pPr indent="-285750" lvl="1" marL="742950" rtl="0" algn="l">
              <a:spcBef>
                <a:spcPts val="0"/>
              </a:spcBef>
              <a:spcAft>
                <a:spcPts val="0"/>
              </a:spcAft>
              <a:buClr>
                <a:schemeClr val="dk2"/>
              </a:buClr>
              <a:buSzPct val="100000"/>
              <a:buChar char="–"/>
            </a:pPr>
            <a:r>
              <a:rPr b="1" lang="en-US">
                <a:solidFill>
                  <a:schemeClr val="dk2"/>
                </a:solidFill>
              </a:rPr>
              <a:t>Rule 4</a:t>
            </a:r>
            <a:r>
              <a:rPr lang="en-US">
                <a:solidFill>
                  <a:schemeClr val="dk2"/>
                </a:solidFill>
              </a:rPr>
              <a:t>: A model with no orders of differencing assumes that the original series is stationary (among other things, mean-reverting). A model with one order of differencing assumes that the original series has a constant average trend (e.g. a random walk or SES-type model, with or without growth). A model with two orders of total differencing assumes that the original series has a time-varying trend (e.g. a random trend or LES-type model).</a:t>
            </a:r>
            <a:endParaRPr/>
          </a:p>
          <a:p>
            <a:pPr indent="-285750" lvl="1" marL="742950" rtl="0" algn="l">
              <a:spcBef>
                <a:spcPts val="518"/>
              </a:spcBef>
              <a:spcAft>
                <a:spcPts val="0"/>
              </a:spcAft>
              <a:buClr>
                <a:schemeClr val="dk2"/>
              </a:buClr>
              <a:buSzPct val="100000"/>
              <a:buChar char="–"/>
            </a:pPr>
            <a:r>
              <a:rPr b="1" lang="en-US">
                <a:solidFill>
                  <a:schemeClr val="dk2"/>
                </a:solidFill>
              </a:rPr>
              <a:t>Rule 5:</a:t>
            </a:r>
            <a:r>
              <a:rPr lang="en-US">
                <a:solidFill>
                  <a:schemeClr val="dk2"/>
                </a:solidFill>
              </a:rPr>
              <a:t> A model with no orders of differencing normally includes a constant term (which allows for a non-zero mean value). A model with two orders of total differencing normally does not include a constant term. In a model with one order of total differencing, a constant term should be included if the series has a non-zero average trend.</a:t>
            </a:r>
            <a:endParaRPr/>
          </a:p>
          <a:p>
            <a:pPr indent="-178435" lvl="0" marL="342900" rtl="0" algn="l">
              <a:spcBef>
                <a:spcPts val="518"/>
              </a:spcBef>
              <a:spcAft>
                <a:spcPts val="0"/>
              </a:spcAft>
              <a:buClr>
                <a:srgbClr val="002060"/>
              </a:buClr>
              <a:buSzPct val="100000"/>
              <a:buNone/>
            </a:pPr>
            <a:r>
              <a:t/>
            </a:r>
            <a:endParaRPr>
              <a:solidFill>
                <a:schemeClr val="dk2"/>
              </a:solidFill>
            </a:endParaRPr>
          </a:p>
        </p:txBody>
      </p:sp>
      <p:sp>
        <p:nvSpPr>
          <p:cNvPr id="1178" name="Google Shape;1178;p13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79" name="Google Shape;1179;p13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13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200"/>
              <a:buFont typeface="Calibri"/>
              <a:buNone/>
            </a:pPr>
            <a:r>
              <a:rPr b="1" lang="en-US" sz="3200">
                <a:solidFill>
                  <a:srgbClr val="FF0000"/>
                </a:solidFill>
              </a:rPr>
              <a:t>Summary of rules for identifying ARIMA models</a:t>
            </a:r>
            <a:endParaRPr b="1">
              <a:solidFill>
                <a:srgbClr val="FF0000"/>
              </a:solidFill>
            </a:endParaRPr>
          </a:p>
        </p:txBody>
      </p:sp>
      <p:sp>
        <p:nvSpPr>
          <p:cNvPr id="1185" name="Google Shape;1185;p132"/>
          <p:cNvSpPr txBox="1"/>
          <p:nvPr>
            <p:ph idx="1" type="body"/>
          </p:nvPr>
        </p:nvSpPr>
        <p:spPr>
          <a:xfrm>
            <a:off x="228600" y="1596540"/>
            <a:ext cx="8610600" cy="512493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b="1" lang="en-US"/>
              <a:t>Identifying the numbers of AR and MA terms:</a:t>
            </a:r>
            <a:r>
              <a:rPr lang="en-US"/>
              <a:t> </a:t>
            </a:r>
            <a:endParaRPr/>
          </a:p>
          <a:p>
            <a:pPr indent="-285750" lvl="1" marL="742950" rtl="0" algn="l">
              <a:spcBef>
                <a:spcPts val="518"/>
              </a:spcBef>
              <a:spcAft>
                <a:spcPts val="0"/>
              </a:spcAft>
              <a:buClr>
                <a:srgbClr val="FF0000"/>
              </a:buClr>
              <a:buSzPct val="100000"/>
              <a:buChar char="–"/>
            </a:pPr>
            <a:r>
              <a:rPr b="1" lang="en-US"/>
              <a:t>Rule 6:</a:t>
            </a:r>
            <a:r>
              <a:rPr lang="en-US"/>
              <a:t> If the </a:t>
            </a:r>
            <a:r>
              <a:rPr lang="en-US" u="sng"/>
              <a:t>partial autocorrelation function</a:t>
            </a:r>
            <a:r>
              <a:rPr lang="en-US"/>
              <a:t> (PACF) of the differenced series displays a sharp cutoff and/or the lag-1 autocorrelation is </a:t>
            </a:r>
            <a:r>
              <a:rPr lang="en-US" u="sng"/>
              <a:t>positive</a:t>
            </a:r>
            <a:r>
              <a:rPr lang="en-US"/>
              <a:t>--i.e., if the series appears slightly "underdifferenced"--then consider adding one or more </a:t>
            </a:r>
            <a:r>
              <a:rPr lang="en-US" u="sng"/>
              <a:t>AR</a:t>
            </a:r>
            <a:r>
              <a:rPr lang="en-US"/>
              <a:t> terms to the model. The lag beyond which the PACF cuts off is the indicated number of AR terms.</a:t>
            </a:r>
            <a:endParaRPr/>
          </a:p>
          <a:p>
            <a:pPr indent="-285750" lvl="1" marL="742950" rtl="0" algn="l">
              <a:spcBef>
                <a:spcPts val="518"/>
              </a:spcBef>
              <a:spcAft>
                <a:spcPts val="0"/>
              </a:spcAft>
              <a:buClr>
                <a:srgbClr val="FF0000"/>
              </a:buClr>
              <a:buSzPct val="100000"/>
              <a:buChar char="–"/>
            </a:pPr>
            <a:r>
              <a:rPr b="1" lang="en-US"/>
              <a:t>Rule 7:</a:t>
            </a:r>
            <a:r>
              <a:rPr lang="en-US"/>
              <a:t> If the </a:t>
            </a:r>
            <a:r>
              <a:rPr lang="en-US" u="sng"/>
              <a:t>autocorrelation function</a:t>
            </a:r>
            <a:r>
              <a:rPr lang="en-US"/>
              <a:t> (ACF) of the differenced series displays a sharp cutoff and/or the lag-1 autocorrelation is </a:t>
            </a:r>
            <a:r>
              <a:rPr lang="en-US" u="sng"/>
              <a:t>negative</a:t>
            </a:r>
            <a:r>
              <a:rPr lang="en-US"/>
              <a:t>--i.e., if the series appears slightly "overdifferenced"--then consider adding an </a:t>
            </a:r>
            <a:r>
              <a:rPr lang="en-US" u="sng"/>
              <a:t>MA</a:t>
            </a:r>
            <a:r>
              <a:rPr lang="en-US"/>
              <a:t> term to the model. The lag beyond which the ACF cuts off is the indicated number of MA terms.</a:t>
            </a:r>
            <a:endParaRPr/>
          </a:p>
          <a:p>
            <a:pPr indent="-178435" lvl="0" marL="342900" rtl="0" algn="l">
              <a:spcBef>
                <a:spcPts val="518"/>
              </a:spcBef>
              <a:spcAft>
                <a:spcPts val="0"/>
              </a:spcAft>
              <a:buClr>
                <a:srgbClr val="002060"/>
              </a:buClr>
              <a:buSzPct val="100000"/>
              <a:buNone/>
            </a:pPr>
            <a:r>
              <a:t/>
            </a:r>
            <a:endParaRPr/>
          </a:p>
        </p:txBody>
      </p:sp>
      <p:sp>
        <p:nvSpPr>
          <p:cNvPr id="1186" name="Google Shape;1186;p13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87" name="Google Shape;1187;p13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33"/>
          <p:cNvSpPr txBox="1"/>
          <p:nvPr>
            <p:ph type="title"/>
          </p:nvPr>
        </p:nvSpPr>
        <p:spPr>
          <a:xfrm>
            <a:off x="448965" y="358108"/>
            <a:ext cx="8246070" cy="82934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200"/>
              <a:buFont typeface="Calibri"/>
              <a:buNone/>
            </a:pPr>
            <a:r>
              <a:rPr b="1" lang="en-US" sz="3200">
                <a:solidFill>
                  <a:srgbClr val="FF0000"/>
                </a:solidFill>
              </a:rPr>
              <a:t>Summary of rules for identifying ARIMA models</a:t>
            </a:r>
            <a:endParaRPr b="1">
              <a:solidFill>
                <a:srgbClr val="FF0000"/>
              </a:solidFill>
            </a:endParaRPr>
          </a:p>
        </p:txBody>
      </p:sp>
      <p:sp>
        <p:nvSpPr>
          <p:cNvPr id="1193" name="Google Shape;1193;p133"/>
          <p:cNvSpPr txBox="1"/>
          <p:nvPr>
            <p:ph idx="1" type="body"/>
          </p:nvPr>
        </p:nvSpPr>
        <p:spPr>
          <a:xfrm>
            <a:off x="228600" y="1371600"/>
            <a:ext cx="8686800" cy="5257800"/>
          </a:xfrm>
          <a:prstGeom prst="rect">
            <a:avLst/>
          </a:prstGeom>
          <a:noFill/>
          <a:ln>
            <a:noFill/>
          </a:ln>
        </p:spPr>
        <p:txBody>
          <a:bodyPr anchorCtr="0" anchor="t" bIns="45700" lIns="91425" spcFirstLastPara="1" rIns="91425" wrap="square" tIns="45700">
            <a:normAutofit lnSpcReduction="10000"/>
          </a:bodyPr>
          <a:lstStyle/>
          <a:p>
            <a:pPr indent="-285750" lvl="1" marL="742950" rtl="0" algn="l">
              <a:spcBef>
                <a:spcPts val="0"/>
              </a:spcBef>
              <a:spcAft>
                <a:spcPts val="0"/>
              </a:spcAft>
              <a:buClr>
                <a:schemeClr val="dk2"/>
              </a:buClr>
              <a:buSzPts val="3200"/>
              <a:buChar char="–"/>
            </a:pPr>
            <a:r>
              <a:rPr b="1" lang="en-US" sz="3200">
                <a:solidFill>
                  <a:schemeClr val="dk2"/>
                </a:solidFill>
              </a:rPr>
              <a:t>Rule 8:</a:t>
            </a:r>
            <a:r>
              <a:rPr lang="en-US" sz="2000">
                <a:solidFill>
                  <a:schemeClr val="dk2"/>
                </a:solidFill>
              </a:rPr>
              <a:t> It is possible for an AR term and an MA term to cancel each other's effects, so if a mixed AR-MA model seems to fit the data, also try a model with one fewer AR term and one fewer MA term--particularly if the parameter estimates in the original model require more than 10 iterations to converge. BEWARE OF USING MULTIPLE AR TERMS AND MULTIPLE MA TERMS IN THE SAME MODEL.</a:t>
            </a:r>
            <a:endParaRPr/>
          </a:p>
          <a:p>
            <a:pPr indent="-285750" lvl="1" marL="742950" rtl="0" algn="l">
              <a:spcBef>
                <a:spcPts val="640"/>
              </a:spcBef>
              <a:spcAft>
                <a:spcPts val="0"/>
              </a:spcAft>
              <a:buClr>
                <a:schemeClr val="dk2"/>
              </a:buClr>
              <a:buSzPts val="3200"/>
              <a:buChar char="–"/>
            </a:pPr>
            <a:r>
              <a:rPr b="1" lang="en-US" sz="3200">
                <a:solidFill>
                  <a:schemeClr val="dk2"/>
                </a:solidFill>
              </a:rPr>
              <a:t>Rule 9:</a:t>
            </a:r>
            <a:r>
              <a:rPr lang="en-US" sz="2000">
                <a:solidFill>
                  <a:schemeClr val="dk2"/>
                </a:solidFill>
              </a:rPr>
              <a:t> If there is a unit root in the AR part of the model--i.e., if the sum of the AR coefficients is almost exactly 1--you should reduce the number of AR terms by one and </a:t>
            </a:r>
            <a:r>
              <a:rPr lang="en-US" sz="2000" u="sng">
                <a:solidFill>
                  <a:schemeClr val="dk2"/>
                </a:solidFill>
              </a:rPr>
              <a:t>increase</a:t>
            </a:r>
            <a:r>
              <a:rPr lang="en-US" sz="2000">
                <a:solidFill>
                  <a:schemeClr val="dk2"/>
                </a:solidFill>
              </a:rPr>
              <a:t> the order of differencing by one.</a:t>
            </a:r>
            <a:endParaRPr/>
          </a:p>
          <a:p>
            <a:pPr indent="-285750" lvl="1" marL="742950" rtl="0" algn="l">
              <a:spcBef>
                <a:spcPts val="640"/>
              </a:spcBef>
              <a:spcAft>
                <a:spcPts val="0"/>
              </a:spcAft>
              <a:buClr>
                <a:schemeClr val="dk2"/>
              </a:buClr>
              <a:buSzPts val="3200"/>
              <a:buChar char="–"/>
            </a:pPr>
            <a:r>
              <a:rPr b="1" lang="en-US" sz="3200">
                <a:solidFill>
                  <a:schemeClr val="dk2"/>
                </a:solidFill>
              </a:rPr>
              <a:t>Rule</a:t>
            </a:r>
            <a:r>
              <a:rPr lang="en-US" sz="2000">
                <a:solidFill>
                  <a:schemeClr val="dk2"/>
                </a:solidFill>
              </a:rPr>
              <a:t> </a:t>
            </a:r>
            <a:r>
              <a:rPr b="1" lang="en-US" sz="3200">
                <a:solidFill>
                  <a:schemeClr val="dk2"/>
                </a:solidFill>
              </a:rPr>
              <a:t>10:</a:t>
            </a:r>
            <a:r>
              <a:rPr lang="en-US" sz="2000">
                <a:solidFill>
                  <a:schemeClr val="dk2"/>
                </a:solidFill>
              </a:rPr>
              <a:t> If there is a unit root in the MA part of the model--i.e., if the sum of the MA coefficients is almost exactly 1--you should reduce the number of MA terms by one and </a:t>
            </a:r>
            <a:r>
              <a:rPr lang="en-US" sz="2000" u="sng">
                <a:solidFill>
                  <a:schemeClr val="dk2"/>
                </a:solidFill>
              </a:rPr>
              <a:t>reduce</a:t>
            </a:r>
            <a:r>
              <a:rPr lang="en-US" sz="2000">
                <a:solidFill>
                  <a:schemeClr val="dk2"/>
                </a:solidFill>
              </a:rPr>
              <a:t> the order of differencing by one.</a:t>
            </a:r>
            <a:endParaRPr/>
          </a:p>
          <a:p>
            <a:pPr indent="-285750" lvl="1" marL="742950" rtl="0" algn="l">
              <a:spcBef>
                <a:spcPts val="640"/>
              </a:spcBef>
              <a:spcAft>
                <a:spcPts val="0"/>
              </a:spcAft>
              <a:buClr>
                <a:schemeClr val="dk2"/>
              </a:buClr>
              <a:buSzPts val="3200"/>
              <a:buChar char="–"/>
            </a:pPr>
            <a:r>
              <a:rPr b="1" lang="en-US" sz="3200">
                <a:solidFill>
                  <a:schemeClr val="dk2"/>
                </a:solidFill>
              </a:rPr>
              <a:t>Rule 11: </a:t>
            </a:r>
            <a:r>
              <a:rPr lang="en-US" sz="2000">
                <a:solidFill>
                  <a:schemeClr val="dk2"/>
                </a:solidFill>
              </a:rPr>
              <a:t>If the </a:t>
            </a:r>
            <a:r>
              <a:rPr lang="en-US" sz="2000" u="sng">
                <a:solidFill>
                  <a:schemeClr val="dk2"/>
                </a:solidFill>
              </a:rPr>
              <a:t>long-term forecasts</a:t>
            </a:r>
            <a:r>
              <a:rPr lang="en-US" sz="2000">
                <a:solidFill>
                  <a:schemeClr val="dk2"/>
                </a:solidFill>
              </a:rPr>
              <a:t>* appear erratic or unstable, there may be a unit root in the AR or MA coefficients.</a:t>
            </a:r>
            <a:endParaRPr/>
          </a:p>
          <a:p>
            <a:pPr indent="-158750" lvl="1" marL="742950" rtl="0" algn="l">
              <a:spcBef>
                <a:spcPts val="400"/>
              </a:spcBef>
              <a:spcAft>
                <a:spcPts val="0"/>
              </a:spcAft>
              <a:buClr>
                <a:srgbClr val="FF0000"/>
              </a:buClr>
              <a:buSzPts val="2000"/>
              <a:buNone/>
            </a:pPr>
            <a:r>
              <a:t/>
            </a:r>
            <a:endParaRPr sz="2000">
              <a:solidFill>
                <a:schemeClr val="dk2"/>
              </a:solidFill>
            </a:endParaRPr>
          </a:p>
          <a:p>
            <a:pPr indent="-215900" lvl="0" marL="342900" rtl="0" algn="l">
              <a:spcBef>
                <a:spcPts val="400"/>
              </a:spcBef>
              <a:spcAft>
                <a:spcPts val="0"/>
              </a:spcAft>
              <a:buClr>
                <a:srgbClr val="002060"/>
              </a:buClr>
              <a:buSzPts val="2000"/>
              <a:buNone/>
            </a:pPr>
            <a:r>
              <a:t/>
            </a:r>
            <a:endParaRPr sz="2000">
              <a:solidFill>
                <a:schemeClr val="dk2"/>
              </a:solidFill>
            </a:endParaRPr>
          </a:p>
        </p:txBody>
      </p:sp>
      <p:sp>
        <p:nvSpPr>
          <p:cNvPr id="1194" name="Google Shape;1194;p13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95" name="Google Shape;1195;p13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34"/>
          <p:cNvSpPr txBox="1"/>
          <p:nvPr>
            <p:ph type="title"/>
          </p:nvPr>
        </p:nvSpPr>
        <p:spPr>
          <a:xfrm>
            <a:off x="369888" y="228600"/>
            <a:ext cx="8229600" cy="7520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3000"/>
              <a:buFont typeface="Calibri"/>
              <a:buNone/>
            </a:pPr>
            <a:r>
              <a:rPr b="1" lang="en-US" sz="3000">
                <a:solidFill>
                  <a:srgbClr val="FF0000"/>
                </a:solidFill>
              </a:rPr>
              <a:t>Summary of rules for identifying ARIMA models</a:t>
            </a:r>
            <a:endParaRPr/>
          </a:p>
        </p:txBody>
      </p:sp>
      <p:sp>
        <p:nvSpPr>
          <p:cNvPr id="1201" name="Google Shape;1201;p134"/>
          <p:cNvSpPr txBox="1"/>
          <p:nvPr>
            <p:ph idx="1" type="body"/>
          </p:nvPr>
        </p:nvSpPr>
        <p:spPr>
          <a:xfrm>
            <a:off x="446088" y="980666"/>
            <a:ext cx="8545512" cy="5648733"/>
          </a:xfrm>
          <a:prstGeom prst="rect">
            <a:avLst/>
          </a:prstGeom>
          <a:solidFill>
            <a:srgbClr val="B7CCE4"/>
          </a:solid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b="1" lang="en-US"/>
              <a:t>Identifying the seasonal part of the model:</a:t>
            </a:r>
            <a:r>
              <a:rPr lang="en-US"/>
              <a:t> </a:t>
            </a:r>
            <a:endParaRPr/>
          </a:p>
          <a:p>
            <a:pPr indent="-285750" lvl="1" marL="742950" rtl="0" algn="l">
              <a:spcBef>
                <a:spcPts val="560"/>
              </a:spcBef>
              <a:spcAft>
                <a:spcPts val="0"/>
              </a:spcAft>
              <a:buClr>
                <a:srgbClr val="FF0000"/>
              </a:buClr>
              <a:buSzPts val="2800"/>
              <a:buChar char="–"/>
            </a:pPr>
            <a:r>
              <a:rPr b="1" lang="en-US"/>
              <a:t>Rule 12: </a:t>
            </a:r>
            <a:r>
              <a:rPr lang="en-US" sz="1800"/>
              <a:t>If the series has a strong and consistent seasonal pattern, then you </a:t>
            </a:r>
            <a:r>
              <a:rPr lang="en-US" sz="1800" u="sng"/>
              <a:t>must</a:t>
            </a:r>
            <a:r>
              <a:rPr lang="en-US" sz="1800"/>
              <a:t> use an order of seasonal differencing (otherwise the model assumes that the seasonal pattern will fade away over time). However, never use more than one order of seasonal differencing or more than 2 orders of total differencing (seasonal+nonseasonal).</a:t>
            </a:r>
            <a:endParaRPr/>
          </a:p>
          <a:p>
            <a:pPr indent="-285750" lvl="1" marL="742950" rtl="0" algn="l">
              <a:spcBef>
                <a:spcPts val="560"/>
              </a:spcBef>
              <a:spcAft>
                <a:spcPts val="0"/>
              </a:spcAft>
              <a:buClr>
                <a:srgbClr val="FF0000"/>
              </a:buClr>
              <a:buSzPts val="2800"/>
              <a:buChar char="–"/>
            </a:pPr>
            <a:r>
              <a:rPr b="1" lang="en-US"/>
              <a:t>Rule 13: </a:t>
            </a:r>
            <a:r>
              <a:rPr lang="en-US" sz="1800"/>
              <a:t>If the autocorrelation of the appropriately differenced series is </a:t>
            </a:r>
            <a:r>
              <a:rPr lang="en-US" sz="1800" u="sng"/>
              <a:t>positive</a:t>
            </a:r>
            <a:r>
              <a:rPr lang="en-US" sz="1800"/>
              <a:t> at lag s, where s is the number of periods in a season, then consider adding an </a:t>
            </a:r>
            <a:r>
              <a:rPr lang="en-US" sz="1800" u="sng"/>
              <a:t>SAR </a:t>
            </a:r>
            <a:r>
              <a:rPr lang="en-US" sz="1800"/>
              <a:t>term to the model. If the autocorrelation of the differenced series is </a:t>
            </a:r>
            <a:r>
              <a:rPr lang="en-US" sz="1800" u="sng"/>
              <a:t>negative</a:t>
            </a:r>
            <a:r>
              <a:rPr lang="en-US" sz="1800"/>
              <a:t> at lag s, consider adding an </a:t>
            </a:r>
            <a:r>
              <a:rPr lang="en-US" sz="1800" u="sng"/>
              <a:t>SMA</a:t>
            </a:r>
            <a:r>
              <a:rPr lang="en-US" sz="1800"/>
              <a:t> term to the model. The latter situation is likely to occur if a seasonal difference has been used, which </a:t>
            </a:r>
            <a:r>
              <a:rPr lang="en-US" sz="1800" u="sng"/>
              <a:t>should</a:t>
            </a:r>
            <a:r>
              <a:rPr lang="en-US" sz="1800"/>
              <a:t> be done if the data has a stable and logical seasonal pattern. The former is likely to occur if a seasonal difference has </a:t>
            </a:r>
            <a:r>
              <a:rPr lang="en-US" sz="1800" u="sng"/>
              <a:t>not</a:t>
            </a:r>
            <a:r>
              <a:rPr lang="en-US" sz="1800"/>
              <a:t> been used, which would only be appropriate if the seasonal pattern is </a:t>
            </a:r>
            <a:r>
              <a:rPr lang="en-US" sz="1800" u="sng"/>
              <a:t>not</a:t>
            </a:r>
            <a:r>
              <a:rPr lang="en-US" sz="1800"/>
              <a:t> stable over time. You should try to avoid using more than one or two seasonal parameters (SAR+SMA) in the same model, as this is likely to lead to overfitting of the data and/or problems in estimation</a:t>
            </a:r>
            <a:r>
              <a:rPr lang="en-US"/>
              <a:t>.</a:t>
            </a:r>
            <a:endParaRPr/>
          </a:p>
          <a:p>
            <a:pPr indent="-165100" lvl="0" marL="342900" rtl="0" algn="l">
              <a:spcBef>
                <a:spcPts val="560"/>
              </a:spcBef>
              <a:spcAft>
                <a:spcPts val="0"/>
              </a:spcAft>
              <a:buClr>
                <a:srgbClr val="002060"/>
              </a:buClr>
              <a:buSzPts val="2800"/>
              <a:buNone/>
            </a:pPr>
            <a:r>
              <a:t/>
            </a:r>
            <a:endParaRPr/>
          </a:p>
        </p:txBody>
      </p:sp>
      <p:sp>
        <p:nvSpPr>
          <p:cNvPr id="1202" name="Google Shape;1202;p13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13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208" name="Google Shape;1208;p13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2"/>
                </a:solidFill>
                <a:latin typeface="Times New Roman"/>
                <a:ea typeface="Times New Roman"/>
                <a:cs typeface="Times New Roman"/>
                <a:sym typeface="Times New Roman"/>
              </a:rPr>
              <a:t>Dr. Mohammed Alahmed</a:t>
            </a:r>
            <a:endParaRPr/>
          </a:p>
        </p:txBody>
      </p:sp>
      <p:pic>
        <p:nvPicPr>
          <p:cNvPr descr="http://www.scielo.br/img/revistas/eins/v11n1/en_a24fig01.jpg" id="1209" name="Google Shape;1209;p135">
            <a:hlinkClick r:id="rId3"/>
          </p:cNvPr>
          <p:cNvPicPr preferRelativeResize="0"/>
          <p:nvPr/>
        </p:nvPicPr>
        <p:blipFill rotWithShape="1">
          <a:blip r:embed="rId4">
            <a:alphaModFix/>
          </a:blip>
          <a:srcRect b="4578" l="0" r="0" t="0"/>
          <a:stretch/>
        </p:blipFill>
        <p:spPr>
          <a:xfrm>
            <a:off x="609600" y="301625"/>
            <a:ext cx="7239000" cy="6327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Examining Correlation in Time Series Data</a:t>
            </a:r>
            <a:endParaRPr/>
          </a:p>
        </p:txBody>
      </p:sp>
      <p:sp>
        <p:nvSpPr>
          <p:cNvPr id="200" name="Google Shape;200;p1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Recall r</a:t>
            </a:r>
            <a:r>
              <a:rPr baseline="-25000" lang="en-US" sz="2800">
                <a:latin typeface="Times New Roman"/>
                <a:ea typeface="Times New Roman"/>
                <a:cs typeface="Times New Roman"/>
                <a:sym typeface="Times New Roman"/>
              </a:rPr>
              <a:t>1</a:t>
            </a:r>
            <a:r>
              <a:rPr lang="en-US" sz="2800">
                <a:latin typeface="Times New Roman"/>
                <a:ea typeface="Times New Roman"/>
                <a:cs typeface="Times New Roman"/>
                <a:sym typeface="Times New Roman"/>
              </a:rPr>
              <a:t> indicates how successive values of Y relate to each other, r</a:t>
            </a:r>
            <a:r>
              <a:rPr baseline="-25000" lang="en-US" sz="2800">
                <a:latin typeface="Times New Roman"/>
                <a:ea typeface="Times New Roman"/>
                <a:cs typeface="Times New Roman"/>
                <a:sym typeface="Times New Roman"/>
              </a:rPr>
              <a:t>2</a:t>
            </a:r>
            <a:r>
              <a:rPr lang="en-US" sz="2800">
                <a:latin typeface="Times New Roman"/>
                <a:ea typeface="Times New Roman"/>
                <a:cs typeface="Times New Roman"/>
                <a:sym typeface="Times New Roman"/>
              </a:rPr>
              <a:t> indicates how Y values two periods apart relate to each other, and so on.</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auto correlations at lag 1, 2, …, make up the autocorrelation function or ACF.</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Autocorrelation function is a valuable tool for investigating properties of an empirical time series.</a:t>
            </a:r>
            <a:endParaRPr/>
          </a:p>
        </p:txBody>
      </p:sp>
      <p:sp>
        <p:nvSpPr>
          <p:cNvPr id="201" name="Google Shape;201;p1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02" name="Google Shape;202;p1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White noise model</a:t>
            </a:r>
            <a:endParaRPr/>
          </a:p>
        </p:txBody>
      </p:sp>
      <p:sp>
        <p:nvSpPr>
          <p:cNvPr id="208" name="Google Shape;208;p16"/>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A white noise model is a model where observations Y</a:t>
            </a:r>
            <a:r>
              <a:rPr baseline="-25000" lang="en-US" sz="2800">
                <a:latin typeface="Times New Roman"/>
                <a:ea typeface="Times New Roman"/>
                <a:cs typeface="Times New Roman"/>
                <a:sym typeface="Times New Roman"/>
              </a:rPr>
              <a:t>t</a:t>
            </a:r>
            <a:r>
              <a:rPr lang="en-US" sz="2800">
                <a:latin typeface="Times New Roman"/>
                <a:ea typeface="Times New Roman"/>
                <a:cs typeface="Times New Roman"/>
                <a:sym typeface="Times New Roman"/>
              </a:rPr>
              <a:t> is made of two parts: a fixed value and an uncorrelated random error component.</a:t>
            </a:r>
            <a:endParaRPr/>
          </a:p>
          <a:p>
            <a:pPr indent="-165100" lvl="0" marL="342900" rtl="0" algn="l">
              <a:lnSpc>
                <a:spcPct val="90000"/>
              </a:lnSpc>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For uncorrelated data (a time series which is white noise) we expect each autocorrelation to be close to zero.</a:t>
            </a:r>
            <a:endParaRPr/>
          </a:p>
        </p:txBody>
      </p:sp>
      <p:sp>
        <p:nvSpPr>
          <p:cNvPr id="209" name="Google Shape;209;p1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10" name="Google Shape;210;p1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211" name="Google Shape;211;p16"/>
          <p:cNvPicPr preferRelativeResize="0"/>
          <p:nvPr/>
        </p:nvPicPr>
        <p:blipFill rotWithShape="1">
          <a:blip r:embed="rId3">
            <a:alphaModFix/>
          </a:blip>
          <a:srcRect b="0" l="0" r="0" t="0"/>
          <a:stretch/>
        </p:blipFill>
        <p:spPr>
          <a:xfrm>
            <a:off x="3048000" y="3048000"/>
            <a:ext cx="2362200" cy="803275"/>
          </a:xfrm>
          <a:prstGeom prst="rect">
            <a:avLst/>
          </a:prstGeom>
          <a:solidFill>
            <a:srgbClr val="DFF5FD"/>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7"/>
          <p:cNvGraphicFramePr/>
          <p:nvPr/>
        </p:nvGraphicFramePr>
        <p:xfrm>
          <a:off x="1828800" y="1620009"/>
          <a:ext cx="5178425" cy="4903788"/>
        </p:xfrm>
        <a:graphic>
          <a:graphicData uri="http://schemas.openxmlformats.org/presentationml/2006/ole">
            <mc:AlternateContent>
              <mc:Choice Requires="v">
                <p:oleObj r:id="rId4" imgH="4903788" imgW="5178425" progId="Excel.Sheet.8" spid="_x0000_s1">
                  <p:embed/>
                </p:oleObj>
              </mc:Choice>
              <mc:Fallback>
                <p:oleObj r:id="rId5" imgH="4903788" imgW="5178425" progId="Excel.Sheet.8">
                  <p:embed/>
                  <p:pic>
                    <p:nvPicPr>
                      <p:cNvPr id="216" name="Google Shape;216;p17"/>
                      <p:cNvPicPr preferRelativeResize="0"/>
                      <p:nvPr/>
                    </p:nvPicPr>
                    <p:blipFill rotWithShape="1">
                      <a:blip r:embed="rId6">
                        <a:alphaModFix/>
                      </a:blip>
                      <a:srcRect b="0" l="0" r="0" t="0"/>
                      <a:stretch/>
                    </p:blipFill>
                    <p:spPr>
                      <a:xfrm>
                        <a:off x="1828800" y="1620009"/>
                        <a:ext cx="5178425" cy="4903788"/>
                      </a:xfrm>
                      <a:prstGeom prst="rect">
                        <a:avLst/>
                      </a:prstGeom>
                      <a:solidFill>
                        <a:srgbClr val="DFF5FD"/>
                      </a:solidFill>
                      <a:ln>
                        <a:noFill/>
                      </a:ln>
                    </p:spPr>
                  </p:pic>
                </p:oleObj>
              </mc:Fallback>
            </mc:AlternateContent>
          </a:graphicData>
        </a:graphic>
      </p:graphicFrame>
      <p:sp>
        <p:nvSpPr>
          <p:cNvPr id="217" name="Google Shape;217;p1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18" name="Google Shape;218;p1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219" name="Google Shape;219;p17"/>
          <p:cNvSpPr/>
          <p:nvPr/>
        </p:nvSpPr>
        <p:spPr>
          <a:xfrm>
            <a:off x="762000" y="614363"/>
            <a:ext cx="6705600" cy="4254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FF0000"/>
              </a:buClr>
              <a:buSzPts val="2400"/>
              <a:buFont typeface="Arial"/>
              <a:buNone/>
            </a:pPr>
            <a:r>
              <a:rPr b="1" lang="en-US" sz="2400">
                <a:solidFill>
                  <a:srgbClr val="FF0000"/>
                </a:solidFill>
                <a:latin typeface="Times New Roman"/>
                <a:ea typeface="Times New Roman"/>
                <a:cs typeface="Times New Roman"/>
                <a:sym typeface="Times New Roman"/>
              </a:rPr>
              <a:t>Consider the following white noise series.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ACF for the white noise series</a:t>
            </a:r>
            <a:endParaRPr/>
          </a:p>
        </p:txBody>
      </p:sp>
      <p:graphicFrame>
        <p:nvGraphicFramePr>
          <p:cNvPr id="225" name="Google Shape;225;p18"/>
          <p:cNvGraphicFramePr/>
          <p:nvPr/>
        </p:nvGraphicFramePr>
        <p:xfrm>
          <a:off x="400051" y="1441449"/>
          <a:ext cx="7742237" cy="5058444"/>
        </p:xfrm>
        <a:graphic>
          <a:graphicData uri="http://schemas.openxmlformats.org/presentationml/2006/ole">
            <mc:AlternateContent>
              <mc:Choice Requires="v">
                <p:oleObj r:id="rId4" imgH="5058444" imgW="7742237" progId="MtbGraph.Document" spid="_x0000_s1">
                  <p:embed/>
                </p:oleObj>
              </mc:Choice>
              <mc:Fallback>
                <p:oleObj r:id="rId5" imgH="5058444" imgW="7742237" progId="MtbGraph.Document">
                  <p:embed/>
                  <p:pic>
                    <p:nvPicPr>
                      <p:cNvPr id="225" name="Google Shape;225;p18"/>
                      <p:cNvPicPr preferRelativeResize="0"/>
                      <p:nvPr/>
                    </p:nvPicPr>
                    <p:blipFill rotWithShape="1">
                      <a:blip r:embed="rId6">
                        <a:alphaModFix/>
                      </a:blip>
                      <a:srcRect b="0" l="0" r="0" t="0"/>
                      <a:stretch/>
                    </p:blipFill>
                    <p:spPr>
                      <a:xfrm>
                        <a:off x="400051" y="1441449"/>
                        <a:ext cx="7742237" cy="5058444"/>
                      </a:xfrm>
                      <a:prstGeom prst="rect">
                        <a:avLst/>
                      </a:prstGeom>
                      <a:solidFill>
                        <a:srgbClr val="B7CCE4"/>
                      </a:solidFill>
                      <a:ln>
                        <a:noFill/>
                      </a:ln>
                    </p:spPr>
                  </p:pic>
                </p:oleObj>
              </mc:Fallback>
            </mc:AlternateContent>
          </a:graphicData>
        </a:graphic>
      </p:graphicFrame>
      <p:sp>
        <p:nvSpPr>
          <p:cNvPr id="226" name="Google Shape;226;p1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27" name="Google Shape;227;p1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Sampling distribution of autocorrelation</a:t>
            </a:r>
            <a:endParaRPr/>
          </a:p>
        </p:txBody>
      </p:sp>
      <p:sp>
        <p:nvSpPr>
          <p:cNvPr id="233" name="Google Shape;233;p1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autocorrelation coefficients of white noise data have a sampling distribution that can be approximated by a </a:t>
            </a:r>
            <a:r>
              <a:rPr lang="en-US" sz="2800">
                <a:solidFill>
                  <a:srgbClr val="C00000"/>
                </a:solidFill>
                <a:latin typeface="Times New Roman"/>
                <a:ea typeface="Times New Roman"/>
                <a:cs typeface="Times New Roman"/>
                <a:sym typeface="Times New Roman"/>
              </a:rPr>
              <a:t>normal</a:t>
            </a:r>
            <a:r>
              <a:rPr lang="en-US" sz="2800">
                <a:latin typeface="Times New Roman"/>
                <a:ea typeface="Times New Roman"/>
                <a:cs typeface="Times New Roman"/>
                <a:sym typeface="Times New Roman"/>
              </a:rPr>
              <a:t> distribution with mean zero and standard error 1/√n. where n is the number of observations in the series.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This information can be used to develop tests of hypotheses and confidence intervals for ACF.</a:t>
            </a:r>
            <a:endParaRPr sz="2800">
              <a:latin typeface="Times New Roman"/>
              <a:ea typeface="Times New Roman"/>
              <a:cs typeface="Times New Roman"/>
              <a:sym typeface="Times New Roman"/>
            </a:endParaRPr>
          </a:p>
        </p:txBody>
      </p:sp>
      <p:sp>
        <p:nvSpPr>
          <p:cNvPr id="234" name="Google Shape;234;p1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35" name="Google Shape;235;p1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Sampling distribution of autocorrelation</a:t>
            </a:r>
            <a:endParaRPr/>
          </a:p>
        </p:txBody>
      </p:sp>
      <p:sp>
        <p:nvSpPr>
          <p:cNvPr id="241" name="Google Shape;241;p2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For example: </a:t>
            </a:r>
            <a:endParaRPr/>
          </a:p>
          <a:p>
            <a:pPr indent="-285750" lvl="1" marL="742950" rtl="0" algn="l">
              <a:lnSpc>
                <a:spcPct val="90000"/>
              </a:lnSpc>
              <a:spcBef>
                <a:spcPts val="480"/>
              </a:spcBef>
              <a:spcAft>
                <a:spcPts val="0"/>
              </a:spcAft>
              <a:buClr>
                <a:srgbClr val="FF0000"/>
              </a:buClr>
              <a:buSzPts val="2400"/>
              <a:buChar char="–"/>
            </a:pPr>
            <a:r>
              <a:rPr lang="en-US" sz="2400">
                <a:latin typeface="Times New Roman"/>
                <a:ea typeface="Times New Roman"/>
                <a:cs typeface="Times New Roman"/>
                <a:sym typeface="Times New Roman"/>
              </a:rPr>
              <a:t>For our white noise series example, we expect 95% of all sample ACF to be within:</a:t>
            </a:r>
            <a:endParaRPr/>
          </a:p>
          <a:p>
            <a:pPr indent="-133350" lvl="1" marL="742950" rtl="0" algn="l">
              <a:lnSpc>
                <a:spcPct val="90000"/>
              </a:lnSpc>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133350" lvl="1" marL="742950" rtl="0" algn="l">
              <a:lnSpc>
                <a:spcPct val="90000"/>
              </a:lnSpc>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133350" lvl="1" marL="742950" rtl="0" algn="l">
              <a:lnSpc>
                <a:spcPct val="90000"/>
              </a:lnSpc>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rgbClr val="FF0000"/>
              </a:buClr>
              <a:buSzPts val="2400"/>
              <a:buChar char="–"/>
            </a:pPr>
            <a:r>
              <a:rPr lang="en-US" sz="2400">
                <a:latin typeface="Times New Roman"/>
                <a:ea typeface="Times New Roman"/>
                <a:cs typeface="Times New Roman"/>
                <a:sym typeface="Times New Roman"/>
              </a:rPr>
              <a:t>If this is not the case then the series is not white noise.</a:t>
            </a:r>
            <a:endParaRPr/>
          </a:p>
          <a:p>
            <a:pPr indent="-285750" lvl="1" marL="742950" rtl="0" algn="l">
              <a:lnSpc>
                <a:spcPct val="90000"/>
              </a:lnSpc>
              <a:spcBef>
                <a:spcPts val="480"/>
              </a:spcBef>
              <a:spcAft>
                <a:spcPts val="0"/>
              </a:spcAft>
              <a:buClr>
                <a:srgbClr val="FF0000"/>
              </a:buClr>
              <a:buSzPts val="2400"/>
              <a:buChar char="–"/>
            </a:pPr>
            <a:r>
              <a:rPr lang="en-US" sz="2400">
                <a:latin typeface="Times New Roman"/>
                <a:ea typeface="Times New Roman"/>
                <a:cs typeface="Times New Roman"/>
                <a:sym typeface="Times New Roman"/>
              </a:rPr>
              <a:t>The sampling distribution and standard error allow us to distinguish what is randomness or white noise from what is pattern.</a:t>
            </a:r>
            <a:endParaRPr/>
          </a:p>
          <a:p>
            <a:pPr indent="-285750" lvl="1" marL="742950" rtl="0" algn="l">
              <a:lnSpc>
                <a:spcPct val="90000"/>
              </a:lnSpc>
              <a:spcBef>
                <a:spcPts val="480"/>
              </a:spcBef>
              <a:spcAft>
                <a:spcPts val="0"/>
              </a:spcAft>
              <a:buClr>
                <a:srgbClr val="FF0000"/>
              </a:buClr>
              <a:buSzPts val="2400"/>
              <a:buFont typeface="Noto Sans Symbols"/>
              <a:buNone/>
            </a:pPr>
            <a:r>
              <a:rPr lang="en-US" sz="2400">
                <a:latin typeface="Times New Roman"/>
                <a:ea typeface="Times New Roman"/>
                <a:cs typeface="Times New Roman"/>
                <a:sym typeface="Times New Roman"/>
              </a:rPr>
              <a:t> </a:t>
            </a:r>
            <a:endParaRPr/>
          </a:p>
          <a:p>
            <a:pPr indent="-228600" lvl="2" marL="1143000" rtl="0" algn="l">
              <a:lnSpc>
                <a:spcPct val="90000"/>
              </a:lnSpc>
              <a:spcBef>
                <a:spcPts val="400"/>
              </a:spcBef>
              <a:spcAft>
                <a:spcPts val="0"/>
              </a:spcAft>
              <a:buClr>
                <a:srgbClr val="002060"/>
              </a:buClr>
              <a:buSzPts val="2000"/>
              <a:buFont typeface="Noto Sans Symbols"/>
              <a:buNone/>
            </a:pPr>
            <a:r>
              <a:rPr lang="en-US" sz="2000">
                <a:latin typeface="Times New Roman"/>
                <a:ea typeface="Times New Roman"/>
                <a:cs typeface="Times New Roman"/>
                <a:sym typeface="Times New Roman"/>
              </a:rPr>
              <a:t> </a:t>
            </a:r>
            <a:endParaRPr/>
          </a:p>
        </p:txBody>
      </p:sp>
      <p:sp>
        <p:nvSpPr>
          <p:cNvPr id="242" name="Google Shape;242;p2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43" name="Google Shape;243;p2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244" name="Google Shape;244;p20"/>
          <p:cNvPicPr preferRelativeResize="0"/>
          <p:nvPr/>
        </p:nvPicPr>
        <p:blipFill rotWithShape="1">
          <a:blip r:embed="rId3">
            <a:alphaModFix/>
          </a:blip>
          <a:srcRect b="0" l="0" r="0" t="0"/>
          <a:stretch/>
        </p:blipFill>
        <p:spPr>
          <a:xfrm>
            <a:off x="2438400" y="2971800"/>
            <a:ext cx="3886200" cy="798513"/>
          </a:xfrm>
          <a:prstGeom prst="rect">
            <a:avLst/>
          </a:prstGeom>
          <a:solidFill>
            <a:srgbClr val="DFF5FD"/>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Introduction</a:t>
            </a:r>
            <a:endParaRPr/>
          </a:p>
        </p:txBody>
      </p:sp>
      <p:sp>
        <p:nvSpPr>
          <p:cNvPr id="100" name="Google Shape;100;p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Autoregressive Integrated Moving Average models (ARIMA models) were popularized by George Box and Gwilym Jenkins in the early 1970s.</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ARIMA models are a class of </a:t>
            </a:r>
            <a:r>
              <a:rPr lang="en-US" sz="2800">
                <a:solidFill>
                  <a:srgbClr val="C00000"/>
                </a:solidFill>
                <a:latin typeface="Times New Roman"/>
                <a:ea typeface="Times New Roman"/>
                <a:cs typeface="Times New Roman"/>
                <a:sym typeface="Times New Roman"/>
              </a:rPr>
              <a:t>linear models</a:t>
            </a:r>
            <a:r>
              <a:rPr lang="en-US" sz="2800">
                <a:solidFill>
                  <a:srgbClr val="FF0000"/>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that is capable of representing </a:t>
            </a:r>
            <a:r>
              <a:rPr i="1" lang="en-US" sz="2800" u="sng">
                <a:latin typeface="Times New Roman"/>
                <a:ea typeface="Times New Roman"/>
                <a:cs typeface="Times New Roman"/>
                <a:sym typeface="Times New Roman"/>
              </a:rPr>
              <a:t>stationary as well as non-stationary time series</a:t>
            </a:r>
            <a:r>
              <a:rPr lang="en-US" sz="2800">
                <a:latin typeface="Times New Roman"/>
                <a:ea typeface="Times New Roman"/>
                <a:cs typeface="Times New Roman"/>
                <a:sym typeface="Times New Roman"/>
              </a:rPr>
              <a:t>.</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ARIMA models </a:t>
            </a:r>
            <a:r>
              <a:rPr i="1" lang="en-US" sz="2800" u="sng">
                <a:latin typeface="Times New Roman"/>
                <a:ea typeface="Times New Roman"/>
                <a:cs typeface="Times New Roman"/>
                <a:sym typeface="Times New Roman"/>
              </a:rPr>
              <a:t>do not involve independent variables</a:t>
            </a:r>
            <a:r>
              <a:rPr lang="en-US" sz="2800">
                <a:latin typeface="Times New Roman"/>
                <a:ea typeface="Times New Roman"/>
                <a:cs typeface="Times New Roman"/>
                <a:sym typeface="Times New Roman"/>
              </a:rPr>
              <a:t> in their construction. They make use of the information in the series itself to generate forecasts.</a:t>
            </a:r>
            <a:endParaRPr/>
          </a:p>
          <a:p>
            <a:pPr indent="-342900" lvl="0" marL="342900" rtl="0" algn="l">
              <a:lnSpc>
                <a:spcPct val="90000"/>
              </a:lnSpc>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p:txBody>
      </p:sp>
      <p:sp>
        <p:nvSpPr>
          <p:cNvPr id="101" name="Google Shape;101;p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02" name="Google Shape;102;p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The Partial autocorrelation coefficient</a:t>
            </a:r>
            <a:endParaRPr/>
          </a:p>
        </p:txBody>
      </p:sp>
      <p:sp>
        <p:nvSpPr>
          <p:cNvPr id="250" name="Google Shape;250;p21"/>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Partial autocorrelations measures the degree of association between y</a:t>
            </a:r>
            <a:r>
              <a:rPr baseline="-25000" lang="en-US" sz="2800">
                <a:latin typeface="Times New Roman"/>
                <a:ea typeface="Times New Roman"/>
                <a:cs typeface="Times New Roman"/>
                <a:sym typeface="Times New Roman"/>
              </a:rPr>
              <a:t>t</a:t>
            </a:r>
            <a:r>
              <a:rPr lang="en-US" sz="2800">
                <a:latin typeface="Times New Roman"/>
                <a:ea typeface="Times New Roman"/>
                <a:cs typeface="Times New Roman"/>
                <a:sym typeface="Times New Roman"/>
              </a:rPr>
              <a:t> and y</a:t>
            </a:r>
            <a:r>
              <a:rPr baseline="-25000" lang="en-US" sz="2800">
                <a:latin typeface="Times New Roman"/>
                <a:ea typeface="Times New Roman"/>
                <a:cs typeface="Times New Roman"/>
                <a:sym typeface="Times New Roman"/>
              </a:rPr>
              <a:t>t-k</a:t>
            </a:r>
            <a:r>
              <a:rPr lang="en-US" sz="2800">
                <a:latin typeface="Times New Roman"/>
                <a:ea typeface="Times New Roman"/>
                <a:cs typeface="Times New Roman"/>
                <a:sym typeface="Times New Roman"/>
              </a:rPr>
              <a:t>, when the effects of other time lags 1, 2, 3, …, k-1 are removed.</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partial autocorrelation coefficient of order k is evaluated by regressing y</a:t>
            </a:r>
            <a:r>
              <a:rPr baseline="-25000" lang="en-US" sz="2800">
                <a:latin typeface="Times New Roman"/>
                <a:ea typeface="Times New Roman"/>
                <a:cs typeface="Times New Roman"/>
                <a:sym typeface="Times New Roman"/>
              </a:rPr>
              <a:t>t</a:t>
            </a:r>
            <a:r>
              <a:rPr lang="en-US" sz="2800">
                <a:latin typeface="Times New Roman"/>
                <a:ea typeface="Times New Roman"/>
                <a:cs typeface="Times New Roman"/>
                <a:sym typeface="Times New Roman"/>
              </a:rPr>
              <a:t> against y</a:t>
            </a:r>
            <a:r>
              <a:rPr baseline="-25000" lang="en-US" sz="2800">
                <a:latin typeface="Times New Roman"/>
                <a:ea typeface="Times New Roman"/>
                <a:cs typeface="Times New Roman"/>
                <a:sym typeface="Times New Roman"/>
              </a:rPr>
              <a:t>t-1</a:t>
            </a:r>
            <a:r>
              <a:rPr lang="en-US" sz="2800">
                <a:latin typeface="Times New Roman"/>
                <a:ea typeface="Times New Roman"/>
                <a:cs typeface="Times New Roman"/>
                <a:sym typeface="Times New Roman"/>
              </a:rPr>
              <a:t>,…y</a:t>
            </a:r>
            <a:r>
              <a:rPr baseline="-25000" lang="en-US" sz="2800">
                <a:latin typeface="Times New Roman"/>
                <a:ea typeface="Times New Roman"/>
                <a:cs typeface="Times New Roman"/>
                <a:sym typeface="Times New Roman"/>
              </a:rPr>
              <a:t>t-k</a:t>
            </a:r>
            <a:r>
              <a:rPr lang="en-US" sz="2800">
                <a:latin typeface="Times New Roman"/>
                <a:ea typeface="Times New Roman"/>
                <a:cs typeface="Times New Roman"/>
                <a:sym typeface="Times New Roman"/>
              </a:rPr>
              <a:t>:</a:t>
            </a:r>
            <a:endParaRPr/>
          </a:p>
          <a:p>
            <a:pPr indent="-342900" lvl="0" marL="342900" rtl="0" algn="l">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t>
            </a:r>
            <a:endParaRPr/>
          </a:p>
          <a:p>
            <a:pPr indent="-342900" lvl="0" marL="342900" rtl="0" algn="l">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α</a:t>
            </a:r>
            <a:r>
              <a:rPr baseline="-25000"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 (partial autocorrelation coefficient of order k) is the estimated coefficient b</a:t>
            </a:r>
            <a:r>
              <a:rPr baseline="-25000" lang="en-US" sz="2400">
                <a:latin typeface="Times New Roman"/>
                <a:ea typeface="Times New Roman"/>
                <a:cs typeface="Times New Roman"/>
                <a:sym typeface="Times New Roman"/>
              </a:rPr>
              <a:t>k</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51" name="Google Shape;251;p2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52" name="Google Shape;252;p2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253" name="Google Shape;253;p21"/>
          <p:cNvPicPr preferRelativeResize="0"/>
          <p:nvPr/>
        </p:nvPicPr>
        <p:blipFill rotWithShape="1">
          <a:blip r:embed="rId3">
            <a:alphaModFix/>
          </a:blip>
          <a:srcRect b="0" l="0" r="0" t="0"/>
          <a:stretch/>
        </p:blipFill>
        <p:spPr>
          <a:xfrm>
            <a:off x="1524000" y="4038600"/>
            <a:ext cx="5689600" cy="609600"/>
          </a:xfrm>
          <a:prstGeom prst="rect">
            <a:avLst/>
          </a:prstGeom>
          <a:solidFill>
            <a:srgbClr val="DFF5FD"/>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The Partial autocorrelation coefficient</a:t>
            </a:r>
            <a:endParaRPr/>
          </a:p>
        </p:txBody>
      </p:sp>
      <p:sp>
        <p:nvSpPr>
          <p:cNvPr id="259" name="Google Shape;259;p2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The partial autocorrelation functions (PACF) should all be close to zero for a white noise series.</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If the time series is white noise, the estimated PACF are approximately independent and normally distributed with a standard error 1/√n.</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Therefore the same critical values of</a:t>
            </a:r>
            <a:endParaRPr/>
          </a:p>
          <a:p>
            <a:pPr indent="-342900" lvl="0" marL="342900" rtl="0" algn="l">
              <a:lnSpc>
                <a:spcPct val="90000"/>
              </a:lnSpc>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t>
            </a:r>
            <a:endParaRPr/>
          </a:p>
          <a:p>
            <a:pPr indent="-342900" lvl="0" marL="342900" rtl="0" algn="l">
              <a:lnSpc>
                <a:spcPct val="90000"/>
              </a:lnSpc>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Can be used  with PACF to assess if the data are white 	noise.</a:t>
            </a:r>
            <a:endParaRPr/>
          </a:p>
        </p:txBody>
      </p:sp>
      <p:sp>
        <p:nvSpPr>
          <p:cNvPr id="260" name="Google Shape;260;p2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61" name="Google Shape;261;p2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262" name="Google Shape;262;p22"/>
          <p:cNvPicPr preferRelativeResize="0"/>
          <p:nvPr/>
        </p:nvPicPr>
        <p:blipFill rotWithShape="1">
          <a:blip r:embed="rId3">
            <a:alphaModFix/>
          </a:blip>
          <a:srcRect b="0" l="0" r="0" t="0"/>
          <a:stretch/>
        </p:blipFill>
        <p:spPr>
          <a:xfrm>
            <a:off x="3581400" y="4212397"/>
            <a:ext cx="1617663" cy="838200"/>
          </a:xfrm>
          <a:prstGeom prst="rect">
            <a:avLst/>
          </a:prstGeom>
          <a:solidFill>
            <a:srgbClr val="DFF5FD"/>
          </a:solid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The Partial autocorrelation coefficient</a:t>
            </a:r>
            <a:endParaRPr/>
          </a:p>
        </p:txBody>
      </p:sp>
      <p:sp>
        <p:nvSpPr>
          <p:cNvPr id="268" name="Google Shape;268;p23"/>
          <p:cNvSpPr txBox="1"/>
          <p:nvPr>
            <p:ph idx="1" type="body"/>
          </p:nvPr>
        </p:nvSpPr>
        <p:spPr>
          <a:xfrm>
            <a:off x="457200" y="1447800"/>
            <a:ext cx="7620000" cy="1371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It is usual to plot the partial autocorrelation function or PACF.</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PACF plot of the white noise data looks like this.</a:t>
            </a:r>
            <a:r>
              <a:rPr lang="en-US" sz="2400"/>
              <a:t> </a:t>
            </a:r>
            <a:endParaRPr/>
          </a:p>
        </p:txBody>
      </p:sp>
      <p:sp>
        <p:nvSpPr>
          <p:cNvPr id="269" name="Google Shape;269;p2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70" name="Google Shape;270;p2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271" name="Google Shape;271;p23"/>
          <p:cNvGraphicFramePr/>
          <p:nvPr/>
        </p:nvGraphicFramePr>
        <p:xfrm>
          <a:off x="685800" y="2895600"/>
          <a:ext cx="7239000" cy="3352800"/>
        </p:xfrm>
        <a:graphic>
          <a:graphicData uri="http://schemas.openxmlformats.org/presentationml/2006/ole">
            <mc:AlternateContent>
              <mc:Choice Requires="v">
                <p:oleObj r:id="rId4" imgH="3352800" imgW="7239000" progId="MtbGraph.Document" spid="_x0000_s1">
                  <p:embed/>
                </p:oleObj>
              </mc:Choice>
              <mc:Fallback>
                <p:oleObj r:id="rId5" imgH="3352800" imgW="7239000" progId="MtbGraph.Document">
                  <p:embed/>
                  <p:pic>
                    <p:nvPicPr>
                      <p:cNvPr id="271" name="Google Shape;271;p23"/>
                      <p:cNvPicPr preferRelativeResize="0"/>
                      <p:nvPr/>
                    </p:nvPicPr>
                    <p:blipFill rotWithShape="1">
                      <a:blip r:embed="rId6">
                        <a:alphaModFix/>
                      </a:blip>
                      <a:srcRect b="0" l="0" r="0" t="0"/>
                      <a:stretch/>
                    </p:blipFill>
                    <p:spPr>
                      <a:xfrm>
                        <a:off x="685800" y="2895600"/>
                        <a:ext cx="7239000" cy="3352800"/>
                      </a:xfrm>
                      <a:prstGeom prst="rect">
                        <a:avLst/>
                      </a:prstGeom>
                      <a:no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Examining stationarity of time series data</a:t>
            </a:r>
            <a:endParaRPr/>
          </a:p>
        </p:txBody>
      </p:sp>
      <p:sp>
        <p:nvSpPr>
          <p:cNvPr id="277" name="Google Shape;277;p2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Stationarity means no growth or decline.</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Data  fluctuates around a constant mean independent of time and variance of the fluctuation remains constant over time.</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Stationarity can be assessed using a time series plot:</a:t>
            </a:r>
            <a:endParaRPr/>
          </a:p>
          <a:p>
            <a:pPr indent="-228600" lvl="2" marL="1143000" rtl="0" algn="l">
              <a:spcBef>
                <a:spcPts val="520"/>
              </a:spcBef>
              <a:spcAft>
                <a:spcPts val="0"/>
              </a:spcAft>
              <a:buClr>
                <a:srgbClr val="002060"/>
              </a:buClr>
              <a:buSzPts val="2600"/>
              <a:buChar char="•"/>
            </a:pPr>
            <a:r>
              <a:rPr lang="en-US" sz="2600">
                <a:latin typeface="Times New Roman"/>
                <a:ea typeface="Times New Roman"/>
                <a:cs typeface="Times New Roman"/>
                <a:sym typeface="Times New Roman"/>
              </a:rPr>
              <a:t>Plot shows no change in the mean over time</a:t>
            </a:r>
            <a:endParaRPr/>
          </a:p>
          <a:p>
            <a:pPr indent="-228600" lvl="2" marL="1143000" rtl="0" algn="l">
              <a:spcBef>
                <a:spcPts val="520"/>
              </a:spcBef>
              <a:spcAft>
                <a:spcPts val="0"/>
              </a:spcAft>
              <a:buClr>
                <a:srgbClr val="002060"/>
              </a:buClr>
              <a:buSzPts val="2600"/>
              <a:buChar char="•"/>
            </a:pPr>
            <a:r>
              <a:rPr lang="en-US" sz="2600">
                <a:latin typeface="Times New Roman"/>
                <a:ea typeface="Times New Roman"/>
                <a:cs typeface="Times New Roman"/>
                <a:sym typeface="Times New Roman"/>
              </a:rPr>
              <a:t>No obvious change in the variance over time. </a:t>
            </a:r>
            <a:endParaRPr/>
          </a:p>
        </p:txBody>
      </p:sp>
      <p:sp>
        <p:nvSpPr>
          <p:cNvPr id="278" name="Google Shape;278;p2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79" name="Google Shape;279;p2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Times New Roman"/>
              <a:buNone/>
            </a:pPr>
            <a:r>
              <a:rPr b="1" lang="en-US" sz="3600">
                <a:solidFill>
                  <a:srgbClr val="FF0000"/>
                </a:solidFill>
                <a:latin typeface="Times New Roman"/>
                <a:ea typeface="Times New Roman"/>
                <a:cs typeface="Times New Roman"/>
                <a:sym typeface="Times New Roman"/>
              </a:rPr>
              <a:t>Examining stationarity of time series data</a:t>
            </a:r>
            <a:endParaRPr b="1" sz="3600">
              <a:solidFill>
                <a:srgbClr val="FF0000"/>
              </a:solidFill>
            </a:endParaRPr>
          </a:p>
        </p:txBody>
      </p:sp>
      <p:sp>
        <p:nvSpPr>
          <p:cNvPr id="285" name="Google Shape;285;p25"/>
          <p:cNvSpPr txBox="1"/>
          <p:nvPr>
            <p:ph idx="1" type="body"/>
          </p:nvPr>
        </p:nvSpPr>
        <p:spPr>
          <a:xfrm>
            <a:off x="457200" y="1600200"/>
            <a:ext cx="76200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autocorrelation plot can also show non-stationarity.</a:t>
            </a:r>
            <a:endParaRPr/>
          </a:p>
          <a:p>
            <a:pPr indent="-514350" lvl="1" marL="914400" rtl="0" algn="l">
              <a:spcBef>
                <a:spcPts val="520"/>
              </a:spcBef>
              <a:spcAft>
                <a:spcPts val="0"/>
              </a:spcAft>
              <a:buClr>
                <a:srgbClr val="FF0000"/>
              </a:buClr>
              <a:buSzPts val="2600"/>
              <a:buChar char="–"/>
            </a:pPr>
            <a:r>
              <a:rPr lang="en-US" sz="2600">
                <a:latin typeface="Times New Roman"/>
                <a:ea typeface="Times New Roman"/>
                <a:cs typeface="Times New Roman"/>
                <a:sym typeface="Times New Roman"/>
              </a:rPr>
              <a:t>Significant autocorrelation for several time lags and slow decline in r</a:t>
            </a:r>
            <a:r>
              <a:rPr baseline="-25000" lang="en-US" sz="2600">
                <a:latin typeface="Times New Roman"/>
                <a:ea typeface="Times New Roman"/>
                <a:cs typeface="Times New Roman"/>
                <a:sym typeface="Times New Roman"/>
              </a:rPr>
              <a:t>k</a:t>
            </a:r>
            <a:r>
              <a:rPr lang="en-US" sz="2600">
                <a:latin typeface="Times New Roman"/>
                <a:ea typeface="Times New Roman"/>
                <a:cs typeface="Times New Roman"/>
                <a:sym typeface="Times New Roman"/>
              </a:rPr>
              <a:t> indicate non-stationarity. </a:t>
            </a:r>
            <a:endParaRPr/>
          </a:p>
          <a:p>
            <a:pPr indent="-514350" lvl="0" marL="51435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following graph shows the seasonally adjusted sales for Gap stores from 1985 to 2003.</a:t>
            </a:r>
            <a:endParaRPr/>
          </a:p>
        </p:txBody>
      </p:sp>
      <p:sp>
        <p:nvSpPr>
          <p:cNvPr id="286" name="Google Shape;286;p2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87" name="Google Shape;287;p2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457200" y="274638"/>
            <a:ext cx="7620000" cy="8683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Times New Roman"/>
              <a:buNone/>
            </a:pPr>
            <a:r>
              <a:rPr lang="en-US" sz="3600">
                <a:latin typeface="Times New Roman"/>
                <a:ea typeface="Times New Roman"/>
                <a:cs typeface="Times New Roman"/>
                <a:sym typeface="Times New Roman"/>
              </a:rPr>
              <a:t>Examining stationarity of time series data</a:t>
            </a:r>
            <a:endParaRPr sz="3600"/>
          </a:p>
        </p:txBody>
      </p:sp>
      <p:pic>
        <p:nvPicPr>
          <p:cNvPr id="293" name="Google Shape;293;p26"/>
          <p:cNvPicPr preferRelativeResize="0"/>
          <p:nvPr>
            <p:ph idx="1" type="body"/>
          </p:nvPr>
        </p:nvPicPr>
        <p:blipFill rotWithShape="1">
          <a:blip r:embed="rId3">
            <a:alphaModFix/>
          </a:blip>
          <a:srcRect b="0" l="0" r="0" t="0"/>
          <a:stretch/>
        </p:blipFill>
        <p:spPr>
          <a:xfrm>
            <a:off x="457200" y="1371600"/>
            <a:ext cx="7747000" cy="3810000"/>
          </a:xfrm>
          <a:prstGeom prst="rect">
            <a:avLst/>
          </a:prstGeom>
          <a:noFill/>
          <a:ln>
            <a:noFill/>
          </a:ln>
        </p:spPr>
      </p:pic>
      <p:sp>
        <p:nvSpPr>
          <p:cNvPr id="294" name="Google Shape;294;p2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295" name="Google Shape;295;p2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296" name="Google Shape;296;p26"/>
          <p:cNvSpPr/>
          <p:nvPr/>
        </p:nvSpPr>
        <p:spPr>
          <a:xfrm>
            <a:off x="457200" y="5311775"/>
            <a:ext cx="7696200" cy="7080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time series plot shows that it is </a:t>
            </a:r>
            <a:r>
              <a:rPr b="1" lang="en-US" sz="2000">
                <a:solidFill>
                  <a:srgbClr val="C00000"/>
                </a:solidFill>
                <a:latin typeface="Times New Roman"/>
                <a:ea typeface="Times New Roman"/>
                <a:cs typeface="Times New Roman"/>
                <a:sym typeface="Times New Roman"/>
              </a:rPr>
              <a:t>non-stationary</a:t>
            </a:r>
            <a:r>
              <a:rPr lang="en-US" sz="2000">
                <a:solidFill>
                  <a:schemeClr val="dk1"/>
                </a:solidFill>
                <a:latin typeface="Times New Roman"/>
                <a:ea typeface="Times New Roman"/>
                <a:cs typeface="Times New Roman"/>
                <a:sym typeface="Times New Roman"/>
              </a:rPr>
              <a:t> in the mean.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next slide shows the ACF plot for this data series.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Examining stationarity of time series data</a:t>
            </a:r>
            <a:endParaRPr sz="3600"/>
          </a:p>
        </p:txBody>
      </p:sp>
      <p:pic>
        <p:nvPicPr>
          <p:cNvPr id="302" name="Google Shape;302;p27"/>
          <p:cNvPicPr preferRelativeResize="0"/>
          <p:nvPr>
            <p:ph idx="1" type="body"/>
          </p:nvPr>
        </p:nvPicPr>
        <p:blipFill rotWithShape="1">
          <a:blip r:embed="rId3">
            <a:alphaModFix/>
          </a:blip>
          <a:srcRect b="0" l="0" r="0" t="0"/>
          <a:stretch/>
        </p:blipFill>
        <p:spPr>
          <a:xfrm>
            <a:off x="304800" y="1524000"/>
            <a:ext cx="8001000" cy="3352800"/>
          </a:xfrm>
          <a:prstGeom prst="rect">
            <a:avLst/>
          </a:prstGeom>
          <a:noFill/>
          <a:ln>
            <a:noFill/>
          </a:ln>
        </p:spPr>
      </p:pic>
      <p:sp>
        <p:nvSpPr>
          <p:cNvPr id="303" name="Google Shape;303;p2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04" name="Google Shape;304;p2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305" name="Google Shape;305;p27"/>
          <p:cNvSpPr/>
          <p:nvPr/>
        </p:nvSpPr>
        <p:spPr>
          <a:xfrm>
            <a:off x="304800" y="5000625"/>
            <a:ext cx="8001000" cy="13239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ACF also shows a pattern typical for a non-stationary series:</a:t>
            </a:r>
            <a:endParaRPr/>
          </a:p>
          <a:p>
            <a:pPr indent="-342900" lvl="1" marL="8001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Large significant ACF for the first 7 time lag</a:t>
            </a:r>
            <a:endParaRPr/>
          </a:p>
          <a:p>
            <a:pPr indent="-342900" lvl="1" marL="800100" marR="0" rtl="0" algn="l">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Slow decrease in the size of the autocorrelations.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PACF is shown in the next slide.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Examining stationarity of time series data</a:t>
            </a:r>
            <a:endParaRPr sz="3600"/>
          </a:p>
        </p:txBody>
      </p:sp>
      <p:pic>
        <p:nvPicPr>
          <p:cNvPr id="311" name="Google Shape;311;p28"/>
          <p:cNvPicPr preferRelativeResize="0"/>
          <p:nvPr>
            <p:ph idx="1" type="body"/>
          </p:nvPr>
        </p:nvPicPr>
        <p:blipFill rotWithShape="1">
          <a:blip r:embed="rId3">
            <a:alphaModFix/>
          </a:blip>
          <a:srcRect b="0" l="0" r="0" t="0"/>
          <a:stretch/>
        </p:blipFill>
        <p:spPr>
          <a:xfrm>
            <a:off x="430213" y="1752600"/>
            <a:ext cx="7875587" cy="3200400"/>
          </a:xfrm>
          <a:prstGeom prst="rect">
            <a:avLst/>
          </a:prstGeom>
          <a:noFill/>
          <a:ln>
            <a:noFill/>
          </a:ln>
        </p:spPr>
      </p:pic>
      <p:sp>
        <p:nvSpPr>
          <p:cNvPr id="312" name="Google Shape;312;p2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13" name="Google Shape;313;p2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314" name="Google Shape;314;p28"/>
          <p:cNvSpPr/>
          <p:nvPr/>
        </p:nvSpPr>
        <p:spPr>
          <a:xfrm>
            <a:off x="457200" y="5080000"/>
            <a:ext cx="7848600" cy="10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This is also typical of a non-stationary series. Partial autocorrelation at time lag 1 is close to one and the partial autocorrelation for the time lag 2 through 18 are close to zero</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lang="en-US" sz="3600">
                <a:solidFill>
                  <a:srgbClr val="FF0000"/>
                </a:solidFill>
                <a:latin typeface="Times New Roman"/>
                <a:ea typeface="Times New Roman"/>
                <a:cs typeface="Times New Roman"/>
                <a:sym typeface="Times New Roman"/>
              </a:rPr>
              <a:t>Removing non-stationarity in time series</a:t>
            </a:r>
            <a:endParaRPr/>
          </a:p>
        </p:txBody>
      </p:sp>
      <p:sp>
        <p:nvSpPr>
          <p:cNvPr id="320" name="Google Shape;320;p2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non-stationary pattern in a time series data needs to be removed in order that other correlation structure present in the series can be seen before proceeding with model building.</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One way of removing non-stationarity is through the method of differencing.</a:t>
            </a:r>
            <a:endParaRPr/>
          </a:p>
        </p:txBody>
      </p:sp>
      <p:sp>
        <p:nvSpPr>
          <p:cNvPr id="321" name="Google Shape;321;p2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22" name="Google Shape;322;p2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sp>
        <p:nvSpPr>
          <p:cNvPr id="328" name="Google Shape;328;p3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differenced series is defined as:</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following two slides shows the time series plot and the ACF plot of the monthly S&amp;P 500 composite index from 1979 to 1997.  </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t>
            </a:r>
            <a:endParaRPr/>
          </a:p>
        </p:txBody>
      </p:sp>
      <p:sp>
        <p:nvSpPr>
          <p:cNvPr id="329" name="Google Shape;329;p3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30" name="Google Shape;330;p3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331" name="Google Shape;331;p30"/>
          <p:cNvPicPr preferRelativeResize="0"/>
          <p:nvPr/>
        </p:nvPicPr>
        <p:blipFill rotWithShape="1">
          <a:blip r:embed="rId3">
            <a:alphaModFix/>
          </a:blip>
          <a:srcRect b="0" l="0" r="0" t="0"/>
          <a:stretch/>
        </p:blipFill>
        <p:spPr>
          <a:xfrm>
            <a:off x="2438400" y="2286000"/>
            <a:ext cx="2667000" cy="762000"/>
          </a:xfrm>
          <a:prstGeom prst="rect">
            <a:avLst/>
          </a:prstGeom>
          <a:solidFill>
            <a:srgbClr val="DFF5FD"/>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Introduction</a:t>
            </a:r>
            <a:endParaRPr/>
          </a:p>
        </p:txBody>
      </p:sp>
      <p:sp>
        <p:nvSpPr>
          <p:cNvPr id="108" name="Google Shape;108;p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ARIMA models rely heavily on </a:t>
            </a:r>
            <a:r>
              <a:rPr lang="en-US" sz="2800">
                <a:solidFill>
                  <a:srgbClr val="C00000"/>
                </a:solidFill>
                <a:latin typeface="Times New Roman"/>
                <a:ea typeface="Times New Roman"/>
                <a:cs typeface="Times New Roman"/>
                <a:sym typeface="Times New Roman"/>
              </a:rPr>
              <a:t>autocorrelation </a:t>
            </a:r>
            <a:r>
              <a:rPr lang="en-US" sz="2800">
                <a:latin typeface="Times New Roman"/>
                <a:ea typeface="Times New Roman"/>
                <a:cs typeface="Times New Roman"/>
                <a:sym typeface="Times New Roman"/>
              </a:rPr>
              <a:t>patterns in the data.</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ARIMA methodology of forecasting is different from most methods because it </a:t>
            </a:r>
            <a:r>
              <a:rPr lang="en-US" sz="2800" u="sng">
                <a:latin typeface="Times New Roman"/>
                <a:ea typeface="Times New Roman"/>
                <a:cs typeface="Times New Roman"/>
                <a:sym typeface="Times New Roman"/>
              </a:rPr>
              <a:t>does not assume any particular pattern in the historical data of the series to be forecast</a:t>
            </a:r>
            <a:r>
              <a:rPr lang="en-US" sz="2800">
                <a:latin typeface="Times New Roman"/>
                <a:ea typeface="Times New Roman"/>
                <a:cs typeface="Times New Roman"/>
                <a:sym typeface="Times New Roman"/>
              </a:rPr>
              <a:t>.</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It uses an interactive approach of identifying a possible model from a general class of models.</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chosen model is then checked against the historical data to see if it accurately describe the series.</a:t>
            </a:r>
            <a:endParaRPr/>
          </a:p>
        </p:txBody>
      </p:sp>
      <p:sp>
        <p:nvSpPr>
          <p:cNvPr id="109" name="Google Shape;109;p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0" name="Google Shape;110;p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pic>
        <p:nvPicPr>
          <p:cNvPr id="337" name="Google Shape;337;p31"/>
          <p:cNvPicPr preferRelativeResize="0"/>
          <p:nvPr>
            <p:ph idx="1" type="body"/>
          </p:nvPr>
        </p:nvPicPr>
        <p:blipFill rotWithShape="1">
          <a:blip r:embed="rId3">
            <a:alphaModFix/>
          </a:blip>
          <a:srcRect b="0" l="0" r="0" t="0"/>
          <a:stretch/>
        </p:blipFill>
        <p:spPr>
          <a:xfrm>
            <a:off x="457200" y="1752600"/>
            <a:ext cx="7620000" cy="4267200"/>
          </a:xfrm>
          <a:prstGeom prst="rect">
            <a:avLst/>
          </a:prstGeom>
          <a:noFill/>
          <a:ln>
            <a:noFill/>
          </a:ln>
        </p:spPr>
      </p:pic>
      <p:sp>
        <p:nvSpPr>
          <p:cNvPr id="338" name="Google Shape;338;p3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39" name="Google Shape;339;p3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pic>
        <p:nvPicPr>
          <p:cNvPr id="345" name="Google Shape;345;p32"/>
          <p:cNvPicPr preferRelativeResize="0"/>
          <p:nvPr>
            <p:ph idx="1" type="body"/>
          </p:nvPr>
        </p:nvPicPr>
        <p:blipFill rotWithShape="1">
          <a:blip r:embed="rId3">
            <a:alphaModFix/>
          </a:blip>
          <a:srcRect b="0" l="0" r="0" t="0"/>
          <a:stretch/>
        </p:blipFill>
        <p:spPr>
          <a:xfrm>
            <a:off x="609600" y="1905000"/>
            <a:ext cx="7620000" cy="3810000"/>
          </a:xfrm>
          <a:prstGeom prst="rect">
            <a:avLst/>
          </a:prstGeom>
          <a:noFill/>
          <a:ln>
            <a:noFill/>
          </a:ln>
        </p:spPr>
      </p:pic>
      <p:sp>
        <p:nvSpPr>
          <p:cNvPr id="346" name="Google Shape;346;p3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47" name="Google Shape;347;p3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pic>
        <p:nvPicPr>
          <p:cNvPr id="353" name="Google Shape;353;p33"/>
          <p:cNvPicPr preferRelativeResize="0"/>
          <p:nvPr>
            <p:ph idx="1" type="body"/>
          </p:nvPr>
        </p:nvPicPr>
        <p:blipFill rotWithShape="1">
          <a:blip r:embed="rId3">
            <a:alphaModFix/>
          </a:blip>
          <a:srcRect b="0" l="0" r="0" t="0"/>
          <a:stretch/>
        </p:blipFill>
        <p:spPr>
          <a:xfrm>
            <a:off x="914400" y="1601787"/>
            <a:ext cx="7315200" cy="4876800"/>
          </a:xfrm>
          <a:prstGeom prst="rect">
            <a:avLst/>
          </a:prstGeom>
          <a:noFill/>
          <a:ln>
            <a:noFill/>
          </a:ln>
        </p:spPr>
      </p:pic>
      <p:sp>
        <p:nvSpPr>
          <p:cNvPr id="354" name="Google Shape;354;p3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55" name="Google Shape;355;p3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sp>
        <p:nvSpPr>
          <p:cNvPr id="361" name="Google Shape;361;p3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time plot shows that it is not stationary in the mean.</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ACF and PACF plot also display a pattern typical for non-stationary pattern.</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Taking the first difference of the S&amp; P 500 composite index data represents the monthly changes in the S&amp;P 500 composite index. </a:t>
            </a:r>
            <a:endParaRPr/>
          </a:p>
        </p:txBody>
      </p:sp>
      <p:sp>
        <p:nvSpPr>
          <p:cNvPr id="362" name="Google Shape;362;p3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63" name="Google Shape;363;p3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sp>
        <p:nvSpPr>
          <p:cNvPr id="369" name="Google Shape;369;p3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time series plot and the ACF and PACF plots indicate that the first difference has removed the growth in the time series  data.</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series looks just like a white noise with almost no autocorrelation or partial autocorrelation outside the 95% limits.</a:t>
            </a:r>
            <a:endParaRPr/>
          </a:p>
        </p:txBody>
      </p:sp>
      <p:sp>
        <p:nvSpPr>
          <p:cNvPr id="370" name="Google Shape;370;p3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71" name="Google Shape;371;p3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pic>
        <p:nvPicPr>
          <p:cNvPr id="377" name="Google Shape;377;p36"/>
          <p:cNvPicPr preferRelativeResize="0"/>
          <p:nvPr>
            <p:ph idx="1" type="body"/>
          </p:nvPr>
        </p:nvPicPr>
        <p:blipFill rotWithShape="1">
          <a:blip r:embed="rId3">
            <a:alphaModFix/>
          </a:blip>
          <a:srcRect b="0" l="0" r="0" t="0"/>
          <a:stretch/>
        </p:blipFill>
        <p:spPr>
          <a:xfrm>
            <a:off x="398463" y="1752600"/>
            <a:ext cx="7602537" cy="4572000"/>
          </a:xfrm>
          <a:prstGeom prst="rect">
            <a:avLst/>
          </a:prstGeom>
          <a:noFill/>
          <a:ln>
            <a:noFill/>
          </a:ln>
        </p:spPr>
      </p:pic>
      <p:sp>
        <p:nvSpPr>
          <p:cNvPr id="378" name="Google Shape;378;p3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79" name="Google Shape;379;p3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Removing non-stationarity in time series</a:t>
            </a:r>
            <a:endParaRPr sz="3600"/>
          </a:p>
        </p:txBody>
      </p:sp>
      <p:pic>
        <p:nvPicPr>
          <p:cNvPr id="385" name="Google Shape;385;p37"/>
          <p:cNvPicPr preferRelativeResize="0"/>
          <p:nvPr>
            <p:ph idx="1" type="body"/>
          </p:nvPr>
        </p:nvPicPr>
        <p:blipFill rotWithShape="1">
          <a:blip r:embed="rId3">
            <a:alphaModFix/>
          </a:blip>
          <a:srcRect b="0" l="0" r="0" t="0"/>
          <a:stretch/>
        </p:blipFill>
        <p:spPr>
          <a:xfrm>
            <a:off x="306388" y="1828800"/>
            <a:ext cx="7770812" cy="4267200"/>
          </a:xfrm>
          <a:prstGeom prst="rect">
            <a:avLst/>
          </a:prstGeom>
          <a:noFill/>
          <a:ln>
            <a:noFill/>
          </a:ln>
        </p:spPr>
      </p:pic>
      <p:sp>
        <p:nvSpPr>
          <p:cNvPr id="386" name="Google Shape;386;p3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87" name="Google Shape;387;p3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8"/>
          <p:cNvSpPr txBox="1"/>
          <p:nvPr>
            <p:ph type="title"/>
          </p:nvPr>
        </p:nvSpPr>
        <p:spPr>
          <a:xfrm>
            <a:off x="457200" y="304800"/>
            <a:ext cx="76200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Times New Roman"/>
              <a:buNone/>
            </a:pPr>
            <a:r>
              <a:rPr lang="en-US" sz="3600">
                <a:latin typeface="Times New Roman"/>
                <a:ea typeface="Times New Roman"/>
                <a:cs typeface="Times New Roman"/>
                <a:sym typeface="Times New Roman"/>
              </a:rPr>
              <a:t>Removing non-stationarity in time series</a:t>
            </a:r>
            <a:endParaRPr sz="3600"/>
          </a:p>
        </p:txBody>
      </p:sp>
      <p:pic>
        <p:nvPicPr>
          <p:cNvPr id="393" name="Google Shape;393;p38"/>
          <p:cNvPicPr preferRelativeResize="0"/>
          <p:nvPr>
            <p:ph idx="1" type="body"/>
          </p:nvPr>
        </p:nvPicPr>
        <p:blipFill rotWithShape="1">
          <a:blip r:embed="rId3">
            <a:alphaModFix/>
          </a:blip>
          <a:srcRect b="0" l="0" r="0" t="0"/>
          <a:stretch/>
        </p:blipFill>
        <p:spPr>
          <a:xfrm>
            <a:off x="533400" y="1676400"/>
            <a:ext cx="7696200" cy="3276600"/>
          </a:xfrm>
          <a:prstGeom prst="rect">
            <a:avLst/>
          </a:prstGeom>
          <a:noFill/>
          <a:ln>
            <a:noFill/>
          </a:ln>
        </p:spPr>
      </p:pic>
      <p:sp>
        <p:nvSpPr>
          <p:cNvPr id="394" name="Google Shape;394;p3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395" name="Google Shape;395;p3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396" name="Google Shape;396;p38"/>
          <p:cNvSpPr/>
          <p:nvPr/>
        </p:nvSpPr>
        <p:spPr>
          <a:xfrm>
            <a:off x="533400" y="5029200"/>
            <a:ext cx="7772400" cy="10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Note that the ACF and PACF at lag 1 is outside the limits, but it is acceptable to have about 5% of spikes fall a short distance  beyond the limit due to chance.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Random Walk</a:t>
            </a:r>
            <a:endParaRPr/>
          </a:p>
        </p:txBody>
      </p:sp>
      <p:sp>
        <p:nvSpPr>
          <p:cNvPr id="402" name="Google Shape;402;p3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Let y</a:t>
            </a:r>
            <a:r>
              <a:rPr baseline="-25000" lang="en-US" sz="2800">
                <a:latin typeface="Times New Roman"/>
                <a:ea typeface="Times New Roman"/>
                <a:cs typeface="Times New Roman"/>
                <a:sym typeface="Times New Roman"/>
              </a:rPr>
              <a:t>t</a:t>
            </a:r>
            <a:r>
              <a:rPr lang="en-US" sz="2800">
                <a:latin typeface="Times New Roman"/>
                <a:ea typeface="Times New Roman"/>
                <a:cs typeface="Times New Roman"/>
                <a:sym typeface="Times New Roman"/>
              </a:rPr>
              <a:t> denote the S&amp;P 500 composite index, then the time series plot of differenced S&amp;P 500 composite index suggests that a suitable model for the data might be</a:t>
            </a:r>
            <a:endParaRPr/>
          </a:p>
          <a:p>
            <a:pPr indent="-165100" lvl="0" marL="3429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Where e</a:t>
            </a:r>
            <a:r>
              <a:rPr baseline="-25000" lang="en-US" sz="2400">
                <a:latin typeface="Times New Roman"/>
                <a:ea typeface="Times New Roman"/>
                <a:cs typeface="Times New Roman"/>
                <a:sym typeface="Times New Roman"/>
              </a:rPr>
              <a:t>t </a:t>
            </a:r>
            <a:r>
              <a:rPr lang="en-US" sz="2400">
                <a:latin typeface="Times New Roman"/>
                <a:ea typeface="Times New Roman"/>
                <a:cs typeface="Times New Roman"/>
                <a:sym typeface="Times New Roman"/>
              </a:rPr>
              <a:t>is white noise.</a:t>
            </a:r>
            <a:endParaRPr/>
          </a:p>
          <a:p>
            <a:pPr indent="-342900" lvl="0" marL="342900" rtl="0" algn="l">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t>
            </a:r>
            <a:endParaRPr/>
          </a:p>
        </p:txBody>
      </p:sp>
      <p:sp>
        <p:nvSpPr>
          <p:cNvPr id="403" name="Google Shape;403;p3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04" name="Google Shape;404;p3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405" name="Google Shape;405;p39"/>
          <p:cNvPicPr preferRelativeResize="0"/>
          <p:nvPr/>
        </p:nvPicPr>
        <p:blipFill rotWithShape="1">
          <a:blip r:embed="rId3">
            <a:alphaModFix/>
          </a:blip>
          <a:srcRect b="0" l="0" r="0" t="0"/>
          <a:stretch/>
        </p:blipFill>
        <p:spPr>
          <a:xfrm>
            <a:off x="2438400" y="3657600"/>
            <a:ext cx="4130675" cy="838200"/>
          </a:xfrm>
          <a:prstGeom prst="rect">
            <a:avLst/>
          </a:prstGeom>
          <a:solidFill>
            <a:srgbClr val="DFF5FD"/>
          </a:solid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Random Walk</a:t>
            </a:r>
            <a:endParaRPr/>
          </a:p>
        </p:txBody>
      </p:sp>
      <p:sp>
        <p:nvSpPr>
          <p:cNvPr id="411" name="Google Shape;411;p4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2060"/>
              </a:buClr>
              <a:buSzPct val="100000"/>
              <a:buChar char="•"/>
            </a:pPr>
            <a:r>
              <a:rPr lang="en-US">
                <a:latin typeface="Times New Roman"/>
                <a:ea typeface="Times New Roman"/>
                <a:cs typeface="Times New Roman"/>
                <a:sym typeface="Times New Roman"/>
              </a:rPr>
              <a:t>The equation in the previous slide can be rewritten as</a:t>
            </a:r>
            <a:endParaRPr/>
          </a:p>
          <a:p>
            <a:pPr indent="-178435" lvl="0" marL="342900" rtl="0" algn="l">
              <a:spcBef>
                <a:spcPts val="518"/>
              </a:spcBef>
              <a:spcAft>
                <a:spcPts val="0"/>
              </a:spcAft>
              <a:buClr>
                <a:srgbClr val="002060"/>
              </a:buClr>
              <a:buSzPct val="100000"/>
              <a:buNone/>
            </a:pPr>
            <a:r>
              <a:t/>
            </a:r>
            <a:endParaRPr>
              <a:latin typeface="Times New Roman"/>
              <a:ea typeface="Times New Roman"/>
              <a:cs typeface="Times New Roman"/>
              <a:sym typeface="Times New Roman"/>
            </a:endParaRPr>
          </a:p>
          <a:p>
            <a:pPr indent="-178435" lvl="0" marL="342900" rtl="0" algn="l">
              <a:spcBef>
                <a:spcPts val="518"/>
              </a:spcBef>
              <a:spcAft>
                <a:spcPts val="0"/>
              </a:spcAft>
              <a:buClr>
                <a:srgbClr val="002060"/>
              </a:buClr>
              <a:buSzPct val="100000"/>
              <a:buNone/>
            </a:pPr>
            <a:r>
              <a:t/>
            </a:r>
            <a:endParaRPr>
              <a:latin typeface="Times New Roman"/>
              <a:ea typeface="Times New Roman"/>
              <a:cs typeface="Times New Roman"/>
              <a:sym typeface="Times New Roman"/>
            </a:endParaRPr>
          </a:p>
          <a:p>
            <a:pPr indent="-178435" lvl="0" marL="342900" rtl="0" algn="l">
              <a:spcBef>
                <a:spcPts val="518"/>
              </a:spcBef>
              <a:spcAft>
                <a:spcPts val="0"/>
              </a:spcAft>
              <a:buClr>
                <a:srgbClr val="002060"/>
              </a:buClr>
              <a:buSzPct val="100000"/>
              <a:buNone/>
            </a:pPr>
            <a:r>
              <a:t/>
            </a:r>
            <a:endParaRPr>
              <a:latin typeface="Times New Roman"/>
              <a:ea typeface="Times New Roman"/>
              <a:cs typeface="Times New Roman"/>
              <a:sym typeface="Times New Roman"/>
            </a:endParaRPr>
          </a:p>
          <a:p>
            <a:pPr indent="-342900" lvl="0" marL="342900" rtl="0" algn="l">
              <a:spcBef>
                <a:spcPts val="518"/>
              </a:spcBef>
              <a:spcAft>
                <a:spcPts val="0"/>
              </a:spcAft>
              <a:buClr>
                <a:srgbClr val="002060"/>
              </a:buClr>
              <a:buSzPct val="100000"/>
              <a:buChar char="•"/>
            </a:pPr>
            <a:r>
              <a:rPr lang="en-US">
                <a:latin typeface="Times New Roman"/>
                <a:ea typeface="Times New Roman"/>
                <a:cs typeface="Times New Roman"/>
                <a:sym typeface="Times New Roman"/>
              </a:rPr>
              <a:t>This model is known as “</a:t>
            </a:r>
            <a:r>
              <a:rPr lang="en-US">
                <a:solidFill>
                  <a:srgbClr val="C00000"/>
                </a:solidFill>
                <a:latin typeface="Times New Roman"/>
                <a:ea typeface="Times New Roman"/>
                <a:cs typeface="Times New Roman"/>
                <a:sym typeface="Times New Roman"/>
              </a:rPr>
              <a:t>random walk</a:t>
            </a:r>
            <a:r>
              <a:rPr lang="en-US">
                <a:latin typeface="Times New Roman"/>
                <a:ea typeface="Times New Roman"/>
                <a:cs typeface="Times New Roman"/>
                <a:sym typeface="Times New Roman"/>
              </a:rPr>
              <a:t>” model and it is widely used for </a:t>
            </a:r>
            <a:r>
              <a:rPr i="1" lang="en-US">
                <a:latin typeface="Times New Roman"/>
                <a:ea typeface="Times New Roman"/>
                <a:cs typeface="Times New Roman"/>
                <a:sym typeface="Times New Roman"/>
              </a:rPr>
              <a:t>non-stationary</a:t>
            </a:r>
            <a:r>
              <a:rPr lang="en-US">
                <a:latin typeface="Times New Roman"/>
                <a:ea typeface="Times New Roman"/>
                <a:cs typeface="Times New Roman"/>
                <a:sym typeface="Times New Roman"/>
              </a:rPr>
              <a:t> data.</a:t>
            </a:r>
            <a:endParaRPr/>
          </a:p>
          <a:p>
            <a:pPr indent="-342900" lvl="0" marL="342900" rtl="0" algn="l">
              <a:spcBef>
                <a:spcPts val="518"/>
              </a:spcBef>
              <a:spcAft>
                <a:spcPts val="0"/>
              </a:spcAft>
              <a:buClr>
                <a:srgbClr val="4E67C8"/>
              </a:buClr>
              <a:buSzPct val="100000"/>
              <a:buChar char="•"/>
            </a:pPr>
            <a:r>
              <a:rPr lang="en-US">
                <a:solidFill>
                  <a:srgbClr val="000000"/>
                </a:solidFill>
                <a:latin typeface="Times New Roman"/>
                <a:ea typeface="Times New Roman"/>
                <a:cs typeface="Times New Roman"/>
                <a:sym typeface="Times New Roman"/>
              </a:rPr>
              <a:t>Random walks typically have long periods of apparent trends up or down which can suddenly change direction unpredictably</a:t>
            </a:r>
            <a:endParaRPr/>
          </a:p>
          <a:p>
            <a:pPr indent="-342900" lvl="0" marL="342900" rtl="0" algn="l">
              <a:spcBef>
                <a:spcPts val="518"/>
              </a:spcBef>
              <a:spcAft>
                <a:spcPts val="0"/>
              </a:spcAft>
              <a:buClr>
                <a:srgbClr val="4E67C8"/>
              </a:buClr>
              <a:buSzPct val="100000"/>
              <a:buChar char="•"/>
            </a:pPr>
            <a:r>
              <a:rPr lang="en-US">
                <a:solidFill>
                  <a:srgbClr val="000000"/>
                </a:solidFill>
                <a:latin typeface="Times New Roman"/>
                <a:ea typeface="Times New Roman"/>
                <a:cs typeface="Times New Roman"/>
                <a:sym typeface="Times New Roman"/>
              </a:rPr>
              <a:t>They are commonly used in analyzing economic and stock price series.</a:t>
            </a:r>
            <a:endParaRPr/>
          </a:p>
          <a:p>
            <a:pPr indent="-342900" lvl="0" marL="342900" rtl="0" algn="l">
              <a:spcBef>
                <a:spcPts val="518"/>
              </a:spcBef>
              <a:spcAft>
                <a:spcPts val="0"/>
              </a:spcAft>
              <a:buClr>
                <a:srgbClr val="002060"/>
              </a:buClr>
              <a:buSzPct val="100000"/>
              <a:buFont typeface="Noto Sans Symbols"/>
              <a:buNone/>
            </a:pPr>
            <a:r>
              <a:rPr lang="en-US">
                <a:latin typeface="Times New Roman"/>
                <a:ea typeface="Times New Roman"/>
                <a:cs typeface="Times New Roman"/>
                <a:sym typeface="Times New Roman"/>
              </a:rPr>
              <a:t>	</a:t>
            </a:r>
            <a:endParaRPr/>
          </a:p>
          <a:p>
            <a:pPr indent="-178435" lvl="0" marL="342900" rtl="0" algn="l">
              <a:spcBef>
                <a:spcPts val="518"/>
              </a:spcBef>
              <a:spcAft>
                <a:spcPts val="0"/>
              </a:spcAft>
              <a:buClr>
                <a:srgbClr val="002060"/>
              </a:buClr>
              <a:buSzPct val="100000"/>
              <a:buNone/>
            </a:pPr>
            <a:r>
              <a:t/>
            </a:r>
            <a:endParaRPr/>
          </a:p>
        </p:txBody>
      </p:sp>
      <p:sp>
        <p:nvSpPr>
          <p:cNvPr id="412" name="Google Shape;412;p4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13" name="Google Shape;413;p4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414" name="Google Shape;414;p40"/>
          <p:cNvPicPr preferRelativeResize="0"/>
          <p:nvPr/>
        </p:nvPicPr>
        <p:blipFill rotWithShape="1">
          <a:blip r:embed="rId3">
            <a:alphaModFix/>
          </a:blip>
          <a:srcRect b="0" l="0" r="0" t="0"/>
          <a:stretch/>
        </p:blipFill>
        <p:spPr>
          <a:xfrm>
            <a:off x="2667000" y="2133600"/>
            <a:ext cx="3098800" cy="914400"/>
          </a:xfrm>
          <a:prstGeom prst="rect">
            <a:avLst/>
          </a:prstGeom>
          <a:solidFill>
            <a:srgbClr val="DFF5FD"/>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Introduction</a:t>
            </a:r>
            <a:endParaRPr/>
          </a:p>
        </p:txBody>
      </p:sp>
      <p:sp>
        <p:nvSpPr>
          <p:cNvPr id="116" name="Google Shape;116;p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sz="3200">
                <a:latin typeface="Times New Roman"/>
                <a:ea typeface="Times New Roman"/>
                <a:cs typeface="Times New Roman"/>
                <a:sym typeface="Times New Roman"/>
              </a:rPr>
              <a:t>Recall that, a time series data is a sequence of numerical observations naturally ordered in time, such as:</a:t>
            </a:r>
            <a:endParaRPr/>
          </a:p>
          <a:p>
            <a:pPr indent="-457200" lvl="1" marL="868363" rtl="0" algn="l">
              <a:spcBef>
                <a:spcPts val="560"/>
              </a:spcBef>
              <a:spcAft>
                <a:spcPts val="0"/>
              </a:spcAft>
              <a:buClr>
                <a:srgbClr val="FF0000"/>
              </a:buClr>
              <a:buSzPts val="2800"/>
              <a:buFont typeface="Calibri"/>
              <a:buAutoNum type="arabicPeriod"/>
            </a:pPr>
            <a:r>
              <a:rPr lang="en-US" sz="2800">
                <a:latin typeface="Times New Roman"/>
                <a:ea typeface="Times New Roman"/>
                <a:cs typeface="Times New Roman"/>
                <a:sym typeface="Times New Roman"/>
              </a:rPr>
              <a:t>Daily closing price of IBM stock</a:t>
            </a:r>
            <a:endParaRPr/>
          </a:p>
          <a:p>
            <a:pPr indent="-457200" lvl="1" marL="868363" rtl="0" algn="l">
              <a:spcBef>
                <a:spcPts val="560"/>
              </a:spcBef>
              <a:spcAft>
                <a:spcPts val="0"/>
              </a:spcAft>
              <a:buClr>
                <a:srgbClr val="FF0000"/>
              </a:buClr>
              <a:buSzPts val="2800"/>
              <a:buFont typeface="Calibri"/>
              <a:buAutoNum type="arabicPeriod"/>
            </a:pPr>
            <a:r>
              <a:rPr lang="en-US" sz="2800">
                <a:latin typeface="Times New Roman"/>
                <a:ea typeface="Times New Roman"/>
                <a:cs typeface="Times New Roman"/>
                <a:sym typeface="Times New Roman"/>
              </a:rPr>
              <a:t>Weekly automobile production by the Pontiac division of general Motors.</a:t>
            </a:r>
            <a:endParaRPr/>
          </a:p>
          <a:p>
            <a:pPr indent="-457200" lvl="1" marL="868363" rtl="0" algn="l">
              <a:spcBef>
                <a:spcPts val="560"/>
              </a:spcBef>
              <a:spcAft>
                <a:spcPts val="0"/>
              </a:spcAft>
              <a:buClr>
                <a:srgbClr val="FF0000"/>
              </a:buClr>
              <a:buSzPts val="2800"/>
              <a:buFont typeface="Calibri"/>
              <a:buAutoNum type="arabicPeriod"/>
            </a:pPr>
            <a:r>
              <a:rPr lang="en-US" sz="2800">
                <a:latin typeface="Times New Roman"/>
                <a:ea typeface="Times New Roman"/>
                <a:cs typeface="Times New Roman"/>
                <a:sym typeface="Times New Roman"/>
              </a:rPr>
              <a:t>Hourly temperatures at the entrance to Grand central Station.</a:t>
            </a:r>
            <a:endParaRPr/>
          </a:p>
        </p:txBody>
      </p:sp>
      <p:sp>
        <p:nvSpPr>
          <p:cNvPr id="117" name="Google Shape;117;p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18" name="Google Shape;118;p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sz="3600">
                <a:latin typeface="Times New Roman"/>
                <a:ea typeface="Times New Roman"/>
                <a:cs typeface="Times New Roman"/>
                <a:sym typeface="Times New Roman"/>
              </a:rPr>
              <a:t>Removing non-stationarity in time series</a:t>
            </a:r>
            <a:endParaRPr b="1" sz="3600"/>
          </a:p>
        </p:txBody>
      </p:sp>
      <p:sp>
        <p:nvSpPr>
          <p:cNvPr id="420" name="Google Shape;420;p41"/>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Taking first differencing is a very useful tool for removing non-statioanarity, but sometimes the differenced data will not appear stationary and it may be necessary to difference the data a second time. </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series of second order difference is defined:</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rgbClr val="002060"/>
              </a:buClr>
              <a:buSzPts val="2400"/>
              <a:buNone/>
            </a:pPr>
            <a:r>
              <a:t/>
            </a:r>
            <a:endParaRPr sz="2400"/>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In practice, it is almost never necessary to go beyond second order differences.</a:t>
            </a:r>
            <a:endParaRPr/>
          </a:p>
          <a:p>
            <a:pPr indent="-190500" lvl="0" marL="342900" rtl="0" algn="l">
              <a:spcBef>
                <a:spcPts val="480"/>
              </a:spcBef>
              <a:spcAft>
                <a:spcPts val="0"/>
              </a:spcAft>
              <a:buClr>
                <a:srgbClr val="002060"/>
              </a:buClr>
              <a:buSzPts val="2400"/>
              <a:buNone/>
            </a:pPr>
            <a:r>
              <a:t/>
            </a:r>
            <a:endParaRPr sz="2400"/>
          </a:p>
        </p:txBody>
      </p:sp>
      <p:sp>
        <p:nvSpPr>
          <p:cNvPr id="421" name="Google Shape;421;p4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22" name="Google Shape;422;p4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423" name="Google Shape;423;p41"/>
          <p:cNvPicPr preferRelativeResize="0"/>
          <p:nvPr/>
        </p:nvPicPr>
        <p:blipFill rotWithShape="1">
          <a:blip r:embed="rId3">
            <a:alphaModFix/>
          </a:blip>
          <a:srcRect b="0" l="0" r="0" t="0"/>
          <a:stretch/>
        </p:blipFill>
        <p:spPr>
          <a:xfrm>
            <a:off x="990600" y="3886200"/>
            <a:ext cx="6851650" cy="609600"/>
          </a:xfrm>
          <a:prstGeom prst="rect">
            <a:avLst/>
          </a:prstGeom>
          <a:solidFill>
            <a:srgbClr val="DFF5FD"/>
          </a:solid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2"/>
          <p:cNvSpPr txBox="1"/>
          <p:nvPr>
            <p:ph type="title"/>
          </p:nvPr>
        </p:nvSpPr>
        <p:spPr>
          <a:xfrm>
            <a:off x="304800" y="65414"/>
            <a:ext cx="8246070" cy="78489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b="1" lang="en-US"/>
              <a:t>Differencing</a:t>
            </a:r>
            <a:endParaRPr/>
          </a:p>
        </p:txBody>
      </p:sp>
      <p:sp>
        <p:nvSpPr>
          <p:cNvPr id="429" name="Google Shape;429;p42"/>
          <p:cNvSpPr txBox="1"/>
          <p:nvPr>
            <p:ph idx="1" type="body"/>
          </p:nvPr>
        </p:nvSpPr>
        <p:spPr>
          <a:xfrm>
            <a:off x="464234" y="926436"/>
            <a:ext cx="8451166" cy="5632790"/>
          </a:xfrm>
          <a:prstGeom prst="rect">
            <a:avLst/>
          </a:prstGeom>
          <a:solidFill>
            <a:srgbClr val="B7CCE4"/>
          </a:solid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22222"/>
              </a:buClr>
              <a:buSzPts val="2300"/>
              <a:buChar char="•"/>
            </a:pPr>
            <a:r>
              <a:rPr b="0" i="0" lang="en-US" sz="2300">
                <a:solidFill>
                  <a:srgbClr val="222222"/>
                </a:solidFill>
                <a:latin typeface="Lato"/>
                <a:ea typeface="Lato"/>
                <a:cs typeface="Lato"/>
                <a:sym typeface="Lato"/>
              </a:rPr>
              <a:t>In this method, we compute the difference of consecutive terms in the series. </a:t>
            </a:r>
            <a:endParaRPr/>
          </a:p>
          <a:p>
            <a:pPr indent="-342900" lvl="0" marL="342900" rtl="0" algn="just">
              <a:spcBef>
                <a:spcPts val="460"/>
              </a:spcBef>
              <a:spcAft>
                <a:spcPts val="0"/>
              </a:spcAft>
              <a:buClr>
                <a:srgbClr val="222222"/>
              </a:buClr>
              <a:buSzPts val="2300"/>
              <a:buChar char="•"/>
            </a:pPr>
            <a:r>
              <a:rPr b="0" i="0" lang="en-US" sz="2300">
                <a:solidFill>
                  <a:srgbClr val="222222"/>
                </a:solidFill>
                <a:latin typeface="Lato"/>
                <a:ea typeface="Lato"/>
                <a:cs typeface="Lato"/>
                <a:sym typeface="Lato"/>
              </a:rPr>
              <a:t>Differencing is typically performed to get rid of the varying mean. </a:t>
            </a:r>
            <a:endParaRPr/>
          </a:p>
          <a:p>
            <a:pPr indent="-342900" lvl="0" marL="342900" rtl="0" algn="just">
              <a:spcBef>
                <a:spcPts val="460"/>
              </a:spcBef>
              <a:spcAft>
                <a:spcPts val="0"/>
              </a:spcAft>
              <a:buClr>
                <a:srgbClr val="222222"/>
              </a:buClr>
              <a:buSzPts val="2300"/>
              <a:buChar char="•"/>
            </a:pPr>
            <a:r>
              <a:rPr b="0" i="0" lang="en-US" sz="2300">
                <a:solidFill>
                  <a:srgbClr val="222222"/>
                </a:solidFill>
                <a:latin typeface="Lato"/>
                <a:ea typeface="Lato"/>
                <a:cs typeface="Lato"/>
                <a:sym typeface="Lato"/>
              </a:rPr>
              <a:t>Mathematically, differencing can be written as:</a:t>
            </a:r>
            <a:endParaRPr/>
          </a:p>
          <a:p>
            <a:pPr indent="-285750" lvl="1" marL="742950" rtl="0" algn="l">
              <a:spcBef>
                <a:spcPts val="460"/>
              </a:spcBef>
              <a:spcAft>
                <a:spcPts val="0"/>
              </a:spcAft>
              <a:buClr>
                <a:srgbClr val="FF0000"/>
              </a:buClr>
              <a:buSzPts val="2300"/>
              <a:buChar char="–"/>
            </a:pPr>
            <a:r>
              <a:rPr b="1" i="0" lang="en-US" sz="2300">
                <a:solidFill>
                  <a:srgbClr val="FF0000"/>
                </a:solidFill>
                <a:latin typeface="Lato"/>
                <a:ea typeface="Lato"/>
                <a:cs typeface="Lato"/>
                <a:sym typeface="Lato"/>
              </a:rPr>
              <a:t>y</a:t>
            </a:r>
            <a:r>
              <a:rPr b="1" baseline="-25000" i="0" lang="en-US" sz="2300">
                <a:solidFill>
                  <a:srgbClr val="FF0000"/>
                </a:solidFill>
                <a:latin typeface="Lato"/>
                <a:ea typeface="Lato"/>
                <a:cs typeface="Lato"/>
                <a:sym typeface="Lato"/>
              </a:rPr>
              <a:t>t</a:t>
            </a:r>
            <a:r>
              <a:rPr b="1" baseline="30000" i="0" lang="en-US" sz="2300">
                <a:solidFill>
                  <a:srgbClr val="FF0000"/>
                </a:solidFill>
                <a:latin typeface="Lato"/>
                <a:ea typeface="Lato"/>
                <a:cs typeface="Lato"/>
                <a:sym typeface="Lato"/>
              </a:rPr>
              <a:t>‘</a:t>
            </a:r>
            <a:r>
              <a:rPr b="1" i="0" lang="en-US" sz="2300">
                <a:solidFill>
                  <a:srgbClr val="FF0000"/>
                </a:solidFill>
                <a:latin typeface="Lato"/>
                <a:ea typeface="Lato"/>
                <a:cs typeface="Lato"/>
                <a:sym typeface="Lato"/>
              </a:rPr>
              <a:t> = y</a:t>
            </a:r>
            <a:r>
              <a:rPr b="1" baseline="-25000" i="0" lang="en-US" sz="2300">
                <a:solidFill>
                  <a:srgbClr val="FF0000"/>
                </a:solidFill>
                <a:latin typeface="Lato"/>
                <a:ea typeface="Lato"/>
                <a:cs typeface="Lato"/>
                <a:sym typeface="Lato"/>
              </a:rPr>
              <a:t>t</a:t>
            </a:r>
            <a:r>
              <a:rPr b="1" i="0" lang="en-US" sz="2300">
                <a:solidFill>
                  <a:srgbClr val="FF0000"/>
                </a:solidFill>
                <a:latin typeface="Lato"/>
                <a:ea typeface="Lato"/>
                <a:cs typeface="Lato"/>
                <a:sym typeface="Lato"/>
              </a:rPr>
              <a:t> – y</a:t>
            </a:r>
            <a:r>
              <a:rPr b="1" baseline="-25000" i="0" lang="en-US" sz="2300">
                <a:solidFill>
                  <a:srgbClr val="FF0000"/>
                </a:solidFill>
                <a:latin typeface="Lato"/>
                <a:ea typeface="Lato"/>
                <a:cs typeface="Lato"/>
                <a:sym typeface="Lato"/>
              </a:rPr>
              <a:t>(t-1)</a:t>
            </a:r>
            <a:r>
              <a:rPr b="1" baseline="-25000" lang="en-US" sz="2300">
                <a:solidFill>
                  <a:srgbClr val="FF0000"/>
                </a:solidFill>
                <a:latin typeface="Lato"/>
                <a:ea typeface="Lato"/>
                <a:cs typeface="Lato"/>
                <a:sym typeface="Lato"/>
              </a:rPr>
              <a:t>                     </a:t>
            </a:r>
            <a:r>
              <a:rPr b="0" i="1" lang="en-US" sz="2300">
                <a:solidFill>
                  <a:srgbClr val="222222"/>
                </a:solidFill>
                <a:latin typeface="Lato"/>
                <a:ea typeface="Lato"/>
                <a:cs typeface="Lato"/>
                <a:sym typeface="Lato"/>
              </a:rPr>
              <a:t>where y</a:t>
            </a:r>
            <a:r>
              <a:rPr b="0" baseline="-25000" i="1" lang="en-US" sz="2300">
                <a:solidFill>
                  <a:srgbClr val="222222"/>
                </a:solidFill>
                <a:latin typeface="Lato"/>
                <a:ea typeface="Lato"/>
                <a:cs typeface="Lato"/>
                <a:sym typeface="Lato"/>
              </a:rPr>
              <a:t>t</a:t>
            </a:r>
            <a:r>
              <a:rPr b="0" i="1" lang="en-US" sz="2300">
                <a:solidFill>
                  <a:srgbClr val="222222"/>
                </a:solidFill>
                <a:latin typeface="Lato"/>
                <a:ea typeface="Lato"/>
                <a:cs typeface="Lato"/>
                <a:sym typeface="Lato"/>
              </a:rPr>
              <a:t> is the value at a time t</a:t>
            </a:r>
            <a:endParaRPr/>
          </a:p>
          <a:p>
            <a:pPr indent="-342900" lvl="0" marL="342900" rtl="0" algn="just">
              <a:spcBef>
                <a:spcPts val="460"/>
              </a:spcBef>
              <a:spcAft>
                <a:spcPts val="0"/>
              </a:spcAft>
              <a:buClr>
                <a:srgbClr val="222222"/>
              </a:buClr>
              <a:buSzPts val="2300"/>
              <a:buChar char="•"/>
            </a:pPr>
            <a:r>
              <a:rPr b="0" i="0" lang="en-US" sz="2300">
                <a:solidFill>
                  <a:srgbClr val="222222"/>
                </a:solidFill>
                <a:latin typeface="Lato"/>
                <a:ea typeface="Lato"/>
                <a:cs typeface="Lato"/>
                <a:sym typeface="Lato"/>
              </a:rPr>
              <a:t>In seasonal differencing, instead of calculating the difference between consecutive values, we calculate the difference between an observation and a previous observation from the same season. </a:t>
            </a:r>
            <a:endParaRPr/>
          </a:p>
          <a:p>
            <a:pPr indent="-342900" lvl="0" marL="342900" rtl="0" algn="just">
              <a:spcBef>
                <a:spcPts val="460"/>
              </a:spcBef>
              <a:spcAft>
                <a:spcPts val="0"/>
              </a:spcAft>
              <a:buClr>
                <a:srgbClr val="222222"/>
              </a:buClr>
              <a:buSzPts val="2300"/>
              <a:buChar char="•"/>
            </a:pPr>
            <a:r>
              <a:rPr b="0" i="0" lang="en-US" sz="2300">
                <a:solidFill>
                  <a:srgbClr val="222222"/>
                </a:solidFill>
                <a:latin typeface="Lato"/>
                <a:ea typeface="Lato"/>
                <a:cs typeface="Lato"/>
                <a:sym typeface="Lato"/>
              </a:rPr>
              <a:t>For example, an observation taken on a Monday will be subtracted from an observation taken on the previous Monday. Mathematically it can be written as:</a:t>
            </a:r>
            <a:endParaRPr/>
          </a:p>
          <a:p>
            <a:pPr indent="-285750" lvl="1" marL="742950" rtl="0" algn="l">
              <a:spcBef>
                <a:spcPts val="460"/>
              </a:spcBef>
              <a:spcAft>
                <a:spcPts val="0"/>
              </a:spcAft>
              <a:buClr>
                <a:srgbClr val="FF0000"/>
              </a:buClr>
              <a:buSzPts val="2300"/>
              <a:buChar char="–"/>
            </a:pPr>
            <a:r>
              <a:rPr b="1" i="0" lang="en-US" sz="2300">
                <a:solidFill>
                  <a:srgbClr val="FF0000"/>
                </a:solidFill>
                <a:latin typeface="Lato"/>
                <a:ea typeface="Lato"/>
                <a:cs typeface="Lato"/>
                <a:sym typeface="Lato"/>
              </a:rPr>
              <a:t>y</a:t>
            </a:r>
            <a:r>
              <a:rPr b="1" baseline="-25000" i="0" lang="en-US" sz="2300">
                <a:solidFill>
                  <a:srgbClr val="FF0000"/>
                </a:solidFill>
                <a:latin typeface="Lato"/>
                <a:ea typeface="Lato"/>
                <a:cs typeface="Lato"/>
                <a:sym typeface="Lato"/>
              </a:rPr>
              <a:t>t</a:t>
            </a:r>
            <a:r>
              <a:rPr b="1" baseline="30000" i="0" lang="en-US" sz="2300">
                <a:solidFill>
                  <a:srgbClr val="FF0000"/>
                </a:solidFill>
                <a:latin typeface="Lato"/>
                <a:ea typeface="Lato"/>
                <a:cs typeface="Lato"/>
                <a:sym typeface="Lato"/>
              </a:rPr>
              <a:t>‘</a:t>
            </a:r>
            <a:r>
              <a:rPr b="1" i="0" lang="en-US" sz="2300">
                <a:solidFill>
                  <a:srgbClr val="FF0000"/>
                </a:solidFill>
                <a:latin typeface="Lato"/>
                <a:ea typeface="Lato"/>
                <a:cs typeface="Lato"/>
                <a:sym typeface="Lato"/>
              </a:rPr>
              <a:t> = y</a:t>
            </a:r>
            <a:r>
              <a:rPr b="1" baseline="-25000" i="0" lang="en-US" sz="2300">
                <a:solidFill>
                  <a:srgbClr val="FF0000"/>
                </a:solidFill>
                <a:latin typeface="Lato"/>
                <a:ea typeface="Lato"/>
                <a:cs typeface="Lato"/>
                <a:sym typeface="Lato"/>
              </a:rPr>
              <a:t>t</a:t>
            </a:r>
            <a:r>
              <a:rPr b="1" i="0" lang="en-US" sz="2300">
                <a:solidFill>
                  <a:srgbClr val="FF0000"/>
                </a:solidFill>
                <a:latin typeface="Lato"/>
                <a:ea typeface="Lato"/>
                <a:cs typeface="Lato"/>
                <a:sym typeface="Lato"/>
              </a:rPr>
              <a:t> – y</a:t>
            </a:r>
            <a:r>
              <a:rPr b="1" baseline="-25000" i="0" lang="en-US" sz="2300">
                <a:solidFill>
                  <a:srgbClr val="FF0000"/>
                </a:solidFill>
                <a:latin typeface="Lato"/>
                <a:ea typeface="Lato"/>
                <a:cs typeface="Lato"/>
                <a:sym typeface="Lato"/>
              </a:rPr>
              <a:t>(t-n)</a:t>
            </a:r>
            <a:r>
              <a:rPr b="1" baseline="-25000" lang="en-US" sz="2300">
                <a:solidFill>
                  <a:srgbClr val="FF0000"/>
                </a:solidFill>
                <a:latin typeface="Lato"/>
                <a:ea typeface="Lato"/>
                <a:cs typeface="Lato"/>
                <a:sym typeface="Lato"/>
              </a:rPr>
              <a:t>                       </a:t>
            </a:r>
            <a:r>
              <a:rPr b="1" lang="en-US" sz="2300">
                <a:solidFill>
                  <a:srgbClr val="FF0000"/>
                </a:solidFill>
              </a:rPr>
              <a:t>n=7</a:t>
            </a:r>
            <a:br>
              <a:rPr lang="en-US" sz="2300"/>
            </a:br>
            <a:endParaRPr sz="2300"/>
          </a:p>
        </p:txBody>
      </p:sp>
      <p:sp>
        <p:nvSpPr>
          <p:cNvPr id="430" name="Google Shape;430;p4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448965" y="429765"/>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Seasonal differencing</a:t>
            </a:r>
            <a:endParaRPr/>
          </a:p>
        </p:txBody>
      </p:sp>
      <p:sp>
        <p:nvSpPr>
          <p:cNvPr id="436" name="Google Shape;436;p4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With seasonal data which is not stationary, it is appropriate to take seasonal differences.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A seasonal difference is the difference between an observation and the corresponding observation from the previous year.</a:t>
            </a:r>
            <a:endParaRPr/>
          </a:p>
          <a:p>
            <a:pPr indent="-107950" lvl="1" marL="742950" rtl="0" algn="l">
              <a:spcBef>
                <a:spcPts val="560"/>
              </a:spcBef>
              <a:spcAft>
                <a:spcPts val="0"/>
              </a:spcAft>
              <a:buClr>
                <a:srgbClr val="FF0000"/>
              </a:buClr>
              <a:buSzPts val="2800"/>
              <a:buNone/>
            </a:pPr>
            <a:r>
              <a:t/>
            </a:r>
            <a:endParaRPr sz="2800">
              <a:latin typeface="Times New Roman"/>
              <a:ea typeface="Times New Roman"/>
              <a:cs typeface="Times New Roman"/>
              <a:sym typeface="Times New Roman"/>
            </a:endParaRPr>
          </a:p>
          <a:p>
            <a:pPr indent="-107950" lvl="1" marL="742950" rtl="0" algn="l">
              <a:spcBef>
                <a:spcPts val="560"/>
              </a:spcBef>
              <a:spcAft>
                <a:spcPts val="0"/>
              </a:spcAft>
              <a:buClr>
                <a:srgbClr val="FF0000"/>
              </a:buClr>
              <a:buSzPts val="2800"/>
              <a:buNone/>
            </a:pPr>
            <a:r>
              <a:t/>
            </a:r>
            <a:endParaRPr sz="2800">
              <a:latin typeface="Times New Roman"/>
              <a:ea typeface="Times New Roman"/>
              <a:cs typeface="Times New Roman"/>
              <a:sym typeface="Times New Roman"/>
            </a:endParaRPr>
          </a:p>
          <a:p>
            <a:pPr indent="-76200" lvl="2" marL="11430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Where </a:t>
            </a:r>
            <a:r>
              <a:rPr i="1" lang="en-US" sz="2400">
                <a:latin typeface="Times New Roman"/>
                <a:ea typeface="Times New Roman"/>
                <a:cs typeface="Times New Roman"/>
                <a:sym typeface="Times New Roman"/>
              </a:rPr>
              <a:t>s</a:t>
            </a:r>
            <a:r>
              <a:rPr lang="en-US" sz="2400">
                <a:latin typeface="Times New Roman"/>
                <a:ea typeface="Times New Roman"/>
                <a:cs typeface="Times New Roman"/>
                <a:sym typeface="Times New Roman"/>
              </a:rPr>
              <a:t> is the length of the season</a:t>
            </a:r>
            <a:endParaRPr/>
          </a:p>
          <a:p>
            <a:pPr indent="-342900" lvl="0" marL="342900" rtl="0" algn="l">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p:txBody>
      </p:sp>
      <p:sp>
        <p:nvSpPr>
          <p:cNvPr id="437" name="Google Shape;437;p4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38" name="Google Shape;438;p4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439" name="Google Shape;439;p43"/>
          <p:cNvPicPr preferRelativeResize="0"/>
          <p:nvPr/>
        </p:nvPicPr>
        <p:blipFill rotWithShape="1">
          <a:blip r:embed="rId3">
            <a:alphaModFix/>
          </a:blip>
          <a:srcRect b="0" l="0" r="0" t="0"/>
          <a:stretch/>
        </p:blipFill>
        <p:spPr>
          <a:xfrm>
            <a:off x="2514600" y="4267200"/>
            <a:ext cx="2668588" cy="762000"/>
          </a:xfrm>
          <a:prstGeom prst="rect">
            <a:avLst/>
          </a:prstGeom>
          <a:solidFill>
            <a:srgbClr val="DFF5FD"/>
          </a:solid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4000"/>
              <a:buFont typeface="Times New Roman"/>
              <a:buNone/>
            </a:pPr>
            <a:r>
              <a:rPr b="1" lang="en-US" sz="4000">
                <a:solidFill>
                  <a:srgbClr val="FF0000"/>
                </a:solidFill>
                <a:latin typeface="Times New Roman"/>
                <a:ea typeface="Times New Roman"/>
                <a:cs typeface="Times New Roman"/>
                <a:sym typeface="Times New Roman"/>
              </a:rPr>
              <a:t>Seasonal differencing</a:t>
            </a:r>
            <a:endParaRPr b="1" sz="4000">
              <a:solidFill>
                <a:srgbClr val="FF0000"/>
              </a:solidFill>
            </a:endParaRPr>
          </a:p>
        </p:txBody>
      </p:sp>
      <p:sp>
        <p:nvSpPr>
          <p:cNvPr id="445" name="Google Shape;445;p4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Gap quarterly sales is an example of a non-stationary seasonal data. </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following time series plot show a trend with a pronounced seasonal component</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auto correlations show that:</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The series is non-stationary.</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The series is seasonal.</a:t>
            </a:r>
            <a:endParaRPr/>
          </a:p>
          <a:p>
            <a:pPr indent="-107950" lvl="1" marL="742950" rtl="0" algn="l">
              <a:spcBef>
                <a:spcPts val="560"/>
              </a:spcBef>
              <a:spcAft>
                <a:spcPts val="0"/>
              </a:spcAft>
              <a:buClr>
                <a:srgbClr val="FF0000"/>
              </a:buClr>
              <a:buSzPts val="2800"/>
              <a:buNone/>
            </a:pPr>
            <a:r>
              <a:t/>
            </a:r>
            <a:endParaRPr sz="2800">
              <a:latin typeface="Times New Roman"/>
              <a:ea typeface="Times New Roman"/>
              <a:cs typeface="Times New Roman"/>
              <a:sym typeface="Times New Roman"/>
            </a:endParaRPr>
          </a:p>
          <a:p>
            <a:pPr indent="-342900" lvl="0" marL="342900" rtl="0" algn="l">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t>
            </a:r>
            <a:endParaRPr/>
          </a:p>
          <a:p>
            <a:pPr indent="-165100" lvl="0" marL="342900" rtl="0" algn="l">
              <a:spcBef>
                <a:spcPts val="560"/>
              </a:spcBef>
              <a:spcAft>
                <a:spcPts val="0"/>
              </a:spcAft>
              <a:buClr>
                <a:srgbClr val="002060"/>
              </a:buClr>
              <a:buSzPts val="2800"/>
              <a:buNone/>
            </a:pPr>
            <a:r>
              <a:t/>
            </a:r>
            <a:endParaRPr sz="2800"/>
          </a:p>
        </p:txBody>
      </p:sp>
      <p:sp>
        <p:nvSpPr>
          <p:cNvPr id="446" name="Google Shape;446;p4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47" name="Google Shape;447;p4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pic>
        <p:nvPicPr>
          <p:cNvPr id="453" name="Google Shape;453;p45"/>
          <p:cNvPicPr preferRelativeResize="0"/>
          <p:nvPr>
            <p:ph idx="1" type="body"/>
          </p:nvPr>
        </p:nvPicPr>
        <p:blipFill rotWithShape="1">
          <a:blip r:embed="rId3">
            <a:alphaModFix/>
          </a:blip>
          <a:srcRect b="0" l="0" r="0" t="0"/>
          <a:stretch/>
        </p:blipFill>
        <p:spPr>
          <a:xfrm>
            <a:off x="457200" y="1562100"/>
            <a:ext cx="7278688" cy="4421188"/>
          </a:xfrm>
          <a:prstGeom prst="rect">
            <a:avLst/>
          </a:prstGeom>
          <a:noFill/>
          <a:ln>
            <a:noFill/>
          </a:ln>
        </p:spPr>
      </p:pic>
      <p:sp>
        <p:nvSpPr>
          <p:cNvPr id="454" name="Google Shape;454;p4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55" name="Google Shape;455;p4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pic>
        <p:nvPicPr>
          <p:cNvPr id="461" name="Google Shape;461;p46"/>
          <p:cNvPicPr preferRelativeResize="0"/>
          <p:nvPr>
            <p:ph idx="1" type="body"/>
          </p:nvPr>
        </p:nvPicPr>
        <p:blipFill rotWithShape="1">
          <a:blip r:embed="rId3">
            <a:alphaModFix/>
          </a:blip>
          <a:srcRect b="0" l="0" r="0" t="0"/>
          <a:stretch/>
        </p:blipFill>
        <p:spPr>
          <a:xfrm>
            <a:off x="457200" y="1768475"/>
            <a:ext cx="7772400" cy="4135438"/>
          </a:xfrm>
          <a:prstGeom prst="rect">
            <a:avLst/>
          </a:prstGeom>
          <a:noFill/>
          <a:ln>
            <a:noFill/>
          </a:ln>
        </p:spPr>
      </p:pic>
      <p:sp>
        <p:nvSpPr>
          <p:cNvPr id="462" name="Google Shape;462;p4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63" name="Google Shape;463;p4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sp>
        <p:nvSpPr>
          <p:cNvPr id="469" name="Google Shape;469;p47"/>
          <p:cNvSpPr txBox="1"/>
          <p:nvPr>
            <p:ph idx="1" type="body"/>
          </p:nvPr>
        </p:nvSpPr>
        <p:spPr>
          <a:xfrm>
            <a:off x="457200" y="1447800"/>
            <a:ext cx="7620000" cy="12954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002060"/>
              </a:buClr>
              <a:buSzPct val="100000"/>
              <a:buChar char="•"/>
            </a:pPr>
            <a:r>
              <a:rPr lang="en-US" sz="2400">
                <a:latin typeface="Times New Roman"/>
                <a:ea typeface="Times New Roman"/>
                <a:cs typeface="Times New Roman"/>
                <a:sym typeface="Times New Roman"/>
              </a:rPr>
              <a:t>The seasonally differenced series represents the change in sales between quarters of consecutive years.</a:t>
            </a:r>
            <a:endParaRPr/>
          </a:p>
          <a:p>
            <a:pPr indent="-342900" lvl="0" marL="342900" rtl="0" algn="l">
              <a:spcBef>
                <a:spcPts val="408"/>
              </a:spcBef>
              <a:spcAft>
                <a:spcPts val="0"/>
              </a:spcAft>
              <a:buClr>
                <a:srgbClr val="002060"/>
              </a:buClr>
              <a:buSzPct val="100000"/>
              <a:buChar char="•"/>
            </a:pPr>
            <a:r>
              <a:rPr lang="en-US" sz="2400">
                <a:latin typeface="Times New Roman"/>
                <a:ea typeface="Times New Roman"/>
                <a:cs typeface="Times New Roman"/>
                <a:sym typeface="Times New Roman"/>
              </a:rPr>
              <a:t>The time series plot, ACF and PACF of the seasonally differenced Gap’s quarterly sales are in the following three slides.  </a:t>
            </a:r>
            <a:endParaRPr/>
          </a:p>
        </p:txBody>
      </p:sp>
      <p:sp>
        <p:nvSpPr>
          <p:cNvPr id="470" name="Google Shape;470;p4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71" name="Google Shape;471;p4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472" name="Google Shape;472;p47"/>
          <p:cNvPicPr preferRelativeResize="0"/>
          <p:nvPr/>
        </p:nvPicPr>
        <p:blipFill rotWithShape="1">
          <a:blip r:embed="rId3">
            <a:alphaModFix/>
          </a:blip>
          <a:srcRect b="0" l="0" r="0" t="0"/>
          <a:stretch/>
        </p:blipFill>
        <p:spPr>
          <a:xfrm>
            <a:off x="609600" y="2895600"/>
            <a:ext cx="7620000" cy="362108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pic>
        <p:nvPicPr>
          <p:cNvPr id="478" name="Google Shape;478;p48"/>
          <p:cNvPicPr preferRelativeResize="0"/>
          <p:nvPr>
            <p:ph idx="1" type="body"/>
          </p:nvPr>
        </p:nvPicPr>
        <p:blipFill rotWithShape="1">
          <a:blip r:embed="rId3">
            <a:alphaModFix/>
          </a:blip>
          <a:srcRect b="0" l="0" r="0" t="0"/>
          <a:stretch/>
        </p:blipFill>
        <p:spPr>
          <a:xfrm>
            <a:off x="457200" y="1371600"/>
            <a:ext cx="7591425" cy="2286000"/>
          </a:xfrm>
          <a:prstGeom prst="rect">
            <a:avLst/>
          </a:prstGeom>
          <a:noFill/>
          <a:ln>
            <a:noFill/>
          </a:ln>
        </p:spPr>
      </p:pic>
      <p:sp>
        <p:nvSpPr>
          <p:cNvPr id="479" name="Google Shape;479;p4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80" name="Google Shape;480;p4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481" name="Google Shape;481;p48"/>
          <p:cNvPicPr preferRelativeResize="0"/>
          <p:nvPr/>
        </p:nvPicPr>
        <p:blipFill rotWithShape="1">
          <a:blip r:embed="rId4">
            <a:alphaModFix/>
          </a:blip>
          <a:srcRect b="0" l="0" r="0" t="0"/>
          <a:stretch/>
        </p:blipFill>
        <p:spPr>
          <a:xfrm>
            <a:off x="457200" y="3733800"/>
            <a:ext cx="762000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sp>
        <p:nvSpPr>
          <p:cNvPr id="487" name="Google Shape;487;p4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series is now much closer to being stationary, but more than 5% of the spikes are beyond 95%  critical limits and autocorrelation show gradual decline in values. </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seasonality is still present as shown by spike at time lag 4 in the PACF. </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remaining non-stationarity in the mean can be removed with a further first difference. </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When both seasonal and first differences are applied, it does not make no difference which is done first.</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p:txBody>
      </p:sp>
      <p:sp>
        <p:nvSpPr>
          <p:cNvPr id="488" name="Google Shape;488;p4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89" name="Google Shape;489;p4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sp>
        <p:nvSpPr>
          <p:cNvPr id="495" name="Google Shape;495;p50"/>
          <p:cNvSpPr txBox="1"/>
          <p:nvPr>
            <p:ph idx="1" type="body"/>
          </p:nvPr>
        </p:nvSpPr>
        <p:spPr>
          <a:xfrm>
            <a:off x="457200" y="1600200"/>
            <a:ext cx="7620000" cy="449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It is recommended to do the seasonal differencing first since sometimes the resulting series will be stationary and hence no need for a further first difference.</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When differencing is used, it is important that the differences be interpretable.</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series resulted from first difference of seasonally differenced Gap’s quarterly sales data  is reported in the following three slides.</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Is the resulting series white noise?</a:t>
            </a:r>
            <a:endParaRPr/>
          </a:p>
          <a:p>
            <a:pPr indent="0" lvl="0" marL="114300" rtl="0" algn="l">
              <a:spcBef>
                <a:spcPts val="480"/>
              </a:spcBef>
              <a:spcAft>
                <a:spcPts val="0"/>
              </a:spcAft>
              <a:buClr>
                <a:srgbClr val="002060"/>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Font typeface="Noto Sans Symbols"/>
              <a:buNone/>
            </a:pPr>
            <a:r>
              <a:t/>
            </a:r>
            <a:endParaRPr sz="2400"/>
          </a:p>
        </p:txBody>
      </p:sp>
      <p:sp>
        <p:nvSpPr>
          <p:cNvPr id="496" name="Google Shape;496;p5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497" name="Google Shape;497;p5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Introduction</a:t>
            </a:r>
            <a:endParaRPr/>
          </a:p>
        </p:txBody>
      </p:sp>
      <p:sp>
        <p:nvSpPr>
          <p:cNvPr id="124" name="Google Shape;124;p6"/>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sz="3200">
                <a:latin typeface="Times New Roman"/>
                <a:ea typeface="Times New Roman"/>
                <a:cs typeface="Times New Roman"/>
                <a:sym typeface="Times New Roman"/>
              </a:rPr>
              <a:t>Two question of paramount importance When a forecaster examines a time series data are:</a:t>
            </a:r>
            <a:endParaRPr/>
          </a:p>
          <a:p>
            <a:pPr indent="-514350" lvl="1" marL="925513" rtl="0" algn="l">
              <a:spcBef>
                <a:spcPts val="640"/>
              </a:spcBef>
              <a:spcAft>
                <a:spcPts val="0"/>
              </a:spcAft>
              <a:buClr>
                <a:srgbClr val="FF0000"/>
              </a:buClr>
              <a:buSzPts val="3200"/>
              <a:buFont typeface="Calibri"/>
              <a:buAutoNum type="arabicPeriod"/>
            </a:pPr>
            <a:r>
              <a:rPr lang="en-US" sz="3200">
                <a:latin typeface="Times New Roman"/>
                <a:ea typeface="Times New Roman"/>
                <a:cs typeface="Times New Roman"/>
                <a:sym typeface="Times New Roman"/>
              </a:rPr>
              <a:t>Do the data exhibit a visible pattern?</a:t>
            </a:r>
            <a:endParaRPr/>
          </a:p>
          <a:p>
            <a:pPr indent="-514350" lvl="1" marL="925513" rtl="0" algn="l">
              <a:spcBef>
                <a:spcPts val="640"/>
              </a:spcBef>
              <a:spcAft>
                <a:spcPts val="0"/>
              </a:spcAft>
              <a:buClr>
                <a:srgbClr val="FF0000"/>
              </a:buClr>
              <a:buSzPts val="3200"/>
              <a:buFont typeface="Calibri"/>
              <a:buAutoNum type="arabicPeriod"/>
            </a:pPr>
            <a:r>
              <a:rPr lang="en-US" sz="3200">
                <a:latin typeface="Times New Roman"/>
                <a:ea typeface="Times New Roman"/>
                <a:cs typeface="Times New Roman"/>
                <a:sym typeface="Times New Roman"/>
              </a:rPr>
              <a:t>Can this be used to make meaningful forecasts?</a:t>
            </a:r>
            <a:endParaRPr/>
          </a:p>
        </p:txBody>
      </p:sp>
      <p:sp>
        <p:nvSpPr>
          <p:cNvPr id="125" name="Google Shape;125;p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26" name="Google Shape;126;p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pic>
        <p:nvPicPr>
          <p:cNvPr id="503" name="Google Shape;503;p51"/>
          <p:cNvPicPr preferRelativeResize="0"/>
          <p:nvPr>
            <p:ph idx="1" type="body"/>
          </p:nvPr>
        </p:nvPicPr>
        <p:blipFill rotWithShape="1">
          <a:blip r:embed="rId3">
            <a:alphaModFix/>
          </a:blip>
          <a:srcRect b="0" l="0" r="0" t="0"/>
          <a:stretch/>
        </p:blipFill>
        <p:spPr>
          <a:xfrm>
            <a:off x="427038" y="1828800"/>
            <a:ext cx="7573962" cy="4419600"/>
          </a:xfrm>
          <a:prstGeom prst="rect">
            <a:avLst/>
          </a:prstGeom>
          <a:noFill/>
          <a:ln>
            <a:noFill/>
          </a:ln>
        </p:spPr>
      </p:pic>
      <p:sp>
        <p:nvSpPr>
          <p:cNvPr id="504" name="Google Shape;504;p5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05" name="Google Shape;505;p5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 differencing</a:t>
            </a:r>
            <a:endParaRPr sz="4000"/>
          </a:p>
        </p:txBody>
      </p:sp>
      <p:pic>
        <p:nvPicPr>
          <p:cNvPr id="511" name="Google Shape;511;p52"/>
          <p:cNvPicPr preferRelativeResize="0"/>
          <p:nvPr>
            <p:ph idx="1" type="body"/>
          </p:nvPr>
        </p:nvPicPr>
        <p:blipFill rotWithShape="1">
          <a:blip r:embed="rId3">
            <a:alphaModFix/>
          </a:blip>
          <a:srcRect b="0" l="0" r="0" t="0"/>
          <a:stretch/>
        </p:blipFill>
        <p:spPr>
          <a:xfrm>
            <a:off x="474663" y="1371600"/>
            <a:ext cx="7353300" cy="2514600"/>
          </a:xfrm>
          <a:prstGeom prst="rect">
            <a:avLst/>
          </a:prstGeom>
          <a:noFill/>
          <a:ln>
            <a:noFill/>
          </a:ln>
        </p:spPr>
      </p:pic>
      <p:sp>
        <p:nvSpPr>
          <p:cNvPr id="512" name="Google Shape;512;p5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13" name="Google Shape;513;p5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514" name="Google Shape;514;p52"/>
          <p:cNvPicPr preferRelativeResize="0"/>
          <p:nvPr/>
        </p:nvPicPr>
        <p:blipFill rotWithShape="1">
          <a:blip r:embed="rId4">
            <a:alphaModFix/>
          </a:blip>
          <a:srcRect b="0" l="0" r="0" t="0"/>
          <a:stretch/>
        </p:blipFill>
        <p:spPr>
          <a:xfrm>
            <a:off x="474663" y="3962400"/>
            <a:ext cx="7354887" cy="24384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ARIMA models for time series data</a:t>
            </a:r>
            <a:endParaRPr/>
          </a:p>
        </p:txBody>
      </p:sp>
      <p:sp>
        <p:nvSpPr>
          <p:cNvPr id="520" name="Google Shape;520;p5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Autoregression</a:t>
            </a:r>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Consider regression models of the form</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33350" lvl="1" marL="74295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228600" lvl="2" marL="1143000" rtl="0" algn="l">
              <a:spcBef>
                <a:spcPts val="440"/>
              </a:spcBef>
              <a:spcAft>
                <a:spcPts val="0"/>
              </a:spcAft>
              <a:buClr>
                <a:srgbClr val="002060"/>
              </a:buClr>
              <a:buSzPts val="2200"/>
              <a:buChar char="•"/>
            </a:pPr>
            <a:r>
              <a:rPr lang="en-US" sz="2200">
                <a:latin typeface="Times New Roman"/>
                <a:ea typeface="Times New Roman"/>
                <a:cs typeface="Times New Roman"/>
                <a:sym typeface="Times New Roman"/>
              </a:rPr>
              <a:t>Define</a:t>
            </a:r>
            <a:endParaRPr/>
          </a:p>
          <a:p>
            <a:pPr indent="-101600" lvl="2" marL="1143000" rtl="0" algn="l">
              <a:spcBef>
                <a:spcPts val="400"/>
              </a:spcBef>
              <a:spcAft>
                <a:spcPts val="0"/>
              </a:spcAft>
              <a:buClr>
                <a:srgbClr val="002060"/>
              </a:buClr>
              <a:buSzPts val="2000"/>
              <a:buNone/>
            </a:pPr>
            <a:r>
              <a:t/>
            </a:r>
            <a:endParaRPr sz="20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Font typeface="Noto Sans Symbols"/>
              <a:buNone/>
            </a:pPr>
            <a:r>
              <a:t/>
            </a:r>
            <a:endParaRPr sz="2400">
              <a:latin typeface="Times New Roman"/>
              <a:ea typeface="Times New Roman"/>
              <a:cs typeface="Times New Roman"/>
              <a:sym typeface="Times New Roman"/>
            </a:endParaRPr>
          </a:p>
        </p:txBody>
      </p:sp>
      <p:sp>
        <p:nvSpPr>
          <p:cNvPr id="521" name="Google Shape;521;p5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22" name="Google Shape;522;p5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523" name="Google Shape;523;p53"/>
          <p:cNvPicPr preferRelativeResize="0"/>
          <p:nvPr/>
        </p:nvPicPr>
        <p:blipFill rotWithShape="1">
          <a:blip r:embed="rId3">
            <a:alphaModFix/>
          </a:blip>
          <a:srcRect b="0" l="0" r="0" t="0"/>
          <a:stretch/>
        </p:blipFill>
        <p:spPr>
          <a:xfrm>
            <a:off x="1600200" y="2590800"/>
            <a:ext cx="5846763" cy="533400"/>
          </a:xfrm>
          <a:prstGeom prst="rect">
            <a:avLst/>
          </a:prstGeom>
          <a:solidFill>
            <a:srgbClr val="DFF5FD"/>
          </a:solidFill>
          <a:ln>
            <a:noFill/>
          </a:ln>
        </p:spPr>
      </p:pic>
      <p:pic>
        <p:nvPicPr>
          <p:cNvPr id="524" name="Google Shape;524;p53"/>
          <p:cNvPicPr preferRelativeResize="0"/>
          <p:nvPr/>
        </p:nvPicPr>
        <p:blipFill rotWithShape="1">
          <a:blip r:embed="rId4">
            <a:alphaModFix/>
          </a:blip>
          <a:srcRect b="0" l="0" r="0" t="0"/>
          <a:stretch/>
        </p:blipFill>
        <p:spPr>
          <a:xfrm>
            <a:off x="2514600" y="3581400"/>
            <a:ext cx="2438400" cy="2774951"/>
          </a:xfrm>
          <a:prstGeom prst="rect">
            <a:avLst/>
          </a:prstGeom>
          <a:solidFill>
            <a:srgbClr val="DFF5FD"/>
          </a:solid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ARIMA models for time series data</a:t>
            </a:r>
            <a:endParaRPr sz="4000"/>
          </a:p>
        </p:txBody>
      </p:sp>
      <p:sp>
        <p:nvSpPr>
          <p:cNvPr id="530" name="Google Shape;530;p54"/>
          <p:cNvSpPr txBox="1"/>
          <p:nvPr>
            <p:ph idx="1" type="body"/>
          </p:nvPr>
        </p:nvSpPr>
        <p:spPr>
          <a:xfrm>
            <a:off x="228600" y="1469794"/>
            <a:ext cx="8610600" cy="52516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Then the previous equation becomes:</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0" lvl="1" marL="35433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The explanatory variables in this equations are time-lagged values of the variable y.</a:t>
            </a:r>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Autoregression (AR) is used to describe models of this form.</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Autoregression models should be treated differently from ordinary regression models since:</a:t>
            </a:r>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The explanatory variables in the autoregression models have a built-in dependence relationship.</a:t>
            </a:r>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Determining the number of past values of y</a:t>
            </a:r>
            <a:r>
              <a:rPr baseline="-25000" lang="en-US" sz="2400">
                <a:latin typeface="Times New Roman"/>
                <a:ea typeface="Times New Roman"/>
                <a:cs typeface="Times New Roman"/>
                <a:sym typeface="Times New Roman"/>
              </a:rPr>
              <a:t>t</a:t>
            </a:r>
            <a:r>
              <a:rPr lang="en-US" sz="2400">
                <a:latin typeface="Times New Roman"/>
                <a:ea typeface="Times New Roman"/>
                <a:cs typeface="Times New Roman"/>
                <a:sym typeface="Times New Roman"/>
              </a:rPr>
              <a:t> to include in the model is not always straight forward</a:t>
            </a:r>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t>
            </a:r>
            <a:endParaRPr/>
          </a:p>
          <a:p>
            <a:pPr indent="-342900" lvl="0" marL="342900" rtl="0" algn="l">
              <a:spcBef>
                <a:spcPts val="480"/>
              </a:spcBef>
              <a:spcAft>
                <a:spcPts val="0"/>
              </a:spcAft>
              <a:buClr>
                <a:srgbClr val="002060"/>
              </a:buClr>
              <a:buSzPts val="2400"/>
              <a:buFont typeface="Noto Sans Symbols"/>
              <a:buNone/>
            </a:pPr>
            <a:r>
              <a:t/>
            </a:r>
            <a:endParaRPr sz="2400">
              <a:latin typeface="Times New Roman"/>
              <a:ea typeface="Times New Roman"/>
              <a:cs typeface="Times New Roman"/>
              <a:sym typeface="Times New Roman"/>
            </a:endParaRPr>
          </a:p>
        </p:txBody>
      </p:sp>
      <p:sp>
        <p:nvSpPr>
          <p:cNvPr id="531" name="Google Shape;531;p5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32" name="Google Shape;532;p5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533" name="Google Shape;533;p54"/>
          <p:cNvPicPr preferRelativeResize="0"/>
          <p:nvPr/>
        </p:nvPicPr>
        <p:blipFill rotWithShape="1">
          <a:blip r:embed="rId3">
            <a:alphaModFix/>
          </a:blip>
          <a:srcRect b="0" l="0" r="0" t="0"/>
          <a:stretch/>
        </p:blipFill>
        <p:spPr>
          <a:xfrm>
            <a:off x="1295400" y="2049242"/>
            <a:ext cx="5586413" cy="533400"/>
          </a:xfrm>
          <a:prstGeom prst="rect">
            <a:avLst/>
          </a:prstGeom>
          <a:solidFill>
            <a:srgbClr val="DFF5FD"/>
          </a:solid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ARIMA models for time series data</a:t>
            </a:r>
            <a:endParaRPr sz="4000"/>
          </a:p>
        </p:txBody>
      </p:sp>
      <p:sp>
        <p:nvSpPr>
          <p:cNvPr id="539" name="Google Shape;539;p55"/>
          <p:cNvSpPr txBox="1"/>
          <p:nvPr>
            <p:ph idx="1" type="body"/>
          </p:nvPr>
        </p:nvSpPr>
        <p:spPr>
          <a:xfrm>
            <a:off x="448965" y="1523999"/>
            <a:ext cx="8246070" cy="483235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2060"/>
              </a:buClr>
              <a:buSzPts val="2800"/>
              <a:buChar char="•"/>
            </a:pPr>
            <a:r>
              <a:rPr lang="en-US">
                <a:latin typeface="Times New Roman"/>
                <a:ea typeface="Times New Roman"/>
                <a:cs typeface="Times New Roman"/>
                <a:sym typeface="Times New Roman"/>
              </a:rPr>
              <a:t>Moving average model</a:t>
            </a:r>
            <a:endParaRPr/>
          </a:p>
          <a:p>
            <a:pPr indent="-285750" lvl="1" marL="64008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A time series model which uses past errors as explanatory variable:</a:t>
            </a:r>
            <a:endParaRPr/>
          </a:p>
          <a:p>
            <a:pPr indent="-285750" lvl="1" marL="640080" rtl="0" algn="l">
              <a:spcBef>
                <a:spcPts val="560"/>
              </a:spcBef>
              <a:spcAft>
                <a:spcPts val="0"/>
              </a:spcAft>
              <a:buClr>
                <a:srgbClr val="FF0000"/>
              </a:buClr>
              <a:buSzPts val="2800"/>
              <a:buFont typeface="Noto Sans Symbols"/>
              <a:buNone/>
            </a:pPr>
            <a:r>
              <a:t/>
            </a:r>
            <a:endParaRPr>
              <a:latin typeface="Times New Roman"/>
              <a:ea typeface="Times New Roman"/>
              <a:cs typeface="Times New Roman"/>
              <a:sym typeface="Times New Roman"/>
            </a:endParaRPr>
          </a:p>
          <a:p>
            <a:pPr indent="-285750" lvl="1" marL="640080" rtl="0" algn="l">
              <a:spcBef>
                <a:spcPts val="560"/>
              </a:spcBef>
              <a:spcAft>
                <a:spcPts val="0"/>
              </a:spcAft>
              <a:buClr>
                <a:srgbClr val="FF0000"/>
              </a:buClr>
              <a:buSzPts val="2800"/>
              <a:buFont typeface="Noto Sans Symbols"/>
              <a:buNone/>
            </a:pPr>
            <a:r>
              <a:rPr lang="en-US">
                <a:latin typeface="Times New Roman"/>
                <a:ea typeface="Times New Roman"/>
                <a:cs typeface="Times New Roman"/>
                <a:sym typeface="Times New Roman"/>
              </a:rPr>
              <a:t>is called moving average(MA) model</a:t>
            </a:r>
            <a:endParaRPr/>
          </a:p>
          <a:p>
            <a:pPr indent="-107950" lvl="1" marL="640080" rtl="0" algn="l">
              <a:spcBef>
                <a:spcPts val="560"/>
              </a:spcBef>
              <a:spcAft>
                <a:spcPts val="0"/>
              </a:spcAft>
              <a:buClr>
                <a:srgbClr val="FF0000"/>
              </a:buClr>
              <a:buSzPts val="2800"/>
              <a:buNone/>
            </a:pPr>
            <a:r>
              <a:t/>
            </a:r>
            <a:endParaRPr>
              <a:latin typeface="Times New Roman"/>
              <a:ea typeface="Times New Roman"/>
              <a:cs typeface="Times New Roman"/>
              <a:sym typeface="Times New Roman"/>
            </a:endParaRPr>
          </a:p>
          <a:p>
            <a:pPr indent="-285750" lvl="1" marL="64008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Note that this model is defined as a moving average of the error series, while the moving average models we discussed previously are the moving average of the observations.</a:t>
            </a:r>
            <a:endParaRPr/>
          </a:p>
          <a:p>
            <a:pPr indent="-228599" lvl="2" marL="1005839" rtl="0" algn="l">
              <a:spcBef>
                <a:spcPts val="560"/>
              </a:spcBef>
              <a:spcAft>
                <a:spcPts val="0"/>
              </a:spcAft>
              <a:buClr>
                <a:schemeClr val="accent3"/>
              </a:buClr>
              <a:buSzPts val="2800"/>
              <a:buFont typeface="Noto Sans Symbols"/>
              <a:buNone/>
            </a:pPr>
            <a:r>
              <a:rPr lang="en-US" sz="2800">
                <a:latin typeface="Times New Roman"/>
                <a:ea typeface="Times New Roman"/>
                <a:cs typeface="Times New Roman"/>
                <a:sym typeface="Times New Roman"/>
              </a:rPr>
              <a:t> </a:t>
            </a:r>
            <a:endParaRPr/>
          </a:p>
        </p:txBody>
      </p:sp>
      <p:sp>
        <p:nvSpPr>
          <p:cNvPr id="540" name="Google Shape;540;p5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41" name="Google Shape;541;p5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542" name="Google Shape;542;p55"/>
          <p:cNvPicPr preferRelativeResize="0"/>
          <p:nvPr/>
        </p:nvPicPr>
        <p:blipFill rotWithShape="1">
          <a:blip r:embed="rId3">
            <a:alphaModFix/>
          </a:blip>
          <a:srcRect b="0" l="0" r="0" t="0"/>
          <a:stretch/>
        </p:blipFill>
        <p:spPr>
          <a:xfrm>
            <a:off x="1371600" y="2981739"/>
            <a:ext cx="6021388" cy="533400"/>
          </a:xfrm>
          <a:prstGeom prst="rect">
            <a:avLst/>
          </a:prstGeom>
          <a:solidFill>
            <a:srgbClr val="DFF5FD"/>
          </a:solid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ARIMA models for time series data</a:t>
            </a:r>
            <a:endParaRPr sz="4000"/>
          </a:p>
        </p:txBody>
      </p:sp>
      <p:sp>
        <p:nvSpPr>
          <p:cNvPr id="548" name="Google Shape;548;p56"/>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800"/>
              <a:buChar char="•"/>
            </a:pPr>
            <a:r>
              <a:rPr lang="en-US">
                <a:latin typeface="Times New Roman"/>
                <a:ea typeface="Times New Roman"/>
                <a:cs typeface="Times New Roman"/>
                <a:sym typeface="Times New Roman"/>
              </a:rPr>
              <a:t>Autoregressive (AR) models can be coupled with moving average (MA) models to form a general and useful class of time series models called </a:t>
            </a:r>
            <a:r>
              <a:rPr i="1" lang="en-US">
                <a:solidFill>
                  <a:srgbClr val="C00000"/>
                </a:solidFill>
                <a:latin typeface="Times New Roman"/>
                <a:ea typeface="Times New Roman"/>
                <a:cs typeface="Times New Roman"/>
                <a:sym typeface="Times New Roman"/>
              </a:rPr>
              <a:t>Autoregressive Moving Average </a:t>
            </a:r>
            <a:r>
              <a:rPr i="1" lang="en-US">
                <a:latin typeface="Times New Roman"/>
                <a:ea typeface="Times New Roman"/>
                <a:cs typeface="Times New Roman"/>
                <a:sym typeface="Times New Roman"/>
              </a:rPr>
              <a:t>(ARMA)</a:t>
            </a:r>
            <a:r>
              <a:rPr lang="en-US">
                <a:latin typeface="Times New Roman"/>
                <a:ea typeface="Times New Roman"/>
                <a:cs typeface="Times New Roman"/>
                <a:sym typeface="Times New Roman"/>
              </a:rPr>
              <a:t> models. </a:t>
            </a:r>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These can be used when the data are stationary.</a:t>
            </a:r>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This class of models can be extended to non-stationary series by allowing the differencing of the data series.</a:t>
            </a:r>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These are called </a:t>
            </a:r>
            <a:r>
              <a:rPr i="1" lang="en-US">
                <a:solidFill>
                  <a:srgbClr val="C00000"/>
                </a:solidFill>
                <a:latin typeface="Times New Roman"/>
                <a:ea typeface="Times New Roman"/>
                <a:cs typeface="Times New Roman"/>
                <a:sym typeface="Times New Roman"/>
              </a:rPr>
              <a:t>Autoregressive Integrated Moving Average </a:t>
            </a:r>
            <a:r>
              <a:rPr i="1" lang="en-US">
                <a:latin typeface="Times New Roman"/>
                <a:ea typeface="Times New Roman"/>
                <a:cs typeface="Times New Roman"/>
                <a:sym typeface="Times New Roman"/>
              </a:rPr>
              <a:t>(ARIMA)</a:t>
            </a:r>
            <a:r>
              <a:rPr lang="en-US">
                <a:latin typeface="Times New Roman"/>
                <a:ea typeface="Times New Roman"/>
                <a:cs typeface="Times New Roman"/>
                <a:sym typeface="Times New Roman"/>
              </a:rPr>
              <a:t> models.</a:t>
            </a:r>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There are a large variety of ARIMA models.</a:t>
            </a:r>
            <a:endParaRPr/>
          </a:p>
          <a:p>
            <a:pPr indent="-165100" lvl="0" marL="342900" rtl="0" algn="l">
              <a:spcBef>
                <a:spcPts val="560"/>
              </a:spcBef>
              <a:spcAft>
                <a:spcPts val="0"/>
              </a:spcAft>
              <a:buClr>
                <a:srgbClr val="002060"/>
              </a:buClr>
              <a:buSzPts val="2800"/>
              <a:buNone/>
            </a:pPr>
            <a:r>
              <a:t/>
            </a:r>
            <a:endParaRPr>
              <a:latin typeface="Times New Roman"/>
              <a:ea typeface="Times New Roman"/>
              <a:cs typeface="Times New Roman"/>
              <a:sym typeface="Times New Roman"/>
            </a:endParaRPr>
          </a:p>
        </p:txBody>
      </p:sp>
      <p:sp>
        <p:nvSpPr>
          <p:cNvPr id="549" name="Google Shape;549;p5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50" name="Google Shape;550;p5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ARIMA models for time series data</a:t>
            </a:r>
            <a:endParaRPr sz="4000"/>
          </a:p>
        </p:txBody>
      </p:sp>
      <p:sp>
        <p:nvSpPr>
          <p:cNvPr id="556" name="Google Shape;556;p57"/>
          <p:cNvSpPr txBox="1"/>
          <p:nvPr>
            <p:ph idx="1" type="body"/>
          </p:nvPr>
        </p:nvSpPr>
        <p:spPr>
          <a:xfrm>
            <a:off x="457200" y="1600200"/>
            <a:ext cx="7239000" cy="4800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general non-seasonal model is known as      ARIMA (p, d, q):</a:t>
            </a:r>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p is the number of autoregressive terms.</a:t>
            </a:r>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d is the number of differences.</a:t>
            </a:r>
            <a:endParaRPr/>
          </a:p>
          <a:p>
            <a:pPr indent="-285750" lvl="1" marL="64008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q is the number of moving average terms.</a:t>
            </a:r>
            <a:endParaRPr/>
          </a:p>
          <a:p>
            <a:pPr indent="0" lvl="1" marL="411480" rtl="0" algn="l">
              <a:spcBef>
                <a:spcPts val="480"/>
              </a:spcBef>
              <a:spcAft>
                <a:spcPts val="0"/>
              </a:spcAft>
              <a:buClr>
                <a:srgbClr val="FF0000"/>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A white noise model is classified as ARIMA (0, 0, 0)</a:t>
            </a:r>
            <a:endParaRPr/>
          </a:p>
          <a:p>
            <a:pPr indent="-285750" lvl="1" marL="64008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No AR part since y</a:t>
            </a:r>
            <a:r>
              <a:rPr baseline="-25000" lang="en-US">
                <a:latin typeface="Times New Roman"/>
                <a:ea typeface="Times New Roman"/>
                <a:cs typeface="Times New Roman"/>
                <a:sym typeface="Times New Roman"/>
              </a:rPr>
              <a:t>t </a:t>
            </a:r>
            <a:r>
              <a:rPr lang="en-US">
                <a:latin typeface="Times New Roman"/>
                <a:ea typeface="Times New Roman"/>
                <a:cs typeface="Times New Roman"/>
                <a:sym typeface="Times New Roman"/>
              </a:rPr>
              <a:t>does not depend on y</a:t>
            </a:r>
            <a:r>
              <a:rPr baseline="-25000" lang="en-US">
                <a:latin typeface="Times New Roman"/>
                <a:ea typeface="Times New Roman"/>
                <a:cs typeface="Times New Roman"/>
                <a:sym typeface="Times New Roman"/>
              </a:rPr>
              <a:t>t-1</a:t>
            </a:r>
            <a:endParaRPr>
              <a:latin typeface="Times New Roman"/>
              <a:ea typeface="Times New Roman"/>
              <a:cs typeface="Times New Roman"/>
              <a:sym typeface="Times New Roman"/>
            </a:endParaRPr>
          </a:p>
          <a:p>
            <a:pPr indent="-285750" lvl="1" marL="64008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There is no differencing involved.</a:t>
            </a:r>
            <a:endParaRPr/>
          </a:p>
          <a:p>
            <a:pPr indent="-285750" lvl="1" marL="64008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No MA part since y</a:t>
            </a:r>
            <a:r>
              <a:rPr baseline="-25000"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 does not depend on e</a:t>
            </a:r>
            <a:r>
              <a:rPr baseline="-25000" lang="en-US">
                <a:latin typeface="Times New Roman"/>
                <a:ea typeface="Times New Roman"/>
                <a:cs typeface="Times New Roman"/>
                <a:sym typeface="Times New Roman"/>
              </a:rPr>
              <a:t>t-1</a:t>
            </a:r>
            <a:endParaRPr>
              <a:latin typeface="Times New Roman"/>
              <a:ea typeface="Times New Roman"/>
              <a:cs typeface="Times New Roman"/>
              <a:sym typeface="Times New Roman"/>
            </a:endParaRPr>
          </a:p>
          <a:p>
            <a:pPr indent="0" lvl="1" marL="411480" rtl="0" algn="l">
              <a:spcBef>
                <a:spcPts val="480"/>
              </a:spcBef>
              <a:spcAft>
                <a:spcPts val="0"/>
              </a:spcAft>
              <a:buClr>
                <a:srgbClr val="FF0000"/>
              </a:buClr>
              <a:buSzPts val="2400"/>
              <a:buFont typeface="Arial"/>
              <a:buNone/>
            </a:pPr>
            <a:r>
              <a:t/>
            </a:r>
            <a:endParaRPr sz="2400">
              <a:latin typeface="Times New Roman"/>
              <a:ea typeface="Times New Roman"/>
              <a:cs typeface="Times New Roman"/>
              <a:sym typeface="Times New Roman"/>
            </a:endParaRPr>
          </a:p>
        </p:txBody>
      </p:sp>
      <p:sp>
        <p:nvSpPr>
          <p:cNvPr id="557" name="Google Shape;557;p5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58" name="Google Shape;558;p5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ARIMA models for time series data</a:t>
            </a:r>
            <a:endParaRPr sz="4000"/>
          </a:p>
        </p:txBody>
      </p:sp>
      <p:sp>
        <p:nvSpPr>
          <p:cNvPr id="564" name="Google Shape;564;p58"/>
          <p:cNvSpPr txBox="1"/>
          <p:nvPr>
            <p:ph idx="1" type="body"/>
          </p:nvPr>
        </p:nvSpPr>
        <p:spPr>
          <a:xfrm>
            <a:off x="300682" y="1371676"/>
            <a:ext cx="8542636" cy="5349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latin typeface="Times New Roman"/>
                <a:ea typeface="Times New Roman"/>
                <a:cs typeface="Times New Roman"/>
                <a:sym typeface="Times New Roman"/>
              </a:rPr>
              <a:t>A random walk model is classified as ARIMA (0, 1, 0)</a:t>
            </a:r>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There is no AR part.</a:t>
            </a:r>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There is no MA part.</a:t>
            </a:r>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There is one difference.</a:t>
            </a:r>
            <a:endParaRPr/>
          </a:p>
          <a:p>
            <a:pPr indent="-133350" lvl="1" marL="74295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Note that if any of p, d, or q are equal to zero, the model can be written in a shorthand notation by dropping the unused part.</a:t>
            </a:r>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Example</a:t>
            </a:r>
            <a:endParaRPr/>
          </a:p>
          <a:p>
            <a:pPr indent="-228600" lvl="2" marL="1143000" rtl="0" algn="l">
              <a:spcBef>
                <a:spcPts val="480"/>
              </a:spcBef>
              <a:spcAft>
                <a:spcPts val="0"/>
              </a:spcAft>
              <a:buClr>
                <a:srgbClr val="002060"/>
              </a:buClr>
              <a:buSzPts val="2400"/>
              <a:buChar char="•"/>
            </a:pPr>
            <a:r>
              <a:rPr lang="en-US">
                <a:latin typeface="Times New Roman"/>
                <a:ea typeface="Times New Roman"/>
                <a:cs typeface="Times New Roman"/>
                <a:sym typeface="Times New Roman"/>
              </a:rPr>
              <a:t>ARIMA(2, 0, 0) = AR(2)</a:t>
            </a:r>
            <a:endParaRPr/>
          </a:p>
          <a:p>
            <a:pPr indent="-228600" lvl="2" marL="1143000" rtl="0" algn="l">
              <a:spcBef>
                <a:spcPts val="480"/>
              </a:spcBef>
              <a:spcAft>
                <a:spcPts val="0"/>
              </a:spcAft>
              <a:buClr>
                <a:srgbClr val="002060"/>
              </a:buClr>
              <a:buSzPts val="2400"/>
              <a:buChar char="•"/>
            </a:pPr>
            <a:r>
              <a:rPr lang="en-US">
                <a:latin typeface="Times New Roman"/>
                <a:ea typeface="Times New Roman"/>
                <a:cs typeface="Times New Roman"/>
                <a:sym typeface="Times New Roman"/>
              </a:rPr>
              <a:t>ARIMA (1, 0, 1) = ARMA(1, 1)</a:t>
            </a:r>
            <a:endParaRPr/>
          </a:p>
          <a:p>
            <a:pPr indent="-133350" lvl="1" marL="74295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p:txBody>
      </p:sp>
      <p:sp>
        <p:nvSpPr>
          <p:cNvPr id="565" name="Google Shape;565;p5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66" name="Google Shape;566;p5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448966" y="340127"/>
            <a:ext cx="8246070" cy="101803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An autoregressive model of order one AR(1)</a:t>
            </a:r>
            <a:endParaRPr/>
          </a:p>
        </p:txBody>
      </p:sp>
      <p:sp>
        <p:nvSpPr>
          <p:cNvPr id="572" name="Google Shape;572;p5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sz="3200">
                <a:latin typeface="Times New Roman"/>
                <a:ea typeface="Times New Roman"/>
                <a:cs typeface="Times New Roman"/>
                <a:sym typeface="Times New Roman"/>
              </a:rPr>
              <a:t>The basic form of an ARIMA (1, 0, 0) or AR(1) is:</a:t>
            </a:r>
            <a:endParaRPr/>
          </a:p>
          <a:p>
            <a:pPr indent="-285750" lvl="1" marL="742950" rtl="0" algn="l">
              <a:spcBef>
                <a:spcPts val="640"/>
              </a:spcBef>
              <a:spcAft>
                <a:spcPts val="0"/>
              </a:spcAft>
              <a:buClr>
                <a:srgbClr val="FF0000"/>
              </a:buClr>
              <a:buSzPts val="3200"/>
              <a:buFont typeface="Noto Sans Symbols"/>
              <a:buNone/>
            </a:pPr>
            <a:r>
              <a:t/>
            </a:r>
            <a:endParaRPr sz="3200">
              <a:latin typeface="Times New Roman"/>
              <a:ea typeface="Times New Roman"/>
              <a:cs typeface="Times New Roman"/>
              <a:sym typeface="Times New Roman"/>
            </a:endParaRPr>
          </a:p>
          <a:p>
            <a:pPr indent="-285750" lvl="1" marL="742950" rtl="0" algn="l">
              <a:spcBef>
                <a:spcPts val="640"/>
              </a:spcBef>
              <a:spcAft>
                <a:spcPts val="0"/>
              </a:spcAft>
              <a:buClr>
                <a:srgbClr val="FF0000"/>
              </a:buClr>
              <a:buSzPts val="3200"/>
              <a:buFont typeface="Noto Sans Symbols"/>
              <a:buNone/>
            </a:pPr>
            <a:r>
              <a:t/>
            </a:r>
            <a:endParaRPr sz="3200">
              <a:latin typeface="Times New Roman"/>
              <a:ea typeface="Times New Roman"/>
              <a:cs typeface="Times New Roman"/>
              <a:sym typeface="Times New Roman"/>
            </a:endParaRPr>
          </a:p>
          <a:p>
            <a:pPr indent="-82550" lvl="1" marL="742950" rtl="0" algn="l">
              <a:spcBef>
                <a:spcPts val="640"/>
              </a:spcBef>
              <a:spcAft>
                <a:spcPts val="0"/>
              </a:spcAft>
              <a:buClr>
                <a:srgbClr val="FF0000"/>
              </a:buClr>
              <a:buSzPts val="3200"/>
              <a:buNone/>
            </a:pPr>
            <a:r>
              <a:t/>
            </a:r>
            <a:endParaRPr sz="3200">
              <a:latin typeface="Times New Roman"/>
              <a:ea typeface="Times New Roman"/>
              <a:cs typeface="Times New Roman"/>
              <a:sym typeface="Times New Roman"/>
            </a:endParaRPr>
          </a:p>
          <a:p>
            <a:pPr indent="-285750" lvl="1" marL="742950" rtl="0" algn="l">
              <a:spcBef>
                <a:spcPts val="640"/>
              </a:spcBef>
              <a:spcAft>
                <a:spcPts val="0"/>
              </a:spcAft>
              <a:buClr>
                <a:srgbClr val="FF0000"/>
              </a:buClr>
              <a:buSzPts val="3200"/>
              <a:buChar char="–"/>
            </a:pPr>
            <a:r>
              <a:rPr lang="en-US" sz="3200">
                <a:latin typeface="Times New Roman"/>
                <a:ea typeface="Times New Roman"/>
                <a:cs typeface="Times New Roman"/>
                <a:sym typeface="Times New Roman"/>
              </a:rPr>
              <a:t>Observation y</a:t>
            </a:r>
            <a:r>
              <a:rPr baseline="-25000" lang="en-US" sz="3200">
                <a:latin typeface="Times New Roman"/>
                <a:ea typeface="Times New Roman"/>
                <a:cs typeface="Times New Roman"/>
                <a:sym typeface="Times New Roman"/>
              </a:rPr>
              <a:t>t</a:t>
            </a:r>
            <a:r>
              <a:rPr lang="en-US" sz="3200">
                <a:latin typeface="Times New Roman"/>
                <a:ea typeface="Times New Roman"/>
                <a:cs typeface="Times New Roman"/>
                <a:sym typeface="Times New Roman"/>
              </a:rPr>
              <a:t> depends on y </a:t>
            </a:r>
            <a:r>
              <a:rPr baseline="-25000" lang="en-US" sz="3200">
                <a:latin typeface="Times New Roman"/>
                <a:ea typeface="Times New Roman"/>
                <a:cs typeface="Times New Roman"/>
                <a:sym typeface="Times New Roman"/>
              </a:rPr>
              <a:t>t-1</a:t>
            </a:r>
            <a:endParaRPr sz="3200">
              <a:latin typeface="Times New Roman"/>
              <a:ea typeface="Times New Roman"/>
              <a:cs typeface="Times New Roman"/>
              <a:sym typeface="Times New Roman"/>
            </a:endParaRPr>
          </a:p>
          <a:p>
            <a:pPr indent="-285750" lvl="1" marL="742950" rtl="0" algn="l">
              <a:spcBef>
                <a:spcPts val="640"/>
              </a:spcBef>
              <a:spcAft>
                <a:spcPts val="0"/>
              </a:spcAft>
              <a:buClr>
                <a:srgbClr val="FF0000"/>
              </a:buClr>
              <a:buSzPts val="3200"/>
              <a:buChar char="–"/>
            </a:pPr>
            <a:r>
              <a:rPr lang="en-US" sz="3200">
                <a:latin typeface="Times New Roman"/>
                <a:ea typeface="Times New Roman"/>
                <a:cs typeface="Times New Roman"/>
                <a:sym typeface="Times New Roman"/>
              </a:rPr>
              <a:t>The value of autoregressive coefficient φ</a:t>
            </a:r>
            <a:r>
              <a:rPr baseline="-25000" lang="en-US" sz="3200">
                <a:latin typeface="Times New Roman"/>
                <a:ea typeface="Times New Roman"/>
                <a:cs typeface="Times New Roman"/>
                <a:sym typeface="Times New Roman"/>
              </a:rPr>
              <a:t>1</a:t>
            </a:r>
            <a:r>
              <a:rPr lang="en-US" sz="3200">
                <a:latin typeface="Times New Roman"/>
                <a:ea typeface="Times New Roman"/>
                <a:cs typeface="Times New Roman"/>
                <a:sym typeface="Times New Roman"/>
              </a:rPr>
              <a:t> is between –1 and 1.</a:t>
            </a:r>
            <a:endParaRPr/>
          </a:p>
          <a:p>
            <a:pPr indent="-88900" lvl="0" marL="342900" rtl="0" algn="l">
              <a:spcBef>
                <a:spcPts val="800"/>
              </a:spcBef>
              <a:spcAft>
                <a:spcPts val="0"/>
              </a:spcAft>
              <a:buClr>
                <a:srgbClr val="002060"/>
              </a:buClr>
              <a:buSzPts val="4000"/>
              <a:buNone/>
            </a:pPr>
            <a:r>
              <a:t/>
            </a:r>
            <a:endParaRPr sz="4000">
              <a:latin typeface="Times New Roman"/>
              <a:ea typeface="Times New Roman"/>
              <a:cs typeface="Times New Roman"/>
              <a:sym typeface="Times New Roman"/>
            </a:endParaRPr>
          </a:p>
        </p:txBody>
      </p:sp>
      <p:sp>
        <p:nvSpPr>
          <p:cNvPr id="573" name="Google Shape;573;p5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74" name="Google Shape;574;p5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575" name="Google Shape;575;p59"/>
          <p:cNvPicPr preferRelativeResize="0"/>
          <p:nvPr/>
        </p:nvPicPr>
        <p:blipFill rotWithShape="1">
          <a:blip r:embed="rId3">
            <a:alphaModFix/>
          </a:blip>
          <a:srcRect b="0" l="0" r="0" t="0"/>
          <a:stretch/>
        </p:blipFill>
        <p:spPr>
          <a:xfrm>
            <a:off x="2113682" y="3048000"/>
            <a:ext cx="4916636" cy="1019175"/>
          </a:xfrm>
          <a:prstGeom prst="rect">
            <a:avLst/>
          </a:prstGeom>
          <a:solidFill>
            <a:srgbClr val="DFF5FD"/>
          </a:solid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0000"/>
              </a:buClr>
              <a:buSzPts val="3600"/>
              <a:buFont typeface="Times New Roman"/>
              <a:buNone/>
            </a:pPr>
            <a:r>
              <a:rPr b="1" lang="en-US" sz="3600">
                <a:solidFill>
                  <a:srgbClr val="FF0000"/>
                </a:solidFill>
                <a:latin typeface="Times New Roman"/>
                <a:ea typeface="Times New Roman"/>
                <a:cs typeface="Times New Roman"/>
                <a:sym typeface="Times New Roman"/>
              </a:rPr>
              <a:t>An Autoregressive model of order one</a:t>
            </a:r>
            <a:endParaRPr/>
          </a:p>
        </p:txBody>
      </p:sp>
      <p:sp>
        <p:nvSpPr>
          <p:cNvPr id="581" name="Google Shape;581;p6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002060"/>
              </a:buClr>
              <a:buSzPct val="100000"/>
              <a:buChar char="•"/>
            </a:pPr>
            <a:r>
              <a:rPr lang="en-US" sz="3200">
                <a:latin typeface="Times New Roman"/>
                <a:ea typeface="Times New Roman"/>
                <a:cs typeface="Times New Roman"/>
                <a:sym typeface="Times New Roman"/>
              </a:rPr>
              <a:t>The time plot of an AR(1) model varies with the parameter φ</a:t>
            </a:r>
            <a:r>
              <a:rPr baseline="-25000" lang="en-US" sz="3200">
                <a:latin typeface="Times New Roman"/>
                <a:ea typeface="Times New Roman"/>
                <a:cs typeface="Times New Roman"/>
                <a:sym typeface="Times New Roman"/>
              </a:rPr>
              <a:t>1</a:t>
            </a:r>
            <a:r>
              <a:rPr lang="en-US" sz="3200">
                <a:latin typeface="Times New Roman"/>
                <a:ea typeface="Times New Roman"/>
                <a:cs typeface="Times New Roman"/>
                <a:sym typeface="Times New Roman"/>
              </a:rPr>
              <a:t>:</a:t>
            </a:r>
            <a:endParaRPr/>
          </a:p>
          <a:p>
            <a:pPr indent="-285750" lvl="1" marL="742950" rtl="0" algn="l">
              <a:spcBef>
                <a:spcPts val="518"/>
              </a:spcBef>
              <a:spcAft>
                <a:spcPts val="0"/>
              </a:spcAft>
              <a:buClr>
                <a:srgbClr val="FF0000"/>
              </a:buClr>
              <a:buSzPct val="100000"/>
              <a:buChar char="–"/>
            </a:pPr>
            <a:r>
              <a:rPr lang="en-US">
                <a:latin typeface="Times New Roman"/>
                <a:ea typeface="Times New Roman"/>
                <a:cs typeface="Times New Roman"/>
                <a:sym typeface="Times New Roman"/>
              </a:rPr>
              <a:t>When φ</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0, y</a:t>
            </a:r>
            <a:r>
              <a:rPr baseline="-25000"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 is equivalent to a white noise series.</a:t>
            </a:r>
            <a:endParaRPr/>
          </a:p>
          <a:p>
            <a:pPr indent="-285750" lvl="1" marL="742950" rtl="0" algn="l">
              <a:spcBef>
                <a:spcPts val="518"/>
              </a:spcBef>
              <a:spcAft>
                <a:spcPts val="0"/>
              </a:spcAft>
              <a:buClr>
                <a:srgbClr val="FF0000"/>
              </a:buClr>
              <a:buSzPct val="100000"/>
              <a:buChar char="–"/>
            </a:pPr>
            <a:r>
              <a:rPr lang="en-US">
                <a:latin typeface="Times New Roman"/>
                <a:ea typeface="Times New Roman"/>
                <a:cs typeface="Times New Roman"/>
                <a:sym typeface="Times New Roman"/>
              </a:rPr>
              <a:t>When φ</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1, y</a:t>
            </a:r>
            <a:r>
              <a:rPr baseline="-25000"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 is equivalent to a random walk series</a:t>
            </a:r>
            <a:endParaRPr/>
          </a:p>
          <a:p>
            <a:pPr indent="-285750" lvl="1" marL="742950" rtl="0" algn="l">
              <a:spcBef>
                <a:spcPts val="518"/>
              </a:spcBef>
              <a:spcAft>
                <a:spcPts val="0"/>
              </a:spcAft>
              <a:buClr>
                <a:srgbClr val="FF0000"/>
              </a:buClr>
              <a:buSzPct val="100000"/>
              <a:buChar char="–"/>
            </a:pPr>
            <a:r>
              <a:rPr lang="en-US">
                <a:latin typeface="Times New Roman"/>
                <a:ea typeface="Times New Roman"/>
                <a:cs typeface="Times New Roman"/>
                <a:sym typeface="Times New Roman"/>
              </a:rPr>
              <a:t>For negative values of φ</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the series tends to oscillate between positive and negative values.</a:t>
            </a:r>
            <a:endParaRPr/>
          </a:p>
          <a:p>
            <a:pPr indent="-342900" lvl="0" marL="342900" rtl="0" algn="l">
              <a:spcBef>
                <a:spcPts val="592"/>
              </a:spcBef>
              <a:spcAft>
                <a:spcPts val="0"/>
              </a:spcAft>
              <a:buClr>
                <a:srgbClr val="002060"/>
              </a:buClr>
              <a:buSzPct val="100000"/>
              <a:buChar char="•"/>
            </a:pPr>
            <a:r>
              <a:rPr lang="en-US" sz="3200">
                <a:latin typeface="Times New Roman"/>
                <a:ea typeface="Times New Roman"/>
                <a:cs typeface="Times New Roman"/>
                <a:sym typeface="Times New Roman"/>
              </a:rPr>
              <a:t>The following slides show the time series, ACF and PACF plot for an ARIMA(1, 0, 0) time series data. </a:t>
            </a:r>
            <a:endParaRPr sz="3200">
              <a:latin typeface="Times New Roman"/>
              <a:ea typeface="Times New Roman"/>
              <a:cs typeface="Times New Roman"/>
              <a:sym typeface="Times New Roman"/>
            </a:endParaRPr>
          </a:p>
          <a:p>
            <a:pPr indent="-154940" lvl="0" marL="342900" rtl="0" algn="l">
              <a:spcBef>
                <a:spcPts val="592"/>
              </a:spcBef>
              <a:spcAft>
                <a:spcPts val="0"/>
              </a:spcAft>
              <a:buClr>
                <a:srgbClr val="002060"/>
              </a:buClr>
              <a:buSzPct val="100000"/>
              <a:buNone/>
            </a:pPr>
            <a:r>
              <a:t/>
            </a:r>
            <a:endParaRPr sz="3200"/>
          </a:p>
        </p:txBody>
      </p:sp>
      <p:sp>
        <p:nvSpPr>
          <p:cNvPr id="582" name="Google Shape;582;p6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83" name="Google Shape;583;p6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Times New Roman"/>
              <a:buNone/>
            </a:pPr>
            <a:r>
              <a:rPr lang="en-US" sz="4400">
                <a:latin typeface="Times New Roman"/>
                <a:ea typeface="Times New Roman"/>
                <a:cs typeface="Times New Roman"/>
                <a:sym typeface="Times New Roman"/>
              </a:rPr>
              <a:t>Introduction</a:t>
            </a:r>
            <a:endParaRPr/>
          </a:p>
        </p:txBody>
      </p:sp>
      <p:sp>
        <p:nvSpPr>
          <p:cNvPr id="132" name="Google Shape;132;p7"/>
          <p:cNvSpPr txBox="1"/>
          <p:nvPr>
            <p:ph idx="1" type="body"/>
          </p:nvPr>
        </p:nvSpPr>
        <p:spPr>
          <a:xfrm>
            <a:off x="457200" y="1600200"/>
            <a:ext cx="7620000" cy="2514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lang="en-US" sz="2800">
                <a:latin typeface="Times New Roman"/>
                <a:ea typeface="Times New Roman"/>
                <a:cs typeface="Times New Roman"/>
                <a:sym typeface="Times New Roman"/>
              </a:rPr>
              <a:t>The Box-Jenkins methodology refers to a set of procedures for </a:t>
            </a:r>
            <a:r>
              <a:rPr i="1" lang="en-US" sz="2800">
                <a:latin typeface="Times New Roman"/>
                <a:ea typeface="Times New Roman"/>
                <a:cs typeface="Times New Roman"/>
                <a:sym typeface="Times New Roman"/>
              </a:rPr>
              <a:t>identifying</a:t>
            </a:r>
            <a:r>
              <a:rPr lang="en-US" sz="2800">
                <a:latin typeface="Times New Roman"/>
                <a:ea typeface="Times New Roman"/>
                <a:cs typeface="Times New Roman"/>
                <a:sym typeface="Times New Roman"/>
              </a:rPr>
              <a:t>, </a:t>
            </a:r>
            <a:r>
              <a:rPr i="1" lang="en-US" sz="2800">
                <a:latin typeface="Times New Roman"/>
                <a:ea typeface="Times New Roman"/>
                <a:cs typeface="Times New Roman"/>
                <a:sym typeface="Times New Roman"/>
              </a:rPr>
              <a:t>fitting</a:t>
            </a:r>
            <a:r>
              <a:rPr lang="en-US" sz="2800">
                <a:latin typeface="Times New Roman"/>
                <a:ea typeface="Times New Roman"/>
                <a:cs typeface="Times New Roman"/>
                <a:sym typeface="Times New Roman"/>
              </a:rPr>
              <a:t>, and </a:t>
            </a:r>
            <a:r>
              <a:rPr i="1" lang="en-US" sz="2800">
                <a:latin typeface="Times New Roman"/>
                <a:ea typeface="Times New Roman"/>
                <a:cs typeface="Times New Roman"/>
                <a:sym typeface="Times New Roman"/>
              </a:rPr>
              <a:t>checking</a:t>
            </a:r>
            <a:r>
              <a:rPr lang="en-US" sz="2800">
                <a:latin typeface="Times New Roman"/>
                <a:ea typeface="Times New Roman"/>
                <a:cs typeface="Times New Roman"/>
                <a:sym typeface="Times New Roman"/>
              </a:rPr>
              <a:t> ARIMA models with time series data. Forecasts follow directly from the form of fitted model. </a:t>
            </a:r>
            <a:endParaRPr/>
          </a:p>
          <a:p>
            <a:pPr indent="-342900" lvl="0" marL="342900" rtl="0" algn="l">
              <a:spcBef>
                <a:spcPts val="518"/>
              </a:spcBef>
              <a:spcAft>
                <a:spcPts val="0"/>
              </a:spcAft>
              <a:buClr>
                <a:srgbClr val="002060"/>
              </a:buClr>
              <a:buSzPct val="100000"/>
              <a:buChar char="•"/>
            </a:pPr>
            <a:r>
              <a:rPr lang="en-US" sz="2800">
                <a:latin typeface="Times New Roman"/>
                <a:ea typeface="Times New Roman"/>
                <a:cs typeface="Times New Roman"/>
                <a:sym typeface="Times New Roman"/>
              </a:rPr>
              <a:t>The basis of BOX-Jenkins approach to modeling time series consists of three phases:</a:t>
            </a:r>
            <a:endParaRPr/>
          </a:p>
        </p:txBody>
      </p:sp>
      <p:sp>
        <p:nvSpPr>
          <p:cNvPr id="133" name="Google Shape;133;p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134" name="Google Shape;134;p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pSp>
        <p:nvGrpSpPr>
          <p:cNvPr id="135" name="Google Shape;135;p7"/>
          <p:cNvGrpSpPr/>
          <p:nvPr/>
        </p:nvGrpSpPr>
        <p:grpSpPr>
          <a:xfrm>
            <a:off x="920427" y="4476030"/>
            <a:ext cx="6845945" cy="1080938"/>
            <a:chOff x="6027" y="208830"/>
            <a:chExt cx="6845945" cy="1080938"/>
          </a:xfrm>
        </p:grpSpPr>
        <p:sp>
          <p:nvSpPr>
            <p:cNvPr id="136" name="Google Shape;136;p7"/>
            <p:cNvSpPr/>
            <p:nvPr/>
          </p:nvSpPr>
          <p:spPr>
            <a:xfrm>
              <a:off x="6027" y="208830"/>
              <a:ext cx="1801564" cy="1080938"/>
            </a:xfrm>
            <a:prstGeom prst="roundRect">
              <a:avLst>
                <a:gd fmla="val 10000" name="adj"/>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nvSpPr>
          <p:spPr>
            <a:xfrm>
              <a:off x="37687" y="240490"/>
              <a:ext cx="1738244" cy="10176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imes New Roman"/>
                <a:buNone/>
              </a:pPr>
              <a:r>
                <a:rPr lang="en-US" sz="2200">
                  <a:solidFill>
                    <a:schemeClr val="lt1"/>
                  </a:solidFill>
                  <a:latin typeface="Times New Roman"/>
                  <a:ea typeface="Times New Roman"/>
                  <a:cs typeface="Times New Roman"/>
                  <a:sym typeface="Times New Roman"/>
                </a:rPr>
                <a:t>Identification</a:t>
              </a:r>
              <a:endParaRPr sz="2200">
                <a:solidFill>
                  <a:schemeClr val="lt1"/>
                </a:solidFill>
                <a:latin typeface="Times New Roman"/>
                <a:ea typeface="Times New Roman"/>
                <a:cs typeface="Times New Roman"/>
                <a:sym typeface="Times New Roman"/>
              </a:endParaRPr>
            </a:p>
          </p:txBody>
        </p:sp>
        <p:sp>
          <p:nvSpPr>
            <p:cNvPr id="138" name="Google Shape;138;p7"/>
            <p:cNvSpPr/>
            <p:nvPr/>
          </p:nvSpPr>
          <p:spPr>
            <a:xfrm>
              <a:off x="1987748" y="525906"/>
              <a:ext cx="381931" cy="446787"/>
            </a:xfrm>
            <a:prstGeom prst="rightArrow">
              <a:avLst>
                <a:gd fmla="val 60000" name="adj1"/>
                <a:gd fmla="val 50000" name="adj2"/>
              </a:avLst>
            </a:prstGeom>
            <a:solidFill>
              <a:srgbClr val="B1C0D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txBox="1"/>
            <p:nvPr/>
          </p:nvSpPr>
          <p:spPr>
            <a:xfrm>
              <a:off x="1987748" y="615263"/>
              <a:ext cx="267352" cy="2680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140" name="Google Shape;140;p7"/>
            <p:cNvSpPr/>
            <p:nvPr/>
          </p:nvSpPr>
          <p:spPr>
            <a:xfrm>
              <a:off x="2528217" y="208830"/>
              <a:ext cx="1801564" cy="1080938"/>
            </a:xfrm>
            <a:prstGeom prst="roundRect">
              <a:avLst>
                <a:gd fmla="val 10000" name="adj"/>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txBox="1"/>
            <p:nvPr/>
          </p:nvSpPr>
          <p:spPr>
            <a:xfrm>
              <a:off x="2559877" y="240490"/>
              <a:ext cx="1738244" cy="10176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imes New Roman"/>
                <a:buNone/>
              </a:pPr>
              <a:r>
                <a:rPr lang="en-US" sz="2200">
                  <a:solidFill>
                    <a:schemeClr val="lt1"/>
                  </a:solidFill>
                  <a:latin typeface="Times New Roman"/>
                  <a:ea typeface="Times New Roman"/>
                  <a:cs typeface="Times New Roman"/>
                  <a:sym typeface="Times New Roman"/>
                </a:rPr>
                <a:t>Estimation and testing</a:t>
              </a:r>
              <a:endParaRPr/>
            </a:p>
          </p:txBody>
        </p:sp>
        <p:sp>
          <p:nvSpPr>
            <p:cNvPr id="142" name="Google Shape;142;p7"/>
            <p:cNvSpPr/>
            <p:nvPr/>
          </p:nvSpPr>
          <p:spPr>
            <a:xfrm>
              <a:off x="4509938" y="525906"/>
              <a:ext cx="381931" cy="446787"/>
            </a:xfrm>
            <a:prstGeom prst="rightArrow">
              <a:avLst>
                <a:gd fmla="val 60000" name="adj1"/>
                <a:gd fmla="val 50000" name="adj2"/>
              </a:avLst>
            </a:prstGeom>
            <a:solidFill>
              <a:srgbClr val="B1C0D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txBox="1"/>
            <p:nvPr/>
          </p:nvSpPr>
          <p:spPr>
            <a:xfrm>
              <a:off x="4509938" y="615263"/>
              <a:ext cx="267352" cy="2680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144" name="Google Shape;144;p7"/>
            <p:cNvSpPr/>
            <p:nvPr/>
          </p:nvSpPr>
          <p:spPr>
            <a:xfrm>
              <a:off x="5050408" y="208830"/>
              <a:ext cx="1801564" cy="1080938"/>
            </a:xfrm>
            <a:prstGeom prst="roundRect">
              <a:avLst>
                <a:gd fmla="val 10000" name="adj"/>
              </a:avLst>
            </a:prstGeom>
            <a:solidFill>
              <a:schemeClr val="lt1"/>
            </a:solidFill>
            <a:ln cap="flat" cmpd="sng" w="38100">
              <a:solidFill>
                <a:srgbClr val="4674A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txBox="1"/>
            <p:nvPr/>
          </p:nvSpPr>
          <p:spPr>
            <a:xfrm>
              <a:off x="5082068" y="240490"/>
              <a:ext cx="1738244" cy="1017618"/>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imes New Roman"/>
                <a:buNone/>
              </a:pPr>
              <a:r>
                <a:rPr lang="en-US" sz="2200">
                  <a:solidFill>
                    <a:schemeClr val="lt1"/>
                  </a:solidFill>
                  <a:latin typeface="Times New Roman"/>
                  <a:ea typeface="Times New Roman"/>
                  <a:cs typeface="Times New Roman"/>
                  <a:sym typeface="Times New Roman"/>
                </a:rPr>
                <a:t>Application</a:t>
              </a:r>
              <a:endParaRPr sz="2200">
                <a:solidFill>
                  <a:schemeClr val="lt1"/>
                </a:solidFill>
                <a:latin typeface="Calibri"/>
                <a:ea typeface="Calibri"/>
                <a:cs typeface="Calibri"/>
                <a:sym typeface="Calibri"/>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An autoregressive model of order one</a:t>
            </a:r>
            <a:endParaRPr/>
          </a:p>
        </p:txBody>
      </p:sp>
      <p:graphicFrame>
        <p:nvGraphicFramePr>
          <p:cNvPr id="589" name="Google Shape;589;p61"/>
          <p:cNvGraphicFramePr/>
          <p:nvPr/>
        </p:nvGraphicFramePr>
        <p:xfrm>
          <a:off x="552450" y="1528763"/>
          <a:ext cx="7219950" cy="4802187"/>
        </p:xfrm>
        <a:graphic>
          <a:graphicData uri="http://schemas.openxmlformats.org/presentationml/2006/ole">
            <mc:AlternateContent>
              <mc:Choice Requires="v">
                <p:oleObj r:id="rId4" imgH="4802187" imgW="7219950" progId="MtbGraph.Document" spid="_x0000_s1">
                  <p:embed/>
                </p:oleObj>
              </mc:Choice>
              <mc:Fallback>
                <p:oleObj r:id="rId5" imgH="4802187" imgW="7219950" progId="MtbGraph.Document">
                  <p:embed/>
                  <p:pic>
                    <p:nvPicPr>
                      <p:cNvPr id="589" name="Google Shape;589;p61"/>
                      <p:cNvPicPr preferRelativeResize="0"/>
                      <p:nvPr/>
                    </p:nvPicPr>
                    <p:blipFill rotWithShape="1">
                      <a:blip r:embed="rId6">
                        <a:alphaModFix/>
                      </a:blip>
                      <a:srcRect b="0" l="0" r="0" t="0"/>
                      <a:stretch/>
                    </p:blipFill>
                    <p:spPr>
                      <a:xfrm>
                        <a:off x="552450" y="1528763"/>
                        <a:ext cx="7219950" cy="4802187"/>
                      </a:xfrm>
                      <a:prstGeom prst="rect">
                        <a:avLst/>
                      </a:prstGeom>
                      <a:noFill/>
                      <a:ln>
                        <a:noFill/>
                      </a:ln>
                    </p:spPr>
                  </p:pic>
                </p:oleObj>
              </mc:Fallback>
            </mc:AlternateContent>
          </a:graphicData>
        </a:graphic>
      </p:graphicFrame>
      <p:sp>
        <p:nvSpPr>
          <p:cNvPr id="590" name="Google Shape;590;p6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91" name="Google Shape;591;p6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An autoregressive model of order one</a:t>
            </a:r>
            <a:endParaRPr/>
          </a:p>
        </p:txBody>
      </p:sp>
      <p:graphicFrame>
        <p:nvGraphicFramePr>
          <p:cNvPr id="597" name="Google Shape;597;p62"/>
          <p:cNvGraphicFramePr/>
          <p:nvPr/>
        </p:nvGraphicFramePr>
        <p:xfrm>
          <a:off x="609600" y="1566863"/>
          <a:ext cx="7029450" cy="4675187"/>
        </p:xfrm>
        <a:graphic>
          <a:graphicData uri="http://schemas.openxmlformats.org/presentationml/2006/ole">
            <mc:AlternateContent>
              <mc:Choice Requires="v">
                <p:oleObj r:id="rId4" imgH="4675187" imgW="7029450" progId="MtbGraph.Document" spid="_x0000_s1">
                  <p:embed/>
                </p:oleObj>
              </mc:Choice>
              <mc:Fallback>
                <p:oleObj r:id="rId5" imgH="4675187" imgW="7029450" progId="MtbGraph.Document">
                  <p:embed/>
                  <p:pic>
                    <p:nvPicPr>
                      <p:cNvPr id="597" name="Google Shape;597;p62"/>
                      <p:cNvPicPr preferRelativeResize="0"/>
                      <p:nvPr/>
                    </p:nvPicPr>
                    <p:blipFill rotWithShape="1">
                      <a:blip r:embed="rId6">
                        <a:alphaModFix/>
                      </a:blip>
                      <a:srcRect b="0" l="0" r="0" t="0"/>
                      <a:stretch/>
                    </p:blipFill>
                    <p:spPr>
                      <a:xfrm>
                        <a:off x="609600" y="1566863"/>
                        <a:ext cx="7029450" cy="4675187"/>
                      </a:xfrm>
                      <a:prstGeom prst="rect">
                        <a:avLst/>
                      </a:prstGeom>
                      <a:noFill/>
                      <a:ln>
                        <a:noFill/>
                      </a:ln>
                    </p:spPr>
                  </p:pic>
                </p:oleObj>
              </mc:Fallback>
            </mc:AlternateContent>
          </a:graphicData>
        </a:graphic>
      </p:graphicFrame>
      <p:sp>
        <p:nvSpPr>
          <p:cNvPr id="598" name="Google Shape;598;p6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599" name="Google Shape;599;p6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3"/>
          <p:cNvSpPr txBox="1"/>
          <p:nvPr>
            <p:ph type="title"/>
          </p:nvPr>
        </p:nvSpPr>
        <p:spPr>
          <a:xfrm>
            <a:off x="457200" y="152400"/>
            <a:ext cx="76200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An autoregressive model of order one</a:t>
            </a:r>
            <a:endParaRPr/>
          </a:p>
        </p:txBody>
      </p:sp>
      <p:graphicFrame>
        <p:nvGraphicFramePr>
          <p:cNvPr id="605" name="Google Shape;605;p63"/>
          <p:cNvGraphicFramePr/>
          <p:nvPr/>
        </p:nvGraphicFramePr>
        <p:xfrm>
          <a:off x="1565275" y="1524000"/>
          <a:ext cx="5156200" cy="3429000"/>
        </p:xfrm>
        <a:graphic>
          <a:graphicData uri="http://schemas.openxmlformats.org/presentationml/2006/ole">
            <mc:AlternateContent>
              <mc:Choice Requires="v">
                <p:oleObj r:id="rId4" imgH="3429000" imgW="5156200" progId="MtbGraph.Document" spid="_x0000_s1">
                  <p:embed/>
                </p:oleObj>
              </mc:Choice>
              <mc:Fallback>
                <p:oleObj r:id="rId5" imgH="3429000" imgW="5156200" progId="MtbGraph.Document">
                  <p:embed/>
                  <p:pic>
                    <p:nvPicPr>
                      <p:cNvPr id="605" name="Google Shape;605;p63"/>
                      <p:cNvPicPr preferRelativeResize="0"/>
                      <p:nvPr/>
                    </p:nvPicPr>
                    <p:blipFill rotWithShape="1">
                      <a:blip r:embed="rId6">
                        <a:alphaModFix/>
                      </a:blip>
                      <a:srcRect b="0" l="0" r="0" t="0"/>
                      <a:stretch/>
                    </p:blipFill>
                    <p:spPr>
                      <a:xfrm>
                        <a:off x="1565275" y="1524000"/>
                        <a:ext cx="5156200" cy="3429000"/>
                      </a:xfrm>
                      <a:prstGeom prst="rect">
                        <a:avLst/>
                      </a:prstGeom>
                      <a:noFill/>
                      <a:ln>
                        <a:noFill/>
                      </a:ln>
                    </p:spPr>
                  </p:pic>
                </p:oleObj>
              </mc:Fallback>
            </mc:AlternateContent>
          </a:graphicData>
        </a:graphic>
      </p:graphicFrame>
      <p:sp>
        <p:nvSpPr>
          <p:cNvPr id="606" name="Google Shape;606;p6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07" name="Google Shape;607;p6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608" name="Google Shape;608;p63"/>
          <p:cNvSpPr txBox="1"/>
          <p:nvPr/>
        </p:nvSpPr>
        <p:spPr>
          <a:xfrm>
            <a:off x="609600" y="5029200"/>
            <a:ext cx="7620000" cy="1295400"/>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accent1"/>
              </a:buClr>
              <a:buSzPts val="2000"/>
              <a:buFont typeface="Arial"/>
              <a:buChar char="•"/>
            </a:pPr>
            <a:r>
              <a:rPr lang="en-US" sz="2000">
                <a:solidFill>
                  <a:schemeClr val="dk1"/>
                </a:solidFill>
                <a:latin typeface="Times New Roman"/>
                <a:ea typeface="Times New Roman"/>
                <a:cs typeface="Times New Roman"/>
                <a:sym typeface="Times New Roman"/>
              </a:rPr>
              <a:t>The ACF and PACF can be used to identify an AR(1) model.</a:t>
            </a:r>
            <a:endParaRPr/>
          </a:p>
          <a:p>
            <a:pPr indent="-228600" lvl="1" marL="639763"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autocorrelations decay exponentially. </a:t>
            </a:r>
            <a:endParaRPr/>
          </a:p>
          <a:p>
            <a:pPr indent="-228600" lvl="1" marL="639763" marR="0" rtl="0" algn="l">
              <a:spcBef>
                <a:spcPts val="400"/>
              </a:spcBef>
              <a:spcAft>
                <a:spcPts val="0"/>
              </a:spcAft>
              <a:buClr>
                <a:schemeClr val="accent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There is a single significant partial autocorrelation.</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Moving Average of order one MA(1)</a:t>
            </a:r>
            <a:endParaRPr/>
          </a:p>
        </p:txBody>
      </p:sp>
      <p:sp>
        <p:nvSpPr>
          <p:cNvPr id="614" name="Google Shape;614;p6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002060"/>
              </a:buClr>
              <a:buSzPts val="2800"/>
              <a:buChar char="•"/>
            </a:pPr>
            <a:r>
              <a:rPr lang="en-US">
                <a:latin typeface="Times New Roman"/>
                <a:ea typeface="Times New Roman"/>
                <a:cs typeface="Times New Roman"/>
                <a:sym typeface="Times New Roman"/>
              </a:rPr>
              <a:t>The general form of ARIMA (0, 0, 1) or MA(1) model is</a:t>
            </a:r>
            <a:endParaRPr/>
          </a:p>
          <a:p>
            <a:pPr indent="0" lvl="0" marL="0" rtl="0" algn="l">
              <a:lnSpc>
                <a:spcPct val="120000"/>
              </a:lnSpc>
              <a:spcBef>
                <a:spcPts val="560"/>
              </a:spcBef>
              <a:spcAft>
                <a:spcPts val="0"/>
              </a:spcAft>
              <a:buClr>
                <a:srgbClr val="002060"/>
              </a:buClr>
              <a:buSzPts val="2800"/>
              <a:buNone/>
            </a:pPr>
            <a:r>
              <a:t/>
            </a:r>
            <a:endParaRPr>
              <a:latin typeface="Times New Roman"/>
              <a:ea typeface="Times New Roman"/>
              <a:cs typeface="Times New Roman"/>
              <a:sym typeface="Times New Roman"/>
            </a:endParaRPr>
          </a:p>
          <a:p>
            <a:pPr indent="-285750" lvl="1" marL="742950" rtl="0" algn="l">
              <a:lnSpc>
                <a:spcPct val="120000"/>
              </a:lnSpc>
              <a:spcBef>
                <a:spcPts val="560"/>
              </a:spcBef>
              <a:spcAft>
                <a:spcPts val="0"/>
              </a:spcAft>
              <a:buClr>
                <a:srgbClr val="FF0000"/>
              </a:buClr>
              <a:buSzPts val="2800"/>
              <a:buChar char="–"/>
            </a:pPr>
            <a:r>
              <a:rPr lang="en-US">
                <a:latin typeface="Times New Roman"/>
                <a:ea typeface="Times New Roman"/>
                <a:cs typeface="Times New Roman"/>
                <a:sym typeface="Times New Roman"/>
              </a:rPr>
              <a:t>Y</a:t>
            </a:r>
            <a:r>
              <a:rPr baseline="-25000"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 depends on the error term e</a:t>
            </a:r>
            <a:r>
              <a:rPr baseline="-25000"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 and on the previous error term e</a:t>
            </a:r>
            <a:r>
              <a:rPr baseline="-25000" lang="en-US">
                <a:latin typeface="Times New Roman"/>
                <a:ea typeface="Times New Roman"/>
                <a:cs typeface="Times New Roman"/>
                <a:sym typeface="Times New Roman"/>
              </a:rPr>
              <a:t>t-1</a:t>
            </a:r>
            <a:r>
              <a:rPr lang="en-US">
                <a:latin typeface="Times New Roman"/>
                <a:ea typeface="Times New Roman"/>
                <a:cs typeface="Times New Roman"/>
                <a:sym typeface="Times New Roman"/>
              </a:rPr>
              <a:t> with coefficient - θ</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a:t>
            </a:r>
            <a:endParaRPr/>
          </a:p>
          <a:p>
            <a:pPr indent="-285750" lvl="1" marL="742950" rtl="0" algn="l">
              <a:lnSpc>
                <a:spcPct val="120000"/>
              </a:lnSpc>
              <a:spcBef>
                <a:spcPts val="560"/>
              </a:spcBef>
              <a:spcAft>
                <a:spcPts val="0"/>
              </a:spcAft>
              <a:buClr>
                <a:srgbClr val="FF0000"/>
              </a:buClr>
              <a:buSzPts val="2800"/>
              <a:buChar char="–"/>
            </a:pPr>
            <a:r>
              <a:rPr lang="en-US">
                <a:latin typeface="Times New Roman"/>
                <a:ea typeface="Times New Roman"/>
                <a:cs typeface="Times New Roman"/>
                <a:sym typeface="Times New Roman"/>
              </a:rPr>
              <a:t>The value of θ</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is between –1 and 1.</a:t>
            </a:r>
            <a:endParaRPr/>
          </a:p>
          <a:p>
            <a:pPr indent="-285750" lvl="1" marL="742950" rtl="0" algn="l">
              <a:lnSpc>
                <a:spcPct val="120000"/>
              </a:lnSpc>
              <a:spcBef>
                <a:spcPts val="560"/>
              </a:spcBef>
              <a:spcAft>
                <a:spcPts val="0"/>
              </a:spcAft>
              <a:buClr>
                <a:srgbClr val="FF0000"/>
              </a:buClr>
              <a:buSzPts val="2800"/>
              <a:buChar char="–"/>
            </a:pPr>
            <a:r>
              <a:rPr lang="en-US">
                <a:latin typeface="Times New Roman"/>
                <a:ea typeface="Times New Roman"/>
                <a:cs typeface="Times New Roman"/>
                <a:sym typeface="Times New Roman"/>
              </a:rPr>
              <a:t>The following slides show an example of an MA(1) data series.</a:t>
            </a:r>
            <a:endParaRPr/>
          </a:p>
          <a:p>
            <a:pPr indent="-285750" lvl="1" marL="742950" rtl="0" algn="l">
              <a:lnSpc>
                <a:spcPct val="120000"/>
              </a:lnSpc>
              <a:spcBef>
                <a:spcPts val="560"/>
              </a:spcBef>
              <a:spcAft>
                <a:spcPts val="0"/>
              </a:spcAft>
              <a:buClr>
                <a:srgbClr val="FF0000"/>
              </a:buClr>
              <a:buSzPts val="2800"/>
              <a:buFont typeface="Noto Sans Symbols"/>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342900" rtl="0" algn="l">
              <a:lnSpc>
                <a:spcPct val="120000"/>
              </a:lnSpc>
              <a:spcBef>
                <a:spcPts val="560"/>
              </a:spcBef>
              <a:spcAft>
                <a:spcPts val="0"/>
              </a:spcAft>
              <a:buClr>
                <a:srgbClr val="002060"/>
              </a:buClr>
              <a:buSzPts val="2800"/>
              <a:buFont typeface="Noto Sans Symbols"/>
              <a:buNone/>
            </a:pPr>
            <a:r>
              <a:rPr lang="en-US">
                <a:latin typeface="Times New Roman"/>
                <a:ea typeface="Times New Roman"/>
                <a:cs typeface="Times New Roman"/>
                <a:sym typeface="Times New Roman"/>
              </a:rPr>
              <a:t>		</a:t>
            </a:r>
            <a:endParaRPr/>
          </a:p>
        </p:txBody>
      </p:sp>
      <p:sp>
        <p:nvSpPr>
          <p:cNvPr id="615" name="Google Shape;615;p6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16" name="Google Shape;616;p6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617" name="Google Shape;617;p64"/>
          <p:cNvPicPr preferRelativeResize="0"/>
          <p:nvPr/>
        </p:nvPicPr>
        <p:blipFill rotWithShape="1">
          <a:blip r:embed="rId3">
            <a:alphaModFix/>
          </a:blip>
          <a:srcRect b="0" l="0" r="0" t="0"/>
          <a:stretch/>
        </p:blipFill>
        <p:spPr>
          <a:xfrm>
            <a:off x="2667000" y="2514600"/>
            <a:ext cx="3886200" cy="679450"/>
          </a:xfrm>
          <a:prstGeom prst="rect">
            <a:avLst/>
          </a:prstGeom>
          <a:solidFill>
            <a:srgbClr val="DFF5FD"/>
          </a:solid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5"/>
          <p:cNvSpPr txBox="1"/>
          <p:nvPr>
            <p:ph type="title"/>
          </p:nvPr>
        </p:nvSpPr>
        <p:spPr>
          <a:xfrm>
            <a:off x="457200" y="274638"/>
            <a:ext cx="7620000" cy="9445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 moving average of order one MA(1)</a:t>
            </a:r>
            <a:endParaRPr/>
          </a:p>
        </p:txBody>
      </p:sp>
      <p:graphicFrame>
        <p:nvGraphicFramePr>
          <p:cNvPr id="623" name="Google Shape;623;p65"/>
          <p:cNvGraphicFramePr/>
          <p:nvPr/>
        </p:nvGraphicFramePr>
        <p:xfrm>
          <a:off x="685800" y="1452563"/>
          <a:ext cx="7086600" cy="4713287"/>
        </p:xfrm>
        <a:graphic>
          <a:graphicData uri="http://schemas.openxmlformats.org/presentationml/2006/ole">
            <mc:AlternateContent>
              <mc:Choice Requires="v">
                <p:oleObj r:id="rId4" imgH="4713287" imgW="7086600" progId="MtbGraph.Document" spid="_x0000_s1">
                  <p:embed/>
                </p:oleObj>
              </mc:Choice>
              <mc:Fallback>
                <p:oleObj r:id="rId5" imgH="4713287" imgW="7086600" progId="MtbGraph.Document">
                  <p:embed/>
                  <p:pic>
                    <p:nvPicPr>
                      <p:cNvPr id="623" name="Google Shape;623;p65"/>
                      <p:cNvPicPr preferRelativeResize="0"/>
                      <p:nvPr/>
                    </p:nvPicPr>
                    <p:blipFill rotWithShape="1">
                      <a:blip r:embed="rId6">
                        <a:alphaModFix/>
                      </a:blip>
                      <a:srcRect b="0" l="0" r="0" t="0"/>
                      <a:stretch/>
                    </p:blipFill>
                    <p:spPr>
                      <a:xfrm>
                        <a:off x="685800" y="1452563"/>
                        <a:ext cx="7086600" cy="4713287"/>
                      </a:xfrm>
                      <a:prstGeom prst="rect">
                        <a:avLst/>
                      </a:prstGeom>
                      <a:noFill/>
                      <a:ln>
                        <a:noFill/>
                      </a:ln>
                    </p:spPr>
                  </p:pic>
                </p:oleObj>
              </mc:Fallback>
            </mc:AlternateContent>
          </a:graphicData>
        </a:graphic>
      </p:graphicFrame>
      <p:sp>
        <p:nvSpPr>
          <p:cNvPr id="624" name="Google Shape;624;p6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25" name="Google Shape;625;p6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6"/>
          <p:cNvSpPr txBox="1"/>
          <p:nvPr>
            <p:ph type="title"/>
          </p:nvPr>
        </p:nvSpPr>
        <p:spPr>
          <a:xfrm>
            <a:off x="457200" y="274638"/>
            <a:ext cx="7620000" cy="8683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 moving average of order one MA(1)</a:t>
            </a:r>
            <a:endParaRPr/>
          </a:p>
        </p:txBody>
      </p:sp>
      <p:graphicFrame>
        <p:nvGraphicFramePr>
          <p:cNvPr id="631" name="Google Shape;631;p66"/>
          <p:cNvGraphicFramePr/>
          <p:nvPr/>
        </p:nvGraphicFramePr>
        <p:xfrm>
          <a:off x="609600" y="1325563"/>
          <a:ext cx="7162800" cy="4764087"/>
        </p:xfrm>
        <a:graphic>
          <a:graphicData uri="http://schemas.openxmlformats.org/presentationml/2006/ole">
            <mc:AlternateContent>
              <mc:Choice Requires="v">
                <p:oleObj r:id="rId4" imgH="4764087" imgW="7162800" progId="MtbGraph.Document" spid="_x0000_s1">
                  <p:embed/>
                </p:oleObj>
              </mc:Choice>
              <mc:Fallback>
                <p:oleObj r:id="rId5" imgH="4764087" imgW="7162800" progId="MtbGraph.Document">
                  <p:embed/>
                  <p:pic>
                    <p:nvPicPr>
                      <p:cNvPr id="631" name="Google Shape;631;p66"/>
                      <p:cNvPicPr preferRelativeResize="0"/>
                      <p:nvPr/>
                    </p:nvPicPr>
                    <p:blipFill rotWithShape="1">
                      <a:blip r:embed="rId6">
                        <a:alphaModFix/>
                      </a:blip>
                      <a:srcRect b="0" l="0" r="0" t="0"/>
                      <a:stretch/>
                    </p:blipFill>
                    <p:spPr>
                      <a:xfrm>
                        <a:off x="609600" y="1325563"/>
                        <a:ext cx="7162800" cy="4764087"/>
                      </a:xfrm>
                      <a:prstGeom prst="rect">
                        <a:avLst/>
                      </a:prstGeom>
                      <a:noFill/>
                      <a:ln>
                        <a:noFill/>
                      </a:ln>
                    </p:spPr>
                  </p:pic>
                </p:oleObj>
              </mc:Fallback>
            </mc:AlternateContent>
          </a:graphicData>
        </a:graphic>
      </p:graphicFrame>
      <p:sp>
        <p:nvSpPr>
          <p:cNvPr id="632" name="Google Shape;632;p6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33" name="Google Shape;633;p6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7"/>
          <p:cNvSpPr txBox="1"/>
          <p:nvPr>
            <p:ph type="title"/>
          </p:nvPr>
        </p:nvSpPr>
        <p:spPr>
          <a:xfrm>
            <a:off x="457200" y="274638"/>
            <a:ext cx="7620000" cy="8683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 moving average of order one MA(1)</a:t>
            </a:r>
            <a:endParaRPr/>
          </a:p>
        </p:txBody>
      </p:sp>
      <p:graphicFrame>
        <p:nvGraphicFramePr>
          <p:cNvPr id="639" name="Google Shape;639;p67"/>
          <p:cNvGraphicFramePr/>
          <p:nvPr/>
        </p:nvGraphicFramePr>
        <p:xfrm>
          <a:off x="457200" y="1464142"/>
          <a:ext cx="7319962" cy="3107858"/>
        </p:xfrm>
        <a:graphic>
          <a:graphicData uri="http://schemas.openxmlformats.org/presentationml/2006/ole">
            <mc:AlternateContent>
              <mc:Choice Requires="v">
                <p:oleObj r:id="rId4" imgH="3107858" imgW="7319962" progId="MtbGraph.Document" spid="_x0000_s1">
                  <p:embed/>
                </p:oleObj>
              </mc:Choice>
              <mc:Fallback>
                <p:oleObj r:id="rId5" imgH="3107858" imgW="7319962" progId="MtbGraph.Document">
                  <p:embed/>
                  <p:pic>
                    <p:nvPicPr>
                      <p:cNvPr id="639" name="Google Shape;639;p67"/>
                      <p:cNvPicPr preferRelativeResize="0"/>
                      <p:nvPr/>
                    </p:nvPicPr>
                    <p:blipFill rotWithShape="1">
                      <a:blip r:embed="rId6">
                        <a:alphaModFix/>
                      </a:blip>
                      <a:srcRect b="0" l="0" r="0" t="0"/>
                      <a:stretch/>
                    </p:blipFill>
                    <p:spPr>
                      <a:xfrm>
                        <a:off x="457200" y="1464142"/>
                        <a:ext cx="7319962" cy="3107858"/>
                      </a:xfrm>
                      <a:prstGeom prst="rect">
                        <a:avLst/>
                      </a:prstGeom>
                      <a:noFill/>
                      <a:ln>
                        <a:noFill/>
                      </a:ln>
                    </p:spPr>
                  </p:pic>
                </p:oleObj>
              </mc:Fallback>
            </mc:AlternateContent>
          </a:graphicData>
        </a:graphic>
      </p:graphicFrame>
      <p:sp>
        <p:nvSpPr>
          <p:cNvPr id="640" name="Google Shape;640;p6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41" name="Google Shape;641;p6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642" name="Google Shape;642;p67"/>
          <p:cNvSpPr/>
          <p:nvPr/>
        </p:nvSpPr>
        <p:spPr>
          <a:xfrm>
            <a:off x="266303" y="4782484"/>
            <a:ext cx="8611394" cy="1569660"/>
          </a:xfrm>
          <a:prstGeom prst="rect">
            <a:avLst/>
          </a:prstGeom>
          <a:solidFill>
            <a:srgbClr val="B7CCE4"/>
          </a:solid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Note that there is only 1 significant autocorrelation at time lag 1.</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partial autocorrelations decay exponentially, but because of random error components, they do not  die out to zero as do the theoretical autocorrelation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auto regressive models</a:t>
            </a:r>
            <a:endParaRPr/>
          </a:p>
        </p:txBody>
      </p:sp>
      <p:sp>
        <p:nvSpPr>
          <p:cNvPr id="648" name="Google Shape;648;p68"/>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A p</a:t>
            </a:r>
            <a:r>
              <a:rPr baseline="30000" lang="en-US" sz="2800">
                <a:latin typeface="Times New Roman"/>
                <a:ea typeface="Times New Roman"/>
                <a:cs typeface="Times New Roman"/>
                <a:sym typeface="Times New Roman"/>
              </a:rPr>
              <a:t>th</a:t>
            </a:r>
            <a:r>
              <a:rPr lang="en-US" sz="2800">
                <a:latin typeface="Times New Roman"/>
                <a:ea typeface="Times New Roman"/>
                <a:cs typeface="Times New Roman"/>
                <a:sym typeface="Times New Roman"/>
              </a:rPr>
              <a:t>-order AR model is defined as</a:t>
            </a:r>
            <a:endParaRPr/>
          </a:p>
          <a:p>
            <a:pPr indent="-165100" lvl="0" marL="3429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C is the constant term</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φ</a:t>
            </a:r>
            <a:r>
              <a:rPr baseline="-25000" lang="en-US" sz="2800">
                <a:latin typeface="Times New Roman"/>
                <a:ea typeface="Times New Roman"/>
                <a:cs typeface="Times New Roman"/>
                <a:sym typeface="Times New Roman"/>
              </a:rPr>
              <a:t>j</a:t>
            </a:r>
            <a:r>
              <a:rPr lang="en-US" sz="2800">
                <a:latin typeface="Times New Roman"/>
                <a:ea typeface="Times New Roman"/>
                <a:cs typeface="Times New Roman"/>
                <a:sym typeface="Times New Roman"/>
              </a:rPr>
              <a:t> is the j</a:t>
            </a:r>
            <a:r>
              <a:rPr baseline="30000" lang="en-US" sz="2800">
                <a:latin typeface="Times New Roman"/>
                <a:ea typeface="Times New Roman"/>
                <a:cs typeface="Times New Roman"/>
                <a:sym typeface="Times New Roman"/>
              </a:rPr>
              <a:t>th</a:t>
            </a:r>
            <a:r>
              <a:rPr lang="en-US" sz="2800">
                <a:latin typeface="Times New Roman"/>
                <a:ea typeface="Times New Roman"/>
                <a:cs typeface="Times New Roman"/>
                <a:sym typeface="Times New Roman"/>
              </a:rPr>
              <a:t> auto regression parameter</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e</a:t>
            </a:r>
            <a:r>
              <a:rPr baseline="-25000" lang="en-US" sz="2800">
                <a:latin typeface="Times New Roman"/>
                <a:ea typeface="Times New Roman"/>
                <a:cs typeface="Times New Roman"/>
                <a:sym typeface="Times New Roman"/>
              </a:rPr>
              <a:t>t</a:t>
            </a:r>
            <a:r>
              <a:rPr lang="en-US" sz="2800">
                <a:latin typeface="Times New Roman"/>
                <a:ea typeface="Times New Roman"/>
                <a:cs typeface="Times New Roman"/>
                <a:sym typeface="Times New Roman"/>
              </a:rPr>
              <a:t> is the error term at time t.</a:t>
            </a:r>
            <a:endParaRPr sz="2800">
              <a:latin typeface="Times New Roman"/>
              <a:ea typeface="Times New Roman"/>
              <a:cs typeface="Times New Roman"/>
              <a:sym typeface="Times New Roman"/>
            </a:endParaRPr>
          </a:p>
          <a:p>
            <a:pPr indent="-342900" lvl="0" marL="342900" rtl="0" algn="l">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p:txBody>
      </p:sp>
      <p:sp>
        <p:nvSpPr>
          <p:cNvPr id="649" name="Google Shape;649;p6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50" name="Google Shape;650;p6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651" name="Google Shape;651;p68"/>
          <p:cNvPicPr preferRelativeResize="0"/>
          <p:nvPr/>
        </p:nvPicPr>
        <p:blipFill rotWithShape="1">
          <a:blip r:embed="rId3">
            <a:alphaModFix/>
          </a:blip>
          <a:srcRect b="0" l="0" r="0" t="0"/>
          <a:stretch/>
        </p:blipFill>
        <p:spPr>
          <a:xfrm>
            <a:off x="1219200" y="2286000"/>
            <a:ext cx="5741988" cy="609600"/>
          </a:xfrm>
          <a:prstGeom prst="rect">
            <a:avLst/>
          </a:prstGeom>
          <a:solidFill>
            <a:srgbClr val="DFF5FD"/>
          </a:solid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auto regressive models</a:t>
            </a:r>
            <a:endParaRPr/>
          </a:p>
        </p:txBody>
      </p:sp>
      <p:sp>
        <p:nvSpPr>
          <p:cNvPr id="657" name="Google Shape;657;p69"/>
          <p:cNvSpPr txBox="1"/>
          <p:nvPr>
            <p:ph idx="1" type="body"/>
          </p:nvPr>
        </p:nvSpPr>
        <p:spPr>
          <a:xfrm>
            <a:off x="457200" y="1600200"/>
            <a:ext cx="7620000" cy="35052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Restrictions on  the allowable values of auto regression parameters</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For p =1</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-1&lt; φ</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&lt; 1</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For p = 2</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-1&lt; φ</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&lt; 1</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φ</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φ</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&lt;1</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φ</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φ</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&lt;1</a:t>
            </a:r>
            <a:endParaRPr/>
          </a:p>
          <a:p>
            <a:pPr indent="-228600" lvl="2" marL="1143000" rtl="0" algn="l">
              <a:spcBef>
                <a:spcPts val="480"/>
              </a:spcBef>
              <a:spcAft>
                <a:spcPts val="0"/>
              </a:spcAft>
              <a:buClr>
                <a:srgbClr val="002060"/>
              </a:buClr>
              <a:buSzPts val="2400"/>
              <a:buFont typeface="Noto Sans Symbols"/>
              <a:buNone/>
            </a:pPr>
            <a:r>
              <a:t/>
            </a:r>
            <a:endParaRPr sz="2400">
              <a:latin typeface="Times New Roman"/>
              <a:ea typeface="Times New Roman"/>
              <a:cs typeface="Times New Roman"/>
              <a:sym typeface="Times New Roman"/>
            </a:endParaRPr>
          </a:p>
          <a:p>
            <a:pPr indent="-76200" lvl="2" marL="11430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76200" lvl="2" marL="11430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76200" lvl="2" marL="11430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76200" lvl="2" marL="11430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p:txBody>
      </p:sp>
      <p:sp>
        <p:nvSpPr>
          <p:cNvPr id="658" name="Google Shape;658;p6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59" name="Google Shape;659;p6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auto regressive models</a:t>
            </a:r>
            <a:endParaRPr/>
          </a:p>
        </p:txBody>
      </p:sp>
      <p:sp>
        <p:nvSpPr>
          <p:cNvPr id="665" name="Google Shape;665;p7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A great variety of time series are possible with autoregressive models.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following slides shows an AR(2) model.</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Note  that for AR(2) models the autocorrelations die out in a damped Sine-wave patterns.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There are exactly two significant partial autocorrelations. </a:t>
            </a:r>
            <a:endParaRPr/>
          </a:p>
        </p:txBody>
      </p:sp>
      <p:sp>
        <p:nvSpPr>
          <p:cNvPr id="666" name="Google Shape;666;p7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67" name="Google Shape;667;p7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RECALL -  ACF  PACF</a:t>
            </a:r>
            <a:endParaRPr/>
          </a:p>
        </p:txBody>
      </p:sp>
      <p:sp>
        <p:nvSpPr>
          <p:cNvPr id="151" name="Google Shape;151;p8"/>
          <p:cNvSpPr txBox="1"/>
          <p:nvPr>
            <p:ph idx="1" type="body"/>
          </p:nvPr>
        </p:nvSpPr>
        <p:spPr>
          <a:xfrm>
            <a:off x="448966" y="1376142"/>
            <a:ext cx="8246070" cy="534533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22222"/>
              </a:buClr>
              <a:buSzPts val="2400"/>
              <a:buChar char="•"/>
            </a:pPr>
            <a:r>
              <a:rPr b="0" i="0" lang="en-US" sz="2400">
                <a:solidFill>
                  <a:srgbClr val="222222"/>
                </a:solidFill>
                <a:latin typeface="Lato"/>
                <a:ea typeface="Lato"/>
                <a:cs typeface="Lato"/>
                <a:sym typeface="Lato"/>
              </a:rPr>
              <a:t>Auto-Correlation Function (ACF)</a:t>
            </a:r>
            <a:endParaRPr/>
          </a:p>
          <a:p>
            <a:pPr indent="-285750" lvl="1" marL="742950" rtl="0" algn="just">
              <a:spcBef>
                <a:spcPts val="440"/>
              </a:spcBef>
              <a:spcAft>
                <a:spcPts val="0"/>
              </a:spcAft>
              <a:buClr>
                <a:srgbClr val="FF0000"/>
              </a:buClr>
              <a:buSzPts val="2200"/>
              <a:buChar char="–"/>
            </a:pPr>
            <a:r>
              <a:rPr b="0" i="0" lang="en-US" sz="2200">
                <a:latin typeface="Lato"/>
                <a:ea typeface="Lato"/>
                <a:cs typeface="Lato"/>
                <a:sym typeface="Lato"/>
              </a:rPr>
              <a:t>ACF is used to indicate how similar a value is within a given time series and the previous value. </a:t>
            </a:r>
            <a:endParaRPr/>
          </a:p>
          <a:p>
            <a:pPr indent="-285750" lvl="1" marL="742950" rtl="0" algn="just">
              <a:spcBef>
                <a:spcPts val="440"/>
              </a:spcBef>
              <a:spcAft>
                <a:spcPts val="0"/>
              </a:spcAft>
              <a:buClr>
                <a:srgbClr val="FF0000"/>
              </a:buClr>
              <a:buSzPts val="2200"/>
              <a:buChar char="–"/>
            </a:pPr>
            <a:r>
              <a:rPr b="0" i="0" lang="en-US" sz="2200">
                <a:latin typeface="Lato"/>
                <a:ea typeface="Lato"/>
                <a:cs typeface="Lato"/>
                <a:sym typeface="Lato"/>
              </a:rPr>
              <a:t>(OR) It measures the degree of the similarity between a given time series and the lagged version of that time series at the various intervals we observed.</a:t>
            </a:r>
            <a:endParaRPr/>
          </a:p>
          <a:p>
            <a:pPr indent="-342900" lvl="0" marL="342900" rtl="0" algn="l">
              <a:spcBef>
                <a:spcPts val="480"/>
              </a:spcBef>
              <a:spcAft>
                <a:spcPts val="0"/>
              </a:spcAft>
              <a:buClr>
                <a:srgbClr val="222222"/>
              </a:buClr>
              <a:buSzPts val="2400"/>
              <a:buChar char="•"/>
            </a:pPr>
            <a:r>
              <a:rPr b="0" i="0" lang="en-US" sz="2400">
                <a:solidFill>
                  <a:srgbClr val="222222"/>
                </a:solidFill>
                <a:latin typeface="Lato"/>
                <a:ea typeface="Lato"/>
                <a:cs typeface="Lato"/>
                <a:sym typeface="Lato"/>
              </a:rPr>
              <a:t>Partial Auto-Correlation (PACF)</a:t>
            </a:r>
            <a:endParaRPr/>
          </a:p>
          <a:p>
            <a:pPr indent="-285750" lvl="1" marL="742950" rtl="0" algn="just">
              <a:spcBef>
                <a:spcPts val="440"/>
              </a:spcBef>
              <a:spcAft>
                <a:spcPts val="0"/>
              </a:spcAft>
              <a:buClr>
                <a:srgbClr val="FF0000"/>
              </a:buClr>
              <a:buSzPts val="2200"/>
              <a:buChar char="–"/>
            </a:pPr>
            <a:r>
              <a:rPr b="0" i="0" lang="en-US" sz="2200">
                <a:latin typeface="Lato"/>
                <a:ea typeface="Lato"/>
                <a:cs typeface="Lato"/>
                <a:sym typeface="Lato"/>
              </a:rPr>
              <a:t>PACF is similar to Auto-Correlation Function and is a little challenging to understand. </a:t>
            </a:r>
            <a:endParaRPr/>
          </a:p>
          <a:p>
            <a:pPr indent="-285750" lvl="1" marL="742950" rtl="0" algn="just">
              <a:spcBef>
                <a:spcPts val="440"/>
              </a:spcBef>
              <a:spcAft>
                <a:spcPts val="0"/>
              </a:spcAft>
              <a:buClr>
                <a:srgbClr val="FF0000"/>
              </a:buClr>
              <a:buSzPts val="2200"/>
              <a:buChar char="–"/>
            </a:pPr>
            <a:r>
              <a:rPr b="0" i="0" lang="en-US" sz="2200">
                <a:latin typeface="Lato"/>
                <a:ea typeface="Lato"/>
                <a:cs typeface="Lato"/>
                <a:sym typeface="Lato"/>
              </a:rPr>
              <a:t>It always shows the correlation of the sequence with itself with some number of time units per sequence order in which only the direct effect has been shown.</a:t>
            </a:r>
            <a:endParaRPr/>
          </a:p>
          <a:p>
            <a:pPr indent="-285750" lvl="1" marL="742950" rtl="0" algn="just">
              <a:spcBef>
                <a:spcPts val="440"/>
              </a:spcBef>
              <a:spcAft>
                <a:spcPts val="0"/>
              </a:spcAft>
              <a:buClr>
                <a:srgbClr val="FF0000"/>
              </a:buClr>
              <a:buSzPts val="2200"/>
              <a:buChar char="–"/>
            </a:pPr>
            <a:r>
              <a:rPr b="0" i="0" lang="en-US" sz="2200">
                <a:latin typeface="Lato"/>
                <a:ea typeface="Lato"/>
                <a:cs typeface="Lato"/>
                <a:sym typeface="Lato"/>
              </a:rPr>
              <a:t> All other intermediary effects are removed from the given time series.</a:t>
            </a:r>
            <a:endParaRPr/>
          </a:p>
          <a:p>
            <a:pPr indent="0" lvl="0" marL="0" rtl="0" algn="l">
              <a:spcBef>
                <a:spcPts val="440"/>
              </a:spcBef>
              <a:spcAft>
                <a:spcPts val="0"/>
              </a:spcAft>
              <a:buClr>
                <a:srgbClr val="002060"/>
              </a:buClr>
              <a:buSzPts val="2200"/>
              <a:buNone/>
            </a:pPr>
            <a:br>
              <a:rPr lang="en-US" sz="2200"/>
            </a:br>
            <a:br>
              <a:rPr lang="en-US" sz="2200">
                <a:solidFill>
                  <a:srgbClr val="FF0000"/>
                </a:solidFill>
              </a:rPr>
            </a:br>
            <a:endParaRPr sz="2200">
              <a:solidFill>
                <a:srgbClr val="FF0000"/>
              </a:solidFill>
            </a:endParaRPr>
          </a:p>
        </p:txBody>
      </p:sp>
      <p:sp>
        <p:nvSpPr>
          <p:cNvPr id="152" name="Google Shape;152;p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auto regressive models</a:t>
            </a:r>
            <a:endParaRPr/>
          </a:p>
        </p:txBody>
      </p:sp>
      <p:graphicFrame>
        <p:nvGraphicFramePr>
          <p:cNvPr id="673" name="Google Shape;673;p71"/>
          <p:cNvGraphicFramePr/>
          <p:nvPr/>
        </p:nvGraphicFramePr>
        <p:xfrm>
          <a:off x="609600" y="1325563"/>
          <a:ext cx="7162800" cy="4764087"/>
        </p:xfrm>
        <a:graphic>
          <a:graphicData uri="http://schemas.openxmlformats.org/presentationml/2006/ole">
            <mc:AlternateContent>
              <mc:Choice Requires="v">
                <p:oleObj r:id="rId4" imgH="4764087" imgW="7162800" progId="MtbGraph.Document" spid="_x0000_s1">
                  <p:embed/>
                </p:oleObj>
              </mc:Choice>
              <mc:Fallback>
                <p:oleObj r:id="rId5" imgH="4764087" imgW="7162800" progId="MtbGraph.Document">
                  <p:embed/>
                  <p:pic>
                    <p:nvPicPr>
                      <p:cNvPr id="673" name="Google Shape;673;p71"/>
                      <p:cNvPicPr preferRelativeResize="0"/>
                      <p:nvPr/>
                    </p:nvPicPr>
                    <p:blipFill rotWithShape="1">
                      <a:blip r:embed="rId6">
                        <a:alphaModFix/>
                      </a:blip>
                      <a:srcRect b="0" l="0" r="0" t="0"/>
                      <a:stretch/>
                    </p:blipFill>
                    <p:spPr>
                      <a:xfrm>
                        <a:off x="609600" y="1325563"/>
                        <a:ext cx="7162800" cy="4764087"/>
                      </a:xfrm>
                      <a:prstGeom prst="rect">
                        <a:avLst/>
                      </a:prstGeom>
                      <a:noFill/>
                      <a:ln>
                        <a:noFill/>
                      </a:ln>
                    </p:spPr>
                  </p:pic>
                </p:oleObj>
              </mc:Fallback>
            </mc:AlternateContent>
          </a:graphicData>
        </a:graphic>
      </p:graphicFrame>
      <p:sp>
        <p:nvSpPr>
          <p:cNvPr id="674" name="Google Shape;674;p7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75" name="Google Shape;675;p7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auto regressive models</a:t>
            </a:r>
            <a:endParaRPr/>
          </a:p>
        </p:txBody>
      </p:sp>
      <p:graphicFrame>
        <p:nvGraphicFramePr>
          <p:cNvPr id="681" name="Google Shape;681;p72"/>
          <p:cNvGraphicFramePr/>
          <p:nvPr/>
        </p:nvGraphicFramePr>
        <p:xfrm>
          <a:off x="1905000" y="1345070"/>
          <a:ext cx="5091112" cy="2463800"/>
        </p:xfrm>
        <a:graphic>
          <a:graphicData uri="http://schemas.openxmlformats.org/presentationml/2006/ole">
            <mc:AlternateContent>
              <mc:Choice Requires="v">
                <p:oleObj r:id="rId4" imgH="2463800" imgW="5091112" progId="MtbGraph.Document" spid="_x0000_s1">
                  <p:embed/>
                </p:oleObj>
              </mc:Choice>
              <mc:Fallback>
                <p:oleObj r:id="rId5" imgH="2463800" imgW="5091112" progId="MtbGraph.Document">
                  <p:embed/>
                  <p:pic>
                    <p:nvPicPr>
                      <p:cNvPr id="681" name="Google Shape;681;p72"/>
                      <p:cNvPicPr preferRelativeResize="0"/>
                      <p:nvPr/>
                    </p:nvPicPr>
                    <p:blipFill rotWithShape="1">
                      <a:blip r:embed="rId6">
                        <a:alphaModFix/>
                      </a:blip>
                      <a:srcRect b="0" l="0" r="0" t="0"/>
                      <a:stretch/>
                    </p:blipFill>
                    <p:spPr>
                      <a:xfrm>
                        <a:off x="1905000" y="1345070"/>
                        <a:ext cx="5091112" cy="2463800"/>
                      </a:xfrm>
                      <a:prstGeom prst="rect">
                        <a:avLst/>
                      </a:prstGeom>
                      <a:noFill/>
                      <a:ln>
                        <a:noFill/>
                      </a:ln>
                    </p:spPr>
                  </p:pic>
                </p:oleObj>
              </mc:Fallback>
            </mc:AlternateContent>
          </a:graphicData>
        </a:graphic>
      </p:graphicFrame>
      <p:sp>
        <p:nvSpPr>
          <p:cNvPr id="682" name="Google Shape;682;p7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83" name="Google Shape;683;p7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684" name="Google Shape;684;p72"/>
          <p:cNvGraphicFramePr/>
          <p:nvPr/>
        </p:nvGraphicFramePr>
        <p:xfrm>
          <a:off x="609600" y="3985293"/>
          <a:ext cx="7239000" cy="2514600"/>
        </p:xfrm>
        <a:graphic>
          <a:graphicData uri="http://schemas.openxmlformats.org/presentationml/2006/ole">
            <mc:AlternateContent>
              <mc:Choice Requires="v">
                <p:oleObj r:id="rId7" imgH="2514600" imgW="7239000" progId="MtbGraph.Document" spid="_x0000_s2">
                  <p:embed/>
                </p:oleObj>
              </mc:Choice>
              <mc:Fallback>
                <p:oleObj r:id="rId8" imgH="2514600" imgW="7239000" progId="MtbGraph.Document">
                  <p:embed/>
                  <p:pic>
                    <p:nvPicPr>
                      <p:cNvPr id="684" name="Google Shape;684;p72"/>
                      <p:cNvPicPr preferRelativeResize="0"/>
                      <p:nvPr/>
                    </p:nvPicPr>
                    <p:blipFill rotWithShape="1">
                      <a:blip r:embed="rId9">
                        <a:alphaModFix/>
                      </a:blip>
                      <a:srcRect b="0" l="0" r="0" t="0"/>
                      <a:stretch/>
                    </p:blipFill>
                    <p:spPr>
                      <a:xfrm>
                        <a:off x="609600" y="3985293"/>
                        <a:ext cx="7239000" cy="2514600"/>
                      </a:xfrm>
                      <a:prstGeom prst="rect">
                        <a:avLst/>
                      </a:prstGeom>
                      <a:noFill/>
                      <a:ln>
                        <a:noFill/>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moving average models</a:t>
            </a:r>
            <a:endParaRPr/>
          </a:p>
        </p:txBody>
      </p:sp>
      <p:sp>
        <p:nvSpPr>
          <p:cNvPr id="690" name="Google Shape;690;p7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general MA model of order q can be written as:</a:t>
            </a:r>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90500" lvl="0" marL="342900" rtl="0" algn="l">
              <a:spcBef>
                <a:spcPts val="480"/>
              </a:spcBef>
              <a:spcAft>
                <a:spcPts val="0"/>
              </a:spcAft>
              <a:buClr>
                <a:srgbClr val="002060"/>
              </a:buClr>
              <a:buSzPts val="2400"/>
              <a:buNone/>
            </a:pPr>
            <a:r>
              <a:t/>
            </a:r>
            <a:endParaRPr sz="2400">
              <a:latin typeface="Times New Roman"/>
              <a:ea typeface="Times New Roman"/>
              <a:cs typeface="Times New Roman"/>
              <a:sym typeface="Times New Roman"/>
            </a:endParaRPr>
          </a:p>
          <a:p>
            <a:pPr indent="-133350" lvl="1" marL="74295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C is the constant term</a:t>
            </a:r>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θ</a:t>
            </a:r>
            <a:r>
              <a:rPr baseline="-25000" lang="en-US" sz="2400">
                <a:latin typeface="Times New Roman"/>
                <a:ea typeface="Times New Roman"/>
                <a:cs typeface="Times New Roman"/>
                <a:sym typeface="Times New Roman"/>
              </a:rPr>
              <a:t>j </a:t>
            </a:r>
            <a:r>
              <a:rPr lang="en-US" sz="2400">
                <a:latin typeface="Times New Roman"/>
                <a:ea typeface="Times New Roman"/>
                <a:cs typeface="Times New Roman"/>
                <a:sym typeface="Times New Roman"/>
              </a:rPr>
              <a:t>is the jth moving average parameter.</a:t>
            </a:r>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e </a:t>
            </a:r>
            <a:r>
              <a:rPr baseline="-25000" lang="en-US" sz="2400">
                <a:latin typeface="Times New Roman"/>
                <a:ea typeface="Times New Roman"/>
                <a:cs typeface="Times New Roman"/>
                <a:sym typeface="Times New Roman"/>
              </a:rPr>
              <a:t>t-k</a:t>
            </a:r>
            <a:r>
              <a:rPr lang="en-US" sz="2400">
                <a:latin typeface="Times New Roman"/>
                <a:ea typeface="Times New Roman"/>
                <a:cs typeface="Times New Roman"/>
                <a:sym typeface="Times New Roman"/>
              </a:rPr>
              <a:t> is the error term at time t-k</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Font typeface="Noto Sans Symbols"/>
              <a:buNone/>
            </a:pPr>
            <a:r>
              <a:t/>
            </a:r>
            <a:endParaRPr sz="2400">
              <a:latin typeface="Times New Roman"/>
              <a:ea typeface="Times New Roman"/>
              <a:cs typeface="Times New Roman"/>
              <a:sym typeface="Times New Roman"/>
            </a:endParaRPr>
          </a:p>
        </p:txBody>
      </p:sp>
      <p:sp>
        <p:nvSpPr>
          <p:cNvPr id="691" name="Google Shape;691;p7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692" name="Google Shape;692;p7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693" name="Google Shape;693;p73"/>
          <p:cNvPicPr preferRelativeResize="0"/>
          <p:nvPr/>
        </p:nvPicPr>
        <p:blipFill rotWithShape="1">
          <a:blip r:embed="rId3">
            <a:alphaModFix/>
          </a:blip>
          <a:srcRect b="0" l="0" r="0" t="0"/>
          <a:stretch/>
        </p:blipFill>
        <p:spPr>
          <a:xfrm>
            <a:off x="1447800" y="2667000"/>
            <a:ext cx="5876925" cy="609600"/>
          </a:xfrm>
          <a:prstGeom prst="rect">
            <a:avLst/>
          </a:prstGeom>
          <a:solidFill>
            <a:srgbClr val="DFF5FD"/>
          </a:solid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moving average models</a:t>
            </a:r>
            <a:endParaRPr/>
          </a:p>
        </p:txBody>
      </p:sp>
      <p:sp>
        <p:nvSpPr>
          <p:cNvPr id="699" name="Google Shape;699;p7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sz="3200">
                <a:latin typeface="Times New Roman"/>
                <a:ea typeface="Times New Roman"/>
                <a:cs typeface="Times New Roman"/>
                <a:sym typeface="Times New Roman"/>
              </a:rPr>
              <a:t>Restrictions on the allowable values of the MA parameters.</a:t>
            </a:r>
            <a:endParaRPr/>
          </a:p>
          <a:p>
            <a:pPr indent="-285750" lvl="1" marL="742950" rtl="0" algn="l">
              <a:spcBef>
                <a:spcPts val="640"/>
              </a:spcBef>
              <a:spcAft>
                <a:spcPts val="0"/>
              </a:spcAft>
              <a:buClr>
                <a:srgbClr val="FF0000"/>
              </a:buClr>
              <a:buSzPts val="3200"/>
              <a:buChar char="–"/>
            </a:pPr>
            <a:r>
              <a:rPr lang="en-US" sz="3200">
                <a:latin typeface="Times New Roman"/>
                <a:ea typeface="Times New Roman"/>
                <a:cs typeface="Times New Roman"/>
                <a:sym typeface="Times New Roman"/>
              </a:rPr>
              <a:t>For q =1</a:t>
            </a:r>
            <a:endParaRPr/>
          </a:p>
          <a:p>
            <a:pPr indent="-228600" lvl="2" marL="11430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-1 &lt; θ</a:t>
            </a:r>
            <a:r>
              <a:rPr baseline="-25000" lang="en-US" sz="2800">
                <a:latin typeface="Times New Roman"/>
                <a:ea typeface="Times New Roman"/>
                <a:cs typeface="Times New Roman"/>
                <a:sym typeface="Times New Roman"/>
              </a:rPr>
              <a:t>1</a:t>
            </a:r>
            <a:r>
              <a:rPr lang="en-US" sz="2800">
                <a:latin typeface="Times New Roman"/>
                <a:ea typeface="Times New Roman"/>
                <a:cs typeface="Times New Roman"/>
                <a:sym typeface="Times New Roman"/>
              </a:rPr>
              <a:t> &lt; 1</a:t>
            </a:r>
            <a:endParaRPr/>
          </a:p>
          <a:p>
            <a:pPr indent="-285750" lvl="1" marL="742950" rtl="0" algn="l">
              <a:spcBef>
                <a:spcPts val="640"/>
              </a:spcBef>
              <a:spcAft>
                <a:spcPts val="0"/>
              </a:spcAft>
              <a:buClr>
                <a:srgbClr val="FF0000"/>
              </a:buClr>
              <a:buSzPts val="3200"/>
              <a:buChar char="–"/>
            </a:pPr>
            <a:r>
              <a:rPr lang="en-US" sz="3200">
                <a:latin typeface="Times New Roman"/>
                <a:ea typeface="Times New Roman"/>
                <a:cs typeface="Times New Roman"/>
                <a:sym typeface="Times New Roman"/>
              </a:rPr>
              <a:t>For q =2</a:t>
            </a:r>
            <a:endParaRPr/>
          </a:p>
          <a:p>
            <a:pPr indent="-228600" lvl="2" marL="11430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-1 &lt; θ</a:t>
            </a:r>
            <a:r>
              <a:rPr baseline="-25000" lang="en-US" sz="2800">
                <a:latin typeface="Times New Roman"/>
                <a:ea typeface="Times New Roman"/>
                <a:cs typeface="Times New Roman"/>
                <a:sym typeface="Times New Roman"/>
              </a:rPr>
              <a:t>2</a:t>
            </a:r>
            <a:r>
              <a:rPr lang="en-US" sz="2800">
                <a:latin typeface="Times New Roman"/>
                <a:ea typeface="Times New Roman"/>
                <a:cs typeface="Times New Roman"/>
                <a:sym typeface="Times New Roman"/>
              </a:rPr>
              <a:t> &lt; 1</a:t>
            </a:r>
            <a:endParaRPr/>
          </a:p>
          <a:p>
            <a:pPr indent="-228600" lvl="2" marL="11430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 θ</a:t>
            </a:r>
            <a:r>
              <a:rPr baseline="-25000" lang="en-US" sz="2800">
                <a:latin typeface="Times New Roman"/>
                <a:ea typeface="Times New Roman"/>
                <a:cs typeface="Times New Roman"/>
                <a:sym typeface="Times New Roman"/>
              </a:rPr>
              <a:t>1</a:t>
            </a:r>
            <a:r>
              <a:rPr lang="en-US" sz="2800">
                <a:latin typeface="Times New Roman"/>
                <a:ea typeface="Times New Roman"/>
                <a:cs typeface="Times New Roman"/>
                <a:sym typeface="Times New Roman"/>
              </a:rPr>
              <a:t> + θ</a:t>
            </a:r>
            <a:r>
              <a:rPr baseline="-25000" lang="en-US" sz="2800">
                <a:latin typeface="Times New Roman"/>
                <a:ea typeface="Times New Roman"/>
                <a:cs typeface="Times New Roman"/>
                <a:sym typeface="Times New Roman"/>
              </a:rPr>
              <a:t>2</a:t>
            </a:r>
            <a:r>
              <a:rPr lang="en-US" sz="2800">
                <a:latin typeface="Times New Roman"/>
                <a:ea typeface="Times New Roman"/>
                <a:cs typeface="Times New Roman"/>
                <a:sym typeface="Times New Roman"/>
              </a:rPr>
              <a:t> &lt; 1</a:t>
            </a:r>
            <a:endParaRPr/>
          </a:p>
          <a:p>
            <a:pPr indent="-228600" lvl="2" marL="11430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θ</a:t>
            </a:r>
            <a:r>
              <a:rPr baseline="-25000" lang="en-US" sz="2800">
                <a:latin typeface="Times New Roman"/>
                <a:ea typeface="Times New Roman"/>
                <a:cs typeface="Times New Roman"/>
                <a:sym typeface="Times New Roman"/>
              </a:rPr>
              <a:t>2</a:t>
            </a:r>
            <a:r>
              <a:rPr lang="en-US" sz="2800">
                <a:latin typeface="Times New Roman"/>
                <a:ea typeface="Times New Roman"/>
                <a:cs typeface="Times New Roman"/>
                <a:sym typeface="Times New Roman"/>
              </a:rPr>
              <a:t> - θ</a:t>
            </a:r>
            <a:r>
              <a:rPr baseline="-25000" lang="en-US" sz="2800">
                <a:latin typeface="Times New Roman"/>
                <a:ea typeface="Times New Roman"/>
                <a:cs typeface="Times New Roman"/>
                <a:sym typeface="Times New Roman"/>
              </a:rPr>
              <a:t>1</a:t>
            </a:r>
            <a:r>
              <a:rPr lang="en-US" sz="2800">
                <a:latin typeface="Times New Roman"/>
                <a:ea typeface="Times New Roman"/>
                <a:cs typeface="Times New Roman"/>
                <a:sym typeface="Times New Roman"/>
              </a:rPr>
              <a:t> &lt; 1</a:t>
            </a:r>
            <a:endParaRPr sz="2800">
              <a:latin typeface="Times New Roman"/>
              <a:ea typeface="Times New Roman"/>
              <a:cs typeface="Times New Roman"/>
              <a:sym typeface="Times New Roman"/>
            </a:endParaRPr>
          </a:p>
          <a:p>
            <a:pPr indent="-50800" lvl="2" marL="11430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p:txBody>
      </p:sp>
      <p:sp>
        <p:nvSpPr>
          <p:cNvPr id="700" name="Google Shape;700;p7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01" name="Google Shape;701;p7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Higher order moving average models</a:t>
            </a:r>
            <a:endParaRPr/>
          </a:p>
        </p:txBody>
      </p:sp>
      <p:sp>
        <p:nvSpPr>
          <p:cNvPr id="707" name="Google Shape;707;p7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sz="3200">
                <a:latin typeface="Times New Roman"/>
                <a:ea typeface="Times New Roman"/>
                <a:cs typeface="Times New Roman"/>
                <a:sym typeface="Times New Roman"/>
              </a:rPr>
              <a:t>A wide variety of time series can be produced using moving average models.</a:t>
            </a:r>
            <a:endParaRPr/>
          </a:p>
          <a:p>
            <a:pPr indent="-342900" lvl="0" marL="342900" rtl="0" algn="l">
              <a:spcBef>
                <a:spcPts val="640"/>
              </a:spcBef>
              <a:spcAft>
                <a:spcPts val="0"/>
              </a:spcAft>
              <a:buClr>
                <a:srgbClr val="002060"/>
              </a:buClr>
              <a:buSzPts val="3200"/>
              <a:buChar char="•"/>
            </a:pPr>
            <a:r>
              <a:rPr lang="en-US" sz="3200">
                <a:latin typeface="Times New Roman"/>
                <a:ea typeface="Times New Roman"/>
                <a:cs typeface="Times New Roman"/>
                <a:sym typeface="Times New Roman"/>
              </a:rPr>
              <a:t>In general, the autocorrelations of an MA(q) models are zero beyond lag q</a:t>
            </a:r>
            <a:endParaRPr/>
          </a:p>
          <a:p>
            <a:pPr indent="-342900" lvl="0" marL="342900" rtl="0" algn="l">
              <a:spcBef>
                <a:spcPts val="640"/>
              </a:spcBef>
              <a:spcAft>
                <a:spcPts val="0"/>
              </a:spcAft>
              <a:buClr>
                <a:srgbClr val="002060"/>
              </a:buClr>
              <a:buSzPts val="3200"/>
              <a:buChar char="•"/>
            </a:pPr>
            <a:r>
              <a:rPr lang="en-US" sz="3200">
                <a:latin typeface="Times New Roman"/>
                <a:ea typeface="Times New Roman"/>
                <a:cs typeface="Times New Roman"/>
                <a:sym typeface="Times New Roman"/>
              </a:rPr>
              <a:t>For q ≥ 2, the PACF can show exponential decay or damped sine-wave patterns.</a:t>
            </a:r>
            <a:endParaRPr sz="3200">
              <a:latin typeface="Times New Roman"/>
              <a:ea typeface="Times New Roman"/>
              <a:cs typeface="Times New Roman"/>
              <a:sym typeface="Times New Roman"/>
            </a:endParaRPr>
          </a:p>
        </p:txBody>
      </p:sp>
      <p:sp>
        <p:nvSpPr>
          <p:cNvPr id="708" name="Google Shape;708;p7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09" name="Google Shape;709;p7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Mixtures ARMA models</a:t>
            </a:r>
            <a:endParaRPr/>
          </a:p>
        </p:txBody>
      </p:sp>
      <p:sp>
        <p:nvSpPr>
          <p:cNvPr id="715" name="Google Shape;715;p76"/>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Basic elements of AR and MA models can be combined to produce a great variety of models.</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following is the combination of MA(1) and AR(1) models</a:t>
            </a:r>
            <a:endParaRPr/>
          </a:p>
          <a:p>
            <a:pPr indent="-165100" lvl="0" marL="342900" rtl="0" algn="l">
              <a:lnSpc>
                <a:spcPct val="90000"/>
              </a:lnSpc>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lnSpc>
                <a:spcPct val="90000"/>
              </a:lnSpc>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285750" lvl="1" marL="742950" rtl="0" algn="l">
              <a:lnSpc>
                <a:spcPct val="90000"/>
              </a:lnSpc>
              <a:spcBef>
                <a:spcPts val="480"/>
              </a:spcBef>
              <a:spcAft>
                <a:spcPts val="0"/>
              </a:spcAft>
              <a:buClr>
                <a:srgbClr val="FF0000"/>
              </a:buClr>
              <a:buSzPts val="2400"/>
              <a:buChar char="–"/>
            </a:pPr>
            <a:r>
              <a:rPr lang="en-US" sz="2400">
                <a:latin typeface="Times New Roman"/>
                <a:ea typeface="Times New Roman"/>
                <a:cs typeface="Times New Roman"/>
                <a:sym typeface="Times New Roman"/>
              </a:rPr>
              <a:t>This is model called ARMA(1, 1) or </a:t>
            </a:r>
            <a:endParaRPr/>
          </a:p>
          <a:p>
            <a:pPr indent="-342900" lvl="0" marL="342900" rtl="0" algn="l">
              <a:lnSpc>
                <a:spcPct val="90000"/>
              </a:lnSpc>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ARIMA (1, 0, 1)</a:t>
            </a:r>
            <a:endParaRPr/>
          </a:p>
          <a:p>
            <a:pPr indent="-285750" lvl="1" marL="742950" rtl="0" algn="l">
              <a:lnSpc>
                <a:spcPct val="90000"/>
              </a:lnSpc>
              <a:spcBef>
                <a:spcPts val="480"/>
              </a:spcBef>
              <a:spcAft>
                <a:spcPts val="0"/>
              </a:spcAft>
              <a:buClr>
                <a:srgbClr val="FF0000"/>
              </a:buClr>
              <a:buSzPts val="2400"/>
              <a:buChar char="–"/>
            </a:pPr>
            <a:r>
              <a:rPr lang="en-US" sz="2400">
                <a:latin typeface="Times New Roman"/>
                <a:ea typeface="Times New Roman"/>
                <a:cs typeface="Times New Roman"/>
                <a:sym typeface="Times New Roman"/>
              </a:rPr>
              <a:t>The series is assumed stationary in the mean and in the variance.</a:t>
            </a:r>
            <a:endParaRPr/>
          </a:p>
          <a:p>
            <a:pPr indent="-342900" lvl="0" marL="342900" rtl="0" algn="l">
              <a:lnSpc>
                <a:spcPct val="90000"/>
              </a:lnSpc>
              <a:spcBef>
                <a:spcPts val="560"/>
              </a:spcBef>
              <a:spcAft>
                <a:spcPts val="0"/>
              </a:spcAft>
              <a:buClr>
                <a:srgbClr val="002060"/>
              </a:buClr>
              <a:buSzPts val="2800"/>
              <a:buFont typeface="Noto Sans Symbols"/>
              <a:buNone/>
            </a:pPr>
            <a:r>
              <a:t/>
            </a:r>
            <a:endParaRPr sz="2800">
              <a:latin typeface="Times New Roman"/>
              <a:ea typeface="Times New Roman"/>
              <a:cs typeface="Times New Roman"/>
              <a:sym typeface="Times New Roman"/>
            </a:endParaRPr>
          </a:p>
        </p:txBody>
      </p:sp>
      <p:sp>
        <p:nvSpPr>
          <p:cNvPr id="716" name="Google Shape;716;p7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17" name="Google Shape;717;p7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718" name="Google Shape;718;p76"/>
          <p:cNvPicPr preferRelativeResize="0"/>
          <p:nvPr/>
        </p:nvPicPr>
        <p:blipFill rotWithShape="1">
          <a:blip r:embed="rId3">
            <a:alphaModFix/>
          </a:blip>
          <a:srcRect b="0" l="0" r="0" t="0"/>
          <a:stretch/>
        </p:blipFill>
        <p:spPr>
          <a:xfrm>
            <a:off x="2133600" y="3352800"/>
            <a:ext cx="4162425" cy="609600"/>
          </a:xfrm>
          <a:prstGeom prst="rect">
            <a:avLst/>
          </a:prstGeom>
          <a:solidFill>
            <a:srgbClr val="DFF5FD"/>
          </a:solid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Mixtures ARIMA models</a:t>
            </a:r>
            <a:endParaRPr/>
          </a:p>
        </p:txBody>
      </p:sp>
      <p:sp>
        <p:nvSpPr>
          <p:cNvPr id="724" name="Google Shape;724;p77"/>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If non-stationarity is added to a mixed ARMA model, then the general ARIMA (p, d, q) is obtained. </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equation for the simplest ARIMA (1, 1, 1) is given below.</a:t>
            </a:r>
            <a:endParaRPr/>
          </a:p>
          <a:p>
            <a:pPr indent="-165100" lvl="0" marL="342900" rtl="0" algn="l">
              <a:spcBef>
                <a:spcPts val="560"/>
              </a:spcBef>
              <a:spcAft>
                <a:spcPts val="0"/>
              </a:spcAft>
              <a:buClr>
                <a:srgbClr val="002060"/>
              </a:buClr>
              <a:buSzPts val="2800"/>
              <a:buNone/>
            </a:pPr>
            <a:r>
              <a:t/>
            </a:r>
            <a:endParaRPr sz="2800">
              <a:latin typeface="Times New Roman"/>
              <a:ea typeface="Times New Roman"/>
              <a:cs typeface="Times New Roman"/>
              <a:sym typeface="Times New Roman"/>
            </a:endParaRPr>
          </a:p>
          <a:p>
            <a:pPr indent="-165100" lvl="0" marL="342900" rtl="0" algn="l">
              <a:spcBef>
                <a:spcPts val="560"/>
              </a:spcBef>
              <a:spcAft>
                <a:spcPts val="0"/>
              </a:spcAft>
              <a:buClr>
                <a:srgbClr val="002060"/>
              </a:buClr>
              <a:buSzPts val="2800"/>
              <a:buNone/>
            </a:pPr>
            <a:r>
              <a:t/>
            </a:r>
            <a:endParaRPr>
              <a:latin typeface="Times New Roman"/>
              <a:ea typeface="Times New Roman"/>
              <a:cs typeface="Times New Roman"/>
              <a:sym typeface="Times New Roman"/>
            </a:endParaRPr>
          </a:p>
        </p:txBody>
      </p:sp>
      <p:sp>
        <p:nvSpPr>
          <p:cNvPr id="725" name="Google Shape;725;p7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26" name="Google Shape;726;p7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727" name="Google Shape;727;p77"/>
          <p:cNvPicPr preferRelativeResize="0"/>
          <p:nvPr/>
        </p:nvPicPr>
        <p:blipFill rotWithShape="1">
          <a:blip r:embed="rId3">
            <a:alphaModFix/>
          </a:blip>
          <a:srcRect b="0" l="0" r="0" t="0"/>
          <a:stretch/>
        </p:blipFill>
        <p:spPr>
          <a:xfrm>
            <a:off x="1676400" y="4191000"/>
            <a:ext cx="5422900" cy="609600"/>
          </a:xfrm>
          <a:prstGeom prst="rect">
            <a:avLst/>
          </a:prstGeom>
          <a:solidFill>
            <a:srgbClr val="DFF5FD"/>
          </a:solid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Mixtures ARIMA models</a:t>
            </a:r>
            <a:endParaRPr/>
          </a:p>
        </p:txBody>
      </p:sp>
      <p:sp>
        <p:nvSpPr>
          <p:cNvPr id="733" name="Google Shape;733;p78"/>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general ARIMA (p, d, q) model gives a tremendous variety of patterns in the ACF and PACF, so it is not practical to state rules for identifying general ARIMA models.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In practice, it is seldom necessary to deal with values p, d, or q that are larger than 0, 1, or 2.</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It is remarkable that such a small range of values for p, d, or q can cover such a large range of practical forecasting situations.</a:t>
            </a:r>
            <a:endParaRPr/>
          </a:p>
        </p:txBody>
      </p:sp>
      <p:sp>
        <p:nvSpPr>
          <p:cNvPr id="734" name="Google Shape;734;p7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35" name="Google Shape;735;p7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Seasonality and ARIMA models</a:t>
            </a:r>
            <a:endParaRPr/>
          </a:p>
        </p:txBody>
      </p:sp>
      <p:sp>
        <p:nvSpPr>
          <p:cNvPr id="741" name="Google Shape;741;p7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ARIMA models can be extended to handle seasonal components of a data series.</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general shorthand  notation is</a:t>
            </a:r>
            <a:endParaRPr/>
          </a:p>
          <a:p>
            <a:pPr indent="-342900" lvl="0" marL="342900" rtl="0" algn="l">
              <a:spcBef>
                <a:spcPts val="480"/>
              </a:spcBef>
              <a:spcAft>
                <a:spcPts val="0"/>
              </a:spcAft>
              <a:buClr>
                <a:srgbClr val="002060"/>
              </a:buClr>
              <a:buSzPts val="2400"/>
              <a:buFont typeface="Noto Sans Symbols"/>
              <a:buNone/>
            </a:pPr>
            <a:r>
              <a:rPr lang="en-US" sz="2400">
                <a:latin typeface="Times New Roman"/>
                <a:ea typeface="Times New Roman"/>
                <a:cs typeface="Times New Roman"/>
                <a:sym typeface="Times New Roman"/>
              </a:rPr>
              <a:t>		ARIMA (p, d, q)(P, D, Q)</a:t>
            </a:r>
            <a:r>
              <a:rPr baseline="-25000" lang="en-US" sz="2400">
                <a:latin typeface="Times New Roman"/>
                <a:ea typeface="Times New Roman"/>
                <a:cs typeface="Times New Roman"/>
                <a:sym typeface="Times New Roman"/>
              </a:rPr>
              <a:t>s</a:t>
            </a:r>
            <a:endParaRPr/>
          </a:p>
          <a:p>
            <a:pPr indent="-228600" lvl="2" marL="1143000" rtl="0" algn="l">
              <a:spcBef>
                <a:spcPts val="440"/>
              </a:spcBef>
              <a:spcAft>
                <a:spcPts val="0"/>
              </a:spcAft>
              <a:buClr>
                <a:srgbClr val="002060"/>
              </a:buClr>
              <a:buSzPts val="2200"/>
              <a:buChar char="•"/>
            </a:pPr>
            <a:r>
              <a:rPr lang="en-US" sz="2200">
                <a:latin typeface="Times New Roman"/>
                <a:ea typeface="Times New Roman"/>
                <a:cs typeface="Times New Roman"/>
                <a:sym typeface="Times New Roman"/>
              </a:rPr>
              <a:t>Where s is the number of periods per season.	</a:t>
            </a:r>
            <a:endParaRPr sz="2400">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general ARIMA(1,1,1)(1,1,1)</a:t>
            </a:r>
            <a:r>
              <a:rPr baseline="-25000" lang="en-US" sz="2400">
                <a:latin typeface="Times New Roman"/>
                <a:ea typeface="Times New Roman"/>
                <a:cs typeface="Times New Roman"/>
                <a:sym typeface="Times New Roman"/>
              </a:rPr>
              <a:t>4</a:t>
            </a:r>
            <a:r>
              <a:rPr lang="en-US" sz="2400">
                <a:latin typeface="Times New Roman"/>
                <a:ea typeface="Times New Roman"/>
                <a:cs typeface="Times New Roman"/>
                <a:sym typeface="Times New Roman"/>
              </a:rPr>
              <a:t>  can be written as:</a:t>
            </a:r>
            <a:endParaRPr/>
          </a:p>
          <a:p>
            <a:pPr indent="-133350" lvl="1" marL="74295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133350" lvl="1" marL="74295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a:p>
            <a:pPr indent="-107950" lvl="1" marL="742950" rtl="0" algn="l">
              <a:spcBef>
                <a:spcPts val="560"/>
              </a:spcBef>
              <a:spcAft>
                <a:spcPts val="0"/>
              </a:spcAft>
              <a:buClr>
                <a:srgbClr val="FF0000"/>
              </a:buClr>
              <a:buSzPts val="2800"/>
              <a:buNone/>
            </a:pPr>
            <a:r>
              <a:t/>
            </a:r>
            <a:endParaRPr>
              <a:latin typeface="Times New Roman"/>
              <a:ea typeface="Times New Roman"/>
              <a:cs typeface="Times New Roman"/>
              <a:sym typeface="Times New Roman"/>
            </a:endParaRPr>
          </a:p>
          <a:p>
            <a:pPr indent="-285750" lvl="1" marL="742950" rtl="0" algn="l">
              <a:spcBef>
                <a:spcPts val="560"/>
              </a:spcBef>
              <a:spcAft>
                <a:spcPts val="0"/>
              </a:spcAft>
              <a:buClr>
                <a:srgbClr val="FF0000"/>
              </a:buClr>
              <a:buSzPts val="2800"/>
              <a:buChar char="–"/>
            </a:pPr>
            <a:r>
              <a:rPr lang="en-US">
                <a:latin typeface="Times New Roman"/>
                <a:ea typeface="Times New Roman"/>
                <a:cs typeface="Times New Roman"/>
                <a:sym typeface="Times New Roman"/>
              </a:rPr>
              <a:t>Once the coefficients φ</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Ф</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θ</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and Θ</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have been estimated from the data, the above equation can be used for forecasting</a:t>
            </a:r>
            <a:r>
              <a:rPr lang="en-US" sz="2400">
                <a:latin typeface="Times New Roman"/>
                <a:ea typeface="Times New Roman"/>
                <a:cs typeface="Times New Roman"/>
                <a:sym typeface="Times New Roman"/>
              </a:rPr>
              <a:t>.	                                                                                                      </a:t>
            </a:r>
            <a:endParaRPr/>
          </a:p>
        </p:txBody>
      </p:sp>
      <p:sp>
        <p:nvSpPr>
          <p:cNvPr id="742" name="Google Shape;742;p7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43" name="Google Shape;743;p7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pic>
        <p:nvPicPr>
          <p:cNvPr id="744" name="Google Shape;744;p79"/>
          <p:cNvPicPr preferRelativeResize="0"/>
          <p:nvPr/>
        </p:nvPicPr>
        <p:blipFill rotWithShape="1">
          <a:blip r:embed="rId3">
            <a:alphaModFix/>
          </a:blip>
          <a:srcRect b="0" l="0" r="0" t="0"/>
          <a:stretch/>
        </p:blipFill>
        <p:spPr>
          <a:xfrm>
            <a:off x="762000" y="4267200"/>
            <a:ext cx="7543800" cy="914400"/>
          </a:xfrm>
          <a:prstGeom prst="rect">
            <a:avLst/>
          </a:prstGeom>
          <a:solidFill>
            <a:srgbClr val="DFF5FD"/>
          </a:solid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8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Seasonality and ARIMA models</a:t>
            </a:r>
            <a:endParaRPr sz="4000"/>
          </a:p>
        </p:txBody>
      </p:sp>
      <p:sp>
        <p:nvSpPr>
          <p:cNvPr id="750" name="Google Shape;750;p80"/>
          <p:cNvSpPr txBox="1"/>
          <p:nvPr>
            <p:ph idx="1" type="body"/>
          </p:nvPr>
        </p:nvSpPr>
        <p:spPr>
          <a:xfrm>
            <a:off x="457200" y="1524000"/>
            <a:ext cx="7772400" cy="4800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seasonal lags of the ACF and PACF plots show the seasonal parts of an AR or MA model.</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Examples:</a:t>
            </a:r>
            <a:endParaRPr/>
          </a:p>
          <a:p>
            <a:pPr indent="-457200" lvl="1" marL="868680" rtl="0" algn="l">
              <a:spcBef>
                <a:spcPts val="480"/>
              </a:spcBef>
              <a:spcAft>
                <a:spcPts val="0"/>
              </a:spcAft>
              <a:buClr>
                <a:srgbClr val="FF0000"/>
              </a:buClr>
              <a:buSzPts val="2400"/>
              <a:buFont typeface="Calibri"/>
              <a:buAutoNum type="arabicPeriod"/>
            </a:pPr>
            <a:r>
              <a:rPr lang="en-US" sz="2400">
                <a:latin typeface="Times New Roman"/>
                <a:ea typeface="Times New Roman"/>
                <a:cs typeface="Times New Roman"/>
                <a:sym typeface="Times New Roman"/>
              </a:rPr>
              <a:t>Seasonal MA model: </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ARIMA(0,0,0)(0,0,1)</a:t>
            </a:r>
            <a:r>
              <a:rPr baseline="-25000" lang="en-US" sz="2000">
                <a:latin typeface="Times New Roman"/>
                <a:ea typeface="Times New Roman"/>
                <a:cs typeface="Times New Roman"/>
                <a:sym typeface="Times New Roman"/>
              </a:rPr>
              <a:t>12</a:t>
            </a:r>
            <a:r>
              <a:rPr lang="en-US" sz="2000">
                <a:latin typeface="Times New Roman"/>
                <a:ea typeface="Times New Roman"/>
                <a:cs typeface="Times New Roman"/>
                <a:sym typeface="Times New Roman"/>
              </a:rPr>
              <a:t>  </a:t>
            </a:r>
            <a:endParaRPr/>
          </a:p>
          <a:p>
            <a:pPr indent="-228600" lvl="3" marL="1280160" rtl="0" algn="l">
              <a:spcBef>
                <a:spcPts val="400"/>
              </a:spcBef>
              <a:spcAft>
                <a:spcPts val="0"/>
              </a:spcAft>
              <a:buClr>
                <a:schemeClr val="accent4"/>
              </a:buClr>
              <a:buSzPts val="2000"/>
              <a:buChar char="–"/>
            </a:pPr>
            <a:r>
              <a:rPr lang="en-US" sz="2000">
                <a:latin typeface="Times New Roman"/>
                <a:ea typeface="Times New Roman"/>
                <a:cs typeface="Times New Roman"/>
                <a:sym typeface="Times New Roman"/>
              </a:rPr>
              <a:t>will show a spike at lag 12 in the ACF but no other significant spikes.</a:t>
            </a:r>
            <a:endParaRPr/>
          </a:p>
          <a:p>
            <a:pPr indent="-228600" lvl="3" marL="1280160" rtl="0" algn="l">
              <a:spcBef>
                <a:spcPts val="400"/>
              </a:spcBef>
              <a:spcAft>
                <a:spcPts val="0"/>
              </a:spcAft>
              <a:buClr>
                <a:schemeClr val="accent4"/>
              </a:buClr>
              <a:buSzPts val="2000"/>
              <a:buChar char="–"/>
            </a:pPr>
            <a:r>
              <a:rPr lang="en-US" sz="2000">
                <a:latin typeface="Times New Roman"/>
                <a:ea typeface="Times New Roman"/>
                <a:cs typeface="Times New Roman"/>
                <a:sym typeface="Times New Roman"/>
              </a:rPr>
              <a:t>The PACF will show exponential decay in the seasonal  lags i.e. at lags 12, 24, 36,…</a:t>
            </a:r>
            <a:endParaRPr/>
          </a:p>
          <a:p>
            <a:pPr indent="-514350" lvl="1" marL="925830" rtl="0" algn="l">
              <a:spcBef>
                <a:spcPts val="560"/>
              </a:spcBef>
              <a:spcAft>
                <a:spcPts val="0"/>
              </a:spcAft>
              <a:buClr>
                <a:srgbClr val="FF0000"/>
              </a:buClr>
              <a:buSzPts val="2800"/>
              <a:buFont typeface="Calibri"/>
              <a:buAutoNum type="arabicPeriod"/>
            </a:pPr>
            <a:r>
              <a:rPr lang="en-US" sz="2800">
                <a:latin typeface="Times New Roman"/>
                <a:ea typeface="Times New Roman"/>
                <a:cs typeface="Times New Roman"/>
                <a:sym typeface="Times New Roman"/>
              </a:rPr>
              <a:t>Seasonal AR model:</a:t>
            </a:r>
            <a:endParaRPr/>
          </a:p>
          <a:p>
            <a:pPr indent="-228600" lvl="2" marL="1005839" rtl="0" algn="l">
              <a:spcBef>
                <a:spcPts val="400"/>
              </a:spcBef>
              <a:spcAft>
                <a:spcPts val="0"/>
              </a:spcAft>
              <a:buClr>
                <a:schemeClr val="accent3"/>
              </a:buClr>
              <a:buSzPts val="2000"/>
              <a:buChar char="•"/>
            </a:pPr>
            <a:r>
              <a:rPr lang="en-US" sz="2000">
                <a:latin typeface="Times New Roman"/>
                <a:ea typeface="Times New Roman"/>
                <a:cs typeface="Times New Roman"/>
                <a:sym typeface="Times New Roman"/>
              </a:rPr>
              <a:t>ARIMA(0,0,0)(1,0,0)</a:t>
            </a:r>
            <a:r>
              <a:rPr baseline="-25000" lang="en-US" sz="2000">
                <a:latin typeface="Times New Roman"/>
                <a:ea typeface="Times New Roman"/>
                <a:cs typeface="Times New Roman"/>
                <a:sym typeface="Times New Roman"/>
              </a:rPr>
              <a:t>12</a:t>
            </a:r>
            <a:endParaRPr/>
          </a:p>
          <a:p>
            <a:pPr indent="-228600" lvl="3" marL="1280160" rtl="0" algn="l">
              <a:spcBef>
                <a:spcPts val="400"/>
              </a:spcBef>
              <a:spcAft>
                <a:spcPts val="0"/>
              </a:spcAft>
              <a:buClr>
                <a:schemeClr val="accent4"/>
              </a:buClr>
              <a:buSzPts val="2000"/>
              <a:buChar char="–"/>
            </a:pPr>
            <a:r>
              <a:rPr lang="en-US" sz="2000">
                <a:latin typeface="Times New Roman"/>
                <a:ea typeface="Times New Roman"/>
                <a:cs typeface="Times New Roman"/>
                <a:sym typeface="Times New Roman"/>
              </a:rPr>
              <a:t>will show exponential decay in seasonal lags of the ACF.</a:t>
            </a:r>
            <a:endParaRPr/>
          </a:p>
          <a:p>
            <a:pPr indent="-228600" lvl="3" marL="1280160" rtl="0" algn="l">
              <a:spcBef>
                <a:spcPts val="400"/>
              </a:spcBef>
              <a:spcAft>
                <a:spcPts val="0"/>
              </a:spcAft>
              <a:buClr>
                <a:schemeClr val="accent4"/>
              </a:buClr>
              <a:buSzPts val="2000"/>
              <a:buChar char="–"/>
            </a:pPr>
            <a:r>
              <a:rPr lang="en-US" sz="2000">
                <a:latin typeface="Times New Roman"/>
                <a:ea typeface="Times New Roman"/>
                <a:cs typeface="Times New Roman"/>
                <a:sym typeface="Times New Roman"/>
              </a:rPr>
              <a:t>Single significant spike at lag 12 in the PACF.</a:t>
            </a:r>
            <a:endParaRPr/>
          </a:p>
        </p:txBody>
      </p:sp>
      <p:sp>
        <p:nvSpPr>
          <p:cNvPr id="751" name="Google Shape;751;p8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52" name="Google Shape;752;p8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9"/>
          <p:cNvPicPr preferRelativeResize="0"/>
          <p:nvPr/>
        </p:nvPicPr>
        <p:blipFill rotWithShape="1">
          <a:blip r:embed="rId3">
            <a:alphaModFix/>
          </a:blip>
          <a:srcRect b="27820" l="3919" r="5798" t="1"/>
          <a:stretch/>
        </p:blipFill>
        <p:spPr>
          <a:xfrm>
            <a:off x="444301" y="228601"/>
            <a:ext cx="8394898" cy="3200399"/>
          </a:xfrm>
          <a:prstGeom prst="rect">
            <a:avLst/>
          </a:prstGeom>
          <a:noFill/>
          <a:ln>
            <a:noFill/>
          </a:ln>
        </p:spPr>
      </p:pic>
      <p:pic>
        <p:nvPicPr>
          <p:cNvPr id="158" name="Google Shape;158;p9"/>
          <p:cNvPicPr preferRelativeResize="0"/>
          <p:nvPr/>
        </p:nvPicPr>
        <p:blipFill rotWithShape="1">
          <a:blip r:embed="rId4">
            <a:alphaModFix/>
          </a:blip>
          <a:srcRect b="13808" l="0" r="0" t="0"/>
          <a:stretch/>
        </p:blipFill>
        <p:spPr>
          <a:xfrm>
            <a:off x="444300" y="3458817"/>
            <a:ext cx="8394899" cy="29718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8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Times New Roman"/>
              <a:buNone/>
            </a:pPr>
            <a:r>
              <a:rPr lang="en-US" sz="3200">
                <a:latin typeface="Times New Roman"/>
                <a:ea typeface="Times New Roman"/>
                <a:cs typeface="Times New Roman"/>
                <a:sym typeface="Times New Roman"/>
              </a:rPr>
              <a:t>Implementing the model –Building Strategy</a:t>
            </a:r>
            <a:endParaRPr/>
          </a:p>
        </p:txBody>
      </p:sp>
      <p:sp>
        <p:nvSpPr>
          <p:cNvPr id="758" name="Google Shape;758;p81"/>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Box –Jenkins approach uses an iterative model-building strategy that consist of:</a:t>
            </a:r>
            <a:endParaRPr/>
          </a:p>
          <a:p>
            <a:pPr indent="-457200" lvl="1" marL="868680" rtl="0" algn="l">
              <a:spcBef>
                <a:spcPts val="440"/>
              </a:spcBef>
              <a:spcAft>
                <a:spcPts val="0"/>
              </a:spcAft>
              <a:buClr>
                <a:srgbClr val="FF0000"/>
              </a:buClr>
              <a:buSzPts val="2200"/>
              <a:buFont typeface="Calibri"/>
              <a:buAutoNum type="arabicPeriod"/>
            </a:pPr>
            <a:r>
              <a:rPr lang="en-US" sz="2200">
                <a:latin typeface="Times New Roman"/>
                <a:ea typeface="Times New Roman"/>
                <a:cs typeface="Times New Roman"/>
                <a:sym typeface="Times New Roman"/>
              </a:rPr>
              <a:t>Selecting an initial model (model identification)</a:t>
            </a:r>
            <a:endParaRPr/>
          </a:p>
          <a:p>
            <a:pPr indent="-457200" lvl="1" marL="868680" rtl="0" algn="l">
              <a:spcBef>
                <a:spcPts val="440"/>
              </a:spcBef>
              <a:spcAft>
                <a:spcPts val="0"/>
              </a:spcAft>
              <a:buClr>
                <a:srgbClr val="FF0000"/>
              </a:buClr>
              <a:buSzPts val="2200"/>
              <a:buFont typeface="Calibri"/>
              <a:buAutoNum type="arabicPeriod"/>
            </a:pPr>
            <a:r>
              <a:rPr lang="en-US" sz="2200">
                <a:latin typeface="Times New Roman"/>
                <a:ea typeface="Times New Roman"/>
                <a:cs typeface="Times New Roman"/>
                <a:sym typeface="Times New Roman"/>
              </a:rPr>
              <a:t>Estimating the model coefficients (parameter estimation)</a:t>
            </a:r>
            <a:endParaRPr/>
          </a:p>
          <a:p>
            <a:pPr indent="-457200" lvl="1" marL="868680" rtl="0" algn="l">
              <a:spcBef>
                <a:spcPts val="440"/>
              </a:spcBef>
              <a:spcAft>
                <a:spcPts val="0"/>
              </a:spcAft>
              <a:buClr>
                <a:srgbClr val="FF0000"/>
              </a:buClr>
              <a:buSzPts val="2200"/>
              <a:buFont typeface="Calibri"/>
              <a:buAutoNum type="arabicPeriod"/>
            </a:pPr>
            <a:r>
              <a:rPr lang="en-US" sz="2200">
                <a:latin typeface="Times New Roman"/>
                <a:ea typeface="Times New Roman"/>
                <a:cs typeface="Times New Roman"/>
                <a:sym typeface="Times New Roman"/>
              </a:rPr>
              <a:t>Analyzing the residuals (model checking)</a:t>
            </a:r>
            <a:endParaRPr/>
          </a:p>
          <a:p>
            <a:pPr indent="0" lvl="1" marL="411480" rtl="0" algn="l">
              <a:spcBef>
                <a:spcPts val="440"/>
              </a:spcBef>
              <a:spcAft>
                <a:spcPts val="0"/>
              </a:spcAft>
              <a:buClr>
                <a:srgbClr val="FF0000"/>
              </a:buClr>
              <a:buSzPts val="2200"/>
              <a:buFont typeface="Arial"/>
              <a:buNone/>
            </a:pPr>
            <a:r>
              <a:t/>
            </a:r>
            <a:endParaRPr sz="2200">
              <a:latin typeface="Times New Roman"/>
              <a:ea typeface="Times New Roman"/>
              <a:cs typeface="Times New Roman"/>
              <a:sym typeface="Times New Roman"/>
            </a:endParaRPr>
          </a:p>
          <a:p>
            <a:pPr indent="-285750" lvl="1" marL="342900" rtl="0" algn="l">
              <a:spcBef>
                <a:spcPts val="480"/>
              </a:spcBef>
              <a:spcAft>
                <a:spcPts val="0"/>
              </a:spcAft>
              <a:buClr>
                <a:schemeClr val="accent1"/>
              </a:buClr>
              <a:buSzPts val="2400"/>
              <a:buChar char="–"/>
            </a:pPr>
            <a:r>
              <a:rPr lang="en-US" sz="2400">
                <a:latin typeface="Times New Roman"/>
                <a:ea typeface="Times New Roman"/>
                <a:cs typeface="Times New Roman"/>
                <a:sym typeface="Times New Roman"/>
              </a:rPr>
              <a:t>If necessary, the initial model is modified and the process is repeated until the residual indicate no further modification is necessary. </a:t>
            </a:r>
            <a:endParaRPr/>
          </a:p>
          <a:p>
            <a:pPr indent="-285750" lvl="1" marL="342900" rtl="0" algn="l">
              <a:spcBef>
                <a:spcPts val="480"/>
              </a:spcBef>
              <a:spcAft>
                <a:spcPts val="0"/>
              </a:spcAft>
              <a:buClr>
                <a:schemeClr val="accent1"/>
              </a:buClr>
              <a:buSzPts val="2400"/>
              <a:buChar char="–"/>
            </a:pPr>
            <a:r>
              <a:rPr lang="en-US" sz="2400">
                <a:latin typeface="Times New Roman"/>
                <a:ea typeface="Times New Roman"/>
                <a:cs typeface="Times New Roman"/>
                <a:sym typeface="Times New Roman"/>
              </a:rPr>
              <a:t>At  this point the fitted model can be used for forecasting.</a:t>
            </a:r>
            <a:endParaRPr/>
          </a:p>
          <a:p>
            <a:pPr indent="0" lvl="1" marL="411480" rtl="0" algn="l">
              <a:spcBef>
                <a:spcPts val="480"/>
              </a:spcBef>
              <a:spcAft>
                <a:spcPts val="0"/>
              </a:spcAft>
              <a:buClr>
                <a:srgbClr val="FF0000"/>
              </a:buClr>
              <a:buSzPts val="2400"/>
              <a:buFont typeface="Arial"/>
              <a:buNone/>
            </a:pPr>
            <a:r>
              <a:t/>
            </a:r>
            <a:endParaRPr sz="2400">
              <a:latin typeface="Times New Roman"/>
              <a:ea typeface="Times New Roman"/>
              <a:cs typeface="Times New Roman"/>
              <a:sym typeface="Times New Roman"/>
            </a:endParaRPr>
          </a:p>
          <a:p>
            <a:pPr indent="-133350" lvl="1" marL="640080" rtl="0" algn="l">
              <a:spcBef>
                <a:spcPts val="480"/>
              </a:spcBef>
              <a:spcAft>
                <a:spcPts val="0"/>
              </a:spcAft>
              <a:buClr>
                <a:srgbClr val="FF0000"/>
              </a:buClr>
              <a:buSzPts val="2400"/>
              <a:buNone/>
            </a:pPr>
            <a:r>
              <a:t/>
            </a:r>
            <a:endParaRPr sz="2400">
              <a:latin typeface="Times New Roman"/>
              <a:ea typeface="Times New Roman"/>
              <a:cs typeface="Times New Roman"/>
              <a:sym typeface="Times New Roman"/>
            </a:endParaRPr>
          </a:p>
        </p:txBody>
      </p:sp>
      <p:sp>
        <p:nvSpPr>
          <p:cNvPr id="759" name="Google Shape;759;p8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60" name="Google Shape;760;p8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766" name="Google Shape;766;p8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The following approach outlines an approach to select an appropriate model among a large variety of ARIMA models possible.</a:t>
            </a:r>
            <a:endParaRPr/>
          </a:p>
          <a:p>
            <a:pPr indent="-285750" lvl="1" marL="742950" rtl="0" algn="l">
              <a:spcBef>
                <a:spcPts val="480"/>
              </a:spcBef>
              <a:spcAft>
                <a:spcPts val="0"/>
              </a:spcAft>
              <a:buClr>
                <a:srgbClr val="FF0000"/>
              </a:buClr>
              <a:buSzPts val="2400"/>
              <a:buChar char="–"/>
            </a:pPr>
            <a:r>
              <a:rPr lang="en-US" sz="2400">
                <a:latin typeface="Times New Roman"/>
                <a:ea typeface="Times New Roman"/>
                <a:cs typeface="Times New Roman"/>
                <a:sym typeface="Times New Roman"/>
              </a:rPr>
              <a:t>Plot the data</a:t>
            </a:r>
            <a:endParaRPr/>
          </a:p>
          <a:p>
            <a:pPr indent="-228600" lvl="2" marL="1143000" rtl="0" algn="l">
              <a:spcBef>
                <a:spcPts val="400"/>
              </a:spcBef>
              <a:spcAft>
                <a:spcPts val="0"/>
              </a:spcAft>
              <a:buClr>
                <a:srgbClr val="002060"/>
              </a:buClr>
              <a:buSzPts val="2000"/>
              <a:buChar char="•"/>
            </a:pPr>
            <a:r>
              <a:rPr lang="en-US" sz="2000">
                <a:latin typeface="Times New Roman"/>
                <a:ea typeface="Times New Roman"/>
                <a:cs typeface="Times New Roman"/>
                <a:sym typeface="Times New Roman"/>
              </a:rPr>
              <a:t>Identify any unusual observations</a:t>
            </a:r>
            <a:endParaRPr/>
          </a:p>
          <a:p>
            <a:pPr indent="-228600" lvl="2" marL="1143000" rtl="0" algn="l">
              <a:spcBef>
                <a:spcPts val="400"/>
              </a:spcBef>
              <a:spcAft>
                <a:spcPts val="0"/>
              </a:spcAft>
              <a:buClr>
                <a:srgbClr val="002060"/>
              </a:buClr>
              <a:buSzPts val="2000"/>
              <a:buChar char="•"/>
            </a:pPr>
            <a:r>
              <a:rPr lang="en-US" sz="2000">
                <a:latin typeface="Times New Roman"/>
                <a:ea typeface="Times New Roman"/>
                <a:cs typeface="Times New Roman"/>
                <a:sym typeface="Times New Roman"/>
              </a:rPr>
              <a:t>If necessary, transform the data to stabilize the variance</a:t>
            </a:r>
            <a:endParaRPr/>
          </a:p>
          <a:p>
            <a:pPr indent="-342900" lvl="0" marL="342900" rtl="0" algn="l">
              <a:lnSpc>
                <a:spcPct val="90000"/>
              </a:lnSpc>
              <a:spcBef>
                <a:spcPts val="560"/>
              </a:spcBef>
              <a:spcAft>
                <a:spcPts val="0"/>
              </a:spcAft>
              <a:buClr>
                <a:srgbClr val="002060"/>
              </a:buClr>
              <a:buSzPts val="2800"/>
              <a:buChar char="•"/>
            </a:pPr>
            <a:r>
              <a:rPr lang="en-US">
                <a:latin typeface="Times New Roman"/>
                <a:ea typeface="Times New Roman"/>
                <a:cs typeface="Times New Roman"/>
                <a:sym typeface="Times New Roman"/>
              </a:rPr>
              <a:t>Check the time series plot, ACF, PACF of the data (possibly transformed) for stationarity.</a:t>
            </a:r>
            <a:endParaRPr/>
          </a:p>
          <a:p>
            <a:pPr indent="-285750" lvl="1" marL="742950" rtl="0" algn="l">
              <a:lnSpc>
                <a:spcPct val="90000"/>
              </a:lnSpc>
              <a:spcBef>
                <a:spcPts val="560"/>
              </a:spcBef>
              <a:spcAft>
                <a:spcPts val="0"/>
              </a:spcAft>
              <a:buClr>
                <a:srgbClr val="FF0000"/>
              </a:buClr>
              <a:buSzPts val="2800"/>
              <a:buChar char="–"/>
            </a:pPr>
            <a:r>
              <a:rPr lang="en-US">
                <a:latin typeface="Times New Roman"/>
                <a:ea typeface="Times New Roman"/>
                <a:cs typeface="Times New Roman"/>
                <a:sym typeface="Times New Roman"/>
              </a:rPr>
              <a:t>IF  </a:t>
            </a:r>
            <a:endParaRPr/>
          </a:p>
          <a:p>
            <a:pPr indent="-228600" lvl="2" marL="1143000" rtl="0" algn="l">
              <a:lnSpc>
                <a:spcPct val="90000"/>
              </a:lnSpc>
              <a:spcBef>
                <a:spcPts val="480"/>
              </a:spcBef>
              <a:spcAft>
                <a:spcPts val="0"/>
              </a:spcAft>
              <a:buClr>
                <a:srgbClr val="002060"/>
              </a:buClr>
              <a:buSzPts val="2400"/>
              <a:buChar char="•"/>
            </a:pPr>
            <a:r>
              <a:rPr lang="en-US">
                <a:latin typeface="Times New Roman"/>
                <a:ea typeface="Times New Roman"/>
                <a:cs typeface="Times New Roman"/>
                <a:sym typeface="Times New Roman"/>
              </a:rPr>
              <a:t>Time plot shows the data scattered horizontally around a constant mean</a:t>
            </a:r>
            <a:endParaRPr/>
          </a:p>
          <a:p>
            <a:pPr indent="-228600" lvl="2" marL="1143000" rtl="0" algn="l">
              <a:lnSpc>
                <a:spcPct val="90000"/>
              </a:lnSpc>
              <a:spcBef>
                <a:spcPts val="480"/>
              </a:spcBef>
              <a:spcAft>
                <a:spcPts val="0"/>
              </a:spcAft>
              <a:buClr>
                <a:srgbClr val="002060"/>
              </a:buClr>
              <a:buSzPts val="2400"/>
              <a:buChar char="•"/>
            </a:pPr>
            <a:r>
              <a:rPr lang="en-US">
                <a:latin typeface="Times New Roman"/>
                <a:ea typeface="Times New Roman"/>
                <a:cs typeface="Times New Roman"/>
                <a:sym typeface="Times New Roman"/>
              </a:rPr>
              <a:t>ACF and PACF to or near zero quickly</a:t>
            </a:r>
            <a:endParaRPr/>
          </a:p>
          <a:p>
            <a:pPr indent="-285750" lvl="1" marL="742950" rtl="0" algn="l">
              <a:lnSpc>
                <a:spcPct val="90000"/>
              </a:lnSpc>
              <a:spcBef>
                <a:spcPts val="560"/>
              </a:spcBef>
              <a:spcAft>
                <a:spcPts val="0"/>
              </a:spcAft>
              <a:buClr>
                <a:srgbClr val="FF0000"/>
              </a:buClr>
              <a:buSzPts val="2800"/>
              <a:buChar char="–"/>
            </a:pPr>
            <a:r>
              <a:rPr lang="en-US">
                <a:latin typeface="Times New Roman"/>
                <a:ea typeface="Times New Roman"/>
                <a:cs typeface="Times New Roman"/>
                <a:sym typeface="Times New Roman"/>
              </a:rPr>
              <a:t>Then, the data are stationary.  </a:t>
            </a:r>
            <a:endParaRPr/>
          </a:p>
          <a:p>
            <a:pPr indent="-101600" lvl="2" marL="1143000" rtl="0" algn="l">
              <a:spcBef>
                <a:spcPts val="400"/>
              </a:spcBef>
              <a:spcAft>
                <a:spcPts val="0"/>
              </a:spcAft>
              <a:buClr>
                <a:srgbClr val="002060"/>
              </a:buClr>
              <a:buSzPts val="2000"/>
              <a:buNone/>
            </a:pPr>
            <a:r>
              <a:t/>
            </a:r>
            <a:endParaRPr sz="2000">
              <a:latin typeface="Times New Roman"/>
              <a:ea typeface="Times New Roman"/>
              <a:cs typeface="Times New Roman"/>
              <a:sym typeface="Times New Roman"/>
            </a:endParaRPr>
          </a:p>
        </p:txBody>
      </p:sp>
      <p:sp>
        <p:nvSpPr>
          <p:cNvPr id="767" name="Google Shape;767;p8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68" name="Google Shape;768;p8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774" name="Google Shape;774;p83"/>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latin typeface="Times New Roman"/>
                <a:ea typeface="Times New Roman"/>
                <a:cs typeface="Times New Roman"/>
                <a:sym typeface="Times New Roman"/>
              </a:rPr>
              <a:t>Use differencing to transform the data into a stationary series</a:t>
            </a:r>
            <a:endParaRPr/>
          </a:p>
          <a:p>
            <a:pPr indent="-228600" lvl="2" marL="1143000" rtl="0" algn="l">
              <a:spcBef>
                <a:spcPts val="480"/>
              </a:spcBef>
              <a:spcAft>
                <a:spcPts val="0"/>
              </a:spcAft>
              <a:buClr>
                <a:srgbClr val="002060"/>
              </a:buClr>
              <a:buSzPts val="2400"/>
              <a:buChar char="•"/>
            </a:pPr>
            <a:r>
              <a:rPr lang="en-US">
                <a:latin typeface="Times New Roman"/>
                <a:ea typeface="Times New Roman"/>
                <a:cs typeface="Times New Roman"/>
                <a:sym typeface="Times New Roman"/>
              </a:rPr>
              <a:t>For no-seasonal data take first differences</a:t>
            </a:r>
            <a:endParaRPr/>
          </a:p>
          <a:p>
            <a:pPr indent="-228600" lvl="2" marL="1143000" rtl="0" algn="l">
              <a:spcBef>
                <a:spcPts val="480"/>
              </a:spcBef>
              <a:spcAft>
                <a:spcPts val="0"/>
              </a:spcAft>
              <a:buClr>
                <a:srgbClr val="002060"/>
              </a:buClr>
              <a:buSzPts val="2400"/>
              <a:buChar char="•"/>
            </a:pPr>
            <a:r>
              <a:rPr lang="en-US">
                <a:latin typeface="Times New Roman"/>
                <a:ea typeface="Times New Roman"/>
                <a:cs typeface="Times New Roman"/>
                <a:sym typeface="Times New Roman"/>
              </a:rPr>
              <a:t>For seasonal data take second seasonal differences</a:t>
            </a:r>
            <a:endParaRPr/>
          </a:p>
          <a:p>
            <a:pPr indent="-165100" lvl="0" marL="342900" rtl="0" algn="l">
              <a:spcBef>
                <a:spcPts val="560"/>
              </a:spcBef>
              <a:spcAft>
                <a:spcPts val="0"/>
              </a:spcAft>
              <a:buClr>
                <a:srgbClr val="002060"/>
              </a:buClr>
              <a:buSzPts val="2800"/>
              <a:buNone/>
            </a:pPr>
            <a:r>
              <a:t/>
            </a:r>
            <a:endParaRPr>
              <a:latin typeface="Times New Roman"/>
              <a:ea typeface="Times New Roman"/>
              <a:cs typeface="Times New Roman"/>
              <a:sym typeface="Times New Roman"/>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Check the plots again if they appear non-stationary, take the differences of the differenced data. </a:t>
            </a:r>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When the stationarity has been achieved, check the ACF and PACF plots for any pattern remaining.</a:t>
            </a:r>
            <a:endParaRPr/>
          </a:p>
          <a:p>
            <a:pPr indent="-165100" lvl="0" marL="342900" rtl="0" algn="l">
              <a:spcBef>
                <a:spcPts val="560"/>
              </a:spcBef>
              <a:spcAft>
                <a:spcPts val="0"/>
              </a:spcAft>
              <a:buClr>
                <a:srgbClr val="002060"/>
              </a:buClr>
              <a:buSzPts val="2800"/>
              <a:buNone/>
            </a:pPr>
            <a:r>
              <a:t/>
            </a:r>
            <a:endParaRPr>
              <a:latin typeface="Times New Roman"/>
              <a:ea typeface="Times New Roman"/>
              <a:cs typeface="Times New Roman"/>
              <a:sym typeface="Times New Roman"/>
            </a:endParaRPr>
          </a:p>
        </p:txBody>
      </p:sp>
      <p:sp>
        <p:nvSpPr>
          <p:cNvPr id="775" name="Google Shape;775;p8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76" name="Google Shape;776;p8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782" name="Google Shape;782;p84"/>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400"/>
              <a:buChar char="•"/>
            </a:pPr>
            <a:r>
              <a:rPr lang="en-US" sz="2400">
                <a:latin typeface="Times New Roman"/>
                <a:ea typeface="Times New Roman"/>
                <a:cs typeface="Times New Roman"/>
                <a:sym typeface="Times New Roman"/>
              </a:rPr>
              <a:t>There are three possibilities:</a:t>
            </a:r>
            <a:endParaRPr/>
          </a:p>
          <a:p>
            <a:pPr indent="-533400" lvl="1" marL="990600" rtl="0" algn="l">
              <a:lnSpc>
                <a:spcPct val="90000"/>
              </a:lnSpc>
              <a:spcBef>
                <a:spcPts val="480"/>
              </a:spcBef>
              <a:spcAft>
                <a:spcPts val="0"/>
              </a:spcAft>
              <a:buClr>
                <a:srgbClr val="FF0000"/>
              </a:buClr>
              <a:buSzPts val="2400"/>
              <a:buChar char="–"/>
            </a:pPr>
            <a:r>
              <a:rPr lang="en-US" sz="2400">
                <a:latin typeface="Times New Roman"/>
                <a:ea typeface="Times New Roman"/>
                <a:cs typeface="Times New Roman"/>
                <a:sym typeface="Times New Roman"/>
              </a:rPr>
              <a:t>AR or MA models</a:t>
            </a:r>
            <a:endParaRPr/>
          </a:p>
          <a:p>
            <a:pPr indent="-457199" lvl="1" marL="1005839" rtl="0" algn="l">
              <a:lnSpc>
                <a:spcPct val="90000"/>
              </a:lnSpc>
              <a:spcBef>
                <a:spcPts val="440"/>
              </a:spcBef>
              <a:spcAft>
                <a:spcPts val="0"/>
              </a:spcAft>
              <a:buClr>
                <a:srgbClr val="FF0000"/>
              </a:buClr>
              <a:buSzPts val="2200"/>
              <a:buChar char="–"/>
            </a:pPr>
            <a:r>
              <a:rPr lang="en-US" sz="2200">
                <a:latin typeface="Times New Roman"/>
                <a:ea typeface="Times New Roman"/>
                <a:cs typeface="Times New Roman"/>
                <a:sym typeface="Times New Roman"/>
              </a:rPr>
              <a:t>No significant ACF after time lag q indicates MA(q) may be appropriate.</a:t>
            </a:r>
            <a:endParaRPr/>
          </a:p>
          <a:p>
            <a:pPr indent="-457199" lvl="1" marL="1005839" rtl="0" algn="l">
              <a:lnSpc>
                <a:spcPct val="90000"/>
              </a:lnSpc>
              <a:spcBef>
                <a:spcPts val="440"/>
              </a:spcBef>
              <a:spcAft>
                <a:spcPts val="0"/>
              </a:spcAft>
              <a:buClr>
                <a:srgbClr val="FF0000"/>
              </a:buClr>
              <a:buSzPts val="2200"/>
              <a:buChar char="–"/>
            </a:pPr>
            <a:r>
              <a:rPr lang="en-US" sz="2200">
                <a:latin typeface="Times New Roman"/>
                <a:ea typeface="Times New Roman"/>
                <a:cs typeface="Times New Roman"/>
                <a:sym typeface="Times New Roman"/>
              </a:rPr>
              <a:t>No significant PACF after time lag p indicates that AR(p) may be appropriate. </a:t>
            </a:r>
            <a:endParaRPr/>
          </a:p>
          <a:p>
            <a:pPr indent="-330200" lvl="2" marL="1371600" rtl="0" algn="l">
              <a:lnSpc>
                <a:spcPct val="90000"/>
              </a:lnSpc>
              <a:spcBef>
                <a:spcPts val="400"/>
              </a:spcBef>
              <a:spcAft>
                <a:spcPts val="0"/>
              </a:spcAft>
              <a:buClr>
                <a:schemeClr val="accent3"/>
              </a:buClr>
              <a:buSzPts val="2000"/>
              <a:buNone/>
            </a:pPr>
            <a:r>
              <a:t/>
            </a:r>
            <a:endParaRPr sz="2000">
              <a:latin typeface="Times New Roman"/>
              <a:ea typeface="Times New Roman"/>
              <a:cs typeface="Times New Roman"/>
              <a:sym typeface="Times New Roman"/>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Seasonality is present if ACF and/or PACF at the seasonal lags are large and significant.</a:t>
            </a:r>
            <a:endParaRPr/>
          </a:p>
          <a:p>
            <a:pPr indent="-342900" lvl="0" marL="342900" rtl="0" algn="l">
              <a:spcBef>
                <a:spcPts val="560"/>
              </a:spcBef>
              <a:spcAft>
                <a:spcPts val="0"/>
              </a:spcAft>
              <a:buClr>
                <a:srgbClr val="002060"/>
              </a:buClr>
              <a:buSzPts val="2800"/>
              <a:buChar char="•"/>
            </a:pPr>
            <a:r>
              <a:rPr lang="en-US">
                <a:latin typeface="Times New Roman"/>
                <a:ea typeface="Times New Roman"/>
                <a:cs typeface="Times New Roman"/>
                <a:sym typeface="Times New Roman"/>
              </a:rPr>
              <a:t>If no clear MA or AR model is suggested, a mixture model may be appropriate</a:t>
            </a:r>
            <a:endParaRPr sz="2400">
              <a:latin typeface="Times New Roman"/>
              <a:ea typeface="Times New Roman"/>
              <a:cs typeface="Times New Roman"/>
              <a:sym typeface="Times New Roman"/>
            </a:endParaRPr>
          </a:p>
        </p:txBody>
      </p:sp>
      <p:sp>
        <p:nvSpPr>
          <p:cNvPr id="783" name="Google Shape;783;p8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84" name="Google Shape;784;p8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790" name="Google Shape;790;p8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Example (1):</a:t>
            </a:r>
            <a:endParaRPr/>
          </a:p>
          <a:p>
            <a:pPr indent="-285750" lvl="1" marL="742950" rtl="0" algn="l">
              <a:spcBef>
                <a:spcPts val="560"/>
              </a:spcBef>
              <a:spcAft>
                <a:spcPts val="0"/>
              </a:spcAft>
              <a:buClr>
                <a:srgbClr val="FF0000"/>
              </a:buClr>
              <a:buSzPts val="2800"/>
              <a:buChar char="–"/>
            </a:pPr>
            <a:r>
              <a:rPr lang="en-US" sz="2800">
                <a:latin typeface="Times New Roman"/>
                <a:ea typeface="Times New Roman"/>
                <a:cs typeface="Times New Roman"/>
                <a:sym typeface="Times New Roman"/>
              </a:rPr>
              <a:t>Non seasonal time series data.</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following example looks at the number of  users logged onto an internet server over a 100 minutes period.</a:t>
            </a:r>
            <a:endParaRPr/>
          </a:p>
          <a:p>
            <a:pPr indent="-228600" lvl="2" marL="11430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time plot, ACF and PACF is reported in the following three slides. </a:t>
            </a:r>
            <a:endParaRPr/>
          </a:p>
        </p:txBody>
      </p:sp>
      <p:sp>
        <p:nvSpPr>
          <p:cNvPr id="791" name="Google Shape;791;p8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792" name="Google Shape;792;p8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798" name="Google Shape;798;p86"/>
          <p:cNvGraphicFramePr/>
          <p:nvPr/>
        </p:nvGraphicFramePr>
        <p:xfrm>
          <a:off x="609600" y="1452563"/>
          <a:ext cx="7200900" cy="4789487"/>
        </p:xfrm>
        <a:graphic>
          <a:graphicData uri="http://schemas.openxmlformats.org/presentationml/2006/ole">
            <mc:AlternateContent>
              <mc:Choice Requires="v">
                <p:oleObj r:id="rId4" imgH="4789487" imgW="7200900" progId="MtbGraph.Document" spid="_x0000_s1">
                  <p:embed/>
                </p:oleObj>
              </mc:Choice>
              <mc:Fallback>
                <p:oleObj r:id="rId5" imgH="4789487" imgW="7200900" progId="MtbGraph.Document">
                  <p:embed/>
                  <p:pic>
                    <p:nvPicPr>
                      <p:cNvPr id="798" name="Google Shape;798;p86"/>
                      <p:cNvPicPr preferRelativeResize="0"/>
                      <p:nvPr/>
                    </p:nvPicPr>
                    <p:blipFill rotWithShape="1">
                      <a:blip r:embed="rId6">
                        <a:alphaModFix/>
                      </a:blip>
                      <a:srcRect b="0" l="0" r="0" t="0"/>
                      <a:stretch/>
                    </p:blipFill>
                    <p:spPr>
                      <a:xfrm>
                        <a:off x="609600" y="1452563"/>
                        <a:ext cx="7200900" cy="4789487"/>
                      </a:xfrm>
                      <a:prstGeom prst="rect">
                        <a:avLst/>
                      </a:prstGeom>
                      <a:noFill/>
                      <a:ln>
                        <a:noFill/>
                      </a:ln>
                    </p:spPr>
                  </p:pic>
                </p:oleObj>
              </mc:Fallback>
            </mc:AlternateContent>
          </a:graphicData>
        </a:graphic>
      </p:graphicFrame>
      <p:sp>
        <p:nvSpPr>
          <p:cNvPr id="799" name="Google Shape;799;p8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00" name="Google Shape;800;p8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06" name="Google Shape;806;p87"/>
          <p:cNvGraphicFramePr/>
          <p:nvPr/>
        </p:nvGraphicFramePr>
        <p:xfrm>
          <a:off x="2395538" y="1295400"/>
          <a:ext cx="3667125" cy="2438400"/>
        </p:xfrm>
        <a:graphic>
          <a:graphicData uri="http://schemas.openxmlformats.org/presentationml/2006/ole">
            <mc:AlternateContent>
              <mc:Choice Requires="v">
                <p:oleObj r:id="rId4" imgH="2438400" imgW="3667125" progId="MtbGraph.Document" spid="_x0000_s1">
                  <p:embed/>
                </p:oleObj>
              </mc:Choice>
              <mc:Fallback>
                <p:oleObj r:id="rId5" imgH="2438400" imgW="3667125" progId="MtbGraph.Document">
                  <p:embed/>
                  <p:pic>
                    <p:nvPicPr>
                      <p:cNvPr id="806" name="Google Shape;806;p87"/>
                      <p:cNvPicPr preferRelativeResize="0"/>
                      <p:nvPr/>
                    </p:nvPicPr>
                    <p:blipFill rotWithShape="1">
                      <a:blip r:embed="rId6">
                        <a:alphaModFix/>
                      </a:blip>
                      <a:srcRect b="0" l="0" r="0" t="0"/>
                      <a:stretch/>
                    </p:blipFill>
                    <p:spPr>
                      <a:xfrm>
                        <a:off x="2395538" y="1295400"/>
                        <a:ext cx="3667125" cy="2438400"/>
                      </a:xfrm>
                      <a:prstGeom prst="rect">
                        <a:avLst/>
                      </a:prstGeom>
                      <a:noFill/>
                      <a:ln>
                        <a:noFill/>
                      </a:ln>
                    </p:spPr>
                  </p:pic>
                </p:oleObj>
              </mc:Fallback>
            </mc:AlternateContent>
          </a:graphicData>
        </a:graphic>
      </p:graphicFrame>
      <p:sp>
        <p:nvSpPr>
          <p:cNvPr id="807" name="Google Shape;807;p8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08" name="Google Shape;808;p8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809" name="Google Shape;809;p87"/>
          <p:cNvGraphicFramePr/>
          <p:nvPr/>
        </p:nvGraphicFramePr>
        <p:xfrm>
          <a:off x="533400" y="3886200"/>
          <a:ext cx="7364413" cy="2438400"/>
        </p:xfrm>
        <a:graphic>
          <a:graphicData uri="http://schemas.openxmlformats.org/presentationml/2006/ole">
            <mc:AlternateContent>
              <mc:Choice Requires="v">
                <p:oleObj r:id="rId7" imgH="2438400" imgW="7364413" progId="MtbGraph.Document" spid="_x0000_s2">
                  <p:embed/>
                </p:oleObj>
              </mc:Choice>
              <mc:Fallback>
                <p:oleObj r:id="rId8" imgH="2438400" imgW="7364413" progId="MtbGraph.Document">
                  <p:embed/>
                  <p:pic>
                    <p:nvPicPr>
                      <p:cNvPr id="809" name="Google Shape;809;p87"/>
                      <p:cNvPicPr preferRelativeResize="0"/>
                      <p:nvPr/>
                    </p:nvPicPr>
                    <p:blipFill rotWithShape="1">
                      <a:blip r:embed="rId9">
                        <a:alphaModFix/>
                      </a:blip>
                      <a:srcRect b="0" l="0" r="0" t="0"/>
                      <a:stretch/>
                    </p:blipFill>
                    <p:spPr>
                      <a:xfrm>
                        <a:off x="533400" y="3886200"/>
                        <a:ext cx="7364413" cy="2438400"/>
                      </a:xfrm>
                      <a:prstGeom prst="rect">
                        <a:avLst/>
                      </a:prstGeom>
                      <a:noFill/>
                      <a:ln>
                        <a:noFill/>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88"/>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815" name="Google Shape;815;p88"/>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sz="2800">
                <a:latin typeface="Times New Roman"/>
                <a:ea typeface="Times New Roman"/>
                <a:cs typeface="Times New Roman"/>
                <a:sym typeface="Times New Roman"/>
              </a:rPr>
              <a:t>The gradual decline of ACF values indicates non-stationary series.</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first partial autocorrelation is very dominant and close to 1, indicating non-stationarity.</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time series plot clearly indicates non-stationarity.</a:t>
            </a:r>
            <a:endParaRPr/>
          </a:p>
          <a:p>
            <a:pPr indent="-342900" lvl="0" marL="3429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We take the first differences of the data and reanalyze.</a:t>
            </a:r>
            <a:endParaRPr/>
          </a:p>
        </p:txBody>
      </p:sp>
      <p:sp>
        <p:nvSpPr>
          <p:cNvPr id="816" name="Google Shape;816;p8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17" name="Google Shape;817;p8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23" name="Google Shape;823;p89"/>
          <p:cNvGraphicFramePr/>
          <p:nvPr/>
        </p:nvGraphicFramePr>
        <p:xfrm>
          <a:off x="685800" y="1376363"/>
          <a:ext cx="7200900" cy="4789487"/>
        </p:xfrm>
        <a:graphic>
          <a:graphicData uri="http://schemas.openxmlformats.org/presentationml/2006/ole">
            <mc:AlternateContent>
              <mc:Choice Requires="v">
                <p:oleObj r:id="rId4" imgH="4789487" imgW="7200900" progId="MtbGraph.Document" spid="_x0000_s1">
                  <p:embed/>
                </p:oleObj>
              </mc:Choice>
              <mc:Fallback>
                <p:oleObj r:id="rId5" imgH="4789487" imgW="7200900" progId="MtbGraph.Document">
                  <p:embed/>
                  <p:pic>
                    <p:nvPicPr>
                      <p:cNvPr id="823" name="Google Shape;823;p89"/>
                      <p:cNvPicPr preferRelativeResize="0"/>
                      <p:nvPr/>
                    </p:nvPicPr>
                    <p:blipFill rotWithShape="1">
                      <a:blip r:embed="rId6">
                        <a:alphaModFix/>
                      </a:blip>
                      <a:srcRect b="0" l="0" r="0" t="0"/>
                      <a:stretch/>
                    </p:blipFill>
                    <p:spPr>
                      <a:xfrm>
                        <a:off x="685800" y="1376363"/>
                        <a:ext cx="7200900" cy="4789487"/>
                      </a:xfrm>
                      <a:prstGeom prst="rect">
                        <a:avLst/>
                      </a:prstGeom>
                      <a:noFill/>
                      <a:ln>
                        <a:noFill/>
                      </a:ln>
                    </p:spPr>
                  </p:pic>
                </p:oleObj>
              </mc:Fallback>
            </mc:AlternateContent>
          </a:graphicData>
        </a:graphic>
      </p:graphicFrame>
      <p:sp>
        <p:nvSpPr>
          <p:cNvPr id="824" name="Google Shape;824;p8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25" name="Google Shape;825;p8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31" name="Google Shape;831;p90"/>
          <p:cNvGraphicFramePr/>
          <p:nvPr/>
        </p:nvGraphicFramePr>
        <p:xfrm>
          <a:off x="762000" y="1438275"/>
          <a:ext cx="7048500" cy="4687888"/>
        </p:xfrm>
        <a:graphic>
          <a:graphicData uri="http://schemas.openxmlformats.org/presentationml/2006/ole">
            <mc:AlternateContent>
              <mc:Choice Requires="v">
                <p:oleObj r:id="rId4" imgH="4687888" imgW="7048500" progId="MtbGraph.Document" spid="_x0000_s1">
                  <p:embed/>
                </p:oleObj>
              </mc:Choice>
              <mc:Fallback>
                <p:oleObj r:id="rId5" imgH="4687888" imgW="7048500" progId="MtbGraph.Document">
                  <p:embed/>
                  <p:pic>
                    <p:nvPicPr>
                      <p:cNvPr id="831" name="Google Shape;831;p90"/>
                      <p:cNvPicPr preferRelativeResize="0"/>
                      <p:nvPr/>
                    </p:nvPicPr>
                    <p:blipFill rotWithShape="1">
                      <a:blip r:embed="rId6">
                        <a:alphaModFix/>
                      </a:blip>
                      <a:srcRect b="0" l="0" r="0" t="0"/>
                      <a:stretch/>
                    </p:blipFill>
                    <p:spPr>
                      <a:xfrm>
                        <a:off x="762000" y="1438275"/>
                        <a:ext cx="7048500" cy="4687888"/>
                      </a:xfrm>
                      <a:prstGeom prst="rect">
                        <a:avLst/>
                      </a:prstGeom>
                      <a:noFill/>
                      <a:ln>
                        <a:noFill/>
                      </a:ln>
                    </p:spPr>
                  </p:pic>
                </p:oleObj>
              </mc:Fallback>
            </mc:AlternateContent>
          </a:graphicData>
        </a:graphic>
      </p:graphicFrame>
      <p:sp>
        <p:nvSpPr>
          <p:cNvPr id="832" name="Google Shape;832;p9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33" name="Google Shape;833;p9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0"/>
          <p:cNvPicPr preferRelativeResize="0"/>
          <p:nvPr/>
        </p:nvPicPr>
        <p:blipFill rotWithShape="1">
          <a:blip r:embed="rId3">
            <a:alphaModFix/>
          </a:blip>
          <a:srcRect b="8576" l="0" r="0" t="0"/>
          <a:stretch/>
        </p:blipFill>
        <p:spPr>
          <a:xfrm>
            <a:off x="371061" y="304800"/>
            <a:ext cx="8544339" cy="450750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91"/>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39" name="Google Shape;839;p91"/>
          <p:cNvGraphicFramePr/>
          <p:nvPr/>
        </p:nvGraphicFramePr>
        <p:xfrm>
          <a:off x="1814513" y="1382713"/>
          <a:ext cx="4867275" cy="3236912"/>
        </p:xfrm>
        <a:graphic>
          <a:graphicData uri="http://schemas.openxmlformats.org/presentationml/2006/ole">
            <mc:AlternateContent>
              <mc:Choice Requires="v">
                <p:oleObj r:id="rId4" imgH="3236912" imgW="4867275" progId="MtbGraph.Document" spid="_x0000_s1">
                  <p:embed/>
                </p:oleObj>
              </mc:Choice>
              <mc:Fallback>
                <p:oleObj r:id="rId5" imgH="3236912" imgW="4867275" progId="MtbGraph.Document">
                  <p:embed/>
                  <p:pic>
                    <p:nvPicPr>
                      <p:cNvPr id="839" name="Google Shape;839;p91"/>
                      <p:cNvPicPr preferRelativeResize="0"/>
                      <p:nvPr/>
                    </p:nvPicPr>
                    <p:blipFill rotWithShape="1">
                      <a:blip r:embed="rId6">
                        <a:alphaModFix/>
                      </a:blip>
                      <a:srcRect b="0" l="0" r="0" t="0"/>
                      <a:stretch/>
                    </p:blipFill>
                    <p:spPr>
                      <a:xfrm>
                        <a:off x="1814513" y="1382713"/>
                        <a:ext cx="4867275" cy="3236912"/>
                      </a:xfrm>
                      <a:prstGeom prst="rect">
                        <a:avLst/>
                      </a:prstGeom>
                      <a:noFill/>
                      <a:ln>
                        <a:noFill/>
                      </a:ln>
                    </p:spPr>
                  </p:pic>
                </p:oleObj>
              </mc:Fallback>
            </mc:AlternateContent>
          </a:graphicData>
        </a:graphic>
      </p:graphicFrame>
      <p:sp>
        <p:nvSpPr>
          <p:cNvPr id="840" name="Google Shape;840;p9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41" name="Google Shape;841;p91"/>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842" name="Google Shape;842;p91"/>
          <p:cNvSpPr/>
          <p:nvPr/>
        </p:nvSpPr>
        <p:spPr>
          <a:xfrm>
            <a:off x="609600" y="4724400"/>
            <a:ext cx="7696200" cy="13239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ACF shows a mixture of exponential decay and sine-wave pattern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PACF shows three significant PACF values.</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suggests an AR(3) model.</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This identifies an ARIMA(3,1,0).</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92"/>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848" name="Google Shape;848;p92"/>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Example (2): </a:t>
            </a:r>
            <a:endParaRPr/>
          </a:p>
          <a:p>
            <a:pPr indent="-285750" lvl="1" marL="742950" rtl="0" algn="l">
              <a:lnSpc>
                <a:spcPct val="90000"/>
              </a:lnSpc>
              <a:spcBef>
                <a:spcPts val="560"/>
              </a:spcBef>
              <a:spcAft>
                <a:spcPts val="0"/>
              </a:spcAft>
              <a:buClr>
                <a:srgbClr val="FF0000"/>
              </a:buClr>
              <a:buSzPts val="2800"/>
              <a:buChar char="–"/>
            </a:pPr>
            <a:r>
              <a:rPr lang="en-US" sz="2800">
                <a:latin typeface="Times New Roman"/>
                <a:ea typeface="Times New Roman"/>
                <a:cs typeface="Times New Roman"/>
                <a:sym typeface="Times New Roman"/>
              </a:rPr>
              <a:t>A seasonal time series.</a:t>
            </a:r>
            <a:endParaRPr/>
          </a:p>
          <a:p>
            <a:pPr indent="-228600" lvl="2" marL="11430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following example looks at the monthly industry sales (in thousands of francs) for printing and writing papers between the years 1963 and 1972. </a:t>
            </a:r>
            <a:endParaRPr/>
          </a:p>
          <a:p>
            <a:pPr indent="-228600" lvl="2" marL="11430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The time plot, ACF and PACF shows a clear seasonal pattern in the data.</a:t>
            </a:r>
            <a:endParaRPr/>
          </a:p>
          <a:p>
            <a:pPr indent="-228600" lvl="2" marL="1143000" rtl="0" algn="l">
              <a:lnSpc>
                <a:spcPct val="90000"/>
              </a:lnSpc>
              <a:spcBef>
                <a:spcPts val="480"/>
              </a:spcBef>
              <a:spcAft>
                <a:spcPts val="0"/>
              </a:spcAft>
              <a:buClr>
                <a:srgbClr val="002060"/>
              </a:buClr>
              <a:buSzPts val="2400"/>
              <a:buChar char="•"/>
            </a:pPr>
            <a:r>
              <a:rPr lang="en-US" sz="2400">
                <a:latin typeface="Times New Roman"/>
                <a:ea typeface="Times New Roman"/>
                <a:cs typeface="Times New Roman"/>
                <a:sym typeface="Times New Roman"/>
              </a:rPr>
              <a:t>This is clear in the large values at time lag 12, 24 and 36.</a:t>
            </a:r>
            <a:endParaRPr/>
          </a:p>
        </p:txBody>
      </p:sp>
      <p:sp>
        <p:nvSpPr>
          <p:cNvPr id="849" name="Google Shape;849;p9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50" name="Google Shape;850;p92"/>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93"/>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56" name="Google Shape;856;p93"/>
          <p:cNvGraphicFramePr/>
          <p:nvPr/>
        </p:nvGraphicFramePr>
        <p:xfrm>
          <a:off x="685800" y="1336675"/>
          <a:ext cx="7200900" cy="4789488"/>
        </p:xfrm>
        <a:graphic>
          <a:graphicData uri="http://schemas.openxmlformats.org/presentationml/2006/ole">
            <mc:AlternateContent>
              <mc:Choice Requires="v">
                <p:oleObj r:id="rId4" imgH="4789488" imgW="7200900" progId="MtbGraph.Document" spid="_x0000_s1">
                  <p:embed/>
                </p:oleObj>
              </mc:Choice>
              <mc:Fallback>
                <p:oleObj r:id="rId5" imgH="4789488" imgW="7200900" progId="MtbGraph.Document">
                  <p:embed/>
                  <p:pic>
                    <p:nvPicPr>
                      <p:cNvPr id="856" name="Google Shape;856;p93"/>
                      <p:cNvPicPr preferRelativeResize="0"/>
                      <p:nvPr/>
                    </p:nvPicPr>
                    <p:blipFill rotWithShape="1">
                      <a:blip r:embed="rId6">
                        <a:alphaModFix/>
                      </a:blip>
                      <a:srcRect b="0" l="0" r="0" t="0"/>
                      <a:stretch/>
                    </p:blipFill>
                    <p:spPr>
                      <a:xfrm>
                        <a:off x="685800" y="1336675"/>
                        <a:ext cx="7200900" cy="4789488"/>
                      </a:xfrm>
                      <a:prstGeom prst="rect">
                        <a:avLst/>
                      </a:prstGeom>
                      <a:noFill/>
                      <a:ln>
                        <a:noFill/>
                      </a:ln>
                    </p:spPr>
                  </p:pic>
                </p:oleObj>
              </mc:Fallback>
            </mc:AlternateContent>
          </a:graphicData>
        </a:graphic>
      </p:graphicFrame>
      <p:sp>
        <p:nvSpPr>
          <p:cNvPr id="857" name="Google Shape;857;p9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58" name="Google Shape;858;p93"/>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94"/>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64" name="Google Shape;864;p94"/>
          <p:cNvGraphicFramePr/>
          <p:nvPr/>
        </p:nvGraphicFramePr>
        <p:xfrm>
          <a:off x="2414588" y="1397000"/>
          <a:ext cx="3857625" cy="2565400"/>
        </p:xfrm>
        <a:graphic>
          <a:graphicData uri="http://schemas.openxmlformats.org/presentationml/2006/ole">
            <mc:AlternateContent>
              <mc:Choice Requires="v">
                <p:oleObj r:id="rId4" imgH="2565400" imgW="3857625" progId="MtbGraph.Document" spid="_x0000_s1">
                  <p:embed/>
                </p:oleObj>
              </mc:Choice>
              <mc:Fallback>
                <p:oleObj r:id="rId5" imgH="2565400" imgW="3857625" progId="MtbGraph.Document">
                  <p:embed/>
                  <p:pic>
                    <p:nvPicPr>
                      <p:cNvPr id="864" name="Google Shape;864;p94"/>
                      <p:cNvPicPr preferRelativeResize="0"/>
                      <p:nvPr/>
                    </p:nvPicPr>
                    <p:blipFill rotWithShape="1">
                      <a:blip r:embed="rId6">
                        <a:alphaModFix/>
                      </a:blip>
                      <a:srcRect b="0" l="0" r="0" t="0"/>
                      <a:stretch/>
                    </p:blipFill>
                    <p:spPr>
                      <a:xfrm>
                        <a:off x="2414588" y="1397000"/>
                        <a:ext cx="3857625" cy="2565400"/>
                      </a:xfrm>
                      <a:prstGeom prst="rect">
                        <a:avLst/>
                      </a:prstGeom>
                      <a:noFill/>
                      <a:ln>
                        <a:noFill/>
                      </a:ln>
                    </p:spPr>
                  </p:pic>
                </p:oleObj>
              </mc:Fallback>
            </mc:AlternateContent>
          </a:graphicData>
        </a:graphic>
      </p:graphicFrame>
      <p:sp>
        <p:nvSpPr>
          <p:cNvPr id="865" name="Google Shape;865;p9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66" name="Google Shape;866;p94"/>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graphicFrame>
        <p:nvGraphicFramePr>
          <p:cNvPr id="867" name="Google Shape;867;p94"/>
          <p:cNvGraphicFramePr/>
          <p:nvPr/>
        </p:nvGraphicFramePr>
        <p:xfrm>
          <a:off x="762000" y="4154488"/>
          <a:ext cx="7162800" cy="2246312"/>
        </p:xfrm>
        <a:graphic>
          <a:graphicData uri="http://schemas.openxmlformats.org/presentationml/2006/ole">
            <mc:AlternateContent>
              <mc:Choice Requires="v">
                <p:oleObj r:id="rId7" imgH="2246312" imgW="7162800" progId="MtbGraph.Document" spid="_x0000_s2">
                  <p:embed/>
                </p:oleObj>
              </mc:Choice>
              <mc:Fallback>
                <p:oleObj r:id="rId8" imgH="2246312" imgW="7162800" progId="MtbGraph.Document">
                  <p:embed/>
                  <p:pic>
                    <p:nvPicPr>
                      <p:cNvPr id="867" name="Google Shape;867;p94"/>
                      <p:cNvPicPr preferRelativeResize="0"/>
                      <p:nvPr/>
                    </p:nvPicPr>
                    <p:blipFill rotWithShape="1">
                      <a:blip r:embed="rId9">
                        <a:alphaModFix/>
                      </a:blip>
                      <a:srcRect b="0" l="0" r="0" t="0"/>
                      <a:stretch/>
                    </p:blipFill>
                    <p:spPr>
                      <a:xfrm>
                        <a:off x="762000" y="4154488"/>
                        <a:ext cx="7162800" cy="2246312"/>
                      </a:xfrm>
                      <a:prstGeom prst="rect">
                        <a:avLst/>
                      </a:prstGeom>
                      <a:noFill/>
                      <a:ln>
                        <a:noFill/>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5"/>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873" name="Google Shape;873;p95"/>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latin typeface="Times New Roman"/>
                <a:ea typeface="Times New Roman"/>
                <a:cs typeface="Times New Roman"/>
                <a:sym typeface="Times New Roman"/>
              </a:rPr>
              <a:t>We take a seasonal difference and check the time plot, ACF and PACF.</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 The seasonally differenced data appears to be non-stationary (the plots are not shown), so we difference the data again.</a:t>
            </a:r>
            <a:endParaRPr/>
          </a:p>
          <a:p>
            <a:pPr indent="-342900" lvl="0" marL="342900" rtl="0" algn="l">
              <a:spcBef>
                <a:spcPts val="480"/>
              </a:spcBef>
              <a:spcAft>
                <a:spcPts val="0"/>
              </a:spcAft>
              <a:buClr>
                <a:srgbClr val="002060"/>
              </a:buClr>
              <a:buSzPts val="2400"/>
              <a:buChar char="•"/>
            </a:pPr>
            <a:r>
              <a:rPr lang="en-US" sz="2400">
                <a:latin typeface="Times New Roman"/>
                <a:ea typeface="Times New Roman"/>
                <a:cs typeface="Times New Roman"/>
                <a:sym typeface="Times New Roman"/>
              </a:rPr>
              <a:t> the following three slides show the twice differenced series.</a:t>
            </a:r>
            <a:endParaRPr/>
          </a:p>
        </p:txBody>
      </p:sp>
      <p:sp>
        <p:nvSpPr>
          <p:cNvPr id="874" name="Google Shape;874;p9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75" name="Google Shape;875;p95"/>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96"/>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81" name="Google Shape;881;p96"/>
          <p:cNvGraphicFramePr/>
          <p:nvPr/>
        </p:nvGraphicFramePr>
        <p:xfrm>
          <a:off x="609600" y="1285875"/>
          <a:ext cx="7277100" cy="4840288"/>
        </p:xfrm>
        <a:graphic>
          <a:graphicData uri="http://schemas.openxmlformats.org/presentationml/2006/ole">
            <mc:AlternateContent>
              <mc:Choice Requires="v">
                <p:oleObj r:id="rId4" imgH="4840288" imgW="7277100" progId="MtbGraph.Document" spid="_x0000_s1">
                  <p:embed/>
                </p:oleObj>
              </mc:Choice>
              <mc:Fallback>
                <p:oleObj r:id="rId5" imgH="4840288" imgW="7277100" progId="MtbGraph.Document">
                  <p:embed/>
                  <p:pic>
                    <p:nvPicPr>
                      <p:cNvPr id="881" name="Google Shape;881;p96"/>
                      <p:cNvPicPr preferRelativeResize="0"/>
                      <p:nvPr/>
                    </p:nvPicPr>
                    <p:blipFill rotWithShape="1">
                      <a:blip r:embed="rId6">
                        <a:alphaModFix/>
                      </a:blip>
                      <a:srcRect b="0" l="0" r="0" t="0"/>
                      <a:stretch/>
                    </p:blipFill>
                    <p:spPr>
                      <a:xfrm>
                        <a:off x="609600" y="1285875"/>
                        <a:ext cx="7277100" cy="4840288"/>
                      </a:xfrm>
                      <a:prstGeom prst="rect">
                        <a:avLst/>
                      </a:prstGeom>
                      <a:noFill/>
                      <a:ln>
                        <a:noFill/>
                      </a:ln>
                    </p:spPr>
                  </p:pic>
                </p:oleObj>
              </mc:Fallback>
            </mc:AlternateContent>
          </a:graphicData>
        </a:graphic>
      </p:graphicFrame>
      <p:sp>
        <p:nvSpPr>
          <p:cNvPr id="882" name="Google Shape;882;p9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83" name="Google Shape;883;p96"/>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97"/>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89" name="Google Shape;889;p97"/>
          <p:cNvGraphicFramePr/>
          <p:nvPr/>
        </p:nvGraphicFramePr>
        <p:xfrm>
          <a:off x="762000" y="1438275"/>
          <a:ext cx="7048500" cy="4687888"/>
        </p:xfrm>
        <a:graphic>
          <a:graphicData uri="http://schemas.openxmlformats.org/presentationml/2006/ole">
            <mc:AlternateContent>
              <mc:Choice Requires="v">
                <p:oleObj r:id="rId4" imgH="4687888" imgW="7048500" progId="MtbGraph.Document" spid="_x0000_s1">
                  <p:embed/>
                </p:oleObj>
              </mc:Choice>
              <mc:Fallback>
                <p:oleObj r:id="rId5" imgH="4687888" imgW="7048500" progId="MtbGraph.Document">
                  <p:embed/>
                  <p:pic>
                    <p:nvPicPr>
                      <p:cNvPr id="889" name="Google Shape;889;p97"/>
                      <p:cNvPicPr preferRelativeResize="0"/>
                      <p:nvPr/>
                    </p:nvPicPr>
                    <p:blipFill rotWithShape="1">
                      <a:blip r:embed="rId6">
                        <a:alphaModFix/>
                      </a:blip>
                      <a:srcRect b="0" l="0" r="0" t="0"/>
                      <a:stretch/>
                    </p:blipFill>
                    <p:spPr>
                      <a:xfrm>
                        <a:off x="762000" y="1438275"/>
                        <a:ext cx="7048500" cy="4687888"/>
                      </a:xfrm>
                      <a:prstGeom prst="rect">
                        <a:avLst/>
                      </a:prstGeom>
                      <a:noFill/>
                      <a:ln>
                        <a:noFill/>
                      </a:ln>
                    </p:spPr>
                  </p:pic>
                </p:oleObj>
              </mc:Fallback>
            </mc:AlternateContent>
          </a:graphicData>
        </a:graphic>
      </p:graphicFrame>
      <p:sp>
        <p:nvSpPr>
          <p:cNvPr id="890" name="Google Shape;890;p9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91" name="Google Shape;891;p97"/>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98"/>
          <p:cNvSpPr txBox="1"/>
          <p:nvPr>
            <p:ph type="title"/>
          </p:nvPr>
        </p:nvSpPr>
        <p:spPr>
          <a:xfrm>
            <a:off x="457200" y="274638"/>
            <a:ext cx="7620000" cy="102076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graphicFrame>
        <p:nvGraphicFramePr>
          <p:cNvPr id="897" name="Google Shape;897;p98"/>
          <p:cNvGraphicFramePr/>
          <p:nvPr/>
        </p:nvGraphicFramePr>
        <p:xfrm>
          <a:off x="1658938" y="1408113"/>
          <a:ext cx="4986337" cy="3316287"/>
        </p:xfrm>
        <a:graphic>
          <a:graphicData uri="http://schemas.openxmlformats.org/presentationml/2006/ole">
            <mc:AlternateContent>
              <mc:Choice Requires="v">
                <p:oleObj r:id="rId4" imgH="3316287" imgW="4986337" progId="MtbGraph.Document" spid="_x0000_s1">
                  <p:embed/>
                </p:oleObj>
              </mc:Choice>
              <mc:Fallback>
                <p:oleObj r:id="rId5" imgH="3316287" imgW="4986337" progId="MtbGraph.Document">
                  <p:embed/>
                  <p:pic>
                    <p:nvPicPr>
                      <p:cNvPr id="897" name="Google Shape;897;p98"/>
                      <p:cNvPicPr preferRelativeResize="0"/>
                      <p:nvPr/>
                    </p:nvPicPr>
                    <p:blipFill rotWithShape="1">
                      <a:blip r:embed="rId6">
                        <a:alphaModFix/>
                      </a:blip>
                      <a:srcRect b="0" l="0" r="0" t="0"/>
                      <a:stretch/>
                    </p:blipFill>
                    <p:spPr>
                      <a:xfrm>
                        <a:off x="1658938" y="1408113"/>
                        <a:ext cx="4986337" cy="3316287"/>
                      </a:xfrm>
                      <a:prstGeom prst="rect">
                        <a:avLst/>
                      </a:prstGeom>
                      <a:noFill/>
                      <a:ln>
                        <a:noFill/>
                      </a:ln>
                    </p:spPr>
                  </p:pic>
                </p:oleObj>
              </mc:Fallback>
            </mc:AlternateContent>
          </a:graphicData>
        </a:graphic>
      </p:graphicFrame>
      <p:sp>
        <p:nvSpPr>
          <p:cNvPr id="898" name="Google Shape;898;p9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899" name="Google Shape;899;p98"/>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
        <p:nvSpPr>
          <p:cNvPr id="900" name="Google Shape;900;p98"/>
          <p:cNvSpPr/>
          <p:nvPr/>
        </p:nvSpPr>
        <p:spPr>
          <a:xfrm>
            <a:off x="609600" y="4868863"/>
            <a:ext cx="7772400" cy="15319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PACF shows the exponential decay in values.</a:t>
            </a:r>
            <a:endParaRPr/>
          </a:p>
          <a:p>
            <a:pPr indent="-342900" lvl="0" marL="342900" marR="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ACF shows a significant value at time lag 1.</a:t>
            </a:r>
            <a:endParaRPr/>
          </a:p>
          <a:p>
            <a:pPr indent="-342900" lvl="1" marL="8001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suggest a MA(1) model.</a:t>
            </a:r>
            <a:endParaRPr/>
          </a:p>
          <a:p>
            <a:pPr indent="-342900" lvl="0" marL="342900" marR="0" rtl="0" algn="l">
              <a:lnSpc>
                <a:spcPct val="9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ACF also shows a significant value at time lag 12</a:t>
            </a:r>
            <a:endParaRPr/>
          </a:p>
          <a:p>
            <a:pPr indent="-342900" lvl="1" marL="8001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suggest a seasonal MA(12).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99"/>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906" name="Google Shape;906;p99"/>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2060"/>
              </a:buClr>
              <a:buSzPts val="2800"/>
              <a:buChar char="•"/>
            </a:pPr>
            <a:r>
              <a:rPr lang="en-US" sz="2800">
                <a:latin typeface="Times New Roman"/>
                <a:ea typeface="Times New Roman"/>
                <a:cs typeface="Times New Roman"/>
                <a:sym typeface="Times New Roman"/>
              </a:rPr>
              <a:t>Therefore, the identifies model is</a:t>
            </a:r>
            <a:endParaRPr/>
          </a:p>
          <a:p>
            <a:pPr indent="-342900" lvl="0" marL="342900" rtl="0" algn="l">
              <a:lnSpc>
                <a:spcPct val="90000"/>
              </a:lnSpc>
              <a:spcBef>
                <a:spcPts val="560"/>
              </a:spcBef>
              <a:spcAft>
                <a:spcPts val="0"/>
              </a:spcAft>
              <a:buClr>
                <a:srgbClr val="002060"/>
              </a:buClr>
              <a:buSzPts val="2800"/>
              <a:buFont typeface="Noto Sans Symbols"/>
              <a:buNone/>
            </a:pPr>
            <a:r>
              <a:rPr lang="en-US" sz="2800">
                <a:latin typeface="Times New Roman"/>
                <a:ea typeface="Times New Roman"/>
                <a:cs typeface="Times New Roman"/>
                <a:sym typeface="Times New Roman"/>
              </a:rPr>
              <a:t>		 ARIMA (0,1,1)(0,1,1)</a:t>
            </a:r>
            <a:r>
              <a:rPr baseline="-25000" lang="en-US" sz="2800">
                <a:latin typeface="Times New Roman"/>
                <a:ea typeface="Times New Roman"/>
                <a:cs typeface="Times New Roman"/>
                <a:sym typeface="Times New Roman"/>
              </a:rPr>
              <a:t>12</a:t>
            </a:r>
            <a:r>
              <a:rPr lang="en-US" sz="2800">
                <a:latin typeface="Times New Roman"/>
                <a:ea typeface="Times New Roman"/>
                <a:cs typeface="Times New Roman"/>
                <a:sym typeface="Times New Roman"/>
              </a:rPr>
              <a:t>. </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This model is sometimes is called the “airline model” because it was applied to international airline data by Box and Jenkins.</a:t>
            </a:r>
            <a:endParaRPr/>
          </a:p>
          <a:p>
            <a:pPr indent="-342900" lvl="0" marL="342900" rtl="0" algn="l">
              <a:lnSpc>
                <a:spcPct val="90000"/>
              </a:lnSpc>
              <a:spcBef>
                <a:spcPts val="560"/>
              </a:spcBef>
              <a:spcAft>
                <a:spcPts val="0"/>
              </a:spcAft>
              <a:buClr>
                <a:srgbClr val="002060"/>
              </a:buClr>
              <a:buSzPts val="2800"/>
              <a:buChar char="•"/>
            </a:pPr>
            <a:r>
              <a:rPr lang="en-US" sz="2800">
                <a:latin typeface="Times New Roman"/>
                <a:ea typeface="Times New Roman"/>
                <a:cs typeface="Times New Roman"/>
                <a:sym typeface="Times New Roman"/>
              </a:rPr>
              <a:t>It is one of the most commonly used seasonal ARIMA model.</a:t>
            </a:r>
            <a:endParaRPr/>
          </a:p>
        </p:txBody>
      </p:sp>
      <p:sp>
        <p:nvSpPr>
          <p:cNvPr id="907" name="Google Shape;907;p9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08" name="Google Shape;908;p99"/>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00"/>
          <p:cNvSpPr txBox="1"/>
          <p:nvPr>
            <p:ph type="title"/>
          </p:nvPr>
        </p:nvSpPr>
        <p:spPr>
          <a:xfrm>
            <a:off x="448965" y="358107"/>
            <a:ext cx="8246070" cy="10180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Model identification</a:t>
            </a:r>
            <a:endParaRPr/>
          </a:p>
        </p:txBody>
      </p:sp>
      <p:sp>
        <p:nvSpPr>
          <p:cNvPr id="914" name="Google Shape;914;p100"/>
          <p:cNvSpPr txBox="1"/>
          <p:nvPr>
            <p:ph idx="1" type="body"/>
          </p:nvPr>
        </p:nvSpPr>
        <p:spPr>
          <a:xfrm>
            <a:off x="448966" y="1596541"/>
            <a:ext cx="8246070" cy="48865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sz="3200">
                <a:latin typeface="Times New Roman"/>
                <a:ea typeface="Times New Roman"/>
                <a:cs typeface="Times New Roman"/>
                <a:sym typeface="Times New Roman"/>
              </a:rPr>
              <a:t>Example (3):</a:t>
            </a:r>
            <a:endParaRPr/>
          </a:p>
          <a:p>
            <a:pPr indent="-285750" lvl="1" marL="742950" rtl="0" algn="l">
              <a:spcBef>
                <a:spcPts val="640"/>
              </a:spcBef>
              <a:spcAft>
                <a:spcPts val="0"/>
              </a:spcAft>
              <a:buClr>
                <a:srgbClr val="FF0000"/>
              </a:buClr>
              <a:buSzPts val="3200"/>
              <a:buChar char="–"/>
            </a:pPr>
            <a:r>
              <a:rPr lang="en-US" sz="3200">
                <a:latin typeface="Times New Roman"/>
                <a:ea typeface="Times New Roman"/>
                <a:cs typeface="Times New Roman"/>
                <a:sym typeface="Times New Roman"/>
              </a:rPr>
              <a:t>A seasonal data needing transformation</a:t>
            </a:r>
            <a:endParaRPr/>
          </a:p>
          <a:p>
            <a:pPr indent="-228600" lvl="2" marL="11430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In this example we look at the monthly shipments of a company that manufactures pollution equipment</a:t>
            </a:r>
            <a:endParaRPr/>
          </a:p>
          <a:p>
            <a:pPr indent="-228600" lvl="2" marL="1143000" rtl="0" algn="l">
              <a:spcBef>
                <a:spcPts val="560"/>
              </a:spcBef>
              <a:spcAft>
                <a:spcPts val="0"/>
              </a:spcAft>
              <a:buClr>
                <a:srgbClr val="002060"/>
              </a:buClr>
              <a:buSzPts val="2800"/>
              <a:buChar char="•"/>
            </a:pPr>
            <a:r>
              <a:rPr lang="en-US" sz="2800">
                <a:latin typeface="Times New Roman"/>
                <a:ea typeface="Times New Roman"/>
                <a:cs typeface="Times New Roman"/>
                <a:sym typeface="Times New Roman"/>
              </a:rPr>
              <a:t>The time plot shows that the variability increases as the time increases. This indicate that the data is non-stationary in the variance. </a:t>
            </a:r>
            <a:endParaRPr/>
          </a:p>
          <a:p>
            <a:pPr indent="-82550" lvl="1" marL="742950" rtl="0" algn="l">
              <a:spcBef>
                <a:spcPts val="640"/>
              </a:spcBef>
              <a:spcAft>
                <a:spcPts val="0"/>
              </a:spcAft>
              <a:buClr>
                <a:srgbClr val="FF0000"/>
              </a:buClr>
              <a:buSzPts val="3200"/>
              <a:buNone/>
            </a:pPr>
            <a:r>
              <a:t/>
            </a:r>
            <a:endParaRPr sz="3200">
              <a:latin typeface="Times New Roman"/>
              <a:ea typeface="Times New Roman"/>
              <a:cs typeface="Times New Roman"/>
              <a:sym typeface="Times New Roman"/>
            </a:endParaRPr>
          </a:p>
        </p:txBody>
      </p:sp>
      <p:sp>
        <p:nvSpPr>
          <p:cNvPr id="915" name="Google Shape;915;p10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FFFF"/>
              </a:buClr>
              <a:buSzPts val="1800"/>
              <a:buFont typeface="Arial"/>
              <a:buNone/>
            </a:pPr>
            <a:fld id="{00000000-1234-1234-1234-123412341234}" type="slidenum">
              <a:rPr lang="en-US" sz="1800">
                <a:solidFill>
                  <a:srgbClr val="FFFFFF"/>
                </a:solidFill>
                <a:latin typeface="Times New Roman"/>
                <a:ea typeface="Times New Roman"/>
                <a:cs typeface="Times New Roman"/>
                <a:sym typeface="Times New Roman"/>
              </a:rPr>
              <a:t>‹#›</a:t>
            </a:fld>
            <a:endParaRPr sz="1800">
              <a:solidFill>
                <a:srgbClr val="FFFFFF"/>
              </a:solidFill>
              <a:latin typeface="Times New Roman"/>
              <a:ea typeface="Times New Roman"/>
              <a:cs typeface="Times New Roman"/>
              <a:sym typeface="Times New Roman"/>
            </a:endParaRPr>
          </a:p>
        </p:txBody>
      </p:sp>
      <p:sp>
        <p:nvSpPr>
          <p:cNvPr id="916" name="Google Shape;916;p100"/>
          <p:cNvSpPr txBox="1"/>
          <p:nvPr>
            <p:ph idx="4294967295" type="ftr"/>
          </p:nvPr>
        </p:nvSpPr>
        <p:spPr>
          <a:xfrm rot="-5400000">
            <a:off x="6775450" y="4049713"/>
            <a:ext cx="236855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2"/>
              </a:buClr>
              <a:buSzPts val="1200"/>
              <a:buFont typeface="Arial"/>
              <a:buNone/>
            </a:pPr>
            <a:r>
              <a:rPr lang="en-US" sz="1200">
                <a:solidFill>
                  <a:schemeClr val="lt2"/>
                </a:solidFill>
                <a:latin typeface="Times New Roman"/>
                <a:ea typeface="Times New Roman"/>
                <a:cs typeface="Times New Roman"/>
                <a:sym typeface="Times New Roman"/>
              </a:rPr>
              <a:t>Dr. Mohammed Alahmed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V_Module2B">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2004-12-03T21:06:51Z</dcterms:created>
  <dc:creator>WIU</dc:creator>
</cp:coreProperties>
</file>