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iK+mY4HVvnjxLjgot6NrRx57L+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94" name="Google Shape;19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1. Subjective vs objective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2. Essentially the same as other information retrieval tasks, but with some additional challenges as we will see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1" name="Google Shape;20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Review info from blogs, newsgroups,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Consumer attitudes towards</a:t>
            </a:r>
            <a:endParaRPr/>
          </a:p>
          <a:p>
            <a:pPr indent="0" lvl="0" marL="0" rtl="0" algn="l">
              <a:spcBef>
                <a:spcPts val="0"/>
              </a:spcBef>
              <a:spcAft>
                <a:spcPts val="0"/>
              </a:spcAft>
              <a:buNone/>
            </a:pPr>
            <a:r>
              <a:rPr lang="en-IN"/>
              <a:t>-company’s products</a:t>
            </a:r>
            <a:endParaRPr/>
          </a:p>
          <a:p>
            <a:pPr indent="0" lvl="0" marL="0" rtl="0" algn="l">
              <a:spcBef>
                <a:spcPts val="0"/>
              </a:spcBef>
              <a:spcAft>
                <a:spcPts val="0"/>
              </a:spcAft>
              <a:buNone/>
            </a:pPr>
            <a:r>
              <a:rPr lang="en-IN"/>
              <a:t>-competitor’s products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Politics</a:t>
            </a:r>
            <a:endParaRPr/>
          </a:p>
          <a:p>
            <a:pPr indent="0" lvl="0" marL="0" rtl="0" algn="l">
              <a:spcBef>
                <a:spcPts val="0"/>
              </a:spcBef>
              <a:spcAft>
                <a:spcPts val="0"/>
              </a:spcAft>
              <a:buNone/>
            </a:pPr>
            <a:r>
              <a:rPr lang="en-IN"/>
              <a:t>-can form basis of policy decisions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6"/>
          <p:cNvSpPr txBox="1"/>
          <p:nvPr>
            <p:ph type="ctrTitle"/>
          </p:nvPr>
        </p:nvSpPr>
        <p:spPr>
          <a:xfrm>
            <a:off x="446354" y="921774"/>
            <a:ext cx="8203575" cy="144408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6"/>
          <p:cNvSpPr txBox="1"/>
          <p:nvPr>
            <p:ph idx="1" type="subTitle"/>
          </p:nvPr>
        </p:nvSpPr>
        <p:spPr>
          <a:xfrm>
            <a:off x="446356" y="2697705"/>
            <a:ext cx="8188953" cy="763525"/>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002060"/>
              </a:buClr>
              <a:buSzPts val="2800"/>
              <a:buNone/>
              <a:defRPr b="0" i="0" sz="2800">
                <a:solidFill>
                  <a:srgbClr val="00206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4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p:nvPr>
            <p:ph idx="2" type="pic"/>
          </p:nvPr>
        </p:nvSpPr>
        <p:spPr>
          <a:xfrm>
            <a:off x="1792288" y="459581"/>
            <a:ext cx="5486400" cy="3086100"/>
          </a:xfrm>
          <a:prstGeom prst="rect">
            <a:avLst/>
          </a:prstGeom>
          <a:noFill/>
          <a:ln>
            <a:noFill/>
          </a:ln>
        </p:spPr>
      </p:sp>
      <p:sp>
        <p:nvSpPr>
          <p:cNvPr id="57" name="Google Shape;57;p4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rgbClr val="FF0000"/>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4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b="1">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4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E:\websites\free-power-point-templates\2012\logos.png" id="67" name="Google Shape;67;p47"/>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7"/>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7"/>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FF0000"/>
              </a:buClr>
              <a:buSzPts val="2800"/>
              <a:buChar char="–"/>
              <a:defRPr>
                <a:solidFill>
                  <a:srgbClr val="FF000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rgbClr val="FF0000"/>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4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rgbClr val="FF0000"/>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41"/>
          <p:cNvSpPr txBox="1"/>
          <p:nvPr>
            <p:ph type="title"/>
          </p:nvPr>
        </p:nvSpPr>
        <p:spPr>
          <a:xfrm>
            <a:off x="492566" y="377040"/>
            <a:ext cx="6284320"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B00F0"/>
              </a:buClr>
              <a:buSzPts val="3600"/>
              <a:buFont typeface="Calibri"/>
              <a:buNone/>
              <a:defRPr sz="3600">
                <a:solidFill>
                  <a:srgbClr val="0B0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1"/>
          <p:cNvSpPr txBox="1"/>
          <p:nvPr>
            <p:ph idx="1" type="body"/>
          </p:nvPr>
        </p:nvSpPr>
        <p:spPr>
          <a:xfrm>
            <a:off x="492566" y="1140565"/>
            <a:ext cx="6284320"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FF0000"/>
              </a:buClr>
              <a:buSzPts val="2800"/>
              <a:buChar char="–"/>
              <a:defRPr>
                <a:solidFill>
                  <a:srgbClr val="FF000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F0000"/>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43"/>
          <p:cNvSpPr txBox="1"/>
          <p:nvPr>
            <p:ph type="title"/>
          </p:nvPr>
        </p:nvSpPr>
        <p:spPr>
          <a:xfrm>
            <a:off x="525317" y="234777"/>
            <a:ext cx="8093365"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0000"/>
              </a:buClr>
              <a:buSzPts val="3600"/>
              <a:buFont typeface="Calibri"/>
              <a:buNone/>
              <a:defRPr b="1"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3"/>
          <p:cNvSpPr txBox="1"/>
          <p:nvPr>
            <p:ph idx="1" type="body"/>
          </p:nvPr>
        </p:nvSpPr>
        <p:spPr>
          <a:xfrm>
            <a:off x="536879" y="1633397"/>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rgbClr val="FF0000"/>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3"/>
          <p:cNvSpPr txBox="1"/>
          <p:nvPr>
            <p:ph idx="2" type="body"/>
          </p:nvPr>
        </p:nvSpPr>
        <p:spPr>
          <a:xfrm>
            <a:off x="536879" y="2105794"/>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3"/>
          <p:cNvSpPr txBox="1"/>
          <p:nvPr>
            <p:ph idx="3" type="body"/>
          </p:nvPr>
        </p:nvSpPr>
        <p:spPr>
          <a:xfrm>
            <a:off x="4572000" y="1633397"/>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rgbClr val="FF0000"/>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43"/>
          <p:cNvSpPr txBox="1"/>
          <p:nvPr>
            <p:ph idx="4" type="body"/>
          </p:nvPr>
        </p:nvSpPr>
        <p:spPr>
          <a:xfrm>
            <a:off x="4572000" y="2105794"/>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4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rgbClr val="FF0000"/>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2" name="Google Shape;52;p4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rgbClr val="FF0000"/>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3" name="Google Shape;53;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0000"/>
              </a:buClr>
              <a:buSzPts val="4400"/>
              <a:buFont typeface="Calibri"/>
              <a:buNone/>
              <a:defRPr b="1" i="0" sz="4400" u="none" cap="none" strike="noStrik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FF0000"/>
              </a:buClr>
              <a:buSzPts val="2800"/>
              <a:buFont typeface="Arial"/>
              <a:buChar char="–"/>
              <a:defRPr b="0" i="0" sz="2800" u="none" cap="none" strike="noStrike">
                <a:solidFill>
                  <a:srgbClr val="FF0000"/>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5" name="Google Shape;15;p35"/>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I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99937" y="413107"/>
            <a:ext cx="8203575" cy="146621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IN"/>
              <a:t>Data Analytics &amp; Visualization</a:t>
            </a:r>
            <a:endParaRPr/>
          </a:p>
        </p:txBody>
      </p:sp>
      <p:sp>
        <p:nvSpPr>
          <p:cNvPr id="73" name="Google Shape;73;p1"/>
          <p:cNvSpPr txBox="1"/>
          <p:nvPr>
            <p:ph idx="1" type="subTitle"/>
          </p:nvPr>
        </p:nvSpPr>
        <p:spPr>
          <a:xfrm>
            <a:off x="204399" y="2571750"/>
            <a:ext cx="8188953" cy="10858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3635"/>
              </a:buClr>
              <a:buSzPts val="2800"/>
              <a:buNone/>
            </a:pPr>
            <a:r>
              <a:rPr b="1" lang="en-IN">
                <a:solidFill>
                  <a:srgbClr val="003635"/>
                </a:solidFill>
              </a:rPr>
              <a:t>T.E.   AI and DS -  Jan 2023</a:t>
            </a:r>
            <a:endParaRPr/>
          </a:p>
          <a:p>
            <a:pPr indent="0" lvl="0" marL="0" rtl="0" algn="l">
              <a:spcBef>
                <a:spcPts val="560"/>
              </a:spcBef>
              <a:spcAft>
                <a:spcPts val="0"/>
              </a:spcAft>
              <a:buClr>
                <a:srgbClr val="003635"/>
              </a:buClr>
              <a:buSzPts val="2800"/>
              <a:buNone/>
            </a:pPr>
            <a:r>
              <a:rPr b="1" lang="en-IN">
                <a:solidFill>
                  <a:srgbClr val="003635"/>
                </a:solidFill>
              </a:rPr>
              <a:t>Dr. M. Vijayalakshmi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35" name="Google Shape;135;p10"/>
          <p:cNvPicPr preferRelativeResize="0"/>
          <p:nvPr/>
        </p:nvPicPr>
        <p:blipFill rotWithShape="1">
          <a:blip r:embed="rId3">
            <a:alphaModFix/>
          </a:blip>
          <a:srcRect b="0" l="0" r="0" t="0"/>
          <a:stretch/>
        </p:blipFill>
        <p:spPr>
          <a:xfrm>
            <a:off x="457200" y="153872"/>
            <a:ext cx="8220666" cy="4835757"/>
          </a:xfrm>
          <a:prstGeom prst="rect">
            <a:avLst/>
          </a:prstGeom>
          <a:solidFill>
            <a:srgbClr val="DDD9C3"/>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1"/>
          <p:cNvPicPr preferRelativeResize="0"/>
          <p:nvPr/>
        </p:nvPicPr>
        <p:blipFill rotWithShape="1">
          <a:blip r:embed="rId3">
            <a:alphaModFix/>
          </a:blip>
          <a:srcRect b="17937" l="0" r="0" t="17799"/>
          <a:stretch/>
        </p:blipFill>
        <p:spPr>
          <a:xfrm>
            <a:off x="167640" y="223520"/>
            <a:ext cx="7919720" cy="482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3"/>
          <p:cNvPicPr preferRelativeResize="0"/>
          <p:nvPr/>
        </p:nvPicPr>
        <p:blipFill rotWithShape="1">
          <a:blip r:embed="rId3">
            <a:alphaModFix/>
          </a:blip>
          <a:srcRect b="11133" l="0" r="0" t="18620"/>
          <a:stretch/>
        </p:blipFill>
        <p:spPr>
          <a:xfrm>
            <a:off x="462320" y="1214120"/>
            <a:ext cx="7899360" cy="3688081"/>
          </a:xfrm>
          <a:prstGeom prst="rect">
            <a:avLst/>
          </a:prstGeom>
          <a:noFill/>
          <a:ln>
            <a:noFill/>
          </a:ln>
        </p:spPr>
      </p:pic>
      <p:sp>
        <p:nvSpPr>
          <p:cNvPr id="146" name="Google Shape;146;p13"/>
          <p:cNvSpPr txBox="1"/>
          <p:nvPr>
            <p:ph type="title"/>
          </p:nvPr>
        </p:nvSpPr>
        <p:spPr>
          <a:xfrm>
            <a:off x="233680" y="15240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Arial"/>
              <a:buNone/>
            </a:pPr>
            <a:r>
              <a:rPr lang="en-IN" sz="3200">
                <a:latin typeface="Arial"/>
                <a:ea typeface="Arial"/>
                <a:cs typeface="Arial"/>
                <a:sym typeface="Arial"/>
              </a:rPr>
              <a:t>The Seven Practice Areas – Brief Description</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4"/>
          <p:cNvPicPr preferRelativeResize="0"/>
          <p:nvPr/>
        </p:nvPicPr>
        <p:blipFill rotWithShape="1">
          <a:blip r:embed="rId3">
            <a:alphaModFix/>
          </a:blip>
          <a:srcRect b="3947" l="5163" r="0" t="22613"/>
          <a:stretch/>
        </p:blipFill>
        <p:spPr>
          <a:xfrm>
            <a:off x="154252" y="1063229"/>
            <a:ext cx="8380148" cy="3874292"/>
          </a:xfrm>
          <a:prstGeom prst="rect">
            <a:avLst/>
          </a:prstGeom>
          <a:noFill/>
          <a:ln>
            <a:noFill/>
          </a:ln>
        </p:spPr>
      </p:pic>
      <p:sp>
        <p:nvSpPr>
          <p:cNvPr id="152" name="Google Shape;152;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Arial"/>
              <a:buNone/>
            </a:pPr>
            <a:r>
              <a:rPr lang="en-IN" sz="3200">
                <a:latin typeface="Arial"/>
                <a:ea typeface="Arial"/>
                <a:cs typeface="Arial"/>
                <a:sym typeface="Arial"/>
              </a:rPr>
              <a:t>The Seven Practice Areas – Brief Description</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5"/>
          <p:cNvPicPr preferRelativeResize="0"/>
          <p:nvPr/>
        </p:nvPicPr>
        <p:blipFill rotWithShape="1">
          <a:blip r:embed="rId3">
            <a:alphaModFix/>
          </a:blip>
          <a:srcRect b="3407" l="0" r="0" t="22123"/>
          <a:stretch/>
        </p:blipFill>
        <p:spPr>
          <a:xfrm>
            <a:off x="635616" y="955040"/>
            <a:ext cx="7492383" cy="4064000"/>
          </a:xfrm>
          <a:prstGeom prst="rect">
            <a:avLst/>
          </a:prstGeom>
          <a:noFill/>
          <a:ln>
            <a:noFill/>
          </a:ln>
        </p:spPr>
      </p:pic>
      <p:sp>
        <p:nvSpPr>
          <p:cNvPr id="158" name="Google Shape;158;p15"/>
          <p:cNvSpPr txBox="1"/>
          <p:nvPr>
            <p:ph type="title"/>
          </p:nvPr>
        </p:nvSpPr>
        <p:spPr>
          <a:xfrm>
            <a:off x="457200" y="205979"/>
            <a:ext cx="8229600" cy="65762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Arial"/>
              <a:buNone/>
            </a:pPr>
            <a:r>
              <a:rPr lang="en-IN" sz="3200">
                <a:latin typeface="Arial"/>
                <a:ea typeface="Arial"/>
                <a:cs typeface="Arial"/>
                <a:sym typeface="Arial"/>
              </a:rPr>
              <a:t>The Seven Practice Areas – Brief Description</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6"/>
          <p:cNvPicPr preferRelativeResize="0"/>
          <p:nvPr/>
        </p:nvPicPr>
        <p:blipFill rotWithShape="1">
          <a:blip r:embed="rId3">
            <a:alphaModFix/>
          </a:blip>
          <a:srcRect b="21090" l="0" r="0" t="19874"/>
          <a:stretch/>
        </p:blipFill>
        <p:spPr>
          <a:xfrm>
            <a:off x="513120" y="1229361"/>
            <a:ext cx="7706320" cy="3688080"/>
          </a:xfrm>
          <a:prstGeom prst="rect">
            <a:avLst/>
          </a:prstGeom>
          <a:noFill/>
          <a:ln>
            <a:noFill/>
          </a:ln>
        </p:spPr>
      </p:pic>
      <p:sp>
        <p:nvSpPr>
          <p:cNvPr id="164" name="Google Shape;164;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Arial"/>
              <a:buNone/>
            </a:pPr>
            <a:r>
              <a:rPr lang="en-IN" sz="3200">
                <a:latin typeface="Arial"/>
                <a:ea typeface="Arial"/>
                <a:cs typeface="Arial"/>
                <a:sym typeface="Arial"/>
              </a:rPr>
              <a:t>The Seven Practice Areas – Brief Description</a:t>
            </a: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457200" y="205979"/>
            <a:ext cx="8229600" cy="857250"/>
          </a:xfrm>
          <a:prstGeom prst="rect">
            <a:avLst/>
          </a:prstGeom>
          <a:solidFill>
            <a:srgbClr val="DAE5F1"/>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1800"/>
              <a:buFont typeface="Arial"/>
              <a:buNone/>
            </a:pPr>
            <a:r>
              <a:rPr lang="en-IN" sz="1800">
                <a:latin typeface="Arial"/>
                <a:ea typeface="Arial"/>
                <a:cs typeface="Arial"/>
                <a:sym typeface="Arial"/>
              </a:rPr>
              <a:t>Visualizing the seven text mining practice areas (ovals) and how specific text mining tasks (labels within ovals) exist at their intersections. </a:t>
            </a:r>
            <a:endParaRPr/>
          </a:p>
        </p:txBody>
      </p:sp>
      <p:sp>
        <p:nvSpPr>
          <p:cNvPr id="170" name="Google Shape;17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71" name="Google Shape;171;p17"/>
          <p:cNvPicPr preferRelativeResize="0"/>
          <p:nvPr/>
        </p:nvPicPr>
        <p:blipFill rotWithShape="1">
          <a:blip r:embed="rId3">
            <a:alphaModFix/>
          </a:blip>
          <a:srcRect b="0" l="2592" r="3087" t="0"/>
          <a:stretch/>
        </p:blipFill>
        <p:spPr>
          <a:xfrm>
            <a:off x="396240" y="1073024"/>
            <a:ext cx="7965440" cy="3968083"/>
          </a:xfrm>
          <a:prstGeom prst="rect">
            <a:avLst/>
          </a:prstGeom>
          <a:solidFill>
            <a:srgbClr val="DDD9C3"/>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8"/>
          <p:cNvPicPr preferRelativeResize="0"/>
          <p:nvPr/>
        </p:nvPicPr>
        <p:blipFill rotWithShape="1">
          <a:blip r:embed="rId3">
            <a:alphaModFix/>
          </a:blip>
          <a:srcRect b="17364" l="28000" r="0" t="0"/>
          <a:stretch/>
        </p:blipFill>
        <p:spPr>
          <a:xfrm>
            <a:off x="299720" y="99615"/>
            <a:ext cx="8300720" cy="48020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448965" y="268580"/>
            <a:ext cx="8246070" cy="63566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IN"/>
              <a:t>Use Cases -  5 Basic Text Mining Applications</a:t>
            </a:r>
            <a:endParaRPr/>
          </a:p>
        </p:txBody>
      </p:sp>
      <p:sp>
        <p:nvSpPr>
          <p:cNvPr id="183" name="Google Shape;183;p19"/>
          <p:cNvSpPr txBox="1"/>
          <p:nvPr>
            <p:ph idx="1" type="body"/>
          </p:nvPr>
        </p:nvSpPr>
        <p:spPr>
          <a:xfrm>
            <a:off x="213360" y="1032107"/>
            <a:ext cx="8747760" cy="4009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2000"/>
              <a:buChar char="•"/>
            </a:pPr>
            <a:r>
              <a:rPr lang="en-IN" sz="2000"/>
              <a:t>Extracting meaning: This involves the extraction of meaning from unstructured data. This includes the understanding of core themes and relevant messages without actually reading the text.</a:t>
            </a:r>
            <a:endParaRPr/>
          </a:p>
          <a:p>
            <a:pPr indent="-342900" lvl="0" marL="342900" rtl="0" algn="l">
              <a:spcBef>
                <a:spcPts val="0"/>
              </a:spcBef>
              <a:spcAft>
                <a:spcPts val="0"/>
              </a:spcAft>
              <a:buClr>
                <a:srgbClr val="002060"/>
              </a:buClr>
              <a:buSzPts val="2000"/>
              <a:buChar char="•"/>
            </a:pPr>
            <a:r>
              <a:rPr lang="en-IN" sz="2000"/>
              <a:t> Automatic text categorization: This is an excellent way of downstream processing by automatically classifying text. </a:t>
            </a:r>
            <a:endParaRPr/>
          </a:p>
          <a:p>
            <a:pPr indent="-342900" lvl="0" marL="342900" rtl="0" algn="l">
              <a:spcBef>
                <a:spcPts val="0"/>
              </a:spcBef>
              <a:spcAft>
                <a:spcPts val="0"/>
              </a:spcAft>
              <a:buClr>
                <a:srgbClr val="002060"/>
              </a:buClr>
              <a:buSzPts val="2000"/>
              <a:buChar char="•"/>
            </a:pPr>
            <a:r>
              <a:rPr lang="en-IN" sz="2000"/>
              <a:t>Improving predictive accuracy: In predictive modelling and unsupervised modelling, it is an efficient method to achieve accuracy by combing unstructured data with structured numeric information. </a:t>
            </a:r>
            <a:endParaRPr/>
          </a:p>
          <a:p>
            <a:pPr indent="-342900" lvl="0" marL="342900" rtl="0" algn="l">
              <a:spcBef>
                <a:spcPts val="0"/>
              </a:spcBef>
              <a:spcAft>
                <a:spcPts val="0"/>
              </a:spcAft>
              <a:buClr>
                <a:srgbClr val="002060"/>
              </a:buClr>
              <a:buSzPts val="2000"/>
              <a:buChar char="•"/>
            </a:pPr>
            <a:r>
              <a:rPr lang="en-IN" sz="2000"/>
              <a:t>Identifying specific document: This is an important task in information retrieval to efficiently extract similar or relevant documents on a particular topic. </a:t>
            </a:r>
            <a:endParaRPr/>
          </a:p>
          <a:p>
            <a:pPr indent="-342900" lvl="0" marL="342900" rtl="0" algn="l">
              <a:spcBef>
                <a:spcPts val="0"/>
              </a:spcBef>
              <a:spcAft>
                <a:spcPts val="0"/>
              </a:spcAft>
              <a:buClr>
                <a:srgbClr val="002060"/>
              </a:buClr>
              <a:buSzPts val="2000"/>
              <a:buChar char="•"/>
            </a:pPr>
            <a:r>
              <a:rPr lang="en-IN" sz="2000"/>
              <a:t>Extracting specific information: Extracting specific information like names, geographic regions etc. is an efficient method to provide data to decision-makers.</a:t>
            </a:r>
            <a:endParaRPr sz="2000"/>
          </a:p>
        </p:txBody>
      </p:sp>
      <p:sp>
        <p:nvSpPr>
          <p:cNvPr id="184" name="Google Shape;18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IN"/>
              <a:t>Extracting “Meaning” From Unstructured Text </a:t>
            </a:r>
            <a:endParaRPr/>
          </a:p>
        </p:txBody>
      </p:sp>
      <p:sp>
        <p:nvSpPr>
          <p:cNvPr id="190" name="Google Shape;190;p20"/>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IN"/>
              <a:t>3 main applications</a:t>
            </a:r>
            <a:endParaRPr/>
          </a:p>
          <a:p>
            <a:pPr indent="-285750" lvl="1" marL="742950" rtl="0" algn="l">
              <a:spcBef>
                <a:spcPts val="560"/>
              </a:spcBef>
              <a:spcAft>
                <a:spcPts val="0"/>
              </a:spcAft>
              <a:buClr>
                <a:srgbClr val="FF0000"/>
              </a:buClr>
              <a:buSzPts val="2800"/>
              <a:buChar char="–"/>
            </a:pPr>
            <a:r>
              <a:rPr lang="en-IN"/>
              <a:t>Sentiment Analysis</a:t>
            </a:r>
            <a:endParaRPr/>
          </a:p>
          <a:p>
            <a:pPr indent="-285750" lvl="1" marL="742950" rtl="0" algn="l">
              <a:spcBef>
                <a:spcPts val="560"/>
              </a:spcBef>
              <a:spcAft>
                <a:spcPts val="0"/>
              </a:spcAft>
              <a:buClr>
                <a:srgbClr val="FF0000"/>
              </a:buClr>
              <a:buSzPts val="2800"/>
              <a:buChar char="–"/>
            </a:pPr>
            <a:r>
              <a:rPr lang="en-IN"/>
              <a:t>Topic Modeling (Trending Themes in a Stream of Text)</a:t>
            </a:r>
            <a:endParaRPr/>
          </a:p>
          <a:p>
            <a:pPr indent="-285750" lvl="1" marL="742950" rtl="0" algn="l">
              <a:spcBef>
                <a:spcPts val="560"/>
              </a:spcBef>
              <a:spcAft>
                <a:spcPts val="0"/>
              </a:spcAft>
              <a:buClr>
                <a:srgbClr val="FF0000"/>
              </a:buClr>
              <a:buSzPts val="2800"/>
              <a:buChar char="–"/>
            </a:pPr>
            <a:r>
              <a:rPr lang="en-IN"/>
              <a:t>SUMMARIZING TEXT </a:t>
            </a:r>
            <a:endParaRPr/>
          </a:p>
          <a:p>
            <a:pPr indent="-107950" lvl="1" marL="742950" rtl="0" algn="l">
              <a:spcBef>
                <a:spcPts val="560"/>
              </a:spcBef>
              <a:spcAft>
                <a:spcPts val="0"/>
              </a:spcAft>
              <a:buClr>
                <a:srgbClr val="FF0000"/>
              </a:buClr>
              <a:buSzPts val="2800"/>
              <a:buNone/>
            </a:pPr>
            <a:r>
              <a:t/>
            </a:r>
            <a:endParaRPr/>
          </a:p>
          <a:p>
            <a:pPr indent="-107950" lvl="1" marL="742950" rtl="0" algn="l">
              <a:spcBef>
                <a:spcPts val="560"/>
              </a:spcBef>
              <a:spcAft>
                <a:spcPts val="0"/>
              </a:spcAft>
              <a:buClr>
                <a:srgbClr val="FF0000"/>
              </a:buClr>
              <a:buSzPts val="2800"/>
              <a:buNone/>
            </a:pPr>
            <a:r>
              <a:t/>
            </a:r>
            <a:endParaRPr/>
          </a:p>
        </p:txBody>
      </p:sp>
      <p:sp>
        <p:nvSpPr>
          <p:cNvPr id="191" name="Google Shape;191;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Module 4   Text Analytics</a:t>
            </a:r>
            <a:endParaRPr/>
          </a:p>
        </p:txBody>
      </p:sp>
      <p:sp>
        <p:nvSpPr>
          <p:cNvPr id="79" name="Google Shape;79;p2"/>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002060"/>
              </a:buClr>
              <a:buSzPct val="100000"/>
              <a:buChar char="•"/>
            </a:pPr>
            <a:r>
              <a:rPr lang="en-IN" sz="3600"/>
              <a:t> Overview of seven practices of text analytics</a:t>
            </a:r>
            <a:endParaRPr/>
          </a:p>
          <a:p>
            <a:pPr indent="-342900" lvl="0" marL="342900" rtl="0" algn="l">
              <a:spcBef>
                <a:spcPts val="666"/>
              </a:spcBef>
              <a:spcAft>
                <a:spcPts val="0"/>
              </a:spcAft>
              <a:buClr>
                <a:srgbClr val="002060"/>
              </a:buClr>
              <a:buSzPct val="100000"/>
              <a:buChar char="•"/>
            </a:pPr>
            <a:r>
              <a:rPr lang="en-IN" sz="3600"/>
              <a:t> Application and use cases for Text mining:</a:t>
            </a:r>
            <a:endParaRPr/>
          </a:p>
          <a:p>
            <a:pPr indent="-285781" lvl="1" marL="742950" rtl="0" algn="l">
              <a:spcBef>
                <a:spcPts val="647"/>
              </a:spcBef>
              <a:spcAft>
                <a:spcPts val="0"/>
              </a:spcAft>
              <a:buClr>
                <a:srgbClr val="FF0000"/>
              </a:buClr>
              <a:buSzPct val="100000"/>
              <a:buChar char="–"/>
            </a:pPr>
            <a:r>
              <a:rPr lang="en-IN" sz="3500">
                <a:latin typeface="Times New Roman"/>
                <a:ea typeface="Times New Roman"/>
                <a:cs typeface="Times New Roman"/>
                <a:sym typeface="Times New Roman"/>
              </a:rPr>
              <a:t>extracting meaning from unstructured text</a:t>
            </a:r>
            <a:endParaRPr/>
          </a:p>
          <a:p>
            <a:pPr indent="-285781" lvl="1" marL="742950" rtl="0" algn="l">
              <a:spcBef>
                <a:spcPts val="647"/>
              </a:spcBef>
              <a:spcAft>
                <a:spcPts val="0"/>
              </a:spcAft>
              <a:buClr>
                <a:srgbClr val="FF0000"/>
              </a:buClr>
              <a:buSzPct val="100000"/>
              <a:buChar char="–"/>
            </a:pPr>
            <a:r>
              <a:rPr lang="en-IN" sz="3500">
                <a:latin typeface="Times New Roman"/>
                <a:ea typeface="Times New Roman"/>
                <a:cs typeface="Times New Roman"/>
                <a:sym typeface="Times New Roman"/>
              </a:rPr>
              <a:t>Summarizing Text. </a:t>
            </a:r>
            <a:endParaRPr sz="4800"/>
          </a:p>
          <a:p>
            <a:pPr indent="0" lvl="0" marL="0" rtl="0" algn="l">
              <a:spcBef>
                <a:spcPts val="888"/>
              </a:spcBef>
              <a:spcAft>
                <a:spcPts val="0"/>
              </a:spcAft>
              <a:buClr>
                <a:srgbClr val="002060"/>
              </a:buClr>
              <a:buSzPct val="100000"/>
              <a:buNone/>
            </a:pPr>
            <a:r>
              <a:rPr lang="en-IN" sz="4800"/>
              <a:t> </a:t>
            </a:r>
            <a:endParaRPr/>
          </a:p>
        </p:txBody>
      </p:sp>
      <p:sp>
        <p:nvSpPr>
          <p:cNvPr id="80" name="Google Shape;8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descr="page2image14965664" id="81" name="Google Shape;81;p2"/>
          <p:cNvPicPr preferRelativeResize="0"/>
          <p:nvPr/>
        </p:nvPicPr>
        <p:blipFill rotWithShape="1">
          <a:blip r:embed="rId3">
            <a:alphaModFix/>
          </a:blip>
          <a:srcRect b="0" l="0" r="0" t="0"/>
          <a:stretch/>
        </p:blipFill>
        <p:spPr>
          <a:xfrm>
            <a:off x="0" y="0"/>
            <a:ext cx="12700" cy="53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Sentiment Analysis   - Terms</a:t>
            </a:r>
            <a:endParaRPr/>
          </a:p>
        </p:txBody>
      </p:sp>
      <p:sp>
        <p:nvSpPr>
          <p:cNvPr id="198" name="Google Shape;198;p21"/>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Char char="•"/>
            </a:pPr>
            <a:r>
              <a:rPr lang="en-IN"/>
              <a:t>Sentiment</a:t>
            </a:r>
            <a:endParaRPr/>
          </a:p>
          <a:p>
            <a:pPr indent="-285750" lvl="1" marL="742950" rtl="0" algn="l">
              <a:spcBef>
                <a:spcPts val="518"/>
              </a:spcBef>
              <a:spcAft>
                <a:spcPts val="0"/>
              </a:spcAft>
              <a:buClr>
                <a:srgbClr val="FF0000"/>
              </a:buClr>
              <a:buSzPct val="100000"/>
              <a:buChar char="–"/>
            </a:pPr>
            <a:r>
              <a:rPr lang="en-IN"/>
              <a:t>A thought, view, or attitude, especially one based mainly on emotion instead of reason</a:t>
            </a:r>
            <a:endParaRPr baseline="30000"/>
          </a:p>
          <a:p>
            <a:pPr indent="-342900" lvl="0" marL="342900" rtl="0" algn="l">
              <a:spcBef>
                <a:spcPts val="518"/>
              </a:spcBef>
              <a:spcAft>
                <a:spcPts val="0"/>
              </a:spcAft>
              <a:buClr>
                <a:srgbClr val="002060"/>
              </a:buClr>
              <a:buSzPct val="100000"/>
              <a:buChar char="•"/>
            </a:pPr>
            <a:r>
              <a:rPr lang="en-IN"/>
              <a:t>Sentiment Analysis</a:t>
            </a:r>
            <a:endParaRPr/>
          </a:p>
          <a:p>
            <a:pPr indent="-285750" lvl="1" marL="742950" rtl="0" algn="l">
              <a:spcBef>
                <a:spcPts val="518"/>
              </a:spcBef>
              <a:spcAft>
                <a:spcPts val="0"/>
              </a:spcAft>
              <a:buClr>
                <a:srgbClr val="FF0000"/>
              </a:buClr>
              <a:buSzPct val="100000"/>
              <a:buChar char="–"/>
            </a:pPr>
            <a:r>
              <a:rPr lang="en-IN"/>
              <a:t> aka opinion mining</a:t>
            </a:r>
            <a:endParaRPr/>
          </a:p>
          <a:p>
            <a:pPr indent="-285750" lvl="1" marL="742950" rtl="0" algn="l">
              <a:spcBef>
                <a:spcPts val="518"/>
              </a:spcBef>
              <a:spcAft>
                <a:spcPts val="0"/>
              </a:spcAft>
              <a:buClr>
                <a:srgbClr val="FF0000"/>
              </a:buClr>
              <a:buSzPct val="100000"/>
              <a:buChar char="–"/>
            </a:pPr>
            <a:r>
              <a:rPr lang="en-IN"/>
              <a:t>use of natural language processing (NLP) and computational techniques to automate the extraction or classification of sentiment from typically unstructured text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Sentiment Analysis - Motivation</a:t>
            </a:r>
            <a:endParaRPr/>
          </a:p>
        </p:txBody>
      </p:sp>
      <p:sp>
        <p:nvSpPr>
          <p:cNvPr id="205" name="Google Shape;205;p22"/>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800"/>
              <a:buChar char="•"/>
            </a:pPr>
            <a:r>
              <a:rPr lang="en-IN" sz="1800"/>
              <a:t>Consumer information</a:t>
            </a:r>
            <a:endParaRPr/>
          </a:p>
          <a:p>
            <a:pPr indent="-285750" lvl="1" marL="742950" rtl="0" algn="l">
              <a:spcBef>
                <a:spcPts val="300"/>
              </a:spcBef>
              <a:spcAft>
                <a:spcPts val="0"/>
              </a:spcAft>
              <a:buClr>
                <a:srgbClr val="FF0000"/>
              </a:buClr>
              <a:buSzPts val="1500"/>
              <a:buChar char="–"/>
            </a:pPr>
            <a:r>
              <a:rPr lang="en-IN" sz="1500"/>
              <a:t>Product reviews</a:t>
            </a:r>
            <a:endParaRPr/>
          </a:p>
          <a:p>
            <a:pPr indent="-342900" lvl="0" marL="342900" rtl="0" algn="l">
              <a:spcBef>
                <a:spcPts val="360"/>
              </a:spcBef>
              <a:spcAft>
                <a:spcPts val="0"/>
              </a:spcAft>
              <a:buClr>
                <a:srgbClr val="002060"/>
              </a:buClr>
              <a:buSzPts val="1800"/>
              <a:buChar char="•"/>
            </a:pPr>
            <a:r>
              <a:rPr lang="en-IN" sz="1800"/>
              <a:t>Marketing</a:t>
            </a:r>
            <a:endParaRPr/>
          </a:p>
          <a:p>
            <a:pPr indent="-285750" lvl="1" marL="742950" rtl="0" algn="l">
              <a:spcBef>
                <a:spcPts val="300"/>
              </a:spcBef>
              <a:spcAft>
                <a:spcPts val="0"/>
              </a:spcAft>
              <a:buClr>
                <a:srgbClr val="FF0000"/>
              </a:buClr>
              <a:buSzPts val="1500"/>
              <a:buChar char="–"/>
            </a:pPr>
            <a:r>
              <a:rPr lang="en-IN" sz="1500"/>
              <a:t>Consumer attitudes</a:t>
            </a:r>
            <a:endParaRPr/>
          </a:p>
          <a:p>
            <a:pPr indent="-285750" lvl="1" marL="742950" rtl="0" algn="l">
              <a:spcBef>
                <a:spcPts val="300"/>
              </a:spcBef>
              <a:spcAft>
                <a:spcPts val="0"/>
              </a:spcAft>
              <a:buClr>
                <a:srgbClr val="FF0000"/>
              </a:buClr>
              <a:buSzPts val="1500"/>
              <a:buChar char="–"/>
            </a:pPr>
            <a:r>
              <a:rPr lang="en-IN" sz="1500"/>
              <a:t>Trends</a:t>
            </a:r>
            <a:endParaRPr/>
          </a:p>
          <a:p>
            <a:pPr indent="-342900" lvl="0" marL="342900" rtl="0" algn="l">
              <a:spcBef>
                <a:spcPts val="360"/>
              </a:spcBef>
              <a:spcAft>
                <a:spcPts val="0"/>
              </a:spcAft>
              <a:buClr>
                <a:srgbClr val="002060"/>
              </a:buClr>
              <a:buSzPts val="1800"/>
              <a:buChar char="•"/>
            </a:pPr>
            <a:r>
              <a:rPr lang="en-IN" sz="1800"/>
              <a:t>Politics</a:t>
            </a:r>
            <a:endParaRPr/>
          </a:p>
          <a:p>
            <a:pPr indent="-285750" lvl="1" marL="742950" rtl="0" algn="l">
              <a:spcBef>
                <a:spcPts val="300"/>
              </a:spcBef>
              <a:spcAft>
                <a:spcPts val="0"/>
              </a:spcAft>
              <a:buClr>
                <a:srgbClr val="FF0000"/>
              </a:buClr>
              <a:buSzPts val="1500"/>
              <a:buChar char="–"/>
            </a:pPr>
            <a:r>
              <a:rPr lang="en-IN" sz="1500"/>
              <a:t>Politicians want to know voters’ views</a:t>
            </a:r>
            <a:endParaRPr/>
          </a:p>
          <a:p>
            <a:pPr indent="-285750" lvl="1" marL="742950" rtl="0" algn="l">
              <a:spcBef>
                <a:spcPts val="300"/>
              </a:spcBef>
              <a:spcAft>
                <a:spcPts val="0"/>
              </a:spcAft>
              <a:buClr>
                <a:srgbClr val="FF0000"/>
              </a:buClr>
              <a:buSzPts val="1500"/>
              <a:buChar char="–"/>
            </a:pPr>
            <a:r>
              <a:rPr lang="en-IN" sz="1500"/>
              <a:t>Voters want to know policitians’ stances and who else supports them</a:t>
            </a:r>
            <a:endParaRPr/>
          </a:p>
          <a:p>
            <a:pPr indent="-342900" lvl="0" marL="342900" rtl="0" algn="l">
              <a:spcBef>
                <a:spcPts val="360"/>
              </a:spcBef>
              <a:spcAft>
                <a:spcPts val="0"/>
              </a:spcAft>
              <a:buClr>
                <a:srgbClr val="002060"/>
              </a:buClr>
              <a:buSzPts val="1800"/>
              <a:buChar char="•"/>
            </a:pPr>
            <a:r>
              <a:rPr lang="en-IN" sz="1800"/>
              <a:t>Social</a:t>
            </a:r>
            <a:endParaRPr/>
          </a:p>
          <a:p>
            <a:pPr indent="-285750" lvl="1" marL="742950" rtl="0" algn="l">
              <a:spcBef>
                <a:spcPts val="300"/>
              </a:spcBef>
              <a:spcAft>
                <a:spcPts val="0"/>
              </a:spcAft>
              <a:buClr>
                <a:srgbClr val="FF0000"/>
              </a:buClr>
              <a:buSzPts val="1500"/>
              <a:buChar char="–"/>
            </a:pPr>
            <a:r>
              <a:rPr lang="en-IN" sz="1500"/>
              <a:t>Find like-minded individuals or communities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11" name="Google Shape;211;p23"/>
          <p:cNvPicPr preferRelativeResize="0"/>
          <p:nvPr/>
        </p:nvPicPr>
        <p:blipFill rotWithShape="1">
          <a:blip r:embed="rId3">
            <a:alphaModFix/>
          </a:blip>
          <a:srcRect b="0" l="0" r="0" t="0"/>
          <a:stretch/>
        </p:blipFill>
        <p:spPr>
          <a:xfrm>
            <a:off x="340360" y="209475"/>
            <a:ext cx="8106216" cy="45577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17" name="Google Shape;217;p24"/>
          <p:cNvPicPr preferRelativeResize="0"/>
          <p:nvPr/>
        </p:nvPicPr>
        <p:blipFill rotWithShape="1">
          <a:blip r:embed="rId3">
            <a:alphaModFix/>
          </a:blip>
          <a:srcRect b="0" l="0" r="0" t="0"/>
          <a:stretch/>
        </p:blipFill>
        <p:spPr>
          <a:xfrm>
            <a:off x="1228200" y="1115400"/>
            <a:ext cx="6124775" cy="3791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Trending Themes in a Stream of Text </a:t>
            </a:r>
            <a:endParaRPr/>
          </a:p>
        </p:txBody>
      </p:sp>
      <p:sp>
        <p:nvSpPr>
          <p:cNvPr id="223" name="Google Shape;223;p25"/>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800"/>
              <a:buChar char="•"/>
            </a:pPr>
            <a:r>
              <a:rPr lang="en-IN" sz="1800">
                <a:latin typeface="Arial"/>
                <a:ea typeface="Arial"/>
                <a:cs typeface="Arial"/>
                <a:sym typeface="Arial"/>
              </a:rPr>
              <a:t>Detecting changes, trends, and unusual events expressed in a corpus of text. </a:t>
            </a:r>
            <a:endParaRPr/>
          </a:p>
          <a:p>
            <a:pPr indent="-342900" lvl="0" marL="342900" rtl="0" algn="l">
              <a:spcBef>
                <a:spcPts val="360"/>
              </a:spcBef>
              <a:spcAft>
                <a:spcPts val="0"/>
              </a:spcAft>
              <a:buClr>
                <a:srgbClr val="002060"/>
              </a:buClr>
              <a:buSzPts val="1800"/>
              <a:buChar char="•"/>
            </a:pPr>
            <a:r>
              <a:rPr lang="en-IN" sz="1800">
                <a:latin typeface="Arial"/>
                <a:ea typeface="Arial"/>
                <a:cs typeface="Arial"/>
                <a:sym typeface="Arial"/>
              </a:rPr>
              <a:t>Unexpected or unusual events often are first reflected in text before they are measured numerically. </a:t>
            </a:r>
            <a:endParaRPr/>
          </a:p>
          <a:p>
            <a:pPr indent="-285750" lvl="1" marL="742950" rtl="0" algn="l">
              <a:spcBef>
                <a:spcPts val="360"/>
              </a:spcBef>
              <a:spcAft>
                <a:spcPts val="0"/>
              </a:spcAft>
              <a:buClr>
                <a:srgbClr val="FF0000"/>
              </a:buClr>
              <a:buSzPts val="1800"/>
              <a:buChar char="–"/>
            </a:pPr>
            <a:r>
              <a:rPr lang="en-IN" sz="1800">
                <a:latin typeface="Arial"/>
                <a:ea typeface="Arial"/>
                <a:cs typeface="Arial"/>
                <a:sym typeface="Arial"/>
              </a:rPr>
              <a:t>Warranty Claim Trends </a:t>
            </a:r>
            <a:endParaRPr/>
          </a:p>
          <a:p>
            <a:pPr indent="-285750" lvl="1" marL="742950" rtl="0" algn="l">
              <a:spcBef>
                <a:spcPts val="360"/>
              </a:spcBef>
              <a:spcAft>
                <a:spcPts val="0"/>
              </a:spcAft>
              <a:buClr>
                <a:srgbClr val="FF0000"/>
              </a:buClr>
              <a:buSzPts val="1800"/>
              <a:buChar char="–"/>
            </a:pPr>
            <a:r>
              <a:rPr lang="en-IN" sz="1800">
                <a:latin typeface="Arial"/>
                <a:ea typeface="Arial"/>
                <a:cs typeface="Arial"/>
                <a:sym typeface="Arial"/>
              </a:rPr>
              <a:t>Insurance Claims, </a:t>
            </a:r>
            <a:endParaRPr/>
          </a:p>
          <a:p>
            <a:pPr indent="-285750" lvl="1" marL="742950" rtl="0" algn="l">
              <a:spcBef>
                <a:spcPts val="360"/>
              </a:spcBef>
              <a:spcAft>
                <a:spcPts val="0"/>
              </a:spcAft>
              <a:buClr>
                <a:srgbClr val="FF0000"/>
              </a:buClr>
              <a:buSzPts val="1800"/>
              <a:buChar char="–"/>
            </a:pPr>
            <a:r>
              <a:rPr lang="en-IN" sz="1800">
                <a:latin typeface="Arial"/>
                <a:ea typeface="Arial"/>
                <a:cs typeface="Arial"/>
                <a:sym typeface="Arial"/>
              </a:rPr>
              <a:t>Fraud Detection</a:t>
            </a:r>
            <a:endParaRPr/>
          </a:p>
          <a:p>
            <a:pPr indent="-285750" lvl="1" marL="742950" rtl="0" algn="l">
              <a:spcBef>
                <a:spcPts val="360"/>
              </a:spcBef>
              <a:spcAft>
                <a:spcPts val="0"/>
              </a:spcAft>
              <a:buClr>
                <a:srgbClr val="FF0000"/>
              </a:buClr>
              <a:buSzPts val="1800"/>
              <a:buChar char="–"/>
            </a:pPr>
            <a:r>
              <a:rPr lang="en-IN" sz="1800">
                <a:latin typeface="Arial"/>
                <a:ea typeface="Arial"/>
                <a:cs typeface="Arial"/>
                <a:sym typeface="Arial"/>
              </a:rPr>
              <a:t>and So Forth </a:t>
            </a:r>
            <a:endParaRPr/>
          </a:p>
          <a:p>
            <a:pPr indent="-107950" lvl="1" marL="742950" rtl="0" algn="l">
              <a:spcBef>
                <a:spcPts val="560"/>
              </a:spcBef>
              <a:spcAft>
                <a:spcPts val="0"/>
              </a:spcAft>
              <a:buClr>
                <a:srgbClr val="FF0000"/>
              </a:buClr>
              <a:buSzPts val="2800"/>
              <a:buNone/>
            </a:pPr>
            <a:r>
              <a:t/>
            </a:r>
            <a:endParaRPr/>
          </a:p>
          <a:p>
            <a:pPr indent="-165100" lvl="0" marL="342900" rtl="0" algn="l">
              <a:spcBef>
                <a:spcPts val="560"/>
              </a:spcBef>
              <a:spcAft>
                <a:spcPts val="0"/>
              </a:spcAft>
              <a:buClr>
                <a:srgbClr val="002060"/>
              </a:buClr>
              <a:buSzPts val="2800"/>
              <a:buNone/>
            </a:pPr>
            <a:r>
              <a:t/>
            </a:r>
            <a:endParaRPr/>
          </a:p>
          <a:p>
            <a:pPr indent="-165100" lvl="0" marL="342900" rtl="0" algn="l">
              <a:spcBef>
                <a:spcPts val="560"/>
              </a:spcBef>
              <a:spcAft>
                <a:spcPts val="0"/>
              </a:spcAft>
              <a:buClr>
                <a:srgbClr val="002060"/>
              </a:buClr>
              <a:buSzPts val="2800"/>
              <a:buNone/>
            </a:pPr>
            <a:r>
              <a:t/>
            </a:r>
            <a:endParaRPr/>
          </a:p>
        </p:txBody>
      </p:sp>
      <p:sp>
        <p:nvSpPr>
          <p:cNvPr id="224" name="Google Shape;224;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IN"/>
              <a:t>Text Summarization</a:t>
            </a:r>
            <a:endParaRPr/>
          </a:p>
        </p:txBody>
      </p:sp>
      <p:sp>
        <p:nvSpPr>
          <p:cNvPr id="230" name="Google Shape;230;p2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IN"/>
              <a:t>Another use case of text mining is the extraction of meaning when the goal is to quickly summarize one or a few very large documents. </a:t>
            </a:r>
            <a:endParaRPr/>
          </a:p>
          <a:p>
            <a:pPr indent="-342900" lvl="0" marL="342900" rtl="0" algn="l">
              <a:spcBef>
                <a:spcPts val="350"/>
              </a:spcBef>
              <a:spcAft>
                <a:spcPts val="0"/>
              </a:spcAft>
              <a:buClr>
                <a:srgbClr val="C00000"/>
              </a:buClr>
              <a:buSzPct val="100000"/>
              <a:buChar char="•"/>
            </a:pPr>
            <a:r>
              <a:rPr lang="en-IN">
                <a:solidFill>
                  <a:srgbClr val="C00000"/>
                </a:solidFill>
              </a:rPr>
              <a:t>Extractive Summarization</a:t>
            </a:r>
            <a:endParaRPr/>
          </a:p>
          <a:p>
            <a:pPr indent="-342900" lvl="0" marL="342900" rtl="0" algn="l">
              <a:spcBef>
                <a:spcPts val="350"/>
              </a:spcBef>
              <a:spcAft>
                <a:spcPts val="0"/>
              </a:spcAft>
              <a:buClr>
                <a:schemeClr val="dk1"/>
              </a:buClr>
              <a:buSzPct val="100000"/>
              <a:buChar char="•"/>
            </a:pPr>
            <a:r>
              <a:rPr lang="en-IN"/>
              <a:t>Extractive methods attempt to summarize articles by identifying the important sentences or phrases from the original text and stitch together portions of the content to produce a condensed version. </a:t>
            </a:r>
            <a:endParaRPr/>
          </a:p>
          <a:p>
            <a:pPr indent="-342900" lvl="0" marL="342900" rtl="0" algn="l">
              <a:spcBef>
                <a:spcPts val="350"/>
              </a:spcBef>
              <a:spcAft>
                <a:spcPts val="0"/>
              </a:spcAft>
              <a:buClr>
                <a:schemeClr val="dk1"/>
              </a:buClr>
              <a:buSzPct val="100000"/>
              <a:buChar char="•"/>
            </a:pPr>
            <a:r>
              <a:rPr lang="en-IN"/>
              <a:t>These extracted sentences are then used to form the summary.</a:t>
            </a:r>
            <a:endParaRPr/>
          </a:p>
          <a:p>
            <a:pPr indent="-231775" lvl="0" marL="342900" rtl="0" algn="l">
              <a:spcBef>
                <a:spcPts val="350"/>
              </a:spcBef>
              <a:spcAft>
                <a:spcPts val="0"/>
              </a:spcAft>
              <a:buClr>
                <a:schemeClr val="dk1"/>
              </a:buClr>
              <a:buSzPct val="100000"/>
              <a:buNone/>
            </a:pPr>
            <a:r>
              <a:t/>
            </a:r>
            <a:endParaRPr/>
          </a:p>
        </p:txBody>
      </p:sp>
      <p:sp>
        <p:nvSpPr>
          <p:cNvPr id="231" name="Google Shape;231;p2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C00000"/>
              </a:buClr>
              <a:buSzPct val="100000"/>
              <a:buChar char="•"/>
            </a:pPr>
            <a:r>
              <a:rPr lang="en-IN">
                <a:solidFill>
                  <a:srgbClr val="C00000"/>
                </a:solidFill>
              </a:rPr>
              <a:t>Abstractive Summarization</a:t>
            </a:r>
            <a:endParaRPr/>
          </a:p>
          <a:p>
            <a:pPr indent="-342900" lvl="0" marL="342900" rtl="0" algn="l">
              <a:spcBef>
                <a:spcPts val="350"/>
              </a:spcBef>
              <a:spcAft>
                <a:spcPts val="0"/>
              </a:spcAft>
              <a:buClr>
                <a:schemeClr val="dk1"/>
              </a:buClr>
              <a:buSzPct val="100000"/>
              <a:buChar char="•"/>
            </a:pPr>
            <a:r>
              <a:rPr lang="en-IN"/>
              <a:t>This technique, unlike extraction, relies on being able to paraphrase and shorten parts of a document using advanced natural language techniques. </a:t>
            </a:r>
            <a:endParaRPr/>
          </a:p>
          <a:p>
            <a:pPr indent="-342900" lvl="0" marL="342900" rtl="0" algn="l">
              <a:spcBef>
                <a:spcPts val="350"/>
              </a:spcBef>
              <a:spcAft>
                <a:spcPts val="0"/>
              </a:spcAft>
              <a:buClr>
                <a:schemeClr val="dk1"/>
              </a:buClr>
              <a:buSzPct val="100000"/>
              <a:buChar char="•"/>
            </a:pPr>
            <a:r>
              <a:rPr lang="en-IN"/>
              <a:t>Since abstractive machine learning algorithms can generate new phrases and sentences to capture the meaning of the source document.</a:t>
            </a:r>
            <a:endParaRPr/>
          </a:p>
          <a:p>
            <a:pPr indent="-342900" lvl="0" marL="342900" rtl="0" algn="l">
              <a:spcBef>
                <a:spcPts val="350"/>
              </a:spcBef>
              <a:spcAft>
                <a:spcPts val="0"/>
              </a:spcAft>
              <a:buClr>
                <a:schemeClr val="dk1"/>
              </a:buClr>
              <a:buSzPct val="100000"/>
              <a:buChar char="•"/>
            </a:pPr>
            <a:r>
              <a:rPr lang="en-IN"/>
              <a:t> When such abstraction is done correctly in deep learning problems, they can assist in overcoming grammatical inaccuracies.</a:t>
            </a:r>
            <a:endParaRPr/>
          </a:p>
          <a:p>
            <a:pPr indent="-231775" lvl="0" marL="342900" rtl="0" algn="l">
              <a:spcBef>
                <a:spcPts val="350"/>
              </a:spcBef>
              <a:spcAft>
                <a:spcPts val="0"/>
              </a:spcAft>
              <a:buClr>
                <a:schemeClr val="dk1"/>
              </a:buClr>
              <a:buSzPct val="100000"/>
              <a:buNone/>
            </a:pPr>
            <a:r>
              <a:t/>
            </a:r>
            <a:endParaRPr/>
          </a:p>
        </p:txBody>
      </p:sp>
      <p:sp>
        <p:nvSpPr>
          <p:cNvPr id="232" name="Google Shape;232;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Text Summarization</a:t>
            </a:r>
            <a:endParaRPr/>
          </a:p>
        </p:txBody>
      </p:sp>
      <p:pic>
        <p:nvPicPr>
          <p:cNvPr descr="Types of text summarization. Source: Chauhan 2018." id="238" name="Google Shape;238;p27"/>
          <p:cNvPicPr preferRelativeResize="0"/>
          <p:nvPr/>
        </p:nvPicPr>
        <p:blipFill rotWithShape="1">
          <a:blip r:embed="rId3">
            <a:alphaModFix/>
          </a:blip>
          <a:srcRect b="0" l="0" r="0" t="0"/>
          <a:stretch/>
        </p:blipFill>
        <p:spPr>
          <a:xfrm>
            <a:off x="448966" y="1411572"/>
            <a:ext cx="8246070" cy="3236582"/>
          </a:xfrm>
          <a:prstGeom prst="rect">
            <a:avLst/>
          </a:prstGeom>
          <a:solidFill>
            <a:srgbClr val="DAE5F1"/>
          </a:solidFill>
          <a:ln>
            <a:noFill/>
          </a:ln>
        </p:spPr>
      </p:pic>
      <p:sp>
        <p:nvSpPr>
          <p:cNvPr id="239" name="Google Shape;239;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IN"/>
              <a:t>Extractive Summarization – no new sentences</a:t>
            </a:r>
            <a:endParaRPr/>
          </a:p>
        </p:txBody>
      </p:sp>
      <p:sp>
        <p:nvSpPr>
          <p:cNvPr id="245" name="Google Shape;245;p28"/>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Char char="•"/>
            </a:pPr>
            <a:r>
              <a:rPr lang="en-IN" sz="2400"/>
              <a:t>Source text: DataFlair is an online, immersive, instructor-led, self-paced technology school for students around the world. DataFlair offers lifetime support, quizzes to sharpen student’s knowledge, and various live project participation. DataFlair machine learning projects are best for students to gain practical knowledge for real-world problems.</a:t>
            </a:r>
            <a:endParaRPr/>
          </a:p>
          <a:p>
            <a:pPr indent="-342900" lvl="0" marL="342900" rtl="0" algn="l">
              <a:spcBef>
                <a:spcPts val="444"/>
              </a:spcBef>
              <a:spcAft>
                <a:spcPts val="0"/>
              </a:spcAft>
              <a:buClr>
                <a:srgbClr val="002060"/>
              </a:buClr>
              <a:buSzPct val="100000"/>
              <a:buChar char="•"/>
            </a:pPr>
            <a:r>
              <a:rPr lang="en-IN" sz="2400"/>
              <a:t>Summary: </a:t>
            </a:r>
            <a:r>
              <a:rPr i="1" lang="en-IN" sz="2400">
                <a:solidFill>
                  <a:srgbClr val="C00000"/>
                </a:solidFill>
              </a:rPr>
              <a:t>DataFlair is an online school for students around the world. DataFlair offers lifetime support, quizzes, and live projects. DataFlair machine Learning projects are best to gain knowledge for real-world problems.</a:t>
            </a:r>
            <a:br>
              <a:rPr i="1" lang="en-IN" sz="2400">
                <a:solidFill>
                  <a:srgbClr val="C00000"/>
                </a:solidFill>
              </a:rPr>
            </a:br>
            <a:endParaRPr i="1" sz="2400">
              <a:solidFill>
                <a:srgbClr val="C00000"/>
              </a:solidFill>
            </a:endParaRPr>
          </a:p>
        </p:txBody>
      </p:sp>
      <p:sp>
        <p:nvSpPr>
          <p:cNvPr id="246" name="Google Shape;246;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Abstract Summarization: New sentences </a:t>
            </a:r>
            <a:endParaRPr/>
          </a:p>
        </p:txBody>
      </p:sp>
      <p:sp>
        <p:nvSpPr>
          <p:cNvPr id="252" name="Google Shape;252;p29"/>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2060"/>
              </a:buClr>
              <a:buSzPct val="100000"/>
              <a:buChar char="•"/>
            </a:pPr>
            <a:r>
              <a:rPr lang="en-IN"/>
              <a:t>Source text: DataFlair is an online, immersive, instructor-led, self-paced technology school for students around the world. DataFlair offers lifetime support, quizzes to sharpen student’s knowledge, and various live project participation. DataFlair machine learning projects are best for students to gain practical knowledge for real-world problems.</a:t>
            </a:r>
            <a:endParaRPr/>
          </a:p>
          <a:p>
            <a:pPr indent="-342900" lvl="0" marL="342900" rtl="0" algn="l">
              <a:spcBef>
                <a:spcPts val="518"/>
              </a:spcBef>
              <a:spcAft>
                <a:spcPts val="0"/>
              </a:spcAft>
              <a:buClr>
                <a:srgbClr val="002060"/>
              </a:buClr>
              <a:buSzPct val="100000"/>
              <a:buChar char="•"/>
            </a:pPr>
            <a:r>
              <a:rPr lang="en-IN"/>
              <a:t>Summary: </a:t>
            </a:r>
            <a:r>
              <a:rPr i="1" lang="en-IN">
                <a:solidFill>
                  <a:srgbClr val="C00000"/>
                </a:solidFill>
              </a:rPr>
              <a:t>DataFlair is an online school where students are offered various quizzes and projects including machine learning to solve real-world problems.</a:t>
            </a:r>
            <a:endParaRPr/>
          </a:p>
          <a:p>
            <a:pPr indent="-178435" lvl="0" marL="342900" rtl="0" algn="l">
              <a:spcBef>
                <a:spcPts val="518"/>
              </a:spcBef>
              <a:spcAft>
                <a:spcPts val="0"/>
              </a:spcAft>
              <a:buClr>
                <a:srgbClr val="002060"/>
              </a:buClr>
              <a:buSzPct val="100000"/>
              <a:buNone/>
            </a:pPr>
            <a:r>
              <a:t/>
            </a:r>
            <a:endParaRPr/>
          </a:p>
        </p:txBody>
      </p:sp>
      <p:sp>
        <p:nvSpPr>
          <p:cNvPr id="253" name="Google Shape;253;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IN"/>
              <a:t>Applications</a:t>
            </a:r>
            <a:endParaRPr/>
          </a:p>
        </p:txBody>
      </p:sp>
      <p:sp>
        <p:nvSpPr>
          <p:cNvPr id="259" name="Google Shape;259;p3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fontScale="92500"/>
          </a:bodyPr>
          <a:lstStyle/>
          <a:p>
            <a:pPr indent="-514350" lvl="0" marL="514350" rtl="0" algn="l">
              <a:spcBef>
                <a:spcPts val="0"/>
              </a:spcBef>
              <a:spcAft>
                <a:spcPts val="0"/>
              </a:spcAft>
              <a:buClr>
                <a:schemeClr val="dk1"/>
              </a:buClr>
              <a:buSzPct val="100000"/>
              <a:buFont typeface="Calibri"/>
              <a:buAutoNum type="arabicPeriod"/>
            </a:pPr>
            <a:r>
              <a:rPr lang="en-IN"/>
              <a:t>Media monitoring</a:t>
            </a:r>
            <a:endParaRPr/>
          </a:p>
          <a:p>
            <a:pPr indent="-514350" lvl="0" marL="514350" rtl="0" algn="l">
              <a:spcBef>
                <a:spcPts val="518"/>
              </a:spcBef>
              <a:spcAft>
                <a:spcPts val="0"/>
              </a:spcAft>
              <a:buClr>
                <a:schemeClr val="dk1"/>
              </a:buClr>
              <a:buSzPct val="100000"/>
              <a:buFont typeface="Calibri"/>
              <a:buAutoNum type="arabicPeriod"/>
            </a:pPr>
            <a:r>
              <a:rPr lang="en-IN"/>
              <a:t>Newsletters</a:t>
            </a:r>
            <a:endParaRPr/>
          </a:p>
          <a:p>
            <a:pPr indent="-514350" lvl="0" marL="514350" rtl="0" algn="l">
              <a:spcBef>
                <a:spcPts val="518"/>
              </a:spcBef>
              <a:spcAft>
                <a:spcPts val="0"/>
              </a:spcAft>
              <a:buClr>
                <a:schemeClr val="dk1"/>
              </a:buClr>
              <a:buSzPct val="100000"/>
              <a:buFont typeface="Calibri"/>
              <a:buAutoNum type="arabicPeriod"/>
            </a:pPr>
            <a:r>
              <a:rPr lang="en-IN"/>
              <a:t>Search marketing and SEO</a:t>
            </a:r>
            <a:endParaRPr/>
          </a:p>
          <a:p>
            <a:pPr indent="-514350" lvl="0" marL="514350" rtl="0" algn="l">
              <a:spcBef>
                <a:spcPts val="518"/>
              </a:spcBef>
              <a:spcAft>
                <a:spcPts val="0"/>
              </a:spcAft>
              <a:buClr>
                <a:schemeClr val="dk1"/>
              </a:buClr>
              <a:buSzPct val="100000"/>
              <a:buFont typeface="Calibri"/>
              <a:buAutoNum type="arabicPeriod"/>
            </a:pPr>
            <a:r>
              <a:rPr lang="en-IN"/>
              <a:t>Financial research</a:t>
            </a:r>
            <a:endParaRPr/>
          </a:p>
          <a:p>
            <a:pPr indent="-514350" lvl="0" marL="514350" rtl="0" algn="l">
              <a:spcBef>
                <a:spcPts val="518"/>
              </a:spcBef>
              <a:spcAft>
                <a:spcPts val="0"/>
              </a:spcAft>
              <a:buClr>
                <a:schemeClr val="dk1"/>
              </a:buClr>
              <a:buSzPct val="100000"/>
              <a:buFont typeface="Calibri"/>
              <a:buAutoNum type="arabicPeriod"/>
            </a:pPr>
            <a:r>
              <a:rPr lang="en-IN"/>
              <a:t>contract analysis</a:t>
            </a:r>
            <a:endParaRPr/>
          </a:p>
          <a:p>
            <a:pPr indent="-514350" lvl="0" marL="514350" rtl="0" algn="l">
              <a:spcBef>
                <a:spcPts val="518"/>
              </a:spcBef>
              <a:spcAft>
                <a:spcPts val="0"/>
              </a:spcAft>
              <a:buClr>
                <a:schemeClr val="dk1"/>
              </a:buClr>
              <a:buSzPct val="100000"/>
              <a:buFont typeface="Calibri"/>
              <a:buAutoNum type="arabicPeriod"/>
            </a:pPr>
            <a:r>
              <a:rPr lang="en-IN"/>
              <a:t>Social media marketing</a:t>
            </a:r>
            <a:endParaRPr/>
          </a:p>
          <a:p>
            <a:pPr indent="-349885" lvl="0" marL="514350" rtl="0" algn="l">
              <a:spcBef>
                <a:spcPts val="518"/>
              </a:spcBef>
              <a:spcAft>
                <a:spcPts val="0"/>
              </a:spcAft>
              <a:buClr>
                <a:schemeClr val="dk1"/>
              </a:buClr>
              <a:buSzPct val="100000"/>
              <a:buFont typeface="Calibri"/>
              <a:buNone/>
            </a:pPr>
            <a:r>
              <a:t/>
            </a:r>
            <a:endParaRPr/>
          </a:p>
        </p:txBody>
      </p:sp>
      <p:sp>
        <p:nvSpPr>
          <p:cNvPr id="260" name="Google Shape;260;p3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fontScale="92500"/>
          </a:bodyPr>
          <a:lstStyle/>
          <a:p>
            <a:pPr indent="-514350" lvl="0" marL="514350" rtl="0" algn="l">
              <a:spcBef>
                <a:spcPts val="0"/>
              </a:spcBef>
              <a:spcAft>
                <a:spcPts val="0"/>
              </a:spcAft>
              <a:buClr>
                <a:schemeClr val="dk1"/>
              </a:buClr>
              <a:buSzPct val="100000"/>
              <a:buFont typeface="Calibri"/>
              <a:buAutoNum type="arabicPeriod" startAt="7"/>
            </a:pPr>
            <a:r>
              <a:rPr lang="en-IN"/>
              <a:t>Question answering and bot</a:t>
            </a:r>
            <a:endParaRPr/>
          </a:p>
          <a:p>
            <a:pPr indent="-514350" lvl="0" marL="514350" rtl="0" algn="l">
              <a:spcBef>
                <a:spcPts val="518"/>
              </a:spcBef>
              <a:spcAft>
                <a:spcPts val="0"/>
              </a:spcAft>
              <a:buClr>
                <a:schemeClr val="dk1"/>
              </a:buClr>
              <a:buSzPct val="100000"/>
              <a:buFont typeface="Calibri"/>
              <a:buAutoNum type="arabicPeriod" startAt="7"/>
            </a:pPr>
            <a:r>
              <a:rPr lang="en-IN"/>
              <a:t>Medical cases</a:t>
            </a:r>
            <a:endParaRPr/>
          </a:p>
          <a:p>
            <a:pPr indent="-514350" lvl="0" marL="514350" rtl="0" algn="l">
              <a:spcBef>
                <a:spcPts val="518"/>
              </a:spcBef>
              <a:spcAft>
                <a:spcPts val="0"/>
              </a:spcAft>
              <a:buClr>
                <a:schemeClr val="dk1"/>
              </a:buClr>
              <a:buSzPct val="100000"/>
              <a:buFont typeface="Calibri"/>
              <a:buAutoNum type="arabicPeriod" startAt="7"/>
            </a:pPr>
            <a:r>
              <a:rPr lang="en-IN"/>
              <a:t>Books and literature</a:t>
            </a:r>
            <a:endParaRPr/>
          </a:p>
          <a:p>
            <a:pPr indent="-514350" lvl="0" marL="514350" rtl="0" algn="l">
              <a:spcBef>
                <a:spcPts val="518"/>
              </a:spcBef>
              <a:spcAft>
                <a:spcPts val="0"/>
              </a:spcAft>
              <a:buClr>
                <a:schemeClr val="dk1"/>
              </a:buClr>
              <a:buSzPct val="100000"/>
              <a:buFont typeface="Calibri"/>
              <a:buAutoNum type="arabicPeriod" startAt="7"/>
            </a:pPr>
            <a:r>
              <a:rPr lang="en-IN"/>
              <a:t>Email overload</a:t>
            </a:r>
            <a:endParaRPr/>
          </a:p>
          <a:p>
            <a:pPr indent="-514350" lvl="0" marL="514350" rtl="0" algn="l">
              <a:spcBef>
                <a:spcPts val="518"/>
              </a:spcBef>
              <a:spcAft>
                <a:spcPts val="0"/>
              </a:spcAft>
              <a:buClr>
                <a:schemeClr val="dk1"/>
              </a:buClr>
              <a:buSzPct val="100000"/>
              <a:buFont typeface="Calibri"/>
              <a:buAutoNum type="arabicPeriod" startAt="7"/>
            </a:pPr>
            <a:r>
              <a:rPr lang="en-IN"/>
              <a:t>Science and R&amp;D</a:t>
            </a:r>
            <a:endParaRPr/>
          </a:p>
          <a:p>
            <a:pPr indent="-514350" lvl="0" marL="514350" rtl="0" algn="l">
              <a:spcBef>
                <a:spcPts val="518"/>
              </a:spcBef>
              <a:spcAft>
                <a:spcPts val="0"/>
              </a:spcAft>
              <a:buClr>
                <a:schemeClr val="dk1"/>
              </a:buClr>
              <a:buSzPct val="100000"/>
              <a:buFont typeface="Calibri"/>
              <a:buAutoNum type="arabicPeriod" startAt="7"/>
            </a:pPr>
            <a:r>
              <a:rPr lang="en-IN"/>
              <a:t>Patent research</a:t>
            </a:r>
            <a:endParaRPr/>
          </a:p>
          <a:p>
            <a:pPr indent="-178435" lvl="0" marL="342900" rtl="0" algn="l">
              <a:spcBef>
                <a:spcPts val="518"/>
              </a:spcBef>
              <a:spcAft>
                <a:spcPts val="0"/>
              </a:spcAft>
              <a:buClr>
                <a:schemeClr val="dk1"/>
              </a:buClr>
              <a:buSzPct val="100000"/>
              <a:buNone/>
            </a:pPr>
            <a:r>
              <a:t/>
            </a:r>
            <a:endParaRPr/>
          </a:p>
        </p:txBody>
      </p:sp>
      <p:sp>
        <p:nvSpPr>
          <p:cNvPr id="261" name="Google Shape;261;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Overview Text Mining</a:t>
            </a:r>
            <a:endParaRPr/>
          </a:p>
        </p:txBody>
      </p:sp>
      <p:sp>
        <p:nvSpPr>
          <p:cNvPr id="87" name="Google Shape;87;p3"/>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400"/>
              <a:buChar char="•"/>
            </a:pPr>
            <a:r>
              <a:rPr lang="en-IN" sz="2400">
                <a:latin typeface="Arial"/>
                <a:ea typeface="Arial"/>
                <a:cs typeface="Arial"/>
                <a:sym typeface="Arial"/>
              </a:rPr>
              <a:t>Text mining and text analytics are broad umbrella terms describing a range of technologies for analyzing and processing semistructured and unstructured text data. </a:t>
            </a:r>
            <a:endParaRPr/>
          </a:p>
          <a:p>
            <a:pPr indent="-342900" lvl="0" marL="342900" rtl="0" algn="l">
              <a:spcBef>
                <a:spcPts val="480"/>
              </a:spcBef>
              <a:spcAft>
                <a:spcPts val="0"/>
              </a:spcAft>
              <a:buClr>
                <a:srgbClr val="002060"/>
              </a:buClr>
              <a:buSzPts val="2400"/>
              <a:buChar char="•"/>
            </a:pPr>
            <a:r>
              <a:rPr lang="en-IN" sz="2400">
                <a:latin typeface="Arial"/>
                <a:ea typeface="Arial"/>
                <a:cs typeface="Arial"/>
                <a:sym typeface="Arial"/>
              </a:rPr>
              <a:t>The unifying theme behind each of these technologies is the need to “turn text into numbers” so powerful algorithms can be applied to large document databases. </a:t>
            </a:r>
            <a:endParaRPr/>
          </a:p>
          <a:p>
            <a:pPr indent="-342900" lvl="0" marL="342900" rtl="0" algn="l">
              <a:spcBef>
                <a:spcPts val="480"/>
              </a:spcBef>
              <a:spcAft>
                <a:spcPts val="0"/>
              </a:spcAft>
              <a:buClr>
                <a:srgbClr val="002060"/>
              </a:buClr>
              <a:buSzPts val="2400"/>
              <a:buChar char="•"/>
            </a:pPr>
            <a:r>
              <a:rPr lang="en-IN" sz="2400">
                <a:latin typeface="Arial"/>
                <a:ea typeface="Arial"/>
                <a:cs typeface="Arial"/>
                <a:sym typeface="Arial"/>
              </a:rPr>
              <a:t>Converting text into a structured, numerical format and applying analytical algorithms require knowing how to both use and combine techniques for handling text, ranging from individual words to documents to entire document databases. </a:t>
            </a:r>
            <a:endParaRPr sz="3600"/>
          </a:p>
          <a:p>
            <a:pPr indent="-114300" lvl="0" marL="342900" rtl="0" algn="l">
              <a:spcBef>
                <a:spcPts val="720"/>
              </a:spcBef>
              <a:spcAft>
                <a:spcPts val="0"/>
              </a:spcAft>
              <a:buClr>
                <a:srgbClr val="002060"/>
              </a:buClr>
              <a:buSzPts val="3600"/>
              <a:buNone/>
            </a:pPr>
            <a:r>
              <a:t/>
            </a:r>
            <a:endParaRPr sz="3600"/>
          </a:p>
        </p:txBody>
      </p:sp>
      <p:sp>
        <p:nvSpPr>
          <p:cNvPr id="88" name="Google Shape;88;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IN"/>
              <a:t>Common Approaches To Extracting Meaning </a:t>
            </a:r>
            <a:endParaRPr/>
          </a:p>
        </p:txBody>
      </p:sp>
      <p:sp>
        <p:nvSpPr>
          <p:cNvPr id="267" name="Google Shape;267;p31"/>
          <p:cNvSpPr txBox="1"/>
          <p:nvPr>
            <p:ph idx="1" type="body"/>
          </p:nvPr>
        </p:nvSpPr>
        <p:spPr>
          <a:xfrm>
            <a:off x="182880" y="1032106"/>
            <a:ext cx="8512156" cy="4009001"/>
          </a:xfrm>
          <a:prstGeom prst="rect">
            <a:avLst/>
          </a:prstGeom>
          <a:solidFill>
            <a:srgbClr val="DAE5F1"/>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2000"/>
              <a:buNone/>
            </a:pPr>
            <a:r>
              <a:rPr b="1" lang="en-IN" sz="1800">
                <a:solidFill>
                  <a:srgbClr val="C00000"/>
                </a:solidFill>
                <a:latin typeface="Arial"/>
                <a:ea typeface="Arial"/>
                <a:cs typeface="Arial"/>
                <a:sym typeface="Arial"/>
              </a:rPr>
              <a:t>Statistical Natural Language Processing </a:t>
            </a:r>
            <a:endParaRPr b="1" sz="1800">
              <a:solidFill>
                <a:srgbClr val="C00000"/>
              </a:solidFill>
            </a:endParaRPr>
          </a:p>
          <a:p>
            <a:pPr indent="0" lvl="0" marL="0" rtl="0" algn="l">
              <a:spcBef>
                <a:spcPts val="0"/>
              </a:spcBef>
              <a:spcAft>
                <a:spcPts val="0"/>
              </a:spcAft>
              <a:buClr>
                <a:srgbClr val="002060"/>
              </a:buClr>
              <a:buSzPts val="2000"/>
              <a:buNone/>
            </a:pPr>
            <a:r>
              <a:rPr lang="en-IN" sz="1800">
                <a:latin typeface="Arial"/>
                <a:ea typeface="Arial"/>
                <a:cs typeface="Arial"/>
                <a:sym typeface="Arial"/>
              </a:rPr>
              <a:t>This analysis begins with simply counting words or phrases and the frequency with which they occur in each document. Usually, various preprocessing steps are applied to the text to do the following: </a:t>
            </a:r>
            <a:endParaRPr sz="1800"/>
          </a:p>
          <a:p>
            <a:pPr indent="-330200" lvl="0" marL="342900" rtl="0" algn="l">
              <a:spcBef>
                <a:spcPts val="0"/>
              </a:spcBef>
              <a:spcAft>
                <a:spcPts val="0"/>
              </a:spcAft>
              <a:buClr>
                <a:srgbClr val="3F3151"/>
              </a:buClr>
              <a:buSzPts val="1800"/>
              <a:buChar char="•"/>
            </a:pPr>
            <a:r>
              <a:rPr lang="en-IN" sz="1800">
                <a:solidFill>
                  <a:srgbClr val="3F3151"/>
                </a:solidFill>
                <a:latin typeface="Arial"/>
                <a:ea typeface="Arial"/>
                <a:cs typeface="Arial"/>
                <a:sym typeface="Arial"/>
              </a:rPr>
              <a:t>Correct misspellings. </a:t>
            </a:r>
            <a:endParaRPr sz="1800">
              <a:solidFill>
                <a:srgbClr val="3F3151"/>
              </a:solidFill>
            </a:endParaRPr>
          </a:p>
          <a:p>
            <a:pPr indent="-330200" lvl="0" marL="342900" rtl="0" algn="l">
              <a:spcBef>
                <a:spcPts val="0"/>
              </a:spcBef>
              <a:spcAft>
                <a:spcPts val="0"/>
              </a:spcAft>
              <a:buClr>
                <a:srgbClr val="3F3151"/>
              </a:buClr>
              <a:buSzPts val="1800"/>
              <a:buChar char="•"/>
            </a:pPr>
            <a:r>
              <a:rPr lang="en-IN" sz="1800">
                <a:solidFill>
                  <a:srgbClr val="3F3151"/>
                </a:solidFill>
                <a:latin typeface="Arial"/>
                <a:ea typeface="Arial"/>
                <a:cs typeface="Arial"/>
                <a:sym typeface="Arial"/>
              </a:rPr>
              <a:t>Reduce different grammatical forms of the same words to common roots </a:t>
            </a:r>
            <a:r>
              <a:rPr lang="en-IN" sz="1800">
                <a:solidFill>
                  <a:srgbClr val="FF0000"/>
                </a:solidFill>
                <a:latin typeface="Arial"/>
                <a:ea typeface="Arial"/>
                <a:cs typeface="Arial"/>
                <a:sym typeface="Arial"/>
              </a:rPr>
              <a:t>(the process called stemming). </a:t>
            </a:r>
            <a:endParaRPr sz="1800">
              <a:solidFill>
                <a:srgbClr val="FF0000"/>
              </a:solidFill>
            </a:endParaRPr>
          </a:p>
          <a:p>
            <a:pPr indent="-330200" lvl="0" marL="342900" rtl="0" algn="l">
              <a:spcBef>
                <a:spcPts val="0"/>
              </a:spcBef>
              <a:spcAft>
                <a:spcPts val="0"/>
              </a:spcAft>
              <a:buClr>
                <a:srgbClr val="3F3151"/>
              </a:buClr>
              <a:buSzPts val="1800"/>
              <a:buChar char="•"/>
            </a:pPr>
            <a:r>
              <a:rPr lang="en-IN" sz="1800">
                <a:solidFill>
                  <a:srgbClr val="3F3151"/>
                </a:solidFill>
                <a:latin typeface="Arial"/>
                <a:ea typeface="Arial"/>
                <a:cs typeface="Arial"/>
                <a:sym typeface="Arial"/>
              </a:rPr>
              <a:t>Translate foreign language text as required ( machine translation algorithms). </a:t>
            </a:r>
            <a:endParaRPr sz="1800">
              <a:solidFill>
                <a:srgbClr val="3F3151"/>
              </a:solidFill>
            </a:endParaRPr>
          </a:p>
          <a:p>
            <a:pPr indent="-330200" lvl="0" marL="342900" rtl="0" algn="l">
              <a:spcBef>
                <a:spcPts val="0"/>
              </a:spcBef>
              <a:spcAft>
                <a:spcPts val="0"/>
              </a:spcAft>
              <a:buClr>
                <a:srgbClr val="3F3151"/>
              </a:buClr>
              <a:buSzPts val="1800"/>
              <a:buChar char="•"/>
            </a:pPr>
            <a:r>
              <a:rPr lang="en-IN" sz="1800">
                <a:solidFill>
                  <a:srgbClr val="3F3151"/>
                </a:solidFill>
                <a:latin typeface="Arial"/>
                <a:ea typeface="Arial"/>
                <a:cs typeface="Arial"/>
                <a:sym typeface="Arial"/>
              </a:rPr>
              <a:t>Build lists of abbreviations and synonyms so common abbreviations and their nonabbreviated counterparts are counted as instances of the same word. </a:t>
            </a:r>
            <a:endParaRPr sz="1800">
              <a:solidFill>
                <a:srgbClr val="3F3151"/>
              </a:solidFill>
            </a:endParaRPr>
          </a:p>
          <a:p>
            <a:pPr indent="-330200" lvl="0" marL="342900" rtl="0" algn="l">
              <a:spcBef>
                <a:spcPts val="0"/>
              </a:spcBef>
              <a:spcAft>
                <a:spcPts val="0"/>
              </a:spcAft>
              <a:buClr>
                <a:srgbClr val="3F3151"/>
              </a:buClr>
              <a:buSzPts val="1800"/>
              <a:buChar char="•"/>
            </a:pPr>
            <a:r>
              <a:rPr lang="en-IN" sz="1800">
                <a:solidFill>
                  <a:srgbClr val="3F3151"/>
                </a:solidFill>
                <a:latin typeface="Arial"/>
                <a:ea typeface="Arial"/>
                <a:cs typeface="Arial"/>
                <a:sym typeface="Arial"/>
              </a:rPr>
              <a:t>Eliminate words that are very general in meaning and occur with high frequency across all documents (e.g., the, to, and). These words are sometimes called stopwords (or a stoplist) because they are not counted. </a:t>
            </a:r>
            <a:endParaRPr sz="1800">
              <a:solidFill>
                <a:srgbClr val="3F3151"/>
              </a:solidFill>
            </a:endParaRPr>
          </a:p>
        </p:txBody>
      </p:sp>
      <p:sp>
        <p:nvSpPr>
          <p:cNvPr id="268" name="Google Shape;268;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448965" y="102393"/>
            <a:ext cx="8246070" cy="929713"/>
          </a:xfrm>
          <a:prstGeom prst="rect">
            <a:avLst/>
          </a:prstGeom>
          <a:solidFill>
            <a:srgbClr val="DAE5F1"/>
          </a:solidFill>
          <a:ln>
            <a:noFill/>
          </a:ln>
        </p:spPr>
        <p:txBody>
          <a:bodyPr anchorCtr="0" anchor="ctr" bIns="45700" lIns="91425" spcFirstLastPara="1" rIns="91425" wrap="square" tIns="45700">
            <a:noAutofit/>
          </a:bodyPr>
          <a:lstStyle/>
          <a:p>
            <a:pPr indent="0" lvl="0" marL="0" rtl="0" algn="l">
              <a:spcBef>
                <a:spcPts val="0"/>
              </a:spcBef>
              <a:spcAft>
                <a:spcPts val="0"/>
              </a:spcAft>
              <a:buClr>
                <a:srgbClr val="FF0000"/>
              </a:buClr>
              <a:buSzPts val="2800"/>
              <a:buFont typeface="Arial"/>
              <a:buNone/>
            </a:pPr>
            <a:r>
              <a:rPr lang="en-IN" sz="2800">
                <a:latin typeface="Arial"/>
                <a:ea typeface="Arial"/>
                <a:cs typeface="Arial"/>
                <a:sym typeface="Arial"/>
              </a:rPr>
              <a:t>Computing Statistical Summaries for a Data Matrix</a:t>
            </a:r>
            <a:br>
              <a:rPr lang="en-IN" sz="2800">
                <a:latin typeface="Arial"/>
                <a:ea typeface="Arial"/>
                <a:cs typeface="Arial"/>
                <a:sym typeface="Arial"/>
              </a:rPr>
            </a:br>
            <a:r>
              <a:rPr lang="en-IN" sz="2800">
                <a:latin typeface="Arial"/>
                <a:ea typeface="Arial"/>
                <a:cs typeface="Arial"/>
                <a:sym typeface="Arial"/>
              </a:rPr>
              <a:t>of Raw Word/Term Counts</a:t>
            </a:r>
            <a:endParaRPr sz="2800"/>
          </a:p>
        </p:txBody>
      </p:sp>
      <p:sp>
        <p:nvSpPr>
          <p:cNvPr id="274" name="Google Shape;274;p32"/>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Char char="•"/>
            </a:pPr>
            <a:r>
              <a:rPr lang="en-IN" sz="1800">
                <a:latin typeface="Arial"/>
                <a:ea typeface="Arial"/>
                <a:cs typeface="Arial"/>
                <a:sym typeface="Arial"/>
              </a:rPr>
              <a:t>In more general terms, any text can be numericized - turned into a matrix of word (terms, phrases) counts. </a:t>
            </a:r>
            <a:endParaRPr/>
          </a:p>
          <a:p>
            <a:pPr indent="-342900" lvl="0" marL="342900" rtl="0" algn="l">
              <a:spcBef>
                <a:spcPts val="333"/>
              </a:spcBef>
              <a:spcAft>
                <a:spcPts val="0"/>
              </a:spcAft>
              <a:buClr>
                <a:srgbClr val="002060"/>
              </a:buClr>
              <a:buSzPct val="100000"/>
              <a:buChar char="•"/>
            </a:pPr>
            <a:r>
              <a:rPr lang="en-IN" sz="1800">
                <a:latin typeface="Arial"/>
                <a:ea typeface="Arial"/>
                <a:cs typeface="Arial"/>
                <a:sym typeface="Arial"/>
              </a:rPr>
              <a:t>At that point, the corpus of text can be represented by a data matrix, where each column represents a word or term and where each row represents a document.</a:t>
            </a:r>
            <a:endParaRPr/>
          </a:p>
          <a:p>
            <a:pPr indent="-285750" lvl="1" marL="742950" rtl="0" algn="l">
              <a:spcBef>
                <a:spcPts val="333"/>
              </a:spcBef>
              <a:spcAft>
                <a:spcPts val="0"/>
              </a:spcAft>
              <a:buClr>
                <a:srgbClr val="FF0000"/>
              </a:buClr>
              <a:buSzPct val="100000"/>
              <a:buFont typeface="Arial"/>
              <a:buChar char="•"/>
            </a:pPr>
            <a:r>
              <a:rPr lang="en-IN" sz="1800">
                <a:latin typeface="Arial"/>
                <a:ea typeface="Arial"/>
                <a:cs typeface="Arial"/>
                <a:sym typeface="Arial"/>
              </a:rPr>
              <a:t>What to count (words, phrases, nouns, names of locations) </a:t>
            </a:r>
            <a:endParaRPr/>
          </a:p>
          <a:p>
            <a:pPr indent="-285750" lvl="1" marL="742950" rtl="0" algn="l">
              <a:spcBef>
                <a:spcPts val="333"/>
              </a:spcBef>
              <a:spcAft>
                <a:spcPts val="0"/>
              </a:spcAft>
              <a:buClr>
                <a:srgbClr val="FF0000"/>
              </a:buClr>
              <a:buSzPct val="100000"/>
              <a:buFont typeface="Arial"/>
              <a:buChar char="•"/>
            </a:pPr>
            <a:r>
              <a:rPr lang="en-IN" sz="1800">
                <a:latin typeface="Arial"/>
                <a:ea typeface="Arial"/>
                <a:cs typeface="Arial"/>
                <a:sym typeface="Arial"/>
              </a:rPr>
              <a:t>How to identify automatically (algorithmically) the items to be counted (the algorithms and methods to parse text) and extract “entities,” such as simple words or phrases, terms describing locations, names, references to specific companies, or grammatical structures and syntax elementsdfor example, to determine automatically “who did what to whom” </a:t>
            </a:r>
            <a:endParaRPr/>
          </a:p>
          <a:p>
            <a:pPr indent="-285750" lvl="1" marL="742950" rtl="0" algn="l">
              <a:spcBef>
                <a:spcPts val="333"/>
              </a:spcBef>
              <a:spcAft>
                <a:spcPts val="0"/>
              </a:spcAft>
              <a:buClr>
                <a:srgbClr val="FF0000"/>
              </a:buClr>
              <a:buSzPct val="100000"/>
              <a:buFont typeface="Arial"/>
              <a:buChar char="•"/>
            </a:pPr>
            <a:r>
              <a:rPr lang="en-IN" sz="1800">
                <a:latin typeface="Arial"/>
                <a:ea typeface="Arial"/>
                <a:cs typeface="Arial"/>
                <a:sym typeface="Arial"/>
              </a:rPr>
              <a:t> How best to process and summarize the counts to extract efficiently information that is relevant to the specific goals of the respective project (e.g., compute word frequencies, relative word frequencies, or indices that summarize the document complexities, relevance to a search term, etc.) </a:t>
            </a:r>
            <a:endParaRPr/>
          </a:p>
          <a:p>
            <a:pPr indent="-178435" lvl="0" marL="342900" rtl="0" algn="l">
              <a:spcBef>
                <a:spcPts val="518"/>
              </a:spcBef>
              <a:spcAft>
                <a:spcPts val="0"/>
              </a:spcAft>
              <a:buClr>
                <a:srgbClr val="002060"/>
              </a:buClr>
              <a:buSzPct val="100000"/>
              <a:buNone/>
            </a:pPr>
            <a:r>
              <a:t/>
            </a:r>
            <a:endParaRPr/>
          </a:p>
        </p:txBody>
      </p:sp>
      <p:sp>
        <p:nvSpPr>
          <p:cNvPr id="275" name="Google Shape;275;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Processing the Data Matrix</a:t>
            </a:r>
            <a:endParaRPr/>
          </a:p>
        </p:txBody>
      </p:sp>
      <p:sp>
        <p:nvSpPr>
          <p:cNvPr id="281" name="Google Shape;281;p33"/>
          <p:cNvSpPr txBox="1"/>
          <p:nvPr>
            <p:ph idx="1" type="body"/>
          </p:nvPr>
        </p:nvSpPr>
        <p:spPr>
          <a:xfrm>
            <a:off x="448966" y="1197405"/>
            <a:ext cx="8246070" cy="3750515"/>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rgbClr val="002060"/>
              </a:buClr>
              <a:buSzPts val="2000"/>
              <a:buChar char="•"/>
            </a:pPr>
            <a:r>
              <a:rPr lang="en-IN" sz="2000">
                <a:latin typeface="Arial"/>
                <a:ea typeface="Arial"/>
                <a:cs typeface="Arial"/>
                <a:sym typeface="Arial"/>
              </a:rPr>
              <a:t>Word Frequencies across Documents </a:t>
            </a:r>
            <a:endParaRPr sz="2000"/>
          </a:p>
          <a:p>
            <a:pPr indent="-330200" lvl="0" marL="342900" rtl="0" algn="l">
              <a:spcBef>
                <a:spcPts val="0"/>
              </a:spcBef>
              <a:spcAft>
                <a:spcPts val="0"/>
              </a:spcAft>
              <a:buClr>
                <a:srgbClr val="002060"/>
              </a:buClr>
              <a:buSzPts val="2000"/>
              <a:buChar char="•"/>
            </a:pPr>
            <a:r>
              <a:rPr lang="en-IN" sz="2000">
                <a:latin typeface="Arial"/>
                <a:ea typeface="Arial"/>
                <a:cs typeface="Arial"/>
                <a:sym typeface="Arial"/>
              </a:rPr>
              <a:t>Correlations of Word Frequencies across Documents </a:t>
            </a:r>
            <a:endParaRPr sz="2000"/>
          </a:p>
          <a:p>
            <a:pPr indent="-330200" lvl="0" marL="342900" rtl="0" algn="l">
              <a:spcBef>
                <a:spcPts val="0"/>
              </a:spcBef>
              <a:spcAft>
                <a:spcPts val="0"/>
              </a:spcAft>
              <a:buClr>
                <a:srgbClr val="002060"/>
              </a:buClr>
              <a:buSzPts val="2000"/>
              <a:buChar char="•"/>
            </a:pPr>
            <a:r>
              <a:rPr lang="en-IN" sz="2000">
                <a:latin typeface="Arial"/>
                <a:ea typeface="Arial"/>
                <a:cs typeface="Arial"/>
                <a:sym typeface="Arial"/>
              </a:rPr>
              <a:t>Relating Word/Term Frequencies to Known Dimensions of Interest: </a:t>
            </a:r>
            <a:endParaRPr sz="2000"/>
          </a:p>
          <a:p>
            <a:pPr indent="-330200" lvl="0" marL="342900" rtl="0" algn="l">
              <a:spcBef>
                <a:spcPts val="0"/>
              </a:spcBef>
              <a:spcAft>
                <a:spcPts val="0"/>
              </a:spcAft>
              <a:buClr>
                <a:srgbClr val="002060"/>
              </a:buClr>
              <a:buSzPts val="2000"/>
              <a:buChar char="•"/>
            </a:pPr>
            <a:r>
              <a:rPr lang="en-IN" sz="2000">
                <a:latin typeface="Arial"/>
                <a:ea typeface="Arial"/>
                <a:cs typeface="Arial"/>
                <a:sym typeface="Arial"/>
              </a:rPr>
              <a:t>Using Dictionaries and Known Dimensions of Meaning  (sentiments)</a:t>
            </a:r>
            <a:endParaRPr sz="2000"/>
          </a:p>
          <a:p>
            <a:pPr indent="-273050" lvl="1" marL="742950" rtl="0" algn="l">
              <a:spcBef>
                <a:spcPts val="0"/>
              </a:spcBef>
              <a:spcAft>
                <a:spcPts val="0"/>
              </a:spcAft>
              <a:buClr>
                <a:srgbClr val="FF0000"/>
              </a:buClr>
              <a:buSzPts val="2000"/>
              <a:buChar char="–"/>
            </a:pPr>
            <a:r>
              <a:rPr lang="en-IN" sz="2000">
                <a:latin typeface="Arial"/>
                <a:ea typeface="Arial"/>
                <a:cs typeface="Arial"/>
                <a:sym typeface="Arial"/>
              </a:rPr>
              <a:t>Dictionaries of Terms That Express Likes and Dislikes </a:t>
            </a:r>
            <a:endParaRPr sz="2000"/>
          </a:p>
          <a:p>
            <a:pPr indent="-273050" lvl="1" marL="742950" rtl="0" algn="l">
              <a:spcBef>
                <a:spcPts val="0"/>
              </a:spcBef>
              <a:spcAft>
                <a:spcPts val="0"/>
              </a:spcAft>
              <a:buClr>
                <a:srgbClr val="FF0000"/>
              </a:buClr>
              <a:buSzPts val="2000"/>
              <a:buChar char="–"/>
            </a:pPr>
            <a:r>
              <a:rPr lang="en-IN" sz="2000">
                <a:latin typeface="Arial"/>
                <a:ea typeface="Arial"/>
                <a:cs typeface="Arial"/>
                <a:sym typeface="Arial"/>
              </a:rPr>
              <a:t>Counting Expressions of Positive and Negative Sentiments </a:t>
            </a:r>
            <a:endParaRPr sz="2000"/>
          </a:p>
          <a:p>
            <a:pPr indent="-273050" lvl="1" marL="742950" rtl="0" algn="l">
              <a:spcBef>
                <a:spcPts val="0"/>
              </a:spcBef>
              <a:spcAft>
                <a:spcPts val="0"/>
              </a:spcAft>
              <a:buClr>
                <a:srgbClr val="FF0000"/>
              </a:buClr>
              <a:buSzPts val="2000"/>
              <a:buChar char="–"/>
            </a:pPr>
            <a:r>
              <a:rPr lang="en-IN" sz="2000">
                <a:latin typeface="Arial"/>
                <a:ea typeface="Arial"/>
                <a:cs typeface="Arial"/>
                <a:sym typeface="Arial"/>
              </a:rPr>
              <a:t>Using Statistical or Analytical Methods to Derive an Index of Positive</a:t>
            </a:r>
            <a:br>
              <a:rPr lang="en-IN" sz="2000">
                <a:latin typeface="Arial"/>
                <a:ea typeface="Arial"/>
                <a:cs typeface="Arial"/>
                <a:sym typeface="Arial"/>
              </a:rPr>
            </a:br>
            <a:r>
              <a:rPr lang="en-IN" sz="2000">
                <a:latin typeface="Arial"/>
                <a:ea typeface="Arial"/>
                <a:cs typeface="Arial"/>
                <a:sym typeface="Arial"/>
              </a:rPr>
              <a:t>and Negative Sentiments</a:t>
            </a:r>
            <a:endParaRPr sz="2000"/>
          </a:p>
          <a:p>
            <a:pPr indent="-273050" lvl="1" marL="742950" rtl="0" algn="l">
              <a:spcBef>
                <a:spcPts val="0"/>
              </a:spcBef>
              <a:spcAft>
                <a:spcPts val="0"/>
              </a:spcAft>
              <a:buClr>
                <a:srgbClr val="FF0000"/>
              </a:buClr>
              <a:buSzPts val="2000"/>
              <a:buChar char="–"/>
            </a:pPr>
            <a:r>
              <a:rPr lang="en-IN" sz="2000">
                <a:latin typeface="Arial"/>
                <a:ea typeface="Arial"/>
                <a:cs typeface="Arial"/>
                <a:sym typeface="Arial"/>
              </a:rPr>
              <a:t>Classifying Words and Phrases Based on Relevant Dimensions of Meaning </a:t>
            </a:r>
            <a:br>
              <a:rPr lang="en-IN" sz="2000">
                <a:latin typeface="Arial"/>
                <a:ea typeface="Arial"/>
                <a:cs typeface="Arial"/>
                <a:sym typeface="Arial"/>
              </a:rPr>
            </a:br>
            <a:endParaRPr sz="2000"/>
          </a:p>
          <a:p>
            <a:pPr indent="-203200" lvl="0" marL="342900" rtl="0" algn="l">
              <a:spcBef>
                <a:spcPts val="0"/>
              </a:spcBef>
              <a:spcAft>
                <a:spcPts val="0"/>
              </a:spcAft>
              <a:buClr>
                <a:srgbClr val="002060"/>
              </a:buClr>
              <a:buSzPts val="2200"/>
              <a:buNone/>
            </a:pPr>
            <a:r>
              <a:t/>
            </a:r>
            <a:endParaRPr sz="2200"/>
          </a:p>
        </p:txBody>
      </p:sp>
      <p:sp>
        <p:nvSpPr>
          <p:cNvPr id="282" name="Google Shape;282;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descr="Text Analytics" id="288" name="Google Shape;288;p34"/>
          <p:cNvPicPr preferRelativeResize="0"/>
          <p:nvPr/>
        </p:nvPicPr>
        <p:blipFill rotWithShape="1">
          <a:blip r:embed="rId3">
            <a:alphaModFix/>
          </a:blip>
          <a:srcRect b="0" l="0" r="0" t="0"/>
          <a:stretch/>
        </p:blipFill>
        <p:spPr>
          <a:xfrm>
            <a:off x="600075" y="495946"/>
            <a:ext cx="7943850" cy="46475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4"/>
          <p:cNvPicPr preferRelativeResize="0"/>
          <p:nvPr/>
        </p:nvPicPr>
        <p:blipFill rotWithShape="1">
          <a:blip r:embed="rId3">
            <a:alphaModFix/>
          </a:blip>
          <a:srcRect b="16810" l="23393" r="0" t="12697"/>
          <a:stretch/>
        </p:blipFill>
        <p:spPr>
          <a:xfrm>
            <a:off x="2418080" y="132080"/>
            <a:ext cx="6532880" cy="4846320"/>
          </a:xfrm>
          <a:prstGeom prst="rect">
            <a:avLst/>
          </a:prstGeom>
          <a:solidFill>
            <a:srgbClr val="DAE5F1"/>
          </a:solidFill>
          <a:ln>
            <a:noFill/>
          </a:ln>
        </p:spPr>
      </p:pic>
      <p:sp>
        <p:nvSpPr>
          <p:cNvPr id="94" name="Google Shape;94;p4"/>
          <p:cNvSpPr txBox="1"/>
          <p:nvPr>
            <p:ph type="title"/>
          </p:nvPr>
        </p:nvSpPr>
        <p:spPr>
          <a:xfrm>
            <a:off x="274320" y="568960"/>
            <a:ext cx="1940560" cy="2905760"/>
          </a:xfrm>
          <a:prstGeom prst="rect">
            <a:avLst/>
          </a:prstGeom>
          <a:solidFill>
            <a:srgbClr val="DAE5F1"/>
          </a:solid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IN"/>
              <a:t>Text Mining –Related Fields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IN"/>
              <a:t>Seven Practice Areas or Text Analytics</a:t>
            </a:r>
            <a:endParaRPr/>
          </a:p>
        </p:txBody>
      </p:sp>
      <p:sp>
        <p:nvSpPr>
          <p:cNvPr id="100" name="Google Shape;100;p5"/>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IN"/>
              <a:t>Search and information retrieval </a:t>
            </a:r>
            <a:endParaRPr/>
          </a:p>
          <a:p>
            <a:pPr indent="-342900" lvl="0" marL="342900" rtl="0" algn="l">
              <a:spcBef>
                <a:spcPts val="560"/>
              </a:spcBef>
              <a:spcAft>
                <a:spcPts val="0"/>
              </a:spcAft>
              <a:buClr>
                <a:srgbClr val="002060"/>
              </a:buClr>
              <a:buSzPts val="2800"/>
              <a:buChar char="•"/>
            </a:pPr>
            <a:r>
              <a:rPr lang="en-IN"/>
              <a:t>Document clustering </a:t>
            </a:r>
            <a:endParaRPr/>
          </a:p>
          <a:p>
            <a:pPr indent="-342900" lvl="0" marL="342900" rtl="0" algn="l">
              <a:spcBef>
                <a:spcPts val="560"/>
              </a:spcBef>
              <a:spcAft>
                <a:spcPts val="0"/>
              </a:spcAft>
              <a:buClr>
                <a:srgbClr val="002060"/>
              </a:buClr>
              <a:buSzPts val="2800"/>
              <a:buChar char="•"/>
            </a:pPr>
            <a:r>
              <a:rPr lang="en-IN"/>
              <a:t>Document classification </a:t>
            </a:r>
            <a:endParaRPr/>
          </a:p>
          <a:p>
            <a:pPr indent="-342900" lvl="0" marL="342900" rtl="0" algn="l">
              <a:spcBef>
                <a:spcPts val="560"/>
              </a:spcBef>
              <a:spcAft>
                <a:spcPts val="0"/>
              </a:spcAft>
              <a:buClr>
                <a:srgbClr val="002060"/>
              </a:buClr>
              <a:buSzPts val="2800"/>
              <a:buChar char="•"/>
            </a:pPr>
            <a:r>
              <a:rPr lang="en-IN"/>
              <a:t>Web mining </a:t>
            </a:r>
            <a:endParaRPr/>
          </a:p>
          <a:p>
            <a:pPr indent="-342900" lvl="0" marL="342900" rtl="0" algn="l">
              <a:spcBef>
                <a:spcPts val="560"/>
              </a:spcBef>
              <a:spcAft>
                <a:spcPts val="0"/>
              </a:spcAft>
              <a:buClr>
                <a:srgbClr val="002060"/>
              </a:buClr>
              <a:buSzPts val="2800"/>
              <a:buChar char="•"/>
            </a:pPr>
            <a:r>
              <a:rPr lang="en-IN"/>
              <a:t>Information extraction </a:t>
            </a:r>
            <a:endParaRPr/>
          </a:p>
          <a:p>
            <a:pPr indent="-342900" lvl="0" marL="342900" rtl="0" algn="l">
              <a:spcBef>
                <a:spcPts val="560"/>
              </a:spcBef>
              <a:spcAft>
                <a:spcPts val="0"/>
              </a:spcAft>
              <a:buClr>
                <a:srgbClr val="002060"/>
              </a:buClr>
              <a:buSzPts val="2800"/>
              <a:buChar char="•"/>
            </a:pPr>
            <a:r>
              <a:rPr lang="en-IN"/>
              <a:t>Natural language processing </a:t>
            </a:r>
            <a:endParaRPr/>
          </a:p>
          <a:p>
            <a:pPr indent="-342900" lvl="0" marL="342900" rtl="0" algn="l">
              <a:spcBef>
                <a:spcPts val="560"/>
              </a:spcBef>
              <a:spcAft>
                <a:spcPts val="0"/>
              </a:spcAft>
              <a:buClr>
                <a:srgbClr val="002060"/>
              </a:buClr>
              <a:buSzPts val="2800"/>
              <a:buChar char="•"/>
            </a:pPr>
            <a:r>
              <a:rPr lang="en-IN"/>
              <a:t>Concept extraction </a:t>
            </a:r>
            <a:endParaRPr/>
          </a:p>
          <a:p>
            <a:pPr indent="-165100" lvl="0" marL="342900" rtl="0" algn="l">
              <a:spcBef>
                <a:spcPts val="560"/>
              </a:spcBef>
              <a:spcAft>
                <a:spcPts val="0"/>
              </a:spcAft>
              <a:buClr>
                <a:srgbClr val="002060"/>
              </a:buClr>
              <a:buSzPts val="2800"/>
              <a:buNone/>
            </a:pPr>
            <a:r>
              <a:t/>
            </a:r>
            <a:endParaRPr/>
          </a:p>
        </p:txBody>
      </p:sp>
      <p:sp>
        <p:nvSpPr>
          <p:cNvPr id="101" name="Google Shape;101;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215286" y="102393"/>
            <a:ext cx="8246070" cy="56454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IN"/>
              <a:t>Seven Practice Areas or Text Analytics</a:t>
            </a:r>
            <a:endParaRPr/>
          </a:p>
        </p:txBody>
      </p:sp>
      <p:sp>
        <p:nvSpPr>
          <p:cNvPr id="107" name="Google Shape;107;p6"/>
          <p:cNvSpPr txBox="1"/>
          <p:nvPr>
            <p:ph idx="1" type="body"/>
          </p:nvPr>
        </p:nvSpPr>
        <p:spPr>
          <a:xfrm>
            <a:off x="286406" y="1066799"/>
            <a:ext cx="8246070" cy="4001953"/>
          </a:xfrm>
          <a:prstGeom prst="rect">
            <a:avLst/>
          </a:prstGeom>
          <a:solidFill>
            <a:srgbClr val="DAE5F1"/>
          </a:solidFill>
          <a:ln>
            <a:noFill/>
          </a:ln>
        </p:spPr>
        <p:txBody>
          <a:bodyPr anchorCtr="0" anchor="t" bIns="45700" lIns="91425" spcFirstLastPara="1" rIns="91425" wrap="square" tIns="45700">
            <a:noAutofit/>
          </a:bodyPr>
          <a:lstStyle/>
          <a:p>
            <a:pPr indent="-330200" lvl="0" marL="342900" rtl="0" algn="l">
              <a:spcBef>
                <a:spcPts val="0"/>
              </a:spcBef>
              <a:spcAft>
                <a:spcPts val="0"/>
              </a:spcAft>
              <a:buClr>
                <a:srgbClr val="002060"/>
              </a:buClr>
              <a:buSzPts val="2200"/>
              <a:buFont typeface="Calibri"/>
              <a:buAutoNum type="arabicPeriod"/>
            </a:pPr>
            <a:r>
              <a:rPr lang="en-IN" sz="2200">
                <a:latin typeface="Arial"/>
                <a:ea typeface="Arial"/>
                <a:cs typeface="Arial"/>
                <a:sym typeface="Arial"/>
              </a:rPr>
              <a:t>Search and information retrieval (IR): Storage and retrieval of text documents, including search engines and keyword search. </a:t>
            </a:r>
            <a:endParaRPr sz="2200">
              <a:latin typeface="Arial"/>
              <a:ea typeface="Arial"/>
              <a:cs typeface="Arial"/>
              <a:sym typeface="Arial"/>
            </a:endParaRPr>
          </a:p>
          <a:p>
            <a:pPr indent="-330200" lvl="0" marL="342900" rtl="0" algn="l">
              <a:spcBef>
                <a:spcPts val="0"/>
              </a:spcBef>
              <a:spcAft>
                <a:spcPts val="0"/>
              </a:spcAft>
              <a:buClr>
                <a:srgbClr val="002060"/>
              </a:buClr>
              <a:buSzPts val="2200"/>
              <a:buFont typeface="Calibri"/>
              <a:buAutoNum type="arabicPeriod"/>
            </a:pPr>
            <a:r>
              <a:rPr lang="en-IN" sz="2200">
                <a:latin typeface="Arial"/>
                <a:ea typeface="Arial"/>
                <a:cs typeface="Arial"/>
                <a:sym typeface="Arial"/>
              </a:rPr>
              <a:t>Document clustering: Grouping and categorizing terms, snippets, paragraphs, or documents, using data mining clustering methods. </a:t>
            </a:r>
            <a:endParaRPr sz="2200">
              <a:latin typeface="Arial"/>
              <a:ea typeface="Arial"/>
              <a:cs typeface="Arial"/>
              <a:sym typeface="Arial"/>
            </a:endParaRPr>
          </a:p>
          <a:p>
            <a:pPr indent="-330200" lvl="0" marL="342900" rtl="0" algn="l">
              <a:spcBef>
                <a:spcPts val="0"/>
              </a:spcBef>
              <a:spcAft>
                <a:spcPts val="0"/>
              </a:spcAft>
              <a:buClr>
                <a:srgbClr val="002060"/>
              </a:buClr>
              <a:buSzPts val="2200"/>
              <a:buFont typeface="Calibri"/>
              <a:buAutoNum type="arabicPeriod"/>
            </a:pPr>
            <a:r>
              <a:rPr lang="en-IN" sz="2200">
                <a:latin typeface="Arial"/>
                <a:ea typeface="Arial"/>
                <a:cs typeface="Arial"/>
                <a:sym typeface="Arial"/>
              </a:rPr>
              <a:t>Document classification: Grouping and categorizing snippets, paragraphs, or documents, using data mining classification methods, based on models trained on labeled examples. </a:t>
            </a:r>
            <a:endParaRPr sz="2200">
              <a:latin typeface="Arial"/>
              <a:ea typeface="Arial"/>
              <a:cs typeface="Arial"/>
              <a:sym typeface="Arial"/>
            </a:endParaRPr>
          </a:p>
          <a:p>
            <a:pPr indent="-330200" lvl="0" marL="342900" rtl="0" algn="l">
              <a:spcBef>
                <a:spcPts val="0"/>
              </a:spcBef>
              <a:spcAft>
                <a:spcPts val="0"/>
              </a:spcAft>
              <a:buClr>
                <a:srgbClr val="002060"/>
              </a:buClr>
              <a:buSzPts val="2200"/>
              <a:buFont typeface="Calibri"/>
              <a:buAutoNum type="arabicPeriod"/>
            </a:pPr>
            <a:r>
              <a:rPr lang="en-IN" sz="2200">
                <a:latin typeface="Arial"/>
                <a:ea typeface="Arial"/>
                <a:cs typeface="Arial"/>
                <a:sym typeface="Arial"/>
              </a:rPr>
              <a:t>Web mining: Data and text mining on the Internet, with a specific focus on the scale and interconnectedness of the web. </a:t>
            </a:r>
            <a:endParaRPr sz="2200">
              <a:latin typeface="Arial"/>
              <a:ea typeface="Arial"/>
              <a:cs typeface="Arial"/>
              <a:sym typeface="Arial"/>
            </a:endParaRPr>
          </a:p>
          <a:p>
            <a:pPr indent="-190500" lvl="0" marL="342900" rtl="0" algn="l">
              <a:spcBef>
                <a:spcPts val="0"/>
              </a:spcBef>
              <a:spcAft>
                <a:spcPts val="0"/>
              </a:spcAft>
              <a:buClr>
                <a:srgbClr val="002060"/>
              </a:buClr>
              <a:buSzPts val="2400"/>
              <a:buNone/>
            </a:pPr>
            <a:r>
              <a:t/>
            </a:r>
            <a:endParaRPr sz="2200"/>
          </a:p>
        </p:txBody>
      </p:sp>
      <p:sp>
        <p:nvSpPr>
          <p:cNvPr id="108" name="Google Shape;108;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title"/>
          </p:nvPr>
        </p:nvSpPr>
        <p:spPr>
          <a:xfrm>
            <a:off x="215286" y="102393"/>
            <a:ext cx="8246070" cy="56454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IN"/>
              <a:t>Seven Practice Areas or Text Analytics</a:t>
            </a:r>
            <a:endParaRPr/>
          </a:p>
        </p:txBody>
      </p:sp>
      <p:sp>
        <p:nvSpPr>
          <p:cNvPr id="114" name="Google Shape;114;p7"/>
          <p:cNvSpPr txBox="1"/>
          <p:nvPr>
            <p:ph idx="1" type="body"/>
          </p:nvPr>
        </p:nvSpPr>
        <p:spPr>
          <a:xfrm>
            <a:off x="286406" y="1066799"/>
            <a:ext cx="8246070" cy="4001953"/>
          </a:xfrm>
          <a:prstGeom prst="rect">
            <a:avLst/>
          </a:prstGeom>
          <a:solidFill>
            <a:srgbClr val="DAE5F1"/>
          </a:solidFill>
          <a:ln>
            <a:noFill/>
          </a:ln>
        </p:spPr>
        <p:txBody>
          <a:bodyPr anchorCtr="0" anchor="t" bIns="45700" lIns="91425" spcFirstLastPara="1" rIns="91425" wrap="square" tIns="45700">
            <a:noAutofit/>
          </a:bodyPr>
          <a:lstStyle/>
          <a:p>
            <a:pPr indent="-457200" lvl="0" marL="457200" rtl="0" algn="l">
              <a:spcBef>
                <a:spcPts val="0"/>
              </a:spcBef>
              <a:spcAft>
                <a:spcPts val="0"/>
              </a:spcAft>
              <a:buClr>
                <a:srgbClr val="002060"/>
              </a:buClr>
              <a:buSzPts val="2400"/>
              <a:buFont typeface="Calibri"/>
              <a:buAutoNum type="arabicPeriod" startAt="5"/>
            </a:pPr>
            <a:r>
              <a:rPr lang="en-IN" sz="2400">
                <a:latin typeface="Arial"/>
                <a:ea typeface="Arial"/>
                <a:cs typeface="Arial"/>
                <a:sym typeface="Arial"/>
              </a:rPr>
              <a:t>Information extraction (IE): Identification and extraction of relevant facts and relationships from unstructured text; the process of making structured data from unstructured and semi-structured text. </a:t>
            </a:r>
            <a:endParaRPr sz="2400">
              <a:latin typeface="Arial"/>
              <a:ea typeface="Arial"/>
              <a:cs typeface="Arial"/>
              <a:sym typeface="Arial"/>
            </a:endParaRPr>
          </a:p>
          <a:p>
            <a:pPr indent="-457200" lvl="0" marL="457200" rtl="0" algn="l">
              <a:spcBef>
                <a:spcPts val="0"/>
              </a:spcBef>
              <a:spcAft>
                <a:spcPts val="0"/>
              </a:spcAft>
              <a:buClr>
                <a:srgbClr val="002060"/>
              </a:buClr>
              <a:buSzPts val="2400"/>
              <a:buFont typeface="Calibri"/>
              <a:buAutoNum type="arabicPeriod" startAt="5"/>
            </a:pPr>
            <a:r>
              <a:rPr lang="en-IN" sz="2400">
                <a:latin typeface="Arial"/>
                <a:ea typeface="Arial"/>
                <a:cs typeface="Arial"/>
                <a:sym typeface="Arial"/>
              </a:rPr>
              <a:t>Natural language processing (NLP): Low-level language processing and understanding tasks (e.g., tagging part of speech); often used synonymously with computational linguistics. </a:t>
            </a:r>
            <a:endParaRPr sz="2400">
              <a:latin typeface="Arial"/>
              <a:ea typeface="Arial"/>
              <a:cs typeface="Arial"/>
              <a:sym typeface="Arial"/>
            </a:endParaRPr>
          </a:p>
          <a:p>
            <a:pPr indent="-457200" lvl="0" marL="457200" rtl="0" algn="l">
              <a:spcBef>
                <a:spcPts val="0"/>
              </a:spcBef>
              <a:spcAft>
                <a:spcPts val="0"/>
              </a:spcAft>
              <a:buClr>
                <a:srgbClr val="002060"/>
              </a:buClr>
              <a:buSzPts val="2400"/>
              <a:buFont typeface="Calibri"/>
              <a:buAutoNum type="arabicPeriod" startAt="5"/>
            </a:pPr>
            <a:r>
              <a:rPr lang="en-IN" sz="2400">
                <a:latin typeface="Arial"/>
                <a:ea typeface="Arial"/>
                <a:cs typeface="Arial"/>
                <a:sym typeface="Arial"/>
              </a:rPr>
              <a:t>Concept extraction: Grouping of words and phrases into semantically similar groups. </a:t>
            </a:r>
            <a:endParaRPr sz="2400">
              <a:latin typeface="Arial"/>
              <a:ea typeface="Arial"/>
              <a:cs typeface="Arial"/>
              <a:sym typeface="Arial"/>
            </a:endParaRPr>
          </a:p>
          <a:p>
            <a:pPr indent="-190500" lvl="0" marL="342900" rtl="0" algn="l">
              <a:spcBef>
                <a:spcPts val="0"/>
              </a:spcBef>
              <a:spcAft>
                <a:spcPts val="0"/>
              </a:spcAft>
              <a:buClr>
                <a:srgbClr val="002060"/>
              </a:buClr>
              <a:buSzPts val="2400"/>
              <a:buNone/>
            </a:pPr>
            <a:r>
              <a:t/>
            </a:r>
            <a:endParaRPr sz="2400"/>
          </a:p>
        </p:txBody>
      </p:sp>
      <p:sp>
        <p:nvSpPr>
          <p:cNvPr id="115" name="Google Shape;115;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448965" y="268580"/>
            <a:ext cx="8246070" cy="51374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IN"/>
              <a:t>Five Questions to Target the Practice Areas</a:t>
            </a:r>
            <a:endParaRPr/>
          </a:p>
        </p:txBody>
      </p:sp>
      <p:sp>
        <p:nvSpPr>
          <p:cNvPr id="121" name="Google Shape;121;p8"/>
          <p:cNvSpPr txBox="1"/>
          <p:nvPr>
            <p:ph idx="1" type="body"/>
          </p:nvPr>
        </p:nvSpPr>
        <p:spPr>
          <a:xfrm>
            <a:off x="134004" y="883919"/>
            <a:ext cx="8552796" cy="4157187"/>
          </a:xfrm>
          <a:prstGeom prst="rect">
            <a:avLst/>
          </a:prstGeom>
          <a:solidFill>
            <a:srgbClr val="DAE5F1"/>
          </a:solid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2400"/>
              <a:buChar char="•"/>
            </a:pPr>
            <a:r>
              <a:rPr b="1" lang="en-IN" sz="2400">
                <a:solidFill>
                  <a:srgbClr val="C00000"/>
                </a:solidFill>
              </a:rPr>
              <a:t>focus,</a:t>
            </a:r>
            <a:r>
              <a:rPr lang="en-IN" sz="2400"/>
              <a:t> especially the question of whether to emphasize search or information extraction – that is, finding specific words and documents versus characterizing the entire data set;</a:t>
            </a:r>
            <a:endParaRPr/>
          </a:p>
          <a:p>
            <a:pPr indent="-342900" lvl="0" marL="342900" rtl="0" algn="l">
              <a:spcBef>
                <a:spcPts val="0"/>
              </a:spcBef>
              <a:spcAft>
                <a:spcPts val="0"/>
              </a:spcAft>
              <a:buClr>
                <a:srgbClr val="C00000"/>
              </a:buClr>
              <a:buSzPts val="2400"/>
              <a:buChar char="•"/>
            </a:pPr>
            <a:r>
              <a:rPr b="1" lang="en-IN" sz="2400">
                <a:solidFill>
                  <a:srgbClr val="C00000"/>
                </a:solidFill>
              </a:rPr>
              <a:t>granularity,</a:t>
            </a:r>
            <a:r>
              <a:rPr lang="en-IN" sz="2400"/>
              <a:t> the desired level of detail of focus;</a:t>
            </a:r>
            <a:endParaRPr/>
          </a:p>
          <a:p>
            <a:pPr indent="-342900" lvl="0" marL="342900" rtl="0" algn="l">
              <a:spcBef>
                <a:spcPts val="0"/>
              </a:spcBef>
              <a:spcAft>
                <a:spcPts val="0"/>
              </a:spcAft>
              <a:buClr>
                <a:srgbClr val="C00000"/>
              </a:buClr>
              <a:buSzPts val="2400"/>
              <a:buChar char="•"/>
            </a:pPr>
            <a:r>
              <a:rPr b="1" lang="en-IN" sz="2400">
                <a:solidFill>
                  <a:srgbClr val="C00000"/>
                </a:solidFill>
              </a:rPr>
              <a:t>available information</a:t>
            </a:r>
            <a:r>
              <a:rPr lang="en-IN" sz="2400"/>
              <a:t>, emphasizing whether there is enough information to provide a pattern and look for that, or with less information, just look for anomalies;o999o</a:t>
            </a:r>
            <a:endParaRPr/>
          </a:p>
          <a:p>
            <a:pPr indent="-342900" lvl="0" marL="342900" rtl="0" algn="l">
              <a:spcBef>
                <a:spcPts val="0"/>
              </a:spcBef>
              <a:spcAft>
                <a:spcPts val="0"/>
              </a:spcAft>
              <a:buClr>
                <a:srgbClr val="C00000"/>
              </a:buClr>
              <a:buSzPts val="2400"/>
              <a:buChar char="•"/>
            </a:pPr>
            <a:r>
              <a:rPr b="1" lang="en-IN" sz="2400">
                <a:solidFill>
                  <a:srgbClr val="C00000"/>
                </a:solidFill>
              </a:rPr>
              <a:t>syntax versus semantics</a:t>
            </a:r>
            <a:r>
              <a:rPr lang="en-IN" sz="2400"/>
              <a:t>, which means deciding whether the analysis is more about what words literally mean or what they connote in context; and</a:t>
            </a:r>
            <a:endParaRPr/>
          </a:p>
          <a:p>
            <a:pPr indent="-342900" lvl="0" marL="342900" rtl="0" algn="l">
              <a:spcBef>
                <a:spcPts val="0"/>
              </a:spcBef>
              <a:spcAft>
                <a:spcPts val="0"/>
              </a:spcAft>
              <a:buClr>
                <a:srgbClr val="C00000"/>
              </a:buClr>
              <a:buSzPts val="2400"/>
              <a:buChar char="•"/>
            </a:pPr>
            <a:r>
              <a:rPr b="1" lang="en-IN" sz="2400">
                <a:solidFill>
                  <a:srgbClr val="C00000"/>
                </a:solidFill>
              </a:rPr>
              <a:t>Web information vs. traditional document-based text</a:t>
            </a:r>
            <a:r>
              <a:rPr lang="en-IN" sz="2400"/>
              <a:t>.</a:t>
            </a:r>
            <a:br>
              <a:rPr lang="en-IN" sz="2400"/>
            </a:br>
            <a:endParaRPr sz="2400"/>
          </a:p>
        </p:txBody>
      </p:sp>
      <p:sp>
        <p:nvSpPr>
          <p:cNvPr id="122" name="Google Shape;122;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457200" y="205979"/>
            <a:ext cx="8229600" cy="41378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IN"/>
              <a:t>5 Questions</a:t>
            </a:r>
            <a:endParaRPr/>
          </a:p>
        </p:txBody>
      </p:sp>
      <p:sp>
        <p:nvSpPr>
          <p:cNvPr id="128" name="Google Shape;128;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29" name="Google Shape;129;p9"/>
          <p:cNvPicPr preferRelativeResize="0"/>
          <p:nvPr/>
        </p:nvPicPr>
        <p:blipFill rotWithShape="1">
          <a:blip r:embed="rId3">
            <a:alphaModFix/>
          </a:blip>
          <a:srcRect b="10496" l="23065" r="0" t="11836"/>
          <a:stretch/>
        </p:blipFill>
        <p:spPr>
          <a:xfrm>
            <a:off x="304800" y="690880"/>
            <a:ext cx="7273871" cy="43502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