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9" r:id="rId6"/>
    <p:sldMasterId id="214748368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Lst>
  <p:sldSz cy="6858000" cx="9144000"/>
  <p:notesSz cx="9144000" cy="6858000"/>
  <p:embeddedFontLst>
    <p:embeddedFont>
      <p:font typeface="Cambria Math"/>
      <p:regular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79" roundtripDataSignature="AMtx7mj1UroWIcO5NyAE6ijs67F5NdWz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693A2C-EBF6-4839-BE40-C137C9288437}">
  <a:tblStyle styleId="{26693A2C-EBF6-4839-BE40-C137C928843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customschemas.google.com/relationships/presentationmetadata" Target="metadata"/><Relationship Id="rId34" Type="http://schemas.openxmlformats.org/officeDocument/2006/relationships/slide" Target="slides/slide26.xml"/><Relationship Id="rId78" Type="http://schemas.openxmlformats.org/officeDocument/2006/relationships/font" Target="fonts/CambriaMath-regular.fntdata"/><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6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6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6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6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6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6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6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6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2" name="Shape 12"/>
        <p:cNvGrpSpPr/>
        <p:nvPr/>
      </p:nvGrpSpPr>
      <p:grpSpPr>
        <a:xfrm>
          <a:off x="0" y="0"/>
          <a:ext cx="0" cy="0"/>
          <a:chOff x="0" y="0"/>
          <a:chExt cx="0" cy="0"/>
        </a:xfrm>
      </p:grpSpPr>
      <p:sp>
        <p:nvSpPr>
          <p:cNvPr id="13" name="Google Shape;13;p71"/>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000">
                <a:solidFill>
                  <a:srgbClr val="FF000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7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None/>
              <a:defRPr/>
            </a:lvl1pPr>
            <a:lvl2pPr lvl="1" algn="ctr">
              <a:spcBef>
                <a:spcPts val="420"/>
              </a:spcBef>
              <a:spcAft>
                <a:spcPts val="0"/>
              </a:spcAft>
              <a:buClr>
                <a:schemeClr val="dk1"/>
              </a:buClr>
              <a:buSzPts val="2100"/>
              <a:buNone/>
              <a:defRPr/>
            </a:lvl2pPr>
            <a:lvl3pPr lvl="2" algn="ctr">
              <a:spcBef>
                <a:spcPts val="360"/>
              </a:spcBef>
              <a:spcAft>
                <a:spcPts val="0"/>
              </a:spcAft>
              <a:buClr>
                <a:schemeClr val="dk1"/>
              </a:buClr>
              <a:buSzPts val="1800"/>
              <a:buNone/>
              <a:defRPr/>
            </a:lvl3pPr>
            <a:lvl4pPr lvl="3" algn="ctr">
              <a:spcBef>
                <a:spcPts val="300"/>
              </a:spcBef>
              <a:spcAft>
                <a:spcPts val="0"/>
              </a:spcAft>
              <a:buClr>
                <a:schemeClr val="dk1"/>
              </a:buClr>
              <a:buSzPts val="1500"/>
              <a:buNone/>
              <a:defRPr/>
            </a:lvl4pPr>
            <a:lvl5pPr lvl="4" algn="ctr">
              <a:spcBef>
                <a:spcPts val="300"/>
              </a:spcBef>
              <a:spcAft>
                <a:spcPts val="0"/>
              </a:spcAft>
              <a:buClr>
                <a:schemeClr val="dk1"/>
              </a:buClr>
              <a:buSzPts val="1500"/>
              <a:buNone/>
              <a:defRPr/>
            </a:lvl5pPr>
            <a:lvl6pPr lvl="5" algn="ctr">
              <a:spcBef>
                <a:spcPts val="300"/>
              </a:spcBef>
              <a:spcAft>
                <a:spcPts val="0"/>
              </a:spcAft>
              <a:buClr>
                <a:schemeClr val="dk1"/>
              </a:buClr>
              <a:buSzPts val="1500"/>
              <a:buNone/>
              <a:defRPr/>
            </a:lvl6pPr>
            <a:lvl7pPr lvl="6" algn="ctr">
              <a:spcBef>
                <a:spcPts val="300"/>
              </a:spcBef>
              <a:spcAft>
                <a:spcPts val="0"/>
              </a:spcAft>
              <a:buClr>
                <a:schemeClr val="dk1"/>
              </a:buClr>
              <a:buSzPts val="1500"/>
              <a:buNone/>
              <a:defRPr/>
            </a:lvl7pPr>
            <a:lvl8pPr lvl="7" algn="ctr">
              <a:spcBef>
                <a:spcPts val="300"/>
              </a:spcBef>
              <a:spcAft>
                <a:spcPts val="0"/>
              </a:spcAft>
              <a:buClr>
                <a:schemeClr val="dk1"/>
              </a:buClr>
              <a:buSzPts val="1500"/>
              <a:buNone/>
              <a:defRPr/>
            </a:lvl8pPr>
            <a:lvl9pPr lvl="8" algn="ctr">
              <a:spcBef>
                <a:spcPts val="300"/>
              </a:spcBef>
              <a:spcAft>
                <a:spcPts val="0"/>
              </a:spcAft>
              <a:buClr>
                <a:schemeClr val="dk1"/>
              </a:buClr>
              <a:buSzPts val="15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80"/>
          <p:cNvSpPr txBox="1"/>
          <p:nvPr>
            <p:ph idx="1" type="body"/>
          </p:nvPr>
        </p:nvSpPr>
        <p:spPr>
          <a:xfrm>
            <a:off x="457200" y="1600203"/>
            <a:ext cx="4038600" cy="4525963"/>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Char char="•"/>
              <a:defRPr sz="2100"/>
            </a:lvl1pPr>
            <a:lvl2pPr indent="-342900" lvl="1" marL="914400" algn="l">
              <a:spcBef>
                <a:spcPts val="36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4325" lvl="3" marL="1828800" algn="l">
              <a:spcBef>
                <a:spcPts val="270"/>
              </a:spcBef>
              <a:spcAft>
                <a:spcPts val="0"/>
              </a:spcAft>
              <a:buClr>
                <a:schemeClr val="dk1"/>
              </a:buClr>
              <a:buSzPts val="1350"/>
              <a:buChar char="–"/>
              <a:defRPr sz="1350"/>
            </a:lvl4pPr>
            <a:lvl5pPr indent="-314325" lvl="4" marL="2286000" algn="l">
              <a:spcBef>
                <a:spcPts val="270"/>
              </a:spcBef>
              <a:spcAft>
                <a:spcPts val="0"/>
              </a:spcAft>
              <a:buClr>
                <a:schemeClr val="dk1"/>
              </a:buClr>
              <a:buSzPts val="1350"/>
              <a:buChar char="»"/>
              <a:defRPr sz="135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
        <p:nvSpPr>
          <p:cNvPr id="62" name="Google Shape;62;p80"/>
          <p:cNvSpPr txBox="1"/>
          <p:nvPr>
            <p:ph idx="2" type="body"/>
          </p:nvPr>
        </p:nvSpPr>
        <p:spPr>
          <a:xfrm>
            <a:off x="4648200" y="1600203"/>
            <a:ext cx="4038600" cy="4525963"/>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Char char="•"/>
              <a:defRPr sz="2100"/>
            </a:lvl1pPr>
            <a:lvl2pPr indent="-342900" lvl="1" marL="914400" algn="l">
              <a:spcBef>
                <a:spcPts val="36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4325" lvl="3" marL="1828800" algn="l">
              <a:spcBef>
                <a:spcPts val="270"/>
              </a:spcBef>
              <a:spcAft>
                <a:spcPts val="0"/>
              </a:spcAft>
              <a:buClr>
                <a:schemeClr val="dk1"/>
              </a:buClr>
              <a:buSzPts val="1350"/>
              <a:buChar char="–"/>
              <a:defRPr sz="1350"/>
            </a:lvl4pPr>
            <a:lvl5pPr indent="-314325" lvl="4" marL="2286000" algn="l">
              <a:spcBef>
                <a:spcPts val="270"/>
              </a:spcBef>
              <a:spcAft>
                <a:spcPts val="0"/>
              </a:spcAft>
              <a:buClr>
                <a:schemeClr val="dk1"/>
              </a:buClr>
              <a:buSzPts val="1350"/>
              <a:buChar char="»"/>
              <a:defRPr sz="135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
        <p:nvSpPr>
          <p:cNvPr id="63" name="Google Shape;63;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81"/>
          <p:cNvSpPr txBox="1"/>
          <p:nvPr>
            <p:ph type="title"/>
          </p:nvPr>
        </p:nvSpPr>
        <p:spPr>
          <a:xfrm>
            <a:off x="525319" y="578508"/>
            <a:ext cx="8093365" cy="8144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2700">
                <a:solidFill>
                  <a:srgbClr val="F2CD44"/>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81"/>
          <p:cNvSpPr txBox="1"/>
          <p:nvPr>
            <p:ph idx="1" type="body"/>
          </p:nvPr>
        </p:nvSpPr>
        <p:spPr>
          <a:xfrm>
            <a:off x="536880" y="2207361"/>
            <a:ext cx="4040188" cy="639763"/>
          </a:xfrm>
          <a:prstGeom prst="rect">
            <a:avLst/>
          </a:prstGeom>
          <a:noFill/>
          <a:ln>
            <a:noFill/>
          </a:ln>
        </p:spPr>
        <p:txBody>
          <a:bodyPr anchorCtr="0" anchor="b" bIns="45700" lIns="91425" spcFirstLastPara="1" rIns="91425" wrap="square" tIns="45700">
            <a:noAutofit/>
          </a:bodyPr>
          <a:lstStyle>
            <a:lvl1pPr indent="-228600" lvl="0" marL="457200" algn="ctr">
              <a:spcBef>
                <a:spcPts val="360"/>
              </a:spcBef>
              <a:spcAft>
                <a:spcPts val="0"/>
              </a:spcAft>
              <a:buClr>
                <a:srgbClr val="1D1B10"/>
              </a:buClr>
              <a:buSzPts val="1800"/>
              <a:buNone/>
              <a:defRPr b="1" sz="1800">
                <a:solidFill>
                  <a:srgbClr val="1D1B10"/>
                </a:solidFill>
              </a:defRPr>
            </a:lvl1pPr>
            <a:lvl2pPr indent="-228600" lvl="1" marL="914400" algn="l">
              <a:spcBef>
                <a:spcPts val="300"/>
              </a:spcBef>
              <a:spcAft>
                <a:spcPts val="0"/>
              </a:spcAft>
              <a:buClr>
                <a:schemeClr val="dk1"/>
              </a:buClr>
              <a:buSzPts val="1500"/>
              <a:buNone/>
              <a:defRPr b="1" sz="1500"/>
            </a:lvl2pPr>
            <a:lvl3pPr indent="-228600" lvl="2" marL="1371600" algn="l">
              <a:spcBef>
                <a:spcPts val="270"/>
              </a:spcBef>
              <a:spcAft>
                <a:spcPts val="0"/>
              </a:spcAft>
              <a:buClr>
                <a:schemeClr val="dk1"/>
              </a:buClr>
              <a:buSzPts val="1350"/>
              <a:buNone/>
              <a:defRPr b="1" sz="1350"/>
            </a:lvl3pPr>
            <a:lvl4pPr indent="-228600" lvl="3" marL="1828800" algn="l">
              <a:spcBef>
                <a:spcPts val="240"/>
              </a:spcBef>
              <a:spcAft>
                <a:spcPts val="0"/>
              </a:spcAft>
              <a:buClr>
                <a:schemeClr val="dk1"/>
              </a:buClr>
              <a:buSzPts val="1200"/>
              <a:buNone/>
              <a:defRPr b="1" sz="1200"/>
            </a:lvl4pPr>
            <a:lvl5pPr indent="-228600" lvl="4" marL="2286000" algn="l">
              <a:spcBef>
                <a:spcPts val="240"/>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69" name="Google Shape;69;p81"/>
          <p:cNvSpPr txBox="1"/>
          <p:nvPr>
            <p:ph idx="2" type="body"/>
          </p:nvPr>
        </p:nvSpPr>
        <p:spPr>
          <a:xfrm>
            <a:off x="536880" y="2837223"/>
            <a:ext cx="4040188" cy="3035059"/>
          </a:xfrm>
          <a:prstGeom prst="rect">
            <a:avLst/>
          </a:prstGeom>
          <a:noFill/>
          <a:ln>
            <a:noFill/>
          </a:ln>
        </p:spPr>
        <p:txBody>
          <a:bodyPr anchorCtr="0" anchor="t" bIns="45700" lIns="91425" spcFirstLastPara="1" rIns="91425" wrap="square" tIns="45700">
            <a:noAutofit/>
          </a:bodyPr>
          <a:lstStyle>
            <a:lvl1pPr indent="-342900" lvl="0" marL="457200" algn="ctr">
              <a:spcBef>
                <a:spcPts val="360"/>
              </a:spcBef>
              <a:spcAft>
                <a:spcPts val="0"/>
              </a:spcAft>
              <a:buClr>
                <a:srgbClr val="1D1B10"/>
              </a:buClr>
              <a:buSzPts val="1800"/>
              <a:buChar char="•"/>
              <a:defRPr sz="1800">
                <a:solidFill>
                  <a:srgbClr val="1D1B10"/>
                </a:solidFill>
              </a:defRPr>
            </a:lvl1pPr>
            <a:lvl2pPr indent="-323850" lvl="1" marL="914400" algn="ctr">
              <a:spcBef>
                <a:spcPts val="300"/>
              </a:spcBef>
              <a:spcAft>
                <a:spcPts val="0"/>
              </a:spcAft>
              <a:buClr>
                <a:srgbClr val="1D1B10"/>
              </a:buClr>
              <a:buSzPts val="1500"/>
              <a:buChar char="–"/>
              <a:defRPr sz="1500">
                <a:solidFill>
                  <a:srgbClr val="1D1B10"/>
                </a:solidFill>
              </a:defRPr>
            </a:lvl2pPr>
            <a:lvl3pPr indent="-314325" lvl="2" marL="1371600" algn="ctr">
              <a:spcBef>
                <a:spcPts val="270"/>
              </a:spcBef>
              <a:spcAft>
                <a:spcPts val="0"/>
              </a:spcAft>
              <a:buClr>
                <a:srgbClr val="1D1B10"/>
              </a:buClr>
              <a:buSzPts val="1350"/>
              <a:buChar char="•"/>
              <a:defRPr sz="1350">
                <a:solidFill>
                  <a:srgbClr val="1D1B10"/>
                </a:solidFill>
              </a:defRPr>
            </a:lvl3pPr>
            <a:lvl4pPr indent="-304800" lvl="3" marL="1828800" algn="ctr">
              <a:spcBef>
                <a:spcPts val="240"/>
              </a:spcBef>
              <a:spcAft>
                <a:spcPts val="0"/>
              </a:spcAft>
              <a:buClr>
                <a:srgbClr val="1D1B10"/>
              </a:buClr>
              <a:buSzPts val="1200"/>
              <a:buChar char="–"/>
              <a:defRPr sz="1200">
                <a:solidFill>
                  <a:srgbClr val="1D1B10"/>
                </a:solidFill>
              </a:defRPr>
            </a:lvl4pPr>
            <a:lvl5pPr indent="-304800" lvl="4" marL="2286000" algn="ctr">
              <a:spcBef>
                <a:spcPts val="240"/>
              </a:spcBef>
              <a:spcAft>
                <a:spcPts val="0"/>
              </a:spcAft>
              <a:buClr>
                <a:srgbClr val="1D1B10"/>
              </a:buClr>
              <a:buSzPts val="1200"/>
              <a:buChar char="»"/>
              <a:defRPr sz="1200">
                <a:solidFill>
                  <a:srgbClr val="1D1B10"/>
                </a:solidFill>
              </a:defRPr>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70" name="Google Shape;70;p81"/>
          <p:cNvSpPr txBox="1"/>
          <p:nvPr>
            <p:ph idx="3" type="body"/>
          </p:nvPr>
        </p:nvSpPr>
        <p:spPr>
          <a:xfrm>
            <a:off x="4572002" y="2207361"/>
            <a:ext cx="4041775" cy="639763"/>
          </a:xfrm>
          <a:prstGeom prst="rect">
            <a:avLst/>
          </a:prstGeom>
          <a:noFill/>
          <a:ln>
            <a:noFill/>
          </a:ln>
        </p:spPr>
        <p:txBody>
          <a:bodyPr anchorCtr="0" anchor="b" bIns="45700" lIns="91425" spcFirstLastPara="1" rIns="91425" wrap="square" tIns="45700">
            <a:noAutofit/>
          </a:bodyPr>
          <a:lstStyle>
            <a:lvl1pPr indent="-228600" lvl="0" marL="457200" algn="ctr">
              <a:spcBef>
                <a:spcPts val="360"/>
              </a:spcBef>
              <a:spcAft>
                <a:spcPts val="0"/>
              </a:spcAft>
              <a:buClr>
                <a:srgbClr val="1D1B10"/>
              </a:buClr>
              <a:buSzPts val="1800"/>
              <a:buNone/>
              <a:defRPr b="1" sz="1800">
                <a:solidFill>
                  <a:srgbClr val="1D1B10"/>
                </a:solidFill>
              </a:defRPr>
            </a:lvl1pPr>
            <a:lvl2pPr indent="-228600" lvl="1" marL="914400" algn="l">
              <a:spcBef>
                <a:spcPts val="300"/>
              </a:spcBef>
              <a:spcAft>
                <a:spcPts val="0"/>
              </a:spcAft>
              <a:buClr>
                <a:schemeClr val="dk1"/>
              </a:buClr>
              <a:buSzPts val="1500"/>
              <a:buNone/>
              <a:defRPr b="1" sz="1500"/>
            </a:lvl2pPr>
            <a:lvl3pPr indent="-228600" lvl="2" marL="1371600" algn="l">
              <a:spcBef>
                <a:spcPts val="270"/>
              </a:spcBef>
              <a:spcAft>
                <a:spcPts val="0"/>
              </a:spcAft>
              <a:buClr>
                <a:schemeClr val="dk1"/>
              </a:buClr>
              <a:buSzPts val="1350"/>
              <a:buNone/>
              <a:defRPr b="1" sz="1350"/>
            </a:lvl3pPr>
            <a:lvl4pPr indent="-228600" lvl="3" marL="1828800" algn="l">
              <a:spcBef>
                <a:spcPts val="240"/>
              </a:spcBef>
              <a:spcAft>
                <a:spcPts val="0"/>
              </a:spcAft>
              <a:buClr>
                <a:schemeClr val="dk1"/>
              </a:buClr>
              <a:buSzPts val="1200"/>
              <a:buNone/>
              <a:defRPr b="1" sz="1200"/>
            </a:lvl4pPr>
            <a:lvl5pPr indent="-228600" lvl="4" marL="2286000" algn="l">
              <a:spcBef>
                <a:spcPts val="240"/>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71" name="Google Shape;71;p81"/>
          <p:cNvSpPr txBox="1"/>
          <p:nvPr>
            <p:ph idx="4" type="body"/>
          </p:nvPr>
        </p:nvSpPr>
        <p:spPr>
          <a:xfrm>
            <a:off x="4572002" y="2837223"/>
            <a:ext cx="4041775" cy="3035059"/>
          </a:xfrm>
          <a:prstGeom prst="rect">
            <a:avLst/>
          </a:prstGeom>
          <a:noFill/>
          <a:ln>
            <a:noFill/>
          </a:ln>
        </p:spPr>
        <p:txBody>
          <a:bodyPr anchorCtr="0" anchor="t" bIns="45700" lIns="91425" spcFirstLastPara="1" rIns="91425" wrap="square" tIns="45700">
            <a:noAutofit/>
          </a:bodyPr>
          <a:lstStyle>
            <a:lvl1pPr indent="-342900" lvl="0" marL="457200" algn="ctr">
              <a:spcBef>
                <a:spcPts val="360"/>
              </a:spcBef>
              <a:spcAft>
                <a:spcPts val="0"/>
              </a:spcAft>
              <a:buClr>
                <a:srgbClr val="1D1B10"/>
              </a:buClr>
              <a:buSzPts val="1800"/>
              <a:buChar char="•"/>
              <a:defRPr sz="1800">
                <a:solidFill>
                  <a:srgbClr val="1D1B10"/>
                </a:solidFill>
              </a:defRPr>
            </a:lvl1pPr>
            <a:lvl2pPr indent="-323850" lvl="1" marL="914400" algn="ctr">
              <a:spcBef>
                <a:spcPts val="300"/>
              </a:spcBef>
              <a:spcAft>
                <a:spcPts val="0"/>
              </a:spcAft>
              <a:buClr>
                <a:srgbClr val="1D1B10"/>
              </a:buClr>
              <a:buSzPts val="1500"/>
              <a:buChar char="–"/>
              <a:defRPr sz="1500">
                <a:solidFill>
                  <a:srgbClr val="1D1B10"/>
                </a:solidFill>
              </a:defRPr>
            </a:lvl2pPr>
            <a:lvl3pPr indent="-314325" lvl="2" marL="1371600" algn="ctr">
              <a:spcBef>
                <a:spcPts val="270"/>
              </a:spcBef>
              <a:spcAft>
                <a:spcPts val="0"/>
              </a:spcAft>
              <a:buClr>
                <a:srgbClr val="1D1B10"/>
              </a:buClr>
              <a:buSzPts val="1350"/>
              <a:buChar char="•"/>
              <a:defRPr sz="1350">
                <a:solidFill>
                  <a:srgbClr val="1D1B10"/>
                </a:solidFill>
              </a:defRPr>
            </a:lvl3pPr>
            <a:lvl4pPr indent="-304800" lvl="3" marL="1828800" algn="ctr">
              <a:spcBef>
                <a:spcPts val="240"/>
              </a:spcBef>
              <a:spcAft>
                <a:spcPts val="0"/>
              </a:spcAft>
              <a:buClr>
                <a:srgbClr val="1D1B10"/>
              </a:buClr>
              <a:buSzPts val="1200"/>
              <a:buChar char="–"/>
              <a:defRPr sz="1200">
                <a:solidFill>
                  <a:srgbClr val="1D1B10"/>
                </a:solidFill>
              </a:defRPr>
            </a:lvl4pPr>
            <a:lvl5pPr indent="-304800" lvl="4" marL="2286000" algn="ctr">
              <a:spcBef>
                <a:spcPts val="240"/>
              </a:spcBef>
              <a:spcAft>
                <a:spcPts val="0"/>
              </a:spcAft>
              <a:buClr>
                <a:srgbClr val="1D1B10"/>
              </a:buClr>
              <a:buSzPts val="1200"/>
              <a:buChar char="»"/>
              <a:defRPr sz="1200">
                <a:solidFill>
                  <a:srgbClr val="1D1B10"/>
                </a:solidFill>
              </a:defRPr>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72" name="Google Shape;72;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82"/>
          <p:cNvSpPr txBox="1"/>
          <p:nvPr>
            <p:ph type="title"/>
          </p:nvPr>
        </p:nvSpPr>
        <p:spPr>
          <a:xfrm>
            <a:off x="457202" y="273051"/>
            <a:ext cx="3008313"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82"/>
          <p:cNvSpPr txBox="1"/>
          <p:nvPr>
            <p:ph idx="1" type="body"/>
          </p:nvPr>
        </p:nvSpPr>
        <p:spPr>
          <a:xfrm>
            <a:off x="3575050" y="273054"/>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61950" lvl="1" marL="914400" algn="l">
              <a:spcBef>
                <a:spcPts val="420"/>
              </a:spcBef>
              <a:spcAft>
                <a:spcPts val="0"/>
              </a:spcAft>
              <a:buClr>
                <a:schemeClr val="dk1"/>
              </a:buClr>
              <a:buSzPts val="2100"/>
              <a:buChar char="–"/>
              <a:defRPr sz="2100"/>
            </a:lvl2pPr>
            <a:lvl3pPr indent="-342900" lvl="2" marL="1371600" algn="l">
              <a:spcBef>
                <a:spcPts val="36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78" name="Google Shape;78;p82"/>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None/>
              <a:defRPr sz="1050"/>
            </a:lvl1pPr>
            <a:lvl2pPr indent="-228600" lvl="1" marL="914400" algn="l">
              <a:spcBef>
                <a:spcPts val="180"/>
              </a:spcBef>
              <a:spcAft>
                <a:spcPts val="0"/>
              </a:spcAft>
              <a:buClr>
                <a:schemeClr val="dk1"/>
              </a:buClr>
              <a:buSzPts val="900"/>
              <a:buNone/>
              <a:defRPr sz="900"/>
            </a:lvl2pPr>
            <a:lvl3pPr indent="-228600" lvl="2" marL="1371600" algn="l">
              <a:spcBef>
                <a:spcPts val="150"/>
              </a:spcBef>
              <a:spcAft>
                <a:spcPts val="0"/>
              </a:spcAft>
              <a:buClr>
                <a:schemeClr val="dk1"/>
              </a:buClr>
              <a:buSzPts val="750"/>
              <a:buNone/>
              <a:defRPr sz="750"/>
            </a:lvl3pPr>
            <a:lvl4pPr indent="-228600" lvl="3" marL="1828800" algn="l">
              <a:spcBef>
                <a:spcPts val="135"/>
              </a:spcBef>
              <a:spcAft>
                <a:spcPts val="0"/>
              </a:spcAft>
              <a:buClr>
                <a:schemeClr val="dk1"/>
              </a:buClr>
              <a:buSzPts val="675"/>
              <a:buNone/>
              <a:defRPr sz="675"/>
            </a:lvl4pPr>
            <a:lvl5pPr indent="-228600" lvl="4" marL="2286000" algn="l">
              <a:spcBef>
                <a:spcPts val="13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79" name="Google Shape;79;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83"/>
          <p:cNvSpPr txBox="1"/>
          <p:nvPr>
            <p:ph type="title"/>
          </p:nvPr>
        </p:nvSpPr>
        <p:spPr>
          <a:xfrm>
            <a:off x="1792288" y="4800602"/>
            <a:ext cx="54864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83"/>
          <p:cNvSpPr/>
          <p:nvPr>
            <p:ph idx="2" type="pic"/>
          </p:nvPr>
        </p:nvSpPr>
        <p:spPr>
          <a:xfrm>
            <a:off x="1792288" y="612775"/>
            <a:ext cx="5486400" cy="4114800"/>
          </a:xfrm>
          <a:prstGeom prst="rect">
            <a:avLst/>
          </a:prstGeom>
          <a:noFill/>
          <a:ln>
            <a:noFill/>
          </a:ln>
        </p:spPr>
      </p:sp>
      <p:sp>
        <p:nvSpPr>
          <p:cNvPr id="85" name="Google Shape;85;p83"/>
          <p:cNvSpPr txBox="1"/>
          <p:nvPr>
            <p:ph idx="1" type="body"/>
          </p:nvPr>
        </p:nvSpPr>
        <p:spPr>
          <a:xfrm>
            <a:off x="1792288" y="5367340"/>
            <a:ext cx="54864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None/>
              <a:defRPr sz="1050"/>
            </a:lvl1pPr>
            <a:lvl2pPr indent="-228600" lvl="1" marL="914400" algn="l">
              <a:spcBef>
                <a:spcPts val="180"/>
              </a:spcBef>
              <a:spcAft>
                <a:spcPts val="0"/>
              </a:spcAft>
              <a:buClr>
                <a:schemeClr val="dk1"/>
              </a:buClr>
              <a:buSzPts val="900"/>
              <a:buNone/>
              <a:defRPr sz="900"/>
            </a:lvl2pPr>
            <a:lvl3pPr indent="-228600" lvl="2" marL="1371600" algn="l">
              <a:spcBef>
                <a:spcPts val="150"/>
              </a:spcBef>
              <a:spcAft>
                <a:spcPts val="0"/>
              </a:spcAft>
              <a:buClr>
                <a:schemeClr val="dk1"/>
              </a:buClr>
              <a:buSzPts val="750"/>
              <a:buNone/>
              <a:defRPr sz="750"/>
            </a:lvl3pPr>
            <a:lvl4pPr indent="-228600" lvl="3" marL="1828800" algn="l">
              <a:spcBef>
                <a:spcPts val="135"/>
              </a:spcBef>
              <a:spcAft>
                <a:spcPts val="0"/>
              </a:spcAft>
              <a:buClr>
                <a:schemeClr val="dk1"/>
              </a:buClr>
              <a:buSzPts val="675"/>
              <a:buNone/>
              <a:defRPr sz="675"/>
            </a:lvl4pPr>
            <a:lvl5pPr indent="-228600" lvl="4" marL="2286000" algn="l">
              <a:spcBef>
                <a:spcPts val="13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86" name="Google Shape;86;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8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pic>
        <p:nvPicPr>
          <p:cNvPr descr="E:\websites\free-power-point-templates\2012\logos.png" id="96" name="Google Shape;96;p85"/>
          <p:cNvPicPr preferRelativeResize="0"/>
          <p:nvPr/>
        </p:nvPicPr>
        <p:blipFill rotWithShape="1">
          <a:blip r:embed="rId2">
            <a:alphaModFix/>
          </a:blip>
          <a:srcRect b="0" l="0" r="0" t="0"/>
          <a:stretch/>
        </p:blipFill>
        <p:spPr>
          <a:xfrm>
            <a:off x="3808413" y="3101975"/>
            <a:ext cx="1463675" cy="701675"/>
          </a:xfrm>
          <a:prstGeom prst="rect">
            <a:avLst/>
          </a:prstGeom>
          <a:noFill/>
          <a:ln>
            <a:noFill/>
          </a:ln>
        </p:spPr>
      </p:pic>
      <p:sp>
        <p:nvSpPr>
          <p:cNvPr id="97" name="Google Shape;97;p85"/>
          <p:cNvSpPr txBox="1"/>
          <p:nvPr>
            <p:ph type="title"/>
          </p:nvPr>
        </p:nvSpPr>
        <p:spPr>
          <a:xfrm rot="5400000">
            <a:off x="4732338" y="2171704"/>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85"/>
          <p:cNvSpPr txBox="1"/>
          <p:nvPr>
            <p:ph idx="1" type="body"/>
          </p:nvPr>
        </p:nvSpPr>
        <p:spPr>
          <a:xfrm rot="5400000">
            <a:off x="541338" y="190503"/>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106" name="Shape 106"/>
        <p:cNvGrpSpPr/>
        <p:nvPr/>
      </p:nvGrpSpPr>
      <p:grpSpPr>
        <a:xfrm>
          <a:off x="0" y="0"/>
          <a:ext cx="0" cy="0"/>
          <a:chOff x="0" y="0"/>
          <a:chExt cx="0" cy="0"/>
        </a:xfrm>
      </p:grpSpPr>
      <p:sp>
        <p:nvSpPr>
          <p:cNvPr id="107" name="Google Shape;107;p87"/>
          <p:cNvSpPr txBox="1"/>
          <p:nvPr>
            <p:ph type="title"/>
          </p:nvPr>
        </p:nvSpPr>
        <p:spPr>
          <a:xfrm>
            <a:off x="228600" y="338138"/>
            <a:ext cx="8610600" cy="8048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87"/>
          <p:cNvSpPr txBox="1"/>
          <p:nvPr>
            <p:ph idx="1" type="body"/>
          </p:nvPr>
        </p:nvSpPr>
        <p:spPr>
          <a:xfrm>
            <a:off x="228600" y="1447800"/>
            <a:ext cx="8839200" cy="2247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87"/>
          <p:cNvSpPr txBox="1"/>
          <p:nvPr>
            <p:ph idx="2" type="body"/>
          </p:nvPr>
        </p:nvSpPr>
        <p:spPr>
          <a:xfrm>
            <a:off x="228600" y="3848100"/>
            <a:ext cx="8839200" cy="2247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10" name="Shape 110"/>
        <p:cNvGrpSpPr/>
        <p:nvPr/>
      </p:nvGrpSpPr>
      <p:grpSpPr>
        <a:xfrm>
          <a:off x="0" y="0"/>
          <a:ext cx="0" cy="0"/>
          <a:chOff x="0" y="0"/>
          <a:chExt cx="0" cy="0"/>
        </a:xfrm>
      </p:grpSpPr>
      <p:sp>
        <p:nvSpPr>
          <p:cNvPr id="111" name="Google Shape;111;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88"/>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88"/>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88"/>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115" name="Shape 115"/>
        <p:cNvGrpSpPr/>
        <p:nvPr/>
      </p:nvGrpSpPr>
      <p:grpSpPr>
        <a:xfrm>
          <a:off x="0" y="0"/>
          <a:ext cx="0" cy="0"/>
          <a:chOff x="0" y="0"/>
          <a:chExt cx="0" cy="0"/>
        </a:xfrm>
      </p:grpSpPr>
      <p:sp>
        <p:nvSpPr>
          <p:cNvPr id="116" name="Google Shape;116;p89"/>
          <p:cNvSpPr txBox="1"/>
          <p:nvPr>
            <p:ph type="title"/>
          </p:nvPr>
        </p:nvSpPr>
        <p:spPr>
          <a:xfrm>
            <a:off x="762000" y="533400"/>
            <a:ext cx="7696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 name="Google Shape;117;p89"/>
          <p:cNvSpPr txBox="1"/>
          <p:nvPr>
            <p:ph idx="1" type="body"/>
          </p:nvPr>
        </p:nvSpPr>
        <p:spPr>
          <a:xfrm>
            <a:off x="762000" y="1905000"/>
            <a:ext cx="3771900" cy="4038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89"/>
          <p:cNvSpPr txBox="1"/>
          <p:nvPr>
            <p:ph idx="2" type="body"/>
          </p:nvPr>
        </p:nvSpPr>
        <p:spPr>
          <a:xfrm>
            <a:off x="4686300" y="1905000"/>
            <a:ext cx="3771900" cy="1943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89"/>
          <p:cNvSpPr txBox="1"/>
          <p:nvPr>
            <p:ph idx="3" type="body"/>
          </p:nvPr>
        </p:nvSpPr>
        <p:spPr>
          <a:xfrm>
            <a:off x="4686300" y="4000500"/>
            <a:ext cx="3771900" cy="1943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72"/>
          <p:cNvSpPr txBox="1"/>
          <p:nvPr>
            <p:ph type="title"/>
          </p:nvPr>
        </p:nvSpPr>
        <p:spPr>
          <a:xfrm>
            <a:off x="448965" y="578507"/>
            <a:ext cx="8246070" cy="81442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2700">
                <a:solidFill>
                  <a:srgbClr val="F2CD44"/>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72"/>
          <p:cNvSpPr txBox="1"/>
          <p:nvPr>
            <p:ph idx="1" type="body"/>
          </p:nvPr>
        </p:nvSpPr>
        <p:spPr>
          <a:xfrm>
            <a:off x="448966" y="1800148"/>
            <a:ext cx="8246070" cy="4682951"/>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rgbClr val="1D1B10"/>
              </a:buClr>
              <a:buSzPts val="2100"/>
              <a:buChar char="•"/>
              <a:defRPr sz="2100">
                <a:solidFill>
                  <a:srgbClr val="1D1B10"/>
                </a:solidFill>
              </a:defRPr>
            </a:lvl1pPr>
            <a:lvl2pPr indent="-361950" lvl="1" marL="914400" algn="l">
              <a:spcBef>
                <a:spcPts val="420"/>
              </a:spcBef>
              <a:spcAft>
                <a:spcPts val="0"/>
              </a:spcAft>
              <a:buClr>
                <a:srgbClr val="1D1B10"/>
              </a:buClr>
              <a:buSzPts val="2100"/>
              <a:buChar char="–"/>
              <a:defRPr>
                <a:solidFill>
                  <a:srgbClr val="1D1B10"/>
                </a:solidFill>
              </a:defRPr>
            </a:lvl2pPr>
            <a:lvl3pPr indent="-342900" lvl="2" marL="1371600" algn="l">
              <a:spcBef>
                <a:spcPts val="360"/>
              </a:spcBef>
              <a:spcAft>
                <a:spcPts val="0"/>
              </a:spcAft>
              <a:buClr>
                <a:srgbClr val="1D1B10"/>
              </a:buClr>
              <a:buSzPts val="1800"/>
              <a:buChar char="•"/>
              <a:defRPr>
                <a:solidFill>
                  <a:srgbClr val="1D1B10"/>
                </a:solidFill>
              </a:defRPr>
            </a:lvl3pPr>
            <a:lvl4pPr indent="-323850" lvl="3" marL="1828800" algn="l">
              <a:spcBef>
                <a:spcPts val="300"/>
              </a:spcBef>
              <a:spcAft>
                <a:spcPts val="0"/>
              </a:spcAft>
              <a:buClr>
                <a:srgbClr val="1D1B10"/>
              </a:buClr>
              <a:buSzPts val="1500"/>
              <a:buChar char="–"/>
              <a:defRPr>
                <a:solidFill>
                  <a:srgbClr val="1D1B10"/>
                </a:solidFill>
              </a:defRPr>
            </a:lvl4pPr>
            <a:lvl5pPr indent="-323850" lvl="4" marL="2286000" algn="l">
              <a:spcBef>
                <a:spcPts val="300"/>
              </a:spcBef>
              <a:spcAft>
                <a:spcPts val="0"/>
              </a:spcAft>
              <a:buClr>
                <a:srgbClr val="1D1B10"/>
              </a:buClr>
              <a:buSzPts val="15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123" name="Shape 123"/>
        <p:cNvGrpSpPr/>
        <p:nvPr/>
      </p:nvGrpSpPr>
      <p:grpSpPr>
        <a:xfrm>
          <a:off x="0" y="0"/>
          <a:ext cx="0" cy="0"/>
          <a:chOff x="0" y="0"/>
          <a:chExt cx="0" cy="0"/>
        </a:xfrm>
      </p:grpSpPr>
      <p:sp>
        <p:nvSpPr>
          <p:cNvPr id="124" name="Google Shape;124;p90"/>
          <p:cNvSpPr txBox="1"/>
          <p:nvPr>
            <p:ph type="title"/>
          </p:nvPr>
        </p:nvSpPr>
        <p:spPr>
          <a:xfrm>
            <a:off x="469900" y="228600"/>
            <a:ext cx="8153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5" name="Google Shape;125;p90"/>
          <p:cNvSpPr txBox="1"/>
          <p:nvPr>
            <p:ph idx="1" type="body"/>
          </p:nvPr>
        </p:nvSpPr>
        <p:spPr>
          <a:xfrm>
            <a:off x="457200" y="1295400"/>
            <a:ext cx="4013200" cy="2305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90"/>
          <p:cNvSpPr txBox="1"/>
          <p:nvPr>
            <p:ph idx="2" type="body"/>
          </p:nvPr>
        </p:nvSpPr>
        <p:spPr>
          <a:xfrm>
            <a:off x="4622800" y="1295400"/>
            <a:ext cx="4013200" cy="2305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90"/>
          <p:cNvSpPr txBox="1"/>
          <p:nvPr>
            <p:ph idx="3" type="body"/>
          </p:nvPr>
        </p:nvSpPr>
        <p:spPr>
          <a:xfrm>
            <a:off x="457200" y="3752850"/>
            <a:ext cx="4013200" cy="2305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90"/>
          <p:cNvSpPr txBox="1"/>
          <p:nvPr>
            <p:ph idx="4" type="body"/>
          </p:nvPr>
        </p:nvSpPr>
        <p:spPr>
          <a:xfrm>
            <a:off x="4622800" y="3752850"/>
            <a:ext cx="4013200" cy="2305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9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0" name="Google Shape;140;p9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1" name="Google Shape;141;p9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9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9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4" name="Shape 144"/>
        <p:cNvGrpSpPr/>
        <p:nvPr/>
      </p:nvGrpSpPr>
      <p:grpSpPr>
        <a:xfrm>
          <a:off x="0" y="0"/>
          <a:ext cx="0" cy="0"/>
          <a:chOff x="0" y="0"/>
          <a:chExt cx="0" cy="0"/>
        </a:xfrm>
      </p:grpSpPr>
      <p:sp>
        <p:nvSpPr>
          <p:cNvPr id="145" name="Google Shape;145;p9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6" name="Google Shape;146;p9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7" name="Google Shape;147;p9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9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9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9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2" name="Google Shape;152;p9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3" name="Google Shape;153;p9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9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9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6" name="Shape 156"/>
        <p:cNvGrpSpPr/>
        <p:nvPr/>
      </p:nvGrpSpPr>
      <p:grpSpPr>
        <a:xfrm>
          <a:off x="0" y="0"/>
          <a:ext cx="0" cy="0"/>
          <a:chOff x="0" y="0"/>
          <a:chExt cx="0" cy="0"/>
        </a:xfrm>
      </p:grpSpPr>
      <p:sp>
        <p:nvSpPr>
          <p:cNvPr id="157" name="Google Shape;157;p9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8" name="Google Shape;158;p9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9" name="Google Shape;159;p9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0" name="Google Shape;160;p9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9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9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3" name="Shape 163"/>
        <p:cNvGrpSpPr/>
        <p:nvPr/>
      </p:nvGrpSpPr>
      <p:grpSpPr>
        <a:xfrm>
          <a:off x="0" y="0"/>
          <a:ext cx="0" cy="0"/>
          <a:chOff x="0" y="0"/>
          <a:chExt cx="0" cy="0"/>
        </a:xfrm>
      </p:grpSpPr>
      <p:sp>
        <p:nvSpPr>
          <p:cNvPr id="164" name="Google Shape;164;p9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5" name="Google Shape;165;p9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66" name="Google Shape;166;p9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7" name="Google Shape;167;p9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68" name="Google Shape;168;p9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9" name="Google Shape;169;p9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9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9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9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4" name="Google Shape;174;p9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9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9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7" name="Shape 177"/>
        <p:cNvGrpSpPr/>
        <p:nvPr/>
      </p:nvGrpSpPr>
      <p:grpSpPr>
        <a:xfrm>
          <a:off x="0" y="0"/>
          <a:ext cx="0" cy="0"/>
          <a:chOff x="0" y="0"/>
          <a:chExt cx="0" cy="0"/>
        </a:xfrm>
      </p:grpSpPr>
      <p:sp>
        <p:nvSpPr>
          <p:cNvPr id="178" name="Google Shape;178;p9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9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9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1" name="Shape 181"/>
        <p:cNvGrpSpPr/>
        <p:nvPr/>
      </p:nvGrpSpPr>
      <p:grpSpPr>
        <a:xfrm>
          <a:off x="0" y="0"/>
          <a:ext cx="0" cy="0"/>
          <a:chOff x="0" y="0"/>
          <a:chExt cx="0" cy="0"/>
        </a:xfrm>
      </p:grpSpPr>
      <p:sp>
        <p:nvSpPr>
          <p:cNvPr id="182" name="Google Shape;182;p9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3" name="Google Shape;183;p9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84" name="Google Shape;184;p9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85" name="Google Shape;185;p9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9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9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8" name="Shape 188"/>
        <p:cNvGrpSpPr/>
        <p:nvPr/>
      </p:nvGrpSpPr>
      <p:grpSpPr>
        <a:xfrm>
          <a:off x="0" y="0"/>
          <a:ext cx="0" cy="0"/>
          <a:chOff x="0" y="0"/>
          <a:chExt cx="0" cy="0"/>
        </a:xfrm>
      </p:grpSpPr>
      <p:sp>
        <p:nvSpPr>
          <p:cNvPr id="189" name="Google Shape;189;p10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0" name="Google Shape;190;p100"/>
          <p:cNvSpPr/>
          <p:nvPr>
            <p:ph idx="2" type="pic"/>
          </p:nvPr>
        </p:nvSpPr>
        <p:spPr>
          <a:xfrm>
            <a:off x="3887391" y="987426"/>
            <a:ext cx="4629150" cy="4873625"/>
          </a:xfrm>
          <a:prstGeom prst="rect">
            <a:avLst/>
          </a:prstGeom>
          <a:noFill/>
          <a:ln>
            <a:noFill/>
          </a:ln>
        </p:spPr>
      </p:sp>
      <p:sp>
        <p:nvSpPr>
          <p:cNvPr id="191" name="Google Shape;191;p10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92" name="Google Shape;192;p10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10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0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5" name="Shape 195"/>
        <p:cNvGrpSpPr/>
        <p:nvPr/>
      </p:nvGrpSpPr>
      <p:grpSpPr>
        <a:xfrm>
          <a:off x="0" y="0"/>
          <a:ext cx="0" cy="0"/>
          <a:chOff x="0" y="0"/>
          <a:chExt cx="0" cy="0"/>
        </a:xfrm>
      </p:grpSpPr>
      <p:sp>
        <p:nvSpPr>
          <p:cNvPr id="196" name="Google Shape;196;p10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7" name="Google Shape;197;p10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8" name="Google Shape;198;p10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10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0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1" name="Shape 201"/>
        <p:cNvGrpSpPr/>
        <p:nvPr/>
      </p:nvGrpSpPr>
      <p:grpSpPr>
        <a:xfrm>
          <a:off x="0" y="0"/>
          <a:ext cx="0" cy="0"/>
          <a:chOff x="0" y="0"/>
          <a:chExt cx="0" cy="0"/>
        </a:xfrm>
      </p:grpSpPr>
      <p:sp>
        <p:nvSpPr>
          <p:cNvPr id="202" name="Google Shape;202;p10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3" name="Google Shape;203;p10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4" name="Google Shape;204;p10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10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0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88888"/>
                </a:solidFill>
                <a:latin typeface="Calibri"/>
                <a:ea typeface="Calibri"/>
                <a:cs typeface="Calibri"/>
                <a:sym typeface="Calibri"/>
              </a:defRPr>
            </a:lvl1pPr>
            <a:lvl2pPr indent="0" lvl="1" marL="0" marR="0" algn="r">
              <a:spcBef>
                <a:spcPts val="0"/>
              </a:spcBef>
              <a:spcAft>
                <a:spcPts val="0"/>
              </a:spcAft>
              <a:buNone/>
              <a:defRPr sz="900">
                <a:solidFill>
                  <a:srgbClr val="888888"/>
                </a:solidFill>
                <a:latin typeface="Calibri"/>
                <a:ea typeface="Calibri"/>
                <a:cs typeface="Calibri"/>
                <a:sym typeface="Calibri"/>
              </a:defRPr>
            </a:lvl2pPr>
            <a:lvl3pPr indent="0" lvl="2" marL="0" marR="0" algn="r">
              <a:spcBef>
                <a:spcPts val="0"/>
              </a:spcBef>
              <a:spcAft>
                <a:spcPts val="0"/>
              </a:spcAft>
              <a:buNone/>
              <a:defRPr sz="900">
                <a:solidFill>
                  <a:srgbClr val="888888"/>
                </a:solidFill>
                <a:latin typeface="Calibri"/>
                <a:ea typeface="Calibri"/>
                <a:cs typeface="Calibri"/>
                <a:sym typeface="Calibri"/>
              </a:defRPr>
            </a:lvl3pPr>
            <a:lvl4pPr indent="0" lvl="3" marL="0" marR="0" algn="r">
              <a:spcBef>
                <a:spcPts val="0"/>
              </a:spcBef>
              <a:spcAft>
                <a:spcPts val="0"/>
              </a:spcAft>
              <a:buNone/>
              <a:defRPr sz="900">
                <a:solidFill>
                  <a:srgbClr val="888888"/>
                </a:solidFill>
                <a:latin typeface="Calibri"/>
                <a:ea typeface="Calibri"/>
                <a:cs typeface="Calibri"/>
                <a:sym typeface="Calibri"/>
              </a:defRPr>
            </a:lvl4pPr>
            <a:lvl5pPr indent="0" lvl="4" marL="0" marR="0" algn="r">
              <a:spcBef>
                <a:spcPts val="0"/>
              </a:spcBef>
              <a:spcAft>
                <a:spcPts val="0"/>
              </a:spcAft>
              <a:buNone/>
              <a:defRPr sz="900">
                <a:solidFill>
                  <a:srgbClr val="888888"/>
                </a:solidFill>
                <a:latin typeface="Calibri"/>
                <a:ea typeface="Calibri"/>
                <a:cs typeface="Calibri"/>
                <a:sym typeface="Calibri"/>
              </a:defRPr>
            </a:lvl5pPr>
            <a:lvl6pPr indent="0" lvl="5" marL="0" marR="0" algn="r">
              <a:spcBef>
                <a:spcPts val="0"/>
              </a:spcBef>
              <a:spcAft>
                <a:spcPts val="0"/>
              </a:spcAft>
              <a:buNone/>
              <a:defRPr sz="900">
                <a:solidFill>
                  <a:srgbClr val="888888"/>
                </a:solidFill>
                <a:latin typeface="Calibri"/>
                <a:ea typeface="Calibri"/>
                <a:cs typeface="Calibri"/>
                <a:sym typeface="Calibri"/>
              </a:defRPr>
            </a:lvl6pPr>
            <a:lvl7pPr indent="0" lvl="6" marL="0" marR="0" algn="r">
              <a:spcBef>
                <a:spcPts val="0"/>
              </a:spcBef>
              <a:spcAft>
                <a:spcPts val="0"/>
              </a:spcAft>
              <a:buNone/>
              <a:defRPr sz="900">
                <a:solidFill>
                  <a:srgbClr val="888888"/>
                </a:solidFill>
                <a:latin typeface="Calibri"/>
                <a:ea typeface="Calibri"/>
                <a:cs typeface="Calibri"/>
                <a:sym typeface="Calibri"/>
              </a:defRPr>
            </a:lvl7pPr>
            <a:lvl8pPr indent="0" lvl="7" marL="0" marR="0" algn="r">
              <a:spcBef>
                <a:spcPts val="0"/>
              </a:spcBef>
              <a:spcAft>
                <a:spcPts val="0"/>
              </a:spcAft>
              <a:buNone/>
              <a:defRPr sz="900">
                <a:solidFill>
                  <a:srgbClr val="888888"/>
                </a:solidFill>
                <a:latin typeface="Calibri"/>
                <a:ea typeface="Calibri"/>
                <a:cs typeface="Calibri"/>
                <a:sym typeface="Calibri"/>
              </a:defRPr>
            </a:lvl8pPr>
            <a:lvl9pPr indent="0" lvl="8" marL="0" marR="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1" name="Shape 211"/>
        <p:cNvGrpSpPr/>
        <p:nvPr/>
      </p:nvGrpSpPr>
      <p:grpSpPr>
        <a:xfrm>
          <a:off x="0" y="0"/>
          <a:ext cx="0" cy="0"/>
          <a:chOff x="0" y="0"/>
          <a:chExt cx="0" cy="0"/>
        </a:xfrm>
      </p:grpSpPr>
      <p:sp>
        <p:nvSpPr>
          <p:cNvPr id="212" name="Google Shape;212;p10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3" name="Google Shape;213;p10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dk1"/>
              </a:buClr>
              <a:buSzPts val="1800"/>
              <a:buFont typeface="Times New Roman"/>
              <a:buNone/>
              <a:defRPr sz="1800"/>
            </a:lvl1pPr>
            <a:lvl2pPr lvl="1" algn="ctr">
              <a:spcBef>
                <a:spcPts val="300"/>
              </a:spcBef>
              <a:spcAft>
                <a:spcPts val="0"/>
              </a:spcAft>
              <a:buClr>
                <a:schemeClr val="dk1"/>
              </a:buClr>
              <a:buSzPts val="1500"/>
              <a:buFont typeface="Times New Roman"/>
              <a:buNone/>
              <a:defRPr sz="1500"/>
            </a:lvl2pPr>
            <a:lvl3pPr lvl="2" algn="ctr">
              <a:spcBef>
                <a:spcPts val="270"/>
              </a:spcBef>
              <a:spcAft>
                <a:spcPts val="0"/>
              </a:spcAft>
              <a:buClr>
                <a:schemeClr val="dk1"/>
              </a:buClr>
              <a:buSzPts val="1350"/>
              <a:buFont typeface="Times New Roman"/>
              <a:buNone/>
              <a:defRPr sz="1350"/>
            </a:lvl3pPr>
            <a:lvl4pPr lvl="3" algn="ctr">
              <a:spcBef>
                <a:spcPts val="240"/>
              </a:spcBef>
              <a:spcAft>
                <a:spcPts val="0"/>
              </a:spcAft>
              <a:buClr>
                <a:schemeClr val="dk1"/>
              </a:buClr>
              <a:buSzPts val="1200"/>
              <a:buFont typeface="Times New Roman"/>
              <a:buNone/>
              <a:defRPr sz="1200"/>
            </a:lvl4pPr>
            <a:lvl5pPr lvl="4" algn="ctr">
              <a:spcBef>
                <a:spcPts val="240"/>
              </a:spcBef>
              <a:spcAft>
                <a:spcPts val="0"/>
              </a:spcAft>
              <a:buClr>
                <a:schemeClr val="dk1"/>
              </a:buClr>
              <a:buSzPts val="1200"/>
              <a:buFont typeface="Times New Roman"/>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14" name="Google Shape;214;p104"/>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5" name="Shape 215"/>
        <p:cNvGrpSpPr/>
        <p:nvPr/>
      </p:nvGrpSpPr>
      <p:grpSpPr>
        <a:xfrm>
          <a:off x="0" y="0"/>
          <a:ext cx="0" cy="0"/>
          <a:chOff x="0" y="0"/>
          <a:chExt cx="0" cy="0"/>
        </a:xfrm>
      </p:grpSpPr>
      <p:sp>
        <p:nvSpPr>
          <p:cNvPr id="216" name="Google Shape;216;p10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7" name="Google Shape;217;p10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8" name="Google Shape;218;p105"/>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9" name="Shape 219"/>
        <p:cNvGrpSpPr/>
        <p:nvPr/>
      </p:nvGrpSpPr>
      <p:grpSpPr>
        <a:xfrm>
          <a:off x="0" y="0"/>
          <a:ext cx="0" cy="0"/>
          <a:chOff x="0" y="0"/>
          <a:chExt cx="0" cy="0"/>
        </a:xfrm>
      </p:grpSpPr>
      <p:sp>
        <p:nvSpPr>
          <p:cNvPr id="220" name="Google Shape;220;p106"/>
          <p:cNvSpPr txBox="1"/>
          <p:nvPr>
            <p:ph type="title"/>
          </p:nvPr>
        </p:nvSpPr>
        <p:spPr>
          <a:xfrm>
            <a:off x="623888" y="1709740"/>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1" name="Google Shape;221;p106"/>
          <p:cNvSpPr txBox="1"/>
          <p:nvPr>
            <p:ph idx="1" type="body"/>
          </p:nvPr>
        </p:nvSpPr>
        <p:spPr>
          <a:xfrm>
            <a:off x="623888" y="4589465"/>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Clr>
                <a:schemeClr val="dk1"/>
              </a:buClr>
              <a:buSzPts val="1800"/>
              <a:buFont typeface="Times New Roman"/>
              <a:buNone/>
              <a:defRPr sz="1800"/>
            </a:lvl1pPr>
            <a:lvl2pPr indent="-228600" lvl="1" marL="914400" algn="l">
              <a:spcBef>
                <a:spcPts val="300"/>
              </a:spcBef>
              <a:spcAft>
                <a:spcPts val="0"/>
              </a:spcAft>
              <a:buClr>
                <a:schemeClr val="dk1"/>
              </a:buClr>
              <a:buSzPts val="1500"/>
              <a:buFont typeface="Times New Roman"/>
              <a:buNone/>
              <a:defRPr sz="1500"/>
            </a:lvl2pPr>
            <a:lvl3pPr indent="-228600" lvl="2" marL="1371600" algn="l">
              <a:spcBef>
                <a:spcPts val="270"/>
              </a:spcBef>
              <a:spcAft>
                <a:spcPts val="0"/>
              </a:spcAft>
              <a:buClr>
                <a:schemeClr val="dk1"/>
              </a:buClr>
              <a:buSzPts val="1350"/>
              <a:buFont typeface="Times New Roman"/>
              <a:buNone/>
              <a:defRPr sz="1350"/>
            </a:lvl3pPr>
            <a:lvl4pPr indent="-228600" lvl="3" marL="1828800" algn="l">
              <a:spcBef>
                <a:spcPts val="240"/>
              </a:spcBef>
              <a:spcAft>
                <a:spcPts val="0"/>
              </a:spcAft>
              <a:buClr>
                <a:schemeClr val="dk1"/>
              </a:buClr>
              <a:buSzPts val="1200"/>
              <a:buFont typeface="Times New Roman"/>
              <a:buNone/>
              <a:defRPr sz="1200"/>
            </a:lvl4pPr>
            <a:lvl5pPr indent="-228600" lvl="4" marL="2286000" algn="l">
              <a:spcBef>
                <a:spcPts val="240"/>
              </a:spcBef>
              <a:spcAft>
                <a:spcPts val="0"/>
              </a:spcAft>
              <a:buClr>
                <a:schemeClr val="dk1"/>
              </a:buClr>
              <a:buSzPts val="1200"/>
              <a:buFont typeface="Times New Roman"/>
              <a:buNone/>
              <a:defRPr sz="1200"/>
            </a:lvl5pPr>
            <a:lvl6pPr indent="-228600" lvl="5" marL="2743200" algn="l">
              <a:lnSpc>
                <a:spcPct val="90000"/>
              </a:lnSpc>
              <a:spcBef>
                <a:spcPts val="375"/>
              </a:spcBef>
              <a:spcAft>
                <a:spcPts val="0"/>
              </a:spcAft>
              <a:buClr>
                <a:schemeClr val="dk1"/>
              </a:buClr>
              <a:buSzPts val="1200"/>
              <a:buNone/>
              <a:defRPr sz="1200"/>
            </a:lvl6pPr>
            <a:lvl7pPr indent="-228600" lvl="6" marL="3200400" algn="l">
              <a:lnSpc>
                <a:spcPct val="90000"/>
              </a:lnSpc>
              <a:spcBef>
                <a:spcPts val="375"/>
              </a:spcBef>
              <a:spcAft>
                <a:spcPts val="0"/>
              </a:spcAft>
              <a:buClr>
                <a:schemeClr val="dk1"/>
              </a:buClr>
              <a:buSzPts val="1200"/>
              <a:buNone/>
              <a:defRPr sz="1200"/>
            </a:lvl7pPr>
            <a:lvl8pPr indent="-228600" lvl="7" marL="3657600" algn="l">
              <a:lnSpc>
                <a:spcPct val="90000"/>
              </a:lnSpc>
              <a:spcBef>
                <a:spcPts val="375"/>
              </a:spcBef>
              <a:spcAft>
                <a:spcPts val="0"/>
              </a:spcAft>
              <a:buClr>
                <a:schemeClr val="dk1"/>
              </a:buClr>
              <a:buSzPts val="1200"/>
              <a:buNone/>
              <a:defRPr sz="1200"/>
            </a:lvl8pPr>
            <a:lvl9pPr indent="-228600" lvl="8" marL="4114800" algn="l">
              <a:lnSpc>
                <a:spcPct val="90000"/>
              </a:lnSpc>
              <a:spcBef>
                <a:spcPts val="375"/>
              </a:spcBef>
              <a:spcAft>
                <a:spcPts val="0"/>
              </a:spcAft>
              <a:buClr>
                <a:schemeClr val="dk1"/>
              </a:buClr>
              <a:buSzPts val="1200"/>
              <a:buNone/>
              <a:defRPr sz="1200"/>
            </a:lvl9pPr>
          </a:lstStyle>
          <a:p/>
        </p:txBody>
      </p:sp>
      <p:sp>
        <p:nvSpPr>
          <p:cNvPr id="222" name="Google Shape;222;p106"/>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3" name="Shape 223"/>
        <p:cNvGrpSpPr/>
        <p:nvPr/>
      </p:nvGrpSpPr>
      <p:grpSpPr>
        <a:xfrm>
          <a:off x="0" y="0"/>
          <a:ext cx="0" cy="0"/>
          <a:chOff x="0" y="0"/>
          <a:chExt cx="0" cy="0"/>
        </a:xfrm>
      </p:grpSpPr>
      <p:sp>
        <p:nvSpPr>
          <p:cNvPr id="224" name="Google Shape;224;p10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5" name="Google Shape;225;p107"/>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6" name="Google Shape;226;p107"/>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7" name="Google Shape;227;p107"/>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8" name="Shape 228"/>
        <p:cNvGrpSpPr/>
        <p:nvPr/>
      </p:nvGrpSpPr>
      <p:grpSpPr>
        <a:xfrm>
          <a:off x="0" y="0"/>
          <a:ext cx="0" cy="0"/>
          <a:chOff x="0" y="0"/>
          <a:chExt cx="0" cy="0"/>
        </a:xfrm>
      </p:grpSpPr>
      <p:sp>
        <p:nvSpPr>
          <p:cNvPr id="229" name="Google Shape;229;p108"/>
          <p:cNvSpPr txBox="1"/>
          <p:nvPr>
            <p:ph type="title"/>
          </p:nvPr>
        </p:nvSpPr>
        <p:spPr>
          <a:xfrm>
            <a:off x="630238" y="365127"/>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0" name="Google Shape;230;p108"/>
          <p:cNvSpPr txBox="1"/>
          <p:nvPr>
            <p:ph idx="1" type="body"/>
          </p:nvPr>
        </p:nvSpPr>
        <p:spPr>
          <a:xfrm>
            <a:off x="630239"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Times New Roman"/>
              <a:buNone/>
              <a:defRPr b="1" sz="1800"/>
            </a:lvl1pPr>
            <a:lvl2pPr indent="-228600" lvl="1" marL="914400" algn="l">
              <a:spcBef>
                <a:spcPts val="300"/>
              </a:spcBef>
              <a:spcAft>
                <a:spcPts val="0"/>
              </a:spcAft>
              <a:buClr>
                <a:schemeClr val="dk1"/>
              </a:buClr>
              <a:buSzPts val="1500"/>
              <a:buFont typeface="Times New Roman"/>
              <a:buNone/>
              <a:defRPr b="1" sz="1500"/>
            </a:lvl2pPr>
            <a:lvl3pPr indent="-228600" lvl="2" marL="1371600" algn="l">
              <a:spcBef>
                <a:spcPts val="270"/>
              </a:spcBef>
              <a:spcAft>
                <a:spcPts val="0"/>
              </a:spcAft>
              <a:buClr>
                <a:schemeClr val="dk1"/>
              </a:buClr>
              <a:buSzPts val="1350"/>
              <a:buFont typeface="Times New Roman"/>
              <a:buNone/>
              <a:defRPr b="1" sz="1350"/>
            </a:lvl3pPr>
            <a:lvl4pPr indent="-228600" lvl="3" marL="1828800" algn="l">
              <a:spcBef>
                <a:spcPts val="240"/>
              </a:spcBef>
              <a:spcAft>
                <a:spcPts val="0"/>
              </a:spcAft>
              <a:buClr>
                <a:schemeClr val="dk1"/>
              </a:buClr>
              <a:buSzPts val="1200"/>
              <a:buFont typeface="Times New Roman"/>
              <a:buNone/>
              <a:defRPr b="1" sz="1200"/>
            </a:lvl4pPr>
            <a:lvl5pPr indent="-228600" lvl="4" marL="2286000" algn="l">
              <a:spcBef>
                <a:spcPts val="240"/>
              </a:spcBef>
              <a:spcAft>
                <a:spcPts val="0"/>
              </a:spcAft>
              <a:buClr>
                <a:schemeClr val="dk1"/>
              </a:buClr>
              <a:buSzPts val="1200"/>
              <a:buFont typeface="Times New Roman"/>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31" name="Google Shape;231;p108"/>
          <p:cNvSpPr txBox="1"/>
          <p:nvPr>
            <p:ph idx="2" type="body"/>
          </p:nvPr>
        </p:nvSpPr>
        <p:spPr>
          <a:xfrm>
            <a:off x="630239"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2" name="Google Shape;232;p108"/>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Times New Roman"/>
              <a:buNone/>
              <a:defRPr b="1" sz="1800"/>
            </a:lvl1pPr>
            <a:lvl2pPr indent="-228600" lvl="1" marL="914400" algn="l">
              <a:spcBef>
                <a:spcPts val="300"/>
              </a:spcBef>
              <a:spcAft>
                <a:spcPts val="0"/>
              </a:spcAft>
              <a:buClr>
                <a:schemeClr val="dk1"/>
              </a:buClr>
              <a:buSzPts val="1500"/>
              <a:buFont typeface="Times New Roman"/>
              <a:buNone/>
              <a:defRPr b="1" sz="1500"/>
            </a:lvl2pPr>
            <a:lvl3pPr indent="-228600" lvl="2" marL="1371600" algn="l">
              <a:spcBef>
                <a:spcPts val="270"/>
              </a:spcBef>
              <a:spcAft>
                <a:spcPts val="0"/>
              </a:spcAft>
              <a:buClr>
                <a:schemeClr val="dk1"/>
              </a:buClr>
              <a:buSzPts val="1350"/>
              <a:buFont typeface="Times New Roman"/>
              <a:buNone/>
              <a:defRPr b="1" sz="1350"/>
            </a:lvl3pPr>
            <a:lvl4pPr indent="-228600" lvl="3" marL="1828800" algn="l">
              <a:spcBef>
                <a:spcPts val="240"/>
              </a:spcBef>
              <a:spcAft>
                <a:spcPts val="0"/>
              </a:spcAft>
              <a:buClr>
                <a:schemeClr val="dk1"/>
              </a:buClr>
              <a:buSzPts val="1200"/>
              <a:buFont typeface="Times New Roman"/>
              <a:buNone/>
              <a:defRPr b="1" sz="1200"/>
            </a:lvl4pPr>
            <a:lvl5pPr indent="-228600" lvl="4" marL="2286000" algn="l">
              <a:spcBef>
                <a:spcPts val="240"/>
              </a:spcBef>
              <a:spcAft>
                <a:spcPts val="0"/>
              </a:spcAft>
              <a:buClr>
                <a:schemeClr val="dk1"/>
              </a:buClr>
              <a:buSzPts val="1200"/>
              <a:buFont typeface="Times New Roman"/>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33" name="Google Shape;233;p108"/>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4" name="Google Shape;234;p108"/>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p10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7" name="Google Shape;237;p109"/>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8" name="Shape 238"/>
        <p:cNvGrpSpPr/>
        <p:nvPr/>
      </p:nvGrpSpPr>
      <p:grpSpPr>
        <a:xfrm>
          <a:off x="0" y="0"/>
          <a:ext cx="0" cy="0"/>
          <a:chOff x="0" y="0"/>
          <a:chExt cx="0" cy="0"/>
        </a:xfrm>
      </p:grpSpPr>
      <p:sp>
        <p:nvSpPr>
          <p:cNvPr id="239" name="Google Shape;239;p110"/>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0" name="Shape 240"/>
        <p:cNvGrpSpPr/>
        <p:nvPr/>
      </p:nvGrpSpPr>
      <p:grpSpPr>
        <a:xfrm>
          <a:off x="0" y="0"/>
          <a:ext cx="0" cy="0"/>
          <a:chOff x="0" y="0"/>
          <a:chExt cx="0" cy="0"/>
        </a:xfrm>
      </p:grpSpPr>
      <p:sp>
        <p:nvSpPr>
          <p:cNvPr id="241" name="Google Shape;241;p111"/>
          <p:cNvSpPr txBox="1"/>
          <p:nvPr>
            <p:ph type="title"/>
          </p:nvPr>
        </p:nvSpPr>
        <p:spPr>
          <a:xfrm>
            <a:off x="630239"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2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2" name="Google Shape;242;p111"/>
          <p:cNvSpPr txBox="1"/>
          <p:nvPr>
            <p:ph idx="1" type="body"/>
          </p:nvPr>
        </p:nvSpPr>
        <p:spPr>
          <a:xfrm>
            <a:off x="3887788" y="987427"/>
            <a:ext cx="4629150" cy="487362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61950" lvl="1" marL="914400" algn="l">
              <a:spcBef>
                <a:spcPts val="420"/>
              </a:spcBef>
              <a:spcAft>
                <a:spcPts val="0"/>
              </a:spcAft>
              <a:buClr>
                <a:schemeClr val="dk1"/>
              </a:buClr>
              <a:buSzPts val="2100"/>
              <a:buFont typeface="Times New Roman"/>
              <a:buChar char="–"/>
              <a:defRPr sz="2100"/>
            </a:lvl2pPr>
            <a:lvl3pPr indent="-342900" lvl="2" marL="1371600" algn="l">
              <a:spcBef>
                <a:spcPts val="360"/>
              </a:spcBef>
              <a:spcAft>
                <a:spcPts val="0"/>
              </a:spcAft>
              <a:buClr>
                <a:schemeClr val="dk1"/>
              </a:buClr>
              <a:buSzPts val="1800"/>
              <a:buFont typeface="Times New Roman"/>
              <a:buChar char="•"/>
              <a:defRPr sz="1800"/>
            </a:lvl3pPr>
            <a:lvl4pPr indent="-323850" lvl="3" marL="1828800" algn="l">
              <a:spcBef>
                <a:spcPts val="300"/>
              </a:spcBef>
              <a:spcAft>
                <a:spcPts val="0"/>
              </a:spcAft>
              <a:buClr>
                <a:schemeClr val="dk1"/>
              </a:buClr>
              <a:buSzPts val="1500"/>
              <a:buFont typeface="Times New Roman"/>
              <a:buChar char="–"/>
              <a:defRPr sz="1500"/>
            </a:lvl4pPr>
            <a:lvl5pPr indent="-323850" lvl="4" marL="2286000" algn="l">
              <a:spcBef>
                <a:spcPts val="300"/>
              </a:spcBef>
              <a:spcAft>
                <a:spcPts val="0"/>
              </a:spcAft>
              <a:buClr>
                <a:schemeClr val="dk1"/>
              </a:buClr>
              <a:buSzPts val="1500"/>
              <a:buFont typeface="Times New Roman"/>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243" name="Google Shape;243;p111"/>
          <p:cNvSpPr txBox="1"/>
          <p:nvPr>
            <p:ph idx="2" type="body"/>
          </p:nvPr>
        </p:nvSpPr>
        <p:spPr>
          <a:xfrm>
            <a:off x="630239"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Clr>
                <a:schemeClr val="dk1"/>
              </a:buClr>
              <a:buSzPts val="1200"/>
              <a:buFont typeface="Times New Roman"/>
              <a:buNone/>
              <a:defRPr sz="1200"/>
            </a:lvl1pPr>
            <a:lvl2pPr indent="-228600" lvl="1" marL="914400" algn="l">
              <a:spcBef>
                <a:spcPts val="210"/>
              </a:spcBef>
              <a:spcAft>
                <a:spcPts val="0"/>
              </a:spcAft>
              <a:buClr>
                <a:schemeClr val="dk1"/>
              </a:buClr>
              <a:buSzPts val="1050"/>
              <a:buFont typeface="Times New Roman"/>
              <a:buNone/>
              <a:defRPr sz="1050"/>
            </a:lvl2pPr>
            <a:lvl3pPr indent="-228600" lvl="2" marL="1371600" algn="l">
              <a:spcBef>
                <a:spcPts val="180"/>
              </a:spcBef>
              <a:spcAft>
                <a:spcPts val="0"/>
              </a:spcAft>
              <a:buClr>
                <a:schemeClr val="dk1"/>
              </a:buClr>
              <a:buSzPts val="900"/>
              <a:buFont typeface="Times New Roman"/>
              <a:buNone/>
              <a:defRPr sz="900"/>
            </a:lvl3pPr>
            <a:lvl4pPr indent="-228600" lvl="3" marL="1828800" algn="l">
              <a:spcBef>
                <a:spcPts val="150"/>
              </a:spcBef>
              <a:spcAft>
                <a:spcPts val="0"/>
              </a:spcAft>
              <a:buClr>
                <a:schemeClr val="dk1"/>
              </a:buClr>
              <a:buSzPts val="750"/>
              <a:buFont typeface="Times New Roman"/>
              <a:buNone/>
              <a:defRPr sz="750"/>
            </a:lvl4pPr>
            <a:lvl5pPr indent="-228600" lvl="4" marL="2286000" algn="l">
              <a:spcBef>
                <a:spcPts val="150"/>
              </a:spcBef>
              <a:spcAft>
                <a:spcPts val="0"/>
              </a:spcAft>
              <a:buClr>
                <a:schemeClr val="dk1"/>
              </a:buClr>
              <a:buSzPts val="750"/>
              <a:buFont typeface="Times New Roman"/>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44" name="Google Shape;244;p111"/>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26" name="Shape 26"/>
        <p:cNvGrpSpPr/>
        <p:nvPr/>
      </p:nvGrpSpPr>
      <p:grpSpPr>
        <a:xfrm>
          <a:off x="0" y="0"/>
          <a:ext cx="0" cy="0"/>
          <a:chOff x="0" y="0"/>
          <a:chExt cx="0" cy="0"/>
        </a:xfrm>
      </p:grpSpPr>
      <p:sp>
        <p:nvSpPr>
          <p:cNvPr id="27" name="Google Shape;27;p74"/>
          <p:cNvSpPr txBox="1"/>
          <p:nvPr>
            <p:ph type="ctrTitle"/>
          </p:nvPr>
        </p:nvSpPr>
        <p:spPr>
          <a:xfrm>
            <a:off x="882618" y="1675828"/>
            <a:ext cx="7378762" cy="1853564"/>
          </a:xfrm>
          <a:prstGeom prst="rect">
            <a:avLst/>
          </a:prstGeom>
          <a:noFill/>
          <a:ln>
            <a:noFill/>
          </a:ln>
        </p:spPr>
        <p:txBody>
          <a:bodyPr anchorCtr="0" anchor="ctr" bIns="0" lIns="0" spcFirstLastPara="1" rIns="0" wrap="square" tIns="0">
            <a:spAutoFit/>
          </a:bodyPr>
          <a:lstStyle>
            <a:lvl1pPr lvl="0" algn="ctr">
              <a:spcBef>
                <a:spcPts val="0"/>
              </a:spcBef>
              <a:spcAft>
                <a:spcPts val="0"/>
              </a:spcAft>
              <a:buSzPts val="1400"/>
              <a:buNone/>
              <a:defRPr b="1" i="0" sz="4000">
                <a:solidFill>
                  <a:schemeClr val="dk1"/>
                </a:solidFill>
                <a:latin typeface="Calibri"/>
                <a:ea typeface="Calibri"/>
                <a:cs typeface="Calibri"/>
                <a:sym typeface="Calibri"/>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74"/>
          <p:cNvSpPr txBox="1"/>
          <p:nvPr>
            <p:ph idx="1" type="subTitle"/>
          </p:nvPr>
        </p:nvSpPr>
        <p:spPr>
          <a:xfrm>
            <a:off x="3103022" y="4120324"/>
            <a:ext cx="2937954" cy="1001395"/>
          </a:xfrm>
          <a:prstGeom prst="rect">
            <a:avLst/>
          </a:prstGeom>
          <a:noFill/>
          <a:ln>
            <a:noFill/>
          </a:ln>
        </p:spPr>
        <p:txBody>
          <a:bodyPr anchorCtr="0" anchor="t" bIns="0" lIns="0" spcFirstLastPara="1" rIns="0" wrap="square" tIns="0">
            <a:spAutoFit/>
          </a:bodyPr>
          <a:lstStyle>
            <a:lvl1pPr lvl="0" algn="l">
              <a:spcBef>
                <a:spcPts val="480"/>
              </a:spcBef>
              <a:spcAft>
                <a:spcPts val="0"/>
              </a:spcAft>
              <a:buClr>
                <a:schemeClr val="dk1"/>
              </a:buClr>
              <a:buSzPts val="2400"/>
              <a:buChar char="•"/>
              <a:defRPr b="0" i="0">
                <a:solidFill>
                  <a:schemeClr val="dk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29" name="Google Shape;29;p74"/>
          <p:cNvSpPr txBox="1"/>
          <p:nvPr>
            <p:ph idx="11" type="ftr"/>
          </p:nvPr>
        </p:nvSpPr>
        <p:spPr>
          <a:xfrm>
            <a:off x="3124200" y="6356350"/>
            <a:ext cx="28956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4"/>
          <p:cNvSpPr txBox="1"/>
          <p:nvPr>
            <p:ph idx="10" type="dt"/>
          </p:nvPr>
        </p:nvSpPr>
        <p:spPr>
          <a:xfrm>
            <a:off x="457200" y="6356350"/>
            <a:ext cx="21336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4"/>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noAutofit/>
          </a:bodyPr>
          <a:lstStyle>
            <a:lvl1pPr indent="0" lvl="0" marL="38100" marR="0" algn="r">
              <a:lnSpc>
                <a:spcPct val="103333"/>
              </a:lnSpc>
              <a:spcBef>
                <a:spcPts val="0"/>
              </a:spcBef>
              <a:spcAft>
                <a:spcPts val="0"/>
              </a:spcAft>
              <a:buNone/>
              <a:defRPr b="0" i="0" sz="1200">
                <a:solidFill>
                  <a:srgbClr val="8A8A8A"/>
                </a:solidFill>
                <a:latin typeface="Calibri"/>
                <a:ea typeface="Calibri"/>
                <a:cs typeface="Calibri"/>
                <a:sym typeface="Calibri"/>
              </a:defRPr>
            </a:lvl1pPr>
            <a:lvl2pPr indent="0" lvl="1" marL="38100" marR="0" algn="r">
              <a:lnSpc>
                <a:spcPct val="103333"/>
              </a:lnSpc>
              <a:spcBef>
                <a:spcPts val="0"/>
              </a:spcBef>
              <a:spcAft>
                <a:spcPts val="0"/>
              </a:spcAft>
              <a:buNone/>
              <a:defRPr b="0" i="0" sz="1200">
                <a:solidFill>
                  <a:srgbClr val="8A8A8A"/>
                </a:solidFill>
                <a:latin typeface="Calibri"/>
                <a:ea typeface="Calibri"/>
                <a:cs typeface="Calibri"/>
                <a:sym typeface="Calibri"/>
              </a:defRPr>
            </a:lvl2pPr>
            <a:lvl3pPr indent="0" lvl="2" marL="38100" marR="0" algn="r">
              <a:lnSpc>
                <a:spcPct val="103333"/>
              </a:lnSpc>
              <a:spcBef>
                <a:spcPts val="0"/>
              </a:spcBef>
              <a:spcAft>
                <a:spcPts val="0"/>
              </a:spcAft>
              <a:buNone/>
              <a:defRPr b="0" i="0" sz="1200">
                <a:solidFill>
                  <a:srgbClr val="8A8A8A"/>
                </a:solidFill>
                <a:latin typeface="Calibri"/>
                <a:ea typeface="Calibri"/>
                <a:cs typeface="Calibri"/>
                <a:sym typeface="Calibri"/>
              </a:defRPr>
            </a:lvl3pPr>
            <a:lvl4pPr indent="0" lvl="3" marL="38100" marR="0" algn="r">
              <a:lnSpc>
                <a:spcPct val="103333"/>
              </a:lnSpc>
              <a:spcBef>
                <a:spcPts val="0"/>
              </a:spcBef>
              <a:spcAft>
                <a:spcPts val="0"/>
              </a:spcAft>
              <a:buNone/>
              <a:defRPr b="0" i="0" sz="1200">
                <a:solidFill>
                  <a:srgbClr val="8A8A8A"/>
                </a:solidFill>
                <a:latin typeface="Calibri"/>
                <a:ea typeface="Calibri"/>
                <a:cs typeface="Calibri"/>
                <a:sym typeface="Calibri"/>
              </a:defRPr>
            </a:lvl4pPr>
            <a:lvl5pPr indent="0" lvl="4" marL="38100" marR="0" algn="r">
              <a:lnSpc>
                <a:spcPct val="103333"/>
              </a:lnSpc>
              <a:spcBef>
                <a:spcPts val="0"/>
              </a:spcBef>
              <a:spcAft>
                <a:spcPts val="0"/>
              </a:spcAft>
              <a:buNone/>
              <a:defRPr b="0" i="0" sz="1200">
                <a:solidFill>
                  <a:srgbClr val="8A8A8A"/>
                </a:solidFill>
                <a:latin typeface="Calibri"/>
                <a:ea typeface="Calibri"/>
                <a:cs typeface="Calibri"/>
                <a:sym typeface="Calibri"/>
              </a:defRPr>
            </a:lvl5pPr>
            <a:lvl6pPr indent="0" lvl="5" marL="38100" marR="0" algn="r">
              <a:lnSpc>
                <a:spcPct val="103333"/>
              </a:lnSpc>
              <a:spcBef>
                <a:spcPts val="0"/>
              </a:spcBef>
              <a:spcAft>
                <a:spcPts val="0"/>
              </a:spcAft>
              <a:buNone/>
              <a:defRPr b="0" i="0" sz="1200">
                <a:solidFill>
                  <a:srgbClr val="8A8A8A"/>
                </a:solidFill>
                <a:latin typeface="Calibri"/>
                <a:ea typeface="Calibri"/>
                <a:cs typeface="Calibri"/>
                <a:sym typeface="Calibri"/>
              </a:defRPr>
            </a:lvl6pPr>
            <a:lvl7pPr indent="0" lvl="6" marL="38100" marR="0" algn="r">
              <a:lnSpc>
                <a:spcPct val="103333"/>
              </a:lnSpc>
              <a:spcBef>
                <a:spcPts val="0"/>
              </a:spcBef>
              <a:spcAft>
                <a:spcPts val="0"/>
              </a:spcAft>
              <a:buNone/>
              <a:defRPr b="0" i="0" sz="1200">
                <a:solidFill>
                  <a:srgbClr val="8A8A8A"/>
                </a:solidFill>
                <a:latin typeface="Calibri"/>
                <a:ea typeface="Calibri"/>
                <a:cs typeface="Calibri"/>
                <a:sym typeface="Calibri"/>
              </a:defRPr>
            </a:lvl7pPr>
            <a:lvl8pPr indent="0" lvl="7" marL="38100" marR="0" algn="r">
              <a:lnSpc>
                <a:spcPct val="103333"/>
              </a:lnSpc>
              <a:spcBef>
                <a:spcPts val="0"/>
              </a:spcBef>
              <a:spcAft>
                <a:spcPts val="0"/>
              </a:spcAft>
              <a:buNone/>
              <a:defRPr b="0" i="0" sz="1200">
                <a:solidFill>
                  <a:srgbClr val="8A8A8A"/>
                </a:solidFill>
                <a:latin typeface="Calibri"/>
                <a:ea typeface="Calibri"/>
                <a:cs typeface="Calibri"/>
                <a:sym typeface="Calibri"/>
              </a:defRPr>
            </a:lvl8pPr>
            <a:lvl9pPr indent="0" lvl="8" marL="38100" marR="0" algn="r">
              <a:lnSpc>
                <a:spcPct val="103333"/>
              </a:lnSpc>
              <a:spcBef>
                <a:spcPts val="0"/>
              </a:spcBef>
              <a:spcAft>
                <a:spcPts val="0"/>
              </a:spcAft>
              <a:buNone/>
              <a:defRPr b="0" i="0" sz="1200">
                <a:solidFill>
                  <a:srgbClr val="8A8A8A"/>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5" name="Shape 245"/>
        <p:cNvGrpSpPr/>
        <p:nvPr/>
      </p:nvGrpSpPr>
      <p:grpSpPr>
        <a:xfrm>
          <a:off x="0" y="0"/>
          <a:ext cx="0" cy="0"/>
          <a:chOff x="0" y="0"/>
          <a:chExt cx="0" cy="0"/>
        </a:xfrm>
      </p:grpSpPr>
      <p:sp>
        <p:nvSpPr>
          <p:cNvPr id="246" name="Google Shape;246;p112"/>
          <p:cNvSpPr txBox="1"/>
          <p:nvPr>
            <p:ph type="title"/>
          </p:nvPr>
        </p:nvSpPr>
        <p:spPr>
          <a:xfrm>
            <a:off x="630239"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2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7" name="Google Shape;247;p112"/>
          <p:cNvSpPr/>
          <p:nvPr>
            <p:ph idx="2" type="pic"/>
          </p:nvPr>
        </p:nvSpPr>
        <p:spPr>
          <a:xfrm>
            <a:off x="3887788" y="987427"/>
            <a:ext cx="4629150" cy="4873625"/>
          </a:xfrm>
          <a:prstGeom prst="rect">
            <a:avLst/>
          </a:prstGeom>
          <a:noFill/>
          <a:ln>
            <a:noFill/>
          </a:ln>
        </p:spPr>
      </p:sp>
      <p:sp>
        <p:nvSpPr>
          <p:cNvPr id="248" name="Google Shape;248;p112"/>
          <p:cNvSpPr txBox="1"/>
          <p:nvPr>
            <p:ph idx="1" type="body"/>
          </p:nvPr>
        </p:nvSpPr>
        <p:spPr>
          <a:xfrm>
            <a:off x="630239"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Clr>
                <a:schemeClr val="dk1"/>
              </a:buClr>
              <a:buSzPts val="1200"/>
              <a:buFont typeface="Times New Roman"/>
              <a:buNone/>
              <a:defRPr sz="1200"/>
            </a:lvl1pPr>
            <a:lvl2pPr indent="-228600" lvl="1" marL="914400" algn="l">
              <a:spcBef>
                <a:spcPts val="210"/>
              </a:spcBef>
              <a:spcAft>
                <a:spcPts val="0"/>
              </a:spcAft>
              <a:buClr>
                <a:schemeClr val="dk1"/>
              </a:buClr>
              <a:buSzPts val="1050"/>
              <a:buFont typeface="Times New Roman"/>
              <a:buNone/>
              <a:defRPr sz="1050"/>
            </a:lvl2pPr>
            <a:lvl3pPr indent="-228600" lvl="2" marL="1371600" algn="l">
              <a:spcBef>
                <a:spcPts val="180"/>
              </a:spcBef>
              <a:spcAft>
                <a:spcPts val="0"/>
              </a:spcAft>
              <a:buClr>
                <a:schemeClr val="dk1"/>
              </a:buClr>
              <a:buSzPts val="900"/>
              <a:buFont typeface="Times New Roman"/>
              <a:buNone/>
              <a:defRPr sz="900"/>
            </a:lvl3pPr>
            <a:lvl4pPr indent="-228600" lvl="3" marL="1828800" algn="l">
              <a:spcBef>
                <a:spcPts val="150"/>
              </a:spcBef>
              <a:spcAft>
                <a:spcPts val="0"/>
              </a:spcAft>
              <a:buClr>
                <a:schemeClr val="dk1"/>
              </a:buClr>
              <a:buSzPts val="750"/>
              <a:buFont typeface="Times New Roman"/>
              <a:buNone/>
              <a:defRPr sz="750"/>
            </a:lvl4pPr>
            <a:lvl5pPr indent="-228600" lvl="4" marL="2286000" algn="l">
              <a:spcBef>
                <a:spcPts val="150"/>
              </a:spcBef>
              <a:spcAft>
                <a:spcPts val="0"/>
              </a:spcAft>
              <a:buClr>
                <a:schemeClr val="dk1"/>
              </a:buClr>
              <a:buSzPts val="750"/>
              <a:buFont typeface="Times New Roman"/>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49" name="Google Shape;249;p112"/>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0" name="Shape 250"/>
        <p:cNvGrpSpPr/>
        <p:nvPr/>
      </p:nvGrpSpPr>
      <p:grpSpPr>
        <a:xfrm>
          <a:off x="0" y="0"/>
          <a:ext cx="0" cy="0"/>
          <a:chOff x="0" y="0"/>
          <a:chExt cx="0" cy="0"/>
        </a:xfrm>
      </p:grpSpPr>
      <p:sp>
        <p:nvSpPr>
          <p:cNvPr id="251" name="Google Shape;251;p11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2" name="Google Shape;252;p113"/>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3" name="Google Shape;253;p113"/>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4" name="Shape 254"/>
        <p:cNvGrpSpPr/>
        <p:nvPr/>
      </p:nvGrpSpPr>
      <p:grpSpPr>
        <a:xfrm>
          <a:off x="0" y="0"/>
          <a:ext cx="0" cy="0"/>
          <a:chOff x="0" y="0"/>
          <a:chExt cx="0" cy="0"/>
        </a:xfrm>
      </p:grpSpPr>
      <p:sp>
        <p:nvSpPr>
          <p:cNvPr id="255" name="Google Shape;255;p114"/>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6" name="Google Shape;256;p114"/>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7" name="Google Shape;257;p114"/>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58" name="Shape 258"/>
        <p:cNvGrpSpPr/>
        <p:nvPr/>
      </p:nvGrpSpPr>
      <p:grpSpPr>
        <a:xfrm>
          <a:off x="0" y="0"/>
          <a:ext cx="0" cy="0"/>
          <a:chOff x="0" y="0"/>
          <a:chExt cx="0" cy="0"/>
        </a:xfrm>
      </p:grpSpPr>
      <p:sp>
        <p:nvSpPr>
          <p:cNvPr id="259" name="Google Shape;259;p11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0" name="Google Shape;260;p115"/>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1" name="Google Shape;261;p115"/>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2" name="Google Shape;262;p115"/>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76"/>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C00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1" name="Shape 41"/>
        <p:cNvGrpSpPr/>
        <p:nvPr/>
      </p:nvGrpSpPr>
      <p:grpSpPr>
        <a:xfrm>
          <a:off x="0" y="0"/>
          <a:ext cx="0" cy="0"/>
          <a:chOff x="0" y="0"/>
          <a:chExt cx="0" cy="0"/>
        </a:xfrm>
      </p:grpSpPr>
      <p:sp>
        <p:nvSpPr>
          <p:cNvPr id="42" name="Google Shape;42;p77"/>
          <p:cNvSpPr txBox="1"/>
          <p:nvPr/>
        </p:nvSpPr>
        <p:spPr>
          <a:xfrm>
            <a:off x="457200" y="304800"/>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300"/>
              <a:buFont typeface="Calibri"/>
              <a:buNone/>
            </a:pPr>
            <a:r>
              <a:t/>
            </a:r>
            <a:endParaRPr sz="3300">
              <a:solidFill>
                <a:schemeClr val="dk1"/>
              </a:solidFill>
              <a:latin typeface="Calibri"/>
              <a:ea typeface="Calibri"/>
              <a:cs typeface="Calibri"/>
              <a:sym typeface="Calibri"/>
            </a:endParaRPr>
          </a:p>
        </p:txBody>
      </p:sp>
      <p:sp>
        <p:nvSpPr>
          <p:cNvPr id="43" name="Google Shape;43;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78"/>
          <p:cNvSpPr txBox="1"/>
          <p:nvPr>
            <p:ph type="title"/>
          </p:nvPr>
        </p:nvSpPr>
        <p:spPr>
          <a:xfrm>
            <a:off x="448966" y="578507"/>
            <a:ext cx="6260905"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2700">
                <a:solidFill>
                  <a:srgbClr val="0070C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78"/>
          <p:cNvSpPr txBox="1"/>
          <p:nvPr>
            <p:ph idx="1" type="body"/>
          </p:nvPr>
        </p:nvSpPr>
        <p:spPr>
          <a:xfrm>
            <a:off x="448965" y="1392934"/>
            <a:ext cx="6260906" cy="4681415"/>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rgbClr val="1D1B10"/>
              </a:buClr>
              <a:buSzPts val="2100"/>
              <a:buChar char="•"/>
              <a:defRPr sz="2100">
                <a:solidFill>
                  <a:srgbClr val="1D1B10"/>
                </a:solidFill>
              </a:defRPr>
            </a:lvl1pPr>
            <a:lvl2pPr indent="-361950" lvl="1" marL="914400" algn="l">
              <a:spcBef>
                <a:spcPts val="420"/>
              </a:spcBef>
              <a:spcAft>
                <a:spcPts val="0"/>
              </a:spcAft>
              <a:buClr>
                <a:srgbClr val="1D1B10"/>
              </a:buClr>
              <a:buSzPts val="2100"/>
              <a:buChar char="–"/>
              <a:defRPr>
                <a:solidFill>
                  <a:srgbClr val="1D1B10"/>
                </a:solidFill>
              </a:defRPr>
            </a:lvl2pPr>
            <a:lvl3pPr indent="-342900" lvl="2" marL="1371600" algn="l">
              <a:spcBef>
                <a:spcPts val="360"/>
              </a:spcBef>
              <a:spcAft>
                <a:spcPts val="0"/>
              </a:spcAft>
              <a:buClr>
                <a:srgbClr val="1D1B10"/>
              </a:buClr>
              <a:buSzPts val="1800"/>
              <a:buChar char="•"/>
              <a:defRPr>
                <a:solidFill>
                  <a:srgbClr val="1D1B10"/>
                </a:solidFill>
              </a:defRPr>
            </a:lvl3pPr>
            <a:lvl4pPr indent="-323850" lvl="3" marL="1828800" algn="l">
              <a:spcBef>
                <a:spcPts val="300"/>
              </a:spcBef>
              <a:spcAft>
                <a:spcPts val="0"/>
              </a:spcAft>
              <a:buClr>
                <a:srgbClr val="1D1B10"/>
              </a:buClr>
              <a:buSzPts val="1500"/>
              <a:buChar char="–"/>
              <a:defRPr>
                <a:solidFill>
                  <a:srgbClr val="1D1B10"/>
                </a:solidFill>
              </a:defRPr>
            </a:lvl4pPr>
            <a:lvl5pPr indent="-323850" lvl="4" marL="2286000" algn="l">
              <a:spcBef>
                <a:spcPts val="300"/>
              </a:spcBef>
              <a:spcAft>
                <a:spcPts val="0"/>
              </a:spcAft>
              <a:buClr>
                <a:srgbClr val="1D1B10"/>
              </a:buClr>
              <a:buSzPts val="15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79"/>
          <p:cNvSpPr txBox="1"/>
          <p:nvPr>
            <p:ph type="title"/>
          </p:nvPr>
        </p:nvSpPr>
        <p:spPr>
          <a:xfrm>
            <a:off x="722313" y="4406903"/>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3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7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270"/>
              </a:spcBef>
              <a:spcAft>
                <a:spcPts val="0"/>
              </a:spcAft>
              <a:buClr>
                <a:srgbClr val="888888"/>
              </a:buClr>
              <a:buSzPts val="1350"/>
              <a:buNone/>
              <a:defRPr sz="1350">
                <a:solidFill>
                  <a:srgbClr val="888888"/>
                </a:solidFill>
              </a:defRPr>
            </a:lvl2pPr>
            <a:lvl3pPr indent="-228600" lvl="2" marL="1371600" algn="l">
              <a:spcBef>
                <a:spcPts val="240"/>
              </a:spcBef>
              <a:spcAft>
                <a:spcPts val="0"/>
              </a:spcAft>
              <a:buClr>
                <a:srgbClr val="888888"/>
              </a:buClr>
              <a:buSzPts val="1200"/>
              <a:buNone/>
              <a:defRPr sz="1200">
                <a:solidFill>
                  <a:srgbClr val="888888"/>
                </a:solidFill>
              </a:defRPr>
            </a:lvl3pPr>
            <a:lvl4pPr indent="-228600" lvl="3" marL="1828800" algn="l">
              <a:spcBef>
                <a:spcPts val="210"/>
              </a:spcBef>
              <a:spcAft>
                <a:spcPts val="0"/>
              </a:spcAft>
              <a:buClr>
                <a:srgbClr val="888888"/>
              </a:buClr>
              <a:buSzPts val="1050"/>
              <a:buNone/>
              <a:defRPr sz="1050">
                <a:solidFill>
                  <a:srgbClr val="888888"/>
                </a:solidFill>
              </a:defRPr>
            </a:lvl4pPr>
            <a:lvl5pPr indent="-228600" lvl="4" marL="2286000" algn="l">
              <a:spcBef>
                <a:spcPts val="210"/>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56" name="Google Shape;56;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37777"/>
              </a:lnSpc>
              <a:spcBef>
                <a:spcPts val="0"/>
              </a:spcBef>
              <a:spcAft>
                <a:spcPts val="0"/>
              </a:spcAft>
              <a:buNone/>
              <a:defRPr sz="900">
                <a:solidFill>
                  <a:srgbClr val="888888"/>
                </a:solidFill>
                <a:latin typeface="Calibri"/>
                <a:ea typeface="Calibri"/>
                <a:cs typeface="Calibri"/>
                <a:sym typeface="Calibri"/>
              </a:defRPr>
            </a:lvl1pPr>
            <a:lvl2pPr indent="0" lvl="1" marL="38100" marR="0" algn="r">
              <a:lnSpc>
                <a:spcPct val="137777"/>
              </a:lnSpc>
              <a:spcBef>
                <a:spcPts val="0"/>
              </a:spcBef>
              <a:spcAft>
                <a:spcPts val="0"/>
              </a:spcAft>
              <a:buNone/>
              <a:defRPr sz="900">
                <a:solidFill>
                  <a:srgbClr val="888888"/>
                </a:solidFill>
                <a:latin typeface="Calibri"/>
                <a:ea typeface="Calibri"/>
                <a:cs typeface="Calibri"/>
                <a:sym typeface="Calibri"/>
              </a:defRPr>
            </a:lvl2pPr>
            <a:lvl3pPr indent="0" lvl="2" marL="38100" marR="0" algn="r">
              <a:lnSpc>
                <a:spcPct val="137777"/>
              </a:lnSpc>
              <a:spcBef>
                <a:spcPts val="0"/>
              </a:spcBef>
              <a:spcAft>
                <a:spcPts val="0"/>
              </a:spcAft>
              <a:buNone/>
              <a:defRPr sz="900">
                <a:solidFill>
                  <a:srgbClr val="888888"/>
                </a:solidFill>
                <a:latin typeface="Calibri"/>
                <a:ea typeface="Calibri"/>
                <a:cs typeface="Calibri"/>
                <a:sym typeface="Calibri"/>
              </a:defRPr>
            </a:lvl3pPr>
            <a:lvl4pPr indent="0" lvl="3" marL="38100" marR="0" algn="r">
              <a:lnSpc>
                <a:spcPct val="137777"/>
              </a:lnSpc>
              <a:spcBef>
                <a:spcPts val="0"/>
              </a:spcBef>
              <a:spcAft>
                <a:spcPts val="0"/>
              </a:spcAft>
              <a:buNone/>
              <a:defRPr sz="900">
                <a:solidFill>
                  <a:srgbClr val="888888"/>
                </a:solidFill>
                <a:latin typeface="Calibri"/>
                <a:ea typeface="Calibri"/>
                <a:cs typeface="Calibri"/>
                <a:sym typeface="Calibri"/>
              </a:defRPr>
            </a:lvl4pPr>
            <a:lvl5pPr indent="0" lvl="4" marL="38100" marR="0" algn="r">
              <a:lnSpc>
                <a:spcPct val="137777"/>
              </a:lnSpc>
              <a:spcBef>
                <a:spcPts val="0"/>
              </a:spcBef>
              <a:spcAft>
                <a:spcPts val="0"/>
              </a:spcAft>
              <a:buNone/>
              <a:defRPr sz="900">
                <a:solidFill>
                  <a:srgbClr val="888888"/>
                </a:solidFill>
                <a:latin typeface="Calibri"/>
                <a:ea typeface="Calibri"/>
                <a:cs typeface="Calibri"/>
                <a:sym typeface="Calibri"/>
              </a:defRPr>
            </a:lvl5pPr>
            <a:lvl6pPr indent="0" lvl="5" marL="38100" marR="0" algn="r">
              <a:lnSpc>
                <a:spcPct val="137777"/>
              </a:lnSpc>
              <a:spcBef>
                <a:spcPts val="0"/>
              </a:spcBef>
              <a:spcAft>
                <a:spcPts val="0"/>
              </a:spcAft>
              <a:buNone/>
              <a:defRPr sz="900">
                <a:solidFill>
                  <a:srgbClr val="888888"/>
                </a:solidFill>
                <a:latin typeface="Calibri"/>
                <a:ea typeface="Calibri"/>
                <a:cs typeface="Calibri"/>
                <a:sym typeface="Calibri"/>
              </a:defRPr>
            </a:lvl6pPr>
            <a:lvl7pPr indent="0" lvl="6" marL="38100" marR="0" algn="r">
              <a:lnSpc>
                <a:spcPct val="137777"/>
              </a:lnSpc>
              <a:spcBef>
                <a:spcPts val="0"/>
              </a:spcBef>
              <a:spcAft>
                <a:spcPts val="0"/>
              </a:spcAft>
              <a:buNone/>
              <a:defRPr sz="900">
                <a:solidFill>
                  <a:srgbClr val="888888"/>
                </a:solidFill>
                <a:latin typeface="Calibri"/>
                <a:ea typeface="Calibri"/>
                <a:cs typeface="Calibri"/>
                <a:sym typeface="Calibri"/>
              </a:defRPr>
            </a:lvl7pPr>
            <a:lvl8pPr indent="0" lvl="7" marL="38100" marR="0" algn="r">
              <a:lnSpc>
                <a:spcPct val="137777"/>
              </a:lnSpc>
              <a:spcBef>
                <a:spcPts val="0"/>
              </a:spcBef>
              <a:spcAft>
                <a:spcPts val="0"/>
              </a:spcAft>
              <a:buNone/>
              <a:defRPr sz="900">
                <a:solidFill>
                  <a:srgbClr val="888888"/>
                </a:solidFill>
                <a:latin typeface="Calibri"/>
                <a:ea typeface="Calibri"/>
                <a:cs typeface="Calibri"/>
                <a:sym typeface="Calibri"/>
              </a:defRPr>
            </a:lvl8pPr>
            <a:lvl9pPr indent="0" lvl="8" marL="38100" marR="0" algn="r">
              <a:lnSpc>
                <a:spcPct val="137777"/>
              </a:lnSpc>
              <a:spcBef>
                <a:spcPts val="0"/>
              </a:spcBef>
              <a:spcAft>
                <a:spcPts val="0"/>
              </a:spcAft>
              <a:buNone/>
              <a:defRPr sz="900">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4.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theme" Target="../theme/theme3.xml"/><Relationship Id="rId12" Type="http://schemas.openxmlformats.org/officeDocument/2006/relationships/slideLayout" Target="../slideLayouts/slideLayout43.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7" name="Google Shape;7;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 name="Google Shape;8;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8100" marR="0" rtl="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38100" marR="0" rtl="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38100" marR="0" rtl="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38100" marR="0" rtl="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38100" marR="0" rtl="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38100" marR="0" rtl="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38100" marR="0" rtl="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38100" marR="0" rtl="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38100" marR="0" rtl="0" algn="r">
              <a:lnSpc>
                <a:spcPct val="137777"/>
              </a:lnSpc>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US"/>
              <a:t>‹#›</a:t>
            </a:fld>
            <a:endParaRPr/>
          </a:p>
        </p:txBody>
      </p:sp>
      <p:sp>
        <p:nvSpPr>
          <p:cNvPr id="11" name="Google Shape;11;p70"/>
          <p:cNvSpPr txBox="1"/>
          <p:nvPr/>
        </p:nvSpPr>
        <p:spPr>
          <a:xfrm>
            <a:off x="-9525" y="6951663"/>
            <a:ext cx="8389938" cy="4159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50" u="none" cap="none" strike="noStrike">
                <a:solidFill>
                  <a:srgbClr val="A6A6A6"/>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b="0" i="0" lang="en-US" sz="1050" u="none" cap="none" strike="noStrike">
                <a:solidFill>
                  <a:srgbClr val="A6A6A6"/>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9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34" name="Google Shape;134;p9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5" name="Google Shape;135;p9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Google Shape;136;p9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7" name="Google Shape;137;p9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888888"/>
                </a:solidFill>
                <a:latin typeface="Calibri"/>
                <a:ea typeface="Calibri"/>
                <a:cs typeface="Calibri"/>
                <a:sym typeface="Calibri"/>
              </a:defRPr>
            </a:lvl1pPr>
            <a:lvl2pPr indent="0" lvl="1" marL="0" marR="0" rtl="0" algn="r">
              <a:spcBef>
                <a:spcPts val="0"/>
              </a:spcBef>
              <a:spcAft>
                <a:spcPts val="0"/>
              </a:spcAft>
              <a:buNone/>
              <a:defRPr sz="900">
                <a:solidFill>
                  <a:srgbClr val="888888"/>
                </a:solidFill>
                <a:latin typeface="Calibri"/>
                <a:ea typeface="Calibri"/>
                <a:cs typeface="Calibri"/>
                <a:sym typeface="Calibri"/>
              </a:defRPr>
            </a:lvl2pPr>
            <a:lvl3pPr indent="0" lvl="2" marL="0" marR="0" rtl="0" algn="r">
              <a:spcBef>
                <a:spcPts val="0"/>
              </a:spcBef>
              <a:spcAft>
                <a:spcPts val="0"/>
              </a:spcAft>
              <a:buNone/>
              <a:defRPr sz="900">
                <a:solidFill>
                  <a:srgbClr val="888888"/>
                </a:solidFill>
                <a:latin typeface="Calibri"/>
                <a:ea typeface="Calibri"/>
                <a:cs typeface="Calibri"/>
                <a:sym typeface="Calibri"/>
              </a:defRPr>
            </a:lvl3pPr>
            <a:lvl4pPr indent="0" lvl="3" marL="0" marR="0" rtl="0" algn="r">
              <a:spcBef>
                <a:spcPts val="0"/>
              </a:spcBef>
              <a:spcAft>
                <a:spcPts val="0"/>
              </a:spcAft>
              <a:buNone/>
              <a:defRPr sz="900">
                <a:solidFill>
                  <a:srgbClr val="888888"/>
                </a:solidFill>
                <a:latin typeface="Calibri"/>
                <a:ea typeface="Calibri"/>
                <a:cs typeface="Calibri"/>
                <a:sym typeface="Calibri"/>
              </a:defRPr>
            </a:lvl4pPr>
            <a:lvl5pPr indent="0" lvl="4" marL="0" marR="0" rtl="0" algn="r">
              <a:spcBef>
                <a:spcPts val="0"/>
              </a:spcBef>
              <a:spcAft>
                <a:spcPts val="0"/>
              </a:spcAft>
              <a:buNone/>
              <a:defRPr sz="900">
                <a:solidFill>
                  <a:srgbClr val="888888"/>
                </a:solidFill>
                <a:latin typeface="Calibri"/>
                <a:ea typeface="Calibri"/>
                <a:cs typeface="Calibri"/>
                <a:sym typeface="Calibri"/>
              </a:defRPr>
            </a:lvl5pPr>
            <a:lvl6pPr indent="0" lvl="5" marL="0" marR="0" rtl="0" algn="r">
              <a:spcBef>
                <a:spcPts val="0"/>
              </a:spcBef>
              <a:spcAft>
                <a:spcPts val="0"/>
              </a:spcAft>
              <a:buNone/>
              <a:defRPr sz="900">
                <a:solidFill>
                  <a:srgbClr val="888888"/>
                </a:solidFill>
                <a:latin typeface="Calibri"/>
                <a:ea typeface="Calibri"/>
                <a:cs typeface="Calibri"/>
                <a:sym typeface="Calibri"/>
              </a:defRPr>
            </a:lvl6pPr>
            <a:lvl7pPr indent="0" lvl="6" marL="0" marR="0" rtl="0" algn="r">
              <a:spcBef>
                <a:spcPts val="0"/>
              </a:spcBef>
              <a:spcAft>
                <a:spcPts val="0"/>
              </a:spcAft>
              <a:buNone/>
              <a:defRPr sz="900">
                <a:solidFill>
                  <a:srgbClr val="888888"/>
                </a:solidFill>
                <a:latin typeface="Calibri"/>
                <a:ea typeface="Calibri"/>
                <a:cs typeface="Calibri"/>
                <a:sym typeface="Calibri"/>
              </a:defRPr>
            </a:lvl7pPr>
            <a:lvl8pPr indent="0" lvl="7" marL="0" marR="0" rtl="0" algn="r">
              <a:spcBef>
                <a:spcPts val="0"/>
              </a:spcBef>
              <a:spcAft>
                <a:spcPts val="0"/>
              </a:spcAft>
              <a:buNone/>
              <a:defRPr sz="900">
                <a:solidFill>
                  <a:srgbClr val="888888"/>
                </a:solidFill>
                <a:latin typeface="Calibri"/>
                <a:ea typeface="Calibri"/>
                <a:cs typeface="Calibri"/>
                <a:sym typeface="Calibri"/>
              </a:defRPr>
            </a:lvl8pPr>
            <a:lvl9pPr indent="0" lvl="8" marL="0" marR="0" rtl="0" algn="r">
              <a:spcBef>
                <a:spcPts val="0"/>
              </a:spcBef>
              <a:spcAft>
                <a:spcPts val="0"/>
              </a:spcAft>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0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1" i="0" sz="30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1" i="0" sz="30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1" i="0" sz="30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1" i="0" sz="30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1" i="0" sz="30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1" i="0" sz="30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1" i="0" sz="30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1" i="0" sz="3000" u="none" cap="none" strike="noStrike">
                <a:solidFill>
                  <a:schemeClr val="dk2"/>
                </a:solidFill>
                <a:latin typeface="Times New Roman"/>
                <a:ea typeface="Times New Roman"/>
                <a:cs typeface="Times New Roman"/>
                <a:sym typeface="Times New Roman"/>
              </a:defRPr>
            </a:lvl9pPr>
          </a:lstStyle>
          <a:p/>
        </p:txBody>
      </p:sp>
      <p:sp>
        <p:nvSpPr>
          <p:cNvPr id="209" name="Google Shape;209;p10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1pPr>
            <a:lvl2pPr indent="-323850" lvl="1" marL="9144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imes New Roman"/>
                <a:ea typeface="Times New Roman"/>
                <a:cs typeface="Times New Roman"/>
                <a:sym typeface="Times New Roman"/>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imes New Roman"/>
                <a:ea typeface="Times New Roman"/>
                <a:cs typeface="Times New Roman"/>
                <a:sym typeface="Times New Roman"/>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imes New Roman"/>
                <a:ea typeface="Times New Roman"/>
                <a:cs typeface="Times New Roman"/>
                <a:sym typeface="Times New Roman"/>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Times New Roman"/>
                <a:ea typeface="Times New Roman"/>
                <a:cs typeface="Times New Roman"/>
                <a:sym typeface="Times New Roman"/>
              </a:defRPr>
            </a:lvl9pPr>
          </a:lstStyle>
          <a:p/>
        </p:txBody>
      </p:sp>
      <p:sp>
        <p:nvSpPr>
          <p:cNvPr id="210" name="Google Shape;210;p103"/>
          <p:cNvSpPr txBox="1"/>
          <p:nvPr>
            <p:ph idx="12" type="sldNum"/>
          </p:nvPr>
        </p:nvSpPr>
        <p:spPr>
          <a:xfrm>
            <a:off x="7239000" y="6553200"/>
            <a:ext cx="1905000" cy="3048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75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75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75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75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75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75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75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75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75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7.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0.png"/><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0.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20.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0.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Text Analytics – Extra Case Study and Notes</a:t>
            </a:r>
            <a:endParaRPr/>
          </a:p>
        </p:txBody>
      </p:sp>
      <p:sp>
        <p:nvSpPr>
          <p:cNvPr id="268" name="Google Shape;268;p1"/>
          <p:cNvSpPr txBox="1"/>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marR="508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Module 4      Data  Analytics  and   Visualization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0"/>
          <p:cNvSpPr txBox="1"/>
          <p:nvPr>
            <p:ph type="title"/>
          </p:nvPr>
        </p:nvSpPr>
        <p:spPr>
          <a:xfrm>
            <a:off x="448965" y="578507"/>
            <a:ext cx="8246070" cy="814428"/>
          </a:xfrm>
          <a:prstGeom prst="rect">
            <a:avLst/>
          </a:prstGeom>
          <a:noFill/>
          <a:ln>
            <a:noFill/>
          </a:ln>
        </p:spPr>
        <p:txBody>
          <a:bodyPr anchorCtr="0" anchor="ctr" bIns="0" lIns="0" spcFirstLastPara="1" rIns="0" wrap="square" tIns="12050">
            <a:spAutoFit/>
          </a:bodyPr>
          <a:lstStyle/>
          <a:p>
            <a:pPr indent="-1437640" lvl="0" marL="1449705" marR="5080" rtl="0" algn="l">
              <a:lnSpc>
                <a:spcPct val="100000"/>
              </a:lnSpc>
              <a:spcBef>
                <a:spcPts val="0"/>
              </a:spcBef>
              <a:spcAft>
                <a:spcPts val="0"/>
              </a:spcAft>
              <a:buNone/>
            </a:pPr>
            <a:r>
              <a:rPr lang="en-US" sz="4000"/>
              <a:t>Development of Enabling  Technology</a:t>
            </a:r>
            <a:endParaRPr sz="4000"/>
          </a:p>
        </p:txBody>
      </p:sp>
      <p:sp>
        <p:nvSpPr>
          <p:cNvPr id="329" name="Google Shape;329;p10"/>
          <p:cNvSpPr txBox="1"/>
          <p:nvPr>
            <p:ph idx="1" type="body"/>
          </p:nvPr>
        </p:nvSpPr>
        <p:spPr>
          <a:xfrm>
            <a:off x="448966" y="1800148"/>
            <a:ext cx="8246070" cy="4682951"/>
          </a:xfrm>
          <a:prstGeom prst="rect">
            <a:avLst/>
          </a:prstGeom>
          <a:noFill/>
          <a:ln>
            <a:noFill/>
          </a:ln>
        </p:spPr>
        <p:txBody>
          <a:bodyPr anchorCtr="0" anchor="t" bIns="45700" lIns="91425" spcFirstLastPara="1" rIns="91425" wrap="square" tIns="45700">
            <a:noAutofit/>
          </a:bodyPr>
          <a:lstStyle/>
          <a:p>
            <a:pPr indent="-342900" lvl="0" marL="355600" marR="785495" rtl="0" algn="l">
              <a:lnSpc>
                <a:spcPct val="108124"/>
              </a:lnSpc>
              <a:spcBef>
                <a:spcPts val="0"/>
              </a:spcBef>
              <a:spcAft>
                <a:spcPts val="0"/>
              </a:spcAft>
              <a:buClr>
                <a:srgbClr val="1D1B10"/>
              </a:buClr>
              <a:buSzPts val="3200"/>
              <a:buFont typeface="Arial"/>
              <a:buChar char="•"/>
            </a:pPr>
            <a:r>
              <a:rPr lang="en-US" sz="3200">
                <a:latin typeface="Calibri"/>
                <a:ea typeface="Calibri"/>
                <a:cs typeface="Calibri"/>
                <a:sym typeface="Calibri"/>
              </a:rPr>
              <a:t>Reduction of Dimensionality and Feature  Selection.</a:t>
            </a:r>
            <a:endParaRPr sz="3200">
              <a:latin typeface="Calibri"/>
              <a:ea typeface="Calibri"/>
              <a:cs typeface="Calibri"/>
              <a:sym typeface="Calibri"/>
            </a:endParaRPr>
          </a:p>
          <a:p>
            <a:pPr indent="-287019" lvl="1" marL="756285" marR="5080" rtl="0" algn="l">
              <a:lnSpc>
                <a:spcPct val="108214"/>
              </a:lnSpc>
              <a:spcBef>
                <a:spcPts val="670"/>
              </a:spcBef>
              <a:spcAft>
                <a:spcPts val="0"/>
              </a:spcAft>
              <a:buClr>
                <a:srgbClr val="1D1B10"/>
              </a:buClr>
              <a:buSzPts val="2800"/>
              <a:buFont typeface="Arial"/>
              <a:buChar char="–"/>
            </a:pPr>
            <a:r>
              <a:rPr lang="en-US" sz="2800">
                <a:latin typeface="Calibri"/>
                <a:ea typeface="Calibri"/>
                <a:cs typeface="Calibri"/>
                <a:sym typeface="Calibri"/>
              </a:rPr>
              <a:t>Processing text is a high-dimensional problem,  even in applications where grammatical structure  is ignored.</a:t>
            </a:r>
            <a:endParaRPr sz="2800">
              <a:latin typeface="Calibri"/>
              <a:ea typeface="Calibri"/>
              <a:cs typeface="Calibri"/>
              <a:sym typeface="Calibri"/>
            </a:endParaRPr>
          </a:p>
          <a:p>
            <a:pPr indent="-287019" lvl="1" marL="756285" marR="59055" rtl="0" algn="l">
              <a:lnSpc>
                <a:spcPct val="108214"/>
              </a:lnSpc>
              <a:spcBef>
                <a:spcPts val="655"/>
              </a:spcBef>
              <a:spcAft>
                <a:spcPts val="0"/>
              </a:spcAft>
              <a:buClr>
                <a:srgbClr val="1D1B10"/>
              </a:buClr>
              <a:buSzPts val="2800"/>
              <a:buFont typeface="Arial"/>
              <a:buChar char="–"/>
            </a:pPr>
            <a:r>
              <a:rPr lang="en-US" sz="2800">
                <a:latin typeface="Calibri"/>
                <a:ea typeface="Calibri"/>
                <a:cs typeface="Calibri"/>
                <a:sym typeface="Calibri"/>
              </a:rPr>
              <a:t>Computational developments have improved the  scalability of text mining applications.</a:t>
            </a:r>
            <a:endParaRPr sz="2800">
              <a:latin typeface="Calibri"/>
              <a:ea typeface="Calibri"/>
              <a:cs typeface="Calibri"/>
              <a:sym typeface="Calibri"/>
            </a:endParaRPr>
          </a:p>
          <a:p>
            <a:pPr indent="-228600" lvl="2" marL="1155065" marR="852169" rtl="0" algn="l">
              <a:lnSpc>
                <a:spcPct val="107916"/>
              </a:lnSpc>
              <a:spcBef>
                <a:spcPts val="590"/>
              </a:spcBef>
              <a:spcAft>
                <a:spcPts val="0"/>
              </a:spcAft>
              <a:buClr>
                <a:srgbClr val="1D1B10"/>
              </a:buClr>
              <a:buSzPts val="2400"/>
              <a:buFont typeface="Arial"/>
              <a:buChar char="•"/>
            </a:pPr>
            <a:r>
              <a:rPr lang="en-US" sz="2400">
                <a:latin typeface="Calibri"/>
                <a:ea typeface="Calibri"/>
                <a:cs typeface="Calibri"/>
                <a:sym typeface="Calibri"/>
              </a:rPr>
              <a:t>Sparse matrix methods have improved memory  requirements and sped up computations.</a:t>
            </a:r>
            <a:endParaRPr sz="2400">
              <a:latin typeface="Calibri"/>
              <a:ea typeface="Calibri"/>
              <a:cs typeface="Calibri"/>
              <a:sym typeface="Calibri"/>
            </a:endParaRPr>
          </a:p>
          <a:p>
            <a:pPr indent="-228600" lvl="2" marL="1155065" marR="76200" rtl="0" algn="l">
              <a:lnSpc>
                <a:spcPct val="107916"/>
              </a:lnSpc>
              <a:spcBef>
                <a:spcPts val="580"/>
              </a:spcBef>
              <a:spcAft>
                <a:spcPts val="0"/>
              </a:spcAft>
              <a:buClr>
                <a:srgbClr val="1D1B10"/>
              </a:buClr>
              <a:buSzPts val="2400"/>
              <a:buFont typeface="Arial"/>
              <a:buChar char="•"/>
            </a:pPr>
            <a:r>
              <a:rPr lang="en-US" sz="2400">
                <a:latin typeface="Calibri"/>
                <a:ea typeface="Calibri"/>
                <a:cs typeface="Calibri"/>
                <a:sym typeface="Calibri"/>
              </a:rPr>
              <a:t>The singular value decomposition has been extremely  useful for reducing the dimensionality of problems.</a:t>
            </a:r>
            <a:endParaRPr sz="2400">
              <a:latin typeface="Calibri"/>
              <a:ea typeface="Calibri"/>
              <a:cs typeface="Calibri"/>
              <a:sym typeface="Calibri"/>
            </a:endParaRPr>
          </a:p>
          <a:p>
            <a:pPr indent="-123825" lvl="0" marL="257175" rtl="0" algn="l">
              <a:spcBef>
                <a:spcPts val="420"/>
              </a:spcBef>
              <a:spcAft>
                <a:spcPts val="0"/>
              </a:spcAft>
              <a:buClr>
                <a:srgbClr val="1D1B10"/>
              </a:buClr>
              <a:buSzPts val="21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1"/>
          <p:cNvSpPr txBox="1"/>
          <p:nvPr>
            <p:ph type="title"/>
          </p:nvPr>
        </p:nvSpPr>
        <p:spPr>
          <a:xfrm>
            <a:off x="448965" y="578507"/>
            <a:ext cx="8246070" cy="814428"/>
          </a:xfrm>
          <a:prstGeom prst="rect">
            <a:avLst/>
          </a:prstGeom>
          <a:noFill/>
          <a:ln>
            <a:noFill/>
          </a:ln>
        </p:spPr>
        <p:txBody>
          <a:bodyPr anchorCtr="0" anchor="ctr" bIns="0" lIns="0" spcFirstLastPara="1" rIns="0" wrap="square" tIns="12050">
            <a:spAutoFit/>
          </a:bodyPr>
          <a:lstStyle/>
          <a:p>
            <a:pPr indent="-2153285" lvl="0" marL="4549140" marR="5080" rtl="0" algn="l">
              <a:lnSpc>
                <a:spcPct val="100000"/>
              </a:lnSpc>
              <a:spcBef>
                <a:spcPts val="0"/>
              </a:spcBef>
              <a:spcAft>
                <a:spcPts val="0"/>
              </a:spcAft>
              <a:buNone/>
            </a:pPr>
            <a:r>
              <a:rPr lang="en-US" sz="4000"/>
              <a:t>Seven Practice Areas of Text  Mining</a:t>
            </a:r>
            <a:endParaRPr sz="4000"/>
          </a:p>
        </p:txBody>
      </p:sp>
      <p:sp>
        <p:nvSpPr>
          <p:cNvPr id="335" name="Google Shape;335;p11"/>
          <p:cNvSpPr txBox="1"/>
          <p:nvPr/>
        </p:nvSpPr>
        <p:spPr>
          <a:xfrm>
            <a:off x="535940" y="1510385"/>
            <a:ext cx="6532880" cy="4122420"/>
          </a:xfrm>
          <a:prstGeom prst="rect">
            <a:avLst/>
          </a:prstGeom>
          <a:noFill/>
          <a:ln>
            <a:noFill/>
          </a:ln>
        </p:spPr>
        <p:txBody>
          <a:bodyPr anchorCtr="0" anchor="t" bIns="0" lIns="0" spcFirstLastPara="1" rIns="0" wrap="square" tIns="109850">
            <a:spAutoFit/>
          </a:bodyPr>
          <a:lstStyle/>
          <a:p>
            <a:pPr indent="-515619" lvl="0" marL="527685" marR="0" rtl="0" algn="l">
              <a:lnSpc>
                <a:spcPct val="100000"/>
              </a:lnSpc>
              <a:spcBef>
                <a:spcPts val="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Search and information retrieval (IR)</a:t>
            </a:r>
            <a:endParaRPr b="0" i="0" sz="3200" u="none" cap="none" strike="noStrike">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Document clustering</a:t>
            </a:r>
            <a:endParaRPr b="0" i="0" sz="3200" u="none" cap="none" strike="noStrike">
              <a:solidFill>
                <a:schemeClr val="dk1"/>
              </a:solidFill>
              <a:latin typeface="Calibri"/>
              <a:ea typeface="Calibri"/>
              <a:cs typeface="Calibri"/>
              <a:sym typeface="Calibri"/>
            </a:endParaRPr>
          </a:p>
          <a:p>
            <a:pPr indent="-515619" lvl="0" marL="527685" marR="0" rtl="0" algn="l">
              <a:lnSpc>
                <a:spcPct val="100000"/>
              </a:lnSpc>
              <a:spcBef>
                <a:spcPts val="765"/>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Document classification</a:t>
            </a:r>
            <a:endParaRPr b="0" i="0" sz="3200" u="none" cap="none" strike="noStrike">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Web mining</a:t>
            </a:r>
            <a:endParaRPr b="0" i="0" sz="3200" u="none" cap="none" strike="noStrike">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Information extraction (IE)</a:t>
            </a:r>
            <a:endParaRPr b="0" i="0" sz="3200" u="none" cap="none" strike="noStrike">
              <a:solidFill>
                <a:schemeClr val="dk1"/>
              </a:solidFill>
              <a:latin typeface="Calibri"/>
              <a:ea typeface="Calibri"/>
              <a:cs typeface="Calibri"/>
              <a:sym typeface="Calibri"/>
            </a:endParaRPr>
          </a:p>
          <a:p>
            <a:pPr indent="-515619" lvl="0" marL="527685" marR="0" rtl="0" algn="l">
              <a:lnSpc>
                <a:spcPct val="100000"/>
              </a:lnSpc>
              <a:spcBef>
                <a:spcPts val="765"/>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Natural language processing</a:t>
            </a:r>
            <a:endParaRPr b="0" i="0" sz="3200" u="none" cap="none" strike="noStrike">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Concept extraction</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2"/>
          <p:cNvSpPr txBox="1"/>
          <p:nvPr>
            <p:ph type="title"/>
          </p:nvPr>
        </p:nvSpPr>
        <p:spPr>
          <a:xfrm>
            <a:off x="2697086" y="148325"/>
            <a:ext cx="541845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Problems TM Can Address</a:t>
            </a:r>
            <a:endParaRPr sz="4000"/>
          </a:p>
        </p:txBody>
      </p:sp>
      <p:sp>
        <p:nvSpPr>
          <p:cNvPr id="341" name="Google Shape;341;p12"/>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342" name="Google Shape;342;p12"/>
          <p:cNvSpPr txBox="1"/>
          <p:nvPr/>
        </p:nvSpPr>
        <p:spPr>
          <a:xfrm>
            <a:off x="685800" y="1380909"/>
            <a:ext cx="7576185" cy="5328766"/>
          </a:xfrm>
          <a:prstGeom prst="rect">
            <a:avLst/>
          </a:prstGeom>
          <a:solidFill>
            <a:srgbClr val="F2DADA"/>
          </a:solidFill>
          <a:ln>
            <a:noFill/>
          </a:ln>
        </p:spPr>
        <p:txBody>
          <a:bodyPr anchorCtr="0" anchor="t" bIns="0" lIns="0" spcFirstLastPara="1" rIns="0" wrap="square" tIns="74275">
            <a:spAutoFit/>
          </a:bodyPr>
          <a:lstStyle/>
          <a:p>
            <a:pPr indent="-342900" lvl="0" marL="355600" marR="8890" rtl="0" algn="l">
              <a:lnSpc>
                <a:spcPct val="8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Predicting the probability an insurance claim is fraudulent based on the text  in the claim</a:t>
            </a:r>
            <a:endParaRPr b="0" i="0" sz="2000" u="none" cap="none" strike="noStrike">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Filtering spam</a:t>
            </a:r>
            <a:endParaRPr/>
          </a:p>
          <a:p>
            <a:pPr indent="-342900" lvl="0" marL="355600" marR="95885" rtl="0" algn="l">
              <a:lnSpc>
                <a:spcPct val="80000"/>
              </a:lnSpc>
              <a:spcBef>
                <a:spcPts val="48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Producing a list of documents (e.g. emails, error reports) that are most  similar to one of interest. Might be useful in an audit, or if you work for the  NSA</a:t>
            </a:r>
            <a:endParaRPr b="0" i="0" sz="2000" u="none" cap="none" strike="noStrike">
              <a:solidFill>
                <a:schemeClr val="dk1"/>
              </a:solidFill>
              <a:latin typeface="Calibri"/>
              <a:ea typeface="Calibri"/>
              <a:cs typeface="Calibri"/>
              <a:sym typeface="Calibri"/>
            </a:endParaRPr>
          </a:p>
          <a:p>
            <a:pPr indent="-342900" lvl="0" marL="355600" marR="5080" rtl="0" algn="l">
              <a:lnSpc>
                <a:spcPct val="80000"/>
              </a:lnSpc>
              <a:spcBef>
                <a:spcPts val="48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Obtaining a fast, yet representative, summary of the topics in a collection of  documents</a:t>
            </a:r>
            <a:endParaRPr b="0" i="0" sz="2000" u="none" cap="none" strike="noStrike">
              <a:solidFill>
                <a:schemeClr val="dk1"/>
              </a:solidFill>
              <a:latin typeface="Calibri"/>
              <a:ea typeface="Calibri"/>
              <a:cs typeface="Calibri"/>
              <a:sym typeface="Calibri"/>
            </a:endParaRPr>
          </a:p>
          <a:p>
            <a:pPr indent="-342900" lvl="0" marL="355600" marR="86360" rtl="0" algn="l">
              <a:lnSpc>
                <a:spcPct val="80000"/>
              </a:lnSpc>
              <a:spcBef>
                <a:spcPts val="48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Finding which types of aviation accidents are most strongly associated with  the presence of fatalities</a:t>
            </a:r>
            <a:endParaRPr b="0" i="0" sz="2000" u="none" cap="none" strike="noStrike">
              <a:solidFill>
                <a:schemeClr val="dk1"/>
              </a:solidFill>
              <a:latin typeface="Calibri"/>
              <a:ea typeface="Calibri"/>
              <a:cs typeface="Calibri"/>
              <a:sym typeface="Calibri"/>
            </a:endParaRPr>
          </a:p>
          <a:p>
            <a:pPr indent="-342900" lvl="0" marL="355600" marR="81915" rtl="0" algn="l">
              <a:lnSpc>
                <a:spcPct val="80000"/>
              </a:lnSpc>
              <a:spcBef>
                <a:spcPts val="48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Putting out-of-spec incident reports from process engineers to use (instead  of not using them at all)</a:t>
            </a:r>
            <a:endParaRPr b="0" i="0" sz="2000" u="none" cap="none" strike="noStrike">
              <a:solidFill>
                <a:schemeClr val="dk1"/>
              </a:solidFill>
              <a:latin typeface="Calibri"/>
              <a:ea typeface="Calibri"/>
              <a:cs typeface="Calibri"/>
              <a:sym typeface="Calibri"/>
            </a:endParaRPr>
          </a:p>
          <a:p>
            <a:pPr indent="-342900" lvl="0" marL="355600" marR="168910" rtl="0" algn="l">
              <a:lnSpc>
                <a:spcPct val="80000"/>
              </a:lnSpc>
              <a:spcBef>
                <a:spcPts val="48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Evaluating customer sentiment about new product releases (Twitter, focus  groups, complaints, etc.)</a:t>
            </a:r>
            <a:endParaRPr b="0" i="0" sz="2000" u="none" cap="none" strike="noStrike">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Determining authorship</a:t>
            </a:r>
            <a:endParaRPr b="0" i="0" sz="2000" u="none" cap="none" strike="noStrike">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Sentiment analysis</a:t>
            </a:r>
            <a:endParaRPr b="0" i="0" sz="2000" u="none" cap="none" strike="noStrike">
              <a:solidFill>
                <a:schemeClr val="dk1"/>
              </a:solidFill>
              <a:latin typeface="Calibri"/>
              <a:ea typeface="Calibri"/>
              <a:cs typeface="Calibri"/>
              <a:sym typeface="Calibri"/>
            </a:endParaRPr>
          </a:p>
          <a:p>
            <a:pPr indent="-342900" lvl="0" marL="355600" marR="459740" rtl="0" algn="l">
              <a:lnSpc>
                <a:spcPct val="80000"/>
              </a:lnSpc>
              <a:spcBef>
                <a:spcPts val="48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Trend analysis: what are the most common themes in the abstracts at a  major statistics conference this year? What were they in 2003?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3"/>
          <p:cNvSpPr txBox="1"/>
          <p:nvPr>
            <p:ph type="title"/>
          </p:nvPr>
        </p:nvSpPr>
        <p:spPr>
          <a:xfrm>
            <a:off x="448965" y="578507"/>
            <a:ext cx="8246070" cy="814428"/>
          </a:xfrm>
          <a:prstGeom prst="rect">
            <a:avLst/>
          </a:prstGeom>
          <a:noFill/>
          <a:ln>
            <a:noFill/>
          </a:ln>
        </p:spPr>
        <p:txBody>
          <a:bodyPr anchorCtr="0" anchor="ctr" bIns="0" lIns="0" spcFirstLastPara="1" rIns="0" wrap="square" tIns="12700">
            <a:spAutoFit/>
          </a:bodyPr>
          <a:lstStyle/>
          <a:p>
            <a:pPr indent="-1873250" lvl="0" marL="3968750" marR="5080" rtl="0" algn="l">
              <a:lnSpc>
                <a:spcPct val="100000"/>
              </a:lnSpc>
              <a:spcBef>
                <a:spcPts val="0"/>
              </a:spcBef>
              <a:spcAft>
                <a:spcPts val="0"/>
              </a:spcAft>
              <a:buNone/>
            </a:pPr>
            <a:r>
              <a:rPr lang="en-US"/>
              <a:t>Text Mining Example – Inspection  Observations</a:t>
            </a:r>
            <a:endParaRPr/>
          </a:p>
        </p:txBody>
      </p:sp>
      <p:sp>
        <p:nvSpPr>
          <p:cNvPr id="348" name="Google Shape;348;p13"/>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349" name="Google Shape;349;p13"/>
          <p:cNvSpPr txBox="1"/>
          <p:nvPr/>
        </p:nvSpPr>
        <p:spPr>
          <a:xfrm>
            <a:off x="535940" y="2252535"/>
            <a:ext cx="7538720" cy="324421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Data: Inspection observations from fda.gov.</a:t>
            </a:r>
            <a:endParaRPr b="0" i="0" sz="3200" u="none" cap="none" strike="noStrike">
              <a:solidFill>
                <a:schemeClr val="dk1"/>
              </a:solidFill>
              <a:latin typeface="Calibri"/>
              <a:ea typeface="Calibri"/>
              <a:cs typeface="Calibri"/>
              <a:sym typeface="Calibri"/>
            </a:endParaRPr>
          </a:p>
          <a:p>
            <a:pPr indent="-342900" lvl="0" marL="355600" marR="256540" rtl="0" algn="l">
              <a:lnSpc>
                <a:spcPct val="100000"/>
              </a:lnSpc>
              <a:spcBef>
                <a:spcPts val="77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Objective: Determine the most frequent  themes in inspection observations for a  particular industry (medical device, drugs,  biologics).</a:t>
            </a:r>
            <a:endParaRPr b="0" i="0" sz="3200" u="none" cap="none" strike="noStrike">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Software used: SAS/JMP script with R.</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4"/>
          <p:cNvSpPr txBox="1"/>
          <p:nvPr>
            <p:ph type="title"/>
          </p:nvPr>
        </p:nvSpPr>
        <p:spPr>
          <a:xfrm>
            <a:off x="3923938" y="148325"/>
            <a:ext cx="2966720"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NTSB Example</a:t>
            </a:r>
            <a:endParaRPr sz="4000"/>
          </a:p>
        </p:txBody>
      </p:sp>
      <p:sp>
        <p:nvSpPr>
          <p:cNvPr id="355" name="Google Shape;355;p14"/>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356" name="Google Shape;356;p14"/>
          <p:cNvSpPr txBox="1"/>
          <p:nvPr/>
        </p:nvSpPr>
        <p:spPr>
          <a:xfrm>
            <a:off x="615316" y="2098675"/>
            <a:ext cx="7995284" cy="4225925"/>
          </a:xfrm>
          <a:prstGeom prst="rect">
            <a:avLst/>
          </a:prstGeom>
          <a:noFill/>
          <a:ln>
            <a:noFill/>
          </a:ln>
        </p:spPr>
        <p:txBody>
          <a:bodyPr anchorCtr="0" anchor="t" bIns="0" lIns="0" spcFirstLastPara="1" rIns="0" wrap="square" tIns="13325">
            <a:spAutoFit/>
          </a:bodyPr>
          <a:lstStyle/>
          <a:p>
            <a:pPr indent="-342900" lvl="0" marL="355600" marR="41529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 this section, we will occasionally use data  from a collection of National Transportation  Safety Board aviation accident reports to  illustrate a concept</a:t>
            </a:r>
            <a:endParaRPr b="0" i="0" sz="3200" u="none" cap="none" strike="noStrike">
              <a:solidFill>
                <a:schemeClr val="dk1"/>
              </a:solidFill>
              <a:latin typeface="Calibri"/>
              <a:ea typeface="Calibri"/>
              <a:cs typeface="Calibri"/>
              <a:sym typeface="Calibri"/>
            </a:endParaRPr>
          </a:p>
          <a:p>
            <a:pPr indent="-342900" lvl="0" marL="355600" marR="5080" rtl="0" algn="l">
              <a:lnSpc>
                <a:spcPct val="100000"/>
              </a:lnSpc>
              <a:spcBef>
                <a:spcPts val="765"/>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documents in this corpus consists of short  descriptions of the cause of each accident.</a:t>
            </a:r>
            <a:endParaRPr b="0" i="0" sz="3200" u="none" cap="none" strike="noStrike">
              <a:solidFill>
                <a:schemeClr val="dk1"/>
              </a:solidFill>
              <a:latin typeface="Calibri"/>
              <a:ea typeface="Calibri"/>
              <a:cs typeface="Calibri"/>
              <a:sym typeface="Calibri"/>
            </a:endParaRPr>
          </a:p>
          <a:p>
            <a:pPr indent="-342900" lvl="0" marL="354965" marR="846455" rtl="0" algn="just">
              <a:lnSpc>
                <a:spcPct val="100000"/>
              </a:lnSpc>
              <a:spcBef>
                <a:spcPts val="62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data are available from Weiss, S., et al. (2009) </a:t>
            </a:r>
            <a:r>
              <a:rPr b="0" i="1" lang="en-US" sz="2400" u="none" cap="none" strike="noStrike">
                <a:solidFill>
                  <a:schemeClr val="dk1"/>
                </a:solidFill>
                <a:latin typeface="Calibri"/>
                <a:ea typeface="Calibri"/>
                <a:cs typeface="Calibri"/>
                <a:sym typeface="Calibri"/>
              </a:rPr>
              <a:t>Text  Mining: Predictive Methods for Analyzing Unstructured  Information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5"/>
          <p:cNvSpPr txBox="1"/>
          <p:nvPr>
            <p:ph type="title"/>
          </p:nvPr>
        </p:nvSpPr>
        <p:spPr>
          <a:xfrm>
            <a:off x="448965" y="578507"/>
            <a:ext cx="8246070" cy="814428"/>
          </a:xfrm>
          <a:prstGeom prst="rect">
            <a:avLst/>
          </a:prstGeom>
          <a:noFill/>
          <a:ln>
            <a:noFill/>
          </a:ln>
        </p:spPr>
        <p:txBody>
          <a:bodyPr anchorCtr="0" anchor="ctr" bIns="0" lIns="0" spcFirstLastPara="1" rIns="0" wrap="square" tIns="12700">
            <a:spAutoFit/>
          </a:bodyPr>
          <a:lstStyle/>
          <a:p>
            <a:pPr indent="-1779905" lvl="0" marL="3614420" marR="5080" rtl="0" algn="l">
              <a:lnSpc>
                <a:spcPct val="100000"/>
              </a:lnSpc>
              <a:spcBef>
                <a:spcPts val="0"/>
              </a:spcBef>
              <a:spcAft>
                <a:spcPts val="0"/>
              </a:spcAft>
              <a:buNone/>
            </a:pPr>
            <a:r>
              <a:rPr lang="en-US"/>
              <a:t>Text Mining Example – NTSB Aircraft  Accident Reports</a:t>
            </a:r>
            <a:endParaRPr/>
          </a:p>
        </p:txBody>
      </p:sp>
      <p:sp>
        <p:nvSpPr>
          <p:cNvPr id="362" name="Google Shape;362;p15"/>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363" name="Google Shape;363;p15"/>
          <p:cNvSpPr txBox="1"/>
          <p:nvPr/>
        </p:nvSpPr>
        <p:spPr>
          <a:xfrm>
            <a:off x="448965" y="2665593"/>
            <a:ext cx="8065770" cy="226885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Data: NTSB Aircraft Accident Reports.</a:t>
            </a:r>
            <a:endParaRPr b="0" i="0" sz="3200" u="none" cap="none" strike="noStrike">
              <a:solidFill>
                <a:schemeClr val="dk1"/>
              </a:solidFill>
              <a:latin typeface="Calibri"/>
              <a:ea typeface="Calibri"/>
              <a:cs typeface="Calibri"/>
              <a:sym typeface="Calibri"/>
            </a:endParaRPr>
          </a:p>
          <a:p>
            <a:pPr indent="-342900" lvl="0" marL="355600" marR="5080" rtl="0" algn="l">
              <a:lnSpc>
                <a:spcPct val="100000"/>
              </a:lnSpc>
              <a:spcBef>
                <a:spcPts val="77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Objective: Determine what factors contributed  to fatal accidents.</a:t>
            </a:r>
            <a:endParaRPr b="0" i="0" sz="3200" u="none" cap="none" strike="noStrike">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Software used: SAS/JMP script with R.</a:t>
            </a:r>
            <a:endParaRPr b="0" i="0" sz="3200" u="none" cap="none" strike="noStrike">
              <a:solidFill>
                <a:schemeClr val="dk1"/>
              </a:solidFill>
              <a:latin typeface="Calibri"/>
              <a:ea typeface="Calibri"/>
              <a:cs typeface="Calibri"/>
              <a:sym typeface="Calibri"/>
            </a:endParaRPr>
          </a:p>
        </p:txBody>
      </p:sp>
      <p:sp>
        <p:nvSpPr>
          <p:cNvPr id="364" name="Google Shape;364;p15"/>
          <p:cNvSpPr txBox="1"/>
          <p:nvPr/>
        </p:nvSpPr>
        <p:spPr>
          <a:xfrm>
            <a:off x="535940" y="6232507"/>
            <a:ext cx="6057900" cy="2235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1300" u="none" cap="none" strike="noStrike">
                <a:solidFill>
                  <a:schemeClr val="dk1"/>
                </a:solidFill>
                <a:latin typeface="Calibri"/>
                <a:ea typeface="Calibri"/>
                <a:cs typeface="Calibri"/>
                <a:sym typeface="Calibri"/>
              </a:rPr>
              <a:t>Gary Miner, </a:t>
            </a:r>
            <a:r>
              <a:rPr b="0" i="1" lang="en-US" sz="1300" u="none" cap="none" strike="noStrike">
                <a:solidFill>
                  <a:schemeClr val="dk1"/>
                </a:solidFill>
                <a:latin typeface="Calibri"/>
                <a:ea typeface="Calibri"/>
                <a:cs typeface="Calibri"/>
                <a:sym typeface="Calibri"/>
              </a:rPr>
              <a:t>et al. Statistical Analysis and Data Mining. </a:t>
            </a:r>
            <a:r>
              <a:rPr b="0" i="0" lang="en-US" sz="1300" u="none" cap="none" strike="noStrike">
                <a:solidFill>
                  <a:schemeClr val="dk1"/>
                </a:solidFill>
                <a:latin typeface="Calibri"/>
                <a:ea typeface="Calibri"/>
                <a:cs typeface="Calibri"/>
                <a:sym typeface="Calibri"/>
              </a:rPr>
              <a:t>Academic Press: Amsterdam, 2009.</a:t>
            </a:r>
            <a:endParaRPr b="0" i="0" sz="13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6"/>
          <p:cNvSpPr txBox="1"/>
          <p:nvPr>
            <p:ph type="title"/>
          </p:nvPr>
        </p:nvSpPr>
        <p:spPr>
          <a:xfrm>
            <a:off x="2806667" y="227403"/>
            <a:ext cx="3526154"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String Processing</a:t>
            </a:r>
            <a:endParaRPr sz="4000"/>
          </a:p>
        </p:txBody>
      </p:sp>
      <p:sp>
        <p:nvSpPr>
          <p:cNvPr id="370" name="Google Shape;370;p16"/>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aphicFrame>
        <p:nvGraphicFramePr>
          <p:cNvPr id="371" name="Google Shape;371;p16"/>
          <p:cNvGraphicFramePr/>
          <p:nvPr/>
        </p:nvGraphicFramePr>
        <p:xfrm>
          <a:off x="374650" y="1212850"/>
          <a:ext cx="3000000" cy="3000000"/>
        </p:xfrm>
        <a:graphic>
          <a:graphicData uri="http://schemas.openxmlformats.org/drawingml/2006/table">
            <a:tbl>
              <a:tblPr bandRow="1" firstRow="1">
                <a:noFill/>
                <a:tableStyleId>{26693A2C-EBF6-4839-BE40-C137C9288437}</a:tableStyleId>
              </a:tblPr>
              <a:tblGrid>
                <a:gridCol w="8229600"/>
              </a:tblGrid>
              <a:tr h="518150">
                <a:tc>
                  <a:txBody>
                    <a:bodyPr/>
                    <a:lstStyle/>
                    <a:p>
                      <a:pPr indent="0" lvl="0" marL="0" marR="0" rtl="0" algn="ctr">
                        <a:lnSpc>
                          <a:spcPct val="100000"/>
                        </a:lnSpc>
                        <a:spcBef>
                          <a:spcPts val="0"/>
                        </a:spcBef>
                        <a:spcAft>
                          <a:spcPts val="0"/>
                        </a:spcAft>
                        <a:buNone/>
                      </a:pPr>
                      <a:r>
                        <a:rPr b="1" lang="en-US" sz="2800" u="none" cap="none" strike="noStrike">
                          <a:solidFill>
                            <a:srgbClr val="FFFFFF"/>
                          </a:solidFill>
                          <a:latin typeface="Calibri"/>
                          <a:ea typeface="Calibri"/>
                          <a:cs typeface="Calibri"/>
                          <a:sym typeface="Calibri"/>
                        </a:rPr>
                        <a:t>Car Accidents</a:t>
                      </a:r>
                      <a:endParaRPr sz="2800" u="none" cap="none" strike="noStrike">
                        <a:latin typeface="Calibri"/>
                        <a:ea typeface="Calibri"/>
                        <a:cs typeface="Calibri"/>
                        <a:sym typeface="Calibri"/>
                      </a:endParaRPr>
                    </a:p>
                  </a:txBody>
                  <a:tcPr marT="22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518150">
                <a:tc>
                  <a:txBody>
                    <a:bodyPr/>
                    <a:lstStyle/>
                    <a:p>
                      <a:pPr indent="0" lvl="0" marL="0" marR="0" rtl="0" algn="ctr">
                        <a:lnSpc>
                          <a:spcPct val="100000"/>
                        </a:lnSpc>
                        <a:spcBef>
                          <a:spcPts val="0"/>
                        </a:spcBef>
                        <a:spcAft>
                          <a:spcPts val="0"/>
                        </a:spcAft>
                        <a:buNone/>
                      </a:pPr>
                      <a:r>
                        <a:rPr lang="en-US" sz="2800" u="none" cap="none" strike="noStrike">
                          <a:latin typeface="Calibri"/>
                          <a:ea typeface="Calibri"/>
                          <a:cs typeface="Calibri"/>
                          <a:sym typeface="Calibri"/>
                        </a:rPr>
                        <a:t>Slid on ice into a curb.</a:t>
                      </a:r>
                      <a:endParaRPr sz="2800" u="none" cap="none" strike="noStrike">
                        <a:latin typeface="Calibri"/>
                        <a:ea typeface="Calibri"/>
                        <a:cs typeface="Calibri"/>
                        <a:sym typeface="Calibri"/>
                      </a:endParaRPr>
                    </a:p>
                  </a:txBody>
                  <a:tcPr marT="22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518150">
                <a:tc>
                  <a:txBody>
                    <a:bodyPr/>
                    <a:lstStyle/>
                    <a:p>
                      <a:pPr indent="0" lvl="0" marL="0" marR="0" rtl="0" algn="ctr">
                        <a:lnSpc>
                          <a:spcPct val="100000"/>
                        </a:lnSpc>
                        <a:spcBef>
                          <a:spcPts val="0"/>
                        </a:spcBef>
                        <a:spcAft>
                          <a:spcPts val="0"/>
                        </a:spcAft>
                        <a:buNone/>
                      </a:pPr>
                      <a:r>
                        <a:rPr lang="en-US" sz="2800" u="none" cap="none" strike="noStrike">
                          <a:latin typeface="Calibri"/>
                          <a:ea typeface="Calibri"/>
                          <a:cs typeface="Calibri"/>
                          <a:sym typeface="Calibri"/>
                        </a:rPr>
                        <a:t>Driving too fast in a dust storm, hit the curb.</a:t>
                      </a:r>
                      <a:endParaRPr sz="2800" u="none" cap="none" strike="noStrike">
                        <a:latin typeface="Calibri"/>
                        <a:ea typeface="Calibri"/>
                        <a:cs typeface="Calibri"/>
                        <a:sym typeface="Calibri"/>
                      </a:endParaRPr>
                    </a:p>
                  </a:txBody>
                  <a:tcPr marT="22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18150">
                <a:tc>
                  <a:txBody>
                    <a:bodyPr/>
                    <a:lstStyle/>
                    <a:p>
                      <a:pPr indent="0" lvl="0" marL="0" marR="0" rtl="0" algn="ctr">
                        <a:lnSpc>
                          <a:spcPct val="100000"/>
                        </a:lnSpc>
                        <a:spcBef>
                          <a:spcPts val="0"/>
                        </a:spcBef>
                        <a:spcAft>
                          <a:spcPts val="0"/>
                        </a:spcAft>
                        <a:buNone/>
                      </a:pPr>
                      <a:r>
                        <a:rPr lang="en-US" sz="2800" u="none" cap="none" strike="noStrike">
                          <a:latin typeface="Calibri"/>
                          <a:ea typeface="Calibri"/>
                          <a:cs typeface="Calibri"/>
                          <a:sym typeface="Calibri"/>
                        </a:rPr>
                        <a:t>Low-budget tires failed after bumping curb.</a:t>
                      </a:r>
                      <a:endParaRPr sz="2800" u="none" cap="none" strike="noStrike">
                        <a:latin typeface="Calibri"/>
                        <a:ea typeface="Calibri"/>
                        <a:cs typeface="Calibri"/>
                        <a:sym typeface="Calibri"/>
                      </a:endParaRPr>
                    </a:p>
                  </a:txBody>
                  <a:tcPr marT="22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
        <p:nvSpPr>
          <p:cNvPr id="372" name="Google Shape;372;p16"/>
          <p:cNvSpPr txBox="1"/>
          <p:nvPr/>
        </p:nvSpPr>
        <p:spPr>
          <a:xfrm>
            <a:off x="612140" y="3899407"/>
            <a:ext cx="7280275" cy="75692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We will use the three car accident descriptions above to  illustrate text processing.</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7"/>
          <p:cNvSpPr txBox="1"/>
          <p:nvPr>
            <p:ph type="title"/>
          </p:nvPr>
        </p:nvSpPr>
        <p:spPr>
          <a:xfrm>
            <a:off x="2968390" y="148325"/>
            <a:ext cx="487362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Bag of Words Approach</a:t>
            </a:r>
            <a:endParaRPr sz="4000"/>
          </a:p>
        </p:txBody>
      </p:sp>
      <p:sp>
        <p:nvSpPr>
          <p:cNvPr id="378" name="Google Shape;378;p17"/>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379" name="Google Shape;379;p17"/>
          <p:cNvSpPr txBox="1"/>
          <p:nvPr/>
        </p:nvSpPr>
        <p:spPr>
          <a:xfrm>
            <a:off x="457200" y="2438400"/>
            <a:ext cx="7496175" cy="353695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Using a “bag of words” approach, we  disregard the ordering of the words in each  document as well as their grammatical  properties.</a:t>
            </a:r>
            <a:endParaRPr b="0" i="0" sz="3200" u="none" cap="none" strike="noStrike">
              <a:solidFill>
                <a:schemeClr val="dk1"/>
              </a:solidFill>
              <a:latin typeface="Calibri"/>
              <a:ea typeface="Calibri"/>
              <a:cs typeface="Calibri"/>
              <a:sym typeface="Calibri"/>
            </a:endParaRPr>
          </a:p>
          <a:p>
            <a:pPr indent="-342900" lvl="0" marL="355600" marR="71120" rtl="0" algn="l">
              <a:lnSpc>
                <a:spcPct val="100000"/>
              </a:lnSpc>
              <a:spcBef>
                <a:spcPts val="765"/>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While this may seem simplistic, it has been  shown to give excellent results in many  applications.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8"/>
          <p:cNvSpPr txBox="1"/>
          <p:nvPr>
            <p:ph type="title"/>
          </p:nvPr>
        </p:nvSpPr>
        <p:spPr>
          <a:xfrm>
            <a:off x="4248518" y="148325"/>
            <a:ext cx="231711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Vocabulary</a:t>
            </a:r>
            <a:endParaRPr sz="4000"/>
          </a:p>
        </p:txBody>
      </p:sp>
      <p:sp>
        <p:nvSpPr>
          <p:cNvPr id="385" name="Google Shape;385;p18"/>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386" name="Google Shape;386;p18"/>
          <p:cNvSpPr txBox="1"/>
          <p:nvPr/>
        </p:nvSpPr>
        <p:spPr>
          <a:xfrm>
            <a:off x="535940" y="1510385"/>
            <a:ext cx="7997825" cy="4218940"/>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b="0" i="0" lang="en-US" sz="3200" u="sng" cap="none" strike="noStrike">
                <a:solidFill>
                  <a:schemeClr val="dk1"/>
                </a:solidFill>
                <a:latin typeface="Calibri"/>
                <a:ea typeface="Calibri"/>
                <a:cs typeface="Calibri"/>
                <a:sym typeface="Calibri"/>
              </a:rPr>
              <a:t>Document:</a:t>
            </a:r>
            <a:r>
              <a:rPr b="0" i="0" lang="en-US" sz="3200" u="none" cap="none" strike="noStrike">
                <a:solidFill>
                  <a:schemeClr val="dk1"/>
                </a:solidFill>
                <a:latin typeface="Calibri"/>
                <a:ea typeface="Calibri"/>
                <a:cs typeface="Calibri"/>
                <a:sym typeface="Calibri"/>
              </a:rPr>
              <a:t> a string of words.</a:t>
            </a:r>
            <a:endParaRPr b="0" i="0" sz="3200" u="none" cap="none" strike="noStrike">
              <a:solidFill>
                <a:schemeClr val="dk1"/>
              </a:solidFill>
              <a:latin typeface="Calibri"/>
              <a:ea typeface="Calibri"/>
              <a:cs typeface="Calibri"/>
              <a:sym typeface="Calibri"/>
            </a:endParaRPr>
          </a:p>
          <a:p>
            <a:pPr indent="-342900" lvl="0" marL="355600" marR="0" rtl="0" algn="l">
              <a:lnSpc>
                <a:spcPct val="100000"/>
              </a:lnSpc>
              <a:spcBef>
                <a:spcPts val="770"/>
              </a:spcBef>
              <a:spcAft>
                <a:spcPts val="0"/>
              </a:spcAft>
              <a:buClr>
                <a:schemeClr val="dk1"/>
              </a:buClr>
              <a:buSzPts val="3200"/>
              <a:buFont typeface="Arial"/>
              <a:buChar char="•"/>
            </a:pPr>
            <a:r>
              <a:rPr b="0" i="0" lang="en-US" sz="3200" u="sng" cap="none" strike="noStrike">
                <a:solidFill>
                  <a:schemeClr val="dk1"/>
                </a:solidFill>
                <a:latin typeface="Calibri"/>
                <a:ea typeface="Calibri"/>
                <a:cs typeface="Calibri"/>
                <a:sym typeface="Calibri"/>
              </a:rPr>
              <a:t>Corpus:</a:t>
            </a:r>
            <a:r>
              <a:rPr b="0" i="0" lang="en-US" sz="3200" u="none" cap="none" strike="noStrike">
                <a:solidFill>
                  <a:schemeClr val="dk1"/>
                </a:solidFill>
                <a:latin typeface="Calibri"/>
                <a:ea typeface="Calibri"/>
                <a:cs typeface="Calibri"/>
                <a:sym typeface="Calibri"/>
              </a:rPr>
              <a:t> a collection of documents.</a:t>
            </a:r>
            <a:endParaRPr b="0" i="0" sz="3200" u="none" cap="none" strike="noStrike">
              <a:solidFill>
                <a:schemeClr val="dk1"/>
              </a:solidFill>
              <a:latin typeface="Calibri"/>
              <a:ea typeface="Calibri"/>
              <a:cs typeface="Calibri"/>
              <a:sym typeface="Calibri"/>
            </a:endParaRPr>
          </a:p>
          <a:p>
            <a:pPr indent="-342900" lvl="0" marL="355600" marR="5080" rtl="0" algn="l">
              <a:lnSpc>
                <a:spcPct val="100000"/>
              </a:lnSpc>
              <a:spcBef>
                <a:spcPts val="765"/>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 the text mining literature, “words,” “terms,”  and “tokens” all describe roughly the same  idea. There are some subtleties to their use:  we will use them interchangeably to mean  words that have been extracted from a  document and processed.</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9"/>
          <p:cNvSpPr txBox="1"/>
          <p:nvPr>
            <p:ph type="title"/>
          </p:nvPr>
        </p:nvSpPr>
        <p:spPr>
          <a:xfrm>
            <a:off x="3824846" y="148325"/>
            <a:ext cx="316293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Processing Text</a:t>
            </a:r>
            <a:endParaRPr sz="4000"/>
          </a:p>
        </p:txBody>
      </p:sp>
      <p:sp>
        <p:nvSpPr>
          <p:cNvPr id="392" name="Google Shape;392;p19"/>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393" name="Google Shape;393;p19"/>
          <p:cNvSpPr txBox="1"/>
          <p:nvPr/>
        </p:nvSpPr>
        <p:spPr>
          <a:xfrm>
            <a:off x="535940" y="1506720"/>
            <a:ext cx="8241030" cy="3735704"/>
          </a:xfrm>
          <a:prstGeom prst="rect">
            <a:avLst/>
          </a:prstGeom>
          <a:noFill/>
          <a:ln>
            <a:noFill/>
          </a:ln>
        </p:spPr>
        <p:txBody>
          <a:bodyPr anchorCtr="0" anchor="t" bIns="0" lIns="0" spcFirstLastPara="1" rIns="0" wrap="square" tIns="113650">
            <a:spAutoFit/>
          </a:bodyPr>
          <a:lstStyle/>
          <a:p>
            <a:pPr indent="-342900" lvl="0" marL="3556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Within each document, we will first</a:t>
            </a:r>
            <a:endParaRPr b="0" i="0" sz="3200" u="none" cap="none" strike="noStrike">
              <a:solidFill>
                <a:schemeClr val="dk1"/>
              </a:solidFill>
              <a:latin typeface="Calibri"/>
              <a:ea typeface="Calibri"/>
              <a:cs typeface="Calibri"/>
              <a:sym typeface="Calibri"/>
            </a:endParaRPr>
          </a:p>
          <a:p>
            <a:pPr indent="-287019" lvl="1" marL="756285" marR="0" rtl="0" algn="l">
              <a:lnSpc>
                <a:spcPct val="100000"/>
              </a:lnSpc>
              <a:spcBef>
                <a:spcPts val="6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Isolate individual words</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Remove punctuation</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Normalize case (convert all characters to lowercase)</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Remove numbers</a:t>
            </a:r>
            <a:endParaRPr b="0" i="0" sz="2800" u="none" cap="none" strike="noStrike">
              <a:solidFill>
                <a:schemeClr val="dk1"/>
              </a:solidFill>
              <a:latin typeface="Calibri"/>
              <a:ea typeface="Calibri"/>
              <a:cs typeface="Calibri"/>
              <a:sym typeface="Calibri"/>
            </a:endParaRPr>
          </a:p>
          <a:p>
            <a:pPr indent="-342900" lvl="0" marL="355600" marR="286385" rtl="0" algn="l">
              <a:lnSpc>
                <a:spcPct val="100000"/>
              </a:lnSpc>
              <a:spcBef>
                <a:spcPts val="75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Later, we will discuss further processing of the  words.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
          <p:cNvSpPr txBox="1"/>
          <p:nvPr>
            <p:ph type="title"/>
          </p:nvPr>
        </p:nvSpPr>
        <p:spPr>
          <a:xfrm>
            <a:off x="448965" y="578507"/>
            <a:ext cx="8246070" cy="81442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Text Mining Example – FDA Recall Data</a:t>
            </a:r>
            <a:endParaRPr/>
          </a:p>
        </p:txBody>
      </p:sp>
      <p:sp>
        <p:nvSpPr>
          <p:cNvPr id="274" name="Google Shape;274;p2"/>
          <p:cNvSpPr txBox="1"/>
          <p:nvPr>
            <p:ph idx="1" type="body"/>
          </p:nvPr>
        </p:nvSpPr>
        <p:spPr>
          <a:xfrm>
            <a:off x="448966" y="1800148"/>
            <a:ext cx="8246070" cy="4682951"/>
          </a:xfrm>
          <a:prstGeom prst="rect">
            <a:avLst/>
          </a:prstGeom>
          <a:noFill/>
          <a:ln>
            <a:noFill/>
          </a:ln>
        </p:spPr>
        <p:txBody>
          <a:bodyPr anchorCtr="0" anchor="t" bIns="45700" lIns="91425" spcFirstLastPara="1" rIns="91425" wrap="square" tIns="45700">
            <a:noAutofit/>
          </a:bodyPr>
          <a:lstStyle/>
          <a:p>
            <a:pPr indent="-342900" lvl="0" marL="355600" rtl="0" algn="l">
              <a:lnSpc>
                <a:spcPct val="100000"/>
              </a:lnSpc>
              <a:spcBef>
                <a:spcPts val="0"/>
              </a:spcBef>
              <a:spcAft>
                <a:spcPts val="0"/>
              </a:spcAft>
              <a:buClr>
                <a:srgbClr val="1D1B10"/>
              </a:buClr>
              <a:buSzPts val="4000"/>
              <a:buFont typeface="Arial"/>
              <a:buChar char="•"/>
            </a:pPr>
            <a:r>
              <a:rPr lang="en-US" sz="4000">
                <a:latin typeface="Calibri"/>
                <a:ea typeface="Calibri"/>
                <a:cs typeface="Calibri"/>
                <a:sym typeface="Calibri"/>
              </a:rPr>
              <a:t>Data: Medical Device Recall Data from fda.gov</a:t>
            </a:r>
            <a:endParaRPr sz="4000">
              <a:latin typeface="Calibri"/>
              <a:ea typeface="Calibri"/>
              <a:cs typeface="Calibri"/>
              <a:sym typeface="Calibri"/>
            </a:endParaRPr>
          </a:p>
          <a:p>
            <a:pPr indent="-342900" lvl="0" marL="355600" marR="913130" rtl="0" algn="l">
              <a:lnSpc>
                <a:spcPct val="100000"/>
              </a:lnSpc>
              <a:spcBef>
                <a:spcPts val="770"/>
              </a:spcBef>
              <a:spcAft>
                <a:spcPts val="0"/>
              </a:spcAft>
              <a:buClr>
                <a:srgbClr val="1D1B10"/>
              </a:buClr>
              <a:buSzPts val="4000"/>
              <a:buFont typeface="Arial"/>
              <a:buChar char="•"/>
            </a:pPr>
            <a:r>
              <a:rPr lang="en-US" sz="4000">
                <a:latin typeface="Calibri"/>
                <a:ea typeface="Calibri"/>
                <a:cs typeface="Calibri"/>
                <a:sym typeface="Calibri"/>
              </a:rPr>
              <a:t>Objective: Use text mining to summarize  issues in medical device recalls.</a:t>
            </a:r>
            <a:endParaRPr sz="4000">
              <a:latin typeface="Calibri"/>
              <a:ea typeface="Calibri"/>
              <a:cs typeface="Calibri"/>
              <a:sym typeface="Calibri"/>
            </a:endParaRPr>
          </a:p>
          <a:p>
            <a:pPr indent="-342900" lvl="0" marL="355600" rtl="0" algn="l">
              <a:lnSpc>
                <a:spcPct val="100000"/>
              </a:lnSpc>
              <a:spcBef>
                <a:spcPts val="765"/>
              </a:spcBef>
              <a:spcAft>
                <a:spcPts val="0"/>
              </a:spcAft>
              <a:buClr>
                <a:srgbClr val="1D1B10"/>
              </a:buClr>
              <a:buSzPts val="4000"/>
              <a:buFont typeface="Arial"/>
              <a:buChar char="•"/>
            </a:pPr>
            <a:r>
              <a:rPr lang="en-US" sz="4000">
                <a:latin typeface="Calibri"/>
                <a:ea typeface="Calibri"/>
                <a:cs typeface="Calibri"/>
                <a:sym typeface="Calibri"/>
              </a:rPr>
              <a:t>Software used: SAS/JMP script with R.</a:t>
            </a:r>
            <a:endParaRPr sz="4000">
              <a:latin typeface="Calibri"/>
              <a:ea typeface="Calibri"/>
              <a:cs typeface="Calibri"/>
              <a:sym typeface="Calibri"/>
            </a:endParaRPr>
          </a:p>
          <a:p>
            <a:pPr indent="-28575" lvl="0" marL="257175" rtl="0" algn="l">
              <a:spcBef>
                <a:spcPts val="720"/>
              </a:spcBef>
              <a:spcAft>
                <a:spcPts val="0"/>
              </a:spcAft>
              <a:buClr>
                <a:srgbClr val="1D1B10"/>
              </a:buClr>
              <a:buSzPts val="3600"/>
              <a:buNone/>
            </a:pPr>
            <a:r>
              <a:t/>
            </a:r>
            <a:endParaRPr sz="3600"/>
          </a:p>
        </p:txBody>
      </p:sp>
      <p:sp>
        <p:nvSpPr>
          <p:cNvPr id="275" name="Google Shape;275;p2"/>
          <p:cNvSpPr txBox="1"/>
          <p:nvPr/>
        </p:nvSpPr>
        <p:spPr>
          <a:xfrm>
            <a:off x="8306561" y="6463728"/>
            <a:ext cx="153670"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0"/>
          <p:cNvSpPr txBox="1"/>
          <p:nvPr>
            <p:ph type="title"/>
          </p:nvPr>
        </p:nvSpPr>
        <p:spPr>
          <a:xfrm>
            <a:off x="3987914" y="148325"/>
            <a:ext cx="2837180"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Isolate Words</a:t>
            </a:r>
            <a:endParaRPr sz="4000"/>
          </a:p>
        </p:txBody>
      </p:sp>
      <p:sp>
        <p:nvSpPr>
          <p:cNvPr id="399" name="Google Shape;399;p20"/>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aphicFrame>
        <p:nvGraphicFramePr>
          <p:cNvPr id="400" name="Google Shape;400;p20"/>
          <p:cNvGraphicFramePr/>
          <p:nvPr/>
        </p:nvGraphicFramePr>
        <p:xfrm>
          <a:off x="450850" y="1593850"/>
          <a:ext cx="3000000" cy="3000000"/>
        </p:xfrm>
        <a:graphic>
          <a:graphicData uri="http://schemas.openxmlformats.org/drawingml/2006/table">
            <a:tbl>
              <a:tblPr bandRow="1" firstRow="1">
                <a:noFill/>
                <a:tableStyleId>{26693A2C-EBF6-4839-BE40-C137C9288437}</a:tableStyleId>
              </a:tblPr>
              <a:tblGrid>
                <a:gridCol w="2743200"/>
                <a:gridCol w="2743200"/>
                <a:gridCol w="2743200"/>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2</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3</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Calibri"/>
                          <a:ea typeface="Calibri"/>
                          <a:cs typeface="Calibri"/>
                          <a:sym typeface="Calibri"/>
                        </a:rPr>
                        <a:t>Slid</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Driving</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Low-budget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on</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too</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tire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ice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fast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failed</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into</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in</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after</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a</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a</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bumping</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dust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storm,</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hit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the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bl>
          </a:graphicData>
        </a:graphic>
      </p:graphicFrame>
      <p:sp>
        <p:nvSpPr>
          <p:cNvPr id="401" name="Google Shape;401;p20"/>
          <p:cNvSpPr txBox="1"/>
          <p:nvPr/>
        </p:nvSpPr>
        <p:spPr>
          <a:xfrm>
            <a:off x="535940" y="6037579"/>
            <a:ext cx="5797550" cy="299720"/>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Notice that punctuation is concatenated to adjacent terms.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1"/>
          <p:cNvSpPr txBox="1"/>
          <p:nvPr>
            <p:ph type="title"/>
          </p:nvPr>
        </p:nvSpPr>
        <p:spPr>
          <a:xfrm>
            <a:off x="3247250" y="148325"/>
            <a:ext cx="431863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Remove Punctuation</a:t>
            </a:r>
            <a:endParaRPr sz="4000"/>
          </a:p>
        </p:txBody>
      </p:sp>
      <p:sp>
        <p:nvSpPr>
          <p:cNvPr id="407" name="Google Shape;407;p21"/>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aphicFrame>
        <p:nvGraphicFramePr>
          <p:cNvPr id="408" name="Google Shape;408;p21"/>
          <p:cNvGraphicFramePr/>
          <p:nvPr/>
        </p:nvGraphicFramePr>
        <p:xfrm>
          <a:off x="450850" y="1593850"/>
          <a:ext cx="3000000" cy="3000000"/>
        </p:xfrm>
        <a:graphic>
          <a:graphicData uri="http://schemas.openxmlformats.org/drawingml/2006/table">
            <a:tbl>
              <a:tblPr bandRow="1" firstRow="1">
                <a:noFill/>
                <a:tableStyleId>{26693A2C-EBF6-4839-BE40-C137C9288437}</a:tableStyleId>
              </a:tblPr>
              <a:tblGrid>
                <a:gridCol w="2743200"/>
                <a:gridCol w="2743200"/>
                <a:gridCol w="2743200"/>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2</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3</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Calibri"/>
                          <a:ea typeface="Calibri"/>
                          <a:cs typeface="Calibri"/>
                          <a:sym typeface="Calibri"/>
                        </a:rPr>
                        <a:t>Slid</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Driving</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Lowbudget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on</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too</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tire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ice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fast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failed</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into</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in</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after</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a</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a</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bumping</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dust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storm</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hit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the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2"/>
          <p:cNvSpPr txBox="1"/>
          <p:nvPr>
            <p:ph type="title"/>
          </p:nvPr>
        </p:nvSpPr>
        <p:spPr>
          <a:xfrm>
            <a:off x="3805066" y="148325"/>
            <a:ext cx="3201670"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Normalize Case</a:t>
            </a:r>
            <a:endParaRPr sz="4000"/>
          </a:p>
        </p:txBody>
      </p:sp>
      <p:sp>
        <p:nvSpPr>
          <p:cNvPr id="414" name="Google Shape;414;p22"/>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aphicFrame>
        <p:nvGraphicFramePr>
          <p:cNvPr id="415" name="Google Shape;415;p22"/>
          <p:cNvGraphicFramePr/>
          <p:nvPr/>
        </p:nvGraphicFramePr>
        <p:xfrm>
          <a:off x="450850" y="1593850"/>
          <a:ext cx="3000000" cy="3000000"/>
        </p:xfrm>
        <a:graphic>
          <a:graphicData uri="http://schemas.openxmlformats.org/drawingml/2006/table">
            <a:tbl>
              <a:tblPr bandRow="1" firstRow="1">
                <a:noFill/>
                <a:tableStyleId>{26693A2C-EBF6-4839-BE40-C137C9288437}</a:tableStyleId>
              </a:tblPr>
              <a:tblGrid>
                <a:gridCol w="2743200"/>
                <a:gridCol w="2743200"/>
                <a:gridCol w="2743200"/>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2</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3</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Calibri"/>
                          <a:ea typeface="Calibri"/>
                          <a:cs typeface="Calibri"/>
                          <a:sym typeface="Calibri"/>
                        </a:rPr>
                        <a:t>slid</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driving</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lowbudget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on</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too</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tire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ice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fast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failed</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into</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in</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after</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a</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a</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bumping</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dust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storm</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hit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the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3"/>
          <p:cNvSpPr txBox="1"/>
          <p:nvPr>
            <p:ph type="title"/>
          </p:nvPr>
        </p:nvSpPr>
        <p:spPr>
          <a:xfrm>
            <a:off x="801052" y="4407915"/>
            <a:ext cx="7296150" cy="6350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None/>
            </a:pPr>
            <a:r>
              <a:rPr b="1" lang="en-US" sz="4000">
                <a:latin typeface="Calibri"/>
                <a:ea typeface="Calibri"/>
                <a:cs typeface="Calibri"/>
                <a:sym typeface="Calibri"/>
              </a:rPr>
              <a:t>NATURAL LANGUAGE PROCESSING</a:t>
            </a:r>
            <a:endParaRPr sz="4000">
              <a:latin typeface="Calibri"/>
              <a:ea typeface="Calibri"/>
              <a:cs typeface="Calibri"/>
              <a:sym typeface="Calibri"/>
            </a:endParaRPr>
          </a:p>
        </p:txBody>
      </p:sp>
      <p:sp>
        <p:nvSpPr>
          <p:cNvPr id="421" name="Google Shape;421;p23"/>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4"/>
          <p:cNvSpPr txBox="1"/>
          <p:nvPr>
            <p:ph type="title"/>
          </p:nvPr>
        </p:nvSpPr>
        <p:spPr>
          <a:xfrm>
            <a:off x="2224646" y="0"/>
            <a:ext cx="6359525" cy="1244600"/>
          </a:xfrm>
          <a:prstGeom prst="rect">
            <a:avLst/>
          </a:prstGeom>
          <a:noFill/>
          <a:ln>
            <a:noFill/>
          </a:ln>
        </p:spPr>
        <p:txBody>
          <a:bodyPr anchorCtr="0" anchor="ctr" bIns="0" lIns="0" spcFirstLastPara="1" rIns="0" wrap="square" tIns="12050">
            <a:spAutoFit/>
          </a:bodyPr>
          <a:lstStyle/>
          <a:p>
            <a:pPr indent="-2451100" lvl="0" marL="2463165" marR="5080" rtl="0" algn="l">
              <a:lnSpc>
                <a:spcPct val="100000"/>
              </a:lnSpc>
              <a:spcBef>
                <a:spcPts val="0"/>
              </a:spcBef>
              <a:spcAft>
                <a:spcPts val="0"/>
              </a:spcAft>
              <a:buNone/>
            </a:pPr>
            <a:r>
              <a:rPr lang="en-US" sz="4000"/>
              <a:t>Zipf’s Law and Term Frequency  Counts</a:t>
            </a:r>
            <a:endParaRPr sz="4000"/>
          </a:p>
        </p:txBody>
      </p:sp>
      <p:sp>
        <p:nvSpPr>
          <p:cNvPr id="427" name="Google Shape;427;p24"/>
          <p:cNvSpPr txBox="1"/>
          <p:nvPr/>
        </p:nvSpPr>
        <p:spPr>
          <a:xfrm>
            <a:off x="307340" y="1308609"/>
            <a:ext cx="8511540" cy="756920"/>
          </a:xfrm>
          <a:prstGeom prst="rect">
            <a:avLst/>
          </a:prstGeom>
          <a:solidFill>
            <a:srgbClr val="F2DADA"/>
          </a:solid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counting frequency of terms in a corpus, the frequency of a  word will be roughly proportional to its rank.</a:t>
            </a:r>
            <a:endParaRPr b="0" i="0" sz="2400" u="none" cap="none" strike="noStrike">
              <a:solidFill>
                <a:schemeClr val="dk1"/>
              </a:solidFill>
              <a:latin typeface="Calibri"/>
              <a:ea typeface="Calibri"/>
              <a:cs typeface="Calibri"/>
              <a:sym typeface="Calibri"/>
            </a:endParaRPr>
          </a:p>
        </p:txBody>
      </p:sp>
      <p:pic>
        <p:nvPicPr>
          <p:cNvPr id="428" name="Google Shape;428;p24"/>
          <p:cNvPicPr preferRelativeResize="0"/>
          <p:nvPr/>
        </p:nvPicPr>
        <p:blipFill rotWithShape="1">
          <a:blip r:embed="rId3">
            <a:alphaModFix/>
          </a:blip>
          <a:srcRect b="0" l="0" r="0" t="0"/>
          <a:stretch/>
        </p:blipFill>
        <p:spPr>
          <a:xfrm>
            <a:off x="1902357" y="2305317"/>
            <a:ext cx="5898146" cy="4250534"/>
          </a:xfrm>
          <a:prstGeom prst="rect">
            <a:avLst/>
          </a:prstGeom>
          <a:noFill/>
          <a:ln>
            <a:noFill/>
          </a:ln>
        </p:spPr>
      </p:pic>
      <p:sp>
        <p:nvSpPr>
          <p:cNvPr id="429" name="Google Shape;429;p24"/>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5"/>
          <p:cNvSpPr txBox="1"/>
          <p:nvPr>
            <p:ph type="title"/>
          </p:nvPr>
        </p:nvSpPr>
        <p:spPr>
          <a:xfrm>
            <a:off x="914400" y="642674"/>
            <a:ext cx="7485888" cy="5668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b="1" lang="en-US" sz="3600"/>
              <a:t>Practical Implications of Zipf’s Law</a:t>
            </a:r>
            <a:endParaRPr/>
          </a:p>
        </p:txBody>
      </p:sp>
      <p:sp>
        <p:nvSpPr>
          <p:cNvPr id="435" name="Google Shape;435;p25"/>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36" name="Google Shape;436;p25"/>
          <p:cNvSpPr txBox="1"/>
          <p:nvPr/>
        </p:nvSpPr>
        <p:spPr>
          <a:xfrm>
            <a:off x="538035" y="1846526"/>
            <a:ext cx="7978140" cy="4368800"/>
          </a:xfrm>
          <a:prstGeom prst="rect">
            <a:avLst/>
          </a:prstGeom>
          <a:noFill/>
          <a:ln>
            <a:noFill/>
          </a:ln>
        </p:spPr>
        <p:txBody>
          <a:bodyPr anchorCtr="0" anchor="t" bIns="0" lIns="0" spcFirstLastPara="1" rIns="0" wrap="square" tIns="64125">
            <a:spAutoFit/>
          </a:bodyPr>
          <a:lstStyle/>
          <a:p>
            <a:pPr indent="-342900" lvl="0" marL="355600" marR="5080" rtl="0" algn="l">
              <a:lnSpc>
                <a:spcPct val="108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The matrix that contains the documents (in rows)  and terms (in columns) is called the document-  term matrix (DTM).</a:t>
            </a:r>
            <a:endParaRPr b="0" i="0" sz="3000" u="none" cap="none" strike="noStrike">
              <a:solidFill>
                <a:schemeClr val="dk1"/>
              </a:solidFill>
              <a:latin typeface="Calibri"/>
              <a:ea typeface="Calibri"/>
              <a:cs typeface="Calibri"/>
              <a:sym typeface="Calibri"/>
            </a:endParaRPr>
          </a:p>
          <a:p>
            <a:pPr indent="-342900" lvl="0" marL="355600" marR="357505" rtl="0" algn="l">
              <a:lnSpc>
                <a:spcPct val="108000"/>
              </a:lnSpc>
              <a:spcBef>
                <a:spcPts val="72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The DTM is sparse: with the majority of terms  only appearing a few times, most entries in the  DTM will be 0.</a:t>
            </a:r>
            <a:endParaRPr/>
          </a:p>
          <a:p>
            <a:pPr indent="-342900" lvl="0" marL="355600" marR="389255" rtl="0" algn="l">
              <a:lnSpc>
                <a:spcPct val="108000"/>
              </a:lnSpc>
              <a:spcBef>
                <a:spcPts val="72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A small collection of words occur so frequently  (and likely in so many documents) that they do  not give any discriminating power. These are  referred to as stopwords.</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6"/>
          <p:cNvSpPr txBox="1"/>
          <p:nvPr>
            <p:ph type="title"/>
          </p:nvPr>
        </p:nvSpPr>
        <p:spPr>
          <a:xfrm>
            <a:off x="990600" y="880504"/>
            <a:ext cx="7315200" cy="627736"/>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b="1" lang="en-US" sz="4000"/>
              <a:t>Finding the Important Terms</a:t>
            </a:r>
            <a:endParaRPr b="1" sz="4000"/>
          </a:p>
        </p:txBody>
      </p:sp>
      <p:sp>
        <p:nvSpPr>
          <p:cNvPr id="442" name="Google Shape;442;p26"/>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43" name="Google Shape;443;p26"/>
          <p:cNvSpPr txBox="1"/>
          <p:nvPr/>
        </p:nvSpPr>
        <p:spPr>
          <a:xfrm>
            <a:off x="593598" y="1905000"/>
            <a:ext cx="8063865" cy="4220845"/>
          </a:xfrm>
          <a:prstGeom prst="rect">
            <a:avLst/>
          </a:prstGeom>
          <a:noFill/>
          <a:ln>
            <a:noFill/>
          </a:ln>
        </p:spPr>
        <p:txBody>
          <a:bodyPr anchorCtr="0" anchor="t" bIns="0" lIns="0" spcFirstLastPara="1" rIns="0" wrap="square" tIns="67925">
            <a:spAutoFit/>
          </a:bodyPr>
          <a:lstStyle/>
          <a:p>
            <a:pPr indent="-342900" lvl="0" marL="355600" marR="442594" rtl="0" algn="l">
              <a:lnSpc>
                <a:spcPct val="108124"/>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Stopwords occur so frequently that they are  uninformative.</a:t>
            </a:r>
            <a:endParaRPr b="0" i="0" sz="3200" u="none" cap="none" strike="noStrike">
              <a:solidFill>
                <a:schemeClr val="dk1"/>
              </a:solidFill>
              <a:latin typeface="Calibri"/>
              <a:ea typeface="Calibri"/>
              <a:cs typeface="Calibri"/>
              <a:sym typeface="Calibri"/>
            </a:endParaRPr>
          </a:p>
          <a:p>
            <a:pPr indent="-342900" lvl="0" marL="355600" marR="5080" rtl="0" algn="l">
              <a:lnSpc>
                <a:spcPct val="108124"/>
              </a:lnSpc>
              <a:spcBef>
                <a:spcPts val="76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 large proportion of infrequent words will  either be typos or appear in so few documents  that they are not useful in detecting patterns.</a:t>
            </a:r>
            <a:endParaRPr b="0" i="0" sz="3200" u="none" cap="none" strike="noStrike">
              <a:solidFill>
                <a:schemeClr val="dk1"/>
              </a:solidFill>
              <a:latin typeface="Calibri"/>
              <a:ea typeface="Calibri"/>
              <a:cs typeface="Calibri"/>
              <a:sym typeface="Calibri"/>
            </a:endParaRPr>
          </a:p>
          <a:p>
            <a:pPr indent="-342900" lvl="0" marL="355600" marR="528955" rtl="0" algn="l">
              <a:lnSpc>
                <a:spcPct val="108124"/>
              </a:lnSpc>
              <a:spcBef>
                <a:spcPts val="755"/>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Typically, there will be a handful of medium  frequency words that provide the most  flexibility in differentiating between the  document themes.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7"/>
          <p:cNvSpPr txBox="1"/>
          <p:nvPr>
            <p:ph type="title"/>
          </p:nvPr>
        </p:nvSpPr>
        <p:spPr>
          <a:xfrm>
            <a:off x="2296012" y="151203"/>
            <a:ext cx="592899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Natural Language Processing</a:t>
            </a:r>
            <a:endParaRPr sz="4000"/>
          </a:p>
        </p:txBody>
      </p:sp>
      <p:sp>
        <p:nvSpPr>
          <p:cNvPr id="449" name="Google Shape;449;p27"/>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50" name="Google Shape;450;p27"/>
          <p:cNvSpPr txBox="1"/>
          <p:nvPr/>
        </p:nvSpPr>
        <p:spPr>
          <a:xfrm>
            <a:off x="535940" y="1607312"/>
            <a:ext cx="7826375" cy="390525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After extracting the tokens from a document,  it is typically useful to</a:t>
            </a:r>
            <a:endParaRPr b="0" i="0" sz="3200" u="none" cap="none" strike="noStrike">
              <a:solidFill>
                <a:schemeClr val="dk1"/>
              </a:solidFill>
              <a:latin typeface="Calibri"/>
              <a:ea typeface="Calibri"/>
              <a:cs typeface="Calibri"/>
              <a:sym typeface="Calibri"/>
            </a:endParaRPr>
          </a:p>
          <a:p>
            <a:pPr indent="-287019" lvl="1" marL="756285" marR="0" rtl="0" algn="l">
              <a:lnSpc>
                <a:spcPct val="100000"/>
              </a:lnSpc>
              <a:spcBef>
                <a:spcPts val="68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Remove stopwords (most frequent words).</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Stem the text.</a:t>
            </a:r>
            <a:endParaRPr b="0" i="0" sz="2800" u="none" cap="none" strike="noStrike">
              <a:solidFill>
                <a:schemeClr val="dk1"/>
              </a:solidFill>
              <a:latin typeface="Calibri"/>
              <a:ea typeface="Calibri"/>
              <a:cs typeface="Calibri"/>
              <a:sym typeface="Calibri"/>
            </a:endParaRPr>
          </a:p>
          <a:p>
            <a:pPr indent="-287019" lvl="1" marL="756285" marR="55753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Remove words with character length below a  minimum or above a maximum.</a:t>
            </a:r>
            <a:endParaRPr b="0" i="0" sz="2800" u="none" cap="none" strike="noStrike">
              <a:solidFill>
                <a:schemeClr val="dk1"/>
              </a:solidFill>
              <a:latin typeface="Calibri"/>
              <a:ea typeface="Calibri"/>
              <a:cs typeface="Calibri"/>
              <a:sym typeface="Calibri"/>
            </a:endParaRPr>
          </a:p>
          <a:p>
            <a:pPr indent="-287019" lvl="1" marL="756285" marR="1256665"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Remove words that appear in only a few  documents (most infrequent words).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8"/>
          <p:cNvSpPr txBox="1"/>
          <p:nvPr>
            <p:ph type="title"/>
          </p:nvPr>
        </p:nvSpPr>
        <p:spPr>
          <a:xfrm>
            <a:off x="4298841" y="148325"/>
            <a:ext cx="2216785" cy="6350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None/>
            </a:pPr>
            <a:r>
              <a:rPr lang="en-US" sz="4000"/>
              <a:t>Stopwords</a:t>
            </a:r>
            <a:endParaRPr sz="4000"/>
          </a:p>
        </p:txBody>
      </p:sp>
      <p:grpSp>
        <p:nvGrpSpPr>
          <p:cNvPr id="456" name="Google Shape;456;p28"/>
          <p:cNvGrpSpPr/>
          <p:nvPr/>
        </p:nvGrpSpPr>
        <p:grpSpPr>
          <a:xfrm>
            <a:off x="147827" y="947927"/>
            <a:ext cx="3819525" cy="5370830"/>
            <a:chOff x="147827" y="947927"/>
            <a:chExt cx="3819525" cy="5370830"/>
          </a:xfrm>
        </p:grpSpPr>
        <p:pic>
          <p:nvPicPr>
            <p:cNvPr id="457" name="Google Shape;457;p28"/>
            <p:cNvPicPr preferRelativeResize="0"/>
            <p:nvPr/>
          </p:nvPicPr>
          <p:blipFill rotWithShape="1">
            <a:blip r:embed="rId3">
              <a:alphaModFix/>
            </a:blip>
            <a:srcRect b="0" l="0" r="0" t="0"/>
            <a:stretch/>
          </p:blipFill>
          <p:spPr>
            <a:xfrm>
              <a:off x="349730" y="998039"/>
              <a:ext cx="3612657" cy="5312984"/>
            </a:xfrm>
            <a:prstGeom prst="rect">
              <a:avLst/>
            </a:prstGeom>
            <a:noFill/>
            <a:ln>
              <a:noFill/>
            </a:ln>
          </p:spPr>
        </p:pic>
        <p:sp>
          <p:nvSpPr>
            <p:cNvPr id="458" name="Google Shape;458;p28"/>
            <p:cNvSpPr/>
            <p:nvPr/>
          </p:nvSpPr>
          <p:spPr>
            <a:xfrm>
              <a:off x="147827" y="947927"/>
              <a:ext cx="3819525" cy="5370830"/>
            </a:xfrm>
            <a:custGeom>
              <a:rect b="b" l="l" r="r" t="t"/>
              <a:pathLst>
                <a:path extrusionOk="0" h="5370830" w="3819525">
                  <a:moveTo>
                    <a:pt x="0" y="0"/>
                  </a:moveTo>
                  <a:lnTo>
                    <a:pt x="3819144" y="0"/>
                  </a:lnTo>
                  <a:lnTo>
                    <a:pt x="3819144" y="5370576"/>
                  </a:lnTo>
                  <a:lnTo>
                    <a:pt x="0" y="53705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59" name="Google Shape;459;p28"/>
          <p:cNvGrpSpPr/>
          <p:nvPr/>
        </p:nvGrpSpPr>
        <p:grpSpPr>
          <a:xfrm>
            <a:off x="4671060" y="947927"/>
            <a:ext cx="4198620" cy="5370830"/>
            <a:chOff x="4671060" y="947927"/>
            <a:chExt cx="4198620" cy="5370830"/>
          </a:xfrm>
        </p:grpSpPr>
        <p:pic>
          <p:nvPicPr>
            <p:cNvPr id="460" name="Google Shape;460;p28"/>
            <p:cNvPicPr preferRelativeResize="0"/>
            <p:nvPr/>
          </p:nvPicPr>
          <p:blipFill rotWithShape="1">
            <a:blip r:embed="rId4">
              <a:alphaModFix/>
            </a:blip>
            <a:srcRect b="0" l="0" r="0" t="0"/>
            <a:stretch/>
          </p:blipFill>
          <p:spPr>
            <a:xfrm>
              <a:off x="4675632" y="952499"/>
              <a:ext cx="4189475" cy="5361431"/>
            </a:xfrm>
            <a:prstGeom prst="rect">
              <a:avLst/>
            </a:prstGeom>
            <a:noFill/>
            <a:ln>
              <a:noFill/>
            </a:ln>
          </p:spPr>
        </p:pic>
        <p:sp>
          <p:nvSpPr>
            <p:cNvPr id="461" name="Google Shape;461;p28"/>
            <p:cNvSpPr/>
            <p:nvPr/>
          </p:nvSpPr>
          <p:spPr>
            <a:xfrm>
              <a:off x="4671060" y="947927"/>
              <a:ext cx="4198620" cy="5370830"/>
            </a:xfrm>
            <a:custGeom>
              <a:rect b="b" l="l" r="r" t="t"/>
              <a:pathLst>
                <a:path extrusionOk="0" h="5370830" w="4198620">
                  <a:moveTo>
                    <a:pt x="0" y="0"/>
                  </a:moveTo>
                  <a:lnTo>
                    <a:pt x="4198620" y="0"/>
                  </a:lnTo>
                  <a:lnTo>
                    <a:pt x="4198620" y="5370576"/>
                  </a:lnTo>
                  <a:lnTo>
                    <a:pt x="0" y="537057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2" name="Google Shape;462;p28"/>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9"/>
          <p:cNvSpPr txBox="1"/>
          <p:nvPr/>
        </p:nvSpPr>
        <p:spPr>
          <a:xfrm>
            <a:off x="533400" y="225125"/>
            <a:ext cx="3886200" cy="62773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4000">
                <a:solidFill>
                  <a:srgbClr val="FFFF00"/>
                </a:solidFill>
                <a:latin typeface="Calibri"/>
                <a:ea typeface="Calibri"/>
                <a:cs typeface="Calibri"/>
                <a:sym typeface="Calibri"/>
              </a:rPr>
              <a:t>Stopwords</a:t>
            </a:r>
            <a:endParaRPr b="1" sz="4000">
              <a:solidFill>
                <a:srgbClr val="FFFF00"/>
              </a:solidFill>
              <a:latin typeface="Calibri"/>
              <a:ea typeface="Calibri"/>
              <a:cs typeface="Calibri"/>
              <a:sym typeface="Calibri"/>
            </a:endParaRPr>
          </a:p>
        </p:txBody>
      </p:sp>
      <p:sp>
        <p:nvSpPr>
          <p:cNvPr id="468" name="Google Shape;468;p29"/>
          <p:cNvSpPr txBox="1"/>
          <p:nvPr/>
        </p:nvSpPr>
        <p:spPr>
          <a:xfrm>
            <a:off x="381000" y="1366777"/>
            <a:ext cx="7755890" cy="636270"/>
          </a:xfrm>
          <a:prstGeom prst="rect">
            <a:avLst/>
          </a:prstGeom>
          <a:solidFill>
            <a:srgbClr val="F2DADA"/>
          </a:solid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sz="2000">
                <a:solidFill>
                  <a:schemeClr val="dk1"/>
                </a:solidFill>
                <a:latin typeface="Calibri"/>
                <a:ea typeface="Calibri"/>
                <a:cs typeface="Calibri"/>
                <a:sym typeface="Calibri"/>
              </a:rPr>
              <a:t>A partial list of common stopwords appears below. All text mining software  packages will have a list of common English stopwords that may be used.</a:t>
            </a:r>
            <a:endParaRPr sz="2000">
              <a:solidFill>
                <a:schemeClr val="dk1"/>
              </a:solidFill>
              <a:latin typeface="Calibri"/>
              <a:ea typeface="Calibri"/>
              <a:cs typeface="Calibri"/>
              <a:sym typeface="Calibri"/>
            </a:endParaRPr>
          </a:p>
        </p:txBody>
      </p:sp>
      <p:pic>
        <p:nvPicPr>
          <p:cNvPr id="469" name="Google Shape;469;p29"/>
          <p:cNvPicPr preferRelativeResize="0"/>
          <p:nvPr/>
        </p:nvPicPr>
        <p:blipFill rotWithShape="1">
          <a:blip r:embed="rId3">
            <a:alphaModFix/>
          </a:blip>
          <a:srcRect b="0" l="0" r="0" t="0"/>
          <a:stretch/>
        </p:blipFill>
        <p:spPr>
          <a:xfrm>
            <a:off x="533400" y="2443989"/>
            <a:ext cx="6705600" cy="4057839"/>
          </a:xfrm>
          <a:prstGeom prst="rect">
            <a:avLst/>
          </a:prstGeom>
          <a:noFill/>
          <a:ln>
            <a:noFill/>
          </a:ln>
        </p:spPr>
      </p:pic>
      <p:sp>
        <p:nvSpPr>
          <p:cNvPr id="470" name="Google Shape;470;p29"/>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
          <p:cNvSpPr txBox="1"/>
          <p:nvPr>
            <p:ph type="title"/>
          </p:nvPr>
        </p:nvSpPr>
        <p:spPr>
          <a:xfrm>
            <a:off x="801052" y="4407915"/>
            <a:ext cx="3357245" cy="6350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None/>
            </a:pPr>
            <a:r>
              <a:rPr b="1" lang="en-US" sz="4000">
                <a:latin typeface="Calibri"/>
                <a:ea typeface="Calibri"/>
                <a:cs typeface="Calibri"/>
                <a:sym typeface="Calibri"/>
              </a:rPr>
              <a:t>INTRODUCTION</a:t>
            </a:r>
            <a:endParaRPr sz="4000">
              <a:latin typeface="Calibri"/>
              <a:ea typeface="Calibri"/>
              <a:cs typeface="Calibri"/>
              <a:sym typeface="Calibri"/>
            </a:endParaRPr>
          </a:p>
        </p:txBody>
      </p:sp>
      <p:sp>
        <p:nvSpPr>
          <p:cNvPr id="281" name="Google Shape;281;p3"/>
          <p:cNvSpPr txBox="1"/>
          <p:nvPr/>
        </p:nvSpPr>
        <p:spPr>
          <a:xfrm>
            <a:off x="8331961" y="6463728"/>
            <a:ext cx="10287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0"/>
          <p:cNvSpPr txBox="1"/>
          <p:nvPr>
            <p:ph type="title"/>
          </p:nvPr>
        </p:nvSpPr>
        <p:spPr>
          <a:xfrm>
            <a:off x="1040764" y="526859"/>
            <a:ext cx="333311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b="1" lang="en-US" sz="4000"/>
              <a:t>Term Frequency</a:t>
            </a:r>
            <a:endParaRPr b="1" sz="4000"/>
          </a:p>
        </p:txBody>
      </p:sp>
      <p:pic>
        <p:nvPicPr>
          <p:cNvPr id="476" name="Google Shape;476;p30"/>
          <p:cNvPicPr preferRelativeResize="0"/>
          <p:nvPr/>
        </p:nvPicPr>
        <p:blipFill rotWithShape="1">
          <a:blip r:embed="rId3">
            <a:alphaModFix/>
          </a:blip>
          <a:srcRect b="0" l="0" r="0" t="0"/>
          <a:stretch/>
        </p:blipFill>
        <p:spPr>
          <a:xfrm>
            <a:off x="154939" y="1676400"/>
            <a:ext cx="8001000" cy="2628900"/>
          </a:xfrm>
          <a:prstGeom prst="rect">
            <a:avLst/>
          </a:prstGeom>
          <a:noFill/>
          <a:ln>
            <a:noFill/>
          </a:ln>
        </p:spPr>
      </p:pic>
      <p:sp>
        <p:nvSpPr>
          <p:cNvPr id="477" name="Google Shape;477;p30"/>
          <p:cNvSpPr txBox="1"/>
          <p:nvPr/>
        </p:nvSpPr>
        <p:spPr>
          <a:xfrm>
            <a:off x="154939" y="4509007"/>
            <a:ext cx="8437880" cy="1122680"/>
          </a:xfrm>
          <a:prstGeom prst="rect">
            <a:avLst/>
          </a:prstGeom>
          <a:noFill/>
          <a:ln>
            <a:noFill/>
          </a:ln>
        </p:spPr>
        <p:txBody>
          <a:bodyPr anchorCtr="0" anchor="t" bIns="0" lIns="0" spcFirstLastPara="1" rIns="0" wrap="square" tIns="12700">
            <a:spAutoFit/>
          </a:bodyPr>
          <a:lstStyle/>
          <a:p>
            <a:pPr indent="-287019" lvl="0" marL="299085" marR="508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drop-off in term frequencies will not be as pronounced as the  one predicted by Zipf’s law if stopwords have been removed, as  they have been in this example.</a:t>
            </a:r>
            <a:endParaRPr sz="2400">
              <a:solidFill>
                <a:schemeClr val="dk1"/>
              </a:solidFill>
              <a:latin typeface="Calibri"/>
              <a:ea typeface="Calibri"/>
              <a:cs typeface="Calibri"/>
              <a:sym typeface="Calibri"/>
            </a:endParaRPr>
          </a:p>
        </p:txBody>
      </p:sp>
      <p:sp>
        <p:nvSpPr>
          <p:cNvPr id="478" name="Google Shape;478;p30"/>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1"/>
          <p:cNvSpPr txBox="1"/>
          <p:nvPr>
            <p:ph type="title"/>
          </p:nvPr>
        </p:nvSpPr>
        <p:spPr>
          <a:xfrm>
            <a:off x="1066800" y="477977"/>
            <a:ext cx="3124200" cy="627736"/>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b="1" lang="en-US" sz="4000"/>
              <a:t>Wordcloud</a:t>
            </a:r>
            <a:endParaRPr b="1" sz="4000"/>
          </a:p>
        </p:txBody>
      </p:sp>
      <p:pic>
        <p:nvPicPr>
          <p:cNvPr id="484" name="Google Shape;484;p31"/>
          <p:cNvPicPr preferRelativeResize="0"/>
          <p:nvPr/>
        </p:nvPicPr>
        <p:blipFill rotWithShape="1">
          <a:blip r:embed="rId3">
            <a:alphaModFix/>
          </a:blip>
          <a:srcRect b="0" l="0" r="0" t="0"/>
          <a:stretch/>
        </p:blipFill>
        <p:spPr>
          <a:xfrm>
            <a:off x="2590800" y="2575560"/>
            <a:ext cx="4294631" cy="4066031"/>
          </a:xfrm>
          <a:prstGeom prst="rect">
            <a:avLst/>
          </a:prstGeom>
          <a:noFill/>
          <a:ln>
            <a:noFill/>
          </a:ln>
        </p:spPr>
      </p:pic>
      <p:sp>
        <p:nvSpPr>
          <p:cNvPr id="485" name="Google Shape;485;p31"/>
          <p:cNvSpPr txBox="1"/>
          <p:nvPr/>
        </p:nvSpPr>
        <p:spPr>
          <a:xfrm>
            <a:off x="381000" y="1146810"/>
            <a:ext cx="7625080" cy="1428750"/>
          </a:xfrm>
          <a:prstGeom prst="rect">
            <a:avLst/>
          </a:prstGeom>
          <a:solidFill>
            <a:srgbClr val="F2DADA"/>
          </a:solid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lang="en-US" sz="2300">
                <a:solidFill>
                  <a:schemeClr val="dk1"/>
                </a:solidFill>
                <a:latin typeface="Calibri"/>
                <a:ea typeface="Calibri"/>
                <a:cs typeface="Calibri"/>
                <a:sym typeface="Calibri"/>
              </a:rPr>
              <a:t>A wordcloud displays the most frequent terms in a corpus in the  center of the cloud. Terms get smaller and move away from the  center (and are color-coded) as they become less frequent. The  orientation of the term is irrelevant in this example.</a:t>
            </a:r>
            <a:endParaRPr sz="2300">
              <a:solidFill>
                <a:schemeClr val="dk1"/>
              </a:solidFill>
              <a:latin typeface="Calibri"/>
              <a:ea typeface="Calibri"/>
              <a:cs typeface="Calibri"/>
              <a:sym typeface="Calibri"/>
            </a:endParaRPr>
          </a:p>
        </p:txBody>
      </p:sp>
      <p:sp>
        <p:nvSpPr>
          <p:cNvPr id="486" name="Google Shape;486;p31"/>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2"/>
          <p:cNvSpPr txBox="1"/>
          <p:nvPr>
            <p:ph type="title"/>
          </p:nvPr>
        </p:nvSpPr>
        <p:spPr>
          <a:xfrm>
            <a:off x="838200" y="559702"/>
            <a:ext cx="5715000" cy="627736"/>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b="1" lang="en-US" sz="4000"/>
              <a:t>Custom Stopwords</a:t>
            </a:r>
            <a:endParaRPr b="1" sz="4000"/>
          </a:p>
        </p:txBody>
      </p:sp>
      <p:sp>
        <p:nvSpPr>
          <p:cNvPr id="492" name="Google Shape;492;p32"/>
          <p:cNvSpPr txBox="1"/>
          <p:nvPr/>
        </p:nvSpPr>
        <p:spPr>
          <a:xfrm>
            <a:off x="8400288" y="6463728"/>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493" name="Google Shape;493;p32"/>
          <p:cNvSpPr txBox="1"/>
          <p:nvPr/>
        </p:nvSpPr>
        <p:spPr>
          <a:xfrm>
            <a:off x="522795" y="1905000"/>
            <a:ext cx="7967980" cy="4220210"/>
          </a:xfrm>
          <a:prstGeom prst="rect">
            <a:avLst/>
          </a:prstGeom>
          <a:noFill/>
          <a:ln>
            <a:noFill/>
          </a:ln>
        </p:spPr>
        <p:txBody>
          <a:bodyPr anchorCtr="0" anchor="t" bIns="0" lIns="0" spcFirstLastPara="1" rIns="0" wrap="square" tIns="67925">
            <a:spAutoFit/>
          </a:bodyPr>
          <a:lstStyle/>
          <a:p>
            <a:pPr indent="-342900" lvl="0" marL="355600" marR="5080" rtl="0" algn="l">
              <a:lnSpc>
                <a:spcPct val="108124"/>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 each application, there will likely be a set of  frequent words that appear in most  documents.</a:t>
            </a:r>
            <a:endParaRPr sz="3200">
              <a:solidFill>
                <a:schemeClr val="dk1"/>
              </a:solidFill>
              <a:latin typeface="Calibri"/>
              <a:ea typeface="Calibri"/>
              <a:cs typeface="Calibri"/>
              <a:sym typeface="Calibri"/>
            </a:endParaRPr>
          </a:p>
          <a:p>
            <a:pPr indent="-342900" lvl="0" marL="355600" marR="310515" rtl="0" algn="l">
              <a:lnSpc>
                <a:spcPct val="108124"/>
              </a:lnSpc>
              <a:spcBef>
                <a:spcPts val="75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For example, in a collection of reports about  airplane accidents, the words “airplane”,  “plane”, and “aircraft” may be specified as  custom stopwords.</a:t>
            </a:r>
            <a:endParaRPr sz="3200">
              <a:solidFill>
                <a:schemeClr val="dk1"/>
              </a:solidFill>
              <a:latin typeface="Calibri"/>
              <a:ea typeface="Calibri"/>
              <a:cs typeface="Calibri"/>
              <a:sym typeface="Calibri"/>
            </a:endParaRPr>
          </a:p>
          <a:p>
            <a:pPr indent="-342900" lvl="0" marL="354965" marR="247015" rtl="0" algn="l">
              <a:lnSpc>
                <a:spcPct val="108124"/>
              </a:lnSpc>
              <a:spcBef>
                <a:spcPts val="75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 other cases, the generic stopword list may  remove too many terms.</a:t>
            </a:r>
            <a:endParaRPr sz="32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3"/>
          <p:cNvSpPr txBox="1"/>
          <p:nvPr>
            <p:ph type="title"/>
          </p:nvPr>
        </p:nvSpPr>
        <p:spPr>
          <a:xfrm>
            <a:off x="381000" y="685800"/>
            <a:ext cx="5426075" cy="627736"/>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b="1" lang="en-US" sz="4000"/>
              <a:t>Custom Stopwords</a:t>
            </a:r>
            <a:endParaRPr b="1" sz="4000"/>
          </a:p>
        </p:txBody>
      </p:sp>
      <p:sp>
        <p:nvSpPr>
          <p:cNvPr id="499" name="Google Shape;499;p33"/>
          <p:cNvSpPr txBox="1"/>
          <p:nvPr/>
        </p:nvSpPr>
        <p:spPr>
          <a:xfrm>
            <a:off x="381000" y="1981200"/>
            <a:ext cx="8018780" cy="4297680"/>
          </a:xfrm>
          <a:prstGeom prst="rect">
            <a:avLst/>
          </a:prstGeom>
          <a:noFill/>
          <a:ln>
            <a:noFill/>
          </a:ln>
        </p:spPr>
        <p:txBody>
          <a:bodyPr anchorCtr="0" anchor="t" bIns="0" lIns="0" spcFirstLastPara="1" rIns="0" wrap="square" tIns="94600">
            <a:spAutoFit/>
          </a:bodyPr>
          <a:lstStyle/>
          <a:p>
            <a:pPr indent="-342900" lvl="0" marL="355600" marR="721995" rtl="0" algn="l">
              <a:lnSpc>
                <a:spcPct val="80000"/>
              </a:lnSpc>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Optionally, a column of custom stopwords may be  given to the script.</a:t>
            </a:r>
            <a:endParaRPr sz="2700">
              <a:solidFill>
                <a:schemeClr val="dk1"/>
              </a:solidFill>
              <a:latin typeface="Calibri"/>
              <a:ea typeface="Calibri"/>
              <a:cs typeface="Calibri"/>
              <a:sym typeface="Calibri"/>
            </a:endParaRPr>
          </a:p>
          <a:p>
            <a:pPr indent="-342900" lvl="0" marL="355600" marR="203200" rtl="0" algn="l">
              <a:lnSpc>
                <a:spcPct val="95925"/>
              </a:lnSpc>
              <a:spcBef>
                <a:spcPts val="63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These do not need to be individual words: a phrase of  words separated by spaces may be entered into a  single cell of the custom stopwords column</a:t>
            </a:r>
            <a:endParaRPr sz="2700">
              <a:solidFill>
                <a:schemeClr val="dk1"/>
              </a:solidFill>
              <a:latin typeface="Calibri"/>
              <a:ea typeface="Calibri"/>
              <a:cs typeface="Calibri"/>
              <a:sym typeface="Calibri"/>
            </a:endParaRPr>
          </a:p>
          <a:p>
            <a:pPr indent="-342900" lvl="0" marL="355600" marR="5080" rtl="0" algn="l">
              <a:lnSpc>
                <a:spcPct val="80000"/>
              </a:lnSpc>
              <a:spcBef>
                <a:spcPts val="675"/>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The script searches for and removes words from this  list at three separate points during the execution of the  script</a:t>
            </a:r>
            <a:endParaRPr sz="2700">
              <a:solidFill>
                <a:schemeClr val="dk1"/>
              </a:solidFill>
              <a:latin typeface="Calibri"/>
              <a:ea typeface="Calibri"/>
              <a:cs typeface="Calibri"/>
              <a:sym typeface="Calibri"/>
            </a:endParaRPr>
          </a:p>
          <a:p>
            <a:pPr indent="-287019" lvl="1" marL="756285" marR="0" rtl="0" algn="l">
              <a:lnSpc>
                <a:spcPct val="100000"/>
              </a:lnSpc>
              <a:spcBef>
                <a:spcPts val="1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Before the documents have been processed</a:t>
            </a:r>
            <a:endParaRPr b="0" i="0" sz="2400" u="none" cap="none" strike="noStrike">
              <a:solidFill>
                <a:schemeClr val="dk1"/>
              </a:solidFill>
              <a:latin typeface="Calibri"/>
              <a:ea typeface="Calibri"/>
              <a:cs typeface="Calibri"/>
              <a:sym typeface="Calibri"/>
            </a:endParaRPr>
          </a:p>
          <a:p>
            <a:pPr indent="-287019" lvl="1" marL="756285" marR="640715" rtl="0" algn="l">
              <a:lnSpc>
                <a:spcPct val="95833"/>
              </a:lnSpc>
              <a:spcBef>
                <a:spcPts val="56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After the punctuation has been removed and the text  converted to lower case</a:t>
            </a:r>
            <a:endParaRPr b="0" i="0" sz="2400" u="none" cap="none" strike="noStrike">
              <a:solidFill>
                <a:schemeClr val="dk1"/>
              </a:solidFill>
              <a:latin typeface="Calibri"/>
              <a:ea typeface="Calibri"/>
              <a:cs typeface="Calibri"/>
              <a:sym typeface="Calibri"/>
            </a:endParaRPr>
          </a:p>
          <a:p>
            <a:pPr indent="-287019" lvl="1" marL="756285" marR="0" rtl="0" algn="l">
              <a:lnSpc>
                <a:spcPct val="100000"/>
              </a:lnSpc>
              <a:spcBef>
                <a:spcPts val="2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After the terms have been stemmed</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4"/>
          <p:cNvSpPr txBox="1"/>
          <p:nvPr>
            <p:ph type="title"/>
          </p:nvPr>
        </p:nvSpPr>
        <p:spPr>
          <a:xfrm>
            <a:off x="838200" y="457200"/>
            <a:ext cx="5105400" cy="627736"/>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b="1" lang="en-US" sz="4000"/>
              <a:t>Remove Stopwords</a:t>
            </a:r>
            <a:endParaRPr b="1" sz="4000"/>
          </a:p>
        </p:txBody>
      </p:sp>
      <p:sp>
        <p:nvSpPr>
          <p:cNvPr id="505" name="Google Shape;505;p34"/>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aphicFrame>
        <p:nvGraphicFramePr>
          <p:cNvPr id="506" name="Google Shape;506;p34"/>
          <p:cNvGraphicFramePr/>
          <p:nvPr/>
        </p:nvGraphicFramePr>
        <p:xfrm>
          <a:off x="450850" y="1593850"/>
          <a:ext cx="3000000" cy="3000000"/>
        </p:xfrm>
        <a:graphic>
          <a:graphicData uri="http://schemas.openxmlformats.org/drawingml/2006/table">
            <a:tbl>
              <a:tblPr bandRow="1" firstRow="1">
                <a:noFill/>
                <a:tableStyleId>{26693A2C-EBF6-4839-BE40-C137C9288437}</a:tableStyleId>
              </a:tblPr>
              <a:tblGrid>
                <a:gridCol w="2743200"/>
                <a:gridCol w="2743200"/>
                <a:gridCol w="2743200"/>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2</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3</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Calibri"/>
                          <a:ea typeface="Calibri"/>
                          <a:cs typeface="Calibri"/>
                          <a:sym typeface="Calibri"/>
                        </a:rPr>
                        <a:t>slid</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driving</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lowbudget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ice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fast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tire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dust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failed</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storm</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bumping</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hit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5"/>
          <p:cNvSpPr txBox="1"/>
          <p:nvPr>
            <p:ph type="title"/>
          </p:nvPr>
        </p:nvSpPr>
        <p:spPr>
          <a:xfrm>
            <a:off x="3875138" y="148325"/>
            <a:ext cx="306133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Stemming Text</a:t>
            </a:r>
            <a:endParaRPr sz="4000"/>
          </a:p>
        </p:txBody>
      </p:sp>
      <p:sp>
        <p:nvSpPr>
          <p:cNvPr id="512" name="Google Shape;512;p35"/>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13" name="Google Shape;513;p35"/>
          <p:cNvSpPr txBox="1"/>
          <p:nvPr/>
        </p:nvSpPr>
        <p:spPr>
          <a:xfrm>
            <a:off x="535940" y="1517395"/>
            <a:ext cx="7870825" cy="4542790"/>
          </a:xfrm>
          <a:prstGeom prst="rect">
            <a:avLst/>
          </a:prstGeom>
          <a:solidFill>
            <a:srgbClr val="F2DADA"/>
          </a:solidFill>
          <a:ln>
            <a:noFill/>
          </a:ln>
        </p:spPr>
        <p:txBody>
          <a:bodyPr anchorCtr="0" anchor="t" bIns="0" lIns="0" spcFirstLastPara="1" rIns="0" wrap="square" tIns="104125">
            <a:spAutoFit/>
          </a:bodyPr>
          <a:lstStyle/>
          <a:p>
            <a:pPr indent="-342900" lvl="0" marL="355600" marR="0" rtl="0" algn="l">
              <a:lnSpc>
                <a:spcPct val="100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“The computer is saving the table.”</a:t>
            </a:r>
            <a:endParaRPr sz="3000">
              <a:solidFill>
                <a:schemeClr val="dk1"/>
              </a:solidFill>
              <a:latin typeface="Calibri"/>
              <a:ea typeface="Calibri"/>
              <a:cs typeface="Calibri"/>
              <a:sym typeface="Calibri"/>
            </a:endParaRPr>
          </a:p>
          <a:p>
            <a:pPr indent="-342900" lvl="0" marL="355600" marR="0" rtl="0" algn="l">
              <a:lnSpc>
                <a:spcPct val="100000"/>
              </a:lnSpc>
              <a:spcBef>
                <a:spcPts val="72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“The computers saved the tables.”</a:t>
            </a:r>
            <a:endParaRPr sz="3000">
              <a:solidFill>
                <a:schemeClr val="dk1"/>
              </a:solidFill>
              <a:latin typeface="Calibri"/>
              <a:ea typeface="Calibri"/>
              <a:cs typeface="Calibri"/>
              <a:sym typeface="Calibri"/>
            </a:endParaRPr>
          </a:p>
          <a:p>
            <a:pPr indent="-342900" lvl="0" marL="355600" marR="41910" rtl="0" algn="l">
              <a:lnSpc>
                <a:spcPct val="100000"/>
              </a:lnSpc>
              <a:spcBef>
                <a:spcPts val="72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After removing stopwords, these documents are  reduced to</a:t>
            </a:r>
            <a:endParaRPr sz="3000">
              <a:solidFill>
                <a:schemeClr val="dk1"/>
              </a:solidFill>
              <a:latin typeface="Calibri"/>
              <a:ea typeface="Calibri"/>
              <a:cs typeface="Calibri"/>
              <a:sym typeface="Calibri"/>
            </a:endParaRPr>
          </a:p>
          <a:p>
            <a:pPr indent="-287019" lvl="1" marL="756285" marR="0" rtl="0" algn="l">
              <a:lnSpc>
                <a:spcPct val="100000"/>
              </a:lnSpc>
              <a:spcBef>
                <a:spcPts val="65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computer saving table</a:t>
            </a:r>
            <a:endParaRPr b="0" i="0" sz="2600" u="none" cap="none" strike="noStrike">
              <a:solidFill>
                <a:schemeClr val="dk1"/>
              </a:solidFill>
              <a:latin typeface="Calibri"/>
              <a:ea typeface="Calibri"/>
              <a:cs typeface="Calibri"/>
              <a:sym typeface="Calibri"/>
            </a:endParaRPr>
          </a:p>
          <a:p>
            <a:pPr indent="-287019" lvl="1" marL="756285" marR="0" rtl="0" algn="l">
              <a:lnSpc>
                <a:spcPct val="100000"/>
              </a:lnSpc>
              <a:spcBef>
                <a:spcPts val="62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computers saved tables</a:t>
            </a:r>
            <a:endParaRPr b="0" i="0" sz="2600" u="none" cap="none" strike="noStrike">
              <a:solidFill>
                <a:schemeClr val="dk1"/>
              </a:solidFill>
              <a:latin typeface="Calibri"/>
              <a:ea typeface="Calibri"/>
              <a:cs typeface="Calibri"/>
              <a:sym typeface="Calibri"/>
            </a:endParaRPr>
          </a:p>
          <a:p>
            <a:pPr indent="-342900" lvl="0" marL="355600" marR="5080" rtl="0" algn="l">
              <a:lnSpc>
                <a:spcPct val="100000"/>
              </a:lnSpc>
              <a:spcBef>
                <a:spcPts val="69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Even though these documents are conveying the  same idea, they have no words in common and  would not be recognized as similar.</a:t>
            </a:r>
            <a:endParaRPr sz="30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6"/>
          <p:cNvSpPr txBox="1"/>
          <p:nvPr>
            <p:ph type="title"/>
          </p:nvPr>
        </p:nvSpPr>
        <p:spPr>
          <a:xfrm>
            <a:off x="3875138" y="148325"/>
            <a:ext cx="306133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Stemming Text</a:t>
            </a:r>
            <a:endParaRPr sz="4000"/>
          </a:p>
        </p:txBody>
      </p:sp>
      <p:sp>
        <p:nvSpPr>
          <p:cNvPr id="519" name="Google Shape;519;p36"/>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20" name="Google Shape;520;p36"/>
          <p:cNvSpPr txBox="1"/>
          <p:nvPr/>
        </p:nvSpPr>
        <p:spPr>
          <a:xfrm>
            <a:off x="535940" y="1570735"/>
            <a:ext cx="7724140" cy="4451350"/>
          </a:xfrm>
          <a:prstGeom prst="rect">
            <a:avLst/>
          </a:prstGeom>
          <a:solidFill>
            <a:srgbClr val="F2DADA"/>
          </a:solidFill>
          <a:ln>
            <a:noFill/>
          </a:ln>
        </p:spPr>
        <p:txBody>
          <a:bodyPr anchorCtr="0" anchor="t" bIns="0" lIns="0" spcFirstLastPara="1" rIns="0" wrap="square" tIns="58400">
            <a:spAutoFit/>
          </a:bodyPr>
          <a:lstStyle/>
          <a:p>
            <a:pPr indent="-342900" lvl="0" marL="355600" marR="5080" rtl="0" algn="l">
              <a:lnSpc>
                <a:spcPct val="108148"/>
              </a:lnSpc>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Stemming effectively chops the endings off of words.  Plural and singular nouns are reduced to the same  token, and conjugated verbs are also reduced.</a:t>
            </a:r>
            <a:endParaRPr sz="2700">
              <a:solidFill>
                <a:schemeClr val="dk1"/>
              </a:solidFill>
              <a:latin typeface="Calibri"/>
              <a:ea typeface="Calibri"/>
              <a:cs typeface="Calibri"/>
              <a:sym typeface="Calibri"/>
            </a:endParaRPr>
          </a:p>
          <a:p>
            <a:pPr indent="-342900" lvl="0" marL="355600" marR="524510" rtl="0" algn="l">
              <a:lnSpc>
                <a:spcPct val="108148"/>
              </a:lnSpc>
              <a:spcBef>
                <a:spcPts val="64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After stemming, the sentences from the last slide  become:</a:t>
            </a:r>
            <a:endParaRPr sz="2700">
              <a:solidFill>
                <a:schemeClr val="dk1"/>
              </a:solidFill>
              <a:latin typeface="Calibri"/>
              <a:ea typeface="Calibri"/>
              <a:cs typeface="Calibri"/>
              <a:sym typeface="Calibri"/>
            </a:endParaRPr>
          </a:p>
          <a:p>
            <a:pPr indent="-287019" lvl="1" marL="756285" marR="0" rtl="0" algn="l">
              <a:lnSpc>
                <a:spcPct val="100000"/>
              </a:lnSpc>
              <a:spcBef>
                <a:spcPts val="25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comput save tabl</a:t>
            </a:r>
            <a:endParaRPr b="0" i="0" sz="2400" u="none" cap="none" strike="noStrike">
              <a:solidFill>
                <a:schemeClr val="dk1"/>
              </a:solidFill>
              <a:latin typeface="Calibri"/>
              <a:ea typeface="Calibri"/>
              <a:cs typeface="Calibri"/>
              <a:sym typeface="Calibri"/>
            </a:endParaRPr>
          </a:p>
          <a:p>
            <a:pPr indent="-287019" lvl="1" marL="756285" marR="0" rtl="0" algn="l">
              <a:lnSpc>
                <a:spcPct val="100000"/>
              </a:lnSpc>
              <a:spcBef>
                <a:spcPts val="29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comput save tabl</a:t>
            </a:r>
            <a:endParaRPr b="0" i="0" sz="2400" u="none" cap="none" strike="noStrike">
              <a:solidFill>
                <a:schemeClr val="dk1"/>
              </a:solidFill>
              <a:latin typeface="Calibri"/>
              <a:ea typeface="Calibri"/>
              <a:cs typeface="Calibri"/>
              <a:sym typeface="Calibri"/>
            </a:endParaRPr>
          </a:p>
          <a:p>
            <a:pPr indent="-342900" lvl="0" marL="355600" marR="0" rtl="0" algn="l">
              <a:lnSpc>
                <a:spcPct val="100000"/>
              </a:lnSpc>
              <a:spcBef>
                <a:spcPts val="31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The documents are now recognized as identical.</a:t>
            </a:r>
            <a:endParaRPr sz="2700">
              <a:solidFill>
                <a:schemeClr val="dk1"/>
              </a:solidFill>
              <a:latin typeface="Calibri"/>
              <a:ea typeface="Calibri"/>
              <a:cs typeface="Calibri"/>
              <a:sym typeface="Calibri"/>
            </a:endParaRPr>
          </a:p>
          <a:p>
            <a:pPr indent="-342900" lvl="0" marL="355600" marR="229870" rtl="0" algn="l">
              <a:lnSpc>
                <a:spcPct val="108148"/>
              </a:lnSpc>
              <a:spcBef>
                <a:spcPts val="69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As a further example, the next slide will contain the  stemmed text from this slide (with stopwords  removed).</a:t>
            </a:r>
            <a:endParaRPr sz="27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7"/>
          <p:cNvSpPr txBox="1"/>
          <p:nvPr>
            <p:ph type="title"/>
          </p:nvPr>
        </p:nvSpPr>
        <p:spPr>
          <a:xfrm>
            <a:off x="3875138" y="148325"/>
            <a:ext cx="306133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Stemming Text</a:t>
            </a:r>
            <a:endParaRPr sz="4000"/>
          </a:p>
        </p:txBody>
      </p:sp>
      <p:sp>
        <p:nvSpPr>
          <p:cNvPr id="526" name="Google Shape;526;p37"/>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27" name="Google Shape;527;p37"/>
          <p:cNvSpPr txBox="1"/>
          <p:nvPr/>
        </p:nvSpPr>
        <p:spPr>
          <a:xfrm>
            <a:off x="535940" y="1611884"/>
            <a:ext cx="7941945" cy="3619500"/>
          </a:xfrm>
          <a:prstGeom prst="rect">
            <a:avLst/>
          </a:prstGeom>
          <a:solidFill>
            <a:srgbClr val="F2DADA"/>
          </a:solidFill>
          <a:ln>
            <a:noFill/>
          </a:ln>
        </p:spPr>
        <p:txBody>
          <a:bodyPr anchorCtr="0" anchor="t" bIns="0" lIns="0" spcFirstLastPara="1" rIns="0" wrap="square" tIns="12700">
            <a:spAutoFit/>
          </a:bodyPr>
          <a:lstStyle/>
          <a:p>
            <a:pPr indent="-342900" lvl="0" marL="354965" marR="153670" rtl="0" algn="l">
              <a:lnSpc>
                <a:spcPct val="100000"/>
              </a:lnSpc>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stem effect chop end word plural singular noun reduc  token conjug verb also reduc</a:t>
            </a:r>
            <a:endParaRPr sz="2700">
              <a:solidFill>
                <a:schemeClr val="dk1"/>
              </a:solidFill>
              <a:latin typeface="Calibri"/>
              <a:ea typeface="Calibri"/>
              <a:cs typeface="Calibri"/>
              <a:sym typeface="Calibri"/>
            </a:endParaRPr>
          </a:p>
          <a:p>
            <a:pPr indent="-342900" lvl="0" marL="355600" marR="0" rtl="0" algn="l">
              <a:lnSpc>
                <a:spcPct val="100000"/>
              </a:lnSpc>
              <a:spcBef>
                <a:spcPts val="645"/>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stem sentenc last slide becom</a:t>
            </a:r>
            <a:endParaRPr sz="2700">
              <a:solidFill>
                <a:schemeClr val="dk1"/>
              </a:solidFill>
              <a:latin typeface="Calibri"/>
              <a:ea typeface="Calibri"/>
              <a:cs typeface="Calibri"/>
              <a:sym typeface="Calibri"/>
            </a:endParaRPr>
          </a:p>
          <a:p>
            <a:pPr indent="-287019" lvl="1" marL="756285" marR="0" rtl="0" algn="l">
              <a:lnSpc>
                <a:spcPct val="100000"/>
              </a:lnSpc>
              <a:spcBef>
                <a:spcPts val="59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comput save tabl</a:t>
            </a:r>
            <a:endParaRPr b="0" i="0" sz="2400" u="none" cap="none" strike="noStrike">
              <a:solidFill>
                <a:schemeClr val="dk1"/>
              </a:solidFill>
              <a:latin typeface="Calibri"/>
              <a:ea typeface="Calibri"/>
              <a:cs typeface="Calibri"/>
              <a:sym typeface="Calibri"/>
            </a:endParaRPr>
          </a:p>
          <a:p>
            <a:pPr indent="-287019" lvl="1" marL="756285" marR="0" rtl="0" algn="l">
              <a:lnSpc>
                <a:spcPct val="100000"/>
              </a:lnSpc>
              <a:spcBef>
                <a:spcPts val="57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comput save tabl</a:t>
            </a:r>
            <a:endParaRPr b="0" i="0" sz="2400" u="none" cap="none" strike="noStrike">
              <a:solidFill>
                <a:schemeClr val="dk1"/>
              </a:solidFill>
              <a:latin typeface="Calibri"/>
              <a:ea typeface="Calibri"/>
              <a:cs typeface="Calibri"/>
              <a:sym typeface="Calibri"/>
            </a:endParaRPr>
          </a:p>
          <a:p>
            <a:pPr indent="-342900" lvl="0" marL="355600" marR="0" rtl="0" algn="l">
              <a:lnSpc>
                <a:spcPct val="100000"/>
              </a:lnSpc>
              <a:spcBef>
                <a:spcPts val="635"/>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document now recogn ident</a:t>
            </a:r>
            <a:endParaRPr sz="2700">
              <a:solidFill>
                <a:schemeClr val="dk1"/>
              </a:solidFill>
              <a:latin typeface="Calibri"/>
              <a:ea typeface="Calibri"/>
              <a:cs typeface="Calibri"/>
              <a:sym typeface="Calibri"/>
            </a:endParaRPr>
          </a:p>
          <a:p>
            <a:pPr indent="-342900" lvl="0" marL="355600" marR="5080" rtl="0" algn="l">
              <a:lnSpc>
                <a:spcPct val="100000"/>
              </a:lnSpc>
              <a:spcBef>
                <a:spcPts val="65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exampl next slide will contain stem text slide stopword  remov</a:t>
            </a:r>
            <a:endParaRPr sz="27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8"/>
          <p:cNvSpPr txBox="1"/>
          <p:nvPr>
            <p:ph type="title"/>
          </p:nvPr>
        </p:nvSpPr>
        <p:spPr>
          <a:xfrm>
            <a:off x="4390250" y="148325"/>
            <a:ext cx="2033270"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Stem Text</a:t>
            </a:r>
            <a:endParaRPr sz="4000"/>
          </a:p>
        </p:txBody>
      </p:sp>
      <p:sp>
        <p:nvSpPr>
          <p:cNvPr id="533" name="Google Shape;533;p38"/>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aphicFrame>
        <p:nvGraphicFramePr>
          <p:cNvPr id="534" name="Google Shape;534;p38"/>
          <p:cNvGraphicFramePr/>
          <p:nvPr/>
        </p:nvGraphicFramePr>
        <p:xfrm>
          <a:off x="450850" y="1593850"/>
          <a:ext cx="3000000" cy="3000000"/>
        </p:xfrm>
        <a:graphic>
          <a:graphicData uri="http://schemas.openxmlformats.org/drawingml/2006/table">
            <a:tbl>
              <a:tblPr bandRow="1" firstRow="1">
                <a:noFill/>
                <a:tableStyleId>{26693A2C-EBF6-4839-BE40-C137C9288437}</a:tableStyleId>
              </a:tblPr>
              <a:tblGrid>
                <a:gridCol w="2743200"/>
                <a:gridCol w="2743200"/>
                <a:gridCol w="2743200"/>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2</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Document 3</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Calibri"/>
                          <a:ea typeface="Calibri"/>
                          <a:cs typeface="Calibri"/>
                          <a:sym typeface="Calibri"/>
                        </a:rPr>
                        <a:t>slid</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drive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lowbudget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ice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fast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tire</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dust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fail</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storm</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bump</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hit</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2000" u="none" cap="none" strike="noStrike">
                          <a:latin typeface="Calibri"/>
                          <a:ea typeface="Calibri"/>
                          <a:cs typeface="Calibri"/>
                          <a:sym typeface="Calibri"/>
                        </a:rPr>
                        <a:t>curb</a:t>
                      </a:r>
                      <a:endParaRPr sz="2000" u="none" cap="none" strike="noStrike">
                        <a:latin typeface="Calibri"/>
                        <a:ea typeface="Calibri"/>
                        <a:cs typeface="Calibri"/>
                        <a:sym typeface="Calibri"/>
                      </a:endParaRPr>
                    </a:p>
                  </a:txBody>
                  <a:tcPr marT="29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3962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9"/>
          <p:cNvSpPr txBox="1"/>
          <p:nvPr>
            <p:ph type="title"/>
          </p:nvPr>
        </p:nvSpPr>
        <p:spPr>
          <a:xfrm>
            <a:off x="2233656" y="248062"/>
            <a:ext cx="579818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sz="4400"/>
              <a:t>Other Processing Options</a:t>
            </a:r>
            <a:endParaRPr sz="4400"/>
          </a:p>
        </p:txBody>
      </p:sp>
      <p:sp>
        <p:nvSpPr>
          <p:cNvPr id="540" name="Google Shape;540;p39"/>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41" name="Google Shape;541;p39"/>
          <p:cNvSpPr txBox="1"/>
          <p:nvPr/>
        </p:nvSpPr>
        <p:spPr>
          <a:xfrm>
            <a:off x="231140" y="1145540"/>
            <a:ext cx="8271509" cy="5222240"/>
          </a:xfrm>
          <a:prstGeom prst="rect">
            <a:avLst/>
          </a:prstGeom>
          <a:solidFill>
            <a:srgbClr val="F2DADA"/>
          </a:solidFill>
          <a:ln>
            <a:noFill/>
          </a:ln>
        </p:spPr>
        <p:txBody>
          <a:bodyPr anchorCtr="0" anchor="t" bIns="0" lIns="0" spcFirstLastPara="1" rIns="0" wrap="square" tIns="104125">
            <a:spAutoFit/>
          </a:bodyPr>
          <a:lstStyle/>
          <a:p>
            <a:pPr indent="-342900" lvl="0" marL="355600" marR="5080" rtl="0" algn="l">
              <a:lnSpc>
                <a:spcPct val="80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Remove numbers: may not want to if part numbers  or important identifiers are present.</a:t>
            </a:r>
            <a:endParaRPr sz="3000">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Filtering out words by character length</a:t>
            </a:r>
            <a:endParaRPr sz="3000">
              <a:solidFill>
                <a:schemeClr val="dk1"/>
              </a:solidFill>
              <a:latin typeface="Calibri"/>
              <a:ea typeface="Calibri"/>
              <a:cs typeface="Calibri"/>
              <a:sym typeface="Calibri"/>
            </a:endParaRPr>
          </a:p>
          <a:p>
            <a:pPr indent="-287019" lvl="1" marL="756285" marR="27305" rtl="0" algn="l">
              <a:lnSpc>
                <a:spcPct val="96153"/>
              </a:lnSpc>
              <a:spcBef>
                <a:spcPts val="61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With the exception of chemical names, the longest non-  coined, non-technical English word is 28 letters  (Wikipedia).</a:t>
            </a:r>
            <a:endParaRPr/>
          </a:p>
          <a:p>
            <a:pPr indent="-287019" lvl="1" marL="756285" marR="316230" rtl="0" algn="l">
              <a:lnSpc>
                <a:spcPct val="96153"/>
              </a:lnSpc>
              <a:spcBef>
                <a:spcPts val="61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Anything longer is likely to be a web URL or a string of  garbled text (common when converting PDF to text).</a:t>
            </a:r>
            <a:endParaRPr b="0" i="0" sz="2600" u="none" cap="none" strike="noStrike">
              <a:solidFill>
                <a:schemeClr val="dk1"/>
              </a:solidFill>
              <a:latin typeface="Calibri"/>
              <a:ea typeface="Calibri"/>
              <a:cs typeface="Calibri"/>
              <a:sym typeface="Calibri"/>
            </a:endParaRPr>
          </a:p>
          <a:p>
            <a:pPr indent="-342900" lvl="0" marL="355600" marR="1410335" rtl="0" algn="l">
              <a:lnSpc>
                <a:spcPct val="96000"/>
              </a:lnSpc>
              <a:spcBef>
                <a:spcPts val="695"/>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Removing words that appear in only a few  documents.</a:t>
            </a:r>
            <a:endParaRPr sz="3000">
              <a:solidFill>
                <a:schemeClr val="dk1"/>
              </a:solidFill>
              <a:latin typeface="Calibri"/>
              <a:ea typeface="Calibri"/>
              <a:cs typeface="Calibri"/>
              <a:sym typeface="Calibri"/>
            </a:endParaRPr>
          </a:p>
          <a:p>
            <a:pPr indent="-287019" lvl="1" marL="756285" marR="109854" rtl="0" algn="l">
              <a:lnSpc>
                <a:spcPct val="96153"/>
              </a:lnSpc>
              <a:spcBef>
                <a:spcPts val="64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Words that appear in only 1 document give no  discriminating power. Removing them reduces  computational requirements. May also want to remove  words that appear in only a handful of documents.</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
          <p:cNvSpPr txBox="1"/>
          <p:nvPr>
            <p:ph type="title"/>
          </p:nvPr>
        </p:nvSpPr>
        <p:spPr>
          <a:xfrm>
            <a:off x="3245758" y="148325"/>
            <a:ext cx="4323080"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What is Text Mining?</a:t>
            </a:r>
            <a:endParaRPr sz="4000"/>
          </a:p>
        </p:txBody>
      </p:sp>
      <p:sp>
        <p:nvSpPr>
          <p:cNvPr id="287" name="Google Shape;287;p4"/>
          <p:cNvSpPr txBox="1"/>
          <p:nvPr/>
        </p:nvSpPr>
        <p:spPr>
          <a:xfrm>
            <a:off x="8331961" y="6463728"/>
            <a:ext cx="10287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88" name="Google Shape;288;p4"/>
          <p:cNvSpPr txBox="1"/>
          <p:nvPr/>
        </p:nvSpPr>
        <p:spPr>
          <a:xfrm>
            <a:off x="535940" y="1506720"/>
            <a:ext cx="6812280" cy="4127500"/>
          </a:xfrm>
          <a:prstGeom prst="rect">
            <a:avLst/>
          </a:prstGeom>
          <a:noFill/>
          <a:ln>
            <a:noFill/>
          </a:ln>
        </p:spPr>
        <p:txBody>
          <a:bodyPr anchorCtr="0" anchor="t" bIns="0" lIns="0" spcFirstLastPara="1" rIns="0" wrap="square" tIns="113650">
            <a:spAutoFit/>
          </a:bodyPr>
          <a:lstStyle/>
          <a:p>
            <a:pPr indent="-342900" lvl="0" marL="3556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Text mining relies on several disciplines</a:t>
            </a:r>
            <a:endParaRPr b="0" i="0" sz="3200" u="none" cap="none" strike="noStrike">
              <a:solidFill>
                <a:schemeClr val="dk1"/>
              </a:solidFill>
              <a:latin typeface="Calibri"/>
              <a:ea typeface="Calibri"/>
              <a:cs typeface="Calibri"/>
              <a:sym typeface="Calibri"/>
            </a:endParaRPr>
          </a:p>
          <a:p>
            <a:pPr indent="-287019" lvl="1" marL="756285" marR="0" rtl="0" algn="l">
              <a:lnSpc>
                <a:spcPct val="100000"/>
              </a:lnSpc>
              <a:spcBef>
                <a:spcPts val="6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Statistics</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AI and Machine Learning</a:t>
            </a:r>
            <a:endParaRPr b="0" i="0" sz="2800" u="none" cap="none" strike="noStrike">
              <a:solidFill>
                <a:schemeClr val="dk1"/>
              </a:solidFill>
              <a:latin typeface="Calibri"/>
              <a:ea typeface="Calibri"/>
              <a:cs typeface="Calibri"/>
              <a:sym typeface="Calibri"/>
            </a:endParaRPr>
          </a:p>
          <a:p>
            <a:pPr indent="-228600" lvl="2" marL="1155700" marR="0" rtl="0" algn="l">
              <a:lnSpc>
                <a:spcPct val="100000"/>
              </a:lnSpc>
              <a:spcBef>
                <a:spcPts val="60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Data Mining</a:t>
            </a:r>
            <a:endParaRPr b="0" i="0" sz="2400" u="none" cap="none" strike="noStrike">
              <a:solidFill>
                <a:schemeClr val="dk1"/>
              </a:solidFill>
              <a:latin typeface="Calibri"/>
              <a:ea typeface="Calibri"/>
              <a:cs typeface="Calibri"/>
              <a:sym typeface="Calibri"/>
            </a:endParaRPr>
          </a:p>
          <a:p>
            <a:pPr indent="-287019" lvl="1" marL="756285" marR="0" rtl="0" algn="l">
              <a:lnSpc>
                <a:spcPct val="100000"/>
              </a:lnSpc>
              <a:spcBef>
                <a:spcPts val="6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Database Management</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Library and Information Sciences</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Computational Linguistics</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Information Technology</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0"/>
          <p:cNvSpPr txBox="1"/>
          <p:nvPr>
            <p:ph type="title"/>
          </p:nvPr>
        </p:nvSpPr>
        <p:spPr>
          <a:xfrm>
            <a:off x="685800" y="684627"/>
            <a:ext cx="6055995" cy="505267"/>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b="1" lang="en-US" sz="3200"/>
              <a:t>Representing Text with Numbers</a:t>
            </a:r>
            <a:endParaRPr/>
          </a:p>
        </p:txBody>
      </p:sp>
      <p:sp>
        <p:nvSpPr>
          <p:cNvPr id="547" name="Google Shape;547;p40"/>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48" name="Google Shape;548;p40"/>
          <p:cNvSpPr txBox="1"/>
          <p:nvPr/>
        </p:nvSpPr>
        <p:spPr>
          <a:xfrm>
            <a:off x="260000" y="1905000"/>
            <a:ext cx="7987665" cy="4277360"/>
          </a:xfrm>
          <a:prstGeom prst="rect">
            <a:avLst/>
          </a:prstGeom>
          <a:noFill/>
          <a:ln>
            <a:noFill/>
          </a:ln>
        </p:spPr>
        <p:txBody>
          <a:bodyPr anchorCtr="0" anchor="t" bIns="0" lIns="0" spcFirstLastPara="1" rIns="0" wrap="square" tIns="64125">
            <a:spAutoFit/>
          </a:bodyPr>
          <a:lstStyle/>
          <a:p>
            <a:pPr indent="-342900" lvl="0" marL="355600" marR="1040130" rtl="0" algn="l">
              <a:lnSpc>
                <a:spcPct val="108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To find clusters of documents or to use the  information present in the documents in a  predictive model, we need a numerical  representation of the text.</a:t>
            </a:r>
            <a:endParaRPr sz="3000">
              <a:solidFill>
                <a:schemeClr val="dk1"/>
              </a:solidFill>
              <a:latin typeface="Calibri"/>
              <a:ea typeface="Calibri"/>
              <a:cs typeface="Calibri"/>
              <a:sym typeface="Calibri"/>
            </a:endParaRPr>
          </a:p>
          <a:p>
            <a:pPr indent="-342900" lvl="0" marL="355600" marR="5080" rtl="0" algn="l">
              <a:lnSpc>
                <a:spcPct val="108000"/>
              </a:lnSpc>
              <a:spcBef>
                <a:spcPts val="72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Using the bag of words approach, we create a  document term matrix (DTM). Each document is  represented by a row, and each token is  represented by a column. The components of the  matrix represent how many times each token  appears in each document.</a:t>
            </a:r>
            <a:endParaRPr sz="30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1"/>
          <p:cNvSpPr txBox="1"/>
          <p:nvPr>
            <p:ph type="title"/>
          </p:nvPr>
        </p:nvSpPr>
        <p:spPr>
          <a:xfrm>
            <a:off x="3007906" y="303603"/>
            <a:ext cx="480123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Document Term Matrix</a:t>
            </a:r>
            <a:endParaRPr sz="4000"/>
          </a:p>
        </p:txBody>
      </p:sp>
      <p:sp>
        <p:nvSpPr>
          <p:cNvPr id="554" name="Google Shape;554;p41"/>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aphicFrame>
        <p:nvGraphicFramePr>
          <p:cNvPr id="555" name="Google Shape;555;p41"/>
          <p:cNvGraphicFramePr/>
          <p:nvPr/>
        </p:nvGraphicFramePr>
        <p:xfrm>
          <a:off x="539433" y="2057400"/>
          <a:ext cx="3000000" cy="3000000"/>
        </p:xfrm>
        <a:graphic>
          <a:graphicData uri="http://schemas.openxmlformats.org/drawingml/2006/table">
            <a:tbl>
              <a:tblPr bandRow="1" firstRow="1">
                <a:noFill/>
                <a:tableStyleId>{26693A2C-EBF6-4839-BE40-C137C9288437}</a:tableStyleId>
              </a:tblPr>
              <a:tblGrid>
                <a:gridCol w="620400"/>
                <a:gridCol w="620400"/>
                <a:gridCol w="620400"/>
                <a:gridCol w="620400"/>
                <a:gridCol w="620400"/>
                <a:gridCol w="620400"/>
                <a:gridCol w="620400"/>
                <a:gridCol w="620400"/>
                <a:gridCol w="620400"/>
                <a:gridCol w="620400"/>
                <a:gridCol w="620400"/>
                <a:gridCol w="620400"/>
                <a:gridCol w="620400"/>
              </a:tblGrid>
              <a:tr h="1753175">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500" u="none" cap="none" strike="noStrike">
                          <a:solidFill>
                            <a:srgbClr val="FFFFFF"/>
                          </a:solidFill>
                          <a:latin typeface="Calibri"/>
                          <a:ea typeface="Calibri"/>
                          <a:cs typeface="Calibri"/>
                          <a:sym typeface="Calibri"/>
                        </a:rPr>
                        <a:t>bump</a:t>
                      </a:r>
                      <a:endParaRPr sz="1500" u="none" cap="none" strike="noStrike">
                        <a:latin typeface="Calibri"/>
                        <a:ea typeface="Calibri"/>
                        <a:cs typeface="Calibri"/>
                        <a:sym typeface="Calibri"/>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curb</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600" u="none" cap="none" strike="noStrike">
                          <a:solidFill>
                            <a:srgbClr val="FFFFFF"/>
                          </a:solidFill>
                          <a:latin typeface="Calibri"/>
                          <a:ea typeface="Calibri"/>
                          <a:cs typeface="Calibri"/>
                          <a:sym typeface="Calibri"/>
                        </a:rPr>
                        <a:t>drive</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dust</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fail</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fast</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hit</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ice</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121920" rtl="0" algn="l">
                        <a:lnSpc>
                          <a:spcPct val="100000"/>
                        </a:lnSpc>
                        <a:spcBef>
                          <a:spcPts val="0"/>
                        </a:spcBef>
                        <a:spcAft>
                          <a:spcPts val="0"/>
                        </a:spcAft>
                        <a:buNone/>
                      </a:pPr>
                      <a:r>
                        <a:rPr b="1" lang="en-US" sz="1200" u="none" cap="none" strike="noStrike">
                          <a:solidFill>
                            <a:srgbClr val="FFFFFF"/>
                          </a:solidFill>
                          <a:latin typeface="Calibri"/>
                          <a:ea typeface="Calibri"/>
                          <a:cs typeface="Calibri"/>
                          <a:sym typeface="Calibri"/>
                        </a:rPr>
                        <a:t>lowbud  get</a:t>
                      </a:r>
                      <a:endParaRPr sz="1200" u="none" cap="none" strike="noStrike">
                        <a:latin typeface="Calibri"/>
                        <a:ea typeface="Calibri"/>
                        <a:cs typeface="Calibri"/>
                        <a:sym typeface="Calibri"/>
                      </a:endParaRPr>
                    </a:p>
                  </a:txBody>
                  <a:tcPr marT="36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slid</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500" u="none" cap="none" strike="noStrike">
                          <a:solidFill>
                            <a:srgbClr val="FFFFFF"/>
                          </a:solidFill>
                          <a:latin typeface="Calibri"/>
                          <a:ea typeface="Calibri"/>
                          <a:cs typeface="Calibri"/>
                          <a:sym typeface="Calibri"/>
                        </a:rPr>
                        <a:t>storm</a:t>
                      </a:r>
                      <a:endParaRPr sz="1500" u="none" cap="none" strike="noStrike">
                        <a:latin typeface="Calibri"/>
                        <a:ea typeface="Calibri"/>
                        <a:cs typeface="Calibri"/>
                        <a:sym typeface="Calibri"/>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tire</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711000">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711000">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711000">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2"/>
          <p:cNvSpPr txBox="1"/>
          <p:nvPr>
            <p:ph type="title"/>
          </p:nvPr>
        </p:nvSpPr>
        <p:spPr>
          <a:xfrm>
            <a:off x="3111351" y="227403"/>
            <a:ext cx="460057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Properties of the DTM</a:t>
            </a:r>
            <a:endParaRPr sz="4000"/>
          </a:p>
        </p:txBody>
      </p:sp>
      <p:sp>
        <p:nvSpPr>
          <p:cNvPr id="561" name="Google Shape;561;p42"/>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62" name="Google Shape;562;p42"/>
          <p:cNvSpPr txBox="1"/>
          <p:nvPr/>
        </p:nvSpPr>
        <p:spPr>
          <a:xfrm>
            <a:off x="535940" y="1558544"/>
            <a:ext cx="7829550" cy="4318000"/>
          </a:xfrm>
          <a:prstGeom prst="rect">
            <a:avLst/>
          </a:prstGeom>
          <a:solidFill>
            <a:srgbClr val="F2DADA"/>
          </a:solidFill>
          <a:ln>
            <a:noFill/>
          </a:ln>
        </p:spPr>
        <p:txBody>
          <a:bodyPr anchorCtr="0" anchor="t" bIns="0" lIns="0" spcFirstLastPara="1" rIns="0" wrap="square" tIns="67925">
            <a:spAutoFit/>
          </a:bodyPr>
          <a:lstStyle/>
          <a:p>
            <a:pPr indent="-342900" lvl="0" marL="355600" marR="342900" rtl="0" algn="l">
              <a:lnSpc>
                <a:spcPct val="108124"/>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DTM will typically be very sparse (most  entries are 0).</a:t>
            </a:r>
            <a:endParaRPr sz="3200">
              <a:solidFill>
                <a:schemeClr val="dk1"/>
              </a:solidFill>
              <a:latin typeface="Calibri"/>
              <a:ea typeface="Calibri"/>
              <a:cs typeface="Calibri"/>
              <a:sym typeface="Calibri"/>
            </a:endParaRPr>
          </a:p>
          <a:p>
            <a:pPr indent="-342900" lvl="0" marL="355600" marR="153670" rtl="0" algn="l">
              <a:lnSpc>
                <a:spcPct val="108124"/>
              </a:lnSpc>
              <a:spcBef>
                <a:spcPts val="76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Even for modestly sized applications, the full  DTM will be too large to hold in memory.</a:t>
            </a:r>
            <a:endParaRPr sz="3200">
              <a:solidFill>
                <a:schemeClr val="dk1"/>
              </a:solidFill>
              <a:latin typeface="Calibri"/>
              <a:ea typeface="Calibri"/>
              <a:cs typeface="Calibri"/>
              <a:sym typeface="Calibri"/>
            </a:endParaRPr>
          </a:p>
          <a:p>
            <a:pPr indent="-342900" lvl="0" marL="355600" marR="135890" rtl="0" algn="l">
              <a:lnSpc>
                <a:spcPct val="108124"/>
              </a:lnSpc>
              <a:spcBef>
                <a:spcPts val="76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Since most entries are 0, multiplying the  matrix results in several multiplications by 0,  which could be omitted.</a:t>
            </a:r>
            <a:endParaRPr sz="3200">
              <a:solidFill>
                <a:schemeClr val="dk1"/>
              </a:solidFill>
              <a:latin typeface="Calibri"/>
              <a:ea typeface="Calibri"/>
              <a:cs typeface="Calibri"/>
              <a:sym typeface="Calibri"/>
            </a:endParaRPr>
          </a:p>
          <a:p>
            <a:pPr indent="-342900" lvl="0" marL="355600" marR="5080" rtl="0" algn="l">
              <a:lnSpc>
                <a:spcPct val="108124"/>
              </a:lnSpc>
              <a:spcBef>
                <a:spcPts val="75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Special software and algorithms are available  for storing and manipulating sparse matrices.</a:t>
            </a:r>
            <a:endParaRPr sz="32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3"/>
          <p:cNvSpPr txBox="1"/>
          <p:nvPr>
            <p:ph type="title"/>
          </p:nvPr>
        </p:nvSpPr>
        <p:spPr>
          <a:xfrm>
            <a:off x="2468135" y="290357"/>
            <a:ext cx="523113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t>Transformations of the DTM</a:t>
            </a:r>
            <a:endParaRPr/>
          </a:p>
        </p:txBody>
      </p:sp>
      <p:sp>
        <p:nvSpPr>
          <p:cNvPr id="568" name="Google Shape;568;p43"/>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69" name="Google Shape;569;p43"/>
          <p:cNvSpPr txBox="1"/>
          <p:nvPr/>
        </p:nvSpPr>
        <p:spPr>
          <a:xfrm>
            <a:off x="535940" y="1506851"/>
            <a:ext cx="7933690" cy="4280535"/>
          </a:xfrm>
          <a:prstGeom prst="rect">
            <a:avLst/>
          </a:prstGeom>
          <a:solidFill>
            <a:srgbClr val="F2DADA"/>
          </a:solidFill>
          <a:ln>
            <a:noFill/>
          </a:ln>
        </p:spPr>
        <p:txBody>
          <a:bodyPr anchorCtr="0" anchor="t" bIns="0" lIns="0" spcFirstLastPara="1" rIns="0" wrap="square" tIns="647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Frequency (local) weights</a:t>
            </a:r>
            <a:endParaRPr sz="3200">
              <a:solidFill>
                <a:schemeClr val="dk1"/>
              </a:solidFill>
              <a:latin typeface="Calibri"/>
              <a:ea typeface="Calibri"/>
              <a:cs typeface="Calibri"/>
              <a:sym typeface="Calibri"/>
            </a:endParaRPr>
          </a:p>
          <a:p>
            <a:pPr indent="-287019" lvl="1" marL="756285" marR="427355" rtl="0" algn="l">
              <a:lnSpc>
                <a:spcPct val="108214"/>
              </a:lnSpc>
              <a:spcBef>
                <a:spcPts val="73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Binary: Useful if there is a lot of variance in the  lengths of the documents in the corpus.</a:t>
            </a:r>
            <a:endParaRPr b="0" i="0" sz="2800" u="none" cap="none" strike="noStrike">
              <a:solidFill>
                <a:schemeClr val="dk1"/>
              </a:solidFill>
              <a:latin typeface="Calibri"/>
              <a:ea typeface="Calibri"/>
              <a:cs typeface="Calibri"/>
              <a:sym typeface="Calibri"/>
            </a:endParaRPr>
          </a:p>
          <a:p>
            <a:pPr indent="-287019" lvl="1" marL="756285" marR="5080" rtl="0" algn="l">
              <a:lnSpc>
                <a:spcPct val="108214"/>
              </a:lnSpc>
              <a:spcBef>
                <a:spcPts val="6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Ternary/Frequency: Some researchers have found  that distinguishing between terms that appear  only once in a document vs. those that appear  multiple time can improve results.</a:t>
            </a:r>
            <a:endParaRPr b="0" i="0" sz="2800" u="none" cap="none" strike="noStrike">
              <a:solidFill>
                <a:schemeClr val="dk1"/>
              </a:solidFill>
              <a:latin typeface="Calibri"/>
              <a:ea typeface="Calibri"/>
              <a:cs typeface="Calibri"/>
              <a:sym typeface="Calibri"/>
            </a:endParaRPr>
          </a:p>
          <a:p>
            <a:pPr indent="-287019" lvl="1" marL="756285" marR="539750" rtl="0" algn="l">
              <a:lnSpc>
                <a:spcPct val="108214"/>
              </a:lnSpc>
              <a:spcBef>
                <a:spcPts val="6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Log: Dampens the presence of high counts in  longer documents without sacrificing as much  information as the binary weighting scheme.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4"/>
          <p:cNvSpPr txBox="1"/>
          <p:nvPr>
            <p:ph type="title"/>
          </p:nvPr>
        </p:nvSpPr>
        <p:spPr>
          <a:xfrm>
            <a:off x="2450719" y="331723"/>
            <a:ext cx="523113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t>Transformations of the DTM</a:t>
            </a:r>
            <a:endParaRPr/>
          </a:p>
        </p:txBody>
      </p:sp>
      <p:sp>
        <p:nvSpPr>
          <p:cNvPr id="575" name="Google Shape;575;p44"/>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76" name="Google Shape;576;p44"/>
          <p:cNvSpPr txBox="1"/>
          <p:nvPr/>
        </p:nvSpPr>
        <p:spPr>
          <a:xfrm>
            <a:off x="535940" y="1506720"/>
            <a:ext cx="7950834" cy="4485005"/>
          </a:xfrm>
          <a:prstGeom prst="rect">
            <a:avLst/>
          </a:prstGeom>
          <a:solidFill>
            <a:srgbClr val="F2DADA"/>
          </a:solidFill>
          <a:ln>
            <a:noFill/>
          </a:ln>
        </p:spPr>
        <p:txBody>
          <a:bodyPr anchorCtr="0" anchor="t" bIns="0" lIns="0" spcFirstLastPara="1" rIns="0" wrap="square" tIns="1136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Term (global) weights</a:t>
            </a:r>
            <a:endParaRPr sz="3200">
              <a:solidFill>
                <a:schemeClr val="dk1"/>
              </a:solidFill>
              <a:latin typeface="Calibri"/>
              <a:ea typeface="Calibri"/>
              <a:cs typeface="Calibri"/>
              <a:sym typeface="Calibri"/>
            </a:endParaRPr>
          </a:p>
          <a:p>
            <a:pPr indent="-287019" lvl="1" marL="756285" marR="387350" rtl="0" algn="l">
              <a:lnSpc>
                <a:spcPct val="100000"/>
              </a:lnSpc>
              <a:spcBef>
                <a:spcPts val="6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Term Frequency - Inverse Document Frequency  (tf-idf)</a:t>
            </a:r>
            <a:endParaRPr b="0" i="0" sz="2800" u="none" cap="none" strike="noStrike">
              <a:solidFill>
                <a:schemeClr val="dk1"/>
              </a:solidFill>
              <a:latin typeface="Calibri"/>
              <a:ea typeface="Calibri"/>
              <a:cs typeface="Calibri"/>
              <a:sym typeface="Calibri"/>
            </a:endParaRPr>
          </a:p>
          <a:p>
            <a:pPr indent="-228600" lvl="2" marL="1099185" marR="5080" rtl="0" algn="l">
              <a:lnSpc>
                <a:spcPct val="100000"/>
              </a:lnSpc>
              <a:spcBef>
                <a:spcPts val="146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Shrinks the weight of terms that appear in many  documents while also inflating the weight of terms that  appear in only a few documents</a:t>
            </a:r>
            <a:endParaRPr b="0" i="0" sz="2400" u="none" cap="none" strike="noStrike">
              <a:solidFill>
                <a:schemeClr val="dk1"/>
              </a:solidFill>
              <a:latin typeface="Calibri"/>
              <a:ea typeface="Calibri"/>
              <a:cs typeface="Calibri"/>
              <a:sym typeface="Calibri"/>
            </a:endParaRPr>
          </a:p>
          <a:p>
            <a:pPr indent="-228600" lvl="2" marL="1099185" marR="76835" rtl="0" algn="l">
              <a:lnSpc>
                <a:spcPct val="100000"/>
              </a:lnSpc>
              <a:spcBef>
                <a:spcPts val="144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Sometimes makes interpretation of results more  difficult, but can give better predictive performance. In  practice, it is best to try different weighting schemes:  there is no need to pick only one!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5"/>
          <p:cNvSpPr txBox="1"/>
          <p:nvPr>
            <p:ph type="title"/>
          </p:nvPr>
        </p:nvSpPr>
        <p:spPr>
          <a:xfrm>
            <a:off x="2502046" y="148325"/>
            <a:ext cx="580834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Transformations of the DTM</a:t>
            </a:r>
            <a:endParaRPr sz="4000"/>
          </a:p>
        </p:txBody>
      </p:sp>
      <p:sp>
        <p:nvSpPr>
          <p:cNvPr id="582" name="Google Shape;582;p45"/>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83" name="Google Shape;583;p45"/>
          <p:cNvSpPr txBox="1"/>
          <p:nvPr/>
        </p:nvSpPr>
        <p:spPr>
          <a:xfrm>
            <a:off x="535940" y="1526540"/>
            <a:ext cx="8055609" cy="4131310"/>
          </a:xfrm>
          <a:prstGeom prst="rect">
            <a:avLst/>
          </a:prstGeom>
          <a:solidFill>
            <a:srgbClr val="F2DADA"/>
          </a:solid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Normalizing each document</a:t>
            </a:r>
            <a:endParaRPr sz="3000">
              <a:solidFill>
                <a:schemeClr val="dk1"/>
              </a:solidFill>
              <a:latin typeface="Calibri"/>
              <a:ea typeface="Calibri"/>
              <a:cs typeface="Calibri"/>
              <a:sym typeface="Calibri"/>
            </a:endParaRPr>
          </a:p>
          <a:p>
            <a:pPr indent="-287019" lvl="1" marL="756285" marR="5080" rtl="0" algn="l">
              <a:lnSpc>
                <a:spcPct val="96153"/>
              </a:lnSpc>
              <a:spcBef>
                <a:spcPts val="61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term frequency weights in each document may be  normalized so that the sum of each document vector  is 1. This is done by dividing the term counts in each  document (each row of the DTM) by the total number  of words in each document (the row sums of the  DTM)</a:t>
            </a:r>
            <a:endParaRPr b="0" i="0" sz="2600" u="none" cap="none" strike="noStrike">
              <a:solidFill>
                <a:schemeClr val="dk1"/>
              </a:solidFill>
              <a:latin typeface="Calibri"/>
              <a:ea typeface="Calibri"/>
              <a:cs typeface="Calibri"/>
              <a:sym typeface="Calibri"/>
            </a:endParaRPr>
          </a:p>
          <a:p>
            <a:pPr indent="-287019" lvl="1" marL="756285" marR="162560" rtl="0" algn="l">
              <a:lnSpc>
                <a:spcPct val="96153"/>
              </a:lnSpc>
              <a:spcBef>
                <a:spcPts val="6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This can be useful when the documents are of  different lengths. An illustration of how this can help:  if a document D’ is created by pasting two copies of a  document D together, D and D’ will be identical after  normalization.</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6"/>
          <p:cNvSpPr txBox="1"/>
          <p:nvPr>
            <p:ph type="title"/>
          </p:nvPr>
        </p:nvSpPr>
        <p:spPr>
          <a:xfrm>
            <a:off x="2483681" y="0"/>
            <a:ext cx="5847080" cy="1243965"/>
          </a:xfrm>
          <a:prstGeom prst="rect">
            <a:avLst/>
          </a:prstGeom>
          <a:noFill/>
          <a:ln>
            <a:noFill/>
          </a:ln>
        </p:spPr>
        <p:txBody>
          <a:bodyPr anchorCtr="0" anchor="ctr" bIns="0" lIns="0" spcFirstLastPara="1" rIns="0" wrap="square" tIns="12050">
            <a:spAutoFit/>
          </a:bodyPr>
          <a:lstStyle/>
          <a:p>
            <a:pPr indent="-524510" lvl="0" marL="536575" marR="5080" rtl="0" algn="l">
              <a:lnSpc>
                <a:spcPct val="100000"/>
              </a:lnSpc>
              <a:spcBef>
                <a:spcPts val="0"/>
              </a:spcBef>
              <a:spcAft>
                <a:spcPts val="0"/>
              </a:spcAft>
              <a:buNone/>
            </a:pPr>
            <a:r>
              <a:rPr lang="en-US" sz="4000"/>
              <a:t>Normalized Term-Frequency  Document Term Matrix</a:t>
            </a:r>
            <a:endParaRPr sz="4000"/>
          </a:p>
        </p:txBody>
      </p:sp>
      <p:sp>
        <p:nvSpPr>
          <p:cNvPr id="589" name="Google Shape;589;p46"/>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aphicFrame>
        <p:nvGraphicFramePr>
          <p:cNvPr id="590" name="Google Shape;590;p46"/>
          <p:cNvGraphicFramePr/>
          <p:nvPr/>
        </p:nvGraphicFramePr>
        <p:xfrm>
          <a:off x="310833" y="2133600"/>
          <a:ext cx="3000000" cy="3000000"/>
        </p:xfrm>
        <a:graphic>
          <a:graphicData uri="http://schemas.openxmlformats.org/drawingml/2006/table">
            <a:tbl>
              <a:tblPr bandRow="1" firstRow="1">
                <a:noFill/>
                <a:tableStyleId>{26693A2C-EBF6-4839-BE40-C137C9288437}</a:tableStyleId>
              </a:tblPr>
              <a:tblGrid>
                <a:gridCol w="655575"/>
                <a:gridCol w="655575"/>
                <a:gridCol w="749725"/>
                <a:gridCol w="639575"/>
                <a:gridCol w="639575"/>
                <a:gridCol w="593375"/>
                <a:gridCol w="655575"/>
                <a:gridCol w="655575"/>
                <a:gridCol w="795925"/>
                <a:gridCol w="515200"/>
                <a:gridCol w="655575"/>
                <a:gridCol w="655575"/>
                <a:gridCol w="655575"/>
              </a:tblGrid>
              <a:tr h="1615675">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500" u="none" cap="none" strike="noStrike">
                          <a:solidFill>
                            <a:srgbClr val="FFFFFF"/>
                          </a:solidFill>
                          <a:latin typeface="Calibri"/>
                          <a:ea typeface="Calibri"/>
                          <a:cs typeface="Calibri"/>
                          <a:sym typeface="Calibri"/>
                        </a:rPr>
                        <a:t>bump</a:t>
                      </a:r>
                      <a:endParaRPr sz="1500" u="none" cap="none" strike="noStrike">
                        <a:latin typeface="Calibri"/>
                        <a:ea typeface="Calibri"/>
                        <a:cs typeface="Calibri"/>
                        <a:sym typeface="Calibri"/>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curb</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600" u="none" cap="none" strike="noStrike">
                          <a:solidFill>
                            <a:srgbClr val="FFFFFF"/>
                          </a:solidFill>
                          <a:latin typeface="Calibri"/>
                          <a:ea typeface="Calibri"/>
                          <a:cs typeface="Calibri"/>
                          <a:sym typeface="Calibri"/>
                        </a:rPr>
                        <a:t>drive</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dust</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fail</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fast</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hit</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ice</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90805" rtl="0" algn="l">
                        <a:lnSpc>
                          <a:spcPct val="100000"/>
                        </a:lnSpc>
                        <a:spcBef>
                          <a:spcPts val="0"/>
                        </a:spcBef>
                        <a:spcAft>
                          <a:spcPts val="0"/>
                        </a:spcAft>
                        <a:buNone/>
                      </a:pPr>
                      <a:r>
                        <a:rPr b="1" lang="en-US" sz="1200" u="none" cap="none" strike="noStrike">
                          <a:solidFill>
                            <a:srgbClr val="FFFFFF"/>
                          </a:solidFill>
                          <a:latin typeface="Calibri"/>
                          <a:ea typeface="Calibri"/>
                          <a:cs typeface="Calibri"/>
                          <a:sym typeface="Calibri"/>
                        </a:rPr>
                        <a:t>lowb  udget</a:t>
                      </a:r>
                      <a:endParaRPr sz="1200" u="none" cap="none" strike="noStrike">
                        <a:latin typeface="Calibri"/>
                        <a:ea typeface="Calibri"/>
                        <a:cs typeface="Calibri"/>
                        <a:sym typeface="Calibri"/>
                      </a:endParaRPr>
                    </a:p>
                  </a:txBody>
                  <a:tcPr marT="36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slid</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500" u="none" cap="none" strike="noStrike">
                          <a:solidFill>
                            <a:srgbClr val="FFFFFF"/>
                          </a:solidFill>
                          <a:latin typeface="Calibri"/>
                          <a:ea typeface="Calibri"/>
                          <a:cs typeface="Calibri"/>
                          <a:sym typeface="Calibri"/>
                        </a:rPr>
                        <a:t>storm</a:t>
                      </a:r>
                      <a:endParaRPr sz="1500" u="none" cap="none" strike="noStrike">
                        <a:latin typeface="Calibri"/>
                        <a:ea typeface="Calibri"/>
                        <a:cs typeface="Calibri"/>
                        <a:sym typeface="Calibri"/>
                      </a:endParaRPr>
                    </a:p>
                  </a:txBody>
                  <a:tcPr marT="336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tire</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655250">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1</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0.333</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0.333</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0.333</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655250">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2</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0.167</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0.167</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0.167</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0.167</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0.167</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0.167</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655250">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3</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0.2</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0.2</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1600" u="none" cap="none" strike="noStrike">
                          <a:latin typeface="Calibri"/>
                          <a:ea typeface="Calibri"/>
                          <a:cs typeface="Calibri"/>
                          <a:sym typeface="Calibri"/>
                        </a:rPr>
                        <a:t>0.2</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0.2</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600" u="none" cap="none" strike="noStrike">
                          <a:latin typeface="Calibri"/>
                          <a:ea typeface="Calibri"/>
                          <a:cs typeface="Calibri"/>
                          <a:sym typeface="Calibri"/>
                        </a:rPr>
                        <a:t>0.2</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7"/>
          <p:cNvSpPr txBox="1"/>
          <p:nvPr>
            <p:ph type="title"/>
          </p:nvPr>
        </p:nvSpPr>
        <p:spPr>
          <a:xfrm>
            <a:off x="2658014" y="206914"/>
            <a:ext cx="4968875" cy="1243965"/>
          </a:xfrm>
          <a:prstGeom prst="rect">
            <a:avLst/>
          </a:prstGeom>
          <a:noFill/>
          <a:ln>
            <a:noFill/>
          </a:ln>
        </p:spPr>
        <p:txBody>
          <a:bodyPr anchorCtr="0" anchor="ctr" bIns="0" lIns="0" spcFirstLastPara="1" rIns="0" wrap="square" tIns="12050">
            <a:spAutoFit/>
          </a:bodyPr>
          <a:lstStyle/>
          <a:p>
            <a:pPr indent="-260984" lvl="0" marL="273050" marR="5080" rtl="0" algn="l">
              <a:lnSpc>
                <a:spcPct val="100000"/>
              </a:lnSpc>
              <a:spcBef>
                <a:spcPts val="0"/>
              </a:spcBef>
              <a:spcAft>
                <a:spcPts val="0"/>
              </a:spcAft>
              <a:buNone/>
            </a:pPr>
            <a:r>
              <a:rPr lang="en-US" sz="4000"/>
              <a:t>Term Frequency-Inverse  Document Frequency</a:t>
            </a:r>
            <a:endParaRPr sz="4000"/>
          </a:p>
        </p:txBody>
      </p:sp>
      <p:sp>
        <p:nvSpPr>
          <p:cNvPr id="596" name="Google Shape;596;p47"/>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597" name="Google Shape;597;p47"/>
          <p:cNvSpPr txBox="1"/>
          <p:nvPr/>
        </p:nvSpPr>
        <p:spPr>
          <a:xfrm>
            <a:off x="535940" y="1607312"/>
            <a:ext cx="7992745" cy="353758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Terms that appear in most documents give  little discriminating power (hence the removal  of stopwords).</a:t>
            </a:r>
            <a:endParaRPr sz="3200">
              <a:solidFill>
                <a:schemeClr val="dk1"/>
              </a:solidFill>
              <a:latin typeface="Calibri"/>
              <a:ea typeface="Calibri"/>
              <a:cs typeface="Calibri"/>
              <a:sym typeface="Calibri"/>
            </a:endParaRPr>
          </a:p>
          <a:p>
            <a:pPr indent="-342900" lvl="0" marL="354965" marR="518794"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To address this, we multiply the term  frequencies by an inverse document  frequency, which down-weights words that  appear in many documents.</a:t>
            </a:r>
            <a:endParaRPr sz="32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ph type="title"/>
          </p:nvPr>
        </p:nvSpPr>
        <p:spPr>
          <a:xfrm>
            <a:off x="685800" y="607528"/>
            <a:ext cx="5442585" cy="4283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b="1" lang="en-US"/>
              <a:t>Inverse Document Frequency</a:t>
            </a:r>
            <a:endParaRPr/>
          </a:p>
        </p:txBody>
      </p:sp>
      <p:sp>
        <p:nvSpPr>
          <p:cNvPr id="603" name="Google Shape;603;p48"/>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604" name="Google Shape;604;p48"/>
          <p:cNvSpPr txBox="1"/>
          <p:nvPr/>
        </p:nvSpPr>
        <p:spPr>
          <a:xfrm>
            <a:off x="535940" y="1608835"/>
            <a:ext cx="7233920" cy="93980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idf down-weights terms that appear in many  documents. The idf for term </a:t>
            </a:r>
            <a:r>
              <a:rPr i="1" lang="en-US" sz="3000">
                <a:solidFill>
                  <a:schemeClr val="dk1"/>
                </a:solidFill>
                <a:latin typeface="Calibri"/>
                <a:ea typeface="Calibri"/>
                <a:cs typeface="Calibri"/>
                <a:sym typeface="Calibri"/>
              </a:rPr>
              <a:t>t </a:t>
            </a:r>
            <a:r>
              <a:rPr lang="en-US" sz="3000">
                <a:solidFill>
                  <a:schemeClr val="dk1"/>
                </a:solidFill>
                <a:latin typeface="Calibri"/>
                <a:ea typeface="Calibri"/>
                <a:cs typeface="Calibri"/>
                <a:sym typeface="Calibri"/>
              </a:rPr>
              <a:t>is</a:t>
            </a:r>
            <a:endParaRPr sz="3000">
              <a:solidFill>
                <a:schemeClr val="dk1"/>
              </a:solidFill>
              <a:latin typeface="Calibri"/>
              <a:ea typeface="Calibri"/>
              <a:cs typeface="Calibri"/>
              <a:sym typeface="Calibri"/>
            </a:endParaRPr>
          </a:p>
        </p:txBody>
      </p:sp>
      <p:sp>
        <p:nvSpPr>
          <p:cNvPr id="605" name="Google Shape;605;p48"/>
          <p:cNvSpPr txBox="1"/>
          <p:nvPr/>
        </p:nvSpPr>
        <p:spPr>
          <a:xfrm>
            <a:off x="2089775" y="2807455"/>
            <a:ext cx="4038600" cy="5208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3000">
                <a:solidFill>
                  <a:schemeClr val="dk1"/>
                </a:solidFill>
                <a:latin typeface="Cambria Math"/>
                <a:ea typeface="Cambria Math"/>
                <a:cs typeface="Cambria Math"/>
                <a:sym typeface="Cambria Math"/>
              </a:rPr>
              <a:t>𝑖𝑖𝑑𝑓𝑓</a:t>
            </a:r>
            <a:r>
              <a:rPr baseline="-25000" lang="en-US" sz="3300">
                <a:solidFill>
                  <a:schemeClr val="dk1"/>
                </a:solidFill>
                <a:latin typeface="Cambria Math"/>
                <a:ea typeface="Cambria Math"/>
                <a:cs typeface="Cambria Math"/>
                <a:sym typeface="Cambria Math"/>
              </a:rPr>
              <a:t>𝑡	       </a:t>
            </a:r>
            <a:r>
              <a:rPr lang="en-US" sz="3000">
                <a:solidFill>
                  <a:schemeClr val="dk1"/>
                </a:solidFill>
                <a:latin typeface="Cambria Math"/>
                <a:ea typeface="Cambria Math"/>
                <a:cs typeface="Cambria Math"/>
                <a:sym typeface="Cambria Math"/>
              </a:rPr>
              <a:t>=       log</a:t>
            </a:r>
            <a:r>
              <a:rPr baseline="-25000" lang="en-US" sz="3300">
                <a:solidFill>
                  <a:schemeClr val="dk1"/>
                </a:solidFill>
                <a:latin typeface="Cambria Math"/>
                <a:ea typeface="Cambria Math"/>
                <a:cs typeface="Cambria Math"/>
                <a:sym typeface="Cambria Math"/>
              </a:rPr>
              <a:t>2</a:t>
            </a:r>
            <a:endParaRPr baseline="-25000" sz="3300">
              <a:solidFill>
                <a:schemeClr val="dk1"/>
              </a:solidFill>
              <a:latin typeface="Cambria Math"/>
              <a:ea typeface="Cambria Math"/>
              <a:cs typeface="Cambria Math"/>
              <a:sym typeface="Cambria Math"/>
            </a:endParaRPr>
          </a:p>
        </p:txBody>
      </p:sp>
      <p:sp>
        <p:nvSpPr>
          <p:cNvPr id="606" name="Google Shape;606;p48"/>
          <p:cNvSpPr/>
          <p:nvPr/>
        </p:nvSpPr>
        <p:spPr>
          <a:xfrm>
            <a:off x="5419725" y="2582925"/>
            <a:ext cx="1133356" cy="971550"/>
          </a:xfrm>
          <a:custGeom>
            <a:rect b="b" l="l" r="r" t="t"/>
            <a:pathLst>
              <a:path extrusionOk="0" h="971550" w="904875">
                <a:moveTo>
                  <a:pt x="175056" y="13957"/>
                </a:moveTo>
                <a:lnTo>
                  <a:pt x="136982" y="28778"/>
                </a:lnTo>
                <a:lnTo>
                  <a:pt x="110185" y="62699"/>
                </a:lnTo>
                <a:lnTo>
                  <a:pt x="85915" y="101765"/>
                </a:lnTo>
                <a:lnTo>
                  <a:pt x="64147" y="145973"/>
                </a:lnTo>
                <a:lnTo>
                  <a:pt x="44919" y="195338"/>
                </a:lnTo>
                <a:lnTo>
                  <a:pt x="31191" y="239458"/>
                </a:lnTo>
                <a:lnTo>
                  <a:pt x="19964" y="285254"/>
                </a:lnTo>
                <a:lnTo>
                  <a:pt x="11226" y="332727"/>
                </a:lnTo>
                <a:lnTo>
                  <a:pt x="4991" y="381876"/>
                </a:lnTo>
                <a:lnTo>
                  <a:pt x="1244" y="432689"/>
                </a:lnTo>
                <a:lnTo>
                  <a:pt x="0" y="485368"/>
                </a:lnTo>
                <a:lnTo>
                  <a:pt x="1244" y="536994"/>
                </a:lnTo>
                <a:lnTo>
                  <a:pt x="4991" y="587375"/>
                </a:lnTo>
                <a:lnTo>
                  <a:pt x="11226" y="636320"/>
                </a:lnTo>
                <a:lnTo>
                  <a:pt x="19964" y="683831"/>
                </a:lnTo>
                <a:lnTo>
                  <a:pt x="31191" y="729919"/>
                </a:lnTo>
                <a:lnTo>
                  <a:pt x="44919" y="774560"/>
                </a:lnTo>
                <a:lnTo>
                  <a:pt x="64147" y="824623"/>
                </a:lnTo>
                <a:lnTo>
                  <a:pt x="85915" y="869340"/>
                </a:lnTo>
                <a:lnTo>
                  <a:pt x="110185" y="908723"/>
                </a:lnTo>
                <a:lnTo>
                  <a:pt x="136982" y="942771"/>
                </a:lnTo>
                <a:lnTo>
                  <a:pt x="166306" y="971473"/>
                </a:lnTo>
                <a:lnTo>
                  <a:pt x="175056" y="957707"/>
                </a:lnTo>
                <a:lnTo>
                  <a:pt x="143929" y="920381"/>
                </a:lnTo>
                <a:lnTo>
                  <a:pt x="116586" y="875538"/>
                </a:lnTo>
                <a:lnTo>
                  <a:pt x="93040" y="823175"/>
                </a:lnTo>
                <a:lnTo>
                  <a:pt x="73291" y="763308"/>
                </a:lnTo>
                <a:lnTo>
                  <a:pt x="62369" y="720242"/>
                </a:lnTo>
                <a:lnTo>
                  <a:pt x="53441" y="675868"/>
                </a:lnTo>
                <a:lnTo>
                  <a:pt x="46507" y="630199"/>
                </a:lnTo>
                <a:lnTo>
                  <a:pt x="41541" y="583222"/>
                </a:lnTo>
                <a:lnTo>
                  <a:pt x="38569" y="534949"/>
                </a:lnTo>
                <a:lnTo>
                  <a:pt x="37579" y="485178"/>
                </a:lnTo>
                <a:lnTo>
                  <a:pt x="38569" y="434771"/>
                </a:lnTo>
                <a:lnTo>
                  <a:pt x="41554" y="385800"/>
                </a:lnTo>
                <a:lnTo>
                  <a:pt x="46532" y="338455"/>
                </a:lnTo>
                <a:lnTo>
                  <a:pt x="53492" y="292722"/>
                </a:lnTo>
                <a:lnTo>
                  <a:pt x="62445" y="248615"/>
                </a:lnTo>
                <a:lnTo>
                  <a:pt x="73380" y="206121"/>
                </a:lnTo>
                <a:lnTo>
                  <a:pt x="93167" y="147243"/>
                </a:lnTo>
                <a:lnTo>
                  <a:pt x="116700" y="95580"/>
                </a:lnTo>
                <a:lnTo>
                  <a:pt x="144005" y="51155"/>
                </a:lnTo>
                <a:lnTo>
                  <a:pt x="175056" y="13957"/>
                </a:lnTo>
                <a:close/>
              </a:path>
              <a:path extrusionOk="0" h="971550" w="904875">
                <a:moveTo>
                  <a:pt x="717029" y="472833"/>
                </a:moveTo>
                <a:lnTo>
                  <a:pt x="188201" y="472833"/>
                </a:lnTo>
                <a:lnTo>
                  <a:pt x="188201" y="497230"/>
                </a:lnTo>
                <a:lnTo>
                  <a:pt x="717029" y="497230"/>
                </a:lnTo>
                <a:lnTo>
                  <a:pt x="717029" y="472833"/>
                </a:lnTo>
                <a:close/>
              </a:path>
              <a:path extrusionOk="0" h="971550" w="904875">
                <a:moveTo>
                  <a:pt x="904367" y="485178"/>
                </a:moveTo>
                <a:lnTo>
                  <a:pt x="903122" y="432689"/>
                </a:lnTo>
                <a:lnTo>
                  <a:pt x="899375" y="381876"/>
                </a:lnTo>
                <a:lnTo>
                  <a:pt x="893127" y="332727"/>
                </a:lnTo>
                <a:lnTo>
                  <a:pt x="884402" y="285254"/>
                </a:lnTo>
                <a:lnTo>
                  <a:pt x="873163" y="239458"/>
                </a:lnTo>
                <a:lnTo>
                  <a:pt x="859434" y="195338"/>
                </a:lnTo>
                <a:lnTo>
                  <a:pt x="840206" y="145973"/>
                </a:lnTo>
                <a:lnTo>
                  <a:pt x="818451" y="101765"/>
                </a:lnTo>
                <a:lnTo>
                  <a:pt x="794169" y="62699"/>
                </a:lnTo>
                <a:lnTo>
                  <a:pt x="767372" y="28778"/>
                </a:lnTo>
                <a:lnTo>
                  <a:pt x="738047" y="0"/>
                </a:lnTo>
                <a:lnTo>
                  <a:pt x="729310" y="13957"/>
                </a:lnTo>
                <a:lnTo>
                  <a:pt x="760285" y="51155"/>
                </a:lnTo>
                <a:lnTo>
                  <a:pt x="787539" y="95580"/>
                </a:lnTo>
                <a:lnTo>
                  <a:pt x="811072" y="147243"/>
                </a:lnTo>
                <a:lnTo>
                  <a:pt x="830884" y="206121"/>
                </a:lnTo>
                <a:lnTo>
                  <a:pt x="841844" y="248615"/>
                </a:lnTo>
                <a:lnTo>
                  <a:pt x="850823" y="292722"/>
                </a:lnTo>
                <a:lnTo>
                  <a:pt x="857808" y="338455"/>
                </a:lnTo>
                <a:lnTo>
                  <a:pt x="862799" y="385800"/>
                </a:lnTo>
                <a:lnTo>
                  <a:pt x="865784" y="434771"/>
                </a:lnTo>
                <a:lnTo>
                  <a:pt x="866787" y="485368"/>
                </a:lnTo>
                <a:lnTo>
                  <a:pt x="865797" y="534949"/>
                </a:lnTo>
                <a:lnTo>
                  <a:pt x="862812" y="583222"/>
                </a:lnTo>
                <a:lnTo>
                  <a:pt x="857846" y="630199"/>
                </a:lnTo>
                <a:lnTo>
                  <a:pt x="850900" y="675868"/>
                </a:lnTo>
                <a:lnTo>
                  <a:pt x="841971" y="720242"/>
                </a:lnTo>
                <a:lnTo>
                  <a:pt x="831062" y="763308"/>
                </a:lnTo>
                <a:lnTo>
                  <a:pt x="811301" y="823175"/>
                </a:lnTo>
                <a:lnTo>
                  <a:pt x="787755" y="875538"/>
                </a:lnTo>
                <a:lnTo>
                  <a:pt x="760425" y="920381"/>
                </a:lnTo>
                <a:lnTo>
                  <a:pt x="729310" y="957707"/>
                </a:lnTo>
                <a:lnTo>
                  <a:pt x="738047" y="971473"/>
                </a:lnTo>
                <a:lnTo>
                  <a:pt x="767372" y="942771"/>
                </a:lnTo>
                <a:lnTo>
                  <a:pt x="794169" y="908723"/>
                </a:lnTo>
                <a:lnTo>
                  <a:pt x="818451" y="869340"/>
                </a:lnTo>
                <a:lnTo>
                  <a:pt x="840206" y="824623"/>
                </a:lnTo>
                <a:lnTo>
                  <a:pt x="859434" y="774560"/>
                </a:lnTo>
                <a:lnTo>
                  <a:pt x="873163" y="729919"/>
                </a:lnTo>
                <a:lnTo>
                  <a:pt x="884402" y="683831"/>
                </a:lnTo>
                <a:lnTo>
                  <a:pt x="893127" y="636320"/>
                </a:lnTo>
                <a:lnTo>
                  <a:pt x="899375" y="587375"/>
                </a:lnTo>
                <a:lnTo>
                  <a:pt x="903122" y="536994"/>
                </a:lnTo>
                <a:lnTo>
                  <a:pt x="904367" y="48517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48"/>
          <p:cNvSpPr txBox="1"/>
          <p:nvPr/>
        </p:nvSpPr>
        <p:spPr>
          <a:xfrm>
            <a:off x="5829780" y="2564482"/>
            <a:ext cx="289500" cy="474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chemeClr val="dk1"/>
                </a:solidFill>
                <a:latin typeface="Cambria Math"/>
                <a:ea typeface="Cambria Math"/>
                <a:cs typeface="Cambria Math"/>
                <a:sym typeface="Cambria Math"/>
              </a:rPr>
              <a:t>𝐷</a:t>
            </a:r>
            <a:endParaRPr sz="3000">
              <a:solidFill>
                <a:schemeClr val="dk1"/>
              </a:solidFill>
              <a:latin typeface="Cambria Math"/>
              <a:ea typeface="Cambria Math"/>
              <a:cs typeface="Cambria Math"/>
              <a:sym typeface="Cambria Math"/>
            </a:endParaRPr>
          </a:p>
        </p:txBody>
      </p:sp>
      <p:sp>
        <p:nvSpPr>
          <p:cNvPr id="608" name="Google Shape;608;p48"/>
          <p:cNvSpPr txBox="1"/>
          <p:nvPr/>
        </p:nvSpPr>
        <p:spPr>
          <a:xfrm>
            <a:off x="5546725" y="3054925"/>
            <a:ext cx="855600" cy="5208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3000">
                <a:solidFill>
                  <a:schemeClr val="dk1"/>
                </a:solidFill>
                <a:latin typeface="Cambria Math"/>
                <a:ea typeface="Cambria Math"/>
                <a:cs typeface="Cambria Math"/>
                <a:sym typeface="Cambria Math"/>
              </a:rPr>
              <a:t>𝑑𝑓𝑓</a:t>
            </a:r>
            <a:r>
              <a:rPr baseline="-25000" lang="en-US" sz="3300">
                <a:solidFill>
                  <a:schemeClr val="dk1"/>
                </a:solidFill>
                <a:latin typeface="Cambria Math"/>
                <a:ea typeface="Cambria Math"/>
                <a:cs typeface="Cambria Math"/>
                <a:sym typeface="Cambria Math"/>
              </a:rPr>
              <a:t>𝑡</a:t>
            </a:r>
            <a:endParaRPr baseline="-25000" sz="3300">
              <a:solidFill>
                <a:schemeClr val="dk1"/>
              </a:solidFill>
              <a:latin typeface="Cambria Math"/>
              <a:ea typeface="Cambria Math"/>
              <a:cs typeface="Cambria Math"/>
              <a:sym typeface="Cambria Math"/>
            </a:endParaRPr>
          </a:p>
        </p:txBody>
      </p:sp>
      <p:sp>
        <p:nvSpPr>
          <p:cNvPr id="609" name="Google Shape;609;p48"/>
          <p:cNvSpPr txBox="1"/>
          <p:nvPr/>
        </p:nvSpPr>
        <p:spPr>
          <a:xfrm>
            <a:off x="510540" y="3548888"/>
            <a:ext cx="7935000" cy="2273100"/>
          </a:xfrm>
          <a:prstGeom prst="rect">
            <a:avLst/>
          </a:prstGeom>
          <a:noFill/>
          <a:ln>
            <a:noFill/>
          </a:ln>
        </p:spPr>
        <p:txBody>
          <a:bodyPr anchorCtr="0" anchor="t" bIns="0" lIns="0" spcFirstLastPara="1" rIns="0" wrap="square" tIns="105400">
            <a:spAutoFit/>
          </a:bodyPr>
          <a:lstStyle/>
          <a:p>
            <a:pPr indent="-342900" lvl="0" marL="381000" marR="0" rtl="0" algn="l">
              <a:lnSpc>
                <a:spcPct val="100000"/>
              </a:lnSpc>
              <a:spcBef>
                <a:spcPts val="0"/>
              </a:spcBef>
              <a:spcAft>
                <a:spcPts val="0"/>
              </a:spcAft>
              <a:buClr>
                <a:schemeClr val="dk1"/>
              </a:buClr>
              <a:buSzPts val="3000"/>
              <a:buFont typeface="Arial"/>
              <a:buChar char="•"/>
            </a:pPr>
            <a:r>
              <a:rPr i="1" lang="en-US" sz="3000">
                <a:solidFill>
                  <a:schemeClr val="dk1"/>
                </a:solidFill>
                <a:latin typeface="Calibri"/>
                <a:ea typeface="Calibri"/>
                <a:cs typeface="Calibri"/>
                <a:sym typeface="Calibri"/>
              </a:rPr>
              <a:t>D </a:t>
            </a:r>
            <a:r>
              <a:rPr lang="en-US" sz="3000">
                <a:solidFill>
                  <a:schemeClr val="dk1"/>
                </a:solidFill>
                <a:latin typeface="Calibri"/>
                <a:ea typeface="Calibri"/>
                <a:cs typeface="Calibri"/>
                <a:sym typeface="Calibri"/>
              </a:rPr>
              <a:t>is the number of documents in the corpus.</a:t>
            </a:r>
            <a:endParaRPr sz="3000">
              <a:solidFill>
                <a:schemeClr val="dk1"/>
              </a:solidFill>
              <a:latin typeface="Calibri"/>
              <a:ea typeface="Calibri"/>
              <a:cs typeface="Calibri"/>
              <a:sym typeface="Calibri"/>
            </a:endParaRPr>
          </a:p>
          <a:p>
            <a:pPr indent="-342900" lvl="0" marL="381000" marR="0" rtl="0" algn="l">
              <a:lnSpc>
                <a:spcPct val="108939"/>
              </a:lnSpc>
              <a:spcBef>
                <a:spcPts val="735"/>
              </a:spcBef>
              <a:spcAft>
                <a:spcPts val="0"/>
              </a:spcAft>
              <a:buClr>
                <a:schemeClr val="dk1"/>
              </a:buClr>
              <a:buSzPts val="3000"/>
              <a:buFont typeface="Arial"/>
              <a:buChar char="•"/>
            </a:pPr>
            <a:r>
              <a:rPr lang="en-US" sz="3000">
                <a:solidFill>
                  <a:schemeClr val="dk1"/>
                </a:solidFill>
                <a:latin typeface="Cambria Math"/>
                <a:ea typeface="Cambria Math"/>
                <a:cs typeface="Cambria Math"/>
                <a:sym typeface="Cambria Math"/>
              </a:rPr>
              <a:t>𝑑𝑓𝑓</a:t>
            </a:r>
            <a:r>
              <a:rPr baseline="-25000" lang="en-US" sz="3300">
                <a:solidFill>
                  <a:schemeClr val="dk1"/>
                </a:solidFill>
                <a:latin typeface="Cambria Math"/>
                <a:ea typeface="Cambria Math"/>
                <a:cs typeface="Cambria Math"/>
                <a:sym typeface="Cambria Math"/>
              </a:rPr>
              <a:t>𝑡  </a:t>
            </a:r>
            <a:r>
              <a:rPr lang="en-US" sz="3000">
                <a:solidFill>
                  <a:schemeClr val="dk1"/>
                </a:solidFill>
                <a:latin typeface="Calibri"/>
                <a:ea typeface="Calibri"/>
                <a:cs typeface="Calibri"/>
                <a:sym typeface="Calibri"/>
              </a:rPr>
              <a:t>is the number of documents containing term </a:t>
            </a:r>
            <a:r>
              <a:rPr i="1" lang="en-US" sz="3000">
                <a:solidFill>
                  <a:schemeClr val="dk1"/>
                </a:solidFill>
                <a:latin typeface="Calibri"/>
                <a:ea typeface="Calibri"/>
                <a:cs typeface="Calibri"/>
                <a:sym typeface="Calibri"/>
              </a:rPr>
              <a:t>t.</a:t>
            </a:r>
            <a:endParaRPr sz="3000">
              <a:solidFill>
                <a:schemeClr val="dk1"/>
              </a:solidFill>
              <a:latin typeface="Calibri"/>
              <a:ea typeface="Calibri"/>
              <a:cs typeface="Calibri"/>
              <a:sym typeface="Calibri"/>
            </a:endParaRPr>
          </a:p>
          <a:p>
            <a:pPr indent="-342900" lvl="0" marL="381000" marR="0" rtl="0" algn="l">
              <a:lnSpc>
                <a:spcPct val="100000"/>
              </a:lnSpc>
              <a:spcBef>
                <a:spcPts val="72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If a term appears in every document, its idf is 0.</a:t>
            </a:r>
            <a:endParaRPr sz="30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9"/>
          <p:cNvSpPr txBox="1"/>
          <p:nvPr>
            <p:ph type="title"/>
          </p:nvPr>
        </p:nvSpPr>
        <p:spPr>
          <a:xfrm>
            <a:off x="448965" y="578507"/>
            <a:ext cx="8246070" cy="81442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a:t>Term Frequency – Inverse Document  Frequency</a:t>
            </a:r>
            <a:endParaRPr/>
          </a:p>
        </p:txBody>
      </p:sp>
      <p:sp>
        <p:nvSpPr>
          <p:cNvPr id="615" name="Google Shape;615;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6" name="Google Shape;616;p49"/>
          <p:cNvSpPr/>
          <p:nvPr/>
        </p:nvSpPr>
        <p:spPr>
          <a:xfrm>
            <a:off x="2759875" y="4821034"/>
            <a:ext cx="501650" cy="671195"/>
          </a:xfrm>
          <a:custGeom>
            <a:rect b="b" l="l" r="r" t="t"/>
            <a:pathLst>
              <a:path extrusionOk="0" h="671195" w="501650">
                <a:moveTo>
                  <a:pt x="151396" y="15900"/>
                </a:moveTo>
                <a:lnTo>
                  <a:pt x="113360" y="20421"/>
                </a:lnTo>
                <a:lnTo>
                  <a:pt x="85267" y="47879"/>
                </a:lnTo>
                <a:lnTo>
                  <a:pt x="60553" y="82410"/>
                </a:lnTo>
                <a:lnTo>
                  <a:pt x="39243" y="123977"/>
                </a:lnTo>
                <a:lnTo>
                  <a:pt x="22072" y="171018"/>
                </a:lnTo>
                <a:lnTo>
                  <a:pt x="9804" y="221932"/>
                </a:lnTo>
                <a:lnTo>
                  <a:pt x="2451" y="276720"/>
                </a:lnTo>
                <a:lnTo>
                  <a:pt x="0" y="335381"/>
                </a:lnTo>
                <a:lnTo>
                  <a:pt x="2451" y="393750"/>
                </a:lnTo>
                <a:lnTo>
                  <a:pt x="9804" y="448437"/>
                </a:lnTo>
                <a:lnTo>
                  <a:pt x="22072" y="499452"/>
                </a:lnTo>
                <a:lnTo>
                  <a:pt x="39243" y="546785"/>
                </a:lnTo>
                <a:lnTo>
                  <a:pt x="60553" y="588683"/>
                </a:lnTo>
                <a:lnTo>
                  <a:pt x="85267" y="623379"/>
                </a:lnTo>
                <a:lnTo>
                  <a:pt x="113360" y="650875"/>
                </a:lnTo>
                <a:lnTo>
                  <a:pt x="144843" y="671156"/>
                </a:lnTo>
                <a:lnTo>
                  <a:pt x="151396" y="655269"/>
                </a:lnTo>
                <a:lnTo>
                  <a:pt x="126136" y="634873"/>
                </a:lnTo>
                <a:lnTo>
                  <a:pt x="103809" y="608279"/>
                </a:lnTo>
                <a:lnTo>
                  <a:pt x="84416" y="575462"/>
                </a:lnTo>
                <a:lnTo>
                  <a:pt x="67957" y="536448"/>
                </a:lnTo>
                <a:lnTo>
                  <a:pt x="54825" y="492315"/>
                </a:lnTo>
                <a:lnTo>
                  <a:pt x="45453" y="444157"/>
                </a:lnTo>
                <a:lnTo>
                  <a:pt x="39814" y="391985"/>
                </a:lnTo>
                <a:lnTo>
                  <a:pt x="37947" y="335775"/>
                </a:lnTo>
                <a:lnTo>
                  <a:pt x="39839" y="278676"/>
                </a:lnTo>
                <a:lnTo>
                  <a:pt x="45516" y="225983"/>
                </a:lnTo>
                <a:lnTo>
                  <a:pt x="54991" y="177698"/>
                </a:lnTo>
                <a:lnTo>
                  <a:pt x="68249" y="133819"/>
                </a:lnTo>
                <a:lnTo>
                  <a:pt x="84810" y="95186"/>
                </a:lnTo>
                <a:lnTo>
                  <a:pt x="126377" y="36233"/>
                </a:lnTo>
                <a:lnTo>
                  <a:pt x="151396" y="15900"/>
                </a:lnTo>
                <a:close/>
              </a:path>
              <a:path extrusionOk="0" h="671195" w="501650">
                <a:moveTo>
                  <a:pt x="336892" y="322465"/>
                </a:moveTo>
                <a:lnTo>
                  <a:pt x="164680" y="322465"/>
                </a:lnTo>
                <a:lnTo>
                  <a:pt x="164680" y="348373"/>
                </a:lnTo>
                <a:lnTo>
                  <a:pt x="336892" y="348373"/>
                </a:lnTo>
                <a:lnTo>
                  <a:pt x="336892" y="322465"/>
                </a:lnTo>
                <a:close/>
              </a:path>
              <a:path extrusionOk="0" h="671195" w="501650">
                <a:moveTo>
                  <a:pt x="501408" y="335381"/>
                </a:moveTo>
                <a:lnTo>
                  <a:pt x="498957" y="276720"/>
                </a:lnTo>
                <a:lnTo>
                  <a:pt x="491591" y="221932"/>
                </a:lnTo>
                <a:lnTo>
                  <a:pt x="479336" y="171018"/>
                </a:lnTo>
                <a:lnTo>
                  <a:pt x="462165" y="123977"/>
                </a:lnTo>
                <a:lnTo>
                  <a:pt x="440829" y="82410"/>
                </a:lnTo>
                <a:lnTo>
                  <a:pt x="416090" y="47879"/>
                </a:lnTo>
                <a:lnTo>
                  <a:pt x="387934" y="20421"/>
                </a:lnTo>
                <a:lnTo>
                  <a:pt x="356362" y="0"/>
                </a:lnTo>
                <a:lnTo>
                  <a:pt x="349999" y="15900"/>
                </a:lnTo>
                <a:lnTo>
                  <a:pt x="375018" y="36233"/>
                </a:lnTo>
                <a:lnTo>
                  <a:pt x="397217" y="62661"/>
                </a:lnTo>
                <a:lnTo>
                  <a:pt x="433158" y="133819"/>
                </a:lnTo>
                <a:lnTo>
                  <a:pt x="446405" y="177698"/>
                </a:lnTo>
                <a:lnTo>
                  <a:pt x="455866" y="225983"/>
                </a:lnTo>
                <a:lnTo>
                  <a:pt x="461556" y="278676"/>
                </a:lnTo>
                <a:lnTo>
                  <a:pt x="463448" y="335775"/>
                </a:lnTo>
                <a:lnTo>
                  <a:pt x="461568" y="391985"/>
                </a:lnTo>
                <a:lnTo>
                  <a:pt x="455917" y="444157"/>
                </a:lnTo>
                <a:lnTo>
                  <a:pt x="446519" y="492315"/>
                </a:lnTo>
                <a:lnTo>
                  <a:pt x="433349" y="536448"/>
                </a:lnTo>
                <a:lnTo>
                  <a:pt x="416852" y="575462"/>
                </a:lnTo>
                <a:lnTo>
                  <a:pt x="397459" y="608279"/>
                </a:lnTo>
                <a:lnTo>
                  <a:pt x="349999" y="655269"/>
                </a:lnTo>
                <a:lnTo>
                  <a:pt x="356362" y="671156"/>
                </a:lnTo>
                <a:lnTo>
                  <a:pt x="416090" y="623379"/>
                </a:lnTo>
                <a:lnTo>
                  <a:pt x="440829" y="588683"/>
                </a:lnTo>
                <a:lnTo>
                  <a:pt x="462165" y="546785"/>
                </a:lnTo>
                <a:lnTo>
                  <a:pt x="479336" y="499452"/>
                </a:lnTo>
                <a:lnTo>
                  <a:pt x="491591" y="448437"/>
                </a:lnTo>
                <a:lnTo>
                  <a:pt x="498957" y="393750"/>
                </a:lnTo>
                <a:lnTo>
                  <a:pt x="501408" y="33538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49"/>
          <p:cNvSpPr txBox="1"/>
          <p:nvPr/>
        </p:nvSpPr>
        <p:spPr>
          <a:xfrm>
            <a:off x="535940" y="1558544"/>
            <a:ext cx="8151000" cy="3614700"/>
          </a:xfrm>
          <a:prstGeom prst="rect">
            <a:avLst/>
          </a:prstGeom>
          <a:noFill/>
          <a:ln>
            <a:noFill/>
          </a:ln>
        </p:spPr>
        <p:txBody>
          <a:bodyPr anchorCtr="0" anchor="t" bIns="0" lIns="0" spcFirstLastPara="1" rIns="0" wrap="square" tIns="67925">
            <a:spAutoFit/>
          </a:bodyPr>
          <a:lstStyle/>
          <a:p>
            <a:pPr indent="-342900" lvl="0" marL="355600" marR="170180" rtl="0" algn="l">
              <a:lnSpc>
                <a:spcPct val="108124"/>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After calculating the inverse document  frequencies (one for each term), we multiply  the term frequency entries of the DTM by the  appropriate idf.</a:t>
            </a:r>
            <a:endParaRPr sz="3200">
              <a:solidFill>
                <a:schemeClr val="dk1"/>
              </a:solidFill>
              <a:latin typeface="Calibri"/>
              <a:ea typeface="Calibri"/>
              <a:cs typeface="Calibri"/>
              <a:sym typeface="Calibri"/>
            </a:endParaRPr>
          </a:p>
          <a:p>
            <a:pPr indent="-342900" lvl="0" marL="355600" marR="5080" rtl="0" algn="just">
              <a:lnSpc>
                <a:spcPct val="108124"/>
              </a:lnSpc>
              <a:spcBef>
                <a:spcPts val="75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For example, the tf entry for </a:t>
            </a:r>
            <a:r>
              <a:rPr i="1" lang="en-US" sz="3200">
                <a:solidFill>
                  <a:schemeClr val="dk1"/>
                </a:solidFill>
                <a:latin typeface="Calibri"/>
                <a:ea typeface="Calibri"/>
                <a:cs typeface="Calibri"/>
                <a:sym typeface="Calibri"/>
              </a:rPr>
              <a:t>curb </a:t>
            </a:r>
            <a:r>
              <a:rPr lang="en-US" sz="3200">
                <a:solidFill>
                  <a:schemeClr val="dk1"/>
                </a:solidFill>
                <a:latin typeface="Calibri"/>
                <a:ea typeface="Calibri"/>
                <a:cs typeface="Calibri"/>
                <a:sym typeface="Calibri"/>
              </a:rPr>
              <a:t>in Document  1 is 1, since </a:t>
            </a:r>
            <a:r>
              <a:rPr i="1" lang="en-US" sz="3200">
                <a:solidFill>
                  <a:schemeClr val="dk1"/>
                </a:solidFill>
                <a:latin typeface="Calibri"/>
                <a:ea typeface="Calibri"/>
                <a:cs typeface="Calibri"/>
                <a:sym typeface="Calibri"/>
              </a:rPr>
              <a:t>curb </a:t>
            </a:r>
            <a:r>
              <a:rPr lang="en-US" sz="3200">
                <a:solidFill>
                  <a:schemeClr val="dk1"/>
                </a:solidFill>
                <a:latin typeface="Calibri"/>
                <a:ea typeface="Calibri"/>
                <a:cs typeface="Calibri"/>
                <a:sym typeface="Calibri"/>
              </a:rPr>
              <a:t>appears once in Document 1.  However, the inverse document frequency of</a:t>
            </a:r>
            <a:endParaRPr/>
          </a:p>
          <a:p>
            <a:pPr indent="0" lvl="0" marL="2388235" marR="0" rtl="0" algn="l">
              <a:lnSpc>
                <a:spcPct val="98936"/>
              </a:lnSpc>
              <a:spcBef>
                <a:spcPts val="0"/>
              </a:spcBef>
              <a:spcAft>
                <a:spcPts val="0"/>
              </a:spcAft>
              <a:buNone/>
            </a:pPr>
            <a:r>
              <a:rPr lang="en-US" sz="2350">
                <a:solidFill>
                  <a:schemeClr val="dk1"/>
                </a:solidFill>
                <a:latin typeface="Cambria Math"/>
                <a:ea typeface="Cambria Math"/>
                <a:cs typeface="Cambria Math"/>
                <a:sym typeface="Cambria Math"/>
              </a:rPr>
              <a:t>3</a:t>
            </a:r>
            <a:endParaRPr sz="2350">
              <a:solidFill>
                <a:schemeClr val="dk1"/>
              </a:solidFill>
              <a:latin typeface="Cambria Math"/>
              <a:ea typeface="Cambria Math"/>
              <a:cs typeface="Cambria Math"/>
              <a:sym typeface="Cambria Math"/>
            </a:endParaRPr>
          </a:p>
        </p:txBody>
      </p:sp>
      <p:sp>
        <p:nvSpPr>
          <p:cNvPr id="618" name="Google Shape;618;p49"/>
          <p:cNvSpPr txBox="1"/>
          <p:nvPr/>
        </p:nvSpPr>
        <p:spPr>
          <a:xfrm>
            <a:off x="2911855" y="5165798"/>
            <a:ext cx="197485" cy="3822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350">
                <a:solidFill>
                  <a:schemeClr val="dk1"/>
                </a:solidFill>
                <a:latin typeface="Cambria Math"/>
                <a:ea typeface="Cambria Math"/>
                <a:cs typeface="Cambria Math"/>
                <a:sym typeface="Cambria Math"/>
              </a:rPr>
              <a:t>3</a:t>
            </a:r>
            <a:endParaRPr sz="2350">
              <a:solidFill>
                <a:schemeClr val="dk1"/>
              </a:solidFill>
              <a:latin typeface="Cambria Math"/>
              <a:ea typeface="Cambria Math"/>
              <a:cs typeface="Cambria Math"/>
              <a:sym typeface="Cambria Math"/>
            </a:endParaRPr>
          </a:p>
        </p:txBody>
      </p:sp>
      <p:sp>
        <p:nvSpPr>
          <p:cNvPr id="619" name="Google Shape;619;p49"/>
          <p:cNvSpPr txBox="1"/>
          <p:nvPr/>
        </p:nvSpPr>
        <p:spPr>
          <a:xfrm>
            <a:off x="762000" y="4897162"/>
            <a:ext cx="7249795" cy="5137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3200">
                <a:solidFill>
                  <a:schemeClr val="dk1"/>
                </a:solidFill>
                <a:latin typeface="Calibri"/>
                <a:ea typeface="Calibri"/>
                <a:cs typeface="Calibri"/>
                <a:sym typeface="Calibri"/>
              </a:rPr>
              <a:t>curb </a:t>
            </a:r>
            <a:r>
              <a:rPr lang="en-US" sz="3200">
                <a:solidFill>
                  <a:schemeClr val="dk1"/>
                </a:solidFill>
                <a:latin typeface="Calibri"/>
                <a:ea typeface="Calibri"/>
                <a:cs typeface="Calibri"/>
                <a:sym typeface="Calibri"/>
              </a:rPr>
              <a:t>is </a:t>
            </a:r>
            <a:r>
              <a:rPr lang="en-US" sz="3200">
                <a:solidFill>
                  <a:schemeClr val="dk1"/>
                </a:solidFill>
                <a:latin typeface="Cambria Math"/>
                <a:ea typeface="Cambria Math"/>
                <a:cs typeface="Cambria Math"/>
                <a:sym typeface="Cambria Math"/>
              </a:rPr>
              <a:t>𝑙𝑜𝑔	= 0</a:t>
            </a:r>
            <a:r>
              <a:rPr lang="en-US" sz="3200">
                <a:solidFill>
                  <a:schemeClr val="dk1"/>
                </a:solidFill>
                <a:latin typeface="Calibri"/>
                <a:ea typeface="Calibri"/>
                <a:cs typeface="Calibri"/>
                <a:sym typeface="Calibri"/>
              </a:rPr>
              <a:t>. Thus the tf-idf entry for</a:t>
            </a:r>
            <a:endParaRPr sz="3200">
              <a:solidFill>
                <a:schemeClr val="dk1"/>
              </a:solidFill>
              <a:latin typeface="Calibri"/>
              <a:ea typeface="Calibri"/>
              <a:cs typeface="Calibri"/>
              <a:sym typeface="Calibri"/>
            </a:endParaRPr>
          </a:p>
        </p:txBody>
      </p:sp>
      <p:sp>
        <p:nvSpPr>
          <p:cNvPr id="620" name="Google Shape;620;p49"/>
          <p:cNvSpPr txBox="1"/>
          <p:nvPr/>
        </p:nvSpPr>
        <p:spPr>
          <a:xfrm>
            <a:off x="878644" y="5385364"/>
            <a:ext cx="4011929" cy="5137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3200">
                <a:solidFill>
                  <a:schemeClr val="dk1"/>
                </a:solidFill>
                <a:latin typeface="Calibri"/>
                <a:ea typeface="Calibri"/>
                <a:cs typeface="Calibri"/>
                <a:sym typeface="Calibri"/>
              </a:rPr>
              <a:t>curb </a:t>
            </a:r>
            <a:r>
              <a:rPr lang="en-US" sz="3200">
                <a:solidFill>
                  <a:schemeClr val="dk1"/>
                </a:solidFill>
                <a:latin typeface="Calibri"/>
                <a:ea typeface="Calibri"/>
                <a:cs typeface="Calibri"/>
                <a:sym typeface="Calibri"/>
              </a:rPr>
              <a:t>in Document 1 is 0.</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
          <p:cNvSpPr txBox="1"/>
          <p:nvPr>
            <p:ph type="title"/>
          </p:nvPr>
        </p:nvSpPr>
        <p:spPr>
          <a:xfrm>
            <a:off x="448965" y="578507"/>
            <a:ext cx="8246070" cy="814428"/>
          </a:xfrm>
          <a:prstGeom prst="rect">
            <a:avLst/>
          </a:prstGeom>
          <a:noFill/>
          <a:ln>
            <a:noFill/>
          </a:ln>
        </p:spPr>
        <p:txBody>
          <a:bodyPr anchorCtr="0" anchor="ctr" bIns="0" lIns="0" spcFirstLastPara="1" rIns="0" wrap="square" tIns="12050">
            <a:spAutoFit/>
          </a:bodyPr>
          <a:lstStyle/>
          <a:p>
            <a:pPr indent="274319" lvl="0" marL="2851785" marR="5080" rtl="0" algn="l">
              <a:lnSpc>
                <a:spcPct val="100000"/>
              </a:lnSpc>
              <a:spcBef>
                <a:spcPts val="0"/>
              </a:spcBef>
              <a:spcAft>
                <a:spcPts val="0"/>
              </a:spcAft>
              <a:buNone/>
            </a:pPr>
            <a:r>
              <a:rPr lang="en-US" sz="4000"/>
              <a:t>Extracting Numerical  Representations of Text</a:t>
            </a:r>
            <a:endParaRPr sz="4000"/>
          </a:p>
        </p:txBody>
      </p:sp>
      <p:sp>
        <p:nvSpPr>
          <p:cNvPr id="294" name="Google Shape;294;p5"/>
          <p:cNvSpPr txBox="1"/>
          <p:nvPr/>
        </p:nvSpPr>
        <p:spPr>
          <a:xfrm>
            <a:off x="8331961" y="6463728"/>
            <a:ext cx="10287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95" name="Google Shape;295;p5"/>
          <p:cNvSpPr txBox="1"/>
          <p:nvPr/>
        </p:nvSpPr>
        <p:spPr>
          <a:xfrm>
            <a:off x="825011" y="2286000"/>
            <a:ext cx="7447915" cy="3537585"/>
          </a:xfrm>
          <a:prstGeom prst="rect">
            <a:avLst/>
          </a:prstGeom>
          <a:noFill/>
          <a:ln>
            <a:noFill/>
          </a:ln>
        </p:spPr>
        <p:txBody>
          <a:bodyPr anchorCtr="0" anchor="t" bIns="0" lIns="0" spcFirstLastPara="1" rIns="0" wrap="square" tIns="13325">
            <a:spAutoFit/>
          </a:bodyPr>
          <a:lstStyle/>
          <a:p>
            <a:pPr indent="-342900" lvl="0" marL="355600" marR="42545"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 order to analyze text in a systematic and  structured way, we first need to develop a  numerical representation of the text.</a:t>
            </a:r>
            <a:endParaRPr b="0" i="0" sz="3200" u="none" cap="none" strike="noStrike">
              <a:solidFill>
                <a:schemeClr val="dk1"/>
              </a:solidFill>
              <a:latin typeface="Calibri"/>
              <a:ea typeface="Calibri"/>
              <a:cs typeface="Calibri"/>
              <a:sym typeface="Calibri"/>
            </a:endParaRPr>
          </a:p>
          <a:p>
            <a:pPr indent="-342900" lvl="0" marL="354965" marR="5080" rtl="0" algn="l">
              <a:lnSpc>
                <a:spcPct val="100000"/>
              </a:lnSpc>
              <a:spcBef>
                <a:spcPts val="765"/>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Obviously, there is not a unique solution to  this problem. The appropriate mapping of  text-&gt;numbers depends on the goal of the  study.</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0"/>
          <p:cNvSpPr txBox="1"/>
          <p:nvPr>
            <p:ph type="title"/>
          </p:nvPr>
        </p:nvSpPr>
        <p:spPr>
          <a:xfrm>
            <a:off x="838200" y="600533"/>
            <a:ext cx="2514600" cy="627736"/>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b="1" lang="en-US" sz="4000"/>
              <a:t>tf-idf</a:t>
            </a:r>
            <a:endParaRPr b="1" sz="4000"/>
          </a:p>
        </p:txBody>
      </p:sp>
      <p:sp>
        <p:nvSpPr>
          <p:cNvPr id="626" name="Google Shape;626;p50"/>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aphicFrame>
        <p:nvGraphicFramePr>
          <p:cNvPr id="627" name="Google Shape;627;p50"/>
          <p:cNvGraphicFramePr/>
          <p:nvPr/>
        </p:nvGraphicFramePr>
        <p:xfrm>
          <a:off x="469268" y="2133600"/>
          <a:ext cx="3000000" cy="3000000"/>
        </p:xfrm>
        <a:graphic>
          <a:graphicData uri="http://schemas.openxmlformats.org/drawingml/2006/table">
            <a:tbl>
              <a:tblPr bandRow="1" firstRow="1">
                <a:noFill/>
                <a:tableStyleId>{26693A2C-EBF6-4839-BE40-C137C9288437}</a:tableStyleId>
              </a:tblPr>
              <a:tblGrid>
                <a:gridCol w="649700"/>
                <a:gridCol w="649700"/>
                <a:gridCol w="649700"/>
                <a:gridCol w="649700"/>
                <a:gridCol w="649700"/>
                <a:gridCol w="40925"/>
                <a:gridCol w="1258475"/>
                <a:gridCol w="649700"/>
                <a:gridCol w="649700"/>
                <a:gridCol w="649700"/>
                <a:gridCol w="649700"/>
                <a:gridCol w="649700"/>
                <a:gridCol w="649700"/>
              </a:tblGrid>
              <a:tr h="1288825">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Doc</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600" u="none" cap="none" strike="noStrike">
                          <a:solidFill>
                            <a:srgbClr val="FFFFFF"/>
                          </a:solidFill>
                          <a:latin typeface="Calibri"/>
                          <a:ea typeface="Calibri"/>
                          <a:cs typeface="Calibri"/>
                          <a:sym typeface="Calibri"/>
                        </a:rPr>
                        <a:t>bump</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curb</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600" u="none" cap="none" strike="noStrike">
                          <a:solidFill>
                            <a:srgbClr val="FFFFFF"/>
                          </a:solidFill>
                          <a:latin typeface="Calibri"/>
                          <a:ea typeface="Calibri"/>
                          <a:cs typeface="Calibri"/>
                          <a:sym typeface="Calibri"/>
                        </a:rPr>
                        <a:t>drive</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dust</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fail</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fast</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hit</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ice</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121920" rtl="0" algn="l">
                        <a:lnSpc>
                          <a:spcPct val="100000"/>
                        </a:lnSpc>
                        <a:spcBef>
                          <a:spcPts val="0"/>
                        </a:spcBef>
                        <a:spcAft>
                          <a:spcPts val="0"/>
                        </a:spcAft>
                        <a:buNone/>
                      </a:pPr>
                      <a:r>
                        <a:rPr b="1" lang="en-US" sz="1200" u="none" cap="none" strike="noStrike">
                          <a:solidFill>
                            <a:srgbClr val="FFFFFF"/>
                          </a:solidFill>
                          <a:latin typeface="Calibri"/>
                          <a:ea typeface="Calibri"/>
                          <a:cs typeface="Calibri"/>
                          <a:sym typeface="Calibri"/>
                        </a:rPr>
                        <a:t>lowbud  get</a:t>
                      </a:r>
                      <a:endParaRPr sz="1200" u="none" cap="none" strike="noStrike">
                        <a:latin typeface="Calibri"/>
                        <a:ea typeface="Calibri"/>
                        <a:cs typeface="Calibri"/>
                        <a:sym typeface="Calibri"/>
                      </a:endParaRPr>
                    </a:p>
                  </a:txBody>
                  <a:tcPr marT="362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slid</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0805" marR="0" rtl="0" algn="l">
                        <a:lnSpc>
                          <a:spcPct val="100000"/>
                        </a:lnSpc>
                        <a:spcBef>
                          <a:spcPts val="0"/>
                        </a:spcBef>
                        <a:spcAft>
                          <a:spcPts val="0"/>
                        </a:spcAft>
                        <a:buNone/>
                      </a:pPr>
                      <a:r>
                        <a:rPr b="1" lang="en-US" sz="1600" u="none" cap="none" strike="noStrike">
                          <a:solidFill>
                            <a:srgbClr val="FFFFFF"/>
                          </a:solidFill>
                          <a:latin typeface="Calibri"/>
                          <a:ea typeface="Calibri"/>
                          <a:cs typeface="Calibri"/>
                          <a:sym typeface="Calibri"/>
                        </a:rPr>
                        <a:t>storm</a:t>
                      </a:r>
                      <a:endParaRPr sz="1600" u="none" cap="none" strike="noStrike">
                        <a:latin typeface="Calibri"/>
                        <a:ea typeface="Calibri"/>
                        <a:cs typeface="Calibri"/>
                        <a:sym typeface="Calibri"/>
                      </a:endParaRPr>
                    </a:p>
                  </a:txBody>
                  <a:tcPr marT="33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tire</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501875">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1</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501875">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2</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805"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1517425">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3</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t/>
                      </a:r>
                      <a:endParaRPr sz="1950" u="none" cap="none" strike="noStrike">
                        <a:latin typeface="Times New Roman"/>
                        <a:ea typeface="Times New Roman"/>
                        <a:cs typeface="Times New Roman"/>
                        <a:sym typeface="Times New Roman"/>
                      </a:endParaRPr>
                    </a:p>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6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90170"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8953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89535" marR="0" rtl="0" algn="l">
                        <a:lnSpc>
                          <a:spcPct val="100000"/>
                        </a:lnSpc>
                        <a:spcBef>
                          <a:spcPts val="0"/>
                        </a:spcBef>
                        <a:spcAft>
                          <a:spcPts val="0"/>
                        </a:spcAft>
                        <a:buNone/>
                      </a:pPr>
                      <a:r>
                        <a:rPr lang="en-US" sz="1700" u="none" cap="none" strike="noStrike">
                          <a:latin typeface="Calibri"/>
                          <a:ea typeface="Calibri"/>
                          <a:cs typeface="Calibri"/>
                          <a:sym typeface="Calibri"/>
                        </a:rPr>
                        <a:t>0</a:t>
                      </a:r>
                      <a:endParaRPr sz="17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89535" marR="0" rtl="0" algn="l">
                        <a:lnSpc>
                          <a:spcPct val="100000"/>
                        </a:lnSpc>
                        <a:spcBef>
                          <a:spcPts val="0"/>
                        </a:spcBef>
                        <a:spcAft>
                          <a:spcPts val="0"/>
                        </a:spcAft>
                        <a:buNone/>
                      </a:pPr>
                      <a:r>
                        <a:rPr lang="en-US" sz="1700" u="none" cap="none" strike="noStrike">
                          <a:latin typeface="Calibri"/>
                          <a:ea typeface="Calibri"/>
                          <a:cs typeface="Calibri"/>
                          <a:sym typeface="Calibri"/>
                        </a:rPr>
                        <a:t>1.585</a:t>
                      </a:r>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1"/>
          <p:cNvSpPr txBox="1"/>
          <p:nvPr>
            <p:ph type="title"/>
          </p:nvPr>
        </p:nvSpPr>
        <p:spPr>
          <a:xfrm>
            <a:off x="3955943" y="151203"/>
            <a:ext cx="229171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Wordcloud</a:t>
            </a:r>
            <a:endParaRPr sz="4000"/>
          </a:p>
        </p:txBody>
      </p:sp>
      <p:sp>
        <p:nvSpPr>
          <p:cNvPr id="633" name="Google Shape;633;p51"/>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pic>
        <p:nvPicPr>
          <p:cNvPr id="634" name="Google Shape;634;p51"/>
          <p:cNvPicPr preferRelativeResize="0"/>
          <p:nvPr/>
        </p:nvPicPr>
        <p:blipFill rotWithShape="1">
          <a:blip r:embed="rId3">
            <a:alphaModFix/>
          </a:blip>
          <a:srcRect b="0" l="0" r="0" t="0"/>
          <a:stretch/>
        </p:blipFill>
        <p:spPr>
          <a:xfrm>
            <a:off x="2590800" y="2575560"/>
            <a:ext cx="4294631" cy="4066031"/>
          </a:xfrm>
          <a:prstGeom prst="rect">
            <a:avLst/>
          </a:prstGeom>
          <a:noFill/>
          <a:ln>
            <a:noFill/>
          </a:ln>
        </p:spPr>
      </p:pic>
      <p:sp>
        <p:nvSpPr>
          <p:cNvPr id="635" name="Google Shape;635;p51"/>
          <p:cNvSpPr txBox="1"/>
          <p:nvPr/>
        </p:nvSpPr>
        <p:spPr>
          <a:xfrm>
            <a:off x="381000" y="1066926"/>
            <a:ext cx="7625080" cy="1428750"/>
          </a:xfrm>
          <a:prstGeom prst="rect">
            <a:avLst/>
          </a:prstGeom>
          <a:solidFill>
            <a:srgbClr val="F2DADA"/>
          </a:solid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lang="en-US" sz="2300">
                <a:solidFill>
                  <a:schemeClr val="dk1"/>
                </a:solidFill>
                <a:latin typeface="Calibri"/>
                <a:ea typeface="Calibri"/>
                <a:cs typeface="Calibri"/>
                <a:sym typeface="Calibri"/>
              </a:rPr>
              <a:t>A wordcloud displays the most frequent terms in a corpus in the  center of the cloud. Terms get smaller and move away from the  center (and are color-coded) as they become less frequent. The  orientation of the term is irrelevant in this example.</a:t>
            </a:r>
            <a:endParaRPr sz="23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2"/>
          <p:cNvSpPr txBox="1"/>
          <p:nvPr>
            <p:ph type="title"/>
          </p:nvPr>
        </p:nvSpPr>
        <p:spPr>
          <a:xfrm>
            <a:off x="1858918" y="0"/>
            <a:ext cx="7094855" cy="1244600"/>
          </a:xfrm>
          <a:prstGeom prst="rect">
            <a:avLst/>
          </a:prstGeom>
          <a:noFill/>
          <a:ln>
            <a:noFill/>
          </a:ln>
        </p:spPr>
        <p:txBody>
          <a:bodyPr anchorCtr="0" anchor="ctr" bIns="0" lIns="0" spcFirstLastPara="1" rIns="0" wrap="square" tIns="12050">
            <a:spAutoFit/>
          </a:bodyPr>
          <a:lstStyle/>
          <a:p>
            <a:pPr indent="-2487295" lvl="0" marL="2499360" marR="5080" rtl="0" algn="l">
              <a:lnSpc>
                <a:spcPct val="100000"/>
              </a:lnSpc>
              <a:spcBef>
                <a:spcPts val="0"/>
              </a:spcBef>
              <a:spcAft>
                <a:spcPts val="0"/>
              </a:spcAft>
              <a:buNone/>
            </a:pPr>
            <a:r>
              <a:rPr lang="en-US" sz="4000"/>
              <a:t>Wordcloud depends on Frequency  Weighting</a:t>
            </a:r>
            <a:endParaRPr sz="4000"/>
          </a:p>
        </p:txBody>
      </p:sp>
      <p:sp>
        <p:nvSpPr>
          <p:cNvPr id="641" name="Google Shape;641;p52"/>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pSp>
        <p:nvGrpSpPr>
          <p:cNvPr id="642" name="Google Shape;642;p52"/>
          <p:cNvGrpSpPr/>
          <p:nvPr/>
        </p:nvGrpSpPr>
        <p:grpSpPr>
          <a:xfrm>
            <a:off x="147827" y="1196339"/>
            <a:ext cx="4429125" cy="4554220"/>
            <a:chOff x="147827" y="1196339"/>
            <a:chExt cx="4429125" cy="4554220"/>
          </a:xfrm>
        </p:grpSpPr>
        <p:pic>
          <p:nvPicPr>
            <p:cNvPr id="643" name="Google Shape;643;p52"/>
            <p:cNvPicPr preferRelativeResize="0"/>
            <p:nvPr/>
          </p:nvPicPr>
          <p:blipFill rotWithShape="1">
            <a:blip r:embed="rId3">
              <a:alphaModFix/>
            </a:blip>
            <a:srcRect b="0" l="0" r="0" t="0"/>
            <a:stretch/>
          </p:blipFill>
          <p:spPr>
            <a:xfrm>
              <a:off x="268470" y="1227697"/>
              <a:ext cx="4294601" cy="4062432"/>
            </a:xfrm>
            <a:prstGeom prst="rect">
              <a:avLst/>
            </a:prstGeom>
            <a:noFill/>
            <a:ln>
              <a:noFill/>
            </a:ln>
          </p:spPr>
        </p:pic>
        <p:sp>
          <p:nvSpPr>
            <p:cNvPr id="644" name="Google Shape;644;p52"/>
            <p:cNvSpPr/>
            <p:nvPr/>
          </p:nvSpPr>
          <p:spPr>
            <a:xfrm>
              <a:off x="147827" y="1196339"/>
              <a:ext cx="4429125" cy="4554220"/>
            </a:xfrm>
            <a:custGeom>
              <a:rect b="b" l="l" r="r" t="t"/>
              <a:pathLst>
                <a:path extrusionOk="0" h="4554220" w="4429125">
                  <a:moveTo>
                    <a:pt x="0" y="0"/>
                  </a:moveTo>
                  <a:lnTo>
                    <a:pt x="4428744" y="0"/>
                  </a:lnTo>
                  <a:lnTo>
                    <a:pt x="4428744" y="4553712"/>
                  </a:lnTo>
                  <a:lnTo>
                    <a:pt x="0" y="4553712"/>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45" name="Google Shape;645;p52"/>
          <p:cNvGrpSpPr/>
          <p:nvPr/>
        </p:nvGrpSpPr>
        <p:grpSpPr>
          <a:xfrm>
            <a:off x="4695443" y="1196339"/>
            <a:ext cx="4429125" cy="4554220"/>
            <a:chOff x="4695443" y="1196339"/>
            <a:chExt cx="4429125" cy="4554220"/>
          </a:xfrm>
        </p:grpSpPr>
        <p:pic>
          <p:nvPicPr>
            <p:cNvPr id="646" name="Google Shape;646;p52"/>
            <p:cNvPicPr preferRelativeResize="0"/>
            <p:nvPr/>
          </p:nvPicPr>
          <p:blipFill rotWithShape="1">
            <a:blip r:embed="rId4">
              <a:alphaModFix/>
            </a:blip>
            <a:srcRect b="0" l="0" r="0" t="0"/>
            <a:stretch/>
          </p:blipFill>
          <p:spPr>
            <a:xfrm>
              <a:off x="4816086" y="1227697"/>
              <a:ext cx="4294600" cy="4330285"/>
            </a:xfrm>
            <a:prstGeom prst="rect">
              <a:avLst/>
            </a:prstGeom>
            <a:noFill/>
            <a:ln>
              <a:noFill/>
            </a:ln>
          </p:spPr>
        </p:pic>
        <p:sp>
          <p:nvSpPr>
            <p:cNvPr id="647" name="Google Shape;647;p52"/>
            <p:cNvSpPr/>
            <p:nvPr/>
          </p:nvSpPr>
          <p:spPr>
            <a:xfrm>
              <a:off x="4695443" y="1196339"/>
              <a:ext cx="4429125" cy="4554220"/>
            </a:xfrm>
            <a:custGeom>
              <a:rect b="b" l="l" r="r" t="t"/>
              <a:pathLst>
                <a:path extrusionOk="0" h="4554220" w="4429125">
                  <a:moveTo>
                    <a:pt x="0" y="0"/>
                  </a:moveTo>
                  <a:lnTo>
                    <a:pt x="4428744" y="0"/>
                  </a:lnTo>
                  <a:lnTo>
                    <a:pt x="4428744" y="4553712"/>
                  </a:lnTo>
                  <a:lnTo>
                    <a:pt x="0" y="4553712"/>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8" name="Google Shape;648;p52"/>
          <p:cNvSpPr txBox="1"/>
          <p:nvPr/>
        </p:nvSpPr>
        <p:spPr>
          <a:xfrm>
            <a:off x="836675" y="5868923"/>
            <a:ext cx="3051175" cy="4622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5400">
            <a:spAutoFit/>
          </a:bodyPr>
          <a:lstStyle/>
          <a:p>
            <a:pPr indent="0" lvl="0" marL="530860" marR="0" rtl="0" algn="l">
              <a:lnSpc>
                <a:spcPct val="100000"/>
              </a:lnSpc>
              <a:spcBef>
                <a:spcPts val="0"/>
              </a:spcBef>
              <a:spcAft>
                <a:spcPts val="0"/>
              </a:spcAft>
              <a:buNone/>
            </a:pPr>
            <a:r>
              <a:rPr lang="en-US" sz="2400">
                <a:solidFill>
                  <a:schemeClr val="dk1"/>
                </a:solidFill>
                <a:latin typeface="Calibri"/>
                <a:ea typeface="Calibri"/>
                <a:cs typeface="Calibri"/>
                <a:sym typeface="Calibri"/>
              </a:rPr>
              <a:t>Term Frequency</a:t>
            </a:r>
            <a:endParaRPr sz="2400">
              <a:solidFill>
                <a:schemeClr val="dk1"/>
              </a:solidFill>
              <a:latin typeface="Calibri"/>
              <a:ea typeface="Calibri"/>
              <a:cs typeface="Calibri"/>
              <a:sym typeface="Calibri"/>
            </a:endParaRPr>
          </a:p>
        </p:txBody>
      </p:sp>
      <p:sp>
        <p:nvSpPr>
          <p:cNvPr id="649" name="Google Shape;649;p52"/>
          <p:cNvSpPr txBox="1"/>
          <p:nvPr/>
        </p:nvSpPr>
        <p:spPr>
          <a:xfrm>
            <a:off x="5881115" y="5864352"/>
            <a:ext cx="2286000" cy="4622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6025">
            <a:spAutoFit/>
          </a:bodyPr>
          <a:lstStyle/>
          <a:p>
            <a:pPr indent="0" lvl="0" marL="0" marR="0" rtl="0" algn="ctr">
              <a:lnSpc>
                <a:spcPct val="100000"/>
              </a:lnSpc>
              <a:spcBef>
                <a:spcPts val="0"/>
              </a:spcBef>
              <a:spcAft>
                <a:spcPts val="0"/>
              </a:spcAft>
              <a:buNone/>
            </a:pPr>
            <a:r>
              <a:rPr lang="en-US" sz="2400">
                <a:solidFill>
                  <a:schemeClr val="dk1"/>
                </a:solidFill>
                <a:latin typeface="Calibri"/>
                <a:ea typeface="Calibri"/>
                <a:cs typeface="Calibri"/>
                <a:sym typeface="Calibri"/>
              </a:rPr>
              <a:t>tf-idf</a:t>
            </a:r>
            <a:endParaRPr sz="24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3"/>
          <p:cNvSpPr txBox="1"/>
          <p:nvPr>
            <p:ph type="title"/>
          </p:nvPr>
        </p:nvSpPr>
        <p:spPr>
          <a:xfrm>
            <a:off x="2172862" y="148325"/>
            <a:ext cx="6465570"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Frequency Weighting Summary</a:t>
            </a:r>
            <a:endParaRPr sz="4000"/>
          </a:p>
        </p:txBody>
      </p:sp>
      <p:sp>
        <p:nvSpPr>
          <p:cNvPr id="655" name="Google Shape;655;p53"/>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
        <p:nvSpPr>
          <p:cNvPr id="656" name="Google Shape;656;p53"/>
          <p:cNvSpPr txBox="1"/>
          <p:nvPr/>
        </p:nvSpPr>
        <p:spPr>
          <a:xfrm>
            <a:off x="535940" y="1607312"/>
            <a:ext cx="7450455" cy="304990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There is no universally best weighting: take  time to try different options.</a:t>
            </a:r>
            <a:endParaRPr sz="3200">
              <a:solidFill>
                <a:schemeClr val="dk1"/>
              </a:solidFill>
              <a:latin typeface="Calibri"/>
              <a:ea typeface="Calibri"/>
              <a:cs typeface="Calibri"/>
              <a:sym typeface="Calibri"/>
            </a:endParaRPr>
          </a:p>
          <a:p>
            <a:pPr indent="-342900" lvl="0" marL="355600" marR="252095"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following slides provide an additional  example of how the different weighting  schemes compare to the raw frequency  counts.</a:t>
            </a:r>
            <a:endParaRPr sz="32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4"/>
          <p:cNvSpPr txBox="1"/>
          <p:nvPr>
            <p:ph type="title"/>
          </p:nvPr>
        </p:nvSpPr>
        <p:spPr>
          <a:xfrm>
            <a:off x="4737754" y="148325"/>
            <a:ext cx="1337310" cy="6350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None/>
            </a:pPr>
            <a:r>
              <a:rPr lang="en-US" sz="4000"/>
              <a:t>Binary</a:t>
            </a:r>
            <a:endParaRPr sz="4000"/>
          </a:p>
        </p:txBody>
      </p:sp>
      <p:sp>
        <p:nvSpPr>
          <p:cNvPr id="662" name="Google Shape;662;p54"/>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pSp>
        <p:nvGrpSpPr>
          <p:cNvPr id="663" name="Google Shape;663;p54"/>
          <p:cNvGrpSpPr/>
          <p:nvPr/>
        </p:nvGrpSpPr>
        <p:grpSpPr>
          <a:xfrm>
            <a:off x="376428" y="986027"/>
            <a:ext cx="7853680" cy="2430780"/>
            <a:chOff x="376428" y="986027"/>
            <a:chExt cx="7853680" cy="2430780"/>
          </a:xfrm>
        </p:grpSpPr>
        <p:pic>
          <p:nvPicPr>
            <p:cNvPr id="664" name="Google Shape;664;p54"/>
            <p:cNvPicPr preferRelativeResize="0"/>
            <p:nvPr/>
          </p:nvPicPr>
          <p:blipFill rotWithShape="1">
            <a:blip r:embed="rId3">
              <a:alphaModFix/>
            </a:blip>
            <a:srcRect b="0" l="0" r="0" t="0"/>
            <a:stretch/>
          </p:blipFill>
          <p:spPr>
            <a:xfrm>
              <a:off x="381000" y="990599"/>
              <a:ext cx="7844015" cy="2421623"/>
            </a:xfrm>
            <a:prstGeom prst="rect">
              <a:avLst/>
            </a:prstGeom>
            <a:noFill/>
            <a:ln>
              <a:noFill/>
            </a:ln>
          </p:spPr>
        </p:pic>
        <p:sp>
          <p:nvSpPr>
            <p:cNvPr id="665" name="Google Shape;665;p54"/>
            <p:cNvSpPr/>
            <p:nvPr/>
          </p:nvSpPr>
          <p:spPr>
            <a:xfrm>
              <a:off x="376428" y="986027"/>
              <a:ext cx="7853680" cy="2430780"/>
            </a:xfrm>
            <a:custGeom>
              <a:rect b="b" l="l" r="r" t="t"/>
              <a:pathLst>
                <a:path extrusionOk="0" h="2430779" w="7853680">
                  <a:moveTo>
                    <a:pt x="0" y="0"/>
                  </a:moveTo>
                  <a:lnTo>
                    <a:pt x="7853172" y="0"/>
                  </a:lnTo>
                  <a:lnTo>
                    <a:pt x="7853172" y="2430779"/>
                  </a:lnTo>
                  <a:lnTo>
                    <a:pt x="0" y="2430779"/>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66" name="Google Shape;666;p54"/>
          <p:cNvGrpSpPr/>
          <p:nvPr/>
        </p:nvGrpSpPr>
        <p:grpSpPr>
          <a:xfrm>
            <a:off x="376428" y="3552443"/>
            <a:ext cx="7853680" cy="2562225"/>
            <a:chOff x="376428" y="3552443"/>
            <a:chExt cx="7853680" cy="2562225"/>
          </a:xfrm>
        </p:grpSpPr>
        <p:pic>
          <p:nvPicPr>
            <p:cNvPr id="667" name="Google Shape;667;p54"/>
            <p:cNvPicPr preferRelativeResize="0"/>
            <p:nvPr/>
          </p:nvPicPr>
          <p:blipFill rotWithShape="1">
            <a:blip r:embed="rId4">
              <a:alphaModFix/>
            </a:blip>
            <a:srcRect b="0" l="0" r="0" t="0"/>
            <a:stretch/>
          </p:blipFill>
          <p:spPr>
            <a:xfrm>
              <a:off x="381000" y="3557015"/>
              <a:ext cx="7844028" cy="2552699"/>
            </a:xfrm>
            <a:prstGeom prst="rect">
              <a:avLst/>
            </a:prstGeom>
            <a:noFill/>
            <a:ln>
              <a:noFill/>
            </a:ln>
          </p:spPr>
        </p:pic>
        <p:sp>
          <p:nvSpPr>
            <p:cNvPr id="668" name="Google Shape;668;p54"/>
            <p:cNvSpPr/>
            <p:nvPr/>
          </p:nvSpPr>
          <p:spPr>
            <a:xfrm>
              <a:off x="376428" y="3552443"/>
              <a:ext cx="7853680" cy="2562225"/>
            </a:xfrm>
            <a:custGeom>
              <a:rect b="b" l="l" r="r" t="t"/>
              <a:pathLst>
                <a:path extrusionOk="0" h="2562225" w="7853680">
                  <a:moveTo>
                    <a:pt x="0" y="0"/>
                  </a:moveTo>
                  <a:lnTo>
                    <a:pt x="7853172" y="0"/>
                  </a:lnTo>
                  <a:lnTo>
                    <a:pt x="7853172" y="2561844"/>
                  </a:lnTo>
                  <a:lnTo>
                    <a:pt x="0" y="2561844"/>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5"/>
          <p:cNvSpPr txBox="1"/>
          <p:nvPr>
            <p:ph type="title"/>
          </p:nvPr>
        </p:nvSpPr>
        <p:spPr>
          <a:xfrm>
            <a:off x="4618850" y="148325"/>
            <a:ext cx="1576705" cy="6350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None/>
            </a:pPr>
            <a:r>
              <a:rPr lang="en-US" sz="4000"/>
              <a:t>Ternary</a:t>
            </a:r>
            <a:endParaRPr sz="4000"/>
          </a:p>
        </p:txBody>
      </p:sp>
      <p:sp>
        <p:nvSpPr>
          <p:cNvPr id="674" name="Google Shape;674;p55"/>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pSp>
        <p:nvGrpSpPr>
          <p:cNvPr id="675" name="Google Shape;675;p55"/>
          <p:cNvGrpSpPr/>
          <p:nvPr/>
        </p:nvGrpSpPr>
        <p:grpSpPr>
          <a:xfrm>
            <a:off x="376428" y="986027"/>
            <a:ext cx="7853680" cy="2430780"/>
            <a:chOff x="376428" y="986027"/>
            <a:chExt cx="7853680" cy="2430780"/>
          </a:xfrm>
        </p:grpSpPr>
        <p:pic>
          <p:nvPicPr>
            <p:cNvPr id="676" name="Google Shape;676;p55"/>
            <p:cNvPicPr preferRelativeResize="0"/>
            <p:nvPr/>
          </p:nvPicPr>
          <p:blipFill rotWithShape="1">
            <a:blip r:embed="rId3">
              <a:alphaModFix/>
            </a:blip>
            <a:srcRect b="0" l="0" r="0" t="0"/>
            <a:stretch/>
          </p:blipFill>
          <p:spPr>
            <a:xfrm>
              <a:off x="381000" y="990599"/>
              <a:ext cx="7844015" cy="2421623"/>
            </a:xfrm>
            <a:prstGeom prst="rect">
              <a:avLst/>
            </a:prstGeom>
            <a:noFill/>
            <a:ln>
              <a:noFill/>
            </a:ln>
          </p:spPr>
        </p:pic>
        <p:sp>
          <p:nvSpPr>
            <p:cNvPr id="677" name="Google Shape;677;p55"/>
            <p:cNvSpPr/>
            <p:nvPr/>
          </p:nvSpPr>
          <p:spPr>
            <a:xfrm>
              <a:off x="376428" y="986027"/>
              <a:ext cx="7853680" cy="2430780"/>
            </a:xfrm>
            <a:custGeom>
              <a:rect b="b" l="l" r="r" t="t"/>
              <a:pathLst>
                <a:path extrusionOk="0" h="2430779" w="7853680">
                  <a:moveTo>
                    <a:pt x="0" y="0"/>
                  </a:moveTo>
                  <a:lnTo>
                    <a:pt x="7853172" y="0"/>
                  </a:lnTo>
                  <a:lnTo>
                    <a:pt x="7853172" y="2430779"/>
                  </a:lnTo>
                  <a:lnTo>
                    <a:pt x="0" y="2430779"/>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78" name="Google Shape;678;p55"/>
          <p:cNvGrpSpPr/>
          <p:nvPr/>
        </p:nvGrpSpPr>
        <p:grpSpPr>
          <a:xfrm>
            <a:off x="376428" y="3653027"/>
            <a:ext cx="7926705" cy="2295525"/>
            <a:chOff x="376428" y="3653027"/>
            <a:chExt cx="7926705" cy="2295525"/>
          </a:xfrm>
        </p:grpSpPr>
        <p:pic>
          <p:nvPicPr>
            <p:cNvPr id="679" name="Google Shape;679;p55"/>
            <p:cNvPicPr preferRelativeResize="0"/>
            <p:nvPr/>
          </p:nvPicPr>
          <p:blipFill rotWithShape="1">
            <a:blip r:embed="rId4">
              <a:alphaModFix/>
            </a:blip>
            <a:srcRect b="0" l="0" r="0" t="0"/>
            <a:stretch/>
          </p:blipFill>
          <p:spPr>
            <a:xfrm>
              <a:off x="381000" y="3657599"/>
              <a:ext cx="7917179" cy="2285999"/>
            </a:xfrm>
            <a:prstGeom prst="rect">
              <a:avLst/>
            </a:prstGeom>
            <a:noFill/>
            <a:ln>
              <a:noFill/>
            </a:ln>
          </p:spPr>
        </p:pic>
        <p:sp>
          <p:nvSpPr>
            <p:cNvPr id="680" name="Google Shape;680;p55"/>
            <p:cNvSpPr/>
            <p:nvPr/>
          </p:nvSpPr>
          <p:spPr>
            <a:xfrm>
              <a:off x="376428" y="3653027"/>
              <a:ext cx="7926705" cy="2295525"/>
            </a:xfrm>
            <a:custGeom>
              <a:rect b="b" l="l" r="r" t="t"/>
              <a:pathLst>
                <a:path extrusionOk="0" h="2295525" w="7926705">
                  <a:moveTo>
                    <a:pt x="0" y="0"/>
                  </a:moveTo>
                  <a:lnTo>
                    <a:pt x="7926324" y="0"/>
                  </a:lnTo>
                  <a:lnTo>
                    <a:pt x="7926324" y="2295144"/>
                  </a:lnTo>
                  <a:lnTo>
                    <a:pt x="0" y="2295144"/>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6"/>
          <p:cNvSpPr txBox="1"/>
          <p:nvPr/>
        </p:nvSpPr>
        <p:spPr>
          <a:xfrm>
            <a:off x="5033378" y="148325"/>
            <a:ext cx="746125" cy="635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4000">
                <a:solidFill>
                  <a:schemeClr val="dk1"/>
                </a:solidFill>
                <a:latin typeface="Calibri"/>
                <a:ea typeface="Calibri"/>
                <a:cs typeface="Calibri"/>
                <a:sym typeface="Calibri"/>
              </a:rPr>
              <a:t>Log</a:t>
            </a:r>
            <a:endParaRPr sz="4000">
              <a:solidFill>
                <a:schemeClr val="dk1"/>
              </a:solidFill>
              <a:latin typeface="Calibri"/>
              <a:ea typeface="Calibri"/>
              <a:cs typeface="Calibri"/>
              <a:sym typeface="Calibri"/>
            </a:endParaRPr>
          </a:p>
        </p:txBody>
      </p:sp>
      <p:grpSp>
        <p:nvGrpSpPr>
          <p:cNvPr id="686" name="Google Shape;686;p56"/>
          <p:cNvGrpSpPr/>
          <p:nvPr/>
        </p:nvGrpSpPr>
        <p:grpSpPr>
          <a:xfrm>
            <a:off x="376428" y="986027"/>
            <a:ext cx="7853680" cy="2430780"/>
            <a:chOff x="376428" y="986027"/>
            <a:chExt cx="7853680" cy="2430780"/>
          </a:xfrm>
        </p:grpSpPr>
        <p:pic>
          <p:nvPicPr>
            <p:cNvPr id="687" name="Google Shape;687;p56"/>
            <p:cNvPicPr preferRelativeResize="0"/>
            <p:nvPr/>
          </p:nvPicPr>
          <p:blipFill rotWithShape="1">
            <a:blip r:embed="rId3">
              <a:alphaModFix/>
            </a:blip>
            <a:srcRect b="0" l="0" r="0" t="0"/>
            <a:stretch/>
          </p:blipFill>
          <p:spPr>
            <a:xfrm>
              <a:off x="381000" y="990599"/>
              <a:ext cx="7844015" cy="2421623"/>
            </a:xfrm>
            <a:prstGeom prst="rect">
              <a:avLst/>
            </a:prstGeom>
            <a:noFill/>
            <a:ln>
              <a:noFill/>
            </a:ln>
          </p:spPr>
        </p:pic>
        <p:sp>
          <p:nvSpPr>
            <p:cNvPr id="688" name="Google Shape;688;p56"/>
            <p:cNvSpPr/>
            <p:nvPr/>
          </p:nvSpPr>
          <p:spPr>
            <a:xfrm>
              <a:off x="376428" y="986027"/>
              <a:ext cx="7853680" cy="2430780"/>
            </a:xfrm>
            <a:custGeom>
              <a:rect b="b" l="l" r="r" t="t"/>
              <a:pathLst>
                <a:path extrusionOk="0" h="2430779" w="7853680">
                  <a:moveTo>
                    <a:pt x="0" y="0"/>
                  </a:moveTo>
                  <a:lnTo>
                    <a:pt x="7853172" y="0"/>
                  </a:lnTo>
                  <a:lnTo>
                    <a:pt x="7853172" y="2430779"/>
                  </a:lnTo>
                  <a:lnTo>
                    <a:pt x="0" y="2430779"/>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89" name="Google Shape;689;p56"/>
          <p:cNvGrpSpPr/>
          <p:nvPr/>
        </p:nvGrpSpPr>
        <p:grpSpPr>
          <a:xfrm>
            <a:off x="376428" y="3770375"/>
            <a:ext cx="8006080" cy="2466340"/>
            <a:chOff x="376428" y="3770375"/>
            <a:chExt cx="8006080" cy="2466340"/>
          </a:xfrm>
        </p:grpSpPr>
        <p:pic>
          <p:nvPicPr>
            <p:cNvPr id="690" name="Google Shape;690;p56"/>
            <p:cNvPicPr preferRelativeResize="0"/>
            <p:nvPr/>
          </p:nvPicPr>
          <p:blipFill rotWithShape="1">
            <a:blip r:embed="rId4">
              <a:alphaModFix/>
            </a:blip>
            <a:srcRect b="0" l="0" r="0" t="0"/>
            <a:stretch/>
          </p:blipFill>
          <p:spPr>
            <a:xfrm>
              <a:off x="381000" y="3774947"/>
              <a:ext cx="7996427" cy="2456687"/>
            </a:xfrm>
            <a:prstGeom prst="rect">
              <a:avLst/>
            </a:prstGeom>
            <a:noFill/>
            <a:ln>
              <a:noFill/>
            </a:ln>
          </p:spPr>
        </p:pic>
        <p:sp>
          <p:nvSpPr>
            <p:cNvPr id="691" name="Google Shape;691;p56"/>
            <p:cNvSpPr/>
            <p:nvPr/>
          </p:nvSpPr>
          <p:spPr>
            <a:xfrm>
              <a:off x="376428" y="3770375"/>
              <a:ext cx="8006080" cy="2466340"/>
            </a:xfrm>
            <a:custGeom>
              <a:rect b="b" l="l" r="r" t="t"/>
              <a:pathLst>
                <a:path extrusionOk="0" h="2466340" w="8006080">
                  <a:moveTo>
                    <a:pt x="0" y="0"/>
                  </a:moveTo>
                  <a:lnTo>
                    <a:pt x="8005572" y="0"/>
                  </a:lnTo>
                  <a:lnTo>
                    <a:pt x="8005572" y="2465832"/>
                  </a:lnTo>
                  <a:lnTo>
                    <a:pt x="0" y="2465832"/>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92" name="Google Shape;692;p56"/>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7"/>
          <p:cNvSpPr txBox="1"/>
          <p:nvPr>
            <p:ph type="title"/>
          </p:nvPr>
        </p:nvSpPr>
        <p:spPr>
          <a:xfrm>
            <a:off x="3579482" y="148325"/>
            <a:ext cx="3655060" cy="6350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None/>
            </a:pPr>
            <a:r>
              <a:rPr lang="en-US" sz="4000"/>
              <a:t>tf(normalized)-idf</a:t>
            </a:r>
            <a:endParaRPr sz="4000"/>
          </a:p>
        </p:txBody>
      </p:sp>
      <p:sp>
        <p:nvSpPr>
          <p:cNvPr id="698" name="Google Shape;698;p57"/>
          <p:cNvSpPr txBox="1"/>
          <p:nvPr>
            <p:ph idx="12" type="sldNum"/>
          </p:nvPr>
        </p:nvSpPr>
        <p:spPr>
          <a:xfrm>
            <a:off x="6553200" y="6356350"/>
            <a:ext cx="2133600" cy="365125"/>
          </a:xfrm>
          <a:prstGeom prst="rect">
            <a:avLst/>
          </a:prstGeom>
          <a:noFill/>
          <a:ln>
            <a:noFill/>
          </a:ln>
        </p:spPr>
        <p:txBody>
          <a:bodyPr anchorCtr="0" anchor="ctr" bIns="0" lIns="0" spcFirstLastPara="1" rIns="0" wrap="square" tIns="0">
            <a:spAutoFit/>
          </a:bodyPr>
          <a:lstStyle/>
          <a:p>
            <a:pPr indent="0" lvl="0" marL="38100" rtl="0" algn="r">
              <a:lnSpc>
                <a:spcPct val="137777"/>
              </a:lnSpc>
              <a:spcBef>
                <a:spcPts val="0"/>
              </a:spcBef>
              <a:spcAft>
                <a:spcPts val="0"/>
              </a:spcAft>
              <a:buNone/>
            </a:pPr>
            <a:fld id="{00000000-1234-1234-1234-123412341234}" type="slidenum">
              <a:rPr lang="en-US"/>
              <a:t>‹#›</a:t>
            </a:fld>
            <a:endParaRPr/>
          </a:p>
        </p:txBody>
      </p:sp>
      <p:grpSp>
        <p:nvGrpSpPr>
          <p:cNvPr id="699" name="Google Shape;699;p57"/>
          <p:cNvGrpSpPr/>
          <p:nvPr/>
        </p:nvGrpSpPr>
        <p:grpSpPr>
          <a:xfrm>
            <a:off x="376428" y="986027"/>
            <a:ext cx="7853680" cy="2430780"/>
            <a:chOff x="376428" y="986027"/>
            <a:chExt cx="7853680" cy="2430780"/>
          </a:xfrm>
        </p:grpSpPr>
        <p:pic>
          <p:nvPicPr>
            <p:cNvPr id="700" name="Google Shape;700;p57"/>
            <p:cNvPicPr preferRelativeResize="0"/>
            <p:nvPr/>
          </p:nvPicPr>
          <p:blipFill rotWithShape="1">
            <a:blip r:embed="rId3">
              <a:alphaModFix/>
            </a:blip>
            <a:srcRect b="0" l="0" r="0" t="0"/>
            <a:stretch/>
          </p:blipFill>
          <p:spPr>
            <a:xfrm>
              <a:off x="381000" y="990599"/>
              <a:ext cx="7844015" cy="2421623"/>
            </a:xfrm>
            <a:prstGeom prst="rect">
              <a:avLst/>
            </a:prstGeom>
            <a:noFill/>
            <a:ln>
              <a:noFill/>
            </a:ln>
          </p:spPr>
        </p:pic>
        <p:sp>
          <p:nvSpPr>
            <p:cNvPr id="701" name="Google Shape;701;p57"/>
            <p:cNvSpPr/>
            <p:nvPr/>
          </p:nvSpPr>
          <p:spPr>
            <a:xfrm>
              <a:off x="376428" y="986027"/>
              <a:ext cx="7853680" cy="2430780"/>
            </a:xfrm>
            <a:custGeom>
              <a:rect b="b" l="l" r="r" t="t"/>
              <a:pathLst>
                <a:path extrusionOk="0" h="2430779" w="7853680">
                  <a:moveTo>
                    <a:pt x="0" y="0"/>
                  </a:moveTo>
                  <a:lnTo>
                    <a:pt x="7853172" y="0"/>
                  </a:lnTo>
                  <a:lnTo>
                    <a:pt x="7853172" y="2430779"/>
                  </a:lnTo>
                  <a:lnTo>
                    <a:pt x="0" y="2430779"/>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2" name="Google Shape;702;p57"/>
          <p:cNvGrpSpPr/>
          <p:nvPr/>
        </p:nvGrpSpPr>
        <p:grpSpPr>
          <a:xfrm>
            <a:off x="376428" y="3653027"/>
            <a:ext cx="8490585" cy="1838325"/>
            <a:chOff x="376428" y="3653027"/>
            <a:chExt cx="8490585" cy="1838325"/>
          </a:xfrm>
        </p:grpSpPr>
        <p:pic>
          <p:nvPicPr>
            <p:cNvPr id="703" name="Google Shape;703;p57"/>
            <p:cNvPicPr preferRelativeResize="0"/>
            <p:nvPr/>
          </p:nvPicPr>
          <p:blipFill rotWithShape="1">
            <a:blip r:embed="rId4">
              <a:alphaModFix/>
            </a:blip>
            <a:srcRect b="0" l="0" r="0" t="0"/>
            <a:stretch/>
          </p:blipFill>
          <p:spPr>
            <a:xfrm>
              <a:off x="381000" y="3657599"/>
              <a:ext cx="8481059" cy="1828799"/>
            </a:xfrm>
            <a:prstGeom prst="rect">
              <a:avLst/>
            </a:prstGeom>
            <a:noFill/>
            <a:ln>
              <a:noFill/>
            </a:ln>
          </p:spPr>
        </p:pic>
        <p:sp>
          <p:nvSpPr>
            <p:cNvPr id="704" name="Google Shape;704;p57"/>
            <p:cNvSpPr/>
            <p:nvPr/>
          </p:nvSpPr>
          <p:spPr>
            <a:xfrm>
              <a:off x="376428" y="3653027"/>
              <a:ext cx="8490585" cy="1838325"/>
            </a:xfrm>
            <a:custGeom>
              <a:rect b="b" l="l" r="r" t="t"/>
              <a:pathLst>
                <a:path extrusionOk="0" h="1838325" w="8490585">
                  <a:moveTo>
                    <a:pt x="0" y="0"/>
                  </a:moveTo>
                  <a:lnTo>
                    <a:pt x="8490204" y="0"/>
                  </a:lnTo>
                  <a:lnTo>
                    <a:pt x="8490204" y="1837944"/>
                  </a:lnTo>
                  <a:lnTo>
                    <a:pt x="0" y="1837944"/>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58"/>
          <p:cNvSpPr txBox="1"/>
          <p:nvPr>
            <p:ph type="title"/>
          </p:nvPr>
        </p:nvSpPr>
        <p:spPr>
          <a:xfrm>
            <a:off x="801052" y="4407915"/>
            <a:ext cx="6715759" cy="6350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None/>
            </a:pPr>
            <a:r>
              <a:rPr b="1" lang="en-US" sz="4000">
                <a:latin typeface="Calibri"/>
                <a:ea typeface="Calibri"/>
                <a:cs typeface="Calibri"/>
                <a:sym typeface="Calibri"/>
              </a:rPr>
              <a:t>APPLICATIONS OF TEXT MINING</a:t>
            </a:r>
            <a:endParaRPr sz="4000">
              <a:latin typeface="Calibri"/>
              <a:ea typeface="Calibri"/>
              <a:cs typeface="Calibri"/>
              <a:sym typeface="Calibri"/>
            </a:endParaRPr>
          </a:p>
        </p:txBody>
      </p:sp>
      <p:sp>
        <p:nvSpPr>
          <p:cNvPr id="710" name="Google Shape;710;p58"/>
          <p:cNvSpPr txBox="1"/>
          <p:nvPr/>
        </p:nvSpPr>
        <p:spPr>
          <a:xfrm>
            <a:off x="8151114" y="6463728"/>
            <a:ext cx="481330" cy="177800"/>
          </a:xfrm>
          <a:prstGeom prst="rect">
            <a:avLst/>
          </a:prstGeom>
          <a:noFill/>
          <a:ln>
            <a:noFill/>
          </a:ln>
        </p:spPr>
        <p:txBody>
          <a:bodyPr anchorCtr="0" anchor="t" bIns="0" lIns="0" spcFirstLastPara="1" rIns="0" wrap="square" tIns="0">
            <a:spAutoFit/>
          </a:bodyPr>
          <a:lstStyle/>
          <a:p>
            <a:pPr indent="0" lvl="0" marL="20955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9"/>
          <p:cNvSpPr txBox="1"/>
          <p:nvPr>
            <p:ph type="title"/>
          </p:nvPr>
        </p:nvSpPr>
        <p:spPr>
          <a:xfrm>
            <a:off x="2847963" y="337131"/>
            <a:ext cx="4966335"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t>Web Crawler – FDA Recalls</a:t>
            </a:r>
            <a:endParaRPr/>
          </a:p>
        </p:txBody>
      </p:sp>
      <p:sp>
        <p:nvSpPr>
          <p:cNvPr id="716" name="Google Shape;716;p59"/>
          <p:cNvSpPr txBox="1"/>
          <p:nvPr/>
        </p:nvSpPr>
        <p:spPr>
          <a:xfrm>
            <a:off x="8151114" y="6463728"/>
            <a:ext cx="481330" cy="177800"/>
          </a:xfrm>
          <a:prstGeom prst="rect">
            <a:avLst/>
          </a:prstGeom>
          <a:noFill/>
          <a:ln>
            <a:noFill/>
          </a:ln>
        </p:spPr>
        <p:txBody>
          <a:bodyPr anchorCtr="0" anchor="t" bIns="0" lIns="0" spcFirstLastPara="1" rIns="0" wrap="square" tIns="0">
            <a:spAutoFit/>
          </a:bodyPr>
          <a:lstStyle/>
          <a:p>
            <a:pPr indent="0" lvl="0" marL="20955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17" name="Google Shape;717;p59"/>
          <p:cNvSpPr txBox="1"/>
          <p:nvPr/>
        </p:nvSpPr>
        <p:spPr>
          <a:xfrm>
            <a:off x="924179" y="2590800"/>
            <a:ext cx="7708265" cy="226885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FDA Recall data.</a:t>
            </a:r>
            <a:endParaRPr sz="3200">
              <a:solidFill>
                <a:schemeClr val="dk1"/>
              </a:solidFill>
              <a:latin typeface="Calibri"/>
              <a:ea typeface="Calibri"/>
              <a:cs typeface="Calibri"/>
              <a:sym typeface="Calibri"/>
            </a:endParaRPr>
          </a:p>
          <a:p>
            <a:pPr indent="-342900" lvl="0" marL="35560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Objective: Crawl fda.gov to develop a corpus  of recalls for a specified year.</a:t>
            </a:r>
            <a:endParaRPr sz="3200">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Software used: SAS/JMP script with R.</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txBox="1"/>
          <p:nvPr>
            <p:ph type="title"/>
          </p:nvPr>
        </p:nvSpPr>
        <p:spPr>
          <a:xfrm>
            <a:off x="448965" y="578507"/>
            <a:ext cx="8246070" cy="814428"/>
          </a:xfrm>
          <a:prstGeom prst="rect">
            <a:avLst/>
          </a:prstGeom>
          <a:noFill/>
          <a:ln>
            <a:noFill/>
          </a:ln>
        </p:spPr>
        <p:txBody>
          <a:bodyPr anchorCtr="0" anchor="ctr" bIns="0" lIns="0" spcFirstLastPara="1" rIns="0" wrap="square" tIns="12050">
            <a:spAutoFit/>
          </a:bodyPr>
          <a:lstStyle/>
          <a:p>
            <a:pPr indent="-2795270" lvl="0" marL="4549140" marR="5080" rtl="0" algn="l">
              <a:lnSpc>
                <a:spcPct val="100000"/>
              </a:lnSpc>
              <a:spcBef>
                <a:spcPts val="0"/>
              </a:spcBef>
              <a:spcAft>
                <a:spcPts val="0"/>
              </a:spcAft>
              <a:buNone/>
            </a:pPr>
            <a:r>
              <a:rPr lang="en-US" sz="4000"/>
              <a:t>How is Text Mining Similar to Data  Mining</a:t>
            </a:r>
            <a:endParaRPr sz="4000"/>
          </a:p>
        </p:txBody>
      </p:sp>
      <p:sp>
        <p:nvSpPr>
          <p:cNvPr id="301" name="Google Shape;301;p6"/>
          <p:cNvSpPr txBox="1"/>
          <p:nvPr/>
        </p:nvSpPr>
        <p:spPr>
          <a:xfrm>
            <a:off x="8331961" y="6463728"/>
            <a:ext cx="10287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02" name="Google Shape;302;p6"/>
          <p:cNvSpPr txBox="1"/>
          <p:nvPr/>
        </p:nvSpPr>
        <p:spPr>
          <a:xfrm>
            <a:off x="535940" y="1607312"/>
            <a:ext cx="7974330" cy="402526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Once we have extracted numerical summaries  of the documents, we will rely on existing  statistical and machine learning methods to  process the information.</a:t>
            </a:r>
            <a:endParaRPr b="0" i="0" sz="3200" u="none" cap="none" strike="noStrike">
              <a:solidFill>
                <a:schemeClr val="dk1"/>
              </a:solidFill>
              <a:latin typeface="Calibri"/>
              <a:ea typeface="Calibri"/>
              <a:cs typeface="Calibri"/>
              <a:sym typeface="Calibri"/>
            </a:endParaRPr>
          </a:p>
          <a:p>
            <a:pPr indent="-342900" lvl="0" marL="355600" marR="431800" rtl="0" algn="l">
              <a:lnSpc>
                <a:spcPct val="100000"/>
              </a:lnSpc>
              <a:spcBef>
                <a:spcPts val="765"/>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However, these summaries have special  properties that need to be recognized. As  such, text mining is a deeper topic than just  finding a mapping of text to numbers.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0"/>
          <p:cNvSpPr txBox="1"/>
          <p:nvPr>
            <p:ph type="title"/>
          </p:nvPr>
        </p:nvSpPr>
        <p:spPr>
          <a:xfrm>
            <a:off x="2163719" y="337131"/>
            <a:ext cx="633476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t>Text Mining Example – Recall Data</a:t>
            </a:r>
            <a:endParaRPr/>
          </a:p>
        </p:txBody>
      </p:sp>
      <p:sp>
        <p:nvSpPr>
          <p:cNvPr id="723" name="Google Shape;723;p60"/>
          <p:cNvSpPr txBox="1"/>
          <p:nvPr/>
        </p:nvSpPr>
        <p:spPr>
          <a:xfrm>
            <a:off x="8151114" y="6463728"/>
            <a:ext cx="481330" cy="177800"/>
          </a:xfrm>
          <a:prstGeom prst="rect">
            <a:avLst/>
          </a:prstGeom>
          <a:noFill/>
          <a:ln>
            <a:noFill/>
          </a:ln>
        </p:spPr>
        <p:txBody>
          <a:bodyPr anchorCtr="0" anchor="t" bIns="0" lIns="0" spcFirstLastPara="1" rIns="0" wrap="square" tIns="0">
            <a:spAutoFit/>
          </a:bodyPr>
          <a:lstStyle/>
          <a:p>
            <a:pPr indent="0" lvl="0" marL="20955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24" name="Google Shape;724;p60"/>
          <p:cNvSpPr txBox="1"/>
          <p:nvPr/>
        </p:nvSpPr>
        <p:spPr>
          <a:xfrm>
            <a:off x="510159" y="2895600"/>
            <a:ext cx="7881620" cy="275653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Medical device recall data from fda.gov.</a:t>
            </a:r>
            <a:endParaRPr sz="3200">
              <a:solidFill>
                <a:schemeClr val="dk1"/>
              </a:solidFill>
              <a:latin typeface="Calibri"/>
              <a:ea typeface="Calibri"/>
              <a:cs typeface="Calibri"/>
              <a:sym typeface="Calibri"/>
            </a:endParaRPr>
          </a:p>
          <a:p>
            <a:pPr indent="-342900" lvl="0" marL="354965" marR="1574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Objective: Develop a corpus of recalls from a  folder of text documents (for a specified  company and year).</a:t>
            </a:r>
            <a:endParaRPr sz="3200">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Software used: SAS/JMP script with R.</a:t>
            </a:r>
            <a:endParaRPr sz="32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1"/>
          <p:cNvSpPr txBox="1"/>
          <p:nvPr>
            <p:ph type="title"/>
          </p:nvPr>
        </p:nvSpPr>
        <p:spPr>
          <a:xfrm>
            <a:off x="2163719" y="337131"/>
            <a:ext cx="633476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t>Text Mining Example – Recall Data</a:t>
            </a:r>
            <a:endParaRPr/>
          </a:p>
        </p:txBody>
      </p:sp>
      <p:sp>
        <p:nvSpPr>
          <p:cNvPr id="730" name="Google Shape;730;p61"/>
          <p:cNvSpPr txBox="1"/>
          <p:nvPr/>
        </p:nvSpPr>
        <p:spPr>
          <a:xfrm>
            <a:off x="8151114" y="6463728"/>
            <a:ext cx="481330" cy="177800"/>
          </a:xfrm>
          <a:prstGeom prst="rect">
            <a:avLst/>
          </a:prstGeom>
          <a:noFill/>
          <a:ln>
            <a:noFill/>
          </a:ln>
        </p:spPr>
        <p:txBody>
          <a:bodyPr anchorCtr="0" anchor="t" bIns="0" lIns="0" spcFirstLastPara="1" rIns="0" wrap="square" tIns="0">
            <a:spAutoFit/>
          </a:bodyPr>
          <a:lstStyle/>
          <a:p>
            <a:pPr indent="0" lvl="0" marL="20955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31" name="Google Shape;731;p61"/>
          <p:cNvSpPr txBox="1"/>
          <p:nvPr/>
        </p:nvSpPr>
        <p:spPr>
          <a:xfrm>
            <a:off x="454914" y="2590800"/>
            <a:ext cx="7936865" cy="275653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Medical device recall data from fda.gov.</a:t>
            </a:r>
            <a:endParaRPr sz="3200">
              <a:solidFill>
                <a:schemeClr val="dk1"/>
              </a:solidFill>
              <a:latin typeface="Calibri"/>
              <a:ea typeface="Calibri"/>
              <a:cs typeface="Calibri"/>
              <a:sym typeface="Calibri"/>
            </a:endParaRPr>
          </a:p>
          <a:p>
            <a:pPr indent="-342900" lvl="0" marL="35560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Objective: Use text mining to summarize  issues in medical device recalls for a	specified  year.</a:t>
            </a:r>
            <a:endParaRPr sz="3200">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Software used: SAS/JMP script with R.</a:t>
            </a:r>
            <a:endParaRPr sz="32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62"/>
          <p:cNvSpPr txBox="1"/>
          <p:nvPr>
            <p:ph type="title"/>
          </p:nvPr>
        </p:nvSpPr>
        <p:spPr>
          <a:xfrm>
            <a:off x="2163719" y="337131"/>
            <a:ext cx="633476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t>Text Mining Example – Recall Data</a:t>
            </a:r>
            <a:endParaRPr/>
          </a:p>
        </p:txBody>
      </p:sp>
      <p:sp>
        <p:nvSpPr>
          <p:cNvPr id="737" name="Google Shape;737;p62"/>
          <p:cNvSpPr txBox="1"/>
          <p:nvPr/>
        </p:nvSpPr>
        <p:spPr>
          <a:xfrm>
            <a:off x="8151114" y="6463728"/>
            <a:ext cx="481330" cy="177800"/>
          </a:xfrm>
          <a:prstGeom prst="rect">
            <a:avLst/>
          </a:prstGeom>
          <a:noFill/>
          <a:ln>
            <a:noFill/>
          </a:ln>
        </p:spPr>
        <p:txBody>
          <a:bodyPr anchorCtr="0" anchor="t" bIns="0" lIns="0" spcFirstLastPara="1" rIns="0" wrap="square" tIns="0">
            <a:spAutoFit/>
          </a:bodyPr>
          <a:lstStyle/>
          <a:p>
            <a:pPr indent="0" lvl="0" marL="20955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38" name="Google Shape;738;p62"/>
          <p:cNvSpPr txBox="1"/>
          <p:nvPr/>
        </p:nvSpPr>
        <p:spPr>
          <a:xfrm>
            <a:off x="548259" y="2309182"/>
            <a:ext cx="7881620" cy="275653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Medical device recall data from fda.gov.</a:t>
            </a:r>
            <a:endParaRPr sz="3200">
              <a:solidFill>
                <a:schemeClr val="dk1"/>
              </a:solidFill>
              <a:latin typeface="Calibri"/>
              <a:ea typeface="Calibri"/>
              <a:cs typeface="Calibri"/>
              <a:sym typeface="Calibri"/>
            </a:endParaRPr>
          </a:p>
          <a:p>
            <a:pPr indent="-342900" lvl="0" marL="355600" marR="286385"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Objective: Use text mining to summarize  issues in medical device recalls for a specific  company in a specific year.</a:t>
            </a:r>
            <a:endParaRPr sz="3200">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Software used: SAS/JMP script with R.</a:t>
            </a:r>
            <a:endParaRPr sz="32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63"/>
          <p:cNvSpPr txBox="1"/>
          <p:nvPr>
            <p:ph type="title"/>
          </p:nvPr>
        </p:nvSpPr>
        <p:spPr>
          <a:xfrm>
            <a:off x="448965" y="578507"/>
            <a:ext cx="8246070" cy="814428"/>
          </a:xfrm>
          <a:prstGeom prst="rect">
            <a:avLst/>
          </a:prstGeom>
          <a:noFill/>
          <a:ln>
            <a:noFill/>
          </a:ln>
        </p:spPr>
        <p:txBody>
          <a:bodyPr anchorCtr="0" anchor="ctr" bIns="0" lIns="0" spcFirstLastPara="1" rIns="0" wrap="square" tIns="12700">
            <a:spAutoFit/>
          </a:bodyPr>
          <a:lstStyle/>
          <a:p>
            <a:pPr indent="-1873250" lvl="0" marL="3968750" marR="5080" rtl="0" algn="l">
              <a:lnSpc>
                <a:spcPct val="100000"/>
              </a:lnSpc>
              <a:spcBef>
                <a:spcPts val="0"/>
              </a:spcBef>
              <a:spcAft>
                <a:spcPts val="0"/>
              </a:spcAft>
              <a:buNone/>
            </a:pPr>
            <a:r>
              <a:rPr lang="en-US"/>
              <a:t>Text Mining Example – Inspection  Observations</a:t>
            </a:r>
            <a:endParaRPr/>
          </a:p>
        </p:txBody>
      </p:sp>
      <p:sp>
        <p:nvSpPr>
          <p:cNvPr id="744" name="Google Shape;744;p63"/>
          <p:cNvSpPr txBox="1"/>
          <p:nvPr/>
        </p:nvSpPr>
        <p:spPr>
          <a:xfrm>
            <a:off x="535940" y="6273655"/>
            <a:ext cx="6057900" cy="190500"/>
          </a:xfrm>
          <a:prstGeom prst="rect">
            <a:avLst/>
          </a:prstGeom>
          <a:noFill/>
          <a:ln>
            <a:noFill/>
          </a:ln>
        </p:spPr>
        <p:txBody>
          <a:bodyPr anchorCtr="0" anchor="t" bIns="0" lIns="0" spcFirstLastPara="1" rIns="0" wrap="square" tIns="0">
            <a:spAutoFit/>
          </a:bodyPr>
          <a:lstStyle/>
          <a:p>
            <a:pPr indent="0" lvl="0" marL="12700" marR="0" rtl="0" algn="l">
              <a:lnSpc>
                <a:spcPct val="102307"/>
              </a:lnSpc>
              <a:spcBef>
                <a:spcPts val="0"/>
              </a:spcBef>
              <a:spcAft>
                <a:spcPts val="0"/>
              </a:spcAft>
              <a:buNone/>
            </a:pPr>
            <a:r>
              <a:rPr lang="en-US" sz="1300">
                <a:solidFill>
                  <a:schemeClr val="dk1"/>
                </a:solidFill>
                <a:latin typeface="Calibri"/>
                <a:ea typeface="Calibri"/>
                <a:cs typeface="Calibri"/>
                <a:sym typeface="Calibri"/>
              </a:rPr>
              <a:t>Gary Miner, </a:t>
            </a:r>
            <a:r>
              <a:rPr i="1" lang="en-US" sz="1300">
                <a:solidFill>
                  <a:schemeClr val="dk1"/>
                </a:solidFill>
                <a:latin typeface="Calibri"/>
                <a:ea typeface="Calibri"/>
                <a:cs typeface="Calibri"/>
                <a:sym typeface="Calibri"/>
              </a:rPr>
              <a:t>et al. Statistical Analysis and Data Mining. </a:t>
            </a:r>
            <a:r>
              <a:rPr lang="en-US" sz="1300">
                <a:solidFill>
                  <a:schemeClr val="dk1"/>
                </a:solidFill>
                <a:latin typeface="Calibri"/>
                <a:ea typeface="Calibri"/>
                <a:cs typeface="Calibri"/>
                <a:sym typeface="Calibri"/>
              </a:rPr>
              <a:t>Academic Press: Amsterdam, 2009.</a:t>
            </a:r>
            <a:endParaRPr sz="1300">
              <a:solidFill>
                <a:schemeClr val="dk1"/>
              </a:solidFill>
              <a:latin typeface="Calibri"/>
              <a:ea typeface="Calibri"/>
              <a:cs typeface="Calibri"/>
              <a:sym typeface="Calibri"/>
            </a:endParaRPr>
          </a:p>
        </p:txBody>
      </p:sp>
      <p:sp>
        <p:nvSpPr>
          <p:cNvPr id="745" name="Google Shape;745;p63"/>
          <p:cNvSpPr txBox="1"/>
          <p:nvPr/>
        </p:nvSpPr>
        <p:spPr>
          <a:xfrm>
            <a:off x="8151114" y="6463728"/>
            <a:ext cx="309880"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46" name="Google Shape;746;p63"/>
          <p:cNvSpPr txBox="1"/>
          <p:nvPr/>
        </p:nvSpPr>
        <p:spPr>
          <a:xfrm>
            <a:off x="535940" y="1510385"/>
            <a:ext cx="7538720" cy="324421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Inspection observations from fda.gov.</a:t>
            </a:r>
            <a:endParaRPr sz="3200">
              <a:solidFill>
                <a:schemeClr val="dk1"/>
              </a:solidFill>
              <a:latin typeface="Calibri"/>
              <a:ea typeface="Calibri"/>
              <a:cs typeface="Calibri"/>
              <a:sym typeface="Calibri"/>
            </a:endParaRPr>
          </a:p>
          <a:p>
            <a:pPr indent="-342900" lvl="0" marL="355600" marR="25654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Objective: Determine the most frequent  themes in inspection observations for a  particular industry (medical device, drugs,  biologics).</a:t>
            </a:r>
            <a:endParaRPr sz="3200">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Software used: SAS/JMP script with R.</a:t>
            </a:r>
            <a:endParaRPr sz="32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64"/>
          <p:cNvSpPr txBox="1"/>
          <p:nvPr>
            <p:ph type="title"/>
          </p:nvPr>
        </p:nvSpPr>
        <p:spPr>
          <a:xfrm>
            <a:off x="448965" y="578507"/>
            <a:ext cx="8246070" cy="814428"/>
          </a:xfrm>
          <a:prstGeom prst="rect">
            <a:avLst/>
          </a:prstGeom>
          <a:noFill/>
          <a:ln>
            <a:noFill/>
          </a:ln>
        </p:spPr>
        <p:txBody>
          <a:bodyPr anchorCtr="0" anchor="ctr" bIns="0" lIns="0" spcFirstLastPara="1" rIns="0" wrap="square" tIns="12700">
            <a:spAutoFit/>
          </a:bodyPr>
          <a:lstStyle/>
          <a:p>
            <a:pPr indent="-2282825" lvl="0" marL="4378325" marR="5080" rtl="0" algn="l">
              <a:lnSpc>
                <a:spcPct val="100000"/>
              </a:lnSpc>
              <a:spcBef>
                <a:spcPts val="0"/>
              </a:spcBef>
              <a:spcAft>
                <a:spcPts val="0"/>
              </a:spcAft>
              <a:buNone/>
            </a:pPr>
            <a:r>
              <a:rPr lang="en-US"/>
              <a:t>Text Mining Example – Inspection  Citations</a:t>
            </a:r>
            <a:endParaRPr/>
          </a:p>
        </p:txBody>
      </p:sp>
      <p:sp>
        <p:nvSpPr>
          <p:cNvPr id="752" name="Google Shape;752;p64"/>
          <p:cNvSpPr txBox="1"/>
          <p:nvPr/>
        </p:nvSpPr>
        <p:spPr>
          <a:xfrm>
            <a:off x="535940" y="6273655"/>
            <a:ext cx="6057900" cy="190500"/>
          </a:xfrm>
          <a:prstGeom prst="rect">
            <a:avLst/>
          </a:prstGeom>
          <a:noFill/>
          <a:ln>
            <a:noFill/>
          </a:ln>
        </p:spPr>
        <p:txBody>
          <a:bodyPr anchorCtr="0" anchor="t" bIns="0" lIns="0" spcFirstLastPara="1" rIns="0" wrap="square" tIns="0">
            <a:spAutoFit/>
          </a:bodyPr>
          <a:lstStyle/>
          <a:p>
            <a:pPr indent="0" lvl="0" marL="12700" marR="0" rtl="0" algn="l">
              <a:lnSpc>
                <a:spcPct val="102307"/>
              </a:lnSpc>
              <a:spcBef>
                <a:spcPts val="0"/>
              </a:spcBef>
              <a:spcAft>
                <a:spcPts val="0"/>
              </a:spcAft>
              <a:buNone/>
            </a:pPr>
            <a:r>
              <a:rPr lang="en-US" sz="1300">
                <a:solidFill>
                  <a:schemeClr val="dk1"/>
                </a:solidFill>
                <a:latin typeface="Calibri"/>
                <a:ea typeface="Calibri"/>
                <a:cs typeface="Calibri"/>
                <a:sym typeface="Calibri"/>
              </a:rPr>
              <a:t>Gary Miner, </a:t>
            </a:r>
            <a:r>
              <a:rPr i="1" lang="en-US" sz="1300">
                <a:solidFill>
                  <a:schemeClr val="dk1"/>
                </a:solidFill>
                <a:latin typeface="Calibri"/>
                <a:ea typeface="Calibri"/>
                <a:cs typeface="Calibri"/>
                <a:sym typeface="Calibri"/>
              </a:rPr>
              <a:t>et al. Statistical Analysis and Data Mining. </a:t>
            </a:r>
            <a:r>
              <a:rPr lang="en-US" sz="1300">
                <a:solidFill>
                  <a:schemeClr val="dk1"/>
                </a:solidFill>
                <a:latin typeface="Calibri"/>
                <a:ea typeface="Calibri"/>
                <a:cs typeface="Calibri"/>
                <a:sym typeface="Calibri"/>
              </a:rPr>
              <a:t>Academic Press: Amsterdam, 2009.</a:t>
            </a:r>
            <a:endParaRPr sz="1300">
              <a:solidFill>
                <a:schemeClr val="dk1"/>
              </a:solidFill>
              <a:latin typeface="Calibri"/>
              <a:ea typeface="Calibri"/>
              <a:cs typeface="Calibri"/>
              <a:sym typeface="Calibri"/>
            </a:endParaRPr>
          </a:p>
        </p:txBody>
      </p:sp>
      <p:sp>
        <p:nvSpPr>
          <p:cNvPr id="753" name="Google Shape;753;p64"/>
          <p:cNvSpPr txBox="1"/>
          <p:nvPr/>
        </p:nvSpPr>
        <p:spPr>
          <a:xfrm>
            <a:off x="8151114" y="6463728"/>
            <a:ext cx="309880"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54" name="Google Shape;754;p64"/>
          <p:cNvSpPr txBox="1"/>
          <p:nvPr/>
        </p:nvSpPr>
        <p:spPr>
          <a:xfrm>
            <a:off x="448965" y="2550064"/>
            <a:ext cx="7582534" cy="275653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Inspection citations from fda.gov.</a:t>
            </a:r>
            <a:endParaRPr sz="3200">
              <a:solidFill>
                <a:schemeClr val="dk1"/>
              </a:solidFill>
              <a:latin typeface="Calibri"/>
              <a:ea typeface="Calibri"/>
              <a:cs typeface="Calibri"/>
              <a:sym typeface="Calibri"/>
            </a:endParaRPr>
          </a:p>
          <a:p>
            <a:pPr indent="-342900" lvl="0" marL="35560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Objective: Use inspection citations to  determine if certain compliance themes are  associated with certain companies.</a:t>
            </a:r>
            <a:endParaRPr sz="3200">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Software used: SAS/JMP script with R.</a:t>
            </a:r>
            <a:endParaRPr sz="32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5"/>
          <p:cNvSpPr txBox="1"/>
          <p:nvPr>
            <p:ph type="title"/>
          </p:nvPr>
        </p:nvSpPr>
        <p:spPr>
          <a:xfrm>
            <a:off x="457200" y="318751"/>
            <a:ext cx="8229600" cy="627736"/>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None/>
            </a:pPr>
            <a:r>
              <a:rPr b="1" lang="en-US" sz="4000">
                <a:latin typeface="Calibri"/>
                <a:ea typeface="Calibri"/>
                <a:cs typeface="Calibri"/>
                <a:sym typeface="Calibri"/>
              </a:rPr>
              <a:t>Few More Examples</a:t>
            </a:r>
            <a:endParaRPr sz="4000">
              <a:latin typeface="Calibri"/>
              <a:ea typeface="Calibri"/>
              <a:cs typeface="Calibri"/>
              <a:sym typeface="Calibri"/>
            </a:endParaRPr>
          </a:p>
        </p:txBody>
      </p:sp>
      <p:sp>
        <p:nvSpPr>
          <p:cNvPr id="760" name="Google Shape;760;p65"/>
          <p:cNvSpPr txBox="1"/>
          <p:nvPr/>
        </p:nvSpPr>
        <p:spPr>
          <a:xfrm>
            <a:off x="8322564" y="6463728"/>
            <a:ext cx="309880"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66"/>
          <p:cNvSpPr txBox="1"/>
          <p:nvPr>
            <p:ph type="title"/>
          </p:nvPr>
        </p:nvSpPr>
        <p:spPr>
          <a:xfrm>
            <a:off x="2951595" y="337131"/>
            <a:ext cx="475996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t>Sentiment Analysis – Cars</a:t>
            </a:r>
            <a:endParaRPr/>
          </a:p>
        </p:txBody>
      </p:sp>
      <p:sp>
        <p:nvSpPr>
          <p:cNvPr id="766" name="Google Shape;766;p66"/>
          <p:cNvSpPr txBox="1"/>
          <p:nvPr/>
        </p:nvSpPr>
        <p:spPr>
          <a:xfrm>
            <a:off x="8176514" y="6463728"/>
            <a:ext cx="259079"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A8A8A"/>
                </a:solidFill>
                <a:latin typeface="Calibri"/>
                <a:ea typeface="Calibri"/>
                <a:cs typeface="Calibri"/>
                <a:sym typeface="Calibri"/>
              </a:rPr>
              <a:t>119</a:t>
            </a:r>
            <a:endParaRPr sz="1200">
              <a:solidFill>
                <a:schemeClr val="dk1"/>
              </a:solidFill>
              <a:latin typeface="Calibri"/>
              <a:ea typeface="Calibri"/>
              <a:cs typeface="Calibri"/>
              <a:sym typeface="Calibri"/>
            </a:endParaRPr>
          </a:p>
        </p:txBody>
      </p:sp>
      <p:sp>
        <p:nvSpPr>
          <p:cNvPr id="767" name="Google Shape;767;p66"/>
          <p:cNvSpPr txBox="1"/>
          <p:nvPr/>
        </p:nvSpPr>
        <p:spPr>
          <a:xfrm>
            <a:off x="535940" y="1517397"/>
            <a:ext cx="8009890" cy="2585720"/>
          </a:xfrm>
          <a:prstGeom prst="rect">
            <a:avLst/>
          </a:prstGeom>
          <a:noFill/>
          <a:ln>
            <a:noFill/>
          </a:ln>
        </p:spPr>
        <p:txBody>
          <a:bodyPr anchorCtr="0" anchor="t" bIns="0" lIns="0" spcFirstLastPara="1" rIns="0" wrap="square" tIns="104125">
            <a:spAutoFit/>
          </a:bodyPr>
          <a:lstStyle/>
          <a:p>
            <a:pPr indent="-342900" lvl="0" marL="355600" marR="0" rtl="0" algn="l">
              <a:lnSpc>
                <a:spcPct val="100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Data: 638 car reviews written by owners.</a:t>
            </a:r>
            <a:endParaRPr sz="3000">
              <a:solidFill>
                <a:schemeClr val="dk1"/>
              </a:solidFill>
              <a:latin typeface="Calibri"/>
              <a:ea typeface="Calibri"/>
              <a:cs typeface="Calibri"/>
              <a:sym typeface="Calibri"/>
            </a:endParaRPr>
          </a:p>
          <a:p>
            <a:pPr indent="-342900" lvl="0" marL="355600" marR="5080" rtl="0" algn="l">
              <a:lnSpc>
                <a:spcPct val="100000"/>
              </a:lnSpc>
              <a:spcBef>
                <a:spcPts val="72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Objective: Determine general sentiment about  automobiles. Determine if general sentiments  can be ‘attached’ to certain types of automobiles.</a:t>
            </a:r>
            <a:endParaRPr sz="3000">
              <a:solidFill>
                <a:schemeClr val="dk1"/>
              </a:solidFill>
              <a:latin typeface="Calibri"/>
              <a:ea typeface="Calibri"/>
              <a:cs typeface="Calibri"/>
              <a:sym typeface="Calibri"/>
            </a:endParaRPr>
          </a:p>
          <a:p>
            <a:pPr indent="-342900" lvl="0" marL="355600" marR="0" rtl="0" algn="l">
              <a:lnSpc>
                <a:spcPct val="100000"/>
              </a:lnSpc>
              <a:spcBef>
                <a:spcPts val="72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Software used: SAS/JMP script with R.</a:t>
            </a:r>
            <a:endParaRPr sz="3000">
              <a:solidFill>
                <a:schemeClr val="dk1"/>
              </a:solidFill>
              <a:latin typeface="Calibri"/>
              <a:ea typeface="Calibri"/>
              <a:cs typeface="Calibri"/>
              <a:sym typeface="Calibri"/>
            </a:endParaRPr>
          </a:p>
        </p:txBody>
      </p:sp>
      <p:sp>
        <p:nvSpPr>
          <p:cNvPr id="768" name="Google Shape;768;p66"/>
          <p:cNvSpPr txBox="1"/>
          <p:nvPr/>
        </p:nvSpPr>
        <p:spPr>
          <a:xfrm>
            <a:off x="535940" y="6232507"/>
            <a:ext cx="6057900" cy="2235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300">
                <a:solidFill>
                  <a:schemeClr val="dk1"/>
                </a:solidFill>
                <a:latin typeface="Calibri"/>
                <a:ea typeface="Calibri"/>
                <a:cs typeface="Calibri"/>
                <a:sym typeface="Calibri"/>
              </a:rPr>
              <a:t>Gary Miner, </a:t>
            </a:r>
            <a:r>
              <a:rPr i="1" lang="en-US" sz="1300">
                <a:solidFill>
                  <a:schemeClr val="dk1"/>
                </a:solidFill>
                <a:latin typeface="Calibri"/>
                <a:ea typeface="Calibri"/>
                <a:cs typeface="Calibri"/>
                <a:sym typeface="Calibri"/>
              </a:rPr>
              <a:t>et al. Statistical Analysis and Data Mining. </a:t>
            </a:r>
            <a:r>
              <a:rPr lang="en-US" sz="1300">
                <a:solidFill>
                  <a:schemeClr val="dk1"/>
                </a:solidFill>
                <a:latin typeface="Calibri"/>
                <a:ea typeface="Calibri"/>
                <a:cs typeface="Calibri"/>
                <a:sym typeface="Calibri"/>
              </a:rPr>
              <a:t>Academic Press: Amsterdam, 2009.</a:t>
            </a:r>
            <a:endParaRPr sz="13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67"/>
          <p:cNvSpPr txBox="1"/>
          <p:nvPr>
            <p:ph type="title"/>
          </p:nvPr>
        </p:nvSpPr>
        <p:spPr>
          <a:xfrm>
            <a:off x="2558403" y="337131"/>
            <a:ext cx="5544820" cy="1122680"/>
          </a:xfrm>
          <a:prstGeom prst="rect">
            <a:avLst/>
          </a:prstGeom>
          <a:noFill/>
          <a:ln>
            <a:noFill/>
          </a:ln>
        </p:spPr>
        <p:txBody>
          <a:bodyPr anchorCtr="0" anchor="ctr" bIns="0" lIns="0" spcFirstLastPara="1" rIns="0" wrap="square" tIns="12700">
            <a:spAutoFit/>
          </a:bodyPr>
          <a:lstStyle/>
          <a:p>
            <a:pPr indent="-2085339" lvl="0" marL="2097405" marR="5080" rtl="0" algn="l">
              <a:lnSpc>
                <a:spcPct val="100000"/>
              </a:lnSpc>
              <a:spcBef>
                <a:spcPts val="0"/>
              </a:spcBef>
              <a:spcAft>
                <a:spcPts val="0"/>
              </a:spcAft>
              <a:buNone/>
            </a:pPr>
            <a:r>
              <a:rPr lang="en-US"/>
              <a:t>Concept Extraction Example –  Movies</a:t>
            </a:r>
            <a:endParaRPr/>
          </a:p>
        </p:txBody>
      </p:sp>
      <p:sp>
        <p:nvSpPr>
          <p:cNvPr id="774" name="Google Shape;774;p67"/>
          <p:cNvSpPr txBox="1"/>
          <p:nvPr/>
        </p:nvSpPr>
        <p:spPr>
          <a:xfrm>
            <a:off x="8151114" y="6463728"/>
            <a:ext cx="309880"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75" name="Google Shape;775;p67"/>
          <p:cNvSpPr txBox="1"/>
          <p:nvPr/>
        </p:nvSpPr>
        <p:spPr>
          <a:xfrm>
            <a:off x="535940" y="1607312"/>
            <a:ext cx="7727315" cy="3147695"/>
          </a:xfrm>
          <a:prstGeom prst="rect">
            <a:avLst/>
          </a:prstGeom>
          <a:noFill/>
          <a:ln>
            <a:noFill/>
          </a:ln>
        </p:spPr>
        <p:txBody>
          <a:bodyPr anchorCtr="0" anchor="t" bIns="0" lIns="0" spcFirstLastPara="1" rIns="0" wrap="square" tIns="13325">
            <a:spAutoFit/>
          </a:bodyPr>
          <a:lstStyle/>
          <a:p>
            <a:pPr indent="-342900" lvl="0" marL="355600" marR="1223010" rtl="0" algn="just">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1,527 randomly selected movie  synopses.</a:t>
            </a:r>
            <a:endParaRPr sz="3200">
              <a:solidFill>
                <a:schemeClr val="dk1"/>
              </a:solidFill>
              <a:latin typeface="Calibri"/>
              <a:ea typeface="Calibri"/>
              <a:cs typeface="Calibri"/>
              <a:sym typeface="Calibri"/>
            </a:endParaRPr>
          </a:p>
          <a:p>
            <a:pPr indent="-343535" lvl="0" marL="355600" marR="5080" rtl="0" algn="just">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Objective: Use text mining techniques (using  the DTM) to determine if specific text strings  can be used to predict box office success.</a:t>
            </a:r>
            <a:endParaRPr sz="3200">
              <a:solidFill>
                <a:schemeClr val="dk1"/>
              </a:solidFill>
              <a:latin typeface="Calibri"/>
              <a:ea typeface="Calibri"/>
              <a:cs typeface="Calibri"/>
              <a:sym typeface="Calibri"/>
            </a:endParaRPr>
          </a:p>
          <a:p>
            <a:pPr indent="-342900" lvl="0" marL="355600" marR="0" rtl="0" algn="just">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Software used: SAS/JMP script with R.</a:t>
            </a:r>
            <a:endParaRPr sz="3200">
              <a:solidFill>
                <a:schemeClr val="dk1"/>
              </a:solidFill>
              <a:latin typeface="Calibri"/>
              <a:ea typeface="Calibri"/>
              <a:cs typeface="Calibri"/>
              <a:sym typeface="Calibri"/>
            </a:endParaRPr>
          </a:p>
        </p:txBody>
      </p:sp>
      <p:sp>
        <p:nvSpPr>
          <p:cNvPr id="776" name="Google Shape;776;p67"/>
          <p:cNvSpPr txBox="1"/>
          <p:nvPr/>
        </p:nvSpPr>
        <p:spPr>
          <a:xfrm>
            <a:off x="307340" y="6163754"/>
            <a:ext cx="4204970" cy="2235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US" sz="1300">
                <a:solidFill>
                  <a:schemeClr val="dk1"/>
                </a:solidFill>
                <a:latin typeface="Calibri"/>
                <a:ea typeface="Calibri"/>
                <a:cs typeface="Calibri"/>
                <a:sym typeface="Calibri"/>
              </a:rPr>
              <a:t>Text Analytics Using SAS® Text Miner. </a:t>
            </a:r>
            <a:r>
              <a:rPr lang="en-US" sz="1300">
                <a:solidFill>
                  <a:schemeClr val="dk1"/>
                </a:solidFill>
                <a:latin typeface="Calibri"/>
                <a:ea typeface="Calibri"/>
                <a:cs typeface="Calibri"/>
                <a:sym typeface="Calibri"/>
              </a:rPr>
              <a:t>SAS Institute: Cary, 2011.</a:t>
            </a:r>
            <a:endParaRPr sz="13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8"/>
          <p:cNvSpPr txBox="1"/>
          <p:nvPr>
            <p:ph type="title"/>
          </p:nvPr>
        </p:nvSpPr>
        <p:spPr>
          <a:xfrm>
            <a:off x="3308211" y="337131"/>
            <a:ext cx="4043679"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t>Social Media - Twitter</a:t>
            </a:r>
            <a:endParaRPr/>
          </a:p>
        </p:txBody>
      </p:sp>
      <p:sp>
        <p:nvSpPr>
          <p:cNvPr id="782" name="Google Shape;782;p68"/>
          <p:cNvSpPr txBox="1"/>
          <p:nvPr/>
        </p:nvSpPr>
        <p:spPr>
          <a:xfrm>
            <a:off x="8151114" y="6463728"/>
            <a:ext cx="309880"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83" name="Google Shape;783;p68"/>
          <p:cNvSpPr txBox="1"/>
          <p:nvPr/>
        </p:nvSpPr>
        <p:spPr>
          <a:xfrm>
            <a:off x="535940" y="1510386"/>
            <a:ext cx="7927340" cy="226885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Live Twitter data</a:t>
            </a:r>
            <a:endParaRPr sz="3200">
              <a:solidFill>
                <a:schemeClr val="dk1"/>
              </a:solidFill>
              <a:latin typeface="Calibri"/>
              <a:ea typeface="Calibri"/>
              <a:cs typeface="Calibri"/>
              <a:sym typeface="Calibri"/>
            </a:endParaRPr>
          </a:p>
          <a:p>
            <a:pPr indent="-342900" lvl="0" marL="35560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Objective: Determine social media reaction to  a certain current event.</a:t>
            </a:r>
            <a:endParaRPr sz="3200">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Software used: SAS/JMP script with R.</a:t>
            </a:r>
            <a:endParaRPr sz="32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69"/>
          <p:cNvSpPr txBox="1"/>
          <p:nvPr>
            <p:ph type="title"/>
          </p:nvPr>
        </p:nvSpPr>
        <p:spPr>
          <a:xfrm>
            <a:off x="448965" y="578507"/>
            <a:ext cx="8246070" cy="814428"/>
          </a:xfrm>
          <a:prstGeom prst="rect">
            <a:avLst/>
          </a:prstGeom>
          <a:noFill/>
          <a:ln>
            <a:noFill/>
          </a:ln>
        </p:spPr>
        <p:txBody>
          <a:bodyPr anchorCtr="0" anchor="ctr" bIns="0" lIns="0" spcFirstLastPara="1" rIns="0" wrap="square" tIns="12700">
            <a:spAutoFit/>
          </a:bodyPr>
          <a:lstStyle/>
          <a:p>
            <a:pPr indent="-1779905" lvl="0" marL="3614420" marR="5080" rtl="0" algn="l">
              <a:lnSpc>
                <a:spcPct val="100000"/>
              </a:lnSpc>
              <a:spcBef>
                <a:spcPts val="0"/>
              </a:spcBef>
              <a:spcAft>
                <a:spcPts val="0"/>
              </a:spcAft>
              <a:buNone/>
            </a:pPr>
            <a:r>
              <a:rPr lang="en-US"/>
              <a:t>Text Mining Example – NTSB Aircraft  Accident Reports</a:t>
            </a:r>
            <a:endParaRPr/>
          </a:p>
        </p:txBody>
      </p:sp>
      <p:sp>
        <p:nvSpPr>
          <p:cNvPr id="789" name="Google Shape;789;p69"/>
          <p:cNvSpPr txBox="1"/>
          <p:nvPr/>
        </p:nvSpPr>
        <p:spPr>
          <a:xfrm>
            <a:off x="8151114" y="6463728"/>
            <a:ext cx="309880"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A8A8A"/>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790" name="Google Shape;790;p69"/>
          <p:cNvSpPr txBox="1"/>
          <p:nvPr/>
        </p:nvSpPr>
        <p:spPr>
          <a:xfrm>
            <a:off x="535940" y="1510385"/>
            <a:ext cx="8065770" cy="226885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NTSB Aircraft Accident Reports.</a:t>
            </a:r>
            <a:endParaRPr sz="3200">
              <a:solidFill>
                <a:schemeClr val="dk1"/>
              </a:solidFill>
              <a:latin typeface="Calibri"/>
              <a:ea typeface="Calibri"/>
              <a:cs typeface="Calibri"/>
              <a:sym typeface="Calibri"/>
            </a:endParaRPr>
          </a:p>
          <a:p>
            <a:pPr indent="-342900" lvl="0" marL="35560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Objective: Determine what factors contributed  to fatal accidents.</a:t>
            </a:r>
            <a:endParaRPr sz="3200">
              <a:solidFill>
                <a:schemeClr val="dk1"/>
              </a:solidFill>
              <a:latin typeface="Calibri"/>
              <a:ea typeface="Calibri"/>
              <a:cs typeface="Calibri"/>
              <a:sym typeface="Calibri"/>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Software used: SAS/JMP script with R.</a:t>
            </a:r>
            <a:endParaRPr sz="3200">
              <a:solidFill>
                <a:schemeClr val="dk1"/>
              </a:solidFill>
              <a:latin typeface="Calibri"/>
              <a:ea typeface="Calibri"/>
              <a:cs typeface="Calibri"/>
              <a:sym typeface="Calibri"/>
            </a:endParaRPr>
          </a:p>
        </p:txBody>
      </p:sp>
      <p:sp>
        <p:nvSpPr>
          <p:cNvPr id="791" name="Google Shape;791;p69"/>
          <p:cNvSpPr txBox="1"/>
          <p:nvPr/>
        </p:nvSpPr>
        <p:spPr>
          <a:xfrm>
            <a:off x="535940" y="6232507"/>
            <a:ext cx="6057900" cy="2235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300">
                <a:solidFill>
                  <a:schemeClr val="dk1"/>
                </a:solidFill>
                <a:latin typeface="Calibri"/>
                <a:ea typeface="Calibri"/>
                <a:cs typeface="Calibri"/>
                <a:sym typeface="Calibri"/>
              </a:rPr>
              <a:t>Gary Miner, </a:t>
            </a:r>
            <a:r>
              <a:rPr i="1" lang="en-US" sz="1300">
                <a:solidFill>
                  <a:schemeClr val="dk1"/>
                </a:solidFill>
                <a:latin typeface="Calibri"/>
                <a:ea typeface="Calibri"/>
                <a:cs typeface="Calibri"/>
                <a:sym typeface="Calibri"/>
              </a:rPr>
              <a:t>et al. Statistical Analysis and Data Mining. </a:t>
            </a:r>
            <a:r>
              <a:rPr lang="en-US" sz="1300">
                <a:solidFill>
                  <a:schemeClr val="dk1"/>
                </a:solidFill>
                <a:latin typeface="Calibri"/>
                <a:ea typeface="Calibri"/>
                <a:cs typeface="Calibri"/>
                <a:sym typeface="Calibri"/>
              </a:rPr>
              <a:t>Academic Press: Amsterdam, 2009.</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
          <p:cNvSpPr txBox="1"/>
          <p:nvPr>
            <p:ph type="title"/>
          </p:nvPr>
        </p:nvSpPr>
        <p:spPr>
          <a:xfrm>
            <a:off x="1966645" y="140388"/>
            <a:ext cx="6964045" cy="1243965"/>
          </a:xfrm>
          <a:prstGeom prst="rect">
            <a:avLst/>
          </a:prstGeom>
          <a:noFill/>
          <a:ln>
            <a:noFill/>
          </a:ln>
        </p:spPr>
        <p:txBody>
          <a:bodyPr anchorCtr="0" anchor="ctr" bIns="0" lIns="0" spcFirstLastPara="1" rIns="0" wrap="square" tIns="12050">
            <a:spAutoFit/>
          </a:bodyPr>
          <a:lstStyle/>
          <a:p>
            <a:pPr indent="-2214245" lvl="0" marL="2226310" marR="5080" rtl="0" algn="l">
              <a:lnSpc>
                <a:spcPct val="100000"/>
              </a:lnSpc>
              <a:spcBef>
                <a:spcPts val="0"/>
              </a:spcBef>
              <a:spcAft>
                <a:spcPts val="0"/>
              </a:spcAft>
              <a:buNone/>
            </a:pPr>
            <a:r>
              <a:rPr lang="en-US" sz="4000"/>
              <a:t>How is Text Mining Different from  Data Mining</a:t>
            </a:r>
            <a:endParaRPr sz="4000"/>
          </a:p>
        </p:txBody>
      </p:sp>
      <p:sp>
        <p:nvSpPr>
          <p:cNvPr id="308" name="Google Shape;308;p7"/>
          <p:cNvSpPr txBox="1"/>
          <p:nvPr/>
        </p:nvSpPr>
        <p:spPr>
          <a:xfrm>
            <a:off x="8331961" y="6463728"/>
            <a:ext cx="10287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09" name="Google Shape;309;p7"/>
          <p:cNvSpPr txBox="1"/>
          <p:nvPr/>
        </p:nvSpPr>
        <p:spPr>
          <a:xfrm>
            <a:off x="369697" y="1981200"/>
            <a:ext cx="8039734" cy="4168775"/>
          </a:xfrm>
          <a:prstGeom prst="rect">
            <a:avLst/>
          </a:prstGeom>
          <a:noFill/>
          <a:ln>
            <a:noFill/>
          </a:ln>
        </p:spPr>
        <p:txBody>
          <a:bodyPr anchorCtr="0" anchor="t" bIns="0" lIns="0" spcFirstLastPara="1" rIns="0" wrap="square" tIns="85725">
            <a:spAutoFit/>
          </a:bodyPr>
          <a:lstStyle/>
          <a:p>
            <a:pPr indent="-342900" lvl="0" marL="355600" marR="5080" rtl="0" algn="l">
              <a:lnSpc>
                <a:spcPct val="96000"/>
              </a:lnSpc>
              <a:spcBef>
                <a:spcPts val="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Focusing on syntax instead of semantics, the standard  approach for representing a collection of documents is with  a matrix with documents as rows and terms as columns.</a:t>
            </a:r>
            <a:endParaRPr b="0" i="0" sz="2500" u="none" cap="none" strike="noStrike">
              <a:solidFill>
                <a:schemeClr val="dk1"/>
              </a:solidFill>
              <a:latin typeface="Calibri"/>
              <a:ea typeface="Calibri"/>
              <a:cs typeface="Calibri"/>
              <a:sym typeface="Calibri"/>
            </a:endParaRPr>
          </a:p>
          <a:p>
            <a:pPr indent="-287019" lvl="1" marL="756285" marR="1185545" rtl="0" algn="l">
              <a:lnSpc>
                <a:spcPct val="95909"/>
              </a:lnSpc>
              <a:spcBef>
                <a:spcPts val="545"/>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As an analogy to other data mining problems, think of  documents as observations and terms as variables.</a:t>
            </a:r>
            <a:endParaRPr b="0" i="0" sz="2200" u="none" cap="none" strike="noStrike">
              <a:solidFill>
                <a:schemeClr val="dk1"/>
              </a:solidFill>
              <a:latin typeface="Calibri"/>
              <a:ea typeface="Calibri"/>
              <a:cs typeface="Calibri"/>
              <a:sym typeface="Calibri"/>
            </a:endParaRPr>
          </a:p>
          <a:p>
            <a:pPr indent="-287019" lvl="1" marL="756285" marR="0" rtl="0" algn="l">
              <a:lnSpc>
                <a:spcPct val="100000"/>
              </a:lnSpc>
              <a:spcBef>
                <a:spcPts val="2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This matrix will typically be extremely large, yet sparse.</a:t>
            </a:r>
            <a:endParaRPr b="0" i="0" sz="2200" u="none" cap="none" strike="noStrike">
              <a:solidFill>
                <a:schemeClr val="dk1"/>
              </a:solidFill>
              <a:latin typeface="Calibri"/>
              <a:ea typeface="Calibri"/>
              <a:cs typeface="Calibri"/>
              <a:sym typeface="Calibri"/>
            </a:endParaRPr>
          </a:p>
          <a:p>
            <a:pPr indent="-287019" lvl="1" marL="756285"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nonzero entries of the matrix are all positive.</a:t>
            </a:r>
            <a:endParaRPr b="0" i="0" sz="2200" u="none" cap="none" strike="noStrike">
              <a:solidFill>
                <a:schemeClr val="dk1"/>
              </a:solidFill>
              <a:latin typeface="Calibri"/>
              <a:ea typeface="Calibri"/>
              <a:cs typeface="Calibri"/>
              <a:sym typeface="Calibri"/>
            </a:endParaRPr>
          </a:p>
          <a:p>
            <a:pPr indent="-287019" lvl="1" marL="756285" marR="314325" rtl="0" algn="l">
              <a:lnSpc>
                <a:spcPct val="95909"/>
              </a:lnSpc>
              <a:spcBef>
                <a:spcPts val="509"/>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Overlaps of nonzero components in two documents are more  informative than overlaps of zero components.</a:t>
            </a:r>
            <a:endParaRPr b="0" i="0" sz="2200" u="none" cap="none" strike="noStrike">
              <a:solidFill>
                <a:schemeClr val="dk1"/>
              </a:solidFill>
              <a:latin typeface="Calibri"/>
              <a:ea typeface="Calibri"/>
              <a:cs typeface="Calibri"/>
              <a:sym typeface="Calibri"/>
            </a:endParaRPr>
          </a:p>
          <a:p>
            <a:pPr indent="-287019" lvl="1" marL="756285" marR="0" rtl="0" algn="l">
              <a:lnSpc>
                <a:spcPct val="100000"/>
              </a:lnSpc>
              <a:spcBef>
                <a:spcPts val="2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There will not be any missing data.</a:t>
            </a:r>
            <a:endParaRPr b="0" i="0" sz="2200" u="none" cap="none" strike="noStrike">
              <a:solidFill>
                <a:schemeClr val="dk1"/>
              </a:solidFill>
              <a:latin typeface="Calibri"/>
              <a:ea typeface="Calibri"/>
              <a:cs typeface="Calibri"/>
              <a:sym typeface="Calibri"/>
            </a:endParaRPr>
          </a:p>
          <a:p>
            <a:pPr indent="-287019" lvl="1" marL="756285" marR="953135" rtl="0" algn="l">
              <a:lnSpc>
                <a:spcPct val="95909"/>
              </a:lnSpc>
              <a:spcBef>
                <a:spcPts val="515"/>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Long documents will have larger term counts than short  documents.</a:t>
            </a:r>
            <a:endParaRPr b="0" i="0" sz="2200" u="none" cap="none" strike="noStrike">
              <a:solidFill>
                <a:schemeClr val="dk1"/>
              </a:solidFill>
              <a:latin typeface="Calibri"/>
              <a:ea typeface="Calibri"/>
              <a:cs typeface="Calibri"/>
              <a:sym typeface="Calibri"/>
            </a:endParaRPr>
          </a:p>
          <a:p>
            <a:pPr indent="-287019" lvl="1" marL="756285" marR="0" rtl="0" algn="l">
              <a:lnSpc>
                <a:spcPct val="100000"/>
              </a:lnSpc>
              <a:spcBef>
                <a:spcPts val="15"/>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Different transformations of this matrix are used in practice.</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
          <p:cNvSpPr txBox="1"/>
          <p:nvPr>
            <p:ph type="title"/>
          </p:nvPr>
        </p:nvSpPr>
        <p:spPr>
          <a:xfrm>
            <a:off x="2905905" y="148325"/>
            <a:ext cx="5001260"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None/>
            </a:pPr>
            <a:r>
              <a:rPr lang="en-US" sz="4000"/>
              <a:t>Evolution of Text Mining</a:t>
            </a:r>
            <a:endParaRPr sz="4000"/>
          </a:p>
        </p:txBody>
      </p:sp>
      <p:sp>
        <p:nvSpPr>
          <p:cNvPr id="315" name="Google Shape;315;p8"/>
          <p:cNvSpPr txBox="1"/>
          <p:nvPr/>
        </p:nvSpPr>
        <p:spPr>
          <a:xfrm>
            <a:off x="2540" y="6310024"/>
            <a:ext cx="9139555" cy="332105"/>
          </a:xfrm>
          <a:prstGeom prst="rect">
            <a:avLst/>
          </a:prstGeom>
          <a:noFill/>
          <a:ln>
            <a:noFill/>
          </a:ln>
        </p:spPr>
        <p:txBody>
          <a:bodyPr anchorCtr="0" anchor="t" bIns="0" lIns="0" spcFirstLastPara="1" rIns="0" wrap="square" tIns="0">
            <a:spAutoFit/>
          </a:bodyPr>
          <a:lstStyle/>
          <a:p>
            <a:pPr indent="0" lvl="0" marL="12700" marR="0" rtl="0" algn="l">
              <a:lnSpc>
                <a:spcPct val="90000"/>
              </a:lnSpc>
              <a:spcBef>
                <a:spcPts val="0"/>
              </a:spcBef>
              <a:spcAft>
                <a:spcPts val="0"/>
              </a:spcAft>
              <a:buNone/>
            </a:pPr>
            <a:r>
              <a:rPr b="0" i="0" lang="en-US" sz="1300" u="none" cap="none" strike="noStrike">
                <a:solidFill>
                  <a:schemeClr val="dk1"/>
                </a:solidFill>
                <a:latin typeface="Calibri"/>
                <a:ea typeface="Calibri"/>
                <a:cs typeface="Calibri"/>
                <a:sym typeface="Calibri"/>
              </a:rPr>
              <a:t>Gary Miner, </a:t>
            </a:r>
            <a:r>
              <a:rPr b="0" i="1" lang="en-US" sz="1300" u="none" cap="none" strike="noStrike">
                <a:solidFill>
                  <a:schemeClr val="dk1"/>
                </a:solidFill>
                <a:latin typeface="Calibri"/>
                <a:ea typeface="Calibri"/>
                <a:cs typeface="Calibri"/>
                <a:sym typeface="Calibri"/>
              </a:rPr>
              <a:t>et al. Practical Text Mining and Statistical Analysis for Non-structured Text Data Applications. </a:t>
            </a:r>
            <a:r>
              <a:rPr b="0" i="0" lang="en-US" sz="1300" u="none" cap="none" strike="noStrike">
                <a:solidFill>
                  <a:schemeClr val="dk1"/>
                </a:solidFill>
                <a:latin typeface="Calibri"/>
                <a:ea typeface="Calibri"/>
                <a:cs typeface="Calibri"/>
                <a:sym typeface="Calibri"/>
              </a:rPr>
              <a:t>Academic Press: Oxford, 2012.</a:t>
            </a:r>
            <a:endParaRPr b="0" i="0" sz="1300" u="none" cap="none" strike="noStrike">
              <a:solidFill>
                <a:schemeClr val="dk1"/>
              </a:solidFill>
              <a:latin typeface="Calibri"/>
              <a:ea typeface="Calibri"/>
              <a:cs typeface="Calibri"/>
              <a:sym typeface="Calibri"/>
            </a:endParaRPr>
          </a:p>
          <a:p>
            <a:pPr indent="0" lvl="0" marL="8263890" marR="0" rtl="0" algn="l">
              <a:lnSpc>
                <a:spcPct val="106666"/>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16" name="Google Shape;316;p8"/>
          <p:cNvSpPr txBox="1"/>
          <p:nvPr/>
        </p:nvSpPr>
        <p:spPr>
          <a:xfrm>
            <a:off x="628015" y="2133600"/>
            <a:ext cx="7887970" cy="390525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Early motivation: cataloging library books and  articles.</a:t>
            </a:r>
            <a:endParaRPr b="0" i="0" sz="3200" u="none" cap="none" strike="noStrike">
              <a:solidFill>
                <a:schemeClr val="dk1"/>
              </a:solidFill>
              <a:latin typeface="Calibri"/>
              <a:ea typeface="Calibri"/>
              <a:cs typeface="Calibri"/>
              <a:sym typeface="Calibri"/>
            </a:endParaRPr>
          </a:p>
          <a:p>
            <a:pPr indent="-287019" lvl="1" marL="756285" marR="0" rtl="0" algn="l">
              <a:lnSpc>
                <a:spcPct val="100000"/>
              </a:lnSpc>
              <a:spcBef>
                <a:spcPts val="68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Dewy Decimal System (1876)</a:t>
            </a:r>
            <a:endParaRPr b="0" i="0" sz="2800" u="none" cap="none" strike="noStrike">
              <a:solidFill>
                <a:schemeClr val="dk1"/>
              </a:solidFill>
              <a:latin typeface="Calibri"/>
              <a:ea typeface="Calibri"/>
              <a:cs typeface="Calibri"/>
              <a:sym typeface="Calibri"/>
            </a:endParaRPr>
          </a:p>
          <a:p>
            <a:pPr indent="-287019" lvl="1" marL="756285" marR="97155"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Summarizing scientific documents with abstracts  (1898)</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Computer-generated abstracts (1958)</a:t>
            </a:r>
            <a:endParaRPr b="0" i="0" sz="2800" u="none" cap="none" strike="noStrike">
              <a:solidFill>
                <a:schemeClr val="dk1"/>
              </a:solidFill>
              <a:latin typeface="Calibri"/>
              <a:ea typeface="Calibri"/>
              <a:cs typeface="Calibri"/>
              <a:sym typeface="Calibri"/>
            </a:endParaRPr>
          </a:p>
          <a:p>
            <a:pPr indent="-287019" lvl="1" marL="756285" marR="490219"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Discussion of classifying library books by word  frequencies (1961)</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9"/>
          <p:cNvSpPr txBox="1"/>
          <p:nvPr>
            <p:ph type="title"/>
          </p:nvPr>
        </p:nvSpPr>
        <p:spPr>
          <a:xfrm>
            <a:off x="448965" y="578507"/>
            <a:ext cx="8246070" cy="814428"/>
          </a:xfrm>
          <a:prstGeom prst="rect">
            <a:avLst/>
          </a:prstGeom>
          <a:noFill/>
          <a:ln>
            <a:noFill/>
          </a:ln>
        </p:spPr>
        <p:txBody>
          <a:bodyPr anchorCtr="0" anchor="ctr" bIns="0" lIns="0" spcFirstLastPara="1" rIns="0" wrap="square" tIns="12050">
            <a:spAutoFit/>
          </a:bodyPr>
          <a:lstStyle/>
          <a:p>
            <a:pPr indent="-1437639" lvl="0" marL="4105909" marR="5080" rtl="0" algn="l">
              <a:lnSpc>
                <a:spcPct val="100000"/>
              </a:lnSpc>
              <a:spcBef>
                <a:spcPts val="0"/>
              </a:spcBef>
              <a:spcAft>
                <a:spcPts val="0"/>
              </a:spcAft>
              <a:buNone/>
            </a:pPr>
            <a:r>
              <a:rPr lang="en-US" sz="4000"/>
              <a:t>Development of Enabling  Technology</a:t>
            </a:r>
            <a:endParaRPr sz="4000"/>
          </a:p>
        </p:txBody>
      </p:sp>
      <p:sp>
        <p:nvSpPr>
          <p:cNvPr id="322" name="Google Shape;322;p9"/>
          <p:cNvSpPr txBox="1"/>
          <p:nvPr/>
        </p:nvSpPr>
        <p:spPr>
          <a:xfrm>
            <a:off x="2540" y="6310024"/>
            <a:ext cx="9139555" cy="332105"/>
          </a:xfrm>
          <a:prstGeom prst="rect">
            <a:avLst/>
          </a:prstGeom>
          <a:noFill/>
          <a:ln>
            <a:noFill/>
          </a:ln>
        </p:spPr>
        <p:txBody>
          <a:bodyPr anchorCtr="0" anchor="t" bIns="0" lIns="0" spcFirstLastPara="1" rIns="0" wrap="square" tIns="0">
            <a:spAutoFit/>
          </a:bodyPr>
          <a:lstStyle/>
          <a:p>
            <a:pPr indent="0" lvl="0" marL="12700" marR="0" rtl="0" algn="l">
              <a:lnSpc>
                <a:spcPct val="90000"/>
              </a:lnSpc>
              <a:spcBef>
                <a:spcPts val="0"/>
              </a:spcBef>
              <a:spcAft>
                <a:spcPts val="0"/>
              </a:spcAft>
              <a:buNone/>
            </a:pPr>
            <a:r>
              <a:rPr b="0" i="0" lang="en-US" sz="1300" u="none" cap="none" strike="noStrike">
                <a:solidFill>
                  <a:schemeClr val="dk1"/>
                </a:solidFill>
                <a:latin typeface="Calibri"/>
                <a:ea typeface="Calibri"/>
                <a:cs typeface="Calibri"/>
                <a:sym typeface="Calibri"/>
              </a:rPr>
              <a:t>Gary Miner, </a:t>
            </a:r>
            <a:r>
              <a:rPr b="0" i="1" lang="en-US" sz="1300" u="none" cap="none" strike="noStrike">
                <a:solidFill>
                  <a:schemeClr val="dk1"/>
                </a:solidFill>
                <a:latin typeface="Calibri"/>
                <a:ea typeface="Calibri"/>
                <a:cs typeface="Calibri"/>
                <a:sym typeface="Calibri"/>
              </a:rPr>
              <a:t>et al. Practical Text Mining and Statistical Analysis for Non-structured Text Data Applications. </a:t>
            </a:r>
            <a:r>
              <a:rPr b="0" i="0" lang="en-US" sz="1300" u="none" cap="none" strike="noStrike">
                <a:solidFill>
                  <a:schemeClr val="dk1"/>
                </a:solidFill>
                <a:latin typeface="Calibri"/>
                <a:ea typeface="Calibri"/>
                <a:cs typeface="Calibri"/>
                <a:sym typeface="Calibri"/>
              </a:rPr>
              <a:t>Academic Press: Oxford, 2012.</a:t>
            </a:r>
            <a:endParaRPr b="0" i="0" sz="1300" u="none" cap="none" strike="noStrike">
              <a:solidFill>
                <a:schemeClr val="dk1"/>
              </a:solidFill>
              <a:latin typeface="Calibri"/>
              <a:ea typeface="Calibri"/>
              <a:cs typeface="Calibri"/>
              <a:sym typeface="Calibri"/>
            </a:endParaRPr>
          </a:p>
          <a:p>
            <a:pPr indent="0" lvl="0" marL="8263890" marR="0" rtl="0" algn="l">
              <a:lnSpc>
                <a:spcPct val="106666"/>
              </a:lnSpc>
              <a:spcBef>
                <a:spcPts val="0"/>
              </a:spcBef>
              <a:spcAft>
                <a:spcPts val="0"/>
              </a:spcAft>
              <a:buNone/>
            </a:pPr>
            <a:fld id="{00000000-1234-1234-1234-123412341234}" type="slidenum">
              <a:rPr b="0" i="0" lang="en-US" sz="1200" u="none" cap="none" strike="noStrike">
                <a:solidFill>
                  <a:srgbClr val="8A8A8A"/>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23" name="Google Shape;323;p9"/>
          <p:cNvSpPr txBox="1"/>
          <p:nvPr/>
        </p:nvSpPr>
        <p:spPr>
          <a:xfrm>
            <a:off x="448965" y="2590800"/>
            <a:ext cx="7392034" cy="1981835"/>
          </a:xfrm>
          <a:prstGeom prst="rect">
            <a:avLst/>
          </a:prstGeom>
          <a:noFill/>
          <a:ln>
            <a:noFill/>
          </a:ln>
        </p:spPr>
        <p:txBody>
          <a:bodyPr anchorCtr="0" anchor="t" bIns="0" lIns="0" spcFirstLastPara="1" rIns="0" wrap="square" tIns="113650">
            <a:spAutoFit/>
          </a:bodyPr>
          <a:lstStyle/>
          <a:p>
            <a:pPr indent="-342900" lvl="0" marL="3556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Graphical capabilities.</a:t>
            </a:r>
            <a:endParaRPr b="0" i="0" sz="3200" u="none" cap="none" strike="noStrike">
              <a:solidFill>
                <a:schemeClr val="dk1"/>
              </a:solidFill>
              <a:latin typeface="Calibri"/>
              <a:ea typeface="Calibri"/>
              <a:cs typeface="Calibri"/>
              <a:sym typeface="Calibri"/>
            </a:endParaRPr>
          </a:p>
          <a:p>
            <a:pPr indent="-287019" lvl="0" marL="756285" marR="5080" rtl="0" algn="l">
              <a:lnSpc>
                <a:spcPct val="100000"/>
              </a:lnSpc>
              <a:spcBef>
                <a:spcPts val="690"/>
              </a:spcBef>
              <a:spcAft>
                <a:spcPts val="0"/>
              </a:spcAft>
              <a:buNone/>
            </a:pP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Calibri"/>
                <a:ea typeface="Calibri"/>
                <a:cs typeface="Calibri"/>
                <a:sym typeface="Calibri"/>
              </a:rPr>
              <a:t>Software is now widely available for plotting  labeled points while minimizing overlap in the  labels in 2- or 3-D.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AI_Slides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2023-03-30T19:42:17Z</dcterms:created>
  <dc:creator>Andrew Karl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2014-06-16T00:00:00Z</vt:filetime>
  </property>
  <property fmtid="{D5CDD505-2E9C-101B-9397-08002B2CF9AE}" pid="3" name="Creator">
    <vt:lpwstr>Acrobat PDFMaker 11 for PowerPoint</vt:lpwstr>
  </property>
  <property fmtid="{D5CDD505-2E9C-101B-9397-08002B2CF9AE}" pid="4" name="LastSaved">
    <vt:filetime>2023-03-30T00:00:00Z</vt:filetime>
  </property>
</Properties>
</file>